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16" r:id="rId1"/>
  </p:sldMasterIdLst>
  <p:notesMasterIdLst>
    <p:notesMasterId r:id="rId60"/>
  </p:notesMasterIdLst>
  <p:handoutMasterIdLst>
    <p:handoutMasterId r:id="rId61"/>
  </p:handoutMasterIdLst>
  <p:sldIdLst>
    <p:sldId id="256" r:id="rId2"/>
    <p:sldId id="257" r:id="rId3"/>
    <p:sldId id="269" r:id="rId4"/>
    <p:sldId id="270" r:id="rId5"/>
    <p:sldId id="271" r:id="rId6"/>
    <p:sldId id="273" r:id="rId7"/>
    <p:sldId id="276" r:id="rId8"/>
    <p:sldId id="277" r:id="rId9"/>
    <p:sldId id="274" r:id="rId10"/>
    <p:sldId id="275" r:id="rId11"/>
    <p:sldId id="272" r:id="rId12"/>
    <p:sldId id="348" r:id="rId13"/>
    <p:sldId id="280" r:id="rId14"/>
    <p:sldId id="347" r:id="rId15"/>
    <p:sldId id="351" r:id="rId16"/>
    <p:sldId id="349" r:id="rId17"/>
    <p:sldId id="282" r:id="rId18"/>
    <p:sldId id="283" r:id="rId19"/>
    <p:sldId id="284" r:id="rId20"/>
    <p:sldId id="285" r:id="rId21"/>
    <p:sldId id="352" r:id="rId22"/>
    <p:sldId id="350" r:id="rId23"/>
    <p:sldId id="290" r:id="rId24"/>
    <p:sldId id="287" r:id="rId25"/>
    <p:sldId id="288" r:id="rId26"/>
    <p:sldId id="289" r:id="rId27"/>
    <p:sldId id="291" r:id="rId28"/>
    <p:sldId id="294" r:id="rId29"/>
    <p:sldId id="355" r:id="rId30"/>
    <p:sldId id="354" r:id="rId31"/>
    <p:sldId id="356" r:id="rId32"/>
    <p:sldId id="357" r:id="rId33"/>
    <p:sldId id="295" r:id="rId34"/>
    <p:sldId id="296" r:id="rId35"/>
    <p:sldId id="358" r:id="rId36"/>
    <p:sldId id="305" r:id="rId37"/>
    <p:sldId id="306" r:id="rId38"/>
    <p:sldId id="359" r:id="rId39"/>
    <p:sldId id="336" r:id="rId40"/>
    <p:sldId id="338" r:id="rId41"/>
    <p:sldId id="337" r:id="rId42"/>
    <p:sldId id="332" r:id="rId43"/>
    <p:sldId id="333" r:id="rId44"/>
    <p:sldId id="361" r:id="rId45"/>
    <p:sldId id="320" r:id="rId46"/>
    <p:sldId id="322" r:id="rId47"/>
    <p:sldId id="362" r:id="rId48"/>
    <p:sldId id="360" r:id="rId49"/>
    <p:sldId id="363" r:id="rId50"/>
    <p:sldId id="324" r:id="rId51"/>
    <p:sldId id="803" r:id="rId52"/>
    <p:sldId id="809" r:id="rId53"/>
    <p:sldId id="805" r:id="rId54"/>
    <p:sldId id="806" r:id="rId55"/>
    <p:sldId id="807" r:id="rId56"/>
    <p:sldId id="808" r:id="rId57"/>
    <p:sldId id="810" r:id="rId58"/>
    <p:sldId id="317" r:id="rId59"/>
  </p:sldIdLst>
  <p:sldSz cx="12192000" cy="6858000"/>
  <p:notesSz cx="7099300" cy="10234613"/>
  <p:defaultTextStyle>
    <a:defPPr>
      <a:defRPr lang="zh-CN"/>
    </a:defPPr>
    <a:lvl1pPr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1pPr>
    <a:lvl2pPr marL="4572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2pPr>
    <a:lvl3pPr marL="9144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3pPr>
    <a:lvl4pPr marL="13716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4pPr>
    <a:lvl5pPr marL="1828800" algn="l" rtl="0" eaLnBrk="0" fontAlgn="base" hangingPunct="0">
      <a:spcBef>
        <a:spcPct val="0"/>
      </a:spcBef>
      <a:spcAft>
        <a:spcPct val="0"/>
      </a:spcAft>
      <a:defRPr sz="4200" kern="1200">
        <a:solidFill>
          <a:schemeClr val="tx2"/>
        </a:solidFill>
        <a:latin typeface="Garamond" pitchFamily="18" charset="0"/>
        <a:ea typeface="宋体" pitchFamily="2" charset="-122"/>
        <a:cs typeface="+mn-cs"/>
      </a:defRPr>
    </a:lvl5pPr>
    <a:lvl6pPr marL="2286000" algn="l" defTabSz="914400" rtl="0" eaLnBrk="1" latinLnBrk="0" hangingPunct="1">
      <a:defRPr sz="4200" kern="1200">
        <a:solidFill>
          <a:schemeClr val="tx2"/>
        </a:solidFill>
        <a:latin typeface="Garamond" pitchFamily="18" charset="0"/>
        <a:ea typeface="宋体" pitchFamily="2" charset="-122"/>
        <a:cs typeface="+mn-cs"/>
      </a:defRPr>
    </a:lvl6pPr>
    <a:lvl7pPr marL="2743200" algn="l" defTabSz="914400" rtl="0" eaLnBrk="1" latinLnBrk="0" hangingPunct="1">
      <a:defRPr sz="4200" kern="1200">
        <a:solidFill>
          <a:schemeClr val="tx2"/>
        </a:solidFill>
        <a:latin typeface="Garamond" pitchFamily="18" charset="0"/>
        <a:ea typeface="宋体" pitchFamily="2" charset="-122"/>
        <a:cs typeface="+mn-cs"/>
      </a:defRPr>
    </a:lvl7pPr>
    <a:lvl8pPr marL="3200400" algn="l" defTabSz="914400" rtl="0" eaLnBrk="1" latinLnBrk="0" hangingPunct="1">
      <a:defRPr sz="4200" kern="1200">
        <a:solidFill>
          <a:schemeClr val="tx2"/>
        </a:solidFill>
        <a:latin typeface="Garamond" pitchFamily="18" charset="0"/>
        <a:ea typeface="宋体" pitchFamily="2" charset="-122"/>
        <a:cs typeface="+mn-cs"/>
      </a:defRPr>
    </a:lvl8pPr>
    <a:lvl9pPr marL="3657600" algn="l" defTabSz="914400" rtl="0" eaLnBrk="1" latinLnBrk="0" hangingPunct="1">
      <a:defRPr sz="4200" kern="1200">
        <a:solidFill>
          <a:schemeClr val="tx2"/>
        </a:solidFill>
        <a:latin typeface="Garamond"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9900CC"/>
    <a:srgbClr val="FF9900"/>
    <a:srgbClr val="CC9900"/>
    <a:srgbClr val="777777"/>
    <a:srgbClr val="808080"/>
    <a:srgbClr val="000000"/>
    <a:srgbClr val="000066"/>
    <a:srgbClr val="FFFF00"/>
    <a:srgbClr val="9F29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7" autoAdjust="0"/>
    <p:restoredTop sz="77011" autoAdjust="0"/>
  </p:normalViewPr>
  <p:slideViewPr>
    <p:cSldViewPr>
      <p:cViewPr varScale="1">
        <p:scale>
          <a:sx n="124" d="100"/>
          <a:sy n="124" d="100"/>
        </p:scale>
        <p:origin x="1400" y="7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42"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zh-CN" altLang="en-US"/>
          </a:p>
        </p:txBody>
      </p:sp>
      <p:sp>
        <p:nvSpPr>
          <p:cNvPr id="522243" name="Rectangle 3"/>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84A2447-B079-4F7A-9F4D-F32BE9E1F2C2}" type="datetimeFigureOut">
              <a:rPr lang="zh-CN" altLang="en-US"/>
              <a:pPr>
                <a:defRPr/>
              </a:pPr>
              <a:t>2022/10/6</a:t>
            </a:fld>
            <a:endParaRPr lang="en-US" altLang="zh-CN"/>
          </a:p>
        </p:txBody>
      </p:sp>
      <p:sp>
        <p:nvSpPr>
          <p:cNvPr id="522244" name="Rectangle 4"/>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solidFill>
                  <a:schemeClr val="tx1"/>
                </a:solidFill>
                <a:latin typeface="Arial" charset="0"/>
                <a:ea typeface="宋体" charset="0"/>
                <a:cs typeface="宋体" charset="0"/>
              </a:defRPr>
            </a:lvl1pPr>
          </a:lstStyle>
          <a:p>
            <a:pPr>
              <a:defRPr/>
            </a:pPr>
            <a:endParaRPr lang="en-US" altLang="zh-CN"/>
          </a:p>
        </p:txBody>
      </p:sp>
      <p:sp>
        <p:nvSpPr>
          <p:cNvPr id="522245" name="Rectangle 5"/>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smtClean="0">
                <a:solidFill>
                  <a:schemeClr val="tx1"/>
                </a:solidFill>
                <a:latin typeface="Arial" pitchFamily="34" charset="0"/>
              </a:defRPr>
            </a:lvl1pPr>
          </a:lstStyle>
          <a:p>
            <a:pPr>
              <a:defRPr/>
            </a:pPr>
            <a:fld id="{1103A74D-A2AB-4CF5-B6F7-831A45C3FA21}" type="slidenum">
              <a:rPr lang="zh-CN" altLang="en-US"/>
              <a:pPr>
                <a:defRPr/>
              </a:pPr>
              <a:t>‹#›</a:t>
            </a:fld>
            <a:endParaRPr lang="en-US" altLang="zh-CN"/>
          </a:p>
        </p:txBody>
      </p:sp>
    </p:spTree>
    <p:extLst>
      <p:ext uri="{BB962C8B-B14F-4D97-AF65-F5344CB8AC3E}">
        <p14:creationId xmlns:p14="http://schemas.microsoft.com/office/powerpoint/2010/main" val="3586972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3" name="Rectangle 3"/>
          <p:cNvSpPr>
            <a:spLocks noGrp="1" noChangeArrowheads="1"/>
          </p:cNvSpPr>
          <p:nvPr>
            <p:ph type="dt" idx="1"/>
          </p:nvPr>
        </p:nvSpPr>
        <p:spPr bwMode="auto">
          <a:xfrm>
            <a:off x="4021138" y="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lvl1pPr algn="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22532"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9613" y="4860925"/>
            <a:ext cx="5680075" cy="4605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defTabSz="990600" eaLnBrk="1" hangingPunct="1">
              <a:defRPr sz="1300">
                <a:solidFill>
                  <a:schemeClr val="tx1"/>
                </a:solidFill>
                <a:latin typeface="Arial" charset="0"/>
                <a:ea typeface="宋体" charset="0"/>
                <a:cs typeface="宋体" charset="0"/>
              </a:defRPr>
            </a:lvl1pPr>
          </a:lstStyle>
          <a:p>
            <a:pPr>
              <a:defRPr/>
            </a:pPr>
            <a:endParaRPr lang="en-US" altLang="zh-CN"/>
          </a:p>
        </p:txBody>
      </p:sp>
      <p:sp>
        <p:nvSpPr>
          <p:cNvPr id="5127" name="Rectangle 7"/>
          <p:cNvSpPr>
            <a:spLocks noGrp="1" noChangeArrowheads="1"/>
          </p:cNvSpPr>
          <p:nvPr>
            <p:ph type="sldNum" sz="quarter" idx="5"/>
          </p:nvPr>
        </p:nvSpPr>
        <p:spPr bwMode="auto">
          <a:xfrm>
            <a:off x="4021138" y="9721850"/>
            <a:ext cx="3076575" cy="511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prstTxWarp prst="textNoShape">
              <a:avLst/>
            </a:prstTxWarp>
          </a:bodyPr>
          <a:lstStyle>
            <a:lvl1pPr algn="r" defTabSz="990600" eaLnBrk="1" hangingPunct="1">
              <a:defRPr sz="1300" smtClean="0">
                <a:solidFill>
                  <a:schemeClr val="tx1"/>
                </a:solidFill>
                <a:latin typeface="Arial" pitchFamily="34" charset="0"/>
              </a:defRPr>
            </a:lvl1pPr>
          </a:lstStyle>
          <a:p>
            <a:pPr>
              <a:defRPr/>
            </a:pPr>
            <a:fld id="{6FCA5345-486C-4B7F-BCB9-AB43721F810B}" type="slidenum">
              <a:rPr lang="en-US" altLang="zh-CN"/>
              <a:pPr>
                <a:defRPr/>
              </a:pPr>
              <a:t>‹#›</a:t>
            </a:fld>
            <a:endParaRPr lang="en-US" altLang="zh-CN"/>
          </a:p>
        </p:txBody>
      </p:sp>
    </p:spTree>
    <p:extLst>
      <p:ext uri="{BB962C8B-B14F-4D97-AF65-F5344CB8AC3E}">
        <p14:creationId xmlns:p14="http://schemas.microsoft.com/office/powerpoint/2010/main" val="39069353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FCA5345-486C-4B7F-BCB9-AB43721F810B}" type="slidenum">
              <a:rPr lang="en-US" altLang="zh-CN" smtClean="0"/>
              <a:pPr>
                <a:defRPr/>
              </a:pPr>
              <a:t>43</a:t>
            </a:fld>
            <a:endParaRPr lang="en-US" altLang="zh-CN"/>
          </a:p>
        </p:txBody>
      </p:sp>
    </p:spTree>
    <p:extLst>
      <p:ext uri="{BB962C8B-B14F-4D97-AF65-F5344CB8AC3E}">
        <p14:creationId xmlns:p14="http://schemas.microsoft.com/office/powerpoint/2010/main" val="3269090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r>
              <a:rPr lang="en-US" altLang="zh-CN" dirty="0"/>
              <a:t>In 1951, David A. Huffman and his MIT information theory classmates were given the choice of a term paper or a final exam. The professor, Robert M. </a:t>
            </a:r>
            <a:r>
              <a:rPr lang="en-US" altLang="zh-CN" dirty="0" err="1"/>
              <a:t>Fano</a:t>
            </a:r>
            <a:r>
              <a:rPr lang="en-US" altLang="zh-CN" dirty="0"/>
              <a:t>, assigned a term paper on the problem of finding the most efficient binary code. Huffman, unable to prove any codes were the most efficient, was about to give up and start studying for the final when he hit upon the idea of using a frequency-sorted binary tree and quickly proved this method the most efficient. [Ken Huffman 1991]</a:t>
            </a:r>
            <a:endParaRPr lang="zh-CN" altLang="en-US" dirty="0"/>
          </a:p>
        </p:txBody>
      </p:sp>
      <p:sp>
        <p:nvSpPr>
          <p:cNvPr id="4" name="灯片编号占位符 3"/>
          <p:cNvSpPr>
            <a:spLocks noGrp="1"/>
          </p:cNvSpPr>
          <p:nvPr>
            <p:ph type="sldNum" sz="quarter" idx="10"/>
          </p:nvPr>
        </p:nvSpPr>
        <p:spPr/>
        <p:txBody>
          <a:bodyPr/>
          <a:lstStyle/>
          <a:p>
            <a:pPr>
              <a:defRPr/>
            </a:pPr>
            <a:fld id="{6FCA5345-486C-4B7F-BCB9-AB43721F810B}" type="slidenum">
              <a:rPr lang="en-US" altLang="zh-CN" smtClean="0"/>
              <a:pPr>
                <a:defRPr/>
              </a:pPr>
              <a:t>45</a:t>
            </a:fld>
            <a:endParaRPr lang="en-US" altLang="zh-CN"/>
          </a:p>
        </p:txBody>
      </p:sp>
    </p:spTree>
    <p:extLst>
      <p:ext uri="{BB962C8B-B14F-4D97-AF65-F5344CB8AC3E}">
        <p14:creationId xmlns:p14="http://schemas.microsoft.com/office/powerpoint/2010/main" val="84389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4200"/>
          </a:p>
        </p:txBody>
      </p:sp>
      <p:sp>
        <p:nvSpPr>
          <p:cNvPr id="5" name="Line 8"/>
          <p:cNvSpPr>
            <a:spLocks noChangeShapeType="1"/>
          </p:cNvSpPr>
          <p:nvPr/>
        </p:nvSpPr>
        <p:spPr bwMode="auto">
          <a:xfrm>
            <a:off x="2641601" y="3962400"/>
            <a:ext cx="8682567"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113666" name="Rectangle 2"/>
          <p:cNvSpPr>
            <a:spLocks noGrp="1" noChangeArrowheads="1"/>
          </p:cNvSpPr>
          <p:nvPr>
            <p:ph type="ctrTitle"/>
          </p:nvPr>
        </p:nvSpPr>
        <p:spPr>
          <a:xfrm>
            <a:off x="1219201" y="1524000"/>
            <a:ext cx="10164233" cy="1752600"/>
          </a:xfrm>
          <a:prstGeom prst="rect">
            <a:avLst/>
          </a:prstGeom>
        </p:spPr>
        <p:txBody>
          <a:bodyPr/>
          <a:lstStyle>
            <a:lvl1pPr>
              <a:defRPr sz="5000"/>
            </a:lvl1pPr>
          </a:lstStyle>
          <a:p>
            <a:r>
              <a:rPr lang="zh-CN" altLang="en-US"/>
              <a:t>单击此处编辑母版标题样式</a:t>
            </a:r>
            <a:endParaRPr lang="en-US" altLang="zh-CN"/>
          </a:p>
        </p:txBody>
      </p:sp>
      <p:sp>
        <p:nvSpPr>
          <p:cNvPr id="113667" name="Rectangle 3"/>
          <p:cNvSpPr>
            <a:spLocks noGrp="1" noChangeArrowheads="1"/>
          </p:cNvSpPr>
          <p:nvPr>
            <p:ph type="subTitle" idx="1"/>
          </p:nvPr>
        </p:nvSpPr>
        <p:spPr>
          <a:xfrm>
            <a:off x="2641600" y="3962400"/>
            <a:ext cx="8737600" cy="1752600"/>
          </a:xfrm>
          <a:prstGeom prst="rect">
            <a:avLst/>
          </a:prstGeom>
        </p:spPr>
        <p:txBody>
          <a:bodyPr/>
          <a:lstStyle>
            <a:lvl1pPr marL="0" indent="0">
              <a:buFont typeface="Wingdings" pitchFamily="2" charset="2"/>
              <a:buNone/>
              <a:defRPr sz="2800"/>
            </a:lvl1pPr>
          </a:lstStyle>
          <a:p>
            <a:r>
              <a:rPr lang="zh-CN" altLang="en-US"/>
              <a:t>单击此处编辑母版副标题样式</a:t>
            </a:r>
            <a:endParaRPr lang="en-US" altLang="zh-CN"/>
          </a:p>
        </p:txBody>
      </p:sp>
      <p:sp>
        <p:nvSpPr>
          <p:cNvPr id="6" name="Footer Placeholder 5"/>
          <p:cNvSpPr>
            <a:spLocks noGrp="1" noChangeArrowheads="1"/>
          </p:cNvSpPr>
          <p:nvPr>
            <p:ph type="ftr" sz="quarter" idx="10"/>
          </p:nvPr>
        </p:nvSpPr>
        <p:spPr bwMode="auto">
          <a:xfrm>
            <a:off x="4165600" y="6243638"/>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eaLnBrk="1" hangingPunct="1">
              <a:defRPr sz="1200">
                <a:solidFill>
                  <a:schemeClr val="tx1"/>
                </a:solidFill>
                <a:latin typeface="Garamond" charset="0"/>
                <a:ea typeface="宋体" charset="0"/>
                <a:cs typeface="宋体" charset="0"/>
              </a:defRPr>
            </a:lvl1pPr>
          </a:lstStyle>
          <a:p>
            <a:pPr>
              <a:defRPr/>
            </a:pPr>
            <a:endParaRPr lang="en-US" altLang="zh-CN"/>
          </a:p>
        </p:txBody>
      </p:sp>
      <p:sp>
        <p:nvSpPr>
          <p:cNvPr id="7" name="Slide Number Placeholder 6"/>
          <p:cNvSpPr>
            <a:spLocks noGrp="1" noChangeArrowheads="1"/>
          </p:cNvSpPr>
          <p:nvPr>
            <p:ph type="sldNum" sz="quarter" idx="11"/>
          </p:nvPr>
        </p:nvSpPr>
        <p:spPr>
          <a:xfrm>
            <a:off x="8737600" y="6243638"/>
            <a:ext cx="2844800" cy="457200"/>
          </a:xfrm>
          <a:prstGeom prst="rect">
            <a:avLst/>
          </a:prstGeom>
        </p:spPr>
        <p:txBody>
          <a:bodyPr/>
          <a:lstStyle>
            <a:lvl1pPr>
              <a:defRPr smtClean="0"/>
            </a:lvl1pPr>
          </a:lstStyle>
          <a:p>
            <a:pPr>
              <a:defRPr/>
            </a:pPr>
            <a:fld id="{E66A959A-5742-4DC2-85CC-4AB82F1C0E9B}" type="slidenum">
              <a:rPr lang="en-US" altLang="zh-CN" smtClean="0"/>
              <a:pPr>
                <a:defRPr/>
              </a:pPr>
              <a:t>‹#›</a:t>
            </a:fld>
            <a:endParaRPr lang="en-US" altLang="zh-CN"/>
          </a:p>
        </p:txBody>
      </p:sp>
    </p:spTree>
    <p:extLst>
      <p:ext uri="{BB962C8B-B14F-4D97-AF65-F5344CB8AC3E}">
        <p14:creationId xmlns:p14="http://schemas.microsoft.com/office/powerpoint/2010/main" val="1590959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容与标题">
    <p:spTree>
      <p:nvGrpSpPr>
        <p:cNvPr id="1" name=""/>
        <p:cNvGrpSpPr/>
        <p:nvPr/>
      </p:nvGrpSpPr>
      <p:grpSpPr>
        <a:xfrm>
          <a:off x="0" y="0"/>
          <a:ext cx="0" cy="0"/>
          <a:chOff x="0" y="0"/>
          <a:chExt cx="0" cy="0"/>
        </a:xfrm>
      </p:grpSpPr>
      <p:sp>
        <p:nvSpPr>
          <p:cNvPr id="7" name="Line 8"/>
          <p:cNvSpPr>
            <a:spLocks noChangeShapeType="1"/>
          </p:cNvSpPr>
          <p:nvPr/>
        </p:nvSpPr>
        <p:spPr bwMode="auto">
          <a:xfrm>
            <a:off x="609600" y="6172200"/>
            <a:ext cx="109728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9" name="Rectangle 2"/>
          <p:cNvSpPr>
            <a:spLocks noGrp="1" noChangeArrowheads="1"/>
          </p:cNvSpPr>
          <p:nvPr>
            <p:ph type="title" idx="4294967295"/>
          </p:nvPr>
        </p:nvSpPr>
        <p:spPr>
          <a:xfrm>
            <a:off x="840000" y="363598"/>
            <a:ext cx="10516800" cy="903600"/>
          </a:xfrm>
          <a:prstGeom prst="rect">
            <a:avLst/>
          </a:prstGeom>
          <a:noFill/>
        </p:spPr>
        <p:txBody>
          <a:bodyPr anchor="ctr">
            <a:normAutofit/>
          </a:bodyPr>
          <a:lstStyle>
            <a:lvl1pPr>
              <a:defRPr b="1">
                <a:latin typeface="Arial"/>
                <a:cs typeface="Arial"/>
              </a:defRPr>
            </a:lvl1pPr>
          </a:lstStyle>
          <a:p>
            <a:r>
              <a:rPr lang="zh-CN" altLang="en-US"/>
              <a:t>单击此处编辑母版标题样式</a:t>
            </a:r>
            <a:endParaRPr lang="zh-CN" altLang="en-US" dirty="0"/>
          </a:p>
        </p:txBody>
      </p:sp>
      <p:sp>
        <p:nvSpPr>
          <p:cNvPr id="10" name="Rectangle 3"/>
          <p:cNvSpPr>
            <a:spLocks noGrp="1" noChangeArrowheads="1"/>
          </p:cNvSpPr>
          <p:nvPr>
            <p:ph type="body" idx="4294967295"/>
          </p:nvPr>
        </p:nvSpPr>
        <p:spPr>
          <a:xfrm>
            <a:off x="840000" y="1483201"/>
            <a:ext cx="105168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6" name="Slide Number Placeholder 3">
            <a:extLst>
              <a:ext uri="{FF2B5EF4-FFF2-40B4-BE49-F238E27FC236}">
                <a16:creationId xmlns:a16="http://schemas.microsoft.com/office/drawing/2014/main" id="{3D56B4CA-9A12-4BC4-B103-364B4F6435D6}"/>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1EC0C2BC-D0B8-4DB0-80EB-9997146F958C}" type="slidenum">
              <a:rPr lang="zh-CN" altLang="en-US" smtClean="0"/>
              <a:pPr/>
              <a:t>‹#›</a:t>
            </a:fld>
            <a:endParaRPr lang="zh-CN" altLang="en-US"/>
          </a:p>
        </p:txBody>
      </p:sp>
      <p:sp>
        <p:nvSpPr>
          <p:cNvPr id="8" name="Line 8">
            <a:extLst>
              <a:ext uri="{FF2B5EF4-FFF2-40B4-BE49-F238E27FC236}">
                <a16:creationId xmlns:a16="http://schemas.microsoft.com/office/drawing/2014/main" id="{A842EC24-8F54-4EB1-8E49-A4FE252A5329}"/>
              </a:ext>
            </a:extLst>
          </p:cNvPr>
          <p:cNvSpPr>
            <a:spLocks noChangeShapeType="1"/>
          </p:cNvSpPr>
          <p:nvPr/>
        </p:nvSpPr>
        <p:spPr bwMode="auto">
          <a:xfrm>
            <a:off x="609600" y="6172200"/>
            <a:ext cx="10972800" cy="0"/>
          </a:xfrm>
          <a:prstGeom prst="line">
            <a:avLst/>
          </a:prstGeom>
          <a:noFill/>
          <a:ln w="19050">
            <a:solidFill>
              <a:srgbClr val="C00000"/>
            </a:solidFill>
            <a:round/>
            <a:headEnd/>
            <a:tailEnd/>
          </a:ln>
          <a:extLst>
            <a:ext uri="{909E8E84-426E-40dd-AFC4-6F175D3DCCD1}">
              <a14:hiddenFill xmlns:a14="http://schemas.microsoft.com/office/drawing/2010/main" xmlns="">
                <a:noFill/>
              </a14:hiddenFill>
            </a:ext>
          </a:extLst>
        </p:spPr>
        <p:txBody>
          <a:bodyPr/>
          <a:lstStyle/>
          <a:p>
            <a:pPr lvl="0"/>
            <a:endParaRPr lang="zh-CN" altLang="en-US"/>
          </a:p>
        </p:txBody>
      </p:sp>
    </p:spTree>
    <p:extLst>
      <p:ext uri="{BB962C8B-B14F-4D97-AF65-F5344CB8AC3E}">
        <p14:creationId xmlns:p14="http://schemas.microsoft.com/office/powerpoint/2010/main" val="18868362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067EECE-76B4-489D-A939-B05A8F1F1F9C}" type="slidenum">
              <a:rPr lang="en-US" altLang="zh-CN" smtClean="0"/>
              <a:pPr>
                <a:defRPr/>
              </a:pPr>
              <a:t>‹#›</a:t>
            </a:fld>
            <a:endParaRPr lang="en-US" altLang="zh-CN"/>
          </a:p>
        </p:txBody>
      </p:sp>
    </p:spTree>
    <p:extLst>
      <p:ext uri="{BB962C8B-B14F-4D97-AF65-F5344CB8AC3E}">
        <p14:creationId xmlns:p14="http://schemas.microsoft.com/office/powerpoint/2010/main" val="774018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14"/>
            <a:ext cx="10972800" cy="1139825"/>
          </a:xfrm>
          <a:prstGeom prst="rect">
            <a:avLst/>
          </a:prstGeom>
        </p:spPr>
        <p:txBody>
          <a:bodyPr/>
          <a:lstStyle>
            <a:lvl1pPr>
              <a:defRPr b="1">
                <a:latin typeface="+mn-lt"/>
              </a:defRPr>
            </a:lvl1pPr>
          </a:lstStyle>
          <a:p>
            <a:r>
              <a:rPr lang="zh-CN" altLang="en-US"/>
              <a:t>单击此处编辑母版标题样式</a:t>
            </a:r>
            <a:endParaRPr lang="zh-CN" altLang="en-US" dirty="0"/>
          </a:p>
        </p:txBody>
      </p:sp>
      <p:sp>
        <p:nvSpPr>
          <p:cNvPr id="3" name="内容占位符 2"/>
          <p:cNvSpPr>
            <a:spLocks noGrp="1"/>
          </p:cNvSpPr>
          <p:nvPr>
            <p:ph sz="half" idx="1"/>
          </p:nvPr>
        </p:nvSpPr>
        <p:spPr>
          <a:xfrm>
            <a:off x="624417" y="1628776"/>
            <a:ext cx="53848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628776"/>
            <a:ext cx="5384800" cy="4530725"/>
          </a:xfrm>
          <a:prstGeom prst="rect">
            <a:avLst/>
          </a:prstGeo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p:cNvSpPr>
            <a:spLocks noGrp="1" noChangeArrowheads="1"/>
          </p:cNvSpPr>
          <p:nvPr>
            <p:ph type="sldNum" sz="quarter" idx="10"/>
          </p:nvPr>
        </p:nvSpPr>
        <p:spPr>
          <a:xfrm>
            <a:off x="8737600" y="6243638"/>
            <a:ext cx="2844800" cy="457200"/>
          </a:xfrm>
          <a:prstGeom prst="rect">
            <a:avLst/>
          </a:prstGeom>
          <a:ln/>
        </p:spPr>
        <p:txBody>
          <a:bodyPr/>
          <a:lstStyle>
            <a:lvl1pPr>
              <a:defRPr/>
            </a:lvl1pPr>
          </a:lstStyle>
          <a:p>
            <a:pPr>
              <a:defRPr/>
            </a:pPr>
            <a:fld id="{D62988EB-CF20-4CAC-94BF-79D0ECBB93DA}" type="slidenum">
              <a:rPr lang="en-US" altLang="zh-CN" smtClean="0"/>
              <a:pPr>
                <a:defRPr/>
              </a:pPr>
              <a:t>‹#›</a:t>
            </a:fld>
            <a:endParaRPr lang="en-US" altLang="zh-CN"/>
          </a:p>
        </p:txBody>
      </p:sp>
    </p:spTree>
    <p:extLst>
      <p:ext uri="{BB962C8B-B14F-4D97-AF65-F5344CB8AC3E}">
        <p14:creationId xmlns:p14="http://schemas.microsoft.com/office/powerpoint/2010/main" val="1954050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内容与标题">
    <p:spTree>
      <p:nvGrpSpPr>
        <p:cNvPr id="1" name=""/>
        <p:cNvGrpSpPr/>
        <p:nvPr/>
      </p:nvGrpSpPr>
      <p:grpSpPr>
        <a:xfrm>
          <a:off x="0" y="0"/>
          <a:ext cx="0" cy="0"/>
          <a:chOff x="0" y="0"/>
          <a:chExt cx="0" cy="0"/>
        </a:xfrm>
      </p:grpSpPr>
      <p:sp>
        <p:nvSpPr>
          <p:cNvPr id="7"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xmlns="">
                <a:noFill/>
              </a14:hiddenFill>
            </a:ext>
          </a:extLst>
        </p:spPr>
        <p:txBody>
          <a:bodyPr/>
          <a:lstStyle/>
          <a:p>
            <a:endParaRPr lang="zh-CN" altLang="en-US" sz="4200"/>
          </a:p>
        </p:txBody>
      </p:sp>
      <p:sp>
        <p:nvSpPr>
          <p:cNvPr id="9" name="Rectangle 2"/>
          <p:cNvSpPr>
            <a:spLocks noGrp="1" noChangeArrowheads="1"/>
          </p:cNvSpPr>
          <p:nvPr>
            <p:ph type="title" idx="4294967295"/>
          </p:nvPr>
        </p:nvSpPr>
        <p:spPr>
          <a:xfrm>
            <a:off x="840000" y="363598"/>
            <a:ext cx="10516800" cy="903600"/>
          </a:xfrm>
          <a:prstGeom prst="rect">
            <a:avLst/>
          </a:prstGeom>
          <a:noFill/>
        </p:spPr>
        <p:txBody>
          <a:bodyPr anchor="ctr">
            <a:normAutofit/>
          </a:bodyPr>
          <a:lstStyle>
            <a:lvl1pPr>
              <a:defRPr b="1">
                <a:latin typeface="Arial"/>
                <a:cs typeface="Arial"/>
              </a:defRPr>
            </a:lvl1pPr>
          </a:lstStyle>
          <a:p>
            <a:r>
              <a:rPr lang="zh-CN" altLang="en-US"/>
              <a:t>单击此处编辑母版标题样式</a:t>
            </a:r>
            <a:endParaRPr lang="zh-CN" altLang="en-US" dirty="0"/>
          </a:p>
        </p:txBody>
      </p:sp>
      <p:sp>
        <p:nvSpPr>
          <p:cNvPr id="10" name="Rectangle 3"/>
          <p:cNvSpPr>
            <a:spLocks noGrp="1" noChangeArrowheads="1"/>
          </p:cNvSpPr>
          <p:nvPr>
            <p:ph type="body" idx="4294967295"/>
          </p:nvPr>
        </p:nvSpPr>
        <p:spPr>
          <a:xfrm>
            <a:off x="840000" y="1483201"/>
            <a:ext cx="10516800" cy="4713451"/>
          </a:xfrm>
          <a:prstGeom prst="rect">
            <a:avLst/>
          </a:prstGeom>
          <a:noFill/>
        </p:spPr>
        <p:txBody>
          <a:bodyPr>
            <a:normAutofit/>
          </a:bodyPr>
          <a:lstStyle>
            <a:lvl1pPr>
              <a:defRPr b="1"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11" name="Rectangle 6"/>
          <p:cNvSpPr>
            <a:spLocks noGrp="1" noChangeArrowheads="1"/>
          </p:cNvSpPr>
          <p:nvPr>
            <p:ph type="sldNum" sz="quarter" idx="10"/>
          </p:nvPr>
        </p:nvSpPr>
        <p:spPr>
          <a:xfrm>
            <a:off x="8737600" y="6243638"/>
            <a:ext cx="2844800" cy="457200"/>
          </a:xfrm>
          <a:prstGeom prst="rect">
            <a:avLst/>
          </a:prstGeom>
          <a:ln/>
        </p:spPr>
        <p:txBody>
          <a:bodyPr/>
          <a:lstStyle>
            <a:lvl1pPr>
              <a:defRPr/>
            </a:lvl1pPr>
          </a:lstStyle>
          <a:p>
            <a:fld id="{1EC0C2BC-D0B8-4DB0-80EB-9997146F958C}" type="slidenum">
              <a:rPr lang="zh-CN" altLang="en-US" smtClean="0"/>
              <a:pPr/>
              <a:t>‹#›</a:t>
            </a:fld>
            <a:endParaRPr lang="zh-CN" altLang="en-US"/>
          </a:p>
        </p:txBody>
      </p:sp>
    </p:spTree>
    <p:extLst>
      <p:ext uri="{BB962C8B-B14F-4D97-AF65-F5344CB8AC3E}">
        <p14:creationId xmlns:p14="http://schemas.microsoft.com/office/powerpoint/2010/main" val="11472642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939801" y="6216651"/>
            <a:ext cx="598241"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eaLnBrk="1" hangingPunct="1">
              <a:defRPr/>
            </a:pPr>
            <a:fld id="{ABFC2661-1885-48DF-82DC-D0E39ADBD745}" type="slidenum">
              <a:rPr lang="en-US" altLang="zh-CN" sz="1867" smtClean="0"/>
              <a:pPr eaLnBrk="1" hangingPunct="1">
                <a:defRPr/>
              </a:pPr>
              <a:t>‹#›</a:t>
            </a:fld>
            <a:endParaRPr lang="zh-CN" altLang="en-US" sz="1867"/>
          </a:p>
        </p:txBody>
      </p:sp>
      <p:cxnSp>
        <p:nvCxnSpPr>
          <p:cNvPr id="3" name="直接连接符 2"/>
          <p:cNvCxnSpPr/>
          <p:nvPr userDrawn="1"/>
        </p:nvCxnSpPr>
        <p:spPr>
          <a:xfrm>
            <a:off x="0" y="10922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4" name="矩形 3"/>
          <p:cNvSpPr/>
          <p:nvPr userDrawn="1"/>
        </p:nvSpPr>
        <p:spPr>
          <a:xfrm>
            <a:off x="0" y="277285"/>
            <a:ext cx="10668000" cy="249767"/>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微软雅黑" pitchFamily="34" charset="-122"/>
              <a:ea typeface="微软雅黑" pitchFamily="34" charset="-122"/>
            </a:endParaRPr>
          </a:p>
        </p:txBody>
      </p:sp>
      <p:sp>
        <p:nvSpPr>
          <p:cNvPr id="5" name="矩形 4"/>
          <p:cNvSpPr/>
          <p:nvPr userDrawn="1"/>
        </p:nvSpPr>
        <p:spPr>
          <a:xfrm>
            <a:off x="914401" y="0"/>
            <a:ext cx="1919817"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eaLnBrk="1" fontAlgn="auto" hangingPunct="1">
              <a:lnSpc>
                <a:spcPct val="120000"/>
              </a:lnSpc>
              <a:spcBef>
                <a:spcPts val="0"/>
              </a:spcBef>
              <a:spcAft>
                <a:spcPts val="0"/>
              </a:spcAft>
              <a:defRPr/>
            </a:pPr>
            <a:endParaRPr lang="zh-CN" altLang="en-US" sz="2400" b="1" kern="0">
              <a:solidFill>
                <a:srgbClr val="F9F9F9"/>
              </a:solidFill>
              <a:latin typeface="微软雅黑" pitchFamily="34" charset="-122"/>
              <a:ea typeface="微软雅黑" pitchFamily="34" charset="-122"/>
              <a:cs typeface="+mn-cs"/>
            </a:endParaRPr>
          </a:p>
        </p:txBody>
      </p:sp>
      <p:cxnSp>
        <p:nvCxnSpPr>
          <p:cNvPr id="6" name="直接连接符 5"/>
          <p:cNvCxnSpPr/>
          <p:nvPr userDrawn="1"/>
        </p:nvCxnSpPr>
        <p:spPr>
          <a:xfrm>
            <a:off x="914401" y="1066800"/>
            <a:ext cx="1919817" cy="2117"/>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rot="5400000" flipH="1" flipV="1">
            <a:off x="381001" y="533401"/>
            <a:ext cx="1066800" cy="423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rot="16200000" flipV="1">
            <a:off x="2306109" y="528109"/>
            <a:ext cx="1066800" cy="10583"/>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直接连接符 11"/>
          <p:cNvCxnSpPr/>
          <p:nvPr userDrawn="1"/>
        </p:nvCxnSpPr>
        <p:spPr>
          <a:xfrm rot="10800000" flipH="1">
            <a:off x="1039285" y="556685"/>
            <a:ext cx="1602316" cy="27516"/>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0" name="矩形 31"/>
          <p:cNvSpPr/>
          <p:nvPr userDrawn="1"/>
        </p:nvSpPr>
        <p:spPr>
          <a:xfrm>
            <a:off x="1524000" y="6324601"/>
            <a:ext cx="10668000" cy="251884"/>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微软雅黑" pitchFamily="34" charset="-122"/>
              <a:ea typeface="微软雅黑" pitchFamily="34" charset="-122"/>
            </a:endParaRPr>
          </a:p>
        </p:txBody>
      </p:sp>
      <p:sp>
        <p:nvSpPr>
          <p:cNvPr id="11" name="矩形 23"/>
          <p:cNvSpPr/>
          <p:nvPr userDrawn="1"/>
        </p:nvSpPr>
        <p:spPr>
          <a:xfrm>
            <a:off x="1" y="6324601"/>
            <a:ext cx="960967" cy="251884"/>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微软雅黑" pitchFamily="34" charset="-122"/>
              <a:ea typeface="微软雅黑" pitchFamily="34" charset="-122"/>
            </a:endParaRPr>
          </a:p>
        </p:txBody>
      </p:sp>
      <p:sp>
        <p:nvSpPr>
          <p:cNvPr id="12" name="矩形 11"/>
          <p:cNvSpPr/>
          <p:nvPr userDrawn="1"/>
        </p:nvSpPr>
        <p:spPr>
          <a:xfrm>
            <a:off x="11231034" y="279401"/>
            <a:ext cx="960967" cy="251884"/>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a:latin typeface="微软雅黑" pitchFamily="34" charset="-122"/>
              <a:ea typeface="微软雅黑" pitchFamily="34" charset="-122"/>
            </a:endParaRPr>
          </a:p>
        </p:txBody>
      </p:sp>
      <p:pic>
        <p:nvPicPr>
          <p:cNvPr id="13" name="图片 12"/>
          <p:cNvPicPr>
            <a:picLocks/>
          </p:cNvPicPr>
          <p:nvPr userDrawn="1"/>
        </p:nvPicPr>
        <p:blipFill>
          <a:blip r:embed="rId2" cstate="print">
            <a:duotone>
              <a:schemeClr val="accent1">
                <a:shade val="45000"/>
                <a:satMod val="135000"/>
              </a:schemeClr>
              <a:prstClr val="white"/>
            </a:duotone>
          </a:blip>
          <a:stretch>
            <a:fillRect/>
          </a:stretch>
        </p:blipFill>
        <p:spPr>
          <a:xfrm>
            <a:off x="10755391" y="228600"/>
            <a:ext cx="384000" cy="384000"/>
          </a:xfrm>
          <a:prstGeom prst="ellipse">
            <a:avLst/>
          </a:prstGeom>
          <a:ln w="63500" cap="rnd">
            <a:noFill/>
          </a:ln>
          <a:effectLst>
            <a:outerShdw blurRad="381000" dist="292100" dir="5400000" sx="-80000" sy="-18000" rotWithShape="0">
              <a:srgbClr val="000000">
                <a:alpha val="22000"/>
              </a:srgbClr>
            </a:outerShdw>
          </a:effectLst>
        </p:spPr>
      </p:pic>
      <p:sp>
        <p:nvSpPr>
          <p:cNvPr id="14" name="TextBox 29"/>
          <p:cNvSpPr txBox="1">
            <a:spLocks noChangeArrowheads="1"/>
          </p:cNvSpPr>
          <p:nvPr userDrawn="1"/>
        </p:nvSpPr>
        <p:spPr bwMode="auto">
          <a:xfrm>
            <a:off x="1191684" y="133351"/>
            <a:ext cx="1344083"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defRPr/>
            </a:pPr>
            <a:r>
              <a:rPr lang="zh-CN" altLang="en-US" sz="2133" b="1">
                <a:solidFill>
                  <a:srgbClr val="FF6600"/>
                </a:solidFill>
                <a:latin typeface="微软雅黑" panose="020B0503020204020204" pitchFamily="34" charset="-122"/>
                <a:ea typeface="微软雅黑" panose="020B0503020204020204" pitchFamily="34" charset="-122"/>
              </a:rPr>
              <a:t>第五章</a:t>
            </a:r>
            <a:endParaRPr lang="en-US" altLang="zh-CN" sz="2133" b="1">
              <a:solidFill>
                <a:srgbClr val="FF6600"/>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4891618" y="6284385"/>
            <a:ext cx="2159566" cy="307777"/>
          </a:xfrm>
          <a:prstGeom prst="rect">
            <a:avLst/>
          </a:prstGeom>
        </p:spPr>
        <p:txBody>
          <a:bodyPr wrap="none">
            <a:spAutoFit/>
          </a:bodyPr>
          <a:lstStyle/>
          <a:p>
            <a:pPr eaLnBrk="1" hangingPunct="1">
              <a:defRPr/>
            </a:pPr>
            <a:r>
              <a:rPr lang="zh-CN" altLang="en-US" sz="1400" b="1" dirty="0">
                <a:solidFill>
                  <a:schemeClr val="bg1"/>
                </a:solidFill>
                <a:latin typeface="微软雅黑" pitchFamily="34" charset="-122"/>
                <a:ea typeface="微软雅黑" pitchFamily="34" charset="-122"/>
              </a:rPr>
              <a:t>张铭</a:t>
            </a:r>
            <a:r>
              <a:rPr lang="en-US" altLang="zh-CN" sz="1400" b="1" dirty="0">
                <a:solidFill>
                  <a:schemeClr val="bg1"/>
                </a:solidFill>
                <a:latin typeface="微软雅黑" pitchFamily="34" charset="-122"/>
                <a:ea typeface="微软雅黑" pitchFamily="34" charset="-122"/>
              </a:rPr>
              <a:t>《</a:t>
            </a:r>
            <a:r>
              <a:rPr lang="zh-CN" altLang="en-US" sz="1400" b="1" dirty="0">
                <a:solidFill>
                  <a:schemeClr val="bg1"/>
                </a:solidFill>
                <a:latin typeface="微软雅黑" pitchFamily="34" charset="-122"/>
                <a:ea typeface="微软雅黑" pitchFamily="34" charset="-122"/>
              </a:rPr>
              <a:t>数据结构与算法</a:t>
            </a:r>
            <a:r>
              <a:rPr lang="en-US" altLang="zh-CN" sz="1400" b="1" dirty="0">
                <a:solidFill>
                  <a:schemeClr val="bg1"/>
                </a:solidFill>
                <a:latin typeface="微软雅黑" pitchFamily="34" charset="-122"/>
                <a:ea typeface="微软雅黑" pitchFamily="34" charset="-122"/>
              </a:rPr>
              <a:t>》</a:t>
            </a:r>
          </a:p>
        </p:txBody>
      </p:sp>
      <p:sp>
        <p:nvSpPr>
          <p:cNvPr id="16" name="矩形 15"/>
          <p:cNvSpPr>
            <a:spLocks noChangeArrowheads="1"/>
          </p:cNvSpPr>
          <p:nvPr userDrawn="1"/>
        </p:nvSpPr>
        <p:spPr bwMode="auto">
          <a:xfrm>
            <a:off x="1363397" y="599017"/>
            <a:ext cx="1007007" cy="42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defRPr/>
            </a:pPr>
            <a:r>
              <a:rPr lang="zh-CN" altLang="en-US" sz="2133" b="1">
                <a:solidFill>
                  <a:srgbClr val="FF6600"/>
                </a:solidFill>
                <a:latin typeface="微软雅黑" panose="020B0503020204020204" pitchFamily="34" charset="-122"/>
                <a:ea typeface="微软雅黑" panose="020B0503020204020204" pitchFamily="34" charset="-122"/>
              </a:rPr>
              <a:t>二叉树</a:t>
            </a:r>
            <a:endParaRPr lang="zh-CN" altLang="en-US" sz="1600" b="1">
              <a:solidFill>
                <a:srgbClr val="FF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83339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26E7BA-33B0-4CE7-817A-3575D185A3BF}"/>
              </a:ext>
            </a:extLst>
          </p:cNvPr>
          <p:cNvSpPr>
            <a:spLocks noChangeArrowheads="1"/>
          </p:cNvSpPr>
          <p:nvPr/>
        </p:nvSpPr>
        <p:spPr bwMode="auto">
          <a:xfrm>
            <a:off x="0" y="6453188"/>
            <a:ext cx="12192000" cy="404813"/>
          </a:xfrm>
          <a:prstGeom prst="rect">
            <a:avLst/>
          </a:prstGeom>
          <a:solidFill>
            <a:srgbClr val="940709"/>
          </a:solidFill>
          <a:ln>
            <a:noFill/>
          </a:ln>
          <a:effec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kumimoji="1" lang="en-US" altLang="zh-CN" sz="1400" b="1" dirty="0">
                <a:solidFill>
                  <a:srgbClr val="DDDDDD"/>
                </a:solidFill>
                <a:latin typeface="+mn-lt"/>
              </a:rPr>
              <a:t>《</a:t>
            </a:r>
            <a:r>
              <a:rPr kumimoji="1" lang="zh-CN" altLang="en-US" sz="1400" b="1" dirty="0">
                <a:solidFill>
                  <a:srgbClr val="DDDDDD"/>
                </a:solidFill>
                <a:latin typeface="+mn-lt"/>
              </a:rPr>
              <a:t>数据结构与算法（实验班）</a:t>
            </a:r>
            <a:r>
              <a:rPr kumimoji="1" lang="en-US" altLang="zh-CN" sz="1400" b="1" dirty="0">
                <a:solidFill>
                  <a:srgbClr val="DDDDDD"/>
                </a:solidFill>
                <a:latin typeface="+mn-lt"/>
              </a:rPr>
              <a:t>》</a:t>
            </a:r>
          </a:p>
        </p:txBody>
      </p:sp>
      <p:pic>
        <p:nvPicPr>
          <p:cNvPr id="8" name="Picture 4" descr="https://www.pku.edu.cn/Uploads/Picture/2019/12/26/s5e04147ee4a83.png">
            <a:extLst>
              <a:ext uri="{FF2B5EF4-FFF2-40B4-BE49-F238E27FC236}">
                <a16:creationId xmlns:a16="http://schemas.microsoft.com/office/drawing/2014/main" id="{60DC49FC-29CA-4388-8CBA-858CEB6E88D1}"/>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0968" y="6508774"/>
            <a:ext cx="1042808" cy="293749"/>
          </a:xfrm>
          <a:prstGeom prst="rect">
            <a:avLst/>
          </a:prstGeom>
          <a:noFill/>
          <a:extLst>
            <a:ext uri="{909E8E84-426E-40DD-AFC4-6F175D3DCCD1}">
              <a14:hiddenFill xmlns:a14="http://schemas.microsoft.com/office/drawing/2010/main">
                <a:solidFill>
                  <a:srgbClr val="FFFFFF"/>
                </a:solidFill>
              </a14:hiddenFill>
            </a:ext>
          </a:extLst>
        </p:spPr>
      </p:pic>
      <p:sp>
        <p:nvSpPr>
          <p:cNvPr id="1029"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C00000"/>
            </a:solidFill>
            <a:prstDash val="solid"/>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zh-CN" altLang="en-US" sz="4200"/>
          </a:p>
        </p:txBody>
      </p:sp>
      <p:sp>
        <p:nvSpPr>
          <p:cNvPr id="1030" name="Line 8"/>
          <p:cNvSpPr>
            <a:spLocks noChangeShapeType="1"/>
          </p:cNvSpPr>
          <p:nvPr/>
        </p:nvSpPr>
        <p:spPr bwMode="auto">
          <a:xfrm>
            <a:off x="609600" y="6172200"/>
            <a:ext cx="10972800" cy="0"/>
          </a:xfrm>
          <a:prstGeom prst="line">
            <a:avLst/>
          </a:prstGeom>
          <a:noFill/>
          <a:ln w="19050">
            <a:solidFill>
              <a:srgbClr val="C00000"/>
            </a:solidFill>
            <a:round/>
            <a:headEnd/>
            <a:tailEnd/>
          </a:ln>
          <a:extLst>
            <a:ext uri="{909E8E84-426E-40dd-AFC4-6F175D3DCCD1}">
              <a14:hiddenFill xmlns="" xmlns:a14="http://schemas.microsoft.com/office/drawing/2010/main">
                <a:noFill/>
              </a14:hiddenFill>
            </a:ext>
          </a:extLst>
        </p:spPr>
        <p:txBody>
          <a:bodyPr/>
          <a:lstStyle/>
          <a:p>
            <a:endParaRPr lang="zh-CN" altLang="en-US" sz="4200"/>
          </a:p>
        </p:txBody>
      </p:sp>
      <p:sp>
        <p:nvSpPr>
          <p:cNvPr id="2" name="Title Placeholder 1"/>
          <p:cNvSpPr>
            <a:spLocks noGrp="1"/>
          </p:cNvSpPr>
          <p:nvPr>
            <p:ph type="title"/>
          </p:nvPr>
        </p:nvSpPr>
        <p:spPr>
          <a:xfrm>
            <a:off x="838200" y="365125"/>
            <a:ext cx="10515600" cy="903635"/>
          </a:xfrm>
          <a:prstGeom prst="rect">
            <a:avLst/>
          </a:prstGeom>
        </p:spPr>
        <p:txBody>
          <a:bodyPr vert="horz" lIns="91440" tIns="45720" rIns="91440" bIns="45720" rtlCol="0" anchor="ctr">
            <a:normAutofit/>
          </a:bodyPr>
          <a:lstStyle/>
          <a:p>
            <a:r>
              <a:rPr lang="zh-CN" altLang="en-US"/>
              <a:t>单击此处编辑母版标题样式</a:t>
            </a:r>
            <a:endParaRPr lang="zh-CN" altLang="en-US" dirty="0"/>
          </a:p>
        </p:txBody>
      </p:sp>
      <p:sp>
        <p:nvSpPr>
          <p:cNvPr id="3" name="Text Placeholder 2"/>
          <p:cNvSpPr>
            <a:spLocks noGrp="1"/>
          </p:cNvSpPr>
          <p:nvPr>
            <p:ph type="body" idx="1"/>
          </p:nvPr>
        </p:nvSpPr>
        <p:spPr>
          <a:xfrm>
            <a:off x="838200" y="1484784"/>
            <a:ext cx="10515600" cy="47124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Slide Number Placeholder 3"/>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1EC0C2BC-D0B8-4DB0-80EB-9997146F958C}" type="slidenum">
              <a:rPr lang="zh-CN" altLang="en-US" smtClean="0"/>
              <a:pPr/>
              <a:t>‹#›</a:t>
            </a:fld>
            <a:endParaRPr lang="zh-CN" altLang="en-US"/>
          </a:p>
        </p:txBody>
      </p:sp>
    </p:spTree>
    <p:extLst>
      <p:ext uri="{BB962C8B-B14F-4D97-AF65-F5344CB8AC3E}">
        <p14:creationId xmlns:p14="http://schemas.microsoft.com/office/powerpoint/2010/main" val="2250679742"/>
      </p:ext>
    </p:extLst>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Lst>
  <p:hf hdr="0" ftr="0" dt="0"/>
  <p:txStyles>
    <p:titleStyle>
      <a:lvl1pPr algn="l" rtl="0" eaLnBrk="1" fontAlgn="base" hangingPunct="1">
        <a:spcBef>
          <a:spcPct val="0"/>
        </a:spcBef>
        <a:spcAft>
          <a:spcPct val="0"/>
        </a:spcAft>
        <a:defRPr kumimoji="1" sz="4200" b="1">
          <a:solidFill>
            <a:schemeClr val="tx2"/>
          </a:solidFill>
          <a:latin typeface="+mn-lt"/>
          <a:ea typeface="+mj-ea"/>
          <a:cs typeface="宋体" charset="0"/>
        </a:defRPr>
      </a:lvl1pPr>
      <a:lvl2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2pPr>
      <a:lvl3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3pPr>
      <a:lvl4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4pPr>
      <a:lvl5pPr algn="l" rtl="0" eaLnBrk="1" fontAlgn="base" hangingPunct="1">
        <a:spcBef>
          <a:spcPct val="0"/>
        </a:spcBef>
        <a:spcAft>
          <a:spcPct val="0"/>
        </a:spcAft>
        <a:defRPr kumimoji="1" sz="4200">
          <a:solidFill>
            <a:schemeClr val="tx2"/>
          </a:solidFill>
          <a:latin typeface="Garamond" pitchFamily="18" charset="0"/>
          <a:ea typeface="宋体" pitchFamily="2" charset="-122"/>
          <a:cs typeface="宋体" charset="0"/>
        </a:defRPr>
      </a:lvl5pPr>
      <a:lvl6pPr marL="457200" algn="l" rtl="0" eaLnBrk="1" fontAlgn="base" hangingPunct="1">
        <a:spcBef>
          <a:spcPct val="0"/>
        </a:spcBef>
        <a:spcAft>
          <a:spcPct val="0"/>
        </a:spcAft>
        <a:defRPr sz="4200">
          <a:solidFill>
            <a:schemeClr val="tx2"/>
          </a:solidFill>
          <a:latin typeface="Garamond" pitchFamily="18" charset="0"/>
          <a:ea typeface="宋体" pitchFamily="2" charset="-122"/>
        </a:defRPr>
      </a:lvl6pPr>
      <a:lvl7pPr marL="914400" algn="l" rtl="0" eaLnBrk="1" fontAlgn="base" hangingPunct="1">
        <a:spcBef>
          <a:spcPct val="0"/>
        </a:spcBef>
        <a:spcAft>
          <a:spcPct val="0"/>
        </a:spcAft>
        <a:defRPr sz="4200">
          <a:solidFill>
            <a:schemeClr val="tx2"/>
          </a:solidFill>
          <a:latin typeface="Garamond" pitchFamily="18" charset="0"/>
          <a:ea typeface="宋体" pitchFamily="2" charset="-122"/>
        </a:defRPr>
      </a:lvl7pPr>
      <a:lvl8pPr marL="1371600" algn="l" rtl="0" eaLnBrk="1" fontAlgn="base" hangingPunct="1">
        <a:spcBef>
          <a:spcPct val="0"/>
        </a:spcBef>
        <a:spcAft>
          <a:spcPct val="0"/>
        </a:spcAft>
        <a:defRPr sz="4200">
          <a:solidFill>
            <a:schemeClr val="tx2"/>
          </a:solidFill>
          <a:latin typeface="Garamond" pitchFamily="18" charset="0"/>
          <a:ea typeface="宋体" pitchFamily="2" charset="-122"/>
        </a:defRPr>
      </a:lvl8pPr>
      <a:lvl9pPr marL="1828800" algn="l" rtl="0" eaLnBrk="1" fontAlgn="base" hangingPunct="1">
        <a:spcBef>
          <a:spcPct val="0"/>
        </a:spcBef>
        <a:spcAft>
          <a:spcPct val="0"/>
        </a:spcAft>
        <a:defRPr sz="4200">
          <a:solidFill>
            <a:schemeClr val="tx2"/>
          </a:solidFill>
          <a:latin typeface="Garamond" pitchFamily="18" charset="0"/>
          <a:ea typeface="宋体" pitchFamily="2" charset="-122"/>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kumimoji="1" sz="3000" b="1">
          <a:solidFill>
            <a:schemeClr val="tx1"/>
          </a:solidFill>
          <a:latin typeface="+mn-lt"/>
          <a:ea typeface="+mn-ea"/>
          <a:cs typeface="宋体" charset="0"/>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kumimoji="1" sz="2600">
          <a:solidFill>
            <a:schemeClr val="tx1"/>
          </a:solidFill>
          <a:latin typeface="+mn-lt"/>
          <a:ea typeface="+mn-ea"/>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kumimoji="1" sz="2200">
          <a:solidFill>
            <a:schemeClr val="tx1"/>
          </a:solidFill>
          <a:latin typeface="+mn-lt"/>
          <a:ea typeface="+mn-ea"/>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kumimoji="1" sz="2000">
          <a:solidFill>
            <a:schemeClr val="tx1"/>
          </a:solidFill>
          <a:latin typeface="+mn-lt"/>
          <a:ea typeface="+mn-ea"/>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kumimoji="1" sz="2000">
          <a:solidFill>
            <a:schemeClr val="tx1"/>
          </a:solidFill>
          <a:latin typeface="+mn-lt"/>
          <a:ea typeface="+mn-ea"/>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uangqun@pk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3.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16.png"/><Relationship Id="rId16"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type="subTitle" idx="1"/>
          </p:nvPr>
        </p:nvSpPr>
        <p:spPr>
          <a:xfrm>
            <a:off x="2640013" y="3357563"/>
            <a:ext cx="7416800" cy="2952750"/>
          </a:xfrm>
        </p:spPr>
        <p:txBody>
          <a:bodyPr vert="horz" lIns="90488" tIns="44450" rIns="90488" bIns="44450" rtlCol="0">
            <a:normAutofit/>
          </a:bodyPr>
          <a:lstStyle/>
          <a:p>
            <a:pPr algn="r">
              <a:lnSpc>
                <a:spcPct val="90000"/>
              </a:lnSpc>
              <a:buFont typeface="Wingdings" pitchFamily="2" charset="2"/>
              <a:buNone/>
              <a:defRPr/>
            </a:pPr>
            <a:r>
              <a:rPr kumimoji="0" lang="en-US" altLang="zh-CN" sz="2700" dirty="0"/>
              <a:t>Instructor: </a:t>
            </a:r>
            <a:r>
              <a:rPr kumimoji="0" lang="zh-CN" altLang="en-US" sz="2700" dirty="0"/>
              <a:t>黄群</a:t>
            </a:r>
            <a:endParaRPr kumimoji="0" lang="en-US" altLang="zh-CN" sz="2700" dirty="0"/>
          </a:p>
          <a:p>
            <a:pPr algn="r">
              <a:lnSpc>
                <a:spcPct val="90000"/>
              </a:lnSpc>
              <a:buFont typeface="Wingdings" pitchFamily="2" charset="2"/>
              <a:buNone/>
              <a:defRPr/>
            </a:pPr>
            <a:endParaRPr lang="en-US" altLang="zh-CN" sz="2700" dirty="0">
              <a:solidFill>
                <a:srgbClr val="000066"/>
              </a:solidFill>
              <a:effectLst>
                <a:outerShdw blurRad="38100" dist="38100" dir="2700000" algn="tl">
                  <a:srgbClr val="C0C0C0"/>
                </a:outerShdw>
              </a:effectLst>
            </a:endParaRPr>
          </a:p>
          <a:p>
            <a:pPr algn="r">
              <a:lnSpc>
                <a:spcPct val="90000"/>
              </a:lnSpc>
              <a:buFont typeface="Wingdings" pitchFamily="2" charset="2"/>
              <a:buNone/>
              <a:defRPr/>
            </a:pPr>
            <a:r>
              <a:rPr lang="en-US" altLang="zh-CN" sz="2000" dirty="0">
                <a:solidFill>
                  <a:srgbClr val="000066"/>
                </a:solidFill>
                <a:hlinkClick r:id="rId2"/>
              </a:rPr>
              <a:t>huangqun@pku.edu.cn</a:t>
            </a:r>
            <a:endParaRPr kumimoji="0" lang="en-US" altLang="zh-CN" sz="2000" dirty="0"/>
          </a:p>
          <a:p>
            <a:pPr algn="r">
              <a:lnSpc>
                <a:spcPct val="90000"/>
              </a:lnSpc>
              <a:buFont typeface="Wingdings" pitchFamily="2" charset="2"/>
              <a:buNone/>
              <a:defRPr/>
            </a:pPr>
            <a:r>
              <a:rPr kumimoji="0" lang="en-US" altLang="zh-CN" sz="2000" dirty="0"/>
              <a:t>School of EECS</a:t>
            </a:r>
            <a:endParaRPr kumimoji="0" lang="zh-CN" altLang="en-US" sz="2000" dirty="0"/>
          </a:p>
          <a:p>
            <a:pPr algn="r">
              <a:lnSpc>
                <a:spcPct val="90000"/>
              </a:lnSpc>
              <a:buFont typeface="Wingdings" pitchFamily="2" charset="2"/>
              <a:buNone/>
              <a:defRPr/>
            </a:pPr>
            <a:r>
              <a:rPr kumimoji="0" lang="en-US" altLang="zh-CN" sz="2000"/>
              <a:t>Peking University</a:t>
            </a:r>
            <a:endParaRPr kumimoji="0" lang="en-US" altLang="zh-CN" sz="2000" dirty="0"/>
          </a:p>
        </p:txBody>
      </p:sp>
      <p:sp>
        <p:nvSpPr>
          <p:cNvPr id="823300" name="Rectangle 4"/>
          <p:cNvSpPr>
            <a:spLocks noChangeArrowheads="1"/>
          </p:cNvSpPr>
          <p:nvPr/>
        </p:nvSpPr>
        <p:spPr bwMode="auto">
          <a:xfrm>
            <a:off x="3117509" y="1341439"/>
            <a:ext cx="5947461" cy="1846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lgn="ctr" eaLnBrk="1" hangingPunct="1">
              <a:defRPr/>
            </a:pPr>
            <a:r>
              <a:rPr lang="en-US" altLang="zh-CN" sz="5700" b="1" dirty="0">
                <a:latin typeface="+mj-lt"/>
              </a:rPr>
              <a:t>Lecture 5.</a:t>
            </a:r>
          </a:p>
          <a:p>
            <a:pPr algn="ctr" eaLnBrk="1" hangingPunct="1">
              <a:defRPr/>
            </a:pPr>
            <a:r>
              <a:rPr lang="en-US" altLang="zh-CN" sz="5700" b="1" dirty="0">
                <a:latin typeface="+mj-lt"/>
              </a:rPr>
              <a:t>Binary Trees (2/2)</a:t>
            </a:r>
            <a:endParaRPr lang="zh-CN" altLang="en-US" sz="5700" b="1" dirty="0">
              <a:latin typeface="+mj-lt"/>
            </a:endParaRPr>
          </a:p>
        </p:txBody>
      </p:sp>
    </p:spTree>
    <p:extLst>
      <p:ext uri="{BB962C8B-B14F-4D97-AF65-F5344CB8AC3E}">
        <p14:creationId xmlns:p14="http://schemas.microsoft.com/office/powerpoint/2010/main" val="314612884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6"/>
          <p:cNvSpPr>
            <a:spLocks noGrp="1"/>
          </p:cNvSpPr>
          <p:nvPr>
            <p:ph sz="half" idx="1"/>
          </p:nvPr>
        </p:nvSpPr>
        <p:spPr>
          <a:xfrm>
            <a:off x="624417" y="1628777"/>
            <a:ext cx="5384800" cy="795338"/>
          </a:xfrm>
        </p:spPr>
        <p:txBody>
          <a:bodyPr/>
          <a:lstStyle/>
          <a:p>
            <a:r>
              <a:rPr lang="en-US" altLang="zh-CN" dirty="0"/>
              <a:t>The root is at position 0</a:t>
            </a:r>
          </a:p>
        </p:txBody>
      </p:sp>
      <p:sp>
        <p:nvSpPr>
          <p:cNvPr id="11267" name="内容占位符 56"/>
          <p:cNvSpPr>
            <a:spLocks noGrp="1"/>
          </p:cNvSpPr>
          <p:nvPr>
            <p:ph sz="half" idx="2"/>
          </p:nvPr>
        </p:nvSpPr>
        <p:spPr>
          <a:xfrm>
            <a:off x="6212416" y="1628776"/>
            <a:ext cx="5788239" cy="4530725"/>
          </a:xfrm>
        </p:spPr>
        <p:txBody>
          <a:bodyPr/>
          <a:lstStyle/>
          <a:p>
            <a:r>
              <a:rPr lang="en-US" altLang="zh-CN" dirty="0"/>
              <a:t>For an element at position </a:t>
            </a:r>
            <a:r>
              <a:rPr lang="en-US" altLang="zh-CN" dirty="0" err="1"/>
              <a:t>i</a:t>
            </a:r>
            <a:r>
              <a:rPr lang="en-US" altLang="zh-CN" dirty="0"/>
              <a:t>,</a:t>
            </a:r>
          </a:p>
          <a:p>
            <a:pPr lvl="1"/>
            <a:r>
              <a:rPr lang="en-US" altLang="zh-CN" dirty="0"/>
              <a:t>its left child is at position 2i + 1;</a:t>
            </a:r>
          </a:p>
          <a:p>
            <a:pPr lvl="1"/>
            <a:r>
              <a:rPr lang="en-US" altLang="zh-CN" dirty="0"/>
              <a:t>its it right child at 2i +2;</a:t>
            </a:r>
          </a:p>
          <a:p>
            <a:pPr lvl="1"/>
            <a:r>
              <a:rPr lang="en-US" altLang="zh-CN" dirty="0"/>
              <a:t>its parent is at ⌊</a:t>
            </a:r>
            <a:r>
              <a:rPr lang="en-US" altLang="zh-CN" dirty="0" err="1"/>
              <a:t>i</a:t>
            </a:r>
            <a:r>
              <a:rPr lang="en-US" altLang="zh-CN" dirty="0"/>
              <a:t>/2⌋</a:t>
            </a:r>
          </a:p>
        </p:txBody>
      </p:sp>
      <p:sp>
        <p:nvSpPr>
          <p:cNvPr id="11268" name="幻灯片编号占位符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7BD494DC-6CFA-42C0-8C76-4EDC7A6C92BE}" type="slidenum">
              <a:rPr lang="en-US" altLang="zh-CN" sz="1200">
                <a:solidFill>
                  <a:schemeClr val="tx1"/>
                </a:solidFill>
              </a:rPr>
              <a:pPr/>
              <a:t>10</a:t>
            </a:fld>
            <a:endParaRPr lang="en-US" altLang="zh-CN" sz="1200">
              <a:solidFill>
                <a:schemeClr val="tx1"/>
              </a:solidFill>
            </a:endParaRPr>
          </a:p>
        </p:txBody>
      </p:sp>
      <p:grpSp>
        <p:nvGrpSpPr>
          <p:cNvPr id="11269" name="组 54"/>
          <p:cNvGrpSpPr>
            <a:grpSpLocks/>
          </p:cNvGrpSpPr>
          <p:nvPr/>
        </p:nvGrpSpPr>
        <p:grpSpPr bwMode="auto">
          <a:xfrm>
            <a:off x="2592388" y="403226"/>
            <a:ext cx="6862836" cy="1114425"/>
            <a:chOff x="1068760" y="402877"/>
            <a:chExt cx="6862836" cy="1115443"/>
          </a:xfrm>
        </p:grpSpPr>
        <p:grpSp>
          <p:nvGrpSpPr>
            <p:cNvPr id="20" name="Group 5"/>
            <p:cNvGrpSpPr>
              <a:grpSpLocks/>
            </p:cNvGrpSpPr>
            <p:nvPr/>
          </p:nvGrpSpPr>
          <p:grpSpPr bwMode="auto">
            <a:xfrm>
              <a:off x="1068760" y="402877"/>
              <a:ext cx="6858000" cy="609600"/>
              <a:chOff x="1392" y="384"/>
              <a:chExt cx="4320" cy="384"/>
            </a:xfrm>
            <a:noFill/>
          </p:grpSpPr>
          <p:sp>
            <p:nvSpPr>
              <p:cNvPr id="38" name="Rectangle 7"/>
              <p:cNvSpPr>
                <a:spLocks noChangeArrowheads="1"/>
              </p:cNvSpPr>
              <p:nvPr/>
            </p:nvSpPr>
            <p:spPr bwMode="auto">
              <a:xfrm>
                <a:off x="139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a:solidFill>
                      <a:schemeClr val="tx1"/>
                    </a:solidFill>
                    <a:latin typeface="+mn-lt"/>
                    <a:ea typeface="宋体" charset="0"/>
                    <a:cs typeface="宋体" charset="0"/>
                  </a:rPr>
                  <a:t>A</a:t>
                </a:r>
              </a:p>
            </p:txBody>
          </p:sp>
          <p:sp>
            <p:nvSpPr>
              <p:cNvPr id="39" name="Rectangle 8"/>
              <p:cNvSpPr>
                <a:spLocks noChangeArrowheads="1"/>
              </p:cNvSpPr>
              <p:nvPr/>
            </p:nvSpPr>
            <p:spPr bwMode="auto">
              <a:xfrm>
                <a:off x="168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a:solidFill>
                      <a:schemeClr val="tx1"/>
                    </a:solidFill>
                    <a:latin typeface="+mn-lt"/>
                    <a:ea typeface="宋体" charset="0"/>
                    <a:cs typeface="宋体" charset="0"/>
                  </a:rPr>
                  <a:t>B</a:t>
                </a:r>
              </a:p>
            </p:txBody>
          </p:sp>
          <p:sp>
            <p:nvSpPr>
              <p:cNvPr id="40" name="Rectangle 9"/>
              <p:cNvSpPr>
                <a:spLocks noChangeArrowheads="1"/>
              </p:cNvSpPr>
              <p:nvPr/>
            </p:nvSpPr>
            <p:spPr bwMode="auto">
              <a:xfrm>
                <a:off x="196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C</a:t>
                </a:r>
              </a:p>
            </p:txBody>
          </p:sp>
          <p:sp>
            <p:nvSpPr>
              <p:cNvPr id="41" name="Rectangle 10"/>
              <p:cNvSpPr>
                <a:spLocks noChangeArrowheads="1"/>
              </p:cNvSpPr>
              <p:nvPr/>
            </p:nvSpPr>
            <p:spPr bwMode="auto">
              <a:xfrm>
                <a:off x="225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D</a:t>
                </a:r>
              </a:p>
            </p:txBody>
          </p:sp>
          <p:sp>
            <p:nvSpPr>
              <p:cNvPr id="42" name="Rectangle 11"/>
              <p:cNvSpPr>
                <a:spLocks noChangeArrowheads="1"/>
              </p:cNvSpPr>
              <p:nvPr/>
            </p:nvSpPr>
            <p:spPr bwMode="auto">
              <a:xfrm>
                <a:off x="254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E</a:t>
                </a:r>
              </a:p>
            </p:txBody>
          </p:sp>
          <p:sp>
            <p:nvSpPr>
              <p:cNvPr id="43" name="Rectangle 12"/>
              <p:cNvSpPr>
                <a:spLocks noChangeArrowheads="1"/>
              </p:cNvSpPr>
              <p:nvPr/>
            </p:nvSpPr>
            <p:spPr bwMode="auto">
              <a:xfrm>
                <a:off x="283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F</a:t>
                </a:r>
              </a:p>
            </p:txBody>
          </p:sp>
          <p:sp>
            <p:nvSpPr>
              <p:cNvPr id="44" name="Rectangle 13"/>
              <p:cNvSpPr>
                <a:spLocks noChangeArrowheads="1"/>
              </p:cNvSpPr>
              <p:nvPr/>
            </p:nvSpPr>
            <p:spPr bwMode="auto">
              <a:xfrm>
                <a:off x="312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G</a:t>
                </a:r>
              </a:p>
            </p:txBody>
          </p:sp>
          <p:sp>
            <p:nvSpPr>
              <p:cNvPr id="45" name="Rectangle 14"/>
              <p:cNvSpPr>
                <a:spLocks noChangeArrowheads="1"/>
              </p:cNvSpPr>
              <p:nvPr/>
            </p:nvSpPr>
            <p:spPr bwMode="auto">
              <a:xfrm>
                <a:off x="340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H</a:t>
                </a:r>
              </a:p>
            </p:txBody>
          </p:sp>
          <p:sp>
            <p:nvSpPr>
              <p:cNvPr id="46" name="Rectangle 15"/>
              <p:cNvSpPr>
                <a:spLocks noChangeArrowheads="1"/>
              </p:cNvSpPr>
              <p:nvPr/>
            </p:nvSpPr>
            <p:spPr bwMode="auto">
              <a:xfrm>
                <a:off x="369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I</a:t>
                </a:r>
              </a:p>
            </p:txBody>
          </p:sp>
          <p:sp>
            <p:nvSpPr>
              <p:cNvPr id="47" name="Rectangle 16"/>
              <p:cNvSpPr>
                <a:spLocks noChangeArrowheads="1"/>
              </p:cNvSpPr>
              <p:nvPr/>
            </p:nvSpPr>
            <p:spPr bwMode="auto">
              <a:xfrm>
                <a:off x="398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J</a:t>
                </a:r>
              </a:p>
            </p:txBody>
          </p:sp>
          <p:sp>
            <p:nvSpPr>
              <p:cNvPr id="48" name="Rectangle 17"/>
              <p:cNvSpPr>
                <a:spLocks noChangeArrowheads="1"/>
              </p:cNvSpPr>
              <p:nvPr/>
            </p:nvSpPr>
            <p:spPr bwMode="auto">
              <a:xfrm>
                <a:off x="427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2400">
                  <a:solidFill>
                    <a:schemeClr val="tx1"/>
                  </a:solidFill>
                  <a:latin typeface="+mn-lt"/>
                  <a:ea typeface="宋体" charset="0"/>
                  <a:cs typeface="宋体" charset="0"/>
                </a:endParaRPr>
              </a:p>
            </p:txBody>
          </p:sp>
          <p:sp>
            <p:nvSpPr>
              <p:cNvPr id="49" name="Rectangle 18"/>
              <p:cNvSpPr>
                <a:spLocks noChangeArrowheads="1"/>
              </p:cNvSpPr>
              <p:nvPr/>
            </p:nvSpPr>
            <p:spPr bwMode="auto">
              <a:xfrm>
                <a:off x="456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2400">
                  <a:solidFill>
                    <a:schemeClr val="tx1"/>
                  </a:solidFill>
                  <a:latin typeface="+mn-lt"/>
                  <a:ea typeface="宋体" charset="0"/>
                  <a:cs typeface="宋体" charset="0"/>
                </a:endParaRPr>
              </a:p>
            </p:txBody>
          </p:sp>
          <p:sp>
            <p:nvSpPr>
              <p:cNvPr id="50" name="Rectangle 19"/>
              <p:cNvSpPr>
                <a:spLocks noChangeArrowheads="1"/>
              </p:cNvSpPr>
              <p:nvPr/>
            </p:nvSpPr>
            <p:spPr bwMode="auto">
              <a:xfrm>
                <a:off x="484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2400">
                  <a:solidFill>
                    <a:schemeClr val="tx1"/>
                  </a:solidFill>
                  <a:latin typeface="+mn-lt"/>
                  <a:ea typeface="宋体" charset="0"/>
                  <a:cs typeface="宋体" charset="0"/>
                </a:endParaRPr>
              </a:p>
            </p:txBody>
          </p:sp>
          <p:sp>
            <p:nvSpPr>
              <p:cNvPr id="51" name="Rectangle 20"/>
              <p:cNvSpPr>
                <a:spLocks noChangeArrowheads="1"/>
              </p:cNvSpPr>
              <p:nvPr/>
            </p:nvSpPr>
            <p:spPr bwMode="auto">
              <a:xfrm>
                <a:off x="513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2400">
                  <a:solidFill>
                    <a:schemeClr val="tx1"/>
                  </a:solidFill>
                  <a:latin typeface="+mn-lt"/>
                  <a:ea typeface="宋体" charset="0"/>
                  <a:cs typeface="宋体" charset="0"/>
                </a:endParaRPr>
              </a:p>
            </p:txBody>
          </p:sp>
          <p:sp>
            <p:nvSpPr>
              <p:cNvPr id="52" name="Rectangle 21"/>
              <p:cNvSpPr>
                <a:spLocks noChangeArrowheads="1"/>
              </p:cNvSpPr>
              <p:nvPr/>
            </p:nvSpPr>
            <p:spPr bwMode="auto">
              <a:xfrm>
                <a:off x="542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2400">
                  <a:solidFill>
                    <a:schemeClr val="tx1"/>
                  </a:solidFill>
                  <a:latin typeface="+mn-lt"/>
                  <a:ea typeface="宋体" charset="0"/>
                  <a:cs typeface="宋体" charset="0"/>
                </a:endParaRPr>
              </a:p>
            </p:txBody>
          </p:sp>
        </p:grpSp>
        <p:sp>
          <p:nvSpPr>
            <p:cNvPr id="21" name="Rectangle 22"/>
            <p:cNvSpPr>
              <a:spLocks noChangeArrowheads="1"/>
            </p:cNvSpPr>
            <p:nvPr/>
          </p:nvSpPr>
          <p:spPr bwMode="auto">
            <a:xfrm>
              <a:off x="1073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a:solidFill>
                    <a:schemeClr val="tx1"/>
                  </a:solidFill>
                  <a:latin typeface="+mn-lt"/>
                  <a:ea typeface="宋体" charset="0"/>
                  <a:cs typeface="宋体" charset="0"/>
                </a:rPr>
                <a:t>0</a:t>
              </a:r>
            </a:p>
          </p:txBody>
        </p:sp>
        <p:sp>
          <p:nvSpPr>
            <p:cNvPr id="22" name="Rectangle 23"/>
            <p:cNvSpPr>
              <a:spLocks noChangeArrowheads="1"/>
            </p:cNvSpPr>
            <p:nvPr/>
          </p:nvSpPr>
          <p:spPr bwMode="auto">
            <a:xfrm>
              <a:off x="1530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1</a:t>
              </a:r>
            </a:p>
          </p:txBody>
        </p:sp>
        <p:sp>
          <p:nvSpPr>
            <p:cNvPr id="23" name="Rectangle 24"/>
            <p:cNvSpPr>
              <a:spLocks noChangeArrowheads="1"/>
            </p:cNvSpPr>
            <p:nvPr/>
          </p:nvSpPr>
          <p:spPr bwMode="auto">
            <a:xfrm>
              <a:off x="1987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2</a:t>
              </a:r>
            </a:p>
          </p:txBody>
        </p:sp>
        <p:sp>
          <p:nvSpPr>
            <p:cNvPr id="24" name="Rectangle 25"/>
            <p:cNvSpPr>
              <a:spLocks noChangeArrowheads="1"/>
            </p:cNvSpPr>
            <p:nvPr/>
          </p:nvSpPr>
          <p:spPr bwMode="auto">
            <a:xfrm>
              <a:off x="2445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3</a:t>
              </a:r>
            </a:p>
          </p:txBody>
        </p:sp>
        <p:sp>
          <p:nvSpPr>
            <p:cNvPr id="25" name="Rectangle 26"/>
            <p:cNvSpPr>
              <a:spLocks noChangeArrowheads="1"/>
            </p:cNvSpPr>
            <p:nvPr/>
          </p:nvSpPr>
          <p:spPr bwMode="auto">
            <a:xfrm>
              <a:off x="2902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4</a:t>
              </a:r>
            </a:p>
          </p:txBody>
        </p:sp>
        <p:sp>
          <p:nvSpPr>
            <p:cNvPr id="26" name="Rectangle 27"/>
            <p:cNvSpPr>
              <a:spLocks noChangeArrowheads="1"/>
            </p:cNvSpPr>
            <p:nvPr/>
          </p:nvSpPr>
          <p:spPr bwMode="auto">
            <a:xfrm>
              <a:off x="3359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5</a:t>
              </a:r>
            </a:p>
          </p:txBody>
        </p:sp>
        <p:sp>
          <p:nvSpPr>
            <p:cNvPr id="27" name="Rectangle 28"/>
            <p:cNvSpPr>
              <a:spLocks noChangeArrowheads="1"/>
            </p:cNvSpPr>
            <p:nvPr/>
          </p:nvSpPr>
          <p:spPr bwMode="auto">
            <a:xfrm>
              <a:off x="3816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6</a:t>
              </a:r>
            </a:p>
          </p:txBody>
        </p:sp>
        <p:sp>
          <p:nvSpPr>
            <p:cNvPr id="28" name="Rectangle 29"/>
            <p:cNvSpPr>
              <a:spLocks noChangeArrowheads="1"/>
            </p:cNvSpPr>
            <p:nvPr/>
          </p:nvSpPr>
          <p:spPr bwMode="auto">
            <a:xfrm>
              <a:off x="4273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7</a:t>
              </a:r>
            </a:p>
          </p:txBody>
        </p:sp>
        <p:sp>
          <p:nvSpPr>
            <p:cNvPr id="29" name="Rectangle 30"/>
            <p:cNvSpPr>
              <a:spLocks noChangeArrowheads="1"/>
            </p:cNvSpPr>
            <p:nvPr/>
          </p:nvSpPr>
          <p:spPr bwMode="auto">
            <a:xfrm>
              <a:off x="4731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8</a:t>
              </a:r>
            </a:p>
          </p:txBody>
        </p:sp>
        <p:sp>
          <p:nvSpPr>
            <p:cNvPr id="30" name="Rectangle 31"/>
            <p:cNvSpPr>
              <a:spLocks noChangeArrowheads="1"/>
            </p:cNvSpPr>
            <p:nvPr/>
          </p:nvSpPr>
          <p:spPr bwMode="auto">
            <a:xfrm>
              <a:off x="5188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9</a:t>
              </a:r>
            </a:p>
          </p:txBody>
        </p:sp>
        <p:sp>
          <p:nvSpPr>
            <p:cNvPr id="31" name="Rectangle 32"/>
            <p:cNvSpPr>
              <a:spLocks noChangeArrowheads="1"/>
            </p:cNvSpPr>
            <p:nvPr/>
          </p:nvSpPr>
          <p:spPr bwMode="auto">
            <a:xfrm>
              <a:off x="5645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a:solidFill>
                    <a:schemeClr val="tx1"/>
                  </a:solidFill>
                  <a:latin typeface="+mn-lt"/>
                  <a:ea typeface="宋体" charset="0"/>
                  <a:cs typeface="宋体" charset="0"/>
                </a:rPr>
                <a:t>10</a:t>
              </a:r>
            </a:p>
          </p:txBody>
        </p:sp>
        <p:sp>
          <p:nvSpPr>
            <p:cNvPr id="32" name="Rectangle 33"/>
            <p:cNvSpPr>
              <a:spLocks noChangeArrowheads="1"/>
            </p:cNvSpPr>
            <p:nvPr/>
          </p:nvSpPr>
          <p:spPr bwMode="auto">
            <a:xfrm>
              <a:off x="6102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11</a:t>
              </a:r>
            </a:p>
          </p:txBody>
        </p:sp>
        <p:sp>
          <p:nvSpPr>
            <p:cNvPr id="33" name="Rectangle 34"/>
            <p:cNvSpPr>
              <a:spLocks noChangeArrowheads="1"/>
            </p:cNvSpPr>
            <p:nvPr/>
          </p:nvSpPr>
          <p:spPr bwMode="auto">
            <a:xfrm>
              <a:off x="6559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12</a:t>
              </a:r>
            </a:p>
          </p:txBody>
        </p:sp>
        <p:sp>
          <p:nvSpPr>
            <p:cNvPr id="34" name="Rectangle 35"/>
            <p:cNvSpPr>
              <a:spLocks noChangeArrowheads="1"/>
            </p:cNvSpPr>
            <p:nvPr/>
          </p:nvSpPr>
          <p:spPr bwMode="auto">
            <a:xfrm>
              <a:off x="7017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13</a:t>
              </a:r>
            </a:p>
          </p:txBody>
        </p:sp>
        <p:sp>
          <p:nvSpPr>
            <p:cNvPr id="35" name="Rectangle 36"/>
            <p:cNvSpPr>
              <a:spLocks noChangeArrowheads="1"/>
            </p:cNvSpPr>
            <p:nvPr/>
          </p:nvSpPr>
          <p:spPr bwMode="auto">
            <a:xfrm>
              <a:off x="7474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chemeClr val="tx1"/>
                  </a:solidFill>
                  <a:latin typeface="+mn-lt"/>
                  <a:ea typeface="宋体" charset="0"/>
                  <a:cs typeface="宋体" charset="0"/>
                </a:rPr>
                <a:t>14</a:t>
              </a:r>
            </a:p>
          </p:txBody>
        </p:sp>
      </p:grpSp>
      <p:grpSp>
        <p:nvGrpSpPr>
          <p:cNvPr id="11270" name="组 53"/>
          <p:cNvGrpSpPr>
            <a:grpSpLocks/>
          </p:cNvGrpSpPr>
          <p:nvPr/>
        </p:nvGrpSpPr>
        <p:grpSpPr bwMode="auto">
          <a:xfrm>
            <a:off x="2899098" y="3305483"/>
            <a:ext cx="4835996" cy="2910731"/>
            <a:chOff x="-119082" y="2751013"/>
            <a:chExt cx="4835098" cy="2910235"/>
          </a:xfrm>
        </p:grpSpPr>
        <p:graphicFrame>
          <p:nvGraphicFramePr>
            <p:cNvPr id="11271" name="Object 1028"/>
            <p:cNvGraphicFramePr>
              <a:graphicFrameLocks noChangeAspect="1"/>
            </p:cNvGraphicFramePr>
            <p:nvPr/>
          </p:nvGraphicFramePr>
          <p:xfrm>
            <a:off x="-82105" y="2852936"/>
            <a:ext cx="4798121" cy="2808312"/>
          </p:xfrm>
          <a:graphic>
            <a:graphicData uri="http://schemas.openxmlformats.org/presentationml/2006/ole">
              <mc:AlternateContent xmlns:mc="http://schemas.openxmlformats.org/markup-compatibility/2006">
                <mc:Choice xmlns:v="urn:schemas-microsoft-com:vml" Requires="v">
                  <p:oleObj spid="_x0000_s3418" name="文档" r:id="rId3" imgW="5476320" imgH="3199680" progId="">
                    <p:embed/>
                  </p:oleObj>
                </mc:Choice>
                <mc:Fallback>
                  <p:oleObj name="文档" r:id="rId3" imgW="5476320" imgH="319968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05" y="2852936"/>
                          <a:ext cx="4798121" cy="280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40"/>
            <p:cNvSpPr txBox="1">
              <a:spLocks noChangeArrowheads="1"/>
            </p:cNvSpPr>
            <p:nvPr/>
          </p:nvSpPr>
          <p:spPr bwMode="auto">
            <a:xfrm>
              <a:off x="2771690" y="2751013"/>
              <a:ext cx="356122" cy="4615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0</a:t>
              </a:r>
            </a:p>
          </p:txBody>
        </p:sp>
        <p:sp>
          <p:nvSpPr>
            <p:cNvPr id="11" name="Text Box 41"/>
            <p:cNvSpPr txBox="1">
              <a:spLocks noChangeArrowheads="1"/>
            </p:cNvSpPr>
            <p:nvPr/>
          </p:nvSpPr>
          <p:spPr bwMode="auto">
            <a:xfrm>
              <a:off x="1979674" y="3501772"/>
              <a:ext cx="356122" cy="4615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1</a:t>
              </a:r>
            </a:p>
          </p:txBody>
        </p:sp>
        <p:sp>
          <p:nvSpPr>
            <p:cNvPr id="12" name="Text Box 42"/>
            <p:cNvSpPr txBox="1">
              <a:spLocks noChangeArrowheads="1"/>
            </p:cNvSpPr>
            <p:nvPr/>
          </p:nvSpPr>
          <p:spPr bwMode="auto">
            <a:xfrm>
              <a:off x="3852576" y="3501772"/>
              <a:ext cx="355534" cy="4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2</a:t>
              </a:r>
            </a:p>
          </p:txBody>
        </p:sp>
        <p:sp>
          <p:nvSpPr>
            <p:cNvPr id="13" name="Text Box 43"/>
            <p:cNvSpPr txBox="1">
              <a:spLocks noChangeArrowheads="1"/>
            </p:cNvSpPr>
            <p:nvPr/>
          </p:nvSpPr>
          <p:spPr bwMode="auto">
            <a:xfrm>
              <a:off x="1116234" y="4149362"/>
              <a:ext cx="355534" cy="4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3</a:t>
              </a:r>
            </a:p>
          </p:txBody>
        </p:sp>
        <p:sp>
          <p:nvSpPr>
            <p:cNvPr id="14" name="Text Box 44"/>
            <p:cNvSpPr txBox="1">
              <a:spLocks noChangeArrowheads="1"/>
            </p:cNvSpPr>
            <p:nvPr/>
          </p:nvSpPr>
          <p:spPr bwMode="auto">
            <a:xfrm>
              <a:off x="2592335" y="4119205"/>
              <a:ext cx="355534" cy="4618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4</a:t>
              </a:r>
            </a:p>
          </p:txBody>
        </p:sp>
        <p:sp>
          <p:nvSpPr>
            <p:cNvPr id="15" name="Text Box 45"/>
            <p:cNvSpPr txBox="1">
              <a:spLocks noChangeArrowheads="1"/>
            </p:cNvSpPr>
            <p:nvPr/>
          </p:nvSpPr>
          <p:spPr bwMode="auto">
            <a:xfrm>
              <a:off x="3424031" y="4149362"/>
              <a:ext cx="355534" cy="4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5</a:t>
              </a:r>
            </a:p>
          </p:txBody>
        </p:sp>
        <p:sp>
          <p:nvSpPr>
            <p:cNvPr id="16" name="Text Box 46"/>
            <p:cNvSpPr txBox="1">
              <a:spLocks noChangeArrowheads="1"/>
            </p:cNvSpPr>
            <p:nvPr/>
          </p:nvSpPr>
          <p:spPr bwMode="auto">
            <a:xfrm>
              <a:off x="4284296" y="4149362"/>
              <a:ext cx="355534" cy="4618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6</a:t>
              </a:r>
            </a:p>
          </p:txBody>
        </p:sp>
        <p:sp>
          <p:nvSpPr>
            <p:cNvPr id="17" name="Text Box 47"/>
            <p:cNvSpPr txBox="1">
              <a:spLocks noChangeArrowheads="1"/>
            </p:cNvSpPr>
            <p:nvPr/>
          </p:nvSpPr>
          <p:spPr bwMode="auto">
            <a:xfrm>
              <a:off x="-119082" y="4940072"/>
              <a:ext cx="355534" cy="4618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7</a:t>
              </a:r>
            </a:p>
          </p:txBody>
        </p:sp>
        <p:sp>
          <p:nvSpPr>
            <p:cNvPr id="18" name="Text Box 48"/>
            <p:cNvSpPr txBox="1">
              <a:spLocks noChangeArrowheads="1"/>
            </p:cNvSpPr>
            <p:nvPr/>
          </p:nvSpPr>
          <p:spPr bwMode="auto">
            <a:xfrm>
              <a:off x="818293" y="4876277"/>
              <a:ext cx="355534" cy="4618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8</a:t>
              </a:r>
            </a:p>
          </p:txBody>
        </p:sp>
        <p:sp>
          <p:nvSpPr>
            <p:cNvPr id="19" name="Text Box 49"/>
            <p:cNvSpPr txBox="1">
              <a:spLocks noChangeArrowheads="1"/>
            </p:cNvSpPr>
            <p:nvPr/>
          </p:nvSpPr>
          <p:spPr bwMode="auto">
            <a:xfrm>
              <a:off x="2065383" y="5025513"/>
              <a:ext cx="356122" cy="46158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400" dirty="0">
                  <a:solidFill>
                    <a:schemeClr val="tx1"/>
                  </a:solidFill>
                  <a:latin typeface="+mn-lt"/>
                  <a:ea typeface="宋体" charset="0"/>
                  <a:cs typeface="宋体" charset="0"/>
                </a:rPr>
                <a:t>9</a:t>
              </a:r>
            </a:p>
          </p:txBody>
        </p:sp>
      </p:grpSp>
    </p:spTree>
    <p:extLst>
      <p:ext uri="{BB962C8B-B14F-4D97-AF65-F5344CB8AC3E}">
        <p14:creationId xmlns:p14="http://schemas.microsoft.com/office/powerpoint/2010/main" val="2926751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defRPr/>
            </a:pPr>
            <a:r>
              <a:rPr lang="en-US" altLang="zh-CN" dirty="0"/>
              <a:t>Different Views of Heap</a:t>
            </a:r>
            <a:endParaRPr lang="zh-CN" altLang="en-US" dirty="0"/>
          </a:p>
        </p:txBody>
      </p:sp>
      <p:sp>
        <p:nvSpPr>
          <p:cNvPr id="6147"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9667286F-6D86-41E6-B81E-53B4F120643C}" type="slidenum">
              <a:rPr lang="en-US" altLang="zh-CN" sz="1200">
                <a:solidFill>
                  <a:schemeClr val="tx1"/>
                </a:solidFill>
              </a:rPr>
              <a:pPr/>
              <a:t>11</a:t>
            </a:fld>
            <a:endParaRPr lang="en-US" altLang="zh-CN" sz="1200">
              <a:solidFill>
                <a:schemeClr val="tx1"/>
              </a:solidFill>
            </a:endParaRPr>
          </a:p>
        </p:txBody>
      </p:sp>
      <p:grpSp>
        <p:nvGrpSpPr>
          <p:cNvPr id="6148" name="组 49"/>
          <p:cNvGrpSpPr>
            <a:grpSpLocks/>
          </p:cNvGrpSpPr>
          <p:nvPr/>
        </p:nvGrpSpPr>
        <p:grpSpPr bwMode="auto">
          <a:xfrm>
            <a:off x="3432176" y="1412876"/>
            <a:ext cx="7281005" cy="1152525"/>
            <a:chOff x="1907704" y="1628800"/>
            <a:chExt cx="7281490" cy="1152128"/>
          </a:xfrm>
        </p:grpSpPr>
        <p:sp>
          <p:nvSpPr>
            <p:cNvPr id="5" name="Rectangle 2"/>
            <p:cNvSpPr>
              <a:spLocks noChangeArrowheads="1"/>
            </p:cNvSpPr>
            <p:nvPr/>
          </p:nvSpPr>
          <p:spPr bwMode="auto">
            <a:xfrm>
              <a:off x="3658833" y="1628800"/>
              <a:ext cx="3886458" cy="1152128"/>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a:solidFill>
                    <a:schemeClr val="tx1"/>
                  </a:solidFill>
                  <a:latin typeface="Arial" charset="0"/>
                  <a:ea typeface="宋体" charset="0"/>
                  <a:cs typeface="宋体" charset="0"/>
                </a:rPr>
                <a:t>Priority Queue H</a:t>
              </a:r>
            </a:p>
          </p:txBody>
        </p:sp>
        <p:sp>
          <p:nvSpPr>
            <p:cNvPr id="6" name="Line 3"/>
            <p:cNvSpPr>
              <a:spLocks noChangeShapeType="1"/>
            </p:cNvSpPr>
            <p:nvPr/>
          </p:nvSpPr>
          <p:spPr bwMode="auto">
            <a:xfrm flipH="1">
              <a:off x="7545292" y="2209625"/>
              <a:ext cx="1447896" cy="0"/>
            </a:xfrm>
            <a:prstGeom prst="line">
              <a:avLst/>
            </a:prstGeom>
            <a:noFill/>
            <a:ln w="635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Garamond" charset="0"/>
                <a:ea typeface="宋体" charset="0"/>
                <a:cs typeface="宋体" charset="0"/>
              </a:endParaRPr>
            </a:p>
          </p:txBody>
        </p:sp>
        <p:sp>
          <p:nvSpPr>
            <p:cNvPr id="7" name="Line 5"/>
            <p:cNvSpPr>
              <a:spLocks noChangeShapeType="1"/>
            </p:cNvSpPr>
            <p:nvPr/>
          </p:nvSpPr>
          <p:spPr bwMode="auto">
            <a:xfrm flipH="1">
              <a:off x="2195061" y="2204864"/>
              <a:ext cx="1447896" cy="0"/>
            </a:xfrm>
            <a:prstGeom prst="line">
              <a:avLst/>
            </a:prstGeom>
            <a:noFill/>
            <a:ln w="635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sz="2000">
                <a:latin typeface="+mn-lt"/>
                <a:ea typeface="宋体" charset="0"/>
                <a:cs typeface="宋体" charset="0"/>
              </a:endParaRPr>
            </a:p>
          </p:txBody>
        </p:sp>
        <p:sp>
          <p:nvSpPr>
            <p:cNvPr id="8" name="Text Box 6"/>
            <p:cNvSpPr txBox="1">
              <a:spLocks noChangeArrowheads="1"/>
            </p:cNvSpPr>
            <p:nvPr/>
          </p:nvSpPr>
          <p:spPr bwMode="auto">
            <a:xfrm>
              <a:off x="7669125" y="1733539"/>
              <a:ext cx="1520069" cy="3999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000" dirty="0">
                  <a:solidFill>
                    <a:schemeClr val="tx1"/>
                  </a:solidFill>
                  <a:latin typeface="+mn-lt"/>
                  <a:ea typeface="宋体" charset="0"/>
                  <a:cs typeface="宋体" charset="0"/>
                </a:rPr>
                <a:t>Insert (H, x)</a:t>
              </a:r>
            </a:p>
          </p:txBody>
        </p:sp>
        <p:sp>
          <p:nvSpPr>
            <p:cNvPr id="9" name="Text Box 7"/>
            <p:cNvSpPr txBox="1">
              <a:spLocks noChangeArrowheads="1"/>
            </p:cNvSpPr>
            <p:nvPr/>
          </p:nvSpPr>
          <p:spPr bwMode="auto">
            <a:xfrm>
              <a:off x="1907704" y="1700213"/>
              <a:ext cx="1767005" cy="3999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000" dirty="0" err="1">
                  <a:solidFill>
                    <a:schemeClr val="tx1"/>
                  </a:solidFill>
                  <a:latin typeface="+mn-lt"/>
                  <a:ea typeface="宋体" charset="0"/>
                  <a:cs typeface="宋体" charset="0"/>
                </a:rPr>
                <a:t>DeleteMin</a:t>
              </a:r>
              <a:r>
                <a:rPr lang="en-US" altLang="zh-CN" sz="2000" dirty="0">
                  <a:solidFill>
                    <a:schemeClr val="tx1"/>
                  </a:solidFill>
                  <a:latin typeface="+mn-lt"/>
                  <a:ea typeface="宋体" charset="0"/>
                  <a:cs typeface="宋体" charset="0"/>
                </a:rPr>
                <a:t> (H)</a:t>
              </a:r>
            </a:p>
          </p:txBody>
        </p:sp>
      </p:grpSp>
      <p:graphicFrame>
        <p:nvGraphicFramePr>
          <p:cNvPr id="6149" name="Object 8"/>
          <p:cNvGraphicFramePr>
            <a:graphicFrameLocks noChangeAspect="1"/>
          </p:cNvGraphicFramePr>
          <p:nvPr>
            <p:extLst>
              <p:ext uri="{D42A27DB-BD31-4B8C-83A1-F6EECF244321}">
                <p14:modId xmlns:p14="http://schemas.microsoft.com/office/powerpoint/2010/main" val="3240155824"/>
              </p:ext>
            </p:extLst>
          </p:nvPr>
        </p:nvGraphicFramePr>
        <p:xfrm>
          <a:off x="5575507" y="2617170"/>
          <a:ext cx="3886198" cy="2274273"/>
        </p:xfrm>
        <a:graphic>
          <a:graphicData uri="http://schemas.openxmlformats.org/presentationml/2006/ole">
            <mc:AlternateContent xmlns:mc="http://schemas.openxmlformats.org/markup-compatibility/2006">
              <mc:Choice xmlns:v="urn:schemas-microsoft-com:vml" Requires="v">
                <p:oleObj spid="_x0000_s1370" name="文档" r:id="rId3" imgW="5476320" imgH="3199680" progId="">
                  <p:embed/>
                </p:oleObj>
              </mc:Choice>
              <mc:Fallback>
                <p:oleObj name="文档" r:id="rId3" imgW="5476320" imgH="319968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5507" y="2617170"/>
                        <a:ext cx="3886198" cy="2274273"/>
                      </a:xfrm>
                      <a:prstGeom prst="rect">
                        <a:avLst/>
                      </a:prstGeom>
                      <a:noFill/>
                    </p:spPr>
                  </p:pic>
                </p:oleObj>
              </mc:Fallback>
            </mc:AlternateContent>
          </a:graphicData>
        </a:graphic>
      </p:graphicFrame>
      <p:sp>
        <p:nvSpPr>
          <p:cNvPr id="12" name="Text Box 78"/>
          <p:cNvSpPr txBox="1">
            <a:spLocks noChangeArrowheads="1"/>
          </p:cNvSpPr>
          <p:nvPr/>
        </p:nvSpPr>
        <p:spPr bwMode="auto">
          <a:xfrm>
            <a:off x="1087017" y="3612500"/>
            <a:ext cx="1897085"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altLang="zh-CN" sz="2000" dirty="0">
                <a:latin typeface="+mn-lt"/>
                <a:ea typeface="宋体" charset="0"/>
                <a:cs typeface="宋体" charset="0"/>
              </a:rPr>
              <a:t>Logical level</a:t>
            </a:r>
          </a:p>
        </p:txBody>
      </p:sp>
      <p:sp>
        <p:nvSpPr>
          <p:cNvPr id="15" name="Text Box 79"/>
          <p:cNvSpPr txBox="1">
            <a:spLocks noChangeArrowheads="1"/>
          </p:cNvSpPr>
          <p:nvPr/>
        </p:nvSpPr>
        <p:spPr bwMode="auto">
          <a:xfrm>
            <a:off x="1084264" y="5396169"/>
            <a:ext cx="2536272"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2000" dirty="0">
                <a:latin typeface="+mn-lt"/>
                <a:ea typeface="宋体" charset="0"/>
                <a:cs typeface="宋体" charset="0"/>
              </a:rPr>
              <a:t>Implementation level</a:t>
            </a:r>
          </a:p>
        </p:txBody>
      </p:sp>
      <p:sp>
        <p:nvSpPr>
          <p:cNvPr id="49" name="Text Box 80"/>
          <p:cNvSpPr txBox="1">
            <a:spLocks noChangeArrowheads="1"/>
          </p:cNvSpPr>
          <p:nvPr/>
        </p:nvSpPr>
        <p:spPr bwMode="auto">
          <a:xfrm>
            <a:off x="983432" y="1628776"/>
            <a:ext cx="2104256"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defRPr/>
            </a:pPr>
            <a:r>
              <a:rPr lang="en-US" altLang="zh-CN" sz="2000" dirty="0">
                <a:latin typeface="+mn-lt"/>
                <a:ea typeface="宋体" charset="0"/>
                <a:cs typeface="宋体" charset="0"/>
              </a:rPr>
              <a:t>Function level</a:t>
            </a:r>
          </a:p>
        </p:txBody>
      </p:sp>
      <p:grpSp>
        <p:nvGrpSpPr>
          <p:cNvPr id="50" name="组 54">
            <a:extLst>
              <a:ext uri="{FF2B5EF4-FFF2-40B4-BE49-F238E27FC236}">
                <a16:creationId xmlns:a16="http://schemas.microsoft.com/office/drawing/2014/main" id="{48F1D451-7A36-4FB9-95FD-8F9124414865}"/>
              </a:ext>
            </a:extLst>
          </p:cNvPr>
          <p:cNvGrpSpPr>
            <a:grpSpLocks/>
          </p:cNvGrpSpPr>
          <p:nvPr/>
        </p:nvGrpSpPr>
        <p:grpSpPr bwMode="auto">
          <a:xfrm>
            <a:off x="5261942" y="5257167"/>
            <a:ext cx="5544616" cy="900365"/>
            <a:chOff x="1068760" y="402877"/>
            <a:chExt cx="6862836" cy="1115443"/>
          </a:xfrm>
        </p:grpSpPr>
        <p:grpSp>
          <p:nvGrpSpPr>
            <p:cNvPr id="51" name="Group 5">
              <a:extLst>
                <a:ext uri="{FF2B5EF4-FFF2-40B4-BE49-F238E27FC236}">
                  <a16:creationId xmlns:a16="http://schemas.microsoft.com/office/drawing/2014/main" id="{E2F1C707-FD68-4C3C-BB69-511386D1FD3B}"/>
                </a:ext>
              </a:extLst>
            </p:cNvPr>
            <p:cNvGrpSpPr>
              <a:grpSpLocks/>
            </p:cNvGrpSpPr>
            <p:nvPr/>
          </p:nvGrpSpPr>
          <p:grpSpPr bwMode="auto">
            <a:xfrm>
              <a:off x="1068760" y="402877"/>
              <a:ext cx="6858000" cy="609600"/>
              <a:chOff x="1392" y="384"/>
              <a:chExt cx="4320" cy="384"/>
            </a:xfrm>
            <a:noFill/>
          </p:grpSpPr>
          <p:sp>
            <p:nvSpPr>
              <p:cNvPr id="67" name="Rectangle 7">
                <a:extLst>
                  <a:ext uri="{FF2B5EF4-FFF2-40B4-BE49-F238E27FC236}">
                    <a16:creationId xmlns:a16="http://schemas.microsoft.com/office/drawing/2014/main" id="{5A560CD6-BDDB-4F1E-B686-4559C3BDC35B}"/>
                  </a:ext>
                </a:extLst>
              </p:cNvPr>
              <p:cNvSpPr>
                <a:spLocks noChangeArrowheads="1"/>
              </p:cNvSpPr>
              <p:nvPr/>
            </p:nvSpPr>
            <p:spPr bwMode="auto">
              <a:xfrm>
                <a:off x="139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dirty="0">
                    <a:solidFill>
                      <a:schemeClr val="tx1"/>
                    </a:solidFill>
                    <a:latin typeface="+mn-lt"/>
                    <a:ea typeface="宋体" charset="0"/>
                    <a:cs typeface="宋体" charset="0"/>
                  </a:rPr>
                  <a:t>A</a:t>
                </a:r>
              </a:p>
            </p:txBody>
          </p:sp>
          <p:sp>
            <p:nvSpPr>
              <p:cNvPr id="68" name="Rectangle 8">
                <a:extLst>
                  <a:ext uri="{FF2B5EF4-FFF2-40B4-BE49-F238E27FC236}">
                    <a16:creationId xmlns:a16="http://schemas.microsoft.com/office/drawing/2014/main" id="{03665535-2E16-4339-A7B1-9334B25613CD}"/>
                  </a:ext>
                </a:extLst>
              </p:cNvPr>
              <p:cNvSpPr>
                <a:spLocks noChangeArrowheads="1"/>
              </p:cNvSpPr>
              <p:nvPr/>
            </p:nvSpPr>
            <p:spPr bwMode="auto">
              <a:xfrm>
                <a:off x="168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dirty="0">
                    <a:solidFill>
                      <a:schemeClr val="tx1"/>
                    </a:solidFill>
                    <a:latin typeface="+mn-lt"/>
                    <a:ea typeface="宋体" charset="0"/>
                    <a:cs typeface="宋体" charset="0"/>
                  </a:rPr>
                  <a:t>B</a:t>
                </a:r>
              </a:p>
            </p:txBody>
          </p:sp>
          <p:sp>
            <p:nvSpPr>
              <p:cNvPr id="69" name="Rectangle 9">
                <a:extLst>
                  <a:ext uri="{FF2B5EF4-FFF2-40B4-BE49-F238E27FC236}">
                    <a16:creationId xmlns:a16="http://schemas.microsoft.com/office/drawing/2014/main" id="{3CC8BC10-5D17-4A9B-8C4E-ACAF332F8EE5}"/>
                  </a:ext>
                </a:extLst>
              </p:cNvPr>
              <p:cNvSpPr>
                <a:spLocks noChangeArrowheads="1"/>
              </p:cNvSpPr>
              <p:nvPr/>
            </p:nvSpPr>
            <p:spPr bwMode="auto">
              <a:xfrm>
                <a:off x="196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C</a:t>
                </a:r>
              </a:p>
            </p:txBody>
          </p:sp>
          <p:sp>
            <p:nvSpPr>
              <p:cNvPr id="70" name="Rectangle 10">
                <a:extLst>
                  <a:ext uri="{FF2B5EF4-FFF2-40B4-BE49-F238E27FC236}">
                    <a16:creationId xmlns:a16="http://schemas.microsoft.com/office/drawing/2014/main" id="{A243DBEA-60BE-40B0-B59E-393BD41AB951}"/>
                  </a:ext>
                </a:extLst>
              </p:cNvPr>
              <p:cNvSpPr>
                <a:spLocks noChangeArrowheads="1"/>
              </p:cNvSpPr>
              <p:nvPr/>
            </p:nvSpPr>
            <p:spPr bwMode="auto">
              <a:xfrm>
                <a:off x="225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D</a:t>
                </a:r>
              </a:p>
            </p:txBody>
          </p:sp>
          <p:sp>
            <p:nvSpPr>
              <p:cNvPr id="71" name="Rectangle 11">
                <a:extLst>
                  <a:ext uri="{FF2B5EF4-FFF2-40B4-BE49-F238E27FC236}">
                    <a16:creationId xmlns:a16="http://schemas.microsoft.com/office/drawing/2014/main" id="{920AE05C-4BA3-471E-8D56-C9767515A6F0}"/>
                  </a:ext>
                </a:extLst>
              </p:cNvPr>
              <p:cNvSpPr>
                <a:spLocks noChangeArrowheads="1"/>
              </p:cNvSpPr>
              <p:nvPr/>
            </p:nvSpPr>
            <p:spPr bwMode="auto">
              <a:xfrm>
                <a:off x="254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E</a:t>
                </a:r>
              </a:p>
            </p:txBody>
          </p:sp>
          <p:sp>
            <p:nvSpPr>
              <p:cNvPr id="72" name="Rectangle 12">
                <a:extLst>
                  <a:ext uri="{FF2B5EF4-FFF2-40B4-BE49-F238E27FC236}">
                    <a16:creationId xmlns:a16="http://schemas.microsoft.com/office/drawing/2014/main" id="{E7630D62-C2C2-466A-A620-68D47F51EC93}"/>
                  </a:ext>
                </a:extLst>
              </p:cNvPr>
              <p:cNvSpPr>
                <a:spLocks noChangeArrowheads="1"/>
              </p:cNvSpPr>
              <p:nvPr/>
            </p:nvSpPr>
            <p:spPr bwMode="auto">
              <a:xfrm>
                <a:off x="283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F</a:t>
                </a:r>
              </a:p>
            </p:txBody>
          </p:sp>
          <p:sp>
            <p:nvSpPr>
              <p:cNvPr id="73" name="Rectangle 13">
                <a:extLst>
                  <a:ext uri="{FF2B5EF4-FFF2-40B4-BE49-F238E27FC236}">
                    <a16:creationId xmlns:a16="http://schemas.microsoft.com/office/drawing/2014/main" id="{5DFFD72C-0EE5-431E-BE61-8B99AC54E42E}"/>
                  </a:ext>
                </a:extLst>
              </p:cNvPr>
              <p:cNvSpPr>
                <a:spLocks noChangeArrowheads="1"/>
              </p:cNvSpPr>
              <p:nvPr/>
            </p:nvSpPr>
            <p:spPr bwMode="auto">
              <a:xfrm>
                <a:off x="312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G</a:t>
                </a:r>
              </a:p>
            </p:txBody>
          </p:sp>
          <p:sp>
            <p:nvSpPr>
              <p:cNvPr id="74" name="Rectangle 14">
                <a:extLst>
                  <a:ext uri="{FF2B5EF4-FFF2-40B4-BE49-F238E27FC236}">
                    <a16:creationId xmlns:a16="http://schemas.microsoft.com/office/drawing/2014/main" id="{78554AE8-4FAE-4B9E-ACA6-CE174D9946D7}"/>
                  </a:ext>
                </a:extLst>
              </p:cNvPr>
              <p:cNvSpPr>
                <a:spLocks noChangeArrowheads="1"/>
              </p:cNvSpPr>
              <p:nvPr/>
            </p:nvSpPr>
            <p:spPr bwMode="auto">
              <a:xfrm>
                <a:off x="340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H</a:t>
                </a:r>
              </a:p>
            </p:txBody>
          </p:sp>
          <p:sp>
            <p:nvSpPr>
              <p:cNvPr id="75" name="Rectangle 15">
                <a:extLst>
                  <a:ext uri="{FF2B5EF4-FFF2-40B4-BE49-F238E27FC236}">
                    <a16:creationId xmlns:a16="http://schemas.microsoft.com/office/drawing/2014/main" id="{3216281C-A0CD-4DDE-9B34-D6B7FC315060}"/>
                  </a:ext>
                </a:extLst>
              </p:cNvPr>
              <p:cNvSpPr>
                <a:spLocks noChangeArrowheads="1"/>
              </p:cNvSpPr>
              <p:nvPr/>
            </p:nvSpPr>
            <p:spPr bwMode="auto">
              <a:xfrm>
                <a:off x="369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I</a:t>
                </a:r>
              </a:p>
            </p:txBody>
          </p:sp>
          <p:sp>
            <p:nvSpPr>
              <p:cNvPr id="76" name="Rectangle 16">
                <a:extLst>
                  <a:ext uri="{FF2B5EF4-FFF2-40B4-BE49-F238E27FC236}">
                    <a16:creationId xmlns:a16="http://schemas.microsoft.com/office/drawing/2014/main" id="{F898425E-AD95-4D4B-B856-5E6B298292A1}"/>
                  </a:ext>
                </a:extLst>
              </p:cNvPr>
              <p:cNvSpPr>
                <a:spLocks noChangeArrowheads="1"/>
              </p:cNvSpPr>
              <p:nvPr/>
            </p:nvSpPr>
            <p:spPr bwMode="auto">
              <a:xfrm>
                <a:off x="398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J</a:t>
                </a:r>
              </a:p>
            </p:txBody>
          </p:sp>
          <p:sp>
            <p:nvSpPr>
              <p:cNvPr id="77" name="Rectangle 17">
                <a:extLst>
                  <a:ext uri="{FF2B5EF4-FFF2-40B4-BE49-F238E27FC236}">
                    <a16:creationId xmlns:a16="http://schemas.microsoft.com/office/drawing/2014/main" id="{A2DD3676-3BC6-4A14-88EE-7ACACFC4DCE3}"/>
                  </a:ext>
                </a:extLst>
              </p:cNvPr>
              <p:cNvSpPr>
                <a:spLocks noChangeArrowheads="1"/>
              </p:cNvSpPr>
              <p:nvPr/>
            </p:nvSpPr>
            <p:spPr bwMode="auto">
              <a:xfrm>
                <a:off x="4272"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800">
                  <a:solidFill>
                    <a:schemeClr val="tx1"/>
                  </a:solidFill>
                  <a:latin typeface="+mn-lt"/>
                  <a:ea typeface="宋体" charset="0"/>
                  <a:cs typeface="宋体" charset="0"/>
                </a:endParaRPr>
              </a:p>
            </p:txBody>
          </p:sp>
          <p:sp>
            <p:nvSpPr>
              <p:cNvPr id="78" name="Rectangle 18">
                <a:extLst>
                  <a:ext uri="{FF2B5EF4-FFF2-40B4-BE49-F238E27FC236}">
                    <a16:creationId xmlns:a16="http://schemas.microsoft.com/office/drawing/2014/main" id="{712E742A-38D5-4E0B-9236-C29C422AB7CF}"/>
                  </a:ext>
                </a:extLst>
              </p:cNvPr>
              <p:cNvSpPr>
                <a:spLocks noChangeArrowheads="1"/>
              </p:cNvSpPr>
              <p:nvPr/>
            </p:nvSpPr>
            <p:spPr bwMode="auto">
              <a:xfrm>
                <a:off x="4560"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800">
                  <a:solidFill>
                    <a:schemeClr val="tx1"/>
                  </a:solidFill>
                  <a:latin typeface="+mn-lt"/>
                  <a:ea typeface="宋体" charset="0"/>
                  <a:cs typeface="宋体" charset="0"/>
                </a:endParaRPr>
              </a:p>
            </p:txBody>
          </p:sp>
          <p:sp>
            <p:nvSpPr>
              <p:cNvPr id="79" name="Rectangle 19">
                <a:extLst>
                  <a:ext uri="{FF2B5EF4-FFF2-40B4-BE49-F238E27FC236}">
                    <a16:creationId xmlns:a16="http://schemas.microsoft.com/office/drawing/2014/main" id="{E580E50E-C871-403F-94F9-6ACD0DD83E79}"/>
                  </a:ext>
                </a:extLst>
              </p:cNvPr>
              <p:cNvSpPr>
                <a:spLocks noChangeArrowheads="1"/>
              </p:cNvSpPr>
              <p:nvPr/>
            </p:nvSpPr>
            <p:spPr bwMode="auto">
              <a:xfrm>
                <a:off x="4848"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800">
                  <a:solidFill>
                    <a:schemeClr val="tx1"/>
                  </a:solidFill>
                  <a:latin typeface="+mn-lt"/>
                  <a:ea typeface="宋体" charset="0"/>
                  <a:cs typeface="宋体" charset="0"/>
                </a:endParaRPr>
              </a:p>
            </p:txBody>
          </p:sp>
          <p:sp>
            <p:nvSpPr>
              <p:cNvPr id="80" name="Rectangle 20">
                <a:extLst>
                  <a:ext uri="{FF2B5EF4-FFF2-40B4-BE49-F238E27FC236}">
                    <a16:creationId xmlns:a16="http://schemas.microsoft.com/office/drawing/2014/main" id="{B8FB9D37-18CF-471A-A163-F3DB514126C7}"/>
                  </a:ext>
                </a:extLst>
              </p:cNvPr>
              <p:cNvSpPr>
                <a:spLocks noChangeArrowheads="1"/>
              </p:cNvSpPr>
              <p:nvPr/>
            </p:nvSpPr>
            <p:spPr bwMode="auto">
              <a:xfrm>
                <a:off x="5136"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800">
                  <a:solidFill>
                    <a:schemeClr val="tx1"/>
                  </a:solidFill>
                  <a:latin typeface="+mn-lt"/>
                  <a:ea typeface="宋体" charset="0"/>
                  <a:cs typeface="宋体" charset="0"/>
                </a:endParaRPr>
              </a:p>
            </p:txBody>
          </p:sp>
          <p:sp>
            <p:nvSpPr>
              <p:cNvPr id="81" name="Rectangle 21">
                <a:extLst>
                  <a:ext uri="{FF2B5EF4-FFF2-40B4-BE49-F238E27FC236}">
                    <a16:creationId xmlns:a16="http://schemas.microsoft.com/office/drawing/2014/main" id="{AA7198A2-D06F-4A4D-85E2-7629BD4452EA}"/>
                  </a:ext>
                </a:extLst>
              </p:cNvPr>
              <p:cNvSpPr>
                <a:spLocks noChangeArrowheads="1"/>
              </p:cNvSpPr>
              <p:nvPr/>
            </p:nvSpPr>
            <p:spPr bwMode="auto">
              <a:xfrm>
                <a:off x="5424" y="384"/>
                <a:ext cx="288" cy="384"/>
              </a:xfrm>
              <a:prstGeom prst="rect">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sz="1800">
                  <a:solidFill>
                    <a:schemeClr val="tx1"/>
                  </a:solidFill>
                  <a:latin typeface="+mn-lt"/>
                  <a:ea typeface="宋体" charset="0"/>
                  <a:cs typeface="宋体" charset="0"/>
                </a:endParaRPr>
              </a:p>
            </p:txBody>
          </p:sp>
        </p:grpSp>
        <p:sp>
          <p:nvSpPr>
            <p:cNvPr id="52" name="Rectangle 22">
              <a:extLst>
                <a:ext uri="{FF2B5EF4-FFF2-40B4-BE49-F238E27FC236}">
                  <a16:creationId xmlns:a16="http://schemas.microsoft.com/office/drawing/2014/main" id="{0C702118-E9DC-4BD2-8805-2296D3E9F0F4}"/>
                </a:ext>
              </a:extLst>
            </p:cNvPr>
            <p:cNvSpPr>
              <a:spLocks noChangeArrowheads="1"/>
            </p:cNvSpPr>
            <p:nvPr/>
          </p:nvSpPr>
          <p:spPr bwMode="auto">
            <a:xfrm>
              <a:off x="1073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dirty="0">
                  <a:solidFill>
                    <a:schemeClr val="tx1"/>
                  </a:solidFill>
                  <a:latin typeface="+mn-lt"/>
                  <a:ea typeface="宋体" charset="0"/>
                  <a:cs typeface="宋体" charset="0"/>
                </a:rPr>
                <a:t>0</a:t>
              </a:r>
            </a:p>
          </p:txBody>
        </p:sp>
        <p:sp>
          <p:nvSpPr>
            <p:cNvPr id="53" name="Rectangle 23">
              <a:extLst>
                <a:ext uri="{FF2B5EF4-FFF2-40B4-BE49-F238E27FC236}">
                  <a16:creationId xmlns:a16="http://schemas.microsoft.com/office/drawing/2014/main" id="{C3ED102D-A7FD-4707-832E-B38BB974F95C}"/>
                </a:ext>
              </a:extLst>
            </p:cNvPr>
            <p:cNvSpPr>
              <a:spLocks noChangeArrowheads="1"/>
            </p:cNvSpPr>
            <p:nvPr/>
          </p:nvSpPr>
          <p:spPr bwMode="auto">
            <a:xfrm>
              <a:off x="1530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1</a:t>
              </a:r>
            </a:p>
          </p:txBody>
        </p:sp>
        <p:sp>
          <p:nvSpPr>
            <p:cNvPr id="54" name="Rectangle 24">
              <a:extLst>
                <a:ext uri="{FF2B5EF4-FFF2-40B4-BE49-F238E27FC236}">
                  <a16:creationId xmlns:a16="http://schemas.microsoft.com/office/drawing/2014/main" id="{4C43ABAE-6957-45CC-80C1-784FCEC3F659}"/>
                </a:ext>
              </a:extLst>
            </p:cNvPr>
            <p:cNvSpPr>
              <a:spLocks noChangeArrowheads="1"/>
            </p:cNvSpPr>
            <p:nvPr/>
          </p:nvSpPr>
          <p:spPr bwMode="auto">
            <a:xfrm>
              <a:off x="1987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2</a:t>
              </a:r>
            </a:p>
          </p:txBody>
        </p:sp>
        <p:sp>
          <p:nvSpPr>
            <p:cNvPr id="55" name="Rectangle 25">
              <a:extLst>
                <a:ext uri="{FF2B5EF4-FFF2-40B4-BE49-F238E27FC236}">
                  <a16:creationId xmlns:a16="http://schemas.microsoft.com/office/drawing/2014/main" id="{A8F27FD7-B20C-4979-9A31-3455E3FDACBC}"/>
                </a:ext>
              </a:extLst>
            </p:cNvPr>
            <p:cNvSpPr>
              <a:spLocks noChangeArrowheads="1"/>
            </p:cNvSpPr>
            <p:nvPr/>
          </p:nvSpPr>
          <p:spPr bwMode="auto">
            <a:xfrm>
              <a:off x="2445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3</a:t>
              </a:r>
            </a:p>
          </p:txBody>
        </p:sp>
        <p:sp>
          <p:nvSpPr>
            <p:cNvPr id="56" name="Rectangle 26">
              <a:extLst>
                <a:ext uri="{FF2B5EF4-FFF2-40B4-BE49-F238E27FC236}">
                  <a16:creationId xmlns:a16="http://schemas.microsoft.com/office/drawing/2014/main" id="{21C0F4D9-F7FB-45C2-B201-8D2BA214D032}"/>
                </a:ext>
              </a:extLst>
            </p:cNvPr>
            <p:cNvSpPr>
              <a:spLocks noChangeArrowheads="1"/>
            </p:cNvSpPr>
            <p:nvPr/>
          </p:nvSpPr>
          <p:spPr bwMode="auto">
            <a:xfrm>
              <a:off x="2902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4</a:t>
              </a:r>
            </a:p>
          </p:txBody>
        </p:sp>
        <p:sp>
          <p:nvSpPr>
            <p:cNvPr id="57" name="Rectangle 27">
              <a:extLst>
                <a:ext uri="{FF2B5EF4-FFF2-40B4-BE49-F238E27FC236}">
                  <a16:creationId xmlns:a16="http://schemas.microsoft.com/office/drawing/2014/main" id="{CE54BCA0-C570-4312-8EEF-2E983FEFE03E}"/>
                </a:ext>
              </a:extLst>
            </p:cNvPr>
            <p:cNvSpPr>
              <a:spLocks noChangeArrowheads="1"/>
            </p:cNvSpPr>
            <p:nvPr/>
          </p:nvSpPr>
          <p:spPr bwMode="auto">
            <a:xfrm>
              <a:off x="3359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5</a:t>
              </a:r>
            </a:p>
          </p:txBody>
        </p:sp>
        <p:sp>
          <p:nvSpPr>
            <p:cNvPr id="58" name="Rectangle 28">
              <a:extLst>
                <a:ext uri="{FF2B5EF4-FFF2-40B4-BE49-F238E27FC236}">
                  <a16:creationId xmlns:a16="http://schemas.microsoft.com/office/drawing/2014/main" id="{77CC0CB7-2676-4EC4-879B-DFE204D7ACA1}"/>
                </a:ext>
              </a:extLst>
            </p:cNvPr>
            <p:cNvSpPr>
              <a:spLocks noChangeArrowheads="1"/>
            </p:cNvSpPr>
            <p:nvPr/>
          </p:nvSpPr>
          <p:spPr bwMode="auto">
            <a:xfrm>
              <a:off x="3816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6</a:t>
              </a:r>
            </a:p>
          </p:txBody>
        </p:sp>
        <p:sp>
          <p:nvSpPr>
            <p:cNvPr id="59" name="Rectangle 29">
              <a:extLst>
                <a:ext uri="{FF2B5EF4-FFF2-40B4-BE49-F238E27FC236}">
                  <a16:creationId xmlns:a16="http://schemas.microsoft.com/office/drawing/2014/main" id="{FC6397DD-F043-484B-91A6-58220EBFDC80}"/>
                </a:ext>
              </a:extLst>
            </p:cNvPr>
            <p:cNvSpPr>
              <a:spLocks noChangeArrowheads="1"/>
            </p:cNvSpPr>
            <p:nvPr/>
          </p:nvSpPr>
          <p:spPr bwMode="auto">
            <a:xfrm>
              <a:off x="4273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7</a:t>
              </a:r>
            </a:p>
          </p:txBody>
        </p:sp>
        <p:sp>
          <p:nvSpPr>
            <p:cNvPr id="60" name="Rectangle 30">
              <a:extLst>
                <a:ext uri="{FF2B5EF4-FFF2-40B4-BE49-F238E27FC236}">
                  <a16:creationId xmlns:a16="http://schemas.microsoft.com/office/drawing/2014/main" id="{2362C81C-ABCA-4332-986D-550D2324C872}"/>
                </a:ext>
              </a:extLst>
            </p:cNvPr>
            <p:cNvSpPr>
              <a:spLocks noChangeArrowheads="1"/>
            </p:cNvSpPr>
            <p:nvPr/>
          </p:nvSpPr>
          <p:spPr bwMode="auto">
            <a:xfrm>
              <a:off x="4731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8</a:t>
              </a:r>
            </a:p>
          </p:txBody>
        </p:sp>
        <p:sp>
          <p:nvSpPr>
            <p:cNvPr id="61" name="Rectangle 31">
              <a:extLst>
                <a:ext uri="{FF2B5EF4-FFF2-40B4-BE49-F238E27FC236}">
                  <a16:creationId xmlns:a16="http://schemas.microsoft.com/office/drawing/2014/main" id="{060E63AC-A5F6-466A-9C51-0B296EF448C2}"/>
                </a:ext>
              </a:extLst>
            </p:cNvPr>
            <p:cNvSpPr>
              <a:spLocks noChangeArrowheads="1"/>
            </p:cNvSpPr>
            <p:nvPr/>
          </p:nvSpPr>
          <p:spPr bwMode="auto">
            <a:xfrm>
              <a:off x="5188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9</a:t>
              </a:r>
            </a:p>
          </p:txBody>
        </p:sp>
        <p:sp>
          <p:nvSpPr>
            <p:cNvPr id="62" name="Rectangle 32">
              <a:extLst>
                <a:ext uri="{FF2B5EF4-FFF2-40B4-BE49-F238E27FC236}">
                  <a16:creationId xmlns:a16="http://schemas.microsoft.com/office/drawing/2014/main" id="{A438E58B-980E-4651-BCDF-306BD318E543}"/>
                </a:ext>
              </a:extLst>
            </p:cNvPr>
            <p:cNvSpPr>
              <a:spLocks noChangeArrowheads="1"/>
            </p:cNvSpPr>
            <p:nvPr/>
          </p:nvSpPr>
          <p:spPr bwMode="auto">
            <a:xfrm>
              <a:off x="56455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dirty="0">
                  <a:solidFill>
                    <a:schemeClr val="tx1"/>
                  </a:solidFill>
                  <a:latin typeface="+mn-lt"/>
                  <a:ea typeface="宋体" charset="0"/>
                  <a:cs typeface="宋体" charset="0"/>
                </a:rPr>
                <a:t>10</a:t>
              </a:r>
            </a:p>
          </p:txBody>
        </p:sp>
        <p:sp>
          <p:nvSpPr>
            <p:cNvPr id="63" name="Rectangle 33">
              <a:extLst>
                <a:ext uri="{FF2B5EF4-FFF2-40B4-BE49-F238E27FC236}">
                  <a16:creationId xmlns:a16="http://schemas.microsoft.com/office/drawing/2014/main" id="{BC98E54E-8A2D-4064-B6A4-8100F8086F0F}"/>
                </a:ext>
              </a:extLst>
            </p:cNvPr>
            <p:cNvSpPr>
              <a:spLocks noChangeArrowheads="1"/>
            </p:cNvSpPr>
            <p:nvPr/>
          </p:nvSpPr>
          <p:spPr bwMode="auto">
            <a:xfrm>
              <a:off x="61027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11</a:t>
              </a:r>
            </a:p>
          </p:txBody>
        </p:sp>
        <p:sp>
          <p:nvSpPr>
            <p:cNvPr id="64" name="Rectangle 34">
              <a:extLst>
                <a:ext uri="{FF2B5EF4-FFF2-40B4-BE49-F238E27FC236}">
                  <a16:creationId xmlns:a16="http://schemas.microsoft.com/office/drawing/2014/main" id="{877D15AD-D18A-44F0-BDD7-B1B2411C567D}"/>
                </a:ext>
              </a:extLst>
            </p:cNvPr>
            <p:cNvSpPr>
              <a:spLocks noChangeArrowheads="1"/>
            </p:cNvSpPr>
            <p:nvPr/>
          </p:nvSpPr>
          <p:spPr bwMode="auto">
            <a:xfrm>
              <a:off x="65599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12</a:t>
              </a:r>
            </a:p>
          </p:txBody>
        </p:sp>
        <p:sp>
          <p:nvSpPr>
            <p:cNvPr id="65" name="Rectangle 35">
              <a:extLst>
                <a:ext uri="{FF2B5EF4-FFF2-40B4-BE49-F238E27FC236}">
                  <a16:creationId xmlns:a16="http://schemas.microsoft.com/office/drawing/2014/main" id="{7CE08B0D-027F-439B-8655-038AAD3BBDEB}"/>
                </a:ext>
              </a:extLst>
            </p:cNvPr>
            <p:cNvSpPr>
              <a:spLocks noChangeArrowheads="1"/>
            </p:cNvSpPr>
            <p:nvPr/>
          </p:nvSpPr>
          <p:spPr bwMode="auto">
            <a:xfrm>
              <a:off x="70171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13</a:t>
              </a:r>
            </a:p>
          </p:txBody>
        </p:sp>
        <p:sp>
          <p:nvSpPr>
            <p:cNvPr id="66" name="Rectangle 36">
              <a:extLst>
                <a:ext uri="{FF2B5EF4-FFF2-40B4-BE49-F238E27FC236}">
                  <a16:creationId xmlns:a16="http://schemas.microsoft.com/office/drawing/2014/main" id="{2D3E4179-6287-4D6C-AAD6-761CEBC2DE6B}"/>
                </a:ext>
              </a:extLst>
            </p:cNvPr>
            <p:cNvSpPr>
              <a:spLocks noChangeArrowheads="1"/>
            </p:cNvSpPr>
            <p:nvPr/>
          </p:nvSpPr>
          <p:spPr bwMode="auto">
            <a:xfrm>
              <a:off x="7474396" y="908163"/>
              <a:ext cx="457200" cy="610157"/>
            </a:xfrm>
            <a:prstGeom prst="rect">
              <a:avLst/>
            </a:prstGeom>
            <a:noFill/>
            <a:ln>
              <a:noFill/>
            </a:ln>
            <a:effectLst/>
            <a:extLst>
              <a:ext uri="{909E8E84-426E-40dd-AFC4-6F175D3DCCD1}">
                <a14:hiddenFill xmlns="" xmlns:a14="http://schemas.microsoft.com/office/drawing/2010/main">
                  <a:solidFill>
                    <a:srgbClr val="FFFF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1800">
                  <a:solidFill>
                    <a:schemeClr val="tx1"/>
                  </a:solidFill>
                  <a:latin typeface="+mn-lt"/>
                  <a:ea typeface="宋体" charset="0"/>
                  <a:cs typeface="宋体" charset="0"/>
                </a:rPr>
                <a:t>14</a:t>
              </a:r>
            </a:p>
          </p:txBody>
        </p:sp>
      </p:grpSp>
    </p:spTree>
    <p:extLst>
      <p:ext uri="{BB962C8B-B14F-4D97-AF65-F5344CB8AC3E}">
        <p14:creationId xmlns:p14="http://schemas.microsoft.com/office/powerpoint/2010/main" val="163212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6C4B3-C26B-4952-AABD-5509707C2994}"/>
              </a:ext>
            </a:extLst>
          </p:cNvPr>
          <p:cNvSpPr>
            <a:spLocks noGrp="1"/>
          </p:cNvSpPr>
          <p:nvPr>
            <p:ph type="title"/>
          </p:nvPr>
        </p:nvSpPr>
        <p:spPr/>
        <p:txBody>
          <a:bodyPr/>
          <a:lstStyle/>
          <a:p>
            <a:r>
              <a:rPr lang="en-US" altLang="zh-CN" dirty="0"/>
              <a:t>Heap Class</a:t>
            </a:r>
            <a:endParaRPr lang="zh-CN" altLang="en-US" dirty="0"/>
          </a:p>
        </p:txBody>
      </p:sp>
      <p:sp>
        <p:nvSpPr>
          <p:cNvPr id="3" name="内容占位符 2">
            <a:extLst>
              <a:ext uri="{FF2B5EF4-FFF2-40B4-BE49-F238E27FC236}">
                <a16:creationId xmlns:a16="http://schemas.microsoft.com/office/drawing/2014/main" id="{9CCBC175-FDB1-4A95-9F45-04C2A72D679C}"/>
              </a:ext>
            </a:extLst>
          </p:cNvPr>
          <p:cNvSpPr>
            <a:spLocks noGrp="1"/>
          </p:cNvSpPr>
          <p:nvPr>
            <p:ph idx="1"/>
          </p:nvPr>
        </p:nvSpPr>
        <p:spPr>
          <a:xfrm>
            <a:off x="4583832" y="515533"/>
            <a:ext cx="8282136" cy="5857626"/>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template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&lt;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class</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T&gt;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class</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MinHeap</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           	</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private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heapArray</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Array of elements</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CurrentSize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Current element number</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MaxSize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a:t>
            </a:r>
            <a:r>
              <a:rPr kumimoji="0" lang="en-US" altLang="zh-CN" sz="2000" kern="1200" dirty="0">
                <a:solidFill>
                  <a:srgbClr val="008000"/>
                </a:solidFill>
                <a:highlight>
                  <a:srgbClr val="FFFFFF"/>
                </a:highlight>
                <a:latin typeface="Ludica fax"/>
                <a:ea typeface="微软雅黑" panose="020B0503020204020204" pitchFamily="34" charset="-122"/>
              </a:rPr>
              <a:t>Maximum number of element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leftchild</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rightchild</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parent(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bool</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isLeaf</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endParaRPr kumimoji="0" lang="en-US" altLang="zh-CN" sz="2000" kern="1200" dirty="0">
              <a:solidFill>
                <a:srgbClr val="008000"/>
              </a:solidFill>
              <a:highlight>
                <a:srgbClr val="FFFFFF"/>
              </a:highlight>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void</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SiftUp</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position);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kern="1200" dirty="0">
                <a:solidFill>
                  <a:srgbClr val="000000"/>
                </a:solidFill>
                <a:highlight>
                  <a:srgbClr val="FFFFFF"/>
                </a:highlight>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void</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SiftDown</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position)</a:t>
            </a:r>
            <a:r>
              <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endParaRPr kumimoji="0" lang="en-US" altLang="zh-CN" sz="2000" kern="1200" noProof="0" dirty="0">
              <a:solidFill>
                <a:srgbClr val="008000"/>
              </a:solidFill>
              <a:highlight>
                <a:srgbClr val="FFFFFF"/>
              </a:highlight>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public</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MinHeap</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n)</a:t>
            </a:r>
            <a:r>
              <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n is the maximum number of element</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virtual</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MinHeap</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delete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heapArray</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bool</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Remove(</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int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pos, T&amp; node);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delete element at position</a:t>
            </a: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bool</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Insert(</a:t>
            </a: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const</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T&amp;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newNode</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endPar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FF"/>
                </a:solidFill>
                <a:effectLst/>
                <a:highlight>
                  <a:srgbClr val="FFFFFF"/>
                </a:highlight>
                <a:uLnTx/>
                <a:uFillTx/>
                <a:latin typeface="Ludica fax"/>
                <a:ea typeface="微软雅黑" panose="020B0503020204020204" pitchFamily="34" charset="-122"/>
              </a:rPr>
              <a:t>    void</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BuildHeap</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8000"/>
                </a:solidFill>
                <a:effectLst/>
                <a:highlight>
                  <a:srgbClr val="FFFFFF"/>
                </a:highlight>
                <a:uLnTx/>
                <a:uFillTx/>
                <a:latin typeface="Ludica fax"/>
                <a:ea typeface="微软雅黑" panose="020B0503020204020204" pitchFamily="34" charset="-122"/>
              </a:rPr>
              <a:t>// </a:t>
            </a:r>
            <a:r>
              <a:rPr kumimoji="0" lang="en-US" altLang="zh-CN" sz="2000" kern="1200" dirty="0">
                <a:solidFill>
                  <a:srgbClr val="008000"/>
                </a:solidFill>
                <a:highlight>
                  <a:srgbClr val="FFFFFF"/>
                </a:highlight>
                <a:latin typeface="Ludica fax"/>
                <a:ea typeface="微软雅黑" panose="020B0503020204020204" pitchFamily="34" charset="-122"/>
              </a:rPr>
              <a:t>Build</a:t>
            </a:r>
            <a:r>
              <a:rPr kumimoji="0" lang="zh-CN" altLang="en-US" sz="2000" kern="1200" dirty="0">
                <a:solidFill>
                  <a:srgbClr val="008000"/>
                </a:solidFill>
                <a:highlight>
                  <a:srgbClr val="FFFFFF"/>
                </a:highlight>
                <a:latin typeface="Ludica fax"/>
                <a:ea typeface="微软雅黑" panose="020B0503020204020204" pitchFamily="34" charset="-122"/>
              </a:rPr>
              <a:t> </a:t>
            </a:r>
            <a:r>
              <a:rPr kumimoji="0" lang="en-US" altLang="zh-CN" sz="2000" kern="1200" dirty="0">
                <a:solidFill>
                  <a:srgbClr val="008000"/>
                </a:solidFill>
                <a:highlight>
                  <a:srgbClr val="FFFFFF"/>
                </a:highlight>
                <a:latin typeface="Ludica fax"/>
                <a:ea typeface="微软雅黑" panose="020B0503020204020204" pitchFamily="34" charset="-122"/>
              </a:rPr>
              <a:t>Heap</a:t>
            </a:r>
            <a:endPar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T&amp; </a:t>
            </a:r>
            <a:r>
              <a:rPr kumimoji="0" lang="en-US" altLang="zh-CN" sz="20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RemoveMin</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r>
              <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kumimoji="0" lang="en-US" altLang="zh-CN"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endParaRPr kumimoji="0" lang="en-US" altLang="zh-CN" sz="2000" kern="1200" dirty="0">
              <a:solidFill>
                <a:srgbClr val="008000"/>
              </a:solidFill>
              <a:highlight>
                <a:srgbClr val="FFFFFF"/>
              </a:highlight>
              <a:latin typeface="Ludica fax"/>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20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endParaRPr>
          </a:p>
          <a:p>
            <a:pPr marL="0" indent="0">
              <a:buNone/>
            </a:pPr>
            <a:endParaRPr lang="zh-CN" altLang="en-US" sz="4400" dirty="0">
              <a:latin typeface="Ludica fax"/>
            </a:endParaRPr>
          </a:p>
        </p:txBody>
      </p:sp>
      <p:sp>
        <p:nvSpPr>
          <p:cNvPr id="4" name="灯片编号占位符 3">
            <a:extLst>
              <a:ext uri="{FF2B5EF4-FFF2-40B4-BE49-F238E27FC236}">
                <a16:creationId xmlns:a16="http://schemas.microsoft.com/office/drawing/2014/main" id="{8433E381-AA3F-4103-811E-E0DF0C0CD451}"/>
              </a:ext>
            </a:extLst>
          </p:cNvPr>
          <p:cNvSpPr>
            <a:spLocks noGrp="1"/>
          </p:cNvSpPr>
          <p:nvPr>
            <p:ph type="sldNum" sz="quarter" idx="11"/>
          </p:nvPr>
        </p:nvSpPr>
        <p:spPr/>
        <p:txBody>
          <a:bodyPr/>
          <a:lstStyle/>
          <a:p>
            <a:pPr>
              <a:defRPr/>
            </a:pPr>
            <a:fld id="{3067EECE-76B4-489D-A939-B05A8F1F1F9C}" type="slidenum">
              <a:rPr lang="en-US" altLang="zh-CN" smtClean="0"/>
              <a:pPr>
                <a:defRPr/>
              </a:pPr>
              <a:t>12</a:t>
            </a:fld>
            <a:endParaRPr lang="en-US" altLang="zh-CN"/>
          </a:p>
        </p:txBody>
      </p:sp>
    </p:spTree>
    <p:extLst>
      <p:ext uri="{BB962C8B-B14F-4D97-AF65-F5344CB8AC3E}">
        <p14:creationId xmlns:p14="http://schemas.microsoft.com/office/powerpoint/2010/main" val="290251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Initialize</a:t>
            </a:r>
            <a:endParaRPr lang="zh-CN" altLang="en-US" dirty="0"/>
          </a:p>
        </p:txBody>
      </p:sp>
      <p:sp>
        <p:nvSpPr>
          <p:cNvPr id="16387" name="内容占位符 2"/>
          <p:cNvSpPr>
            <a:spLocks noGrp="1"/>
          </p:cNvSpPr>
          <p:nvPr>
            <p:ph idx="1"/>
          </p:nvPr>
        </p:nvSpPr>
        <p:spPr>
          <a:xfrm>
            <a:off x="1775520" y="1916832"/>
            <a:ext cx="10153128" cy="3468962"/>
          </a:xfrm>
        </p:spPr>
        <p:txBody>
          <a:bodyPr>
            <a:normAutofit/>
          </a:bodyPr>
          <a:lstStyle/>
          <a:p>
            <a:pPr marL="0" indent="0">
              <a:spcBef>
                <a:spcPct val="0"/>
              </a:spcBef>
              <a:buNone/>
            </a:pPr>
            <a:r>
              <a:rPr kumimoji="0" lang="en-US" altLang="zh-CN" sz="24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MinHeap</a:t>
            </a:r>
            <a:r>
              <a:rPr lang="en-US" altLang="zh-CN" sz="2400" dirty="0">
                <a:latin typeface="Ludica fax"/>
              </a:rPr>
              <a:t> (</a:t>
            </a:r>
            <a:r>
              <a:rPr lang="en-US" altLang="zh-CN" sz="2400" dirty="0">
                <a:solidFill>
                  <a:srgbClr val="0070C0"/>
                </a:solidFill>
                <a:latin typeface="Ludica fax"/>
              </a:rPr>
              <a:t>int</a:t>
            </a:r>
            <a:r>
              <a:rPr lang="en-US" altLang="zh-CN" sz="2400" dirty="0">
                <a:latin typeface="Ludica fax"/>
              </a:rPr>
              <a:t> </a:t>
            </a:r>
            <a:r>
              <a:rPr lang="en-US" altLang="zh-CN" sz="2400" dirty="0" err="1">
                <a:latin typeface="Ludica fax"/>
              </a:rPr>
              <a:t>MaxElements</a:t>
            </a:r>
            <a:r>
              <a:rPr lang="en-US" altLang="zh-CN" sz="2400" dirty="0">
                <a:latin typeface="Ludica fax"/>
              </a:rPr>
              <a:t>) {</a:t>
            </a:r>
          </a:p>
          <a:p>
            <a:pPr marL="0" indent="0">
              <a:spcBef>
                <a:spcPct val="0"/>
              </a:spcBef>
              <a:buNone/>
            </a:pPr>
            <a:r>
              <a:rPr lang="en-US" altLang="zh-CN" sz="2400" dirty="0">
                <a:latin typeface="Ludica fax"/>
              </a:rPr>
              <a:t>	</a:t>
            </a:r>
            <a:r>
              <a:rPr lang="en-US" altLang="zh-CN" sz="2400" dirty="0">
                <a:solidFill>
                  <a:srgbClr val="008000"/>
                </a:solidFill>
                <a:latin typeface="Ludica fax"/>
              </a:rPr>
              <a:t>// Allocate the array plus one extra for sentinel</a:t>
            </a:r>
          </a:p>
          <a:p>
            <a:pPr marL="0" indent="0">
              <a:spcBef>
                <a:spcPct val="0"/>
              </a:spcBef>
              <a:buNone/>
            </a:pPr>
            <a:r>
              <a:rPr lang="en-US" altLang="zh-CN" sz="2400" dirty="0">
                <a:latin typeface="Ludica fax"/>
              </a:rPr>
              <a:t>	</a:t>
            </a:r>
            <a:r>
              <a:rPr kumimoji="0" lang="en-US" altLang="zh-CN" sz="24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heapArray</a:t>
            </a:r>
            <a:r>
              <a:rPr kumimoji="0" lang="en-US" altLang="zh-CN" sz="24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lang="en-US" altLang="zh-CN" sz="2400" dirty="0">
                <a:latin typeface="Ludica fax"/>
              </a:rPr>
              <a:t>= </a:t>
            </a:r>
            <a:r>
              <a:rPr lang="en-US" altLang="zh-CN" sz="2400" dirty="0">
                <a:solidFill>
                  <a:srgbClr val="0070C0"/>
                </a:solidFill>
                <a:latin typeface="Ludica fax"/>
              </a:rPr>
              <a:t>malloc</a:t>
            </a:r>
            <a:r>
              <a:rPr lang="en-US" altLang="zh-CN" sz="2400" dirty="0">
                <a:latin typeface="Ludica fax"/>
              </a:rPr>
              <a:t> ((</a:t>
            </a:r>
            <a:r>
              <a:rPr lang="en-US" altLang="zh-CN" sz="2400" dirty="0" err="1">
                <a:latin typeface="Ludica fax"/>
              </a:rPr>
              <a:t>MaxElements</a:t>
            </a:r>
            <a:r>
              <a:rPr lang="en-US" altLang="zh-CN" sz="2400" dirty="0">
                <a:latin typeface="Ludica fax"/>
              </a:rPr>
              <a:t> + 1) * </a:t>
            </a:r>
            <a:r>
              <a:rPr lang="en-US" altLang="zh-CN" sz="2400" dirty="0" err="1">
                <a:solidFill>
                  <a:srgbClr val="0070C0"/>
                </a:solidFill>
                <a:latin typeface="Ludica fax"/>
              </a:rPr>
              <a:t>sizeof</a:t>
            </a:r>
            <a:r>
              <a:rPr lang="en-US" altLang="zh-CN" sz="2400" dirty="0">
                <a:latin typeface="Ludica fax"/>
              </a:rPr>
              <a:t> (T));</a:t>
            </a:r>
          </a:p>
          <a:p>
            <a:pPr marL="0" indent="0">
              <a:spcBef>
                <a:spcPct val="0"/>
              </a:spcBef>
              <a:buNone/>
            </a:pPr>
            <a:r>
              <a:rPr lang="en-US" altLang="zh-CN" sz="2400" dirty="0">
                <a:latin typeface="Ludica fax"/>
              </a:rPr>
              <a:t>	</a:t>
            </a:r>
            <a:r>
              <a:rPr lang="en-US" altLang="zh-CN" sz="2400" dirty="0">
                <a:solidFill>
                  <a:srgbClr val="0070C0"/>
                </a:solidFill>
                <a:latin typeface="Ludica fax"/>
              </a:rPr>
              <a:t>if</a:t>
            </a:r>
            <a:r>
              <a:rPr lang="en-US" altLang="zh-CN" sz="2400" dirty="0">
                <a:latin typeface="Ludica fax"/>
              </a:rPr>
              <a:t> (</a:t>
            </a:r>
            <a:r>
              <a:rPr kumimoji="0" lang="en-US" altLang="zh-CN" sz="24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heapArray</a:t>
            </a:r>
            <a:r>
              <a:rPr kumimoji="0" lang="en-US" altLang="zh-CN" sz="2400" i="0" u="none" strike="noStrike" kern="1200" cap="none" spc="0" normalizeH="0" baseline="0" noProof="0" dirty="0">
                <a:ln>
                  <a:noFill/>
                </a:ln>
                <a:solidFill>
                  <a:srgbClr val="000000"/>
                </a:solidFill>
                <a:effectLst/>
                <a:highlight>
                  <a:srgbClr val="FFFFFF"/>
                </a:highlight>
                <a:uLnTx/>
                <a:uFillTx/>
                <a:latin typeface="Ludica fax"/>
                <a:ea typeface="微软雅黑" panose="020B0503020204020204" pitchFamily="34" charset="-122"/>
              </a:rPr>
              <a:t> </a:t>
            </a:r>
            <a:r>
              <a:rPr lang="en-US" altLang="zh-CN" sz="2400" dirty="0">
                <a:latin typeface="Ludica fax"/>
              </a:rPr>
              <a:t>== NULL)</a:t>
            </a:r>
          </a:p>
          <a:p>
            <a:pPr marL="0" indent="0">
              <a:spcBef>
                <a:spcPct val="0"/>
              </a:spcBef>
              <a:buNone/>
            </a:pPr>
            <a:r>
              <a:rPr lang="en-US" altLang="zh-CN" sz="2400" dirty="0">
                <a:latin typeface="Ludica fax"/>
              </a:rPr>
              <a:t>		</a:t>
            </a:r>
            <a:r>
              <a:rPr lang="en-US" altLang="zh-CN" sz="2400" dirty="0" err="1">
                <a:latin typeface="Ludica fax"/>
              </a:rPr>
              <a:t>FatalError</a:t>
            </a:r>
            <a:r>
              <a:rPr lang="en-US" altLang="zh-CN" sz="2400" dirty="0">
                <a:latin typeface="Ludica fax"/>
              </a:rPr>
              <a:t> (</a:t>
            </a:r>
            <a:r>
              <a:rPr lang="en-US" altLang="zh-CN" sz="2400" dirty="0">
                <a:solidFill>
                  <a:srgbClr val="9900CC"/>
                </a:solidFill>
                <a:latin typeface="Ludica fax"/>
              </a:rPr>
              <a:t>"Out of space!!!"</a:t>
            </a:r>
            <a:r>
              <a:rPr lang="en-US" altLang="zh-CN" sz="2400" dirty="0">
                <a:latin typeface="Ludica fax"/>
              </a:rPr>
              <a:t>);</a:t>
            </a:r>
          </a:p>
          <a:p>
            <a:pPr marL="0" indent="0">
              <a:spcBef>
                <a:spcPct val="0"/>
              </a:spcBef>
              <a:buNone/>
            </a:pPr>
            <a:r>
              <a:rPr lang="en-US" altLang="zh-CN" sz="2400" dirty="0">
                <a:latin typeface="Ludica fax"/>
              </a:rPr>
              <a:t>	</a:t>
            </a:r>
            <a:r>
              <a:rPr kumimoji="0" lang="en-US" altLang="zh-CN" sz="24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MaxSize</a:t>
            </a:r>
            <a:r>
              <a:rPr lang="en-US" altLang="zh-CN" sz="2400" dirty="0">
                <a:latin typeface="Ludica fax"/>
              </a:rPr>
              <a:t> = </a:t>
            </a:r>
            <a:r>
              <a:rPr lang="en-US" altLang="zh-CN" sz="2400" dirty="0" err="1">
                <a:latin typeface="Ludica fax"/>
              </a:rPr>
              <a:t>MaxElements</a:t>
            </a:r>
            <a:r>
              <a:rPr lang="en-US" altLang="zh-CN" sz="2400" dirty="0">
                <a:latin typeface="Ludica fax"/>
              </a:rPr>
              <a:t>;</a:t>
            </a:r>
          </a:p>
          <a:p>
            <a:pPr marL="0" indent="0">
              <a:spcBef>
                <a:spcPct val="0"/>
              </a:spcBef>
              <a:buNone/>
            </a:pPr>
            <a:r>
              <a:rPr lang="en-US" altLang="zh-CN" sz="2400" dirty="0">
                <a:latin typeface="Ludica fax"/>
              </a:rPr>
              <a:t>	</a:t>
            </a:r>
            <a:r>
              <a:rPr kumimoji="0" lang="en-US" altLang="zh-CN" sz="2400" i="0" u="none" strike="noStrike" kern="1200" cap="none" spc="0" normalizeH="0" baseline="0" noProof="0" dirty="0" err="1">
                <a:ln>
                  <a:noFill/>
                </a:ln>
                <a:solidFill>
                  <a:srgbClr val="000000"/>
                </a:solidFill>
                <a:effectLst/>
                <a:highlight>
                  <a:srgbClr val="FFFFFF"/>
                </a:highlight>
                <a:uLnTx/>
                <a:uFillTx/>
                <a:latin typeface="Ludica fax"/>
                <a:ea typeface="微软雅黑" panose="020B0503020204020204" pitchFamily="34" charset="-122"/>
              </a:rPr>
              <a:t>CurrentSize</a:t>
            </a:r>
            <a:r>
              <a:rPr lang="en-US" altLang="zh-CN" sz="2400" dirty="0">
                <a:latin typeface="Ludica fax"/>
              </a:rPr>
              <a:t> = 0;</a:t>
            </a:r>
          </a:p>
          <a:p>
            <a:pPr marL="0" indent="0">
              <a:spcBef>
                <a:spcPct val="0"/>
              </a:spcBef>
              <a:buNone/>
            </a:pPr>
            <a:r>
              <a:rPr lang="en-US" altLang="zh-CN" sz="2400" dirty="0">
                <a:latin typeface="Ludica fax"/>
              </a:rPr>
              <a:t>}</a:t>
            </a:r>
          </a:p>
        </p:txBody>
      </p:sp>
      <p:sp>
        <p:nvSpPr>
          <p:cNvPr id="16388"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1D12A028-4E48-4C16-AEA1-0F36D544DD19}" type="slidenum">
              <a:rPr lang="en-US" altLang="zh-CN" sz="1200">
                <a:solidFill>
                  <a:schemeClr val="tx1"/>
                </a:solidFill>
              </a:rPr>
              <a:pPr/>
              <a:t>13</a:t>
            </a:fld>
            <a:endParaRPr lang="en-US" altLang="zh-CN" sz="1200">
              <a:solidFill>
                <a:schemeClr val="tx1"/>
              </a:solidFill>
            </a:endParaRPr>
          </a:p>
        </p:txBody>
      </p:sp>
    </p:spTree>
    <p:extLst>
      <p:ext uri="{BB962C8B-B14F-4D97-AF65-F5344CB8AC3E}">
        <p14:creationId xmlns:p14="http://schemas.microsoft.com/office/powerpoint/2010/main" val="199837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A2804F-4D3B-434E-8DFE-D425DF4C3859}"/>
              </a:ext>
            </a:extLst>
          </p:cNvPr>
          <p:cNvSpPr>
            <a:spLocks noGrp="1"/>
          </p:cNvSpPr>
          <p:nvPr>
            <p:ph type="title"/>
          </p:nvPr>
        </p:nvSpPr>
        <p:spPr/>
        <p:txBody>
          <a:bodyPr>
            <a:normAutofit fontScale="90000"/>
          </a:bodyPr>
          <a:lstStyle/>
          <a:p>
            <a:r>
              <a:rPr lang="en-US" altLang="zh-CN" dirty="0"/>
              <a:t>Two Operations to Maintain Heap Property</a:t>
            </a:r>
            <a:endParaRPr lang="zh-CN" altLang="en-US" dirty="0"/>
          </a:p>
        </p:txBody>
      </p:sp>
      <p:sp>
        <p:nvSpPr>
          <p:cNvPr id="3" name="内容占位符 2">
            <a:extLst>
              <a:ext uri="{FF2B5EF4-FFF2-40B4-BE49-F238E27FC236}">
                <a16:creationId xmlns:a16="http://schemas.microsoft.com/office/drawing/2014/main" id="{386E2D98-7638-4D5E-BEC5-14BBF72941F7}"/>
              </a:ext>
            </a:extLst>
          </p:cNvPr>
          <p:cNvSpPr>
            <a:spLocks noGrp="1"/>
          </p:cNvSpPr>
          <p:nvPr>
            <p:ph idx="1"/>
          </p:nvPr>
        </p:nvSpPr>
        <p:spPr/>
        <p:txBody>
          <a:bodyPr/>
          <a:lstStyle/>
          <a:p>
            <a:r>
              <a:rPr lang="en-US" altLang="zh-CN" dirty="0" err="1"/>
              <a:t>SiftUp</a:t>
            </a:r>
            <a:endParaRPr lang="en-US" altLang="zh-CN" dirty="0"/>
          </a:p>
          <a:p>
            <a:pPr lvl="1"/>
            <a:r>
              <a:rPr lang="en-US" altLang="zh-CN" dirty="0"/>
              <a:t>Move a small element up toward root</a:t>
            </a:r>
          </a:p>
          <a:p>
            <a:pPr lvl="1"/>
            <a:r>
              <a:rPr lang="en-US" altLang="zh-CN" dirty="0"/>
              <a:t>Stop when Heap Property holds</a:t>
            </a:r>
          </a:p>
          <a:p>
            <a:pPr lvl="1"/>
            <a:r>
              <a:rPr lang="en-US" altLang="zh-CN" dirty="0"/>
              <a:t>Used for </a:t>
            </a:r>
            <a:r>
              <a:rPr lang="en-US" altLang="zh-CN" dirty="0">
                <a:solidFill>
                  <a:srgbClr val="0070C0"/>
                </a:solidFill>
              </a:rPr>
              <a:t>insert operation</a:t>
            </a:r>
          </a:p>
          <a:p>
            <a:endParaRPr lang="en-US" altLang="zh-CN" dirty="0"/>
          </a:p>
          <a:p>
            <a:r>
              <a:rPr lang="en-US" altLang="zh-CN" dirty="0" err="1"/>
              <a:t>SiftDown</a:t>
            </a:r>
            <a:endParaRPr lang="en-US" altLang="zh-CN" dirty="0"/>
          </a:p>
          <a:p>
            <a:pPr lvl="1"/>
            <a:r>
              <a:rPr lang="en-US" altLang="zh-CN" dirty="0"/>
              <a:t>Move a large element down toward leaf</a:t>
            </a:r>
          </a:p>
          <a:p>
            <a:pPr lvl="1"/>
            <a:r>
              <a:rPr lang="en-US" altLang="zh-CN" dirty="0"/>
              <a:t>Stop when Heap Property holds</a:t>
            </a:r>
          </a:p>
          <a:p>
            <a:pPr lvl="1"/>
            <a:r>
              <a:rPr lang="en-US" altLang="zh-CN" dirty="0"/>
              <a:t>Used for </a:t>
            </a:r>
            <a:r>
              <a:rPr lang="en-US" altLang="zh-CN" dirty="0">
                <a:solidFill>
                  <a:srgbClr val="0070C0"/>
                </a:solidFill>
              </a:rPr>
              <a:t>delete operation</a:t>
            </a:r>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5354646B-9F32-4979-BE76-5F49D7C49311}"/>
              </a:ext>
            </a:extLst>
          </p:cNvPr>
          <p:cNvSpPr>
            <a:spLocks noGrp="1"/>
          </p:cNvSpPr>
          <p:nvPr>
            <p:ph type="sldNum" sz="quarter" idx="11"/>
          </p:nvPr>
        </p:nvSpPr>
        <p:spPr/>
        <p:txBody>
          <a:bodyPr/>
          <a:lstStyle/>
          <a:p>
            <a:pPr>
              <a:defRPr/>
            </a:pPr>
            <a:fld id="{3067EECE-76B4-489D-A939-B05A8F1F1F9C}" type="slidenum">
              <a:rPr lang="en-US" altLang="zh-CN" smtClean="0"/>
              <a:pPr>
                <a:defRPr/>
              </a:pPr>
              <a:t>14</a:t>
            </a:fld>
            <a:endParaRPr lang="en-US" altLang="zh-CN"/>
          </a:p>
        </p:txBody>
      </p:sp>
    </p:spTree>
    <p:extLst>
      <p:ext uri="{BB962C8B-B14F-4D97-AF65-F5344CB8AC3E}">
        <p14:creationId xmlns:p14="http://schemas.microsoft.com/office/powerpoint/2010/main" val="2818176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7C45B-8EFB-4F9A-9834-72C680E95A0C}"/>
              </a:ext>
            </a:extLst>
          </p:cNvPr>
          <p:cNvSpPr>
            <a:spLocks noGrp="1"/>
          </p:cNvSpPr>
          <p:nvPr>
            <p:ph type="title"/>
          </p:nvPr>
        </p:nvSpPr>
        <p:spPr/>
        <p:txBody>
          <a:bodyPr/>
          <a:lstStyle/>
          <a:p>
            <a:r>
              <a:rPr lang="en-US" altLang="zh-CN" dirty="0"/>
              <a:t>Sift Up Operation</a:t>
            </a:r>
            <a:endParaRPr lang="zh-CN" altLang="en-US" dirty="0"/>
          </a:p>
        </p:txBody>
      </p:sp>
      <p:sp>
        <p:nvSpPr>
          <p:cNvPr id="3" name="内容占位符 2">
            <a:extLst>
              <a:ext uri="{FF2B5EF4-FFF2-40B4-BE49-F238E27FC236}">
                <a16:creationId xmlns:a16="http://schemas.microsoft.com/office/drawing/2014/main" id="{F1ABA004-90CF-4596-9DFE-570F3749480A}"/>
              </a:ext>
            </a:extLst>
          </p:cNvPr>
          <p:cNvSpPr>
            <a:spLocks noGrp="1"/>
          </p:cNvSpPr>
          <p:nvPr>
            <p:ph idx="1"/>
          </p:nvPr>
        </p:nvSpPr>
        <p:spPr>
          <a:xfrm>
            <a:off x="838200" y="1484784"/>
            <a:ext cx="10946432" cy="4712400"/>
          </a:xfrm>
        </p:spPr>
        <p:txBody>
          <a:bodyPr>
            <a:normAutofit/>
          </a:bodyPr>
          <a:lstStyle/>
          <a:p>
            <a:r>
              <a:rPr lang="en-US" altLang="zh-CN" sz="3200" dirty="0"/>
              <a:t>Give an element X</a:t>
            </a:r>
          </a:p>
          <a:p>
            <a:pPr lvl="2"/>
            <a:r>
              <a:rPr lang="en-US" altLang="zh-CN" sz="2400" dirty="0"/>
              <a:t>If </a:t>
            </a:r>
            <a:r>
              <a:rPr lang="en-US" altLang="zh-CN" sz="2400" dirty="0">
                <a:solidFill>
                  <a:srgbClr val="0070C0"/>
                </a:solidFill>
              </a:rPr>
              <a:t>X</a:t>
            </a:r>
            <a:r>
              <a:rPr lang="en-US" altLang="zh-CN" sz="2400" dirty="0"/>
              <a:t> can be placed in its hold without violating heap order, then complete</a:t>
            </a:r>
          </a:p>
          <a:p>
            <a:pPr lvl="2"/>
            <a:r>
              <a:rPr lang="en-US" altLang="zh-CN" sz="2400" dirty="0"/>
              <a:t>Otherwise: swap </a:t>
            </a:r>
            <a:r>
              <a:rPr lang="en-US" altLang="zh-CN" sz="2400" dirty="0">
                <a:solidFill>
                  <a:srgbClr val="0070C0"/>
                </a:solidFill>
              </a:rPr>
              <a:t>X</a:t>
            </a:r>
            <a:r>
              <a:rPr lang="en-US" altLang="zh-CN" sz="2400" dirty="0"/>
              <a:t> with its parent</a:t>
            </a:r>
          </a:p>
          <a:p>
            <a:pPr lvl="2"/>
            <a:r>
              <a:rPr lang="en-US" altLang="zh-CN" sz="2400" dirty="0"/>
              <a:t>Continue this process until </a:t>
            </a:r>
            <a:r>
              <a:rPr lang="en-US" altLang="zh-CN" sz="2400" dirty="0">
                <a:solidFill>
                  <a:srgbClr val="0070C0"/>
                </a:solidFill>
              </a:rPr>
              <a:t>X</a:t>
            </a:r>
            <a:r>
              <a:rPr lang="en-US" altLang="zh-CN" sz="2400" dirty="0"/>
              <a:t> can be placed in the position</a:t>
            </a:r>
          </a:p>
          <a:p>
            <a:pPr lvl="1"/>
            <a:endParaRPr lang="zh-CN" altLang="en-US" sz="2800" dirty="0"/>
          </a:p>
        </p:txBody>
      </p:sp>
      <p:sp>
        <p:nvSpPr>
          <p:cNvPr id="4" name="灯片编号占位符 3">
            <a:extLst>
              <a:ext uri="{FF2B5EF4-FFF2-40B4-BE49-F238E27FC236}">
                <a16:creationId xmlns:a16="http://schemas.microsoft.com/office/drawing/2014/main" id="{0FB1F239-7E13-45A6-910B-CDDAD3C35863}"/>
              </a:ext>
            </a:extLst>
          </p:cNvPr>
          <p:cNvSpPr>
            <a:spLocks noGrp="1"/>
          </p:cNvSpPr>
          <p:nvPr>
            <p:ph type="sldNum" sz="quarter" idx="11"/>
          </p:nvPr>
        </p:nvSpPr>
        <p:spPr/>
        <p:txBody>
          <a:bodyPr/>
          <a:lstStyle/>
          <a:p>
            <a:pPr>
              <a:defRPr/>
            </a:pPr>
            <a:fld id="{3067EECE-76B4-489D-A939-B05A8F1F1F9C}" type="slidenum">
              <a:rPr lang="en-US" altLang="zh-CN" smtClean="0"/>
              <a:pPr>
                <a:defRPr/>
              </a:pPr>
              <a:t>15</a:t>
            </a:fld>
            <a:endParaRPr lang="en-US" altLang="zh-CN"/>
          </a:p>
        </p:txBody>
      </p:sp>
    </p:spTree>
    <p:extLst>
      <p:ext uri="{BB962C8B-B14F-4D97-AF65-F5344CB8AC3E}">
        <p14:creationId xmlns:p14="http://schemas.microsoft.com/office/powerpoint/2010/main" val="123251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E7034B-7824-4E75-A874-A7B4EDAAC658}"/>
              </a:ext>
            </a:extLst>
          </p:cNvPr>
          <p:cNvSpPr>
            <a:spLocks noGrp="1"/>
          </p:cNvSpPr>
          <p:nvPr>
            <p:ph type="title"/>
          </p:nvPr>
        </p:nvSpPr>
        <p:spPr/>
        <p:txBody>
          <a:bodyPr/>
          <a:lstStyle/>
          <a:p>
            <a:r>
              <a:rPr lang="en-US" altLang="zh-CN" dirty="0"/>
              <a:t>Sift Up Operation</a:t>
            </a:r>
            <a:endParaRPr lang="zh-CN" altLang="en-US" dirty="0"/>
          </a:p>
        </p:txBody>
      </p:sp>
      <p:sp>
        <p:nvSpPr>
          <p:cNvPr id="4" name="灯片编号占位符 3">
            <a:extLst>
              <a:ext uri="{FF2B5EF4-FFF2-40B4-BE49-F238E27FC236}">
                <a16:creationId xmlns:a16="http://schemas.microsoft.com/office/drawing/2014/main" id="{2FB5BA5F-45B0-4C16-B9AD-C948F6E3D32B}"/>
              </a:ext>
            </a:extLst>
          </p:cNvPr>
          <p:cNvSpPr>
            <a:spLocks noGrp="1"/>
          </p:cNvSpPr>
          <p:nvPr>
            <p:ph type="sldNum" sz="quarter" idx="11"/>
          </p:nvPr>
        </p:nvSpPr>
        <p:spPr/>
        <p:txBody>
          <a:bodyPr/>
          <a:lstStyle/>
          <a:p>
            <a:pPr>
              <a:defRPr/>
            </a:pPr>
            <a:fld id="{3067EECE-76B4-489D-A939-B05A8F1F1F9C}" type="slidenum">
              <a:rPr lang="en-US" altLang="zh-CN" smtClean="0"/>
              <a:pPr>
                <a:defRPr/>
              </a:pPr>
              <a:t>16</a:t>
            </a:fld>
            <a:endParaRPr lang="en-US" altLang="zh-CN"/>
          </a:p>
        </p:txBody>
      </p:sp>
      <p:sp>
        <p:nvSpPr>
          <p:cNvPr id="6" name="Rectangle 3">
            <a:extLst>
              <a:ext uri="{FF2B5EF4-FFF2-40B4-BE49-F238E27FC236}">
                <a16:creationId xmlns:a16="http://schemas.microsoft.com/office/drawing/2014/main" id="{6C0273F1-C835-4DD7-85F4-43C32566FA78}"/>
              </a:ext>
            </a:extLst>
          </p:cNvPr>
          <p:cNvSpPr txBox="1">
            <a:spLocks noChangeArrowheads="1"/>
          </p:cNvSpPr>
          <p:nvPr/>
        </p:nvSpPr>
        <p:spPr bwMode="auto">
          <a:xfrm>
            <a:off x="1199456" y="1269425"/>
            <a:ext cx="10298360"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r>
              <a:rPr lang="en-US" altLang="zh-CN" sz="2800" b="1" dirty="0">
                <a:solidFill>
                  <a:srgbClr val="0000FF"/>
                </a:solidFill>
                <a:highlight>
                  <a:srgbClr val="FFFFFF"/>
                </a:highlight>
                <a:latin typeface="Ludica fax"/>
                <a:ea typeface="微软雅黑" panose="020B0503020204020204" pitchFamily="34" charset="-122"/>
              </a:rPr>
              <a:t>template</a:t>
            </a:r>
            <a:r>
              <a:rPr lang="en-US" altLang="zh-CN" sz="2800" b="1" dirty="0">
                <a:solidFill>
                  <a:srgbClr val="000000"/>
                </a:solidFill>
                <a:highlight>
                  <a:srgbClr val="FFFFFF"/>
                </a:highlight>
                <a:latin typeface="Ludica fax"/>
                <a:ea typeface="微软雅黑" panose="020B0503020204020204" pitchFamily="34" charset="-122"/>
              </a:rPr>
              <a:t>&lt;</a:t>
            </a:r>
            <a:r>
              <a:rPr lang="en-US" altLang="zh-CN" sz="2800" b="1" dirty="0">
                <a:solidFill>
                  <a:srgbClr val="0000FF"/>
                </a:solidFill>
                <a:highlight>
                  <a:srgbClr val="FFFFFF"/>
                </a:highlight>
                <a:latin typeface="Ludica fax"/>
                <a:ea typeface="微软雅黑" panose="020B0503020204020204" pitchFamily="34" charset="-122"/>
              </a:rPr>
              <a:t>class</a:t>
            </a:r>
            <a:r>
              <a:rPr lang="en-US" altLang="zh-CN" sz="2800" b="1" dirty="0">
                <a:solidFill>
                  <a:srgbClr val="000000"/>
                </a:solidFill>
                <a:highlight>
                  <a:srgbClr val="FFFFFF"/>
                </a:highlight>
                <a:latin typeface="Ludica fax"/>
                <a:ea typeface="微软雅黑" panose="020B0503020204020204" pitchFamily="34" charset="-122"/>
              </a:rPr>
              <a:t> T&gt;</a:t>
            </a:r>
          </a:p>
          <a:p>
            <a:r>
              <a:rPr lang="en-US" altLang="zh-CN" sz="2800" b="1" dirty="0">
                <a:solidFill>
                  <a:srgbClr val="0000FF"/>
                </a:solidFill>
                <a:highlight>
                  <a:srgbClr val="FFFFFF"/>
                </a:highlight>
                <a:latin typeface="Ludica fax"/>
                <a:ea typeface="微软雅黑" panose="020B0503020204020204" pitchFamily="34" charset="-122"/>
              </a:rPr>
              <a:t>void</a:t>
            </a:r>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err="1">
                <a:solidFill>
                  <a:srgbClr val="000000"/>
                </a:solidFill>
                <a:highlight>
                  <a:srgbClr val="FFFFFF"/>
                </a:highlight>
                <a:latin typeface="Ludica fax"/>
                <a:ea typeface="微软雅黑" panose="020B0503020204020204" pitchFamily="34" charset="-122"/>
              </a:rPr>
              <a:t>MinHeap</a:t>
            </a:r>
            <a:r>
              <a:rPr lang="en-US" altLang="zh-CN" sz="2800" b="1" dirty="0">
                <a:solidFill>
                  <a:srgbClr val="000000"/>
                </a:solidFill>
                <a:highlight>
                  <a:srgbClr val="FFFFFF"/>
                </a:highlight>
                <a:latin typeface="Ludica fax"/>
                <a:ea typeface="微软雅黑" panose="020B0503020204020204" pitchFamily="34" charset="-122"/>
              </a:rPr>
              <a:t>&lt;T&gt;::</a:t>
            </a:r>
            <a:r>
              <a:rPr lang="en-US" altLang="zh-CN" sz="2800" b="1" dirty="0" err="1">
                <a:solidFill>
                  <a:srgbClr val="000000"/>
                </a:solidFill>
                <a:highlight>
                  <a:srgbClr val="FFFFFF"/>
                </a:highlight>
                <a:latin typeface="Ludica fax"/>
                <a:ea typeface="微软雅黑" panose="020B0503020204020204" pitchFamily="34" charset="-122"/>
              </a:rPr>
              <a:t>SiftUp</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a:solidFill>
                  <a:srgbClr val="0000FF"/>
                </a:solidFill>
                <a:highlight>
                  <a:srgbClr val="FFFFFF"/>
                </a:highlight>
                <a:latin typeface="Ludica fax"/>
                <a:ea typeface="微软雅黑" panose="020B0503020204020204" pitchFamily="34" charset="-122"/>
              </a:rPr>
              <a:t>int</a:t>
            </a:r>
            <a:r>
              <a:rPr lang="en-US" altLang="zh-CN" sz="2800" b="1" dirty="0">
                <a:solidFill>
                  <a:srgbClr val="000000"/>
                </a:solidFill>
                <a:highlight>
                  <a:srgbClr val="FFFFFF"/>
                </a:highlight>
                <a:latin typeface="Ludica fax"/>
                <a:ea typeface="微软雅黑" panose="020B0503020204020204" pitchFamily="34" charset="-122"/>
              </a:rPr>
              <a:t> position)  {</a:t>
            </a:r>
          </a:p>
          <a:p>
            <a:r>
              <a:rPr lang="en-US" altLang="zh-CN" sz="2800" b="1" dirty="0">
                <a:solidFill>
                  <a:srgbClr val="0000FF"/>
                </a:solidFill>
                <a:highlight>
                  <a:srgbClr val="FFFFFF"/>
                </a:highlight>
                <a:latin typeface="Ludica fax"/>
                <a:ea typeface="微软雅黑" panose="020B0503020204020204" pitchFamily="34" charset="-122"/>
              </a:rPr>
              <a:t>    int</a:t>
            </a:r>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=position;</a:t>
            </a:r>
          </a:p>
          <a:p>
            <a:endParaRPr lang="en-US" altLang="zh-CN" sz="2800" b="1" dirty="0">
              <a:solidFill>
                <a:srgbClr val="000000"/>
              </a:solidFill>
              <a:highlight>
                <a:srgbClr val="FFFFFF"/>
              </a:highlight>
              <a:latin typeface="Ludica fax"/>
              <a:ea typeface="微软雅黑" panose="020B0503020204020204" pitchFamily="34" charset="-122"/>
            </a:endParaRPr>
          </a:p>
          <a:p>
            <a:r>
              <a:rPr lang="en-US" altLang="zh-CN" sz="2800" b="1" dirty="0">
                <a:solidFill>
                  <a:srgbClr val="000000"/>
                </a:solidFill>
                <a:highlight>
                  <a:srgbClr val="FFFFFF"/>
                </a:highlight>
                <a:latin typeface="Ludica fax"/>
                <a:ea typeface="微软雅黑" panose="020B0503020204020204" pitchFamily="34" charset="-122"/>
              </a:rPr>
              <a:t>    T temp=</a:t>
            </a:r>
            <a:r>
              <a:rPr lang="en-US" altLang="zh-CN" sz="2800" b="1" dirty="0" err="1">
                <a:solidFill>
                  <a:srgbClr val="000000"/>
                </a:solidFill>
                <a:highlight>
                  <a:srgbClr val="FFFFFF"/>
                </a:highlight>
                <a:latin typeface="Ludica fax"/>
                <a:ea typeface="微软雅黑" panose="020B0503020204020204" pitchFamily="34" charset="-122"/>
              </a:rPr>
              <a:t>heapArray</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a:t>
            </a:r>
          </a:p>
          <a:p>
            <a:r>
              <a:rPr lang="en-US" altLang="zh-CN" sz="2800" b="1" dirty="0">
                <a:solidFill>
                  <a:srgbClr val="0000FF"/>
                </a:solidFill>
                <a:highlight>
                  <a:srgbClr val="FFFFFF"/>
                </a:highlight>
                <a:latin typeface="Ludica fax"/>
                <a:ea typeface="微软雅黑" panose="020B0503020204020204" pitchFamily="34" charset="-122"/>
              </a:rPr>
              <a:t>    while</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&gt;0) &amp;&amp; (</a:t>
            </a:r>
            <a:r>
              <a:rPr lang="en-US" altLang="zh-CN" sz="2800" b="1" dirty="0" err="1">
                <a:solidFill>
                  <a:srgbClr val="000000"/>
                </a:solidFill>
                <a:highlight>
                  <a:srgbClr val="FFFFFF"/>
                </a:highlight>
                <a:latin typeface="Ludica fax"/>
                <a:ea typeface="微软雅黑" panose="020B0503020204020204" pitchFamily="34" charset="-122"/>
              </a:rPr>
              <a:t>heapArray</a:t>
            </a:r>
            <a:r>
              <a:rPr lang="en-US" altLang="zh-CN" sz="2800" b="1" dirty="0">
                <a:solidFill>
                  <a:srgbClr val="000000"/>
                </a:solidFill>
                <a:highlight>
                  <a:srgbClr val="FFFFFF"/>
                </a:highlight>
                <a:latin typeface="Ludica fax"/>
                <a:ea typeface="微软雅黑" panose="020B0503020204020204" pitchFamily="34" charset="-122"/>
              </a:rPr>
              <a:t>[parent(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 &gt; temp))   {</a:t>
            </a:r>
          </a:p>
          <a:p>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a:solidFill>
                  <a:srgbClr val="008000"/>
                </a:solidFill>
                <a:highlight>
                  <a:srgbClr val="FFFFFF"/>
                </a:highlight>
                <a:latin typeface="Ludica fax"/>
                <a:ea typeface="微软雅黑" panose="020B0503020204020204" pitchFamily="34" charset="-122"/>
              </a:rPr>
              <a:t> // Fill parent’s element into current position</a:t>
            </a:r>
            <a:endParaRPr lang="en-US" altLang="zh-CN" sz="2800" b="1" dirty="0">
              <a:solidFill>
                <a:srgbClr val="000000"/>
              </a:solidFill>
              <a:highlight>
                <a:srgbClr val="FFFFFF"/>
              </a:highlight>
              <a:latin typeface="Ludica fax"/>
              <a:ea typeface="微软雅黑" panose="020B0503020204020204" pitchFamily="34" charset="-122"/>
            </a:endParaRPr>
          </a:p>
          <a:p>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err="1">
                <a:solidFill>
                  <a:srgbClr val="000000"/>
                </a:solidFill>
                <a:highlight>
                  <a:srgbClr val="FFFFFF"/>
                </a:highlight>
                <a:latin typeface="Ludica fax"/>
                <a:ea typeface="微软雅黑" panose="020B0503020204020204" pitchFamily="34" charset="-122"/>
              </a:rPr>
              <a:t>heapArray</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err="1">
                <a:solidFill>
                  <a:srgbClr val="000000"/>
                </a:solidFill>
                <a:highlight>
                  <a:srgbClr val="FFFFFF"/>
                </a:highlight>
                <a:latin typeface="Ludica fax"/>
                <a:ea typeface="微软雅黑" panose="020B0503020204020204" pitchFamily="34" charset="-122"/>
              </a:rPr>
              <a:t>heapArray</a:t>
            </a:r>
            <a:r>
              <a:rPr lang="en-US" altLang="zh-CN" sz="2800" b="1" dirty="0">
                <a:solidFill>
                  <a:srgbClr val="000000"/>
                </a:solidFill>
                <a:highlight>
                  <a:srgbClr val="FFFFFF"/>
                </a:highlight>
                <a:latin typeface="Ludica fax"/>
                <a:ea typeface="微软雅黑" panose="020B0503020204020204" pitchFamily="34" charset="-122"/>
              </a:rPr>
              <a:t>[parent(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a:t>
            </a:r>
          </a:p>
          <a:p>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=parent(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a:t>
            </a:r>
          </a:p>
          <a:p>
            <a:r>
              <a:rPr lang="en-US" altLang="zh-CN" sz="2800" b="1" dirty="0">
                <a:solidFill>
                  <a:srgbClr val="000000"/>
                </a:solidFill>
                <a:highlight>
                  <a:srgbClr val="FFFFFF"/>
                </a:highlight>
                <a:latin typeface="Ludica fax"/>
                <a:ea typeface="微软雅黑" panose="020B0503020204020204" pitchFamily="34" charset="-122"/>
              </a:rPr>
              <a:t>    }</a:t>
            </a:r>
          </a:p>
          <a:p>
            <a:r>
              <a:rPr lang="en-US" altLang="zh-CN" sz="2800" b="1" dirty="0">
                <a:solidFill>
                  <a:srgbClr val="000000"/>
                </a:solidFill>
                <a:highlight>
                  <a:srgbClr val="FFFFFF"/>
                </a:highlight>
                <a:latin typeface="Ludica fax"/>
                <a:ea typeface="微软雅黑" panose="020B0503020204020204" pitchFamily="34" charset="-122"/>
              </a:rPr>
              <a:t>    </a:t>
            </a:r>
            <a:r>
              <a:rPr lang="en-US" altLang="zh-CN" sz="2800" b="1" dirty="0" err="1">
                <a:solidFill>
                  <a:srgbClr val="000000"/>
                </a:solidFill>
                <a:highlight>
                  <a:srgbClr val="FFFFFF"/>
                </a:highlight>
                <a:latin typeface="Ludica fax"/>
                <a:ea typeface="微软雅黑" panose="020B0503020204020204" pitchFamily="34" charset="-122"/>
              </a:rPr>
              <a:t>heapArray</a:t>
            </a:r>
            <a:r>
              <a:rPr lang="en-US" altLang="zh-CN" sz="2800" b="1" dirty="0">
                <a:solidFill>
                  <a:srgbClr val="000000"/>
                </a:solidFill>
                <a:highlight>
                  <a:srgbClr val="FFFFFF"/>
                </a:highlight>
                <a:latin typeface="Ludica fax"/>
                <a:ea typeface="微软雅黑" panose="020B0503020204020204" pitchFamily="34" charset="-122"/>
              </a:rPr>
              <a:t>[</a:t>
            </a:r>
            <a:r>
              <a:rPr lang="en-US" altLang="zh-CN" sz="2800" b="1" dirty="0" err="1">
                <a:solidFill>
                  <a:srgbClr val="000000"/>
                </a:solidFill>
                <a:highlight>
                  <a:srgbClr val="FFFFFF"/>
                </a:highlight>
                <a:latin typeface="Ludica fax"/>
                <a:ea typeface="微软雅黑" panose="020B0503020204020204" pitchFamily="34" charset="-122"/>
              </a:rPr>
              <a:t>temppos</a:t>
            </a:r>
            <a:r>
              <a:rPr lang="en-US" altLang="zh-CN" sz="2800" b="1" dirty="0">
                <a:solidFill>
                  <a:srgbClr val="000000"/>
                </a:solidFill>
                <a:highlight>
                  <a:srgbClr val="FFFFFF"/>
                </a:highlight>
                <a:latin typeface="Ludica fax"/>
                <a:ea typeface="微软雅黑" panose="020B0503020204020204" pitchFamily="34" charset="-122"/>
              </a:rPr>
              <a:t>]=temp;</a:t>
            </a:r>
            <a:r>
              <a:rPr lang="en-US" altLang="zh-CN" sz="2800" b="1" dirty="0">
                <a:solidFill>
                  <a:srgbClr val="008000"/>
                </a:solidFill>
                <a:highlight>
                  <a:srgbClr val="FFFFFF"/>
                </a:highlight>
                <a:latin typeface="Ludica fax"/>
                <a:ea typeface="微软雅黑" panose="020B0503020204020204" pitchFamily="34" charset="-122"/>
              </a:rPr>
              <a:t>// find out position</a:t>
            </a:r>
            <a:endParaRPr lang="zh-CN" altLang="en-US" sz="2800" b="1" dirty="0">
              <a:solidFill>
                <a:srgbClr val="000000"/>
              </a:solidFill>
              <a:highlight>
                <a:srgbClr val="FFFFFF"/>
              </a:highlight>
              <a:latin typeface="Ludica fax"/>
              <a:ea typeface="微软雅黑" panose="020B0503020204020204" pitchFamily="34" charset="-122"/>
            </a:endParaRPr>
          </a:p>
          <a:p>
            <a:r>
              <a:rPr lang="en-US" altLang="zh-CN" sz="2800" b="1" dirty="0">
                <a:solidFill>
                  <a:srgbClr val="000000"/>
                </a:solidFill>
                <a:highlight>
                  <a:srgbClr val="FFFFFF"/>
                </a:highlight>
                <a:latin typeface="Ludica fax"/>
                <a:ea typeface="微软雅黑" panose="020B0503020204020204" pitchFamily="34" charset="-122"/>
              </a:rPr>
              <a:t>}</a:t>
            </a:r>
          </a:p>
        </p:txBody>
      </p:sp>
    </p:spTree>
    <p:extLst>
      <p:ext uri="{BB962C8B-B14F-4D97-AF65-F5344CB8AC3E}">
        <p14:creationId xmlns:p14="http://schemas.microsoft.com/office/powerpoint/2010/main" val="377679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Insert with </a:t>
            </a:r>
            <a:r>
              <a:rPr lang="en-US" altLang="zh-CN" dirty="0" err="1"/>
              <a:t>SiftUp</a:t>
            </a:r>
            <a:r>
              <a:rPr lang="en-US" altLang="zh-CN" dirty="0"/>
              <a:t>: Example</a:t>
            </a:r>
            <a:endParaRPr lang="zh-CN" altLang="en-US" dirty="0"/>
          </a:p>
        </p:txBody>
      </p:sp>
      <p:sp>
        <p:nvSpPr>
          <p:cNvPr id="18435" name="内容占位符 2"/>
          <p:cNvSpPr>
            <a:spLocks noGrp="1"/>
          </p:cNvSpPr>
          <p:nvPr>
            <p:ph idx="1"/>
          </p:nvPr>
        </p:nvSpPr>
        <p:spPr/>
        <p:txBody>
          <a:bodyPr/>
          <a:lstStyle/>
          <a:p>
            <a:r>
              <a:rPr lang="en-US" altLang="zh-CN" dirty="0"/>
              <a:t>We use an example to motivate the insert operation</a:t>
            </a:r>
          </a:p>
          <a:p>
            <a:pPr lvl="1"/>
            <a:r>
              <a:rPr lang="en-US" altLang="zh-CN" dirty="0"/>
              <a:t>Insert 14</a:t>
            </a:r>
          </a:p>
        </p:txBody>
      </p:sp>
      <p:sp>
        <p:nvSpPr>
          <p:cNvPr id="18436"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A612B85B-8C16-414C-9172-61510329ED6D}" type="slidenum">
              <a:rPr lang="en-US" altLang="zh-CN" sz="1200">
                <a:solidFill>
                  <a:schemeClr val="tx1"/>
                </a:solidFill>
              </a:rPr>
              <a:pPr/>
              <a:t>17</a:t>
            </a:fld>
            <a:endParaRPr lang="en-US" altLang="zh-CN" sz="1200">
              <a:solidFill>
                <a:schemeClr val="tx1"/>
              </a:solidFill>
            </a:endParaRPr>
          </a:p>
        </p:txBody>
      </p:sp>
      <p:grpSp>
        <p:nvGrpSpPr>
          <p:cNvPr id="9" name="组合 8"/>
          <p:cNvGrpSpPr/>
          <p:nvPr/>
        </p:nvGrpSpPr>
        <p:grpSpPr>
          <a:xfrm>
            <a:off x="3791744" y="2708920"/>
            <a:ext cx="504056" cy="464550"/>
            <a:chOff x="4047260" y="2924944"/>
            <a:chExt cx="504056" cy="464550"/>
          </a:xfrm>
        </p:grpSpPr>
        <p:sp>
          <p:nvSpPr>
            <p:cNvPr id="4" name="TextBox 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13</a:t>
              </a:r>
              <a:endParaRPr lang="zh-CN" altLang="en-US" sz="2000" b="1" dirty="0">
                <a:solidFill>
                  <a:schemeClr val="tx1"/>
                </a:solidFill>
                <a:latin typeface="Arial Narrow" pitchFamily="34" charset="0"/>
              </a:endParaRPr>
            </a:p>
          </p:txBody>
        </p:sp>
        <p:sp>
          <p:nvSpPr>
            <p:cNvPr id="8" name="椭圆 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0" name="组合 29"/>
          <p:cNvGrpSpPr/>
          <p:nvPr/>
        </p:nvGrpSpPr>
        <p:grpSpPr>
          <a:xfrm>
            <a:off x="2927648" y="3325870"/>
            <a:ext cx="504056" cy="464550"/>
            <a:chOff x="4047260" y="2924944"/>
            <a:chExt cx="504056" cy="464550"/>
          </a:xfrm>
        </p:grpSpPr>
        <p:sp>
          <p:nvSpPr>
            <p:cNvPr id="31" name="TextBox 3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32" name="椭圆 3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3" name="组合 32"/>
          <p:cNvGrpSpPr/>
          <p:nvPr/>
        </p:nvGrpSpPr>
        <p:grpSpPr>
          <a:xfrm>
            <a:off x="2495600" y="4033444"/>
            <a:ext cx="504056" cy="464550"/>
            <a:chOff x="4047260" y="2924944"/>
            <a:chExt cx="504056" cy="464550"/>
          </a:xfrm>
        </p:grpSpPr>
        <p:sp>
          <p:nvSpPr>
            <p:cNvPr id="34" name="TextBox 3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35" name="椭圆 3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6" name="组合 35"/>
          <p:cNvGrpSpPr/>
          <p:nvPr/>
        </p:nvGrpSpPr>
        <p:grpSpPr>
          <a:xfrm>
            <a:off x="3431704" y="4033444"/>
            <a:ext cx="504056" cy="464550"/>
            <a:chOff x="4047260" y="2924944"/>
            <a:chExt cx="504056" cy="464550"/>
          </a:xfrm>
        </p:grpSpPr>
        <p:sp>
          <p:nvSpPr>
            <p:cNvPr id="37" name="TextBox 3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38" name="椭圆 3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9" name="组合 38"/>
          <p:cNvGrpSpPr/>
          <p:nvPr/>
        </p:nvGrpSpPr>
        <p:grpSpPr>
          <a:xfrm>
            <a:off x="2207568" y="4773235"/>
            <a:ext cx="504056" cy="464550"/>
            <a:chOff x="4047260" y="2924944"/>
            <a:chExt cx="504056" cy="464550"/>
          </a:xfrm>
        </p:grpSpPr>
        <p:sp>
          <p:nvSpPr>
            <p:cNvPr id="40" name="TextBox 3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41" name="椭圆 4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p:nvGrpSpPr>
        <p:grpSpPr>
          <a:xfrm>
            <a:off x="2711624" y="4773235"/>
            <a:ext cx="504056" cy="464550"/>
            <a:chOff x="4047260" y="2924944"/>
            <a:chExt cx="504056" cy="464550"/>
          </a:xfrm>
        </p:grpSpPr>
        <p:sp>
          <p:nvSpPr>
            <p:cNvPr id="43" name="TextBox 4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44" name="椭圆 4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5" name="组合 44"/>
          <p:cNvGrpSpPr/>
          <p:nvPr/>
        </p:nvGrpSpPr>
        <p:grpSpPr>
          <a:xfrm>
            <a:off x="3215680" y="4772953"/>
            <a:ext cx="504056" cy="464550"/>
            <a:chOff x="4047260" y="2924944"/>
            <a:chExt cx="504056" cy="464550"/>
          </a:xfrm>
        </p:grpSpPr>
        <p:sp>
          <p:nvSpPr>
            <p:cNvPr id="46" name="TextBox 4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47" name="椭圆 4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3740420" y="4773235"/>
            <a:ext cx="504056" cy="464550"/>
            <a:chOff x="4047260" y="2924944"/>
            <a:chExt cx="504056" cy="464550"/>
          </a:xfrm>
        </p:grpSpPr>
        <p:sp>
          <p:nvSpPr>
            <p:cNvPr id="49" name="TextBox 48"/>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50" name="椭圆 4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4655840" y="3325588"/>
            <a:ext cx="504056" cy="464550"/>
            <a:chOff x="4047260" y="2924944"/>
            <a:chExt cx="504056" cy="464550"/>
          </a:xfrm>
        </p:grpSpPr>
        <p:sp>
          <p:nvSpPr>
            <p:cNvPr id="52" name="TextBox 5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53" name="椭圆 5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4223792" y="4033162"/>
            <a:ext cx="504056" cy="464550"/>
            <a:chOff x="4047260" y="2924944"/>
            <a:chExt cx="504056" cy="464550"/>
          </a:xfrm>
        </p:grpSpPr>
        <p:sp>
          <p:nvSpPr>
            <p:cNvPr id="55" name="TextBox 5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56" name="椭圆 5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a:off x="5087888" y="4033444"/>
            <a:ext cx="504056" cy="464550"/>
            <a:chOff x="4047260" y="2924944"/>
            <a:chExt cx="504056" cy="464550"/>
          </a:xfrm>
        </p:grpSpPr>
        <p:sp>
          <p:nvSpPr>
            <p:cNvPr id="58" name="TextBox 5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59" name="椭圆 5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9" name="直接连接符 28"/>
          <p:cNvCxnSpPr>
            <a:stCxn id="8" idx="3"/>
            <a:endCxn id="32" idx="7"/>
          </p:cNvCxnSpPr>
          <p:nvPr/>
        </p:nvCxnSpPr>
        <p:spPr>
          <a:xfrm flipH="1">
            <a:off x="3344850" y="3105438"/>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2" idx="3"/>
            <a:endCxn id="35" idx="0"/>
          </p:cNvCxnSpPr>
          <p:nvPr/>
        </p:nvCxnSpPr>
        <p:spPr>
          <a:xfrm flipH="1">
            <a:off x="2748560" y="372238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32" idx="5"/>
            <a:endCxn id="38" idx="0"/>
          </p:cNvCxnSpPr>
          <p:nvPr/>
        </p:nvCxnSpPr>
        <p:spPr>
          <a:xfrm>
            <a:off x="3344851" y="3722388"/>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35" idx="3"/>
            <a:endCxn id="41" idx="0"/>
          </p:cNvCxnSpPr>
          <p:nvPr/>
        </p:nvCxnSpPr>
        <p:spPr>
          <a:xfrm flipH="1">
            <a:off x="2460528" y="4429963"/>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5" idx="5"/>
            <a:endCxn id="44" idx="0"/>
          </p:cNvCxnSpPr>
          <p:nvPr/>
        </p:nvCxnSpPr>
        <p:spPr>
          <a:xfrm>
            <a:off x="2912803" y="4429963"/>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8" idx="3"/>
            <a:endCxn id="47" idx="0"/>
          </p:cNvCxnSpPr>
          <p:nvPr/>
        </p:nvCxnSpPr>
        <p:spPr>
          <a:xfrm flipH="1">
            <a:off x="3468640" y="4429963"/>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8" idx="5"/>
            <a:endCxn id="53" idx="1"/>
          </p:cNvCxnSpPr>
          <p:nvPr/>
        </p:nvCxnSpPr>
        <p:spPr>
          <a:xfrm>
            <a:off x="4208946" y="3105438"/>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3" idx="5"/>
            <a:endCxn id="59" idx="0"/>
          </p:cNvCxnSpPr>
          <p:nvPr/>
        </p:nvCxnSpPr>
        <p:spPr>
          <a:xfrm>
            <a:off x="5073043" y="3722106"/>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3" idx="3"/>
            <a:endCxn id="56" idx="0"/>
          </p:cNvCxnSpPr>
          <p:nvPr/>
        </p:nvCxnSpPr>
        <p:spPr>
          <a:xfrm flipH="1">
            <a:off x="4476752" y="3722106"/>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38" idx="5"/>
            <a:endCxn id="50" idx="0"/>
          </p:cNvCxnSpPr>
          <p:nvPr/>
        </p:nvCxnSpPr>
        <p:spPr>
          <a:xfrm>
            <a:off x="3848907" y="4429963"/>
            <a:ext cx="144473"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8040216" y="2740858"/>
            <a:ext cx="504056" cy="464550"/>
            <a:chOff x="4047260" y="2924944"/>
            <a:chExt cx="504056" cy="464550"/>
          </a:xfrm>
        </p:grpSpPr>
        <p:sp>
          <p:nvSpPr>
            <p:cNvPr id="101" name="TextBox 10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13</a:t>
              </a:r>
              <a:endParaRPr lang="zh-CN" altLang="en-US" sz="2000" b="1" dirty="0">
                <a:solidFill>
                  <a:schemeClr val="tx1"/>
                </a:solidFill>
                <a:latin typeface="Arial Narrow" pitchFamily="34" charset="0"/>
              </a:endParaRPr>
            </a:p>
          </p:txBody>
        </p:sp>
        <p:sp>
          <p:nvSpPr>
            <p:cNvPr id="102" name="椭圆 10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p:nvGrpSpPr>
        <p:grpSpPr>
          <a:xfrm>
            <a:off x="7176120" y="3357808"/>
            <a:ext cx="504056" cy="464550"/>
            <a:chOff x="4047260" y="2924944"/>
            <a:chExt cx="504056" cy="464550"/>
          </a:xfrm>
        </p:grpSpPr>
        <p:sp>
          <p:nvSpPr>
            <p:cNvPr id="104" name="TextBox 10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105" name="椭圆 10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6" name="组合 105"/>
          <p:cNvGrpSpPr/>
          <p:nvPr/>
        </p:nvGrpSpPr>
        <p:grpSpPr>
          <a:xfrm>
            <a:off x="6744072" y="4065382"/>
            <a:ext cx="504056" cy="464550"/>
            <a:chOff x="4047260" y="2924944"/>
            <a:chExt cx="504056" cy="464550"/>
          </a:xfrm>
        </p:grpSpPr>
        <p:sp>
          <p:nvSpPr>
            <p:cNvPr id="107" name="TextBox 10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108" name="椭圆 10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9" name="组合 108"/>
          <p:cNvGrpSpPr/>
          <p:nvPr/>
        </p:nvGrpSpPr>
        <p:grpSpPr>
          <a:xfrm>
            <a:off x="7680176" y="4065382"/>
            <a:ext cx="504056" cy="464550"/>
            <a:chOff x="4047260" y="2924944"/>
            <a:chExt cx="504056" cy="464550"/>
          </a:xfrm>
        </p:grpSpPr>
        <p:sp>
          <p:nvSpPr>
            <p:cNvPr id="110" name="TextBox 109"/>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111" name="椭圆 11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2" name="组合 111"/>
          <p:cNvGrpSpPr/>
          <p:nvPr/>
        </p:nvGrpSpPr>
        <p:grpSpPr>
          <a:xfrm>
            <a:off x="6456040" y="4805173"/>
            <a:ext cx="504056" cy="464550"/>
            <a:chOff x="4047260" y="2924944"/>
            <a:chExt cx="504056" cy="464550"/>
          </a:xfrm>
        </p:grpSpPr>
        <p:sp>
          <p:nvSpPr>
            <p:cNvPr id="113" name="TextBox 11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114" name="椭圆 11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5" name="组合 114"/>
          <p:cNvGrpSpPr/>
          <p:nvPr/>
        </p:nvGrpSpPr>
        <p:grpSpPr>
          <a:xfrm>
            <a:off x="6960096" y="4805173"/>
            <a:ext cx="504056" cy="464550"/>
            <a:chOff x="4047260" y="2924944"/>
            <a:chExt cx="504056" cy="464550"/>
          </a:xfrm>
        </p:grpSpPr>
        <p:sp>
          <p:nvSpPr>
            <p:cNvPr id="116" name="TextBox 11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117" name="椭圆 11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7464152" y="4804891"/>
            <a:ext cx="504056" cy="464550"/>
            <a:chOff x="4047260" y="2924944"/>
            <a:chExt cx="504056" cy="464550"/>
          </a:xfrm>
        </p:grpSpPr>
        <p:sp>
          <p:nvSpPr>
            <p:cNvPr id="119" name="TextBox 11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120" name="椭圆 11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1" name="组合 120"/>
          <p:cNvGrpSpPr/>
          <p:nvPr/>
        </p:nvGrpSpPr>
        <p:grpSpPr>
          <a:xfrm>
            <a:off x="7988892" y="4805173"/>
            <a:ext cx="504056" cy="464550"/>
            <a:chOff x="4047260" y="2924944"/>
            <a:chExt cx="504056" cy="464550"/>
          </a:xfrm>
        </p:grpSpPr>
        <p:sp>
          <p:nvSpPr>
            <p:cNvPr id="122" name="TextBox 12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123" name="椭圆 12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4" name="组合 123"/>
          <p:cNvGrpSpPr/>
          <p:nvPr/>
        </p:nvGrpSpPr>
        <p:grpSpPr>
          <a:xfrm>
            <a:off x="8904312" y="3357526"/>
            <a:ext cx="504056" cy="464550"/>
            <a:chOff x="4047260" y="2924944"/>
            <a:chExt cx="504056" cy="464550"/>
          </a:xfrm>
        </p:grpSpPr>
        <p:sp>
          <p:nvSpPr>
            <p:cNvPr id="125" name="TextBox 12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126" name="椭圆 12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7" name="组合 126"/>
          <p:cNvGrpSpPr/>
          <p:nvPr/>
        </p:nvGrpSpPr>
        <p:grpSpPr>
          <a:xfrm>
            <a:off x="8472264" y="4065100"/>
            <a:ext cx="504056" cy="464550"/>
            <a:chOff x="4047260" y="2924944"/>
            <a:chExt cx="504056" cy="464550"/>
          </a:xfrm>
        </p:grpSpPr>
        <p:sp>
          <p:nvSpPr>
            <p:cNvPr id="128" name="TextBox 12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129" name="椭圆 12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p:nvGrpSpPr>
        <p:grpSpPr>
          <a:xfrm>
            <a:off x="9336360" y="4065382"/>
            <a:ext cx="504056" cy="464550"/>
            <a:chOff x="4047260" y="2924944"/>
            <a:chExt cx="504056" cy="464550"/>
          </a:xfrm>
        </p:grpSpPr>
        <p:sp>
          <p:nvSpPr>
            <p:cNvPr id="131" name="TextBox 13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132" name="椭圆 13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33" name="直接连接符 132"/>
          <p:cNvCxnSpPr>
            <a:stCxn id="102" idx="3"/>
            <a:endCxn id="105" idx="7"/>
          </p:cNvCxnSpPr>
          <p:nvPr/>
        </p:nvCxnSpPr>
        <p:spPr>
          <a:xfrm flipH="1">
            <a:off x="7593322" y="3137376"/>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05" idx="3"/>
            <a:endCxn id="108" idx="0"/>
          </p:cNvCxnSpPr>
          <p:nvPr/>
        </p:nvCxnSpPr>
        <p:spPr>
          <a:xfrm flipH="1">
            <a:off x="6997032" y="3754326"/>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05" idx="5"/>
            <a:endCxn id="111" idx="0"/>
          </p:cNvCxnSpPr>
          <p:nvPr/>
        </p:nvCxnSpPr>
        <p:spPr>
          <a:xfrm>
            <a:off x="7593323" y="3754326"/>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08" idx="3"/>
            <a:endCxn id="114" idx="0"/>
          </p:cNvCxnSpPr>
          <p:nvPr/>
        </p:nvCxnSpPr>
        <p:spPr>
          <a:xfrm flipH="1">
            <a:off x="6709000" y="4461901"/>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08" idx="5"/>
            <a:endCxn id="117" idx="0"/>
          </p:cNvCxnSpPr>
          <p:nvPr/>
        </p:nvCxnSpPr>
        <p:spPr>
          <a:xfrm>
            <a:off x="7161275" y="4461901"/>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1" idx="3"/>
            <a:endCxn id="120" idx="0"/>
          </p:cNvCxnSpPr>
          <p:nvPr/>
        </p:nvCxnSpPr>
        <p:spPr>
          <a:xfrm flipH="1">
            <a:off x="7717112" y="4461901"/>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02" idx="5"/>
            <a:endCxn id="126" idx="1"/>
          </p:cNvCxnSpPr>
          <p:nvPr/>
        </p:nvCxnSpPr>
        <p:spPr>
          <a:xfrm>
            <a:off x="8457418" y="3137376"/>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5"/>
            <a:endCxn id="132" idx="0"/>
          </p:cNvCxnSpPr>
          <p:nvPr/>
        </p:nvCxnSpPr>
        <p:spPr>
          <a:xfrm>
            <a:off x="9321515" y="3754044"/>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6" idx="3"/>
            <a:endCxn id="129" idx="0"/>
          </p:cNvCxnSpPr>
          <p:nvPr/>
        </p:nvCxnSpPr>
        <p:spPr>
          <a:xfrm flipH="1">
            <a:off x="8725224" y="3754044"/>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11" idx="5"/>
            <a:endCxn id="123" idx="0"/>
          </p:cNvCxnSpPr>
          <p:nvPr/>
        </p:nvCxnSpPr>
        <p:spPr>
          <a:xfrm>
            <a:off x="8097379" y="4461901"/>
            <a:ext cx="144473"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60" name="右箭头 18459"/>
          <p:cNvSpPr/>
          <p:nvPr/>
        </p:nvSpPr>
        <p:spPr>
          <a:xfrm>
            <a:off x="5807968" y="3877916"/>
            <a:ext cx="524740" cy="1874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2605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Insert with </a:t>
            </a:r>
            <a:r>
              <a:rPr lang="en-US" altLang="zh-CN" dirty="0" err="1"/>
              <a:t>SiftUp</a:t>
            </a:r>
            <a:r>
              <a:rPr lang="en-US" altLang="zh-CN" dirty="0"/>
              <a:t>: Example</a:t>
            </a:r>
            <a:endParaRPr lang="zh-CN" altLang="en-US" dirty="0"/>
          </a:p>
        </p:txBody>
      </p:sp>
      <p:sp>
        <p:nvSpPr>
          <p:cNvPr id="18435" name="内容占位符 2"/>
          <p:cNvSpPr>
            <a:spLocks noGrp="1"/>
          </p:cNvSpPr>
          <p:nvPr>
            <p:ph idx="1"/>
          </p:nvPr>
        </p:nvSpPr>
        <p:spPr/>
        <p:txBody>
          <a:bodyPr/>
          <a:lstStyle/>
          <a:p>
            <a:r>
              <a:rPr lang="en-US" altLang="zh-CN" dirty="0"/>
              <a:t>The remaining two steps to insert 14</a:t>
            </a:r>
          </a:p>
          <a:p>
            <a:pPr lvl="1"/>
            <a:endParaRPr lang="zh-CN" altLang="en-US" dirty="0"/>
          </a:p>
        </p:txBody>
      </p:sp>
      <p:sp>
        <p:nvSpPr>
          <p:cNvPr id="18436"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A612B85B-8C16-414C-9172-61510329ED6D}" type="slidenum">
              <a:rPr lang="en-US" altLang="zh-CN" sz="1200">
                <a:solidFill>
                  <a:schemeClr val="tx1"/>
                </a:solidFill>
              </a:rPr>
              <a:pPr/>
              <a:t>18</a:t>
            </a:fld>
            <a:endParaRPr lang="en-US" altLang="zh-CN" sz="1200">
              <a:solidFill>
                <a:schemeClr val="tx1"/>
              </a:solidFill>
            </a:endParaRPr>
          </a:p>
        </p:txBody>
      </p:sp>
      <p:grpSp>
        <p:nvGrpSpPr>
          <p:cNvPr id="9" name="组合 8"/>
          <p:cNvGrpSpPr/>
          <p:nvPr/>
        </p:nvGrpSpPr>
        <p:grpSpPr>
          <a:xfrm>
            <a:off x="3719736" y="2956882"/>
            <a:ext cx="504056" cy="464550"/>
            <a:chOff x="4047260" y="2924944"/>
            <a:chExt cx="504056" cy="464550"/>
          </a:xfrm>
        </p:grpSpPr>
        <p:sp>
          <p:nvSpPr>
            <p:cNvPr id="4" name="TextBox 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13</a:t>
              </a:r>
              <a:endParaRPr lang="zh-CN" altLang="en-US" sz="2000" b="1" dirty="0">
                <a:solidFill>
                  <a:schemeClr val="tx1"/>
                </a:solidFill>
                <a:latin typeface="Arial Narrow" pitchFamily="34" charset="0"/>
              </a:endParaRPr>
            </a:p>
          </p:txBody>
        </p:sp>
        <p:sp>
          <p:nvSpPr>
            <p:cNvPr id="8" name="椭圆 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0" name="组合 29"/>
          <p:cNvGrpSpPr/>
          <p:nvPr/>
        </p:nvGrpSpPr>
        <p:grpSpPr>
          <a:xfrm>
            <a:off x="2855640" y="3573832"/>
            <a:ext cx="504056" cy="464550"/>
            <a:chOff x="4047260" y="2924944"/>
            <a:chExt cx="504056" cy="464550"/>
          </a:xfrm>
        </p:grpSpPr>
        <p:sp>
          <p:nvSpPr>
            <p:cNvPr id="31" name="TextBox 30"/>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32" name="椭圆 3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3" name="组合 32"/>
          <p:cNvGrpSpPr/>
          <p:nvPr/>
        </p:nvGrpSpPr>
        <p:grpSpPr>
          <a:xfrm>
            <a:off x="2423592" y="4281406"/>
            <a:ext cx="504056" cy="464550"/>
            <a:chOff x="4047260" y="2924944"/>
            <a:chExt cx="504056" cy="464550"/>
          </a:xfrm>
        </p:grpSpPr>
        <p:sp>
          <p:nvSpPr>
            <p:cNvPr id="34" name="TextBox 3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35" name="椭圆 3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6" name="组合 35"/>
          <p:cNvGrpSpPr/>
          <p:nvPr/>
        </p:nvGrpSpPr>
        <p:grpSpPr>
          <a:xfrm>
            <a:off x="3359696" y="4281406"/>
            <a:ext cx="504056" cy="464550"/>
            <a:chOff x="4047260" y="2924944"/>
            <a:chExt cx="504056" cy="464550"/>
          </a:xfrm>
        </p:grpSpPr>
        <p:sp>
          <p:nvSpPr>
            <p:cNvPr id="37" name="TextBox 3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38" name="椭圆 3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9" name="组合 38"/>
          <p:cNvGrpSpPr/>
          <p:nvPr/>
        </p:nvGrpSpPr>
        <p:grpSpPr>
          <a:xfrm>
            <a:off x="2135560" y="5021197"/>
            <a:ext cx="504056" cy="464550"/>
            <a:chOff x="4047260" y="2924944"/>
            <a:chExt cx="504056" cy="464550"/>
          </a:xfrm>
        </p:grpSpPr>
        <p:sp>
          <p:nvSpPr>
            <p:cNvPr id="40" name="TextBox 3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41" name="椭圆 4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2" name="组合 41"/>
          <p:cNvGrpSpPr/>
          <p:nvPr/>
        </p:nvGrpSpPr>
        <p:grpSpPr>
          <a:xfrm>
            <a:off x="2639616" y="5021197"/>
            <a:ext cx="504056" cy="464550"/>
            <a:chOff x="4047260" y="2924944"/>
            <a:chExt cx="504056" cy="464550"/>
          </a:xfrm>
        </p:grpSpPr>
        <p:sp>
          <p:nvSpPr>
            <p:cNvPr id="43" name="TextBox 4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44" name="椭圆 4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5" name="组合 44"/>
          <p:cNvGrpSpPr/>
          <p:nvPr/>
        </p:nvGrpSpPr>
        <p:grpSpPr>
          <a:xfrm>
            <a:off x="3143672" y="5020915"/>
            <a:ext cx="504056" cy="464550"/>
            <a:chOff x="4047260" y="2924944"/>
            <a:chExt cx="504056" cy="464550"/>
          </a:xfrm>
        </p:grpSpPr>
        <p:sp>
          <p:nvSpPr>
            <p:cNvPr id="46" name="TextBox 4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47" name="椭圆 4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3668412" y="5021197"/>
            <a:ext cx="504056" cy="464550"/>
            <a:chOff x="4047260" y="2924944"/>
            <a:chExt cx="504056" cy="464550"/>
          </a:xfrm>
        </p:grpSpPr>
        <p:sp>
          <p:nvSpPr>
            <p:cNvPr id="49" name="TextBox 4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50" name="椭圆 4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4583832" y="3573550"/>
            <a:ext cx="504056" cy="464550"/>
            <a:chOff x="4047260" y="2924944"/>
            <a:chExt cx="504056" cy="464550"/>
          </a:xfrm>
        </p:grpSpPr>
        <p:sp>
          <p:nvSpPr>
            <p:cNvPr id="52" name="TextBox 5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53" name="椭圆 5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4151784" y="4281124"/>
            <a:ext cx="504056" cy="464550"/>
            <a:chOff x="4047260" y="2924944"/>
            <a:chExt cx="504056" cy="464550"/>
          </a:xfrm>
        </p:grpSpPr>
        <p:sp>
          <p:nvSpPr>
            <p:cNvPr id="55" name="TextBox 5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56" name="椭圆 5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a:off x="5015880" y="4281406"/>
            <a:ext cx="504056" cy="464550"/>
            <a:chOff x="4047260" y="2924944"/>
            <a:chExt cx="504056" cy="464550"/>
          </a:xfrm>
        </p:grpSpPr>
        <p:sp>
          <p:nvSpPr>
            <p:cNvPr id="58" name="TextBox 5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59" name="椭圆 5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29" name="直接连接符 28"/>
          <p:cNvCxnSpPr>
            <a:stCxn id="8" idx="3"/>
            <a:endCxn id="32" idx="7"/>
          </p:cNvCxnSpPr>
          <p:nvPr/>
        </p:nvCxnSpPr>
        <p:spPr>
          <a:xfrm flipH="1">
            <a:off x="3272842" y="3353400"/>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32" idx="3"/>
            <a:endCxn id="35" idx="0"/>
          </p:cNvCxnSpPr>
          <p:nvPr/>
        </p:nvCxnSpPr>
        <p:spPr>
          <a:xfrm flipH="1">
            <a:off x="2676552" y="3970350"/>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32" idx="5"/>
            <a:endCxn id="38" idx="0"/>
          </p:cNvCxnSpPr>
          <p:nvPr/>
        </p:nvCxnSpPr>
        <p:spPr>
          <a:xfrm>
            <a:off x="3272843" y="3970350"/>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35" idx="3"/>
            <a:endCxn id="41" idx="0"/>
          </p:cNvCxnSpPr>
          <p:nvPr/>
        </p:nvCxnSpPr>
        <p:spPr>
          <a:xfrm flipH="1">
            <a:off x="2388520" y="4677925"/>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35" idx="5"/>
            <a:endCxn id="44" idx="0"/>
          </p:cNvCxnSpPr>
          <p:nvPr/>
        </p:nvCxnSpPr>
        <p:spPr>
          <a:xfrm>
            <a:off x="2840795" y="4677925"/>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38" idx="3"/>
            <a:endCxn id="47" idx="0"/>
          </p:cNvCxnSpPr>
          <p:nvPr/>
        </p:nvCxnSpPr>
        <p:spPr>
          <a:xfrm flipH="1">
            <a:off x="3396632" y="4677925"/>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8" idx="5"/>
            <a:endCxn id="53" idx="1"/>
          </p:cNvCxnSpPr>
          <p:nvPr/>
        </p:nvCxnSpPr>
        <p:spPr>
          <a:xfrm>
            <a:off x="4136938" y="3353400"/>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3" idx="5"/>
            <a:endCxn id="59" idx="0"/>
          </p:cNvCxnSpPr>
          <p:nvPr/>
        </p:nvCxnSpPr>
        <p:spPr>
          <a:xfrm>
            <a:off x="5001035" y="3970068"/>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53" idx="3"/>
            <a:endCxn id="56" idx="0"/>
          </p:cNvCxnSpPr>
          <p:nvPr/>
        </p:nvCxnSpPr>
        <p:spPr>
          <a:xfrm flipH="1">
            <a:off x="4404744" y="397006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38" idx="5"/>
            <a:endCxn id="50" idx="0"/>
          </p:cNvCxnSpPr>
          <p:nvPr/>
        </p:nvCxnSpPr>
        <p:spPr>
          <a:xfrm>
            <a:off x="3776899" y="4677925"/>
            <a:ext cx="144473"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组合 99"/>
          <p:cNvGrpSpPr/>
          <p:nvPr/>
        </p:nvGrpSpPr>
        <p:grpSpPr>
          <a:xfrm>
            <a:off x="7968208" y="2988820"/>
            <a:ext cx="504056" cy="464550"/>
            <a:chOff x="4047260" y="2924944"/>
            <a:chExt cx="504056" cy="464550"/>
          </a:xfrm>
        </p:grpSpPr>
        <p:sp>
          <p:nvSpPr>
            <p:cNvPr id="101" name="TextBox 10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13</a:t>
              </a:r>
              <a:endParaRPr lang="zh-CN" altLang="en-US" sz="2000" b="1" dirty="0">
                <a:solidFill>
                  <a:schemeClr val="tx1"/>
                </a:solidFill>
                <a:latin typeface="Arial Narrow" pitchFamily="34" charset="0"/>
              </a:endParaRPr>
            </a:p>
          </p:txBody>
        </p:sp>
        <p:sp>
          <p:nvSpPr>
            <p:cNvPr id="102" name="椭圆 10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p:nvGrpSpPr>
        <p:grpSpPr>
          <a:xfrm>
            <a:off x="7104112" y="3605770"/>
            <a:ext cx="504056" cy="464550"/>
            <a:chOff x="4047260" y="2924944"/>
            <a:chExt cx="504056" cy="464550"/>
          </a:xfrm>
        </p:grpSpPr>
        <p:sp>
          <p:nvSpPr>
            <p:cNvPr id="104" name="TextBox 10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105" name="椭圆 10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6" name="组合 105"/>
          <p:cNvGrpSpPr/>
          <p:nvPr/>
        </p:nvGrpSpPr>
        <p:grpSpPr>
          <a:xfrm>
            <a:off x="6672064" y="4313344"/>
            <a:ext cx="504056" cy="464550"/>
            <a:chOff x="4047260" y="2924944"/>
            <a:chExt cx="504056" cy="464550"/>
          </a:xfrm>
        </p:grpSpPr>
        <p:sp>
          <p:nvSpPr>
            <p:cNvPr id="107" name="TextBox 10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108" name="椭圆 10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9" name="组合 108"/>
          <p:cNvGrpSpPr/>
          <p:nvPr/>
        </p:nvGrpSpPr>
        <p:grpSpPr>
          <a:xfrm>
            <a:off x="7608168" y="4313344"/>
            <a:ext cx="504056" cy="464550"/>
            <a:chOff x="4047260" y="2924944"/>
            <a:chExt cx="504056" cy="464550"/>
          </a:xfrm>
        </p:grpSpPr>
        <p:sp>
          <p:nvSpPr>
            <p:cNvPr id="110" name="TextBox 10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111" name="椭圆 11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2" name="组合 111"/>
          <p:cNvGrpSpPr/>
          <p:nvPr/>
        </p:nvGrpSpPr>
        <p:grpSpPr>
          <a:xfrm>
            <a:off x="6384032" y="5053135"/>
            <a:ext cx="504056" cy="464550"/>
            <a:chOff x="4047260" y="2924944"/>
            <a:chExt cx="504056" cy="464550"/>
          </a:xfrm>
        </p:grpSpPr>
        <p:sp>
          <p:nvSpPr>
            <p:cNvPr id="113" name="TextBox 11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114" name="椭圆 11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5" name="组合 114"/>
          <p:cNvGrpSpPr/>
          <p:nvPr/>
        </p:nvGrpSpPr>
        <p:grpSpPr>
          <a:xfrm>
            <a:off x="6888088" y="5053135"/>
            <a:ext cx="504056" cy="464550"/>
            <a:chOff x="4047260" y="2924944"/>
            <a:chExt cx="504056" cy="464550"/>
          </a:xfrm>
        </p:grpSpPr>
        <p:sp>
          <p:nvSpPr>
            <p:cNvPr id="116" name="TextBox 11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117" name="椭圆 11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7392144" y="5052853"/>
            <a:ext cx="504056" cy="464550"/>
            <a:chOff x="4047260" y="2924944"/>
            <a:chExt cx="504056" cy="464550"/>
          </a:xfrm>
        </p:grpSpPr>
        <p:sp>
          <p:nvSpPr>
            <p:cNvPr id="119" name="TextBox 11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120" name="椭圆 11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1" name="组合 120"/>
          <p:cNvGrpSpPr/>
          <p:nvPr/>
        </p:nvGrpSpPr>
        <p:grpSpPr>
          <a:xfrm>
            <a:off x="7916884" y="5053135"/>
            <a:ext cx="504056" cy="464550"/>
            <a:chOff x="4047260" y="2924944"/>
            <a:chExt cx="504056" cy="464550"/>
          </a:xfrm>
        </p:grpSpPr>
        <p:sp>
          <p:nvSpPr>
            <p:cNvPr id="122" name="TextBox 12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123" name="椭圆 12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4" name="组合 123"/>
          <p:cNvGrpSpPr/>
          <p:nvPr/>
        </p:nvGrpSpPr>
        <p:grpSpPr>
          <a:xfrm>
            <a:off x="8832304" y="3605488"/>
            <a:ext cx="504056" cy="464550"/>
            <a:chOff x="4047260" y="2924944"/>
            <a:chExt cx="504056" cy="464550"/>
          </a:xfrm>
        </p:grpSpPr>
        <p:sp>
          <p:nvSpPr>
            <p:cNvPr id="125" name="TextBox 12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126" name="椭圆 12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27" name="组合 126"/>
          <p:cNvGrpSpPr/>
          <p:nvPr/>
        </p:nvGrpSpPr>
        <p:grpSpPr>
          <a:xfrm>
            <a:off x="8400256" y="4313062"/>
            <a:ext cx="504056" cy="464550"/>
            <a:chOff x="4047260" y="2924944"/>
            <a:chExt cx="504056" cy="464550"/>
          </a:xfrm>
        </p:grpSpPr>
        <p:sp>
          <p:nvSpPr>
            <p:cNvPr id="128" name="TextBox 12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129" name="椭圆 12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30" name="组合 129"/>
          <p:cNvGrpSpPr/>
          <p:nvPr/>
        </p:nvGrpSpPr>
        <p:grpSpPr>
          <a:xfrm>
            <a:off x="9264352" y="4313344"/>
            <a:ext cx="504056" cy="464550"/>
            <a:chOff x="4047260" y="2924944"/>
            <a:chExt cx="504056" cy="464550"/>
          </a:xfrm>
        </p:grpSpPr>
        <p:sp>
          <p:nvSpPr>
            <p:cNvPr id="131" name="TextBox 13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132" name="椭圆 13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33" name="直接连接符 132"/>
          <p:cNvCxnSpPr>
            <a:stCxn id="102" idx="3"/>
            <a:endCxn id="105" idx="7"/>
          </p:cNvCxnSpPr>
          <p:nvPr/>
        </p:nvCxnSpPr>
        <p:spPr>
          <a:xfrm flipH="1">
            <a:off x="7521314" y="3385338"/>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a:stCxn id="105" idx="3"/>
            <a:endCxn id="108" idx="0"/>
          </p:cNvCxnSpPr>
          <p:nvPr/>
        </p:nvCxnSpPr>
        <p:spPr>
          <a:xfrm flipH="1">
            <a:off x="6925024" y="400228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105" idx="5"/>
            <a:endCxn id="111" idx="0"/>
          </p:cNvCxnSpPr>
          <p:nvPr/>
        </p:nvCxnSpPr>
        <p:spPr>
          <a:xfrm>
            <a:off x="7521315" y="4002288"/>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a:stCxn id="108" idx="3"/>
            <a:endCxn id="114" idx="0"/>
          </p:cNvCxnSpPr>
          <p:nvPr/>
        </p:nvCxnSpPr>
        <p:spPr>
          <a:xfrm flipH="1">
            <a:off x="6636992" y="4709863"/>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a:stCxn id="108" idx="5"/>
            <a:endCxn id="117" idx="0"/>
          </p:cNvCxnSpPr>
          <p:nvPr/>
        </p:nvCxnSpPr>
        <p:spPr>
          <a:xfrm>
            <a:off x="7089267" y="4709863"/>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11" idx="3"/>
            <a:endCxn id="120" idx="0"/>
          </p:cNvCxnSpPr>
          <p:nvPr/>
        </p:nvCxnSpPr>
        <p:spPr>
          <a:xfrm flipH="1">
            <a:off x="7645104" y="4709863"/>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102" idx="5"/>
            <a:endCxn id="126" idx="1"/>
          </p:cNvCxnSpPr>
          <p:nvPr/>
        </p:nvCxnSpPr>
        <p:spPr>
          <a:xfrm>
            <a:off x="8385410" y="3385338"/>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26" idx="5"/>
            <a:endCxn id="132" idx="0"/>
          </p:cNvCxnSpPr>
          <p:nvPr/>
        </p:nvCxnSpPr>
        <p:spPr>
          <a:xfrm>
            <a:off x="9249507" y="4002006"/>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6" idx="3"/>
            <a:endCxn id="129" idx="0"/>
          </p:cNvCxnSpPr>
          <p:nvPr/>
        </p:nvCxnSpPr>
        <p:spPr>
          <a:xfrm flipH="1">
            <a:off x="8653216" y="4002006"/>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11" idx="5"/>
            <a:endCxn id="123" idx="0"/>
          </p:cNvCxnSpPr>
          <p:nvPr/>
        </p:nvCxnSpPr>
        <p:spPr>
          <a:xfrm>
            <a:off x="8025371" y="4709863"/>
            <a:ext cx="144473"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8460" name="右箭头 18459"/>
          <p:cNvSpPr/>
          <p:nvPr/>
        </p:nvSpPr>
        <p:spPr>
          <a:xfrm>
            <a:off x="5735960" y="4125878"/>
            <a:ext cx="524740" cy="1874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919266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Insert by </a:t>
            </a:r>
            <a:r>
              <a:rPr lang="en-US" altLang="zh-CN" dirty="0" err="1"/>
              <a:t>SiftUp</a:t>
            </a:r>
            <a:endParaRPr lang="zh-CN" altLang="en-US" dirty="0"/>
          </a:p>
        </p:txBody>
      </p:sp>
      <p:sp>
        <p:nvSpPr>
          <p:cNvPr id="3" name="内容占位符 2"/>
          <p:cNvSpPr>
            <a:spLocks noGrp="1"/>
          </p:cNvSpPr>
          <p:nvPr>
            <p:ph idx="1"/>
          </p:nvPr>
        </p:nvSpPr>
        <p:spPr>
          <a:xfrm>
            <a:off x="838200" y="1484783"/>
            <a:ext cx="10515600" cy="4871567"/>
          </a:xfrm>
        </p:spPr>
        <p:txBody>
          <a:bodyPr>
            <a:normAutofit/>
          </a:bodyPr>
          <a:lstStyle/>
          <a:p>
            <a:r>
              <a:rPr lang="en-US" altLang="zh-CN" dirty="0"/>
              <a:t>To insert an element </a:t>
            </a:r>
            <a:r>
              <a:rPr lang="en-US" altLang="zh-CN" dirty="0">
                <a:solidFill>
                  <a:srgbClr val="0070C0"/>
                </a:solidFill>
              </a:rPr>
              <a:t>X</a:t>
            </a:r>
            <a:r>
              <a:rPr lang="en-US" altLang="zh-CN" dirty="0"/>
              <a:t>, </a:t>
            </a:r>
          </a:p>
          <a:p>
            <a:pPr lvl="1"/>
            <a:r>
              <a:rPr lang="en-US" altLang="zh-CN" dirty="0"/>
              <a:t>Get the next available location in the array</a:t>
            </a:r>
          </a:p>
          <a:p>
            <a:pPr lvl="1"/>
            <a:r>
              <a:rPr lang="en-US" altLang="zh-CN" dirty="0"/>
              <a:t>Put </a:t>
            </a:r>
            <a:r>
              <a:rPr lang="en-US" altLang="zh-CN" dirty="0">
                <a:solidFill>
                  <a:srgbClr val="0070C0"/>
                </a:solidFill>
              </a:rPr>
              <a:t>X</a:t>
            </a:r>
            <a:r>
              <a:rPr lang="en-US" altLang="zh-CN" dirty="0"/>
              <a:t> in the location</a:t>
            </a:r>
          </a:p>
          <a:p>
            <a:pPr lvl="1"/>
            <a:r>
              <a:rPr lang="en-US" altLang="zh-CN" dirty="0" err="1"/>
              <a:t>ShiftUp</a:t>
            </a:r>
            <a:endParaRPr lang="en-US" altLang="zh-CN"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19</a:t>
            </a:fld>
            <a:endParaRPr lang="en-US" altLang="zh-CN"/>
          </a:p>
        </p:txBody>
      </p:sp>
    </p:spTree>
    <p:extLst>
      <p:ext uri="{BB962C8B-B14F-4D97-AF65-F5344CB8AC3E}">
        <p14:creationId xmlns:p14="http://schemas.microsoft.com/office/powerpoint/2010/main" val="129077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Outline</a:t>
            </a:r>
            <a:endParaRPr lang="zh-CN" altLang="en-US"/>
          </a:p>
        </p:txBody>
      </p:sp>
      <p:sp>
        <p:nvSpPr>
          <p:cNvPr id="4099" name="内容占位符 2"/>
          <p:cNvSpPr>
            <a:spLocks noGrp="1"/>
          </p:cNvSpPr>
          <p:nvPr>
            <p:ph idx="1"/>
          </p:nvPr>
        </p:nvSpPr>
        <p:spPr/>
        <p:txBody>
          <a:bodyPr/>
          <a:lstStyle/>
          <a:p>
            <a:r>
              <a:rPr lang="en-US" altLang="zh-CN" dirty="0">
                <a:solidFill>
                  <a:srgbClr val="FF0000"/>
                </a:solidFill>
              </a:rPr>
              <a:t>Binary Heap</a:t>
            </a:r>
          </a:p>
          <a:p>
            <a:pPr lvl="1"/>
            <a:r>
              <a:rPr lang="en-US" altLang="zh-CN" dirty="0">
                <a:solidFill>
                  <a:srgbClr val="FF0000"/>
                </a:solidFill>
              </a:rPr>
              <a:t>Special complete binary tree</a:t>
            </a:r>
          </a:p>
          <a:p>
            <a:r>
              <a:rPr lang="en-US" altLang="zh-CN" dirty="0"/>
              <a:t>Huffman Tree</a:t>
            </a:r>
          </a:p>
          <a:p>
            <a:pPr lvl="1"/>
            <a:r>
              <a:rPr lang="en-US" altLang="zh-CN" dirty="0"/>
              <a:t>Special full binary tree</a:t>
            </a:r>
          </a:p>
        </p:txBody>
      </p:sp>
      <p:sp>
        <p:nvSpPr>
          <p:cNvPr id="4100"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FE810794-7071-4E48-A239-63F2F97672F4}" type="slidenum">
              <a:rPr lang="en-US" altLang="zh-CN" sz="1200">
                <a:solidFill>
                  <a:schemeClr val="tx1"/>
                </a:solidFill>
              </a:rPr>
              <a:pPr/>
              <a:t>2</a:t>
            </a:fld>
            <a:endParaRPr lang="en-US" altLang="zh-CN" sz="1200">
              <a:solidFill>
                <a:schemeClr val="tx1"/>
              </a:solidFill>
            </a:endParaRPr>
          </a:p>
        </p:txBody>
      </p:sp>
    </p:spTree>
    <p:extLst>
      <p:ext uri="{BB962C8B-B14F-4D97-AF65-F5344CB8AC3E}">
        <p14:creationId xmlns:p14="http://schemas.microsoft.com/office/powerpoint/2010/main" val="3151146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Binary Heap: Insert</a:t>
            </a:r>
            <a:endParaRPr lang="zh-CN" altLang="en-US"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20</a:t>
            </a:fld>
            <a:endParaRPr lang="en-US" altLang="zh-CN"/>
          </a:p>
        </p:txBody>
      </p:sp>
      <p:sp>
        <p:nvSpPr>
          <p:cNvPr id="8" name="Rectangle 3">
            <a:extLst>
              <a:ext uri="{FF2B5EF4-FFF2-40B4-BE49-F238E27FC236}">
                <a16:creationId xmlns:a16="http://schemas.microsoft.com/office/drawing/2014/main" id="{4EC7DBB8-8EF2-493A-8A70-EB2C52D417F0}"/>
              </a:ext>
            </a:extLst>
          </p:cNvPr>
          <p:cNvSpPr txBox="1">
            <a:spLocks noChangeArrowheads="1"/>
          </p:cNvSpPr>
          <p:nvPr/>
        </p:nvSpPr>
        <p:spPr bwMode="auto">
          <a:xfrm>
            <a:off x="3215680" y="1700808"/>
            <a:ext cx="7434808" cy="4500789"/>
          </a:xfrm>
          <a:prstGeom prst="rect">
            <a:avLst/>
          </a:prstGeom>
          <a:noFill/>
          <a:ln w="9525">
            <a:noFill/>
            <a:miter lim="800000"/>
            <a:headEnd/>
            <a:tailEnd/>
          </a:ln>
        </p:spPr>
        <p:txBody>
          <a:bodyPr lIns="67866" tIns="33338" rIns="67866" bIns="33338"/>
          <a:lstStyle/>
          <a:p>
            <a:r>
              <a:rPr lang="en-US" altLang="zh-CN" sz="2800" b="1" dirty="0">
                <a:solidFill>
                  <a:srgbClr val="0000FF"/>
                </a:solidFill>
                <a:highlight>
                  <a:srgbClr val="FFFFFF"/>
                </a:highlight>
                <a:latin typeface="Ludica fax"/>
                <a:ea typeface="新宋体"/>
              </a:rPr>
              <a:t>template</a:t>
            </a:r>
            <a:r>
              <a:rPr lang="en-US" altLang="zh-CN" sz="2800" b="1" dirty="0">
                <a:solidFill>
                  <a:srgbClr val="000000"/>
                </a:solidFill>
                <a:highlight>
                  <a:srgbClr val="FFFFFF"/>
                </a:highlight>
                <a:latin typeface="Ludica fax"/>
                <a:ea typeface="新宋体"/>
              </a:rPr>
              <a:t> &lt;</a:t>
            </a:r>
            <a:r>
              <a:rPr lang="en-US" altLang="zh-CN" sz="2800" b="1" dirty="0">
                <a:solidFill>
                  <a:srgbClr val="0000FF"/>
                </a:solidFill>
                <a:highlight>
                  <a:srgbClr val="FFFFFF"/>
                </a:highlight>
                <a:latin typeface="Ludica fax"/>
                <a:ea typeface="新宋体"/>
              </a:rPr>
              <a:t>class</a:t>
            </a:r>
            <a:r>
              <a:rPr lang="en-US" altLang="zh-CN" sz="2800" b="1" dirty="0">
                <a:solidFill>
                  <a:srgbClr val="000000"/>
                </a:solidFill>
                <a:highlight>
                  <a:srgbClr val="FFFFFF"/>
                </a:highlight>
                <a:latin typeface="Ludica fax"/>
                <a:ea typeface="新宋体"/>
              </a:rPr>
              <a:t> T&gt;</a:t>
            </a:r>
          </a:p>
          <a:p>
            <a:r>
              <a:rPr lang="fr-FR" altLang="zh-CN" sz="2800" b="1" dirty="0">
                <a:solidFill>
                  <a:srgbClr val="0000FF"/>
                </a:solidFill>
                <a:highlight>
                  <a:srgbClr val="FFFFFF"/>
                </a:highlight>
                <a:latin typeface="Ludica fax"/>
                <a:ea typeface="新宋体"/>
              </a:rPr>
              <a:t>bool</a:t>
            </a:r>
            <a:r>
              <a:rPr lang="fr-FR" altLang="zh-CN" sz="2800" b="1" dirty="0">
                <a:solidFill>
                  <a:srgbClr val="000000"/>
                </a:solidFill>
                <a:highlight>
                  <a:srgbClr val="FFFFFF"/>
                </a:highlight>
                <a:latin typeface="Ludica fax"/>
                <a:ea typeface="新宋体"/>
              </a:rPr>
              <a:t> MinHeap&lt;T&gt;::Insert(</a:t>
            </a:r>
            <a:r>
              <a:rPr lang="fr-FR" altLang="zh-CN" sz="2800" b="1" dirty="0">
                <a:solidFill>
                  <a:srgbClr val="0000FF"/>
                </a:solidFill>
                <a:highlight>
                  <a:srgbClr val="FFFFFF"/>
                </a:highlight>
                <a:latin typeface="Ludica fax"/>
                <a:ea typeface="新宋体"/>
              </a:rPr>
              <a:t>const</a:t>
            </a:r>
            <a:r>
              <a:rPr lang="fr-FR" altLang="zh-CN" sz="2800" b="1" dirty="0">
                <a:solidFill>
                  <a:srgbClr val="000000"/>
                </a:solidFill>
                <a:highlight>
                  <a:srgbClr val="FFFFFF"/>
                </a:highlight>
                <a:latin typeface="Ludica fax"/>
                <a:ea typeface="新宋体"/>
              </a:rPr>
              <a:t> T&amp; newNode)</a:t>
            </a:r>
            <a:endParaRPr lang="en-US" altLang="zh-CN" sz="2800" b="1" dirty="0">
              <a:solidFill>
                <a:srgbClr val="000000"/>
              </a:solidFill>
              <a:highlight>
                <a:srgbClr val="FFFFFF"/>
              </a:highlight>
              <a:latin typeface="Ludica fax"/>
              <a:ea typeface="新宋体"/>
            </a:endParaRPr>
          </a:p>
          <a:p>
            <a:r>
              <a:rPr lang="en-US" altLang="zh-CN" sz="2800" b="1" dirty="0">
                <a:solidFill>
                  <a:srgbClr val="000000"/>
                </a:solidFill>
                <a:highlight>
                  <a:srgbClr val="FFFFFF"/>
                </a:highlight>
                <a:latin typeface="Ludica fax"/>
                <a:ea typeface="新宋体"/>
              </a:rPr>
              <a:t>{</a:t>
            </a:r>
          </a:p>
          <a:p>
            <a:r>
              <a:rPr lang="en-US" altLang="zh-CN" sz="2800" b="1" dirty="0">
                <a:solidFill>
                  <a:srgbClr val="0000FF"/>
                </a:solidFill>
                <a:highlight>
                  <a:srgbClr val="FFFFFF"/>
                </a:highlight>
                <a:latin typeface="Ludica fax"/>
                <a:ea typeface="新宋体"/>
              </a:rPr>
              <a:t>    if</a:t>
            </a:r>
            <a:r>
              <a:rPr lang="en-US" altLang="zh-CN" sz="2800" b="1" dirty="0">
                <a:solidFill>
                  <a:srgbClr val="000000"/>
                </a:solidFill>
                <a:highlight>
                  <a:srgbClr val="FFFFFF"/>
                </a:highlight>
                <a:latin typeface="Ludica fax"/>
                <a:ea typeface="新宋体"/>
              </a:rPr>
              <a:t>(</a:t>
            </a:r>
            <a:r>
              <a:rPr lang="en-US" altLang="zh-CN" sz="2800" b="1" dirty="0" err="1">
                <a:solidFill>
                  <a:srgbClr val="000000"/>
                </a:solidFill>
                <a:highlight>
                  <a:srgbClr val="FFFFFF"/>
                </a:highlight>
                <a:latin typeface="Ludica fax"/>
                <a:ea typeface="新宋体"/>
              </a:rPr>
              <a:t>CurrentSize</a:t>
            </a:r>
            <a:r>
              <a:rPr lang="en-US" altLang="zh-CN" sz="2800" b="1" dirty="0">
                <a:solidFill>
                  <a:srgbClr val="000000"/>
                </a:solidFill>
                <a:highlight>
                  <a:srgbClr val="FFFFFF"/>
                </a:highlight>
                <a:latin typeface="Ludica fax"/>
                <a:ea typeface="新宋体"/>
              </a:rPr>
              <a:t>==</a:t>
            </a:r>
            <a:r>
              <a:rPr lang="en-US" altLang="zh-CN" sz="2800" b="1" dirty="0" err="1">
                <a:solidFill>
                  <a:srgbClr val="000000"/>
                </a:solidFill>
                <a:highlight>
                  <a:srgbClr val="FFFFFF"/>
                </a:highlight>
                <a:latin typeface="Ludica fax"/>
                <a:ea typeface="新宋体"/>
              </a:rPr>
              <a:t>MaxSize</a:t>
            </a:r>
            <a:r>
              <a:rPr lang="en-US" altLang="zh-CN" sz="2800" b="1" dirty="0">
                <a:solidFill>
                  <a:srgbClr val="000000"/>
                </a:solidFill>
                <a:highlight>
                  <a:srgbClr val="FFFFFF"/>
                </a:highlight>
                <a:latin typeface="Ludica fax"/>
                <a:ea typeface="新宋体"/>
              </a:rPr>
              <a:t>)	</a:t>
            </a:r>
            <a:r>
              <a:rPr lang="en-US" altLang="zh-CN" sz="2800" b="1" dirty="0">
                <a:solidFill>
                  <a:srgbClr val="008000"/>
                </a:solidFill>
                <a:highlight>
                  <a:srgbClr val="FFFFFF"/>
                </a:highlight>
                <a:latin typeface="Ludica fax"/>
                <a:ea typeface="新宋体"/>
              </a:rPr>
              <a:t>// full already</a:t>
            </a:r>
            <a:endParaRPr lang="zh-CN" altLang="en-US" sz="2800" b="1" dirty="0">
              <a:solidFill>
                <a:srgbClr val="000000"/>
              </a:solidFill>
              <a:highlight>
                <a:srgbClr val="FFFFFF"/>
              </a:highlight>
              <a:latin typeface="Ludica fax"/>
              <a:ea typeface="新宋体"/>
            </a:endParaRPr>
          </a:p>
          <a:p>
            <a:r>
              <a:rPr lang="en-US" altLang="zh-CN" sz="2800" b="1" dirty="0">
                <a:solidFill>
                  <a:srgbClr val="0000FF"/>
                </a:solidFill>
                <a:highlight>
                  <a:srgbClr val="FFFFFF"/>
                </a:highlight>
                <a:latin typeface="Ludica fax"/>
                <a:ea typeface="新宋体"/>
              </a:rPr>
              <a:t>        return</a:t>
            </a:r>
            <a:r>
              <a:rPr lang="en-US" altLang="zh-CN" sz="2800" b="1" dirty="0">
                <a:solidFill>
                  <a:srgbClr val="000000"/>
                </a:solidFill>
                <a:highlight>
                  <a:srgbClr val="FFFFFF"/>
                </a:highlight>
                <a:latin typeface="Ludica fax"/>
                <a:ea typeface="新宋体"/>
              </a:rPr>
              <a:t> </a:t>
            </a:r>
            <a:r>
              <a:rPr lang="en-US" altLang="zh-CN" sz="2800" b="1" dirty="0">
                <a:solidFill>
                  <a:srgbClr val="0000FF"/>
                </a:solidFill>
                <a:highlight>
                  <a:srgbClr val="FFFFFF"/>
                </a:highlight>
                <a:latin typeface="Ludica fax"/>
                <a:ea typeface="新宋体"/>
              </a:rPr>
              <a:t>false</a:t>
            </a:r>
            <a:r>
              <a:rPr lang="en-US" altLang="zh-CN" sz="2800" b="1" dirty="0">
                <a:solidFill>
                  <a:srgbClr val="000000"/>
                </a:solidFill>
                <a:highlight>
                  <a:srgbClr val="FFFFFF"/>
                </a:highlight>
                <a:latin typeface="Ludica fax"/>
                <a:ea typeface="新宋体"/>
              </a:rPr>
              <a:t>;</a:t>
            </a:r>
          </a:p>
          <a:p>
            <a:r>
              <a:rPr lang="en-US" altLang="zh-CN" sz="2800" b="1" dirty="0">
                <a:solidFill>
                  <a:srgbClr val="000000"/>
                </a:solidFill>
                <a:highlight>
                  <a:srgbClr val="FFFFFF"/>
                </a:highlight>
                <a:latin typeface="Ludica fax"/>
                <a:ea typeface="新宋体"/>
              </a:rPr>
              <a:t>    </a:t>
            </a:r>
            <a:r>
              <a:rPr lang="en-US" altLang="zh-CN" sz="2800" b="1" dirty="0" err="1">
                <a:solidFill>
                  <a:srgbClr val="000000"/>
                </a:solidFill>
                <a:highlight>
                  <a:srgbClr val="FFFFFF"/>
                </a:highlight>
                <a:latin typeface="Ludica fax"/>
                <a:ea typeface="新宋体"/>
              </a:rPr>
              <a:t>heapArray</a:t>
            </a:r>
            <a:r>
              <a:rPr lang="en-US" altLang="zh-CN" sz="2800" b="1" dirty="0">
                <a:solidFill>
                  <a:srgbClr val="000000"/>
                </a:solidFill>
                <a:highlight>
                  <a:srgbClr val="FFFFFF"/>
                </a:highlight>
                <a:latin typeface="Ludica fax"/>
                <a:ea typeface="新宋体"/>
              </a:rPr>
              <a:t>[</a:t>
            </a:r>
            <a:r>
              <a:rPr lang="en-US" altLang="zh-CN" sz="2800" b="1" dirty="0" err="1">
                <a:solidFill>
                  <a:srgbClr val="000000"/>
                </a:solidFill>
                <a:highlight>
                  <a:srgbClr val="FFFFFF"/>
                </a:highlight>
                <a:latin typeface="Ludica fax"/>
                <a:ea typeface="新宋体"/>
              </a:rPr>
              <a:t>CurrentSize</a:t>
            </a:r>
            <a:r>
              <a:rPr lang="en-US" altLang="zh-CN" sz="2800" b="1" dirty="0">
                <a:solidFill>
                  <a:srgbClr val="000000"/>
                </a:solidFill>
                <a:highlight>
                  <a:srgbClr val="FFFFFF"/>
                </a:highlight>
                <a:latin typeface="Ludica fax"/>
                <a:ea typeface="新宋体"/>
              </a:rPr>
              <a:t>]=</a:t>
            </a:r>
            <a:r>
              <a:rPr lang="en-US" altLang="zh-CN" sz="2800" b="1" dirty="0" err="1">
                <a:solidFill>
                  <a:srgbClr val="000000"/>
                </a:solidFill>
                <a:highlight>
                  <a:srgbClr val="FFFFFF"/>
                </a:highlight>
                <a:latin typeface="Ludica fax"/>
                <a:ea typeface="新宋体"/>
              </a:rPr>
              <a:t>newNode</a:t>
            </a:r>
            <a:r>
              <a:rPr lang="en-US" altLang="zh-CN" sz="2800" b="1" dirty="0">
                <a:solidFill>
                  <a:srgbClr val="000000"/>
                </a:solidFill>
                <a:highlight>
                  <a:srgbClr val="FFFFFF"/>
                </a:highlight>
                <a:latin typeface="Ludica fax"/>
                <a:ea typeface="新宋体"/>
              </a:rPr>
              <a:t>;</a:t>
            </a:r>
          </a:p>
          <a:p>
            <a:r>
              <a:rPr lang="en-US" altLang="zh-CN" sz="2800" b="1" dirty="0">
                <a:solidFill>
                  <a:srgbClr val="000000"/>
                </a:solidFill>
                <a:highlight>
                  <a:srgbClr val="FFFFFF"/>
                </a:highlight>
                <a:latin typeface="Ludica fax"/>
                <a:ea typeface="新宋体"/>
              </a:rPr>
              <a:t>    </a:t>
            </a:r>
            <a:r>
              <a:rPr lang="en-US" altLang="zh-CN" sz="2800" b="1" dirty="0" err="1">
                <a:solidFill>
                  <a:srgbClr val="000000"/>
                </a:solidFill>
                <a:highlight>
                  <a:srgbClr val="FFFFFF"/>
                </a:highlight>
                <a:latin typeface="Ludica fax"/>
                <a:ea typeface="新宋体"/>
              </a:rPr>
              <a:t>SiftUp</a:t>
            </a:r>
            <a:r>
              <a:rPr lang="en-US" altLang="zh-CN" sz="2800" b="1" dirty="0">
                <a:solidFill>
                  <a:srgbClr val="000000"/>
                </a:solidFill>
                <a:highlight>
                  <a:srgbClr val="FFFFFF"/>
                </a:highlight>
                <a:latin typeface="Ludica fax"/>
                <a:ea typeface="新宋体"/>
              </a:rPr>
              <a:t>(</a:t>
            </a:r>
            <a:r>
              <a:rPr lang="en-US" altLang="zh-CN" sz="2800" b="1" dirty="0" err="1">
                <a:solidFill>
                  <a:srgbClr val="000000"/>
                </a:solidFill>
                <a:highlight>
                  <a:srgbClr val="FFFFFF"/>
                </a:highlight>
                <a:latin typeface="Ludica fax"/>
                <a:ea typeface="新宋体"/>
              </a:rPr>
              <a:t>CurrentSize</a:t>
            </a:r>
            <a:r>
              <a:rPr lang="en-US" altLang="zh-CN" sz="2800" b="1" dirty="0">
                <a:solidFill>
                  <a:srgbClr val="000000"/>
                </a:solidFill>
                <a:highlight>
                  <a:srgbClr val="FFFFFF"/>
                </a:highlight>
                <a:latin typeface="Ludica fax"/>
                <a:ea typeface="新宋体"/>
              </a:rPr>
              <a:t>);</a:t>
            </a:r>
            <a:endParaRPr lang="zh-CN" altLang="en-US" sz="2800" b="1" dirty="0">
              <a:solidFill>
                <a:srgbClr val="000000"/>
              </a:solidFill>
              <a:highlight>
                <a:srgbClr val="FFFFFF"/>
              </a:highlight>
              <a:latin typeface="Ludica fax"/>
              <a:ea typeface="新宋体"/>
            </a:endParaRPr>
          </a:p>
          <a:p>
            <a:r>
              <a:rPr lang="en-US" altLang="zh-CN" sz="2800" b="1" dirty="0">
                <a:solidFill>
                  <a:srgbClr val="000000"/>
                </a:solidFill>
                <a:highlight>
                  <a:srgbClr val="FFFFFF"/>
                </a:highlight>
                <a:latin typeface="Ludica fax"/>
                <a:ea typeface="新宋体"/>
              </a:rPr>
              <a:t>    </a:t>
            </a:r>
            <a:r>
              <a:rPr lang="en-US" altLang="zh-CN" sz="2800" b="1" dirty="0" err="1">
                <a:solidFill>
                  <a:srgbClr val="000000"/>
                </a:solidFill>
                <a:highlight>
                  <a:srgbClr val="FFFFFF"/>
                </a:highlight>
                <a:latin typeface="Ludica fax"/>
                <a:ea typeface="新宋体"/>
              </a:rPr>
              <a:t>CurrentSize</a:t>
            </a:r>
            <a:r>
              <a:rPr lang="en-US" altLang="zh-CN" sz="2800" b="1" dirty="0">
                <a:solidFill>
                  <a:srgbClr val="000000"/>
                </a:solidFill>
                <a:highlight>
                  <a:srgbClr val="FFFFFF"/>
                </a:highlight>
                <a:latin typeface="Ludica fax"/>
                <a:ea typeface="新宋体"/>
              </a:rPr>
              <a:t>++;</a:t>
            </a:r>
          </a:p>
          <a:p>
            <a:r>
              <a:rPr lang="en-US" altLang="zh-CN" sz="2800" b="1" dirty="0">
                <a:solidFill>
                  <a:srgbClr val="000000"/>
                </a:solidFill>
                <a:highlight>
                  <a:srgbClr val="FFFFFF"/>
                </a:highlight>
                <a:latin typeface="Ludica fax"/>
                <a:ea typeface="新宋体"/>
              </a:rPr>
              <a:t>}</a:t>
            </a:r>
          </a:p>
        </p:txBody>
      </p:sp>
    </p:spTree>
    <p:extLst>
      <p:ext uri="{BB962C8B-B14F-4D97-AF65-F5344CB8AC3E}">
        <p14:creationId xmlns:p14="http://schemas.microsoft.com/office/powerpoint/2010/main" val="2291758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D9AE-269B-43C6-83AD-6223B2C3EE67}"/>
              </a:ext>
            </a:extLst>
          </p:cNvPr>
          <p:cNvSpPr>
            <a:spLocks noGrp="1"/>
          </p:cNvSpPr>
          <p:nvPr>
            <p:ph type="title"/>
          </p:nvPr>
        </p:nvSpPr>
        <p:spPr/>
        <p:txBody>
          <a:bodyPr/>
          <a:lstStyle/>
          <a:p>
            <a:r>
              <a:rPr lang="en-US" altLang="zh-CN" dirty="0"/>
              <a:t>Sift Down Operation</a:t>
            </a:r>
            <a:endParaRPr lang="zh-CN" altLang="en-US" dirty="0"/>
          </a:p>
        </p:txBody>
      </p:sp>
      <p:sp>
        <p:nvSpPr>
          <p:cNvPr id="3" name="内容占位符 2">
            <a:extLst>
              <a:ext uri="{FF2B5EF4-FFF2-40B4-BE49-F238E27FC236}">
                <a16:creationId xmlns:a16="http://schemas.microsoft.com/office/drawing/2014/main" id="{84E48411-A60A-435F-A488-3FC3648172E0}"/>
              </a:ext>
            </a:extLst>
          </p:cNvPr>
          <p:cNvSpPr>
            <a:spLocks noGrp="1"/>
          </p:cNvSpPr>
          <p:nvPr>
            <p:ph idx="1"/>
          </p:nvPr>
        </p:nvSpPr>
        <p:spPr/>
        <p:txBody>
          <a:bodyPr/>
          <a:lstStyle/>
          <a:p>
            <a:r>
              <a:rPr lang="en-US" altLang="zh-CN" dirty="0"/>
              <a:t>Given an element </a:t>
            </a:r>
            <a:r>
              <a:rPr lang="en-US" altLang="zh-CN" dirty="0">
                <a:solidFill>
                  <a:srgbClr val="0070C0"/>
                </a:solidFill>
              </a:rPr>
              <a:t>X</a:t>
            </a:r>
          </a:p>
          <a:p>
            <a:pPr lvl="1"/>
            <a:r>
              <a:rPr lang="en-US" altLang="zh-CN" dirty="0"/>
              <a:t>If </a:t>
            </a:r>
            <a:r>
              <a:rPr lang="en-US" altLang="zh-CN" dirty="0">
                <a:solidFill>
                  <a:srgbClr val="0070C0"/>
                </a:solidFill>
              </a:rPr>
              <a:t>X</a:t>
            </a:r>
            <a:r>
              <a:rPr lang="en-US" altLang="zh-CN" dirty="0"/>
              <a:t> is smaller than the child(ren), job is done</a:t>
            </a:r>
          </a:p>
          <a:p>
            <a:pPr lvl="2"/>
            <a:r>
              <a:rPr lang="en-US" altLang="zh-CN" dirty="0"/>
              <a:t>Some node may have only one child (be careful when coding!)</a:t>
            </a:r>
          </a:p>
          <a:p>
            <a:pPr lvl="1"/>
            <a:r>
              <a:rPr lang="en-US" altLang="zh-CN" dirty="0"/>
              <a:t>Otherwise slide the smaller of </a:t>
            </a:r>
            <a:r>
              <a:rPr lang="en-US" altLang="zh-CN" dirty="0">
                <a:solidFill>
                  <a:srgbClr val="0070C0"/>
                </a:solidFill>
              </a:rPr>
              <a:t>X’s</a:t>
            </a:r>
            <a:r>
              <a:rPr lang="en-US" altLang="zh-CN" dirty="0"/>
              <a:t> children into </a:t>
            </a:r>
            <a:r>
              <a:rPr lang="en-US" altLang="zh-CN" dirty="0">
                <a:solidFill>
                  <a:srgbClr val="0070C0"/>
                </a:solidFill>
              </a:rPr>
              <a:t>X’s</a:t>
            </a:r>
            <a:r>
              <a:rPr lang="en-US" altLang="zh-CN" dirty="0"/>
              <a:t> hold, thus pushing the hole down one level</a:t>
            </a:r>
          </a:p>
          <a:p>
            <a:pPr lvl="1"/>
            <a:r>
              <a:rPr lang="en-US" altLang="zh-CN" dirty="0"/>
              <a:t>Repeat the previous step until </a:t>
            </a:r>
            <a:r>
              <a:rPr lang="en-US" altLang="zh-CN" dirty="0">
                <a:solidFill>
                  <a:srgbClr val="0070C0"/>
                </a:solidFill>
              </a:rPr>
              <a:t>X</a:t>
            </a:r>
            <a:r>
              <a:rPr lang="en-US" altLang="zh-CN" dirty="0"/>
              <a:t> can be placed in the hole</a:t>
            </a:r>
            <a:endParaRPr lang="zh-CN" altLang="en-US" dirty="0"/>
          </a:p>
        </p:txBody>
      </p:sp>
      <p:sp>
        <p:nvSpPr>
          <p:cNvPr id="4" name="灯片编号占位符 3">
            <a:extLst>
              <a:ext uri="{FF2B5EF4-FFF2-40B4-BE49-F238E27FC236}">
                <a16:creationId xmlns:a16="http://schemas.microsoft.com/office/drawing/2014/main" id="{DDBE5011-18C6-4ECF-82C4-E8973F9D610E}"/>
              </a:ext>
            </a:extLst>
          </p:cNvPr>
          <p:cNvSpPr>
            <a:spLocks noGrp="1"/>
          </p:cNvSpPr>
          <p:nvPr>
            <p:ph type="sldNum" sz="quarter" idx="11"/>
          </p:nvPr>
        </p:nvSpPr>
        <p:spPr/>
        <p:txBody>
          <a:bodyPr/>
          <a:lstStyle/>
          <a:p>
            <a:pPr>
              <a:defRPr/>
            </a:pPr>
            <a:fld id="{3067EECE-76B4-489D-A939-B05A8F1F1F9C}" type="slidenum">
              <a:rPr lang="en-US" altLang="zh-CN" smtClean="0"/>
              <a:pPr>
                <a:defRPr/>
              </a:pPr>
              <a:t>21</a:t>
            </a:fld>
            <a:endParaRPr lang="en-US" altLang="zh-CN"/>
          </a:p>
        </p:txBody>
      </p:sp>
    </p:spTree>
    <p:extLst>
      <p:ext uri="{BB962C8B-B14F-4D97-AF65-F5344CB8AC3E}">
        <p14:creationId xmlns:p14="http://schemas.microsoft.com/office/powerpoint/2010/main" val="1033811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498468-324D-49B7-BA78-EDD3583E0ABB}"/>
              </a:ext>
            </a:extLst>
          </p:cNvPr>
          <p:cNvSpPr>
            <a:spLocks noGrp="1"/>
          </p:cNvSpPr>
          <p:nvPr>
            <p:ph type="title"/>
          </p:nvPr>
        </p:nvSpPr>
        <p:spPr/>
        <p:txBody>
          <a:bodyPr/>
          <a:lstStyle/>
          <a:p>
            <a:r>
              <a:rPr lang="en-US" altLang="zh-CN" dirty="0" err="1"/>
              <a:t>SiftDown</a:t>
            </a:r>
            <a:r>
              <a:rPr lang="en-US" altLang="zh-CN" dirty="0"/>
              <a:t> Operation</a:t>
            </a:r>
            <a:endParaRPr lang="zh-CN" altLang="en-US" dirty="0"/>
          </a:p>
        </p:txBody>
      </p:sp>
      <p:sp>
        <p:nvSpPr>
          <p:cNvPr id="4" name="灯片编号占位符 3">
            <a:extLst>
              <a:ext uri="{FF2B5EF4-FFF2-40B4-BE49-F238E27FC236}">
                <a16:creationId xmlns:a16="http://schemas.microsoft.com/office/drawing/2014/main" id="{D9470C0B-FC8F-4CA1-BD7A-BE028A82C5F7}"/>
              </a:ext>
            </a:extLst>
          </p:cNvPr>
          <p:cNvSpPr>
            <a:spLocks noGrp="1"/>
          </p:cNvSpPr>
          <p:nvPr>
            <p:ph type="sldNum" sz="quarter" idx="11"/>
          </p:nvPr>
        </p:nvSpPr>
        <p:spPr/>
        <p:txBody>
          <a:bodyPr/>
          <a:lstStyle/>
          <a:p>
            <a:pPr>
              <a:defRPr/>
            </a:pPr>
            <a:fld id="{3067EECE-76B4-489D-A939-B05A8F1F1F9C}" type="slidenum">
              <a:rPr lang="en-US" altLang="zh-CN" smtClean="0"/>
              <a:pPr>
                <a:defRPr/>
              </a:pPr>
              <a:t>22</a:t>
            </a:fld>
            <a:endParaRPr lang="en-US" altLang="zh-CN"/>
          </a:p>
        </p:txBody>
      </p:sp>
      <p:sp>
        <p:nvSpPr>
          <p:cNvPr id="6" name="Rectangle 3">
            <a:extLst>
              <a:ext uri="{FF2B5EF4-FFF2-40B4-BE49-F238E27FC236}">
                <a16:creationId xmlns:a16="http://schemas.microsoft.com/office/drawing/2014/main" id="{10ED4CDA-7B15-4408-BA8D-173640987BDF}"/>
              </a:ext>
            </a:extLst>
          </p:cNvPr>
          <p:cNvSpPr txBox="1">
            <a:spLocks noChangeArrowheads="1"/>
          </p:cNvSpPr>
          <p:nvPr/>
        </p:nvSpPr>
        <p:spPr bwMode="auto">
          <a:xfrm>
            <a:off x="2279576" y="1246275"/>
            <a:ext cx="9289032"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r>
              <a:rPr lang="en-US" altLang="zh-CN" sz="2000" b="1" dirty="0">
                <a:solidFill>
                  <a:srgbClr val="0000FF"/>
                </a:solidFill>
                <a:highlight>
                  <a:srgbClr val="FFFFFF"/>
                </a:highlight>
                <a:latin typeface="Ludica fax"/>
                <a:ea typeface="微软雅黑" panose="020B0503020204020204" pitchFamily="34" charset="-122"/>
              </a:rPr>
              <a:t>template</a:t>
            </a:r>
            <a:r>
              <a:rPr lang="en-US" altLang="zh-CN" sz="2000" b="1" dirty="0">
                <a:solidFill>
                  <a:srgbClr val="000000"/>
                </a:solidFill>
                <a:highlight>
                  <a:srgbClr val="FFFFFF"/>
                </a:highlight>
                <a:latin typeface="Ludica fax"/>
                <a:ea typeface="微软雅黑" panose="020B0503020204020204" pitchFamily="34" charset="-122"/>
              </a:rPr>
              <a:t> &lt;</a:t>
            </a:r>
            <a:r>
              <a:rPr lang="en-US" altLang="zh-CN" sz="2000" b="1" dirty="0">
                <a:solidFill>
                  <a:srgbClr val="0000FF"/>
                </a:solidFill>
                <a:highlight>
                  <a:srgbClr val="FFFFFF"/>
                </a:highlight>
                <a:latin typeface="Ludica fax"/>
                <a:ea typeface="微软雅黑" panose="020B0503020204020204" pitchFamily="34" charset="-122"/>
              </a:rPr>
              <a:t>class</a:t>
            </a:r>
            <a:r>
              <a:rPr lang="en-US" altLang="zh-CN" sz="2000" b="1" dirty="0">
                <a:solidFill>
                  <a:srgbClr val="000000"/>
                </a:solidFill>
                <a:highlight>
                  <a:srgbClr val="FFFFFF"/>
                </a:highlight>
                <a:latin typeface="Ludica fax"/>
                <a:ea typeface="微软雅黑" panose="020B0503020204020204" pitchFamily="34" charset="-122"/>
              </a:rPr>
              <a:t> T&gt;</a:t>
            </a:r>
          </a:p>
          <a:p>
            <a:r>
              <a:rPr lang="en-US" altLang="zh-CN" sz="2000" b="1" dirty="0">
                <a:solidFill>
                  <a:srgbClr val="0000FF"/>
                </a:solidFill>
                <a:highlight>
                  <a:srgbClr val="FFFFFF"/>
                </a:highlight>
                <a:latin typeface="Ludica fax"/>
                <a:ea typeface="微软雅黑" panose="020B0503020204020204" pitchFamily="34" charset="-122"/>
              </a:rPr>
              <a:t>void</a:t>
            </a:r>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MinHeap</a:t>
            </a:r>
            <a:r>
              <a:rPr lang="en-US" altLang="zh-CN" sz="2000" b="1" dirty="0">
                <a:solidFill>
                  <a:srgbClr val="000000"/>
                </a:solidFill>
                <a:highlight>
                  <a:srgbClr val="FFFFFF"/>
                </a:highlight>
                <a:latin typeface="Ludica fax"/>
                <a:ea typeface="微软雅黑" panose="020B0503020204020204" pitchFamily="34" charset="-122"/>
              </a:rPr>
              <a:t>&lt;T&gt;::</a:t>
            </a:r>
            <a:r>
              <a:rPr lang="en-US" altLang="zh-CN" sz="2000" b="1" dirty="0" err="1">
                <a:solidFill>
                  <a:srgbClr val="000000"/>
                </a:solidFill>
                <a:highlight>
                  <a:srgbClr val="FFFFFF"/>
                </a:highlight>
                <a:latin typeface="Ludica fax"/>
                <a:ea typeface="微软雅黑" panose="020B0503020204020204" pitchFamily="34" charset="-122"/>
              </a:rPr>
              <a:t>SiftDown</a:t>
            </a:r>
            <a:r>
              <a:rPr lang="en-US" altLang="zh-CN" sz="2000" b="1" dirty="0">
                <a:solidFill>
                  <a:srgbClr val="000000"/>
                </a:solidFill>
                <a:highlight>
                  <a:srgbClr val="FFFFFF"/>
                </a:highlight>
                <a:latin typeface="Ludica fax"/>
                <a:ea typeface="微软雅黑" panose="020B0503020204020204" pitchFamily="34" charset="-122"/>
              </a:rPr>
              <a:t>(</a:t>
            </a:r>
            <a:r>
              <a:rPr lang="en-US" altLang="zh-CN" sz="2000" b="1" dirty="0">
                <a:solidFill>
                  <a:srgbClr val="0000FF"/>
                </a:solidFill>
                <a:highlight>
                  <a:srgbClr val="FFFFFF"/>
                </a:highlight>
                <a:latin typeface="Ludica fax"/>
                <a:ea typeface="微软雅黑" panose="020B0503020204020204" pitchFamily="34" charset="-122"/>
              </a:rPr>
              <a:t>int</a:t>
            </a:r>
            <a:r>
              <a:rPr lang="en-US" altLang="zh-CN" sz="2000" b="1" dirty="0">
                <a:solidFill>
                  <a:srgbClr val="000000"/>
                </a:solidFill>
                <a:highlight>
                  <a:srgbClr val="FFFFFF"/>
                </a:highlight>
                <a:latin typeface="Ludica fax"/>
                <a:ea typeface="微软雅黑" panose="020B0503020204020204" pitchFamily="34" charset="-122"/>
              </a:rPr>
              <a:t> position) {</a:t>
            </a:r>
          </a:p>
          <a:p>
            <a:r>
              <a:rPr lang="en-US" altLang="zh-CN" sz="2000" b="1" dirty="0">
                <a:solidFill>
                  <a:srgbClr val="000000"/>
                </a:solidFill>
                <a:highlight>
                  <a:srgbClr val="FFFFFF"/>
                </a:highlight>
                <a:latin typeface="Ludica fax"/>
                <a:ea typeface="微软雅黑" panose="020B0503020204020204" pitchFamily="34" charset="-122"/>
              </a:rPr>
              <a:t>    T temp =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a:t>
            </a:r>
            <a:r>
              <a:rPr lang="en-US" altLang="zh-CN" sz="2000" b="1" dirty="0" err="1">
                <a:solidFill>
                  <a:srgbClr val="000000"/>
                </a:solidFill>
                <a:highlight>
                  <a:srgbClr val="FFFFFF"/>
                </a:highlight>
                <a:latin typeface="Ludica fax"/>
                <a:ea typeface="微软雅黑" panose="020B0503020204020204" pitchFamily="34" charset="-122"/>
              </a:rPr>
              <a:t>i</a:t>
            </a:r>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8000"/>
                </a:solidFill>
                <a:highlight>
                  <a:srgbClr val="FFFFFF"/>
                </a:highlight>
                <a:latin typeface="Ludica fax"/>
                <a:ea typeface="微软雅黑" panose="020B0503020204020204" pitchFamily="34" charset="-122"/>
              </a:rPr>
              <a:t>// Save root node</a:t>
            </a:r>
            <a:endParaRPr lang="en-US" altLang="zh-CN"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FF"/>
                </a:solidFill>
                <a:highlight>
                  <a:srgbClr val="FFFFFF"/>
                </a:highlight>
                <a:latin typeface="Ludica fax"/>
                <a:ea typeface="微软雅黑" panose="020B0503020204020204" pitchFamily="34" charset="-122"/>
              </a:rPr>
              <a:t>    int</a:t>
            </a:r>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i</a:t>
            </a:r>
            <a:r>
              <a:rPr lang="en-US" altLang="zh-CN" sz="2000" b="1" dirty="0">
                <a:solidFill>
                  <a:srgbClr val="000000"/>
                </a:solidFill>
                <a:highlight>
                  <a:srgbClr val="FFFFFF"/>
                </a:highlight>
                <a:latin typeface="Ludica fax"/>
                <a:ea typeface="微软雅黑" panose="020B0503020204020204" pitchFamily="34" charset="-122"/>
              </a:rPr>
              <a:t> = position;        	</a:t>
            </a:r>
            <a:r>
              <a:rPr lang="en-US" altLang="zh-CN" sz="2000" b="1" dirty="0">
                <a:solidFill>
                  <a:srgbClr val="008000"/>
                </a:solidFill>
                <a:highlight>
                  <a:srgbClr val="FFFFFF"/>
                </a:highlight>
                <a:latin typeface="Ludica fax"/>
                <a:ea typeface="微软雅黑" panose="020B0503020204020204" pitchFamily="34" charset="-122"/>
              </a:rPr>
              <a:t>// parent node</a:t>
            </a:r>
            <a:endParaRPr lang="zh-CN" altLang="en-US"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FF"/>
                </a:solidFill>
                <a:highlight>
                  <a:srgbClr val="FFFFFF"/>
                </a:highlight>
                <a:latin typeface="Ludica fax"/>
                <a:ea typeface="微软雅黑" panose="020B0503020204020204" pitchFamily="34" charset="-122"/>
              </a:rPr>
              <a:t>    </a:t>
            </a:r>
            <a:r>
              <a:rPr lang="en-US" altLang="zh-CN" sz="2000" b="1" dirty="0" err="1">
                <a:solidFill>
                  <a:srgbClr val="0000FF"/>
                </a:solidFill>
                <a:highlight>
                  <a:srgbClr val="FFFFFF"/>
                </a:highlight>
                <a:latin typeface="Ludica fax"/>
                <a:ea typeface="微软雅黑" panose="020B0503020204020204" pitchFamily="34" charset="-122"/>
              </a:rPr>
              <a:t>int</a:t>
            </a:r>
            <a:r>
              <a:rPr lang="zh-CN" altLang="en-US"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0000"/>
                </a:solidFill>
                <a:highlight>
                  <a:srgbClr val="FFFFFF"/>
                </a:highlight>
                <a:latin typeface="Ludica fax"/>
                <a:ea typeface="微软雅黑" panose="020B0503020204020204" pitchFamily="34" charset="-122"/>
              </a:rPr>
              <a:t>j = 2*i+1;        	</a:t>
            </a:r>
            <a:r>
              <a:rPr lang="en-US" altLang="zh-CN" sz="2000" b="1" dirty="0">
                <a:solidFill>
                  <a:srgbClr val="008000"/>
                </a:solidFill>
                <a:highlight>
                  <a:srgbClr val="FFFFFF"/>
                </a:highlight>
                <a:latin typeface="Ludica fax"/>
                <a:ea typeface="微软雅黑" panose="020B0503020204020204" pitchFamily="34" charset="-122"/>
              </a:rPr>
              <a:t>// child node</a:t>
            </a:r>
            <a:endParaRPr lang="zh-CN" altLang="en-US"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FF"/>
                </a:solidFill>
                <a:highlight>
                  <a:srgbClr val="FFFFFF"/>
                </a:highlight>
                <a:latin typeface="Ludica fax"/>
                <a:ea typeface="微软雅黑" panose="020B0503020204020204" pitchFamily="34" charset="-122"/>
              </a:rPr>
              <a:t>    while</a:t>
            </a:r>
            <a:r>
              <a:rPr lang="en-US" altLang="zh-CN" sz="2000" b="1" dirty="0">
                <a:solidFill>
                  <a:srgbClr val="000000"/>
                </a:solidFill>
                <a:highlight>
                  <a:srgbClr val="FFFFFF"/>
                </a:highlight>
                <a:latin typeface="Ludica fax"/>
                <a:ea typeface="微软雅黑" panose="020B0503020204020204" pitchFamily="34" charset="-122"/>
              </a:rPr>
              <a:t> (j &lt; </a:t>
            </a:r>
            <a:r>
              <a:rPr lang="en-US" altLang="zh-CN" sz="2000" b="1" dirty="0" err="1">
                <a:solidFill>
                  <a:srgbClr val="000000"/>
                </a:solidFill>
                <a:highlight>
                  <a:srgbClr val="FFFFFF"/>
                </a:highlight>
                <a:latin typeface="Ludica fax"/>
                <a:ea typeface="微软雅黑" panose="020B0503020204020204" pitchFamily="34" charset="-122"/>
              </a:rPr>
              <a:t>CurrentSize</a:t>
            </a:r>
            <a:r>
              <a:rPr lang="en-US" altLang="zh-CN" sz="2000" b="1" dirty="0">
                <a:solidFill>
                  <a:srgbClr val="000000"/>
                </a:solidFill>
                <a:highlight>
                  <a:srgbClr val="FFFFFF"/>
                </a:highlight>
                <a:latin typeface="Ludica fax"/>
                <a:ea typeface="微软雅黑" panose="020B0503020204020204" pitchFamily="34" charset="-122"/>
              </a:rPr>
              <a:t>) {</a:t>
            </a:r>
          </a:p>
          <a:p>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00FF"/>
                </a:solidFill>
                <a:highlight>
                  <a:srgbClr val="FFFFFF"/>
                </a:highlight>
                <a:latin typeface="Ludica fax"/>
                <a:ea typeface="微软雅黑" panose="020B0503020204020204" pitchFamily="34" charset="-122"/>
              </a:rPr>
              <a:t>if </a:t>
            </a:r>
            <a:r>
              <a:rPr lang="en-US" altLang="zh-CN" sz="2000" b="1" dirty="0">
                <a:solidFill>
                  <a:srgbClr val="000000"/>
                </a:solidFill>
                <a:highlight>
                  <a:srgbClr val="FFFFFF"/>
                </a:highlight>
                <a:latin typeface="Ludica fax"/>
                <a:ea typeface="微软雅黑" panose="020B0503020204020204" pitchFamily="34" charset="-122"/>
              </a:rPr>
              <a:t>((j &lt; CurrentSize-1) &amp;&amp;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[j] &gt;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[j+1]))</a:t>
            </a:r>
          </a:p>
          <a:p>
            <a:r>
              <a:rPr lang="en-US" altLang="zh-CN" sz="2000" b="1" dirty="0">
                <a:solidFill>
                  <a:srgbClr val="000000"/>
                </a:solidFill>
                <a:highlight>
                  <a:srgbClr val="FFFFFF"/>
                </a:highlight>
                <a:latin typeface="Ludica fax"/>
                <a:ea typeface="微软雅黑" panose="020B0503020204020204" pitchFamily="34" charset="-122"/>
              </a:rPr>
              <a:t>    </a:t>
            </a:r>
            <a:r>
              <a:rPr lang="zh-CN" altLang="en-US"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j++</a:t>
            </a:r>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8000"/>
                </a:solidFill>
                <a:highlight>
                  <a:srgbClr val="FFFFFF"/>
                </a:highlight>
                <a:latin typeface="Ludica fax"/>
                <a:ea typeface="微软雅黑" panose="020B0503020204020204" pitchFamily="34" charset="-122"/>
              </a:rPr>
              <a:t>// find smaller child</a:t>
            </a:r>
            <a:endParaRPr lang="zh-CN" altLang="en-US"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00"/>
                </a:solidFill>
                <a:highlight>
                  <a:srgbClr val="FFFFFF"/>
                </a:highlight>
                <a:latin typeface="Ludica fax"/>
                <a:ea typeface="微软雅黑" panose="020B0503020204020204" pitchFamily="34" charset="-122"/>
              </a:rPr>
              <a:t>        </a:t>
            </a:r>
          </a:p>
          <a:p>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00FF"/>
                </a:solidFill>
                <a:highlight>
                  <a:srgbClr val="FFFFFF"/>
                </a:highlight>
                <a:latin typeface="Ludica fax"/>
                <a:ea typeface="微软雅黑" panose="020B0503020204020204" pitchFamily="34" charset="-122"/>
              </a:rPr>
              <a:t>if</a:t>
            </a:r>
            <a:r>
              <a:rPr lang="en-US" altLang="zh-CN" sz="2000" b="1" dirty="0">
                <a:solidFill>
                  <a:srgbClr val="000000"/>
                </a:solidFill>
                <a:highlight>
                  <a:srgbClr val="FFFFFF"/>
                </a:highlight>
                <a:latin typeface="Ludica fax"/>
                <a:ea typeface="微软雅黑" panose="020B0503020204020204" pitchFamily="34" charset="-122"/>
              </a:rPr>
              <a:t> (temp &gt;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[j]) { </a:t>
            </a:r>
            <a:r>
              <a:rPr lang="en-US" altLang="zh-CN" sz="2000" b="1" dirty="0">
                <a:solidFill>
                  <a:srgbClr val="008000"/>
                </a:solidFill>
                <a:highlight>
                  <a:srgbClr val="FFFFFF"/>
                </a:highlight>
                <a:latin typeface="Ludica fax"/>
                <a:ea typeface="微软雅黑" panose="020B0503020204020204" pitchFamily="34" charset="-122"/>
              </a:rPr>
              <a:t>// </a:t>
            </a:r>
            <a:r>
              <a:rPr lang="en-US" altLang="zh-CN" sz="2000" b="1">
                <a:solidFill>
                  <a:srgbClr val="008000"/>
                </a:solidFill>
                <a:highlight>
                  <a:srgbClr val="FFFFFF"/>
                </a:highlight>
                <a:latin typeface="Ludica fax"/>
                <a:ea typeface="微软雅黑" panose="020B0503020204020204" pitchFamily="34" charset="-122"/>
              </a:rPr>
              <a:t>compare with </a:t>
            </a:r>
            <a:r>
              <a:rPr lang="en-US" altLang="zh-CN" sz="2000" b="1" dirty="0">
                <a:solidFill>
                  <a:srgbClr val="008000"/>
                </a:solidFill>
                <a:highlight>
                  <a:srgbClr val="FFFFFF"/>
                </a:highlight>
                <a:latin typeface="Ludica fax"/>
                <a:ea typeface="微软雅黑" panose="020B0503020204020204" pitchFamily="34" charset="-122"/>
              </a:rPr>
              <a:t>smaller child</a:t>
            </a:r>
            <a:endParaRPr lang="en-US" altLang="zh-CN"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a:t>
            </a:r>
            <a:r>
              <a:rPr lang="en-US" altLang="zh-CN" sz="2000" b="1" dirty="0" err="1">
                <a:solidFill>
                  <a:srgbClr val="000000"/>
                </a:solidFill>
                <a:highlight>
                  <a:srgbClr val="FFFFFF"/>
                </a:highlight>
                <a:latin typeface="Ludica fax"/>
                <a:ea typeface="微软雅黑" panose="020B0503020204020204" pitchFamily="34" charset="-122"/>
              </a:rPr>
              <a:t>i</a:t>
            </a:r>
            <a:r>
              <a:rPr lang="en-US" altLang="zh-CN" sz="2000" b="1" dirty="0">
                <a:solidFill>
                  <a:srgbClr val="000000"/>
                </a:solidFill>
                <a:highlight>
                  <a:srgbClr val="FFFFFF"/>
                </a:highlight>
                <a:latin typeface="Ludica fax"/>
                <a:ea typeface="微软雅黑" panose="020B0503020204020204" pitchFamily="34" charset="-122"/>
              </a:rPr>
              <a:t>] =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[j];</a:t>
            </a:r>
          </a:p>
          <a:p>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i</a:t>
            </a:r>
            <a:r>
              <a:rPr lang="en-US" altLang="zh-CN" sz="2000" b="1" dirty="0">
                <a:solidFill>
                  <a:srgbClr val="000000"/>
                </a:solidFill>
                <a:highlight>
                  <a:srgbClr val="FFFFFF"/>
                </a:highlight>
                <a:latin typeface="Ludica fax"/>
                <a:ea typeface="微软雅黑" panose="020B0503020204020204" pitchFamily="34" charset="-122"/>
              </a:rPr>
              <a:t> = j;</a:t>
            </a:r>
          </a:p>
          <a:p>
            <a:r>
              <a:rPr lang="en-US" altLang="zh-CN" sz="2000" b="1" dirty="0">
                <a:solidFill>
                  <a:srgbClr val="000000"/>
                </a:solidFill>
                <a:highlight>
                  <a:srgbClr val="FFFFFF"/>
                </a:highlight>
                <a:latin typeface="Ludica fax"/>
                <a:ea typeface="微软雅黑" panose="020B0503020204020204" pitchFamily="34" charset="-122"/>
              </a:rPr>
              <a:t>        	j = 2*j + 1;</a:t>
            </a:r>
            <a:endParaRPr lang="zh-CN" altLang="en-US"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00"/>
                </a:solidFill>
                <a:highlight>
                  <a:srgbClr val="FFFFFF"/>
                </a:highlight>
                <a:latin typeface="Ludica fax"/>
                <a:ea typeface="微软雅黑" panose="020B0503020204020204" pitchFamily="34" charset="-122"/>
              </a:rPr>
              <a:t>        }</a:t>
            </a:r>
          </a:p>
          <a:p>
            <a:r>
              <a:rPr lang="en-US" altLang="zh-CN" sz="2000" b="1" dirty="0">
                <a:solidFill>
                  <a:srgbClr val="0000FF"/>
                </a:solidFill>
                <a:highlight>
                  <a:srgbClr val="FFFFFF"/>
                </a:highlight>
                <a:latin typeface="Ludica fax"/>
                <a:ea typeface="微软雅黑" panose="020B0503020204020204" pitchFamily="34" charset="-122"/>
              </a:rPr>
              <a:t>        else</a:t>
            </a:r>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a:solidFill>
                  <a:srgbClr val="0000FF"/>
                </a:solidFill>
                <a:highlight>
                  <a:srgbClr val="FFFFFF"/>
                </a:highlight>
                <a:latin typeface="Ludica fax"/>
                <a:ea typeface="微软雅黑" panose="020B0503020204020204" pitchFamily="34" charset="-122"/>
              </a:rPr>
              <a:t>break</a:t>
            </a:r>
            <a:r>
              <a:rPr lang="en-US" altLang="zh-CN" sz="2000" b="1" dirty="0">
                <a:solidFill>
                  <a:srgbClr val="000000"/>
                </a:solidFill>
                <a:highlight>
                  <a:srgbClr val="FFFFFF"/>
                </a:highlight>
                <a:latin typeface="Ludica fax"/>
                <a:ea typeface="微软雅黑" panose="020B0503020204020204" pitchFamily="34" charset="-122"/>
              </a:rPr>
              <a:t>;</a:t>
            </a:r>
          </a:p>
          <a:p>
            <a:r>
              <a:rPr lang="en-US" altLang="zh-CN" sz="2000" b="1" dirty="0">
                <a:solidFill>
                  <a:srgbClr val="000000"/>
                </a:solidFill>
                <a:highlight>
                  <a:srgbClr val="FFFFFF"/>
                </a:highlight>
                <a:latin typeface="Ludica fax"/>
                <a:ea typeface="微软雅黑" panose="020B0503020204020204" pitchFamily="34" charset="-122"/>
              </a:rPr>
              <a:t>    } </a:t>
            </a:r>
          </a:p>
          <a:p>
            <a:r>
              <a:rPr lang="en-US" altLang="zh-CN" sz="2000" b="1" dirty="0">
                <a:solidFill>
                  <a:srgbClr val="000000"/>
                </a:solidFill>
                <a:highlight>
                  <a:srgbClr val="FFFFFF"/>
                </a:highlight>
                <a:latin typeface="Ludica fax"/>
                <a:ea typeface="微软雅黑" panose="020B0503020204020204" pitchFamily="34" charset="-122"/>
              </a:rPr>
              <a:t>    </a:t>
            </a:r>
            <a:r>
              <a:rPr lang="en-US" altLang="zh-CN" sz="2000" b="1" dirty="0" err="1">
                <a:solidFill>
                  <a:srgbClr val="000000"/>
                </a:solidFill>
                <a:highlight>
                  <a:srgbClr val="FFFFFF"/>
                </a:highlight>
                <a:latin typeface="Ludica fax"/>
                <a:ea typeface="微软雅黑" panose="020B0503020204020204" pitchFamily="34" charset="-122"/>
              </a:rPr>
              <a:t>heapArray</a:t>
            </a:r>
            <a:r>
              <a:rPr lang="en-US" altLang="zh-CN" sz="2000" b="1" dirty="0">
                <a:solidFill>
                  <a:srgbClr val="000000"/>
                </a:solidFill>
                <a:highlight>
                  <a:srgbClr val="FFFFFF"/>
                </a:highlight>
                <a:latin typeface="Ludica fax"/>
                <a:ea typeface="微软雅黑" panose="020B0503020204020204" pitchFamily="34" charset="-122"/>
              </a:rPr>
              <a:t>[</a:t>
            </a:r>
            <a:r>
              <a:rPr lang="en-US" altLang="zh-CN" sz="2000" b="1" dirty="0" err="1">
                <a:solidFill>
                  <a:srgbClr val="000000"/>
                </a:solidFill>
                <a:highlight>
                  <a:srgbClr val="FFFFFF"/>
                </a:highlight>
                <a:latin typeface="Ludica fax"/>
                <a:ea typeface="微软雅黑" panose="020B0503020204020204" pitchFamily="34" charset="-122"/>
              </a:rPr>
              <a:t>i</a:t>
            </a:r>
            <a:r>
              <a:rPr lang="en-US" altLang="zh-CN" sz="2000" b="1" dirty="0">
                <a:solidFill>
                  <a:srgbClr val="000000"/>
                </a:solidFill>
                <a:highlight>
                  <a:srgbClr val="FFFFFF"/>
                </a:highlight>
                <a:latin typeface="Ludica fax"/>
                <a:ea typeface="微软雅黑" panose="020B0503020204020204" pitchFamily="34" charset="-122"/>
              </a:rPr>
              <a:t>]=temp; </a:t>
            </a:r>
            <a:r>
              <a:rPr lang="en-US" altLang="zh-CN" sz="2000" b="1" dirty="0">
                <a:solidFill>
                  <a:srgbClr val="008000"/>
                </a:solidFill>
                <a:highlight>
                  <a:srgbClr val="FFFFFF"/>
                </a:highlight>
                <a:latin typeface="Ludica fax"/>
                <a:ea typeface="微软雅黑" panose="020B0503020204020204" pitchFamily="34" charset="-122"/>
              </a:rPr>
              <a:t>// Put root node in right position</a:t>
            </a:r>
            <a:endParaRPr lang="en-US" altLang="zh-CN" sz="2000" b="1" dirty="0">
              <a:solidFill>
                <a:srgbClr val="000000"/>
              </a:solidFill>
              <a:highlight>
                <a:srgbClr val="FFFFFF"/>
              </a:highlight>
              <a:latin typeface="Ludica fax"/>
              <a:ea typeface="微软雅黑" panose="020B0503020204020204" pitchFamily="34" charset="-122"/>
            </a:endParaRPr>
          </a:p>
          <a:p>
            <a:r>
              <a:rPr lang="en-US" altLang="zh-CN" sz="2000" b="1" dirty="0">
                <a:solidFill>
                  <a:srgbClr val="000000"/>
                </a:solidFill>
                <a:highlight>
                  <a:srgbClr val="FFFFFF"/>
                </a:highlight>
                <a:latin typeface="Ludica fax"/>
                <a:ea typeface="微软雅黑" panose="020B0503020204020204" pitchFamily="34" charset="-122"/>
              </a:rPr>
              <a:t>}</a:t>
            </a:r>
          </a:p>
          <a:p>
            <a:endParaRPr lang="zh-CN" altLang="en-US" sz="2000" b="1" dirty="0">
              <a:solidFill>
                <a:srgbClr val="000000"/>
              </a:solidFill>
              <a:highlight>
                <a:srgbClr val="FFFFFF"/>
              </a:highlight>
              <a:latin typeface="Ludica fax"/>
              <a:ea typeface="微软雅黑" panose="020B0503020204020204" pitchFamily="34" charset="-122"/>
            </a:endParaRPr>
          </a:p>
          <a:p>
            <a:endParaRPr lang="zh-CN" altLang="en-US" sz="2000" b="1" dirty="0">
              <a:solidFill>
                <a:srgbClr val="000000"/>
              </a:solidFill>
              <a:highlight>
                <a:srgbClr val="FFFFFF"/>
              </a:highlight>
              <a:latin typeface="Ludica fax"/>
              <a:ea typeface="微软雅黑" panose="020B0503020204020204" pitchFamily="34" charset="-122"/>
            </a:endParaRPr>
          </a:p>
        </p:txBody>
      </p:sp>
    </p:spTree>
    <p:extLst>
      <p:ext uri="{BB962C8B-B14F-4D97-AF65-F5344CB8AC3E}">
        <p14:creationId xmlns:p14="http://schemas.microsoft.com/office/powerpoint/2010/main" val="1675673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DeleteMin</a:t>
            </a:r>
            <a:r>
              <a:rPr lang="en-US" altLang="zh-CN" dirty="0"/>
              <a:t>: Procedure</a:t>
            </a:r>
            <a:endParaRPr lang="zh-CN" altLang="en-US" dirty="0"/>
          </a:p>
        </p:txBody>
      </p:sp>
      <p:sp>
        <p:nvSpPr>
          <p:cNvPr id="3" name="内容占位符 2"/>
          <p:cNvSpPr>
            <a:spLocks noGrp="1"/>
          </p:cNvSpPr>
          <p:nvPr>
            <p:ph idx="1"/>
          </p:nvPr>
        </p:nvSpPr>
        <p:spPr/>
        <p:txBody>
          <a:bodyPr/>
          <a:lstStyle/>
          <a:p>
            <a:r>
              <a:rPr lang="en-US" altLang="zh-CN" dirty="0"/>
              <a:t>The element at the root is to be removed, and a hole is created</a:t>
            </a:r>
          </a:p>
          <a:p>
            <a:endParaRPr lang="en-US" altLang="zh-CN" dirty="0"/>
          </a:p>
          <a:p>
            <a:r>
              <a:rPr lang="en-US" altLang="zh-CN" dirty="0"/>
              <a:t>Move the last element in the array to the root</a:t>
            </a:r>
          </a:p>
          <a:p>
            <a:endParaRPr lang="en-US" altLang="zh-CN" dirty="0"/>
          </a:p>
          <a:p>
            <a:r>
              <a:rPr lang="en-US" altLang="zh-CN" dirty="0" err="1"/>
              <a:t>SiftDown</a:t>
            </a:r>
            <a:endParaRPr lang="en-US" altLang="zh-CN"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23</a:t>
            </a:fld>
            <a:endParaRPr lang="en-US" altLang="zh-CN"/>
          </a:p>
        </p:txBody>
      </p:sp>
    </p:spTree>
    <p:extLst>
      <p:ext uri="{BB962C8B-B14F-4D97-AF65-F5344CB8AC3E}">
        <p14:creationId xmlns:p14="http://schemas.microsoft.com/office/powerpoint/2010/main" val="270150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DeleteMin</a:t>
            </a:r>
            <a:r>
              <a:rPr lang="en-US" altLang="zh-CN" dirty="0"/>
              <a:t> (Observation)</a:t>
            </a:r>
            <a:endParaRPr lang="zh-CN" altLang="en-US" dirty="0"/>
          </a:p>
        </p:txBody>
      </p:sp>
      <p:sp>
        <p:nvSpPr>
          <p:cNvPr id="3" name="内容占位符 2"/>
          <p:cNvSpPr>
            <a:spLocks noGrp="1"/>
          </p:cNvSpPr>
          <p:nvPr>
            <p:ph idx="1"/>
          </p:nvPr>
        </p:nvSpPr>
        <p:spPr/>
        <p:txBody>
          <a:bodyPr/>
          <a:lstStyle/>
          <a:p>
            <a:r>
              <a:rPr lang="en-US" altLang="zh-CN" dirty="0"/>
              <a:t>Creation of the hole at the root</a:t>
            </a:r>
          </a:p>
          <a:p>
            <a:r>
              <a:rPr lang="en-US" altLang="zh-CN" dirty="0"/>
              <a:t>Leave the </a:t>
            </a:r>
            <a:r>
              <a:rPr lang="en-US" altLang="zh-CN" dirty="0">
                <a:solidFill>
                  <a:srgbClr val="0070C0"/>
                </a:solidFill>
              </a:rPr>
              <a:t>last element </a:t>
            </a:r>
            <a:r>
              <a:rPr lang="en-US" altLang="zh-CN" dirty="0"/>
              <a:t>in the array</a:t>
            </a: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24</a:t>
            </a:fld>
            <a:endParaRPr lang="en-US" altLang="zh-CN"/>
          </a:p>
        </p:txBody>
      </p:sp>
      <p:grpSp>
        <p:nvGrpSpPr>
          <p:cNvPr id="45" name="组合 44"/>
          <p:cNvGrpSpPr/>
          <p:nvPr/>
        </p:nvGrpSpPr>
        <p:grpSpPr>
          <a:xfrm>
            <a:off x="3719736" y="2956882"/>
            <a:ext cx="504056" cy="464550"/>
            <a:chOff x="4047260" y="2924944"/>
            <a:chExt cx="504056" cy="464550"/>
          </a:xfrm>
        </p:grpSpPr>
        <p:sp>
          <p:nvSpPr>
            <p:cNvPr id="46" name="TextBox 4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13</a:t>
              </a:r>
              <a:endParaRPr lang="zh-CN" altLang="en-US" sz="2000" b="1" dirty="0">
                <a:solidFill>
                  <a:schemeClr val="tx1"/>
                </a:solidFill>
                <a:latin typeface="Arial Narrow" pitchFamily="34" charset="0"/>
              </a:endParaRPr>
            </a:p>
          </p:txBody>
        </p:sp>
        <p:sp>
          <p:nvSpPr>
            <p:cNvPr id="47" name="椭圆 4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2855640" y="3573832"/>
            <a:ext cx="504056" cy="464550"/>
            <a:chOff x="4047260" y="2924944"/>
            <a:chExt cx="504056" cy="464550"/>
          </a:xfrm>
        </p:grpSpPr>
        <p:sp>
          <p:nvSpPr>
            <p:cNvPr id="49" name="TextBox 4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50" name="椭圆 4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2423592" y="4281406"/>
            <a:ext cx="504056" cy="464550"/>
            <a:chOff x="4047260" y="2924944"/>
            <a:chExt cx="504056" cy="464550"/>
          </a:xfrm>
        </p:grpSpPr>
        <p:sp>
          <p:nvSpPr>
            <p:cNvPr id="52" name="TextBox 5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53" name="椭圆 5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3359696" y="4281406"/>
            <a:ext cx="504056" cy="464550"/>
            <a:chOff x="4047260" y="2924944"/>
            <a:chExt cx="504056" cy="464550"/>
          </a:xfrm>
        </p:grpSpPr>
        <p:sp>
          <p:nvSpPr>
            <p:cNvPr id="55" name="TextBox 5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56" name="椭圆 5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a:off x="2135560" y="5021197"/>
            <a:ext cx="504056" cy="464550"/>
            <a:chOff x="4047260" y="2924944"/>
            <a:chExt cx="504056" cy="464550"/>
          </a:xfrm>
        </p:grpSpPr>
        <p:sp>
          <p:nvSpPr>
            <p:cNvPr id="58" name="TextBox 5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59" name="椭圆 5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p:nvGrpSpPr>
        <p:grpSpPr>
          <a:xfrm>
            <a:off x="2639616" y="5021197"/>
            <a:ext cx="504056" cy="464550"/>
            <a:chOff x="4047260" y="2924944"/>
            <a:chExt cx="504056" cy="464550"/>
          </a:xfrm>
        </p:grpSpPr>
        <p:sp>
          <p:nvSpPr>
            <p:cNvPr id="61" name="TextBox 6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62" name="椭圆 6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p:nvGrpSpPr>
        <p:grpSpPr>
          <a:xfrm>
            <a:off x="3143672" y="5020915"/>
            <a:ext cx="504056" cy="464550"/>
            <a:chOff x="4047260" y="2924944"/>
            <a:chExt cx="504056" cy="464550"/>
          </a:xfrm>
        </p:grpSpPr>
        <p:sp>
          <p:nvSpPr>
            <p:cNvPr id="64" name="TextBox 6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65" name="椭圆 6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6" name="组合 65"/>
          <p:cNvGrpSpPr/>
          <p:nvPr/>
        </p:nvGrpSpPr>
        <p:grpSpPr>
          <a:xfrm>
            <a:off x="3668412" y="5021197"/>
            <a:ext cx="504056" cy="464550"/>
            <a:chOff x="4047260" y="2924944"/>
            <a:chExt cx="504056" cy="464550"/>
          </a:xfrm>
        </p:grpSpPr>
        <p:sp>
          <p:nvSpPr>
            <p:cNvPr id="67" name="TextBox 6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68" name="椭圆 6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9" name="组合 68"/>
          <p:cNvGrpSpPr/>
          <p:nvPr/>
        </p:nvGrpSpPr>
        <p:grpSpPr>
          <a:xfrm>
            <a:off x="4583832" y="3573550"/>
            <a:ext cx="504056" cy="464550"/>
            <a:chOff x="4047260" y="2924944"/>
            <a:chExt cx="504056" cy="464550"/>
          </a:xfrm>
        </p:grpSpPr>
        <p:sp>
          <p:nvSpPr>
            <p:cNvPr id="70" name="TextBox 6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71" name="椭圆 7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2" name="组合 71"/>
          <p:cNvGrpSpPr/>
          <p:nvPr/>
        </p:nvGrpSpPr>
        <p:grpSpPr>
          <a:xfrm>
            <a:off x="4151784" y="4281124"/>
            <a:ext cx="504056" cy="464550"/>
            <a:chOff x="4047260" y="2924944"/>
            <a:chExt cx="504056" cy="464550"/>
          </a:xfrm>
        </p:grpSpPr>
        <p:sp>
          <p:nvSpPr>
            <p:cNvPr id="73" name="TextBox 7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74" name="椭圆 7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5" name="组合 74"/>
          <p:cNvGrpSpPr/>
          <p:nvPr/>
        </p:nvGrpSpPr>
        <p:grpSpPr>
          <a:xfrm>
            <a:off x="5015880" y="4281406"/>
            <a:ext cx="504056" cy="464550"/>
            <a:chOff x="4047260" y="2924944"/>
            <a:chExt cx="504056" cy="464550"/>
          </a:xfrm>
        </p:grpSpPr>
        <p:sp>
          <p:nvSpPr>
            <p:cNvPr id="76" name="TextBox 7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77" name="椭圆 7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8" name="直接连接符 77"/>
          <p:cNvCxnSpPr>
            <a:stCxn id="47" idx="3"/>
            <a:endCxn id="50" idx="7"/>
          </p:cNvCxnSpPr>
          <p:nvPr/>
        </p:nvCxnSpPr>
        <p:spPr>
          <a:xfrm flipH="1">
            <a:off x="3272842" y="3353400"/>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0" idx="3"/>
            <a:endCxn id="53" idx="0"/>
          </p:cNvCxnSpPr>
          <p:nvPr/>
        </p:nvCxnSpPr>
        <p:spPr>
          <a:xfrm flipH="1">
            <a:off x="2676552" y="3970350"/>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0" idx="5"/>
            <a:endCxn id="56" idx="0"/>
          </p:cNvCxnSpPr>
          <p:nvPr/>
        </p:nvCxnSpPr>
        <p:spPr>
          <a:xfrm>
            <a:off x="3272843" y="3970350"/>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3" idx="3"/>
            <a:endCxn id="59" idx="0"/>
          </p:cNvCxnSpPr>
          <p:nvPr/>
        </p:nvCxnSpPr>
        <p:spPr>
          <a:xfrm flipH="1">
            <a:off x="2388520" y="4677925"/>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3" idx="5"/>
            <a:endCxn id="62" idx="0"/>
          </p:cNvCxnSpPr>
          <p:nvPr/>
        </p:nvCxnSpPr>
        <p:spPr>
          <a:xfrm>
            <a:off x="2840795" y="4677925"/>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6" idx="3"/>
            <a:endCxn id="65" idx="0"/>
          </p:cNvCxnSpPr>
          <p:nvPr/>
        </p:nvCxnSpPr>
        <p:spPr>
          <a:xfrm flipH="1">
            <a:off x="3396632" y="4677925"/>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7" idx="5"/>
            <a:endCxn id="71" idx="1"/>
          </p:cNvCxnSpPr>
          <p:nvPr/>
        </p:nvCxnSpPr>
        <p:spPr>
          <a:xfrm>
            <a:off x="4136938" y="3353400"/>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1" idx="5"/>
            <a:endCxn id="77" idx="0"/>
          </p:cNvCxnSpPr>
          <p:nvPr/>
        </p:nvCxnSpPr>
        <p:spPr>
          <a:xfrm>
            <a:off x="5001035" y="3970068"/>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1" idx="3"/>
            <a:endCxn id="74" idx="0"/>
          </p:cNvCxnSpPr>
          <p:nvPr/>
        </p:nvCxnSpPr>
        <p:spPr>
          <a:xfrm flipH="1">
            <a:off x="4404744" y="397006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56" idx="5"/>
            <a:endCxn id="68" idx="0"/>
          </p:cNvCxnSpPr>
          <p:nvPr/>
        </p:nvCxnSpPr>
        <p:spPr>
          <a:xfrm>
            <a:off x="3776899" y="4677925"/>
            <a:ext cx="144473"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7968208" y="2988367"/>
            <a:ext cx="504056" cy="464550"/>
            <a:chOff x="4047260" y="2924944"/>
            <a:chExt cx="504056" cy="464550"/>
          </a:xfrm>
        </p:grpSpPr>
        <p:sp>
          <p:nvSpPr>
            <p:cNvPr id="89" name="TextBox 88"/>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90" name="椭圆 8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1" name="组合 90"/>
          <p:cNvGrpSpPr/>
          <p:nvPr/>
        </p:nvGrpSpPr>
        <p:grpSpPr>
          <a:xfrm>
            <a:off x="7104112" y="3605317"/>
            <a:ext cx="504056" cy="464550"/>
            <a:chOff x="4047260" y="2924944"/>
            <a:chExt cx="504056" cy="464550"/>
          </a:xfrm>
        </p:grpSpPr>
        <p:sp>
          <p:nvSpPr>
            <p:cNvPr id="92" name="TextBox 9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93" name="椭圆 9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4" name="组合 93"/>
          <p:cNvGrpSpPr/>
          <p:nvPr/>
        </p:nvGrpSpPr>
        <p:grpSpPr>
          <a:xfrm>
            <a:off x="6672064" y="4312891"/>
            <a:ext cx="504056" cy="464550"/>
            <a:chOff x="4047260" y="2924944"/>
            <a:chExt cx="504056" cy="464550"/>
          </a:xfrm>
        </p:grpSpPr>
        <p:sp>
          <p:nvSpPr>
            <p:cNvPr id="95" name="TextBox 9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96" name="椭圆 9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7" name="组合 96"/>
          <p:cNvGrpSpPr/>
          <p:nvPr/>
        </p:nvGrpSpPr>
        <p:grpSpPr>
          <a:xfrm>
            <a:off x="7608168" y="4312891"/>
            <a:ext cx="504056" cy="464550"/>
            <a:chOff x="4047260" y="2924944"/>
            <a:chExt cx="504056" cy="464550"/>
          </a:xfrm>
        </p:grpSpPr>
        <p:sp>
          <p:nvSpPr>
            <p:cNvPr id="98" name="TextBox 9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99" name="椭圆 9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0" name="组合 99"/>
          <p:cNvGrpSpPr/>
          <p:nvPr/>
        </p:nvGrpSpPr>
        <p:grpSpPr>
          <a:xfrm>
            <a:off x="6384032" y="5052682"/>
            <a:ext cx="504056" cy="464550"/>
            <a:chOff x="4047260" y="2924944"/>
            <a:chExt cx="504056" cy="464550"/>
          </a:xfrm>
        </p:grpSpPr>
        <p:sp>
          <p:nvSpPr>
            <p:cNvPr id="101" name="TextBox 10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102" name="椭圆 10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p:nvGrpSpPr>
        <p:grpSpPr>
          <a:xfrm>
            <a:off x="6888088" y="5052682"/>
            <a:ext cx="504056" cy="464550"/>
            <a:chOff x="4047260" y="2924944"/>
            <a:chExt cx="504056" cy="464550"/>
          </a:xfrm>
        </p:grpSpPr>
        <p:sp>
          <p:nvSpPr>
            <p:cNvPr id="104" name="TextBox 10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105" name="椭圆 10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6" name="组合 105"/>
          <p:cNvGrpSpPr/>
          <p:nvPr/>
        </p:nvGrpSpPr>
        <p:grpSpPr>
          <a:xfrm>
            <a:off x="7392144" y="5052400"/>
            <a:ext cx="504056" cy="464550"/>
            <a:chOff x="4047260" y="2924944"/>
            <a:chExt cx="504056" cy="464550"/>
          </a:xfrm>
        </p:grpSpPr>
        <p:sp>
          <p:nvSpPr>
            <p:cNvPr id="107" name="TextBox 10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108" name="椭圆 10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0" name="TextBox 109"/>
          <p:cNvSpPr txBox="1"/>
          <p:nvPr/>
        </p:nvSpPr>
        <p:spPr>
          <a:xfrm>
            <a:off x="7916884" y="5084620"/>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grpSp>
        <p:nvGrpSpPr>
          <p:cNvPr id="112" name="组合 111"/>
          <p:cNvGrpSpPr/>
          <p:nvPr/>
        </p:nvGrpSpPr>
        <p:grpSpPr>
          <a:xfrm>
            <a:off x="8832304" y="3605035"/>
            <a:ext cx="504056" cy="464550"/>
            <a:chOff x="4047260" y="2924944"/>
            <a:chExt cx="504056" cy="464550"/>
          </a:xfrm>
        </p:grpSpPr>
        <p:sp>
          <p:nvSpPr>
            <p:cNvPr id="113" name="TextBox 11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114" name="椭圆 11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5" name="组合 114"/>
          <p:cNvGrpSpPr/>
          <p:nvPr/>
        </p:nvGrpSpPr>
        <p:grpSpPr>
          <a:xfrm>
            <a:off x="8400256" y="4312609"/>
            <a:ext cx="504056" cy="464550"/>
            <a:chOff x="4047260" y="2924944"/>
            <a:chExt cx="504056" cy="464550"/>
          </a:xfrm>
        </p:grpSpPr>
        <p:sp>
          <p:nvSpPr>
            <p:cNvPr id="116" name="TextBox 11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117" name="椭圆 11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9264352" y="4312891"/>
            <a:ext cx="504056" cy="464550"/>
            <a:chOff x="4047260" y="2924944"/>
            <a:chExt cx="504056" cy="464550"/>
          </a:xfrm>
        </p:grpSpPr>
        <p:sp>
          <p:nvSpPr>
            <p:cNvPr id="119" name="TextBox 11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120" name="椭圆 11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a:stCxn id="90" idx="3"/>
            <a:endCxn id="93" idx="7"/>
          </p:cNvCxnSpPr>
          <p:nvPr/>
        </p:nvCxnSpPr>
        <p:spPr>
          <a:xfrm flipH="1">
            <a:off x="7521314" y="3384885"/>
            <a:ext cx="535610" cy="2884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3" idx="3"/>
            <a:endCxn id="96" idx="0"/>
          </p:cNvCxnSpPr>
          <p:nvPr/>
        </p:nvCxnSpPr>
        <p:spPr>
          <a:xfrm flipH="1">
            <a:off x="6925024" y="4001835"/>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3" idx="5"/>
            <a:endCxn id="99" idx="0"/>
          </p:cNvCxnSpPr>
          <p:nvPr/>
        </p:nvCxnSpPr>
        <p:spPr>
          <a:xfrm>
            <a:off x="7521315" y="4001835"/>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96" idx="3"/>
            <a:endCxn id="102" idx="0"/>
          </p:cNvCxnSpPr>
          <p:nvPr/>
        </p:nvCxnSpPr>
        <p:spPr>
          <a:xfrm flipH="1">
            <a:off x="6636992" y="4709410"/>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6" idx="5"/>
            <a:endCxn id="105" idx="0"/>
          </p:cNvCxnSpPr>
          <p:nvPr/>
        </p:nvCxnSpPr>
        <p:spPr>
          <a:xfrm>
            <a:off x="7089267" y="4709410"/>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08" idx="0"/>
          </p:cNvCxnSpPr>
          <p:nvPr/>
        </p:nvCxnSpPr>
        <p:spPr>
          <a:xfrm flipH="1">
            <a:off x="7645104" y="4709410"/>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90" idx="5"/>
            <a:endCxn id="114" idx="1"/>
          </p:cNvCxnSpPr>
          <p:nvPr/>
        </p:nvCxnSpPr>
        <p:spPr>
          <a:xfrm>
            <a:off x="8385410" y="3384885"/>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4" idx="5"/>
            <a:endCxn id="120" idx="0"/>
          </p:cNvCxnSpPr>
          <p:nvPr/>
        </p:nvCxnSpPr>
        <p:spPr>
          <a:xfrm>
            <a:off x="9249507" y="4001553"/>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4" idx="3"/>
            <a:endCxn id="117" idx="0"/>
          </p:cNvCxnSpPr>
          <p:nvPr/>
        </p:nvCxnSpPr>
        <p:spPr>
          <a:xfrm flipH="1">
            <a:off x="8653216" y="4001553"/>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右箭头 130"/>
          <p:cNvSpPr/>
          <p:nvPr/>
        </p:nvSpPr>
        <p:spPr>
          <a:xfrm>
            <a:off x="5735960" y="4125878"/>
            <a:ext cx="524740" cy="1874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87492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DeleteMin</a:t>
            </a:r>
            <a:r>
              <a:rPr lang="en-US" altLang="zh-CN" dirty="0"/>
              <a:t> (Observation)</a:t>
            </a:r>
            <a:endParaRPr lang="zh-CN" altLang="en-US" dirty="0"/>
          </a:p>
        </p:txBody>
      </p:sp>
      <p:sp>
        <p:nvSpPr>
          <p:cNvPr id="3" name="内容占位符 2"/>
          <p:cNvSpPr>
            <a:spLocks noGrp="1"/>
          </p:cNvSpPr>
          <p:nvPr>
            <p:ph idx="1"/>
          </p:nvPr>
        </p:nvSpPr>
        <p:spPr/>
        <p:txBody>
          <a:bodyPr/>
          <a:lstStyle/>
          <a:p>
            <a:r>
              <a:rPr lang="en-US" altLang="zh-CN" dirty="0"/>
              <a:t>Next two steps in </a:t>
            </a:r>
            <a:r>
              <a:rPr lang="en-US" altLang="zh-CN" dirty="0" err="1"/>
              <a:t>DeleteMin</a:t>
            </a:r>
            <a:endParaRPr lang="zh-CN" altLang="en-US"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25</a:t>
            </a:fld>
            <a:endParaRPr lang="en-US" altLang="zh-CN"/>
          </a:p>
        </p:txBody>
      </p:sp>
      <p:grpSp>
        <p:nvGrpSpPr>
          <p:cNvPr id="45" name="组合 44"/>
          <p:cNvGrpSpPr/>
          <p:nvPr/>
        </p:nvGrpSpPr>
        <p:grpSpPr>
          <a:xfrm>
            <a:off x="3719736" y="2956882"/>
            <a:ext cx="504056" cy="464550"/>
            <a:chOff x="4047260" y="2924944"/>
            <a:chExt cx="504056" cy="464550"/>
          </a:xfrm>
        </p:grpSpPr>
        <p:sp>
          <p:nvSpPr>
            <p:cNvPr id="46" name="TextBox 4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47" name="椭圆 4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2855640" y="3573832"/>
            <a:ext cx="504056" cy="464550"/>
            <a:chOff x="4047260" y="2924944"/>
            <a:chExt cx="504056" cy="464550"/>
          </a:xfrm>
        </p:grpSpPr>
        <p:sp>
          <p:nvSpPr>
            <p:cNvPr id="49" name="TextBox 48"/>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50" name="椭圆 4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2423592" y="4281406"/>
            <a:ext cx="504056" cy="464550"/>
            <a:chOff x="4047260" y="2924944"/>
            <a:chExt cx="504056" cy="464550"/>
          </a:xfrm>
        </p:grpSpPr>
        <p:sp>
          <p:nvSpPr>
            <p:cNvPr id="52" name="TextBox 5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53" name="椭圆 5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3359696" y="4281406"/>
            <a:ext cx="504056" cy="464550"/>
            <a:chOff x="4047260" y="2924944"/>
            <a:chExt cx="504056" cy="464550"/>
          </a:xfrm>
        </p:grpSpPr>
        <p:sp>
          <p:nvSpPr>
            <p:cNvPr id="55" name="TextBox 5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56" name="椭圆 5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a:off x="2135560" y="5021197"/>
            <a:ext cx="504056" cy="464550"/>
            <a:chOff x="4047260" y="2924944"/>
            <a:chExt cx="504056" cy="464550"/>
          </a:xfrm>
        </p:grpSpPr>
        <p:sp>
          <p:nvSpPr>
            <p:cNvPr id="58" name="TextBox 5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59" name="椭圆 5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p:nvGrpSpPr>
        <p:grpSpPr>
          <a:xfrm>
            <a:off x="2639616" y="5021197"/>
            <a:ext cx="504056" cy="464550"/>
            <a:chOff x="4047260" y="2924944"/>
            <a:chExt cx="504056" cy="464550"/>
          </a:xfrm>
        </p:grpSpPr>
        <p:sp>
          <p:nvSpPr>
            <p:cNvPr id="61" name="TextBox 6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62" name="椭圆 6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p:nvGrpSpPr>
        <p:grpSpPr>
          <a:xfrm>
            <a:off x="3143672" y="5020915"/>
            <a:ext cx="504056" cy="464550"/>
            <a:chOff x="4047260" y="2924944"/>
            <a:chExt cx="504056" cy="464550"/>
          </a:xfrm>
        </p:grpSpPr>
        <p:sp>
          <p:nvSpPr>
            <p:cNvPr id="64" name="TextBox 6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65" name="椭圆 6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67" name="TextBox 66"/>
          <p:cNvSpPr txBox="1"/>
          <p:nvPr/>
        </p:nvSpPr>
        <p:spPr>
          <a:xfrm>
            <a:off x="3668412" y="5053135"/>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grpSp>
        <p:nvGrpSpPr>
          <p:cNvPr id="69" name="组合 68"/>
          <p:cNvGrpSpPr/>
          <p:nvPr/>
        </p:nvGrpSpPr>
        <p:grpSpPr>
          <a:xfrm>
            <a:off x="4583832" y="3573550"/>
            <a:ext cx="504056" cy="464550"/>
            <a:chOff x="4047260" y="2924944"/>
            <a:chExt cx="504056" cy="464550"/>
          </a:xfrm>
        </p:grpSpPr>
        <p:sp>
          <p:nvSpPr>
            <p:cNvPr id="70" name="TextBox 6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71" name="椭圆 7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2" name="组合 71"/>
          <p:cNvGrpSpPr/>
          <p:nvPr/>
        </p:nvGrpSpPr>
        <p:grpSpPr>
          <a:xfrm>
            <a:off x="4151784" y="4281124"/>
            <a:ext cx="504056" cy="464550"/>
            <a:chOff x="4047260" y="2924944"/>
            <a:chExt cx="504056" cy="464550"/>
          </a:xfrm>
        </p:grpSpPr>
        <p:sp>
          <p:nvSpPr>
            <p:cNvPr id="73" name="TextBox 7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74" name="椭圆 7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5" name="组合 74"/>
          <p:cNvGrpSpPr/>
          <p:nvPr/>
        </p:nvGrpSpPr>
        <p:grpSpPr>
          <a:xfrm>
            <a:off x="5015880" y="4281406"/>
            <a:ext cx="504056" cy="464550"/>
            <a:chOff x="4047260" y="2924944"/>
            <a:chExt cx="504056" cy="464550"/>
          </a:xfrm>
        </p:grpSpPr>
        <p:sp>
          <p:nvSpPr>
            <p:cNvPr id="76" name="TextBox 7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77" name="椭圆 7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8" name="直接连接符 77"/>
          <p:cNvCxnSpPr>
            <a:stCxn id="47" idx="3"/>
            <a:endCxn id="50" idx="7"/>
          </p:cNvCxnSpPr>
          <p:nvPr/>
        </p:nvCxnSpPr>
        <p:spPr>
          <a:xfrm flipH="1">
            <a:off x="3272842" y="3353400"/>
            <a:ext cx="535610" cy="28846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0" idx="3"/>
            <a:endCxn id="53" idx="0"/>
          </p:cNvCxnSpPr>
          <p:nvPr/>
        </p:nvCxnSpPr>
        <p:spPr>
          <a:xfrm flipH="1">
            <a:off x="2676552" y="3970350"/>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0" idx="5"/>
            <a:endCxn id="56" idx="0"/>
          </p:cNvCxnSpPr>
          <p:nvPr/>
        </p:nvCxnSpPr>
        <p:spPr>
          <a:xfrm>
            <a:off x="3272843" y="3970350"/>
            <a:ext cx="339813"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3" idx="3"/>
            <a:endCxn id="59" idx="0"/>
          </p:cNvCxnSpPr>
          <p:nvPr/>
        </p:nvCxnSpPr>
        <p:spPr>
          <a:xfrm flipH="1">
            <a:off x="2388520" y="4677925"/>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3" idx="5"/>
            <a:endCxn id="62" idx="0"/>
          </p:cNvCxnSpPr>
          <p:nvPr/>
        </p:nvCxnSpPr>
        <p:spPr>
          <a:xfrm>
            <a:off x="2840795" y="4677925"/>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6" idx="3"/>
            <a:endCxn id="65" idx="0"/>
          </p:cNvCxnSpPr>
          <p:nvPr/>
        </p:nvCxnSpPr>
        <p:spPr>
          <a:xfrm flipH="1">
            <a:off x="3396632" y="4677925"/>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7" idx="5"/>
            <a:endCxn id="71" idx="1"/>
          </p:cNvCxnSpPr>
          <p:nvPr/>
        </p:nvCxnSpPr>
        <p:spPr>
          <a:xfrm>
            <a:off x="4136938" y="3353400"/>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1" idx="5"/>
            <a:endCxn id="77" idx="0"/>
          </p:cNvCxnSpPr>
          <p:nvPr/>
        </p:nvCxnSpPr>
        <p:spPr>
          <a:xfrm>
            <a:off x="5001035" y="3970068"/>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1" idx="3"/>
            <a:endCxn id="74" idx="0"/>
          </p:cNvCxnSpPr>
          <p:nvPr/>
        </p:nvCxnSpPr>
        <p:spPr>
          <a:xfrm flipH="1">
            <a:off x="4404744" y="397006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7968208" y="2988367"/>
            <a:ext cx="504056" cy="464550"/>
            <a:chOff x="4047260" y="2924944"/>
            <a:chExt cx="504056" cy="464550"/>
          </a:xfrm>
        </p:grpSpPr>
        <p:sp>
          <p:nvSpPr>
            <p:cNvPr id="89" name="TextBox 8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90" name="椭圆 8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1" name="组合 90"/>
          <p:cNvGrpSpPr/>
          <p:nvPr/>
        </p:nvGrpSpPr>
        <p:grpSpPr>
          <a:xfrm>
            <a:off x="7104112" y="3605317"/>
            <a:ext cx="504056" cy="464550"/>
            <a:chOff x="4047260" y="2924944"/>
            <a:chExt cx="504056" cy="464550"/>
          </a:xfrm>
        </p:grpSpPr>
        <p:sp>
          <p:nvSpPr>
            <p:cNvPr id="92" name="TextBox 9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93" name="椭圆 9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4" name="组合 93"/>
          <p:cNvGrpSpPr/>
          <p:nvPr/>
        </p:nvGrpSpPr>
        <p:grpSpPr>
          <a:xfrm>
            <a:off x="6672064" y="4312891"/>
            <a:ext cx="504056" cy="464550"/>
            <a:chOff x="4047260" y="2924944"/>
            <a:chExt cx="504056" cy="464550"/>
          </a:xfrm>
        </p:grpSpPr>
        <p:sp>
          <p:nvSpPr>
            <p:cNvPr id="95" name="TextBox 9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96" name="椭圆 9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97" name="组合 96"/>
          <p:cNvGrpSpPr/>
          <p:nvPr/>
        </p:nvGrpSpPr>
        <p:grpSpPr>
          <a:xfrm>
            <a:off x="7608168" y="4312891"/>
            <a:ext cx="504056" cy="464550"/>
            <a:chOff x="4047260" y="2924944"/>
            <a:chExt cx="504056" cy="464550"/>
          </a:xfrm>
        </p:grpSpPr>
        <p:sp>
          <p:nvSpPr>
            <p:cNvPr id="98" name="TextBox 97"/>
            <p:cNvSpPr txBox="1"/>
            <p:nvPr/>
          </p:nvSpPr>
          <p:spPr>
            <a:xfrm>
              <a:off x="4047260" y="2956882"/>
              <a:ext cx="504056" cy="400110"/>
            </a:xfrm>
            <a:prstGeom prst="rect">
              <a:avLst/>
            </a:prstGeom>
            <a:noFill/>
          </p:spPr>
          <p:txBody>
            <a:bodyPr wrap="square" rtlCol="0">
              <a:spAutoFit/>
            </a:bodyPr>
            <a:lstStyle/>
            <a:p>
              <a:pPr algn="ctr"/>
              <a:endParaRPr lang="zh-CN" altLang="en-US" sz="2000" b="1" dirty="0">
                <a:solidFill>
                  <a:schemeClr val="tx1"/>
                </a:solidFill>
                <a:latin typeface="Arial Narrow" pitchFamily="34" charset="0"/>
              </a:endParaRPr>
            </a:p>
          </p:txBody>
        </p:sp>
        <p:sp>
          <p:nvSpPr>
            <p:cNvPr id="99" name="椭圆 9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0" name="组合 99"/>
          <p:cNvGrpSpPr/>
          <p:nvPr/>
        </p:nvGrpSpPr>
        <p:grpSpPr>
          <a:xfrm>
            <a:off x="6384032" y="5052682"/>
            <a:ext cx="504056" cy="464550"/>
            <a:chOff x="4047260" y="2924944"/>
            <a:chExt cx="504056" cy="464550"/>
          </a:xfrm>
        </p:grpSpPr>
        <p:sp>
          <p:nvSpPr>
            <p:cNvPr id="101" name="TextBox 10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102" name="椭圆 10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3" name="组合 102"/>
          <p:cNvGrpSpPr/>
          <p:nvPr/>
        </p:nvGrpSpPr>
        <p:grpSpPr>
          <a:xfrm>
            <a:off x="6888088" y="5052682"/>
            <a:ext cx="504056" cy="464550"/>
            <a:chOff x="4047260" y="2924944"/>
            <a:chExt cx="504056" cy="464550"/>
          </a:xfrm>
        </p:grpSpPr>
        <p:sp>
          <p:nvSpPr>
            <p:cNvPr id="104" name="TextBox 10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105" name="椭圆 10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06" name="组合 105"/>
          <p:cNvGrpSpPr/>
          <p:nvPr/>
        </p:nvGrpSpPr>
        <p:grpSpPr>
          <a:xfrm>
            <a:off x="7392144" y="5052400"/>
            <a:ext cx="504056" cy="464550"/>
            <a:chOff x="4047260" y="2924944"/>
            <a:chExt cx="504056" cy="464550"/>
          </a:xfrm>
        </p:grpSpPr>
        <p:sp>
          <p:nvSpPr>
            <p:cNvPr id="107" name="TextBox 106"/>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108" name="椭圆 107"/>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10" name="TextBox 109"/>
          <p:cNvSpPr txBox="1"/>
          <p:nvPr/>
        </p:nvSpPr>
        <p:spPr>
          <a:xfrm>
            <a:off x="7916884" y="5084620"/>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grpSp>
        <p:nvGrpSpPr>
          <p:cNvPr id="112" name="组合 111"/>
          <p:cNvGrpSpPr/>
          <p:nvPr/>
        </p:nvGrpSpPr>
        <p:grpSpPr>
          <a:xfrm>
            <a:off x="8832304" y="3605035"/>
            <a:ext cx="504056" cy="464550"/>
            <a:chOff x="4047260" y="2924944"/>
            <a:chExt cx="504056" cy="464550"/>
          </a:xfrm>
        </p:grpSpPr>
        <p:sp>
          <p:nvSpPr>
            <p:cNvPr id="113" name="TextBox 11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114" name="椭圆 11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5" name="组合 114"/>
          <p:cNvGrpSpPr/>
          <p:nvPr/>
        </p:nvGrpSpPr>
        <p:grpSpPr>
          <a:xfrm>
            <a:off x="8400256" y="4312609"/>
            <a:ext cx="504056" cy="464550"/>
            <a:chOff x="4047260" y="2924944"/>
            <a:chExt cx="504056" cy="464550"/>
          </a:xfrm>
        </p:grpSpPr>
        <p:sp>
          <p:nvSpPr>
            <p:cNvPr id="116" name="TextBox 11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117" name="椭圆 11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18" name="组合 117"/>
          <p:cNvGrpSpPr/>
          <p:nvPr/>
        </p:nvGrpSpPr>
        <p:grpSpPr>
          <a:xfrm>
            <a:off x="9264352" y="4312891"/>
            <a:ext cx="504056" cy="464550"/>
            <a:chOff x="4047260" y="2924944"/>
            <a:chExt cx="504056" cy="464550"/>
          </a:xfrm>
        </p:grpSpPr>
        <p:sp>
          <p:nvSpPr>
            <p:cNvPr id="119" name="TextBox 11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120" name="椭圆 11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121" name="直接连接符 120"/>
          <p:cNvCxnSpPr>
            <a:stCxn id="90" idx="3"/>
            <a:endCxn id="93" idx="7"/>
          </p:cNvCxnSpPr>
          <p:nvPr/>
        </p:nvCxnSpPr>
        <p:spPr>
          <a:xfrm flipH="1">
            <a:off x="7521314" y="3384885"/>
            <a:ext cx="535610" cy="28846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93" idx="3"/>
            <a:endCxn id="96" idx="0"/>
          </p:cNvCxnSpPr>
          <p:nvPr/>
        </p:nvCxnSpPr>
        <p:spPr>
          <a:xfrm flipH="1">
            <a:off x="6925024" y="4001835"/>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93" idx="5"/>
            <a:endCxn id="99" idx="0"/>
          </p:cNvCxnSpPr>
          <p:nvPr/>
        </p:nvCxnSpPr>
        <p:spPr>
          <a:xfrm>
            <a:off x="7521315" y="4001835"/>
            <a:ext cx="339813" cy="31105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96" idx="3"/>
            <a:endCxn id="102" idx="0"/>
          </p:cNvCxnSpPr>
          <p:nvPr/>
        </p:nvCxnSpPr>
        <p:spPr>
          <a:xfrm flipH="1">
            <a:off x="6636992" y="4709410"/>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96" idx="5"/>
            <a:endCxn id="105" idx="0"/>
          </p:cNvCxnSpPr>
          <p:nvPr/>
        </p:nvCxnSpPr>
        <p:spPr>
          <a:xfrm>
            <a:off x="7089267" y="4709410"/>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99" idx="3"/>
            <a:endCxn id="108" idx="0"/>
          </p:cNvCxnSpPr>
          <p:nvPr/>
        </p:nvCxnSpPr>
        <p:spPr>
          <a:xfrm flipH="1">
            <a:off x="7645104" y="4709410"/>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90" idx="5"/>
            <a:endCxn id="114" idx="1"/>
          </p:cNvCxnSpPr>
          <p:nvPr/>
        </p:nvCxnSpPr>
        <p:spPr>
          <a:xfrm>
            <a:off x="8385410" y="3384885"/>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14" idx="5"/>
            <a:endCxn id="120" idx="0"/>
          </p:cNvCxnSpPr>
          <p:nvPr/>
        </p:nvCxnSpPr>
        <p:spPr>
          <a:xfrm>
            <a:off x="9249507" y="4001553"/>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14" idx="3"/>
            <a:endCxn id="117" idx="0"/>
          </p:cNvCxnSpPr>
          <p:nvPr/>
        </p:nvCxnSpPr>
        <p:spPr>
          <a:xfrm flipH="1">
            <a:off x="8653216" y="4001553"/>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1" name="右箭头 130"/>
          <p:cNvSpPr/>
          <p:nvPr/>
        </p:nvSpPr>
        <p:spPr>
          <a:xfrm>
            <a:off x="5735960" y="4125878"/>
            <a:ext cx="524740" cy="18746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03231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DeleteMin</a:t>
            </a:r>
            <a:r>
              <a:rPr lang="en-US" altLang="zh-CN" dirty="0"/>
              <a:t> (Observation)</a:t>
            </a:r>
            <a:endParaRPr lang="zh-CN" altLang="en-US" dirty="0"/>
          </a:p>
        </p:txBody>
      </p:sp>
      <p:sp>
        <p:nvSpPr>
          <p:cNvPr id="3" name="内容占位符 2"/>
          <p:cNvSpPr>
            <a:spLocks noGrp="1"/>
          </p:cNvSpPr>
          <p:nvPr>
            <p:ph idx="1"/>
          </p:nvPr>
        </p:nvSpPr>
        <p:spPr/>
        <p:txBody>
          <a:bodyPr/>
          <a:lstStyle/>
          <a:p>
            <a:r>
              <a:rPr lang="en-US" altLang="zh-CN" dirty="0"/>
              <a:t>Last step in </a:t>
            </a:r>
            <a:r>
              <a:rPr lang="en-US" altLang="zh-CN" dirty="0" err="1"/>
              <a:t>DeleteMin</a:t>
            </a:r>
            <a:endParaRPr lang="zh-CN" altLang="en-US"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26</a:t>
            </a:fld>
            <a:endParaRPr lang="en-US" altLang="zh-CN"/>
          </a:p>
        </p:txBody>
      </p:sp>
      <p:grpSp>
        <p:nvGrpSpPr>
          <p:cNvPr id="45" name="组合 44"/>
          <p:cNvGrpSpPr/>
          <p:nvPr/>
        </p:nvGrpSpPr>
        <p:grpSpPr>
          <a:xfrm>
            <a:off x="3719736" y="2956882"/>
            <a:ext cx="504056" cy="464550"/>
            <a:chOff x="4047260" y="2924944"/>
            <a:chExt cx="504056" cy="464550"/>
          </a:xfrm>
        </p:grpSpPr>
        <p:sp>
          <p:nvSpPr>
            <p:cNvPr id="46" name="TextBox 4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14</a:t>
              </a:r>
              <a:endParaRPr lang="zh-CN" altLang="en-US" sz="2000" b="1" dirty="0">
                <a:solidFill>
                  <a:schemeClr val="tx1"/>
                </a:solidFill>
                <a:latin typeface="Arial Narrow" pitchFamily="34" charset="0"/>
              </a:endParaRPr>
            </a:p>
          </p:txBody>
        </p:sp>
        <p:sp>
          <p:nvSpPr>
            <p:cNvPr id="47" name="椭圆 4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48" name="组合 47"/>
          <p:cNvGrpSpPr/>
          <p:nvPr/>
        </p:nvGrpSpPr>
        <p:grpSpPr>
          <a:xfrm>
            <a:off x="2855640" y="3573832"/>
            <a:ext cx="504056" cy="464550"/>
            <a:chOff x="4047260" y="2924944"/>
            <a:chExt cx="504056" cy="464550"/>
          </a:xfrm>
        </p:grpSpPr>
        <p:sp>
          <p:nvSpPr>
            <p:cNvPr id="49" name="TextBox 48"/>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21</a:t>
              </a:r>
              <a:endParaRPr lang="zh-CN" altLang="en-US" sz="2000" b="1" dirty="0">
                <a:solidFill>
                  <a:schemeClr val="tx1"/>
                </a:solidFill>
                <a:latin typeface="Arial Narrow" pitchFamily="34" charset="0"/>
              </a:endParaRPr>
            </a:p>
          </p:txBody>
        </p:sp>
        <p:sp>
          <p:nvSpPr>
            <p:cNvPr id="50" name="椭圆 49"/>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1" name="组合 50"/>
          <p:cNvGrpSpPr/>
          <p:nvPr/>
        </p:nvGrpSpPr>
        <p:grpSpPr>
          <a:xfrm>
            <a:off x="2423592" y="4281406"/>
            <a:ext cx="504056" cy="464550"/>
            <a:chOff x="4047260" y="2924944"/>
            <a:chExt cx="504056" cy="464550"/>
          </a:xfrm>
        </p:grpSpPr>
        <p:sp>
          <p:nvSpPr>
            <p:cNvPr id="52" name="TextBox 51"/>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24</a:t>
              </a:r>
              <a:endParaRPr lang="zh-CN" altLang="en-US" sz="2000" b="1" dirty="0">
                <a:solidFill>
                  <a:schemeClr val="tx1"/>
                </a:solidFill>
                <a:latin typeface="Arial Narrow" pitchFamily="34" charset="0"/>
              </a:endParaRPr>
            </a:p>
          </p:txBody>
        </p:sp>
        <p:sp>
          <p:nvSpPr>
            <p:cNvPr id="53" name="椭圆 52"/>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4" name="组合 53"/>
          <p:cNvGrpSpPr/>
          <p:nvPr/>
        </p:nvGrpSpPr>
        <p:grpSpPr>
          <a:xfrm>
            <a:off x="3359696" y="4281406"/>
            <a:ext cx="504056" cy="464550"/>
            <a:chOff x="4047260" y="2924944"/>
            <a:chExt cx="504056" cy="464550"/>
          </a:xfrm>
        </p:grpSpPr>
        <p:sp>
          <p:nvSpPr>
            <p:cNvPr id="55" name="TextBox 54"/>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31</a:t>
              </a:r>
              <a:endParaRPr lang="zh-CN" altLang="en-US" sz="2000" b="1" dirty="0">
                <a:solidFill>
                  <a:schemeClr val="tx1"/>
                </a:solidFill>
                <a:latin typeface="Arial Narrow" pitchFamily="34" charset="0"/>
              </a:endParaRPr>
            </a:p>
          </p:txBody>
        </p:sp>
        <p:sp>
          <p:nvSpPr>
            <p:cNvPr id="56" name="椭圆 55"/>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57" name="组合 56"/>
          <p:cNvGrpSpPr/>
          <p:nvPr/>
        </p:nvGrpSpPr>
        <p:grpSpPr>
          <a:xfrm>
            <a:off x="2135560" y="5021197"/>
            <a:ext cx="504056" cy="464550"/>
            <a:chOff x="4047260" y="2924944"/>
            <a:chExt cx="504056" cy="464550"/>
          </a:xfrm>
        </p:grpSpPr>
        <p:sp>
          <p:nvSpPr>
            <p:cNvPr id="58" name="TextBox 57"/>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65</a:t>
              </a:r>
              <a:endParaRPr lang="zh-CN" altLang="en-US" sz="2000" b="1" dirty="0">
                <a:solidFill>
                  <a:schemeClr val="tx1"/>
                </a:solidFill>
                <a:latin typeface="Arial Narrow" pitchFamily="34" charset="0"/>
              </a:endParaRPr>
            </a:p>
          </p:txBody>
        </p:sp>
        <p:sp>
          <p:nvSpPr>
            <p:cNvPr id="59" name="椭圆 58"/>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0" name="组合 59"/>
          <p:cNvGrpSpPr/>
          <p:nvPr/>
        </p:nvGrpSpPr>
        <p:grpSpPr>
          <a:xfrm>
            <a:off x="2639616" y="5021197"/>
            <a:ext cx="504056" cy="464550"/>
            <a:chOff x="4047260" y="2924944"/>
            <a:chExt cx="504056" cy="464550"/>
          </a:xfrm>
        </p:grpSpPr>
        <p:sp>
          <p:nvSpPr>
            <p:cNvPr id="61" name="TextBox 60"/>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26</a:t>
              </a:r>
              <a:endParaRPr lang="zh-CN" altLang="en-US" sz="2000" b="1" dirty="0">
                <a:solidFill>
                  <a:schemeClr val="tx1"/>
                </a:solidFill>
                <a:latin typeface="Arial Narrow" pitchFamily="34" charset="0"/>
              </a:endParaRPr>
            </a:p>
          </p:txBody>
        </p:sp>
        <p:sp>
          <p:nvSpPr>
            <p:cNvPr id="62" name="椭圆 61"/>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3" name="组合 62"/>
          <p:cNvGrpSpPr/>
          <p:nvPr/>
        </p:nvGrpSpPr>
        <p:grpSpPr>
          <a:xfrm>
            <a:off x="3143672" y="5020915"/>
            <a:ext cx="504056" cy="464550"/>
            <a:chOff x="4047260" y="2924944"/>
            <a:chExt cx="504056" cy="464550"/>
          </a:xfrm>
        </p:grpSpPr>
        <p:sp>
          <p:nvSpPr>
            <p:cNvPr id="64" name="TextBox 63"/>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32</a:t>
              </a:r>
              <a:endParaRPr lang="zh-CN" altLang="en-US" sz="2000" b="1" dirty="0">
                <a:solidFill>
                  <a:schemeClr val="tx1"/>
                </a:solidFill>
                <a:latin typeface="Arial Narrow" pitchFamily="34" charset="0"/>
              </a:endParaRPr>
            </a:p>
          </p:txBody>
        </p:sp>
        <p:sp>
          <p:nvSpPr>
            <p:cNvPr id="65" name="椭圆 64"/>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69" name="组合 68"/>
          <p:cNvGrpSpPr/>
          <p:nvPr/>
        </p:nvGrpSpPr>
        <p:grpSpPr>
          <a:xfrm>
            <a:off x="4583832" y="3573550"/>
            <a:ext cx="504056" cy="464550"/>
            <a:chOff x="4047260" y="2924944"/>
            <a:chExt cx="504056" cy="464550"/>
          </a:xfrm>
        </p:grpSpPr>
        <p:sp>
          <p:nvSpPr>
            <p:cNvPr id="70" name="TextBox 69"/>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16</a:t>
              </a:r>
              <a:endParaRPr lang="zh-CN" altLang="en-US" sz="2000" b="1" dirty="0">
                <a:solidFill>
                  <a:schemeClr val="tx1"/>
                </a:solidFill>
                <a:latin typeface="Arial Narrow" pitchFamily="34" charset="0"/>
              </a:endParaRPr>
            </a:p>
          </p:txBody>
        </p:sp>
        <p:sp>
          <p:nvSpPr>
            <p:cNvPr id="71" name="椭圆 70"/>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2" name="组合 71"/>
          <p:cNvGrpSpPr/>
          <p:nvPr/>
        </p:nvGrpSpPr>
        <p:grpSpPr>
          <a:xfrm>
            <a:off x="4151784" y="4281124"/>
            <a:ext cx="504056" cy="464550"/>
            <a:chOff x="4047260" y="2924944"/>
            <a:chExt cx="504056" cy="464550"/>
          </a:xfrm>
        </p:grpSpPr>
        <p:sp>
          <p:nvSpPr>
            <p:cNvPr id="73" name="TextBox 72"/>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19</a:t>
              </a:r>
              <a:endParaRPr lang="zh-CN" altLang="en-US" sz="2000" b="1" dirty="0">
                <a:solidFill>
                  <a:schemeClr val="tx1"/>
                </a:solidFill>
                <a:latin typeface="Arial Narrow" pitchFamily="34" charset="0"/>
              </a:endParaRPr>
            </a:p>
          </p:txBody>
        </p:sp>
        <p:sp>
          <p:nvSpPr>
            <p:cNvPr id="74" name="椭圆 73"/>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75" name="组合 74"/>
          <p:cNvGrpSpPr/>
          <p:nvPr/>
        </p:nvGrpSpPr>
        <p:grpSpPr>
          <a:xfrm>
            <a:off x="5015880" y="4281406"/>
            <a:ext cx="504056" cy="464550"/>
            <a:chOff x="4047260" y="2924944"/>
            <a:chExt cx="504056" cy="464550"/>
          </a:xfrm>
        </p:grpSpPr>
        <p:sp>
          <p:nvSpPr>
            <p:cNvPr id="76" name="TextBox 75"/>
            <p:cNvSpPr txBox="1"/>
            <p:nvPr/>
          </p:nvSpPr>
          <p:spPr>
            <a:xfrm>
              <a:off x="4047260" y="2956882"/>
              <a:ext cx="504056" cy="400110"/>
            </a:xfrm>
            <a:prstGeom prst="rect">
              <a:avLst/>
            </a:prstGeom>
            <a:noFill/>
          </p:spPr>
          <p:txBody>
            <a:bodyPr wrap="square" rtlCol="0">
              <a:spAutoFit/>
            </a:bodyPr>
            <a:lstStyle/>
            <a:p>
              <a:pPr algn="ctr"/>
              <a:r>
                <a:rPr lang="en-US" altLang="zh-CN" sz="2000" b="1" dirty="0">
                  <a:solidFill>
                    <a:schemeClr val="tx1"/>
                  </a:solidFill>
                  <a:latin typeface="Arial Narrow" pitchFamily="34" charset="0"/>
                </a:rPr>
                <a:t>68</a:t>
              </a:r>
              <a:endParaRPr lang="zh-CN" altLang="en-US" sz="2000" b="1" dirty="0">
                <a:solidFill>
                  <a:schemeClr val="tx1"/>
                </a:solidFill>
                <a:latin typeface="Arial Narrow" pitchFamily="34" charset="0"/>
              </a:endParaRPr>
            </a:p>
          </p:txBody>
        </p:sp>
        <p:sp>
          <p:nvSpPr>
            <p:cNvPr id="77" name="椭圆 76"/>
            <p:cNvSpPr/>
            <p:nvPr/>
          </p:nvSpPr>
          <p:spPr>
            <a:xfrm>
              <a:off x="4067944" y="2924944"/>
              <a:ext cx="464550" cy="4645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cxnSp>
        <p:nvCxnSpPr>
          <p:cNvPr id="78" name="直接连接符 77"/>
          <p:cNvCxnSpPr>
            <a:stCxn id="47" idx="3"/>
            <a:endCxn id="50" idx="7"/>
          </p:cNvCxnSpPr>
          <p:nvPr/>
        </p:nvCxnSpPr>
        <p:spPr>
          <a:xfrm flipH="1">
            <a:off x="3272842" y="3353400"/>
            <a:ext cx="535610" cy="288464"/>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50" idx="3"/>
            <a:endCxn id="53" idx="0"/>
          </p:cNvCxnSpPr>
          <p:nvPr/>
        </p:nvCxnSpPr>
        <p:spPr>
          <a:xfrm flipH="1">
            <a:off x="2676552" y="3970350"/>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50" idx="5"/>
            <a:endCxn id="56" idx="0"/>
          </p:cNvCxnSpPr>
          <p:nvPr/>
        </p:nvCxnSpPr>
        <p:spPr>
          <a:xfrm>
            <a:off x="3272843" y="3970350"/>
            <a:ext cx="339813" cy="311056"/>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53" idx="3"/>
            <a:endCxn id="59" idx="0"/>
          </p:cNvCxnSpPr>
          <p:nvPr/>
        </p:nvCxnSpPr>
        <p:spPr>
          <a:xfrm flipH="1">
            <a:off x="2388520" y="4677925"/>
            <a:ext cx="123789"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53" idx="5"/>
            <a:endCxn id="62" idx="0"/>
          </p:cNvCxnSpPr>
          <p:nvPr/>
        </p:nvCxnSpPr>
        <p:spPr>
          <a:xfrm>
            <a:off x="2840795" y="4677925"/>
            <a:ext cx="51781" cy="3432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56" idx="3"/>
            <a:endCxn id="65" idx="0"/>
          </p:cNvCxnSpPr>
          <p:nvPr/>
        </p:nvCxnSpPr>
        <p:spPr>
          <a:xfrm flipH="1">
            <a:off x="3396632" y="4677925"/>
            <a:ext cx="51781" cy="3429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7" idx="5"/>
            <a:endCxn id="71" idx="1"/>
          </p:cNvCxnSpPr>
          <p:nvPr/>
        </p:nvCxnSpPr>
        <p:spPr>
          <a:xfrm>
            <a:off x="4136938" y="3353400"/>
            <a:ext cx="535610" cy="28818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71" idx="5"/>
            <a:endCxn id="77" idx="0"/>
          </p:cNvCxnSpPr>
          <p:nvPr/>
        </p:nvCxnSpPr>
        <p:spPr>
          <a:xfrm>
            <a:off x="5001035" y="3970068"/>
            <a:ext cx="267805" cy="31133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71" idx="3"/>
            <a:endCxn id="74" idx="0"/>
          </p:cNvCxnSpPr>
          <p:nvPr/>
        </p:nvCxnSpPr>
        <p:spPr>
          <a:xfrm flipH="1">
            <a:off x="4404744" y="3970068"/>
            <a:ext cx="267805" cy="3110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636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 of Insert and </a:t>
            </a:r>
            <a:r>
              <a:rPr lang="en-US" altLang="zh-CN" dirty="0" err="1"/>
              <a:t>DeleteMin</a:t>
            </a:r>
            <a:endParaRPr lang="zh-CN" altLang="en-US" dirty="0"/>
          </a:p>
        </p:txBody>
      </p:sp>
      <p:sp>
        <p:nvSpPr>
          <p:cNvPr id="3" name="内容占位符 2"/>
          <p:cNvSpPr>
            <a:spLocks noGrp="1"/>
          </p:cNvSpPr>
          <p:nvPr>
            <p:ph idx="1"/>
          </p:nvPr>
        </p:nvSpPr>
        <p:spPr/>
        <p:txBody>
          <a:bodyPr/>
          <a:lstStyle/>
          <a:p>
            <a:r>
              <a:rPr lang="en-US" altLang="zh-CN" dirty="0"/>
              <a:t>Insert</a:t>
            </a:r>
          </a:p>
          <a:p>
            <a:pPr lvl="1"/>
            <a:r>
              <a:rPr lang="en-US" altLang="zh-CN" dirty="0"/>
              <a:t>Worst case running time is </a:t>
            </a:r>
            <a:r>
              <a:rPr lang="en-US" altLang="zh-CN" dirty="0">
                <a:solidFill>
                  <a:srgbClr val="0070C0"/>
                </a:solidFill>
              </a:rPr>
              <a:t>O (log N)</a:t>
            </a:r>
          </a:p>
          <a:p>
            <a:pPr lvl="2"/>
            <a:r>
              <a:rPr lang="en-US" altLang="zh-CN" dirty="0"/>
              <a:t>the new element is percolating up all the way to the root.</a:t>
            </a:r>
          </a:p>
          <a:p>
            <a:pPr lvl="1"/>
            <a:endParaRPr lang="en-US" altLang="zh-CN" dirty="0"/>
          </a:p>
          <a:p>
            <a:r>
              <a:rPr lang="en-US" altLang="zh-CN" dirty="0" err="1"/>
              <a:t>DeleteMin</a:t>
            </a:r>
            <a:endParaRPr lang="en-US" altLang="zh-CN" dirty="0"/>
          </a:p>
          <a:p>
            <a:pPr lvl="1"/>
            <a:r>
              <a:rPr lang="en-US" altLang="zh-CN" dirty="0"/>
              <a:t>Worst case running time is </a:t>
            </a:r>
            <a:r>
              <a:rPr lang="en-US" altLang="zh-CN" b="0" dirty="0">
                <a:solidFill>
                  <a:srgbClr val="0070C0"/>
                </a:solidFill>
              </a:rPr>
              <a:t>O(log N)</a:t>
            </a:r>
            <a:endParaRPr lang="en-US" altLang="zh-CN" dirty="0">
              <a:solidFill>
                <a:srgbClr val="0070C0"/>
              </a:solidFill>
            </a:endParaRPr>
          </a:p>
          <a:p>
            <a:pPr lvl="1"/>
            <a:r>
              <a:rPr lang="en-US" altLang="zh-CN" dirty="0"/>
              <a:t>On average, the hole is percolated almost to the bottom of the heap, so the average running time is </a:t>
            </a:r>
            <a:r>
              <a:rPr lang="en-US" altLang="zh-CN" b="0" dirty="0">
                <a:solidFill>
                  <a:srgbClr val="0070C0"/>
                </a:solidFill>
              </a:rPr>
              <a:t>O(log N)</a:t>
            </a:r>
            <a:r>
              <a:rPr lang="en-US" altLang="zh-CN" dirty="0">
                <a:solidFill>
                  <a:srgbClr val="0070C0"/>
                </a:solidFill>
              </a:rPr>
              <a:t> </a:t>
            </a:r>
            <a:r>
              <a:rPr lang="en-US" altLang="zh-CN" dirty="0"/>
              <a:t>again</a:t>
            </a: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27</a:t>
            </a:fld>
            <a:endParaRPr lang="en-US" altLang="zh-CN"/>
          </a:p>
        </p:txBody>
      </p:sp>
    </p:spTree>
    <p:extLst>
      <p:ext uri="{BB962C8B-B14F-4D97-AF65-F5344CB8AC3E}">
        <p14:creationId xmlns:p14="http://schemas.microsoft.com/office/powerpoint/2010/main" val="1761500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Binary Heap: Other Operations</a:t>
            </a:r>
            <a:endParaRPr lang="zh-CN" altLang="en-US" dirty="0"/>
          </a:p>
        </p:txBody>
      </p:sp>
      <p:sp>
        <p:nvSpPr>
          <p:cNvPr id="3" name="内容占位符 2"/>
          <p:cNvSpPr>
            <a:spLocks noGrp="1"/>
          </p:cNvSpPr>
          <p:nvPr>
            <p:ph idx="1"/>
          </p:nvPr>
        </p:nvSpPr>
        <p:spPr/>
        <p:txBody>
          <a:bodyPr/>
          <a:lstStyle/>
          <a:p>
            <a:r>
              <a:rPr lang="en-US" altLang="zh-CN" dirty="0"/>
              <a:t>There is no way to find any particular key without a linear scan through the entire heap.</a:t>
            </a:r>
          </a:p>
          <a:p>
            <a:endParaRPr lang="en-US" altLang="zh-CN" dirty="0"/>
          </a:p>
          <a:p>
            <a:r>
              <a:rPr lang="en-US" altLang="zh-CN" dirty="0"/>
              <a:t>However, if we know the position, we can access the key immediately.</a:t>
            </a: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28</a:t>
            </a:fld>
            <a:endParaRPr lang="en-US" altLang="zh-CN"/>
          </a:p>
        </p:txBody>
      </p:sp>
    </p:spTree>
    <p:extLst>
      <p:ext uri="{BB962C8B-B14F-4D97-AF65-F5344CB8AC3E}">
        <p14:creationId xmlns:p14="http://schemas.microsoft.com/office/powerpoint/2010/main" val="3609417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7BFE0-212B-48D4-873A-2EEC3544A8C6}"/>
              </a:ext>
            </a:extLst>
          </p:cNvPr>
          <p:cNvSpPr>
            <a:spLocks noGrp="1"/>
          </p:cNvSpPr>
          <p:nvPr>
            <p:ph type="title"/>
          </p:nvPr>
        </p:nvSpPr>
        <p:spPr/>
        <p:txBody>
          <a:bodyPr/>
          <a:lstStyle/>
          <a:p>
            <a:r>
              <a:rPr lang="en-US" altLang="zh-CN" dirty="0"/>
              <a:t>General Delete Operation</a:t>
            </a:r>
            <a:endParaRPr lang="zh-CN" altLang="en-US" dirty="0"/>
          </a:p>
        </p:txBody>
      </p:sp>
      <p:sp>
        <p:nvSpPr>
          <p:cNvPr id="3" name="内容占位符 2">
            <a:extLst>
              <a:ext uri="{FF2B5EF4-FFF2-40B4-BE49-F238E27FC236}">
                <a16:creationId xmlns:a16="http://schemas.microsoft.com/office/drawing/2014/main" id="{476F0CAA-CFE3-47C7-BD74-D0EE8FAD46BF}"/>
              </a:ext>
            </a:extLst>
          </p:cNvPr>
          <p:cNvSpPr>
            <a:spLocks noGrp="1"/>
          </p:cNvSpPr>
          <p:nvPr>
            <p:ph idx="1"/>
          </p:nvPr>
        </p:nvSpPr>
        <p:spPr/>
        <p:txBody>
          <a:bodyPr/>
          <a:lstStyle/>
          <a:p>
            <a:r>
              <a:rPr lang="en-US" altLang="zh-CN" dirty="0"/>
              <a:t>The element </a:t>
            </a:r>
            <a:r>
              <a:rPr lang="en-US" altLang="zh-CN" dirty="0">
                <a:solidFill>
                  <a:srgbClr val="0070C0"/>
                </a:solidFill>
              </a:rPr>
              <a:t>at the given position </a:t>
            </a:r>
            <a:r>
              <a:rPr lang="en-US" altLang="zh-CN" dirty="0"/>
              <a:t>is removed, and a hole is created</a:t>
            </a:r>
          </a:p>
          <a:p>
            <a:endParaRPr lang="en-US" altLang="zh-CN" dirty="0"/>
          </a:p>
          <a:p>
            <a:r>
              <a:rPr lang="en-US" altLang="zh-CN" dirty="0"/>
              <a:t>Move the last element in the array to the hole</a:t>
            </a:r>
          </a:p>
          <a:p>
            <a:endParaRPr lang="en-US" altLang="zh-CN" dirty="0"/>
          </a:p>
          <a:p>
            <a:r>
              <a:rPr lang="en-US" altLang="zh-CN" dirty="0" err="1"/>
              <a:t>SiftUp</a:t>
            </a:r>
            <a:r>
              <a:rPr lang="en-US" altLang="zh-CN" dirty="0"/>
              <a:t> or </a:t>
            </a:r>
            <a:r>
              <a:rPr lang="en-US" altLang="zh-CN" dirty="0" err="1"/>
              <a:t>SiftDown</a:t>
            </a:r>
            <a:endParaRPr lang="en-US" altLang="zh-CN" dirty="0"/>
          </a:p>
          <a:p>
            <a:pPr lvl="1"/>
            <a:r>
              <a:rPr lang="en-US" altLang="zh-CN" dirty="0"/>
              <a:t>Only need either direction</a:t>
            </a:r>
          </a:p>
          <a:p>
            <a:pPr lvl="1"/>
            <a:r>
              <a:rPr lang="en-US" altLang="zh-CN" dirty="0" err="1"/>
              <a:t>SiftUp</a:t>
            </a:r>
            <a:r>
              <a:rPr lang="en-US" altLang="zh-CN" dirty="0"/>
              <a:t> for small element</a:t>
            </a:r>
          </a:p>
          <a:p>
            <a:pPr lvl="1"/>
            <a:r>
              <a:rPr lang="en-US" altLang="zh-CN" dirty="0" err="1"/>
              <a:t>SiftDown</a:t>
            </a:r>
            <a:r>
              <a:rPr lang="en-US" altLang="zh-CN" dirty="0"/>
              <a:t> for large element</a:t>
            </a:r>
          </a:p>
          <a:p>
            <a:endParaRPr lang="zh-CN" altLang="en-US" dirty="0"/>
          </a:p>
        </p:txBody>
      </p:sp>
      <p:sp>
        <p:nvSpPr>
          <p:cNvPr id="4" name="灯片编号占位符 3">
            <a:extLst>
              <a:ext uri="{FF2B5EF4-FFF2-40B4-BE49-F238E27FC236}">
                <a16:creationId xmlns:a16="http://schemas.microsoft.com/office/drawing/2014/main" id="{EBA52E5D-EC23-4869-A981-D991BBCFADDB}"/>
              </a:ext>
            </a:extLst>
          </p:cNvPr>
          <p:cNvSpPr>
            <a:spLocks noGrp="1"/>
          </p:cNvSpPr>
          <p:nvPr>
            <p:ph type="sldNum" sz="quarter" idx="11"/>
          </p:nvPr>
        </p:nvSpPr>
        <p:spPr/>
        <p:txBody>
          <a:bodyPr/>
          <a:lstStyle/>
          <a:p>
            <a:pPr>
              <a:defRPr/>
            </a:pPr>
            <a:fld id="{3067EECE-76B4-489D-A939-B05A8F1F1F9C}" type="slidenum">
              <a:rPr lang="en-US" altLang="zh-CN" smtClean="0"/>
              <a:pPr>
                <a:defRPr/>
              </a:pPr>
              <a:t>29</a:t>
            </a:fld>
            <a:endParaRPr lang="en-US" altLang="zh-CN"/>
          </a:p>
        </p:txBody>
      </p:sp>
    </p:spTree>
    <p:extLst>
      <p:ext uri="{BB962C8B-B14F-4D97-AF65-F5344CB8AC3E}">
        <p14:creationId xmlns:p14="http://schemas.microsoft.com/office/powerpoint/2010/main" val="207120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Priority Queue: Motivation</a:t>
            </a:r>
            <a:endParaRPr lang="zh-CN" altLang="en-US"/>
          </a:p>
        </p:txBody>
      </p:sp>
      <p:sp>
        <p:nvSpPr>
          <p:cNvPr id="5123" name="内容占位符 2"/>
          <p:cNvSpPr>
            <a:spLocks noGrp="1"/>
          </p:cNvSpPr>
          <p:nvPr>
            <p:ph idx="1"/>
          </p:nvPr>
        </p:nvSpPr>
        <p:spPr/>
        <p:txBody>
          <a:bodyPr>
            <a:normAutofit/>
          </a:bodyPr>
          <a:lstStyle/>
          <a:p>
            <a:r>
              <a:rPr lang="en-US" altLang="zh-CN" dirty="0"/>
              <a:t>Simple first-in first-out (FIFO) queues are not sufficient in practice</a:t>
            </a:r>
          </a:p>
          <a:p>
            <a:r>
              <a:rPr lang="en-US" altLang="zh-CN" dirty="0"/>
              <a:t>Are there any </a:t>
            </a:r>
            <a:r>
              <a:rPr lang="en-US" altLang="zh-CN" dirty="0">
                <a:solidFill>
                  <a:srgbClr val="FF0000"/>
                </a:solidFill>
              </a:rPr>
              <a:t>“smarter” </a:t>
            </a:r>
            <a:r>
              <a:rPr lang="en-US" altLang="zh-CN" dirty="0"/>
              <a:t>structures?</a:t>
            </a:r>
          </a:p>
          <a:p>
            <a:endParaRPr lang="en-US" altLang="zh-CN" dirty="0"/>
          </a:p>
          <a:p>
            <a:endParaRPr lang="en-US" altLang="zh-CN" dirty="0"/>
          </a:p>
          <a:p>
            <a:r>
              <a:rPr lang="en-US" altLang="zh-CN" dirty="0"/>
              <a:t>Operations to support</a:t>
            </a:r>
          </a:p>
          <a:p>
            <a:pPr lvl="1"/>
            <a:r>
              <a:rPr lang="en-US" altLang="zh-CN" dirty="0"/>
              <a:t>Insertion</a:t>
            </a:r>
          </a:p>
          <a:p>
            <a:pPr lvl="1"/>
            <a:r>
              <a:rPr lang="en-US" altLang="zh-CN" dirty="0"/>
              <a:t>Delete (and access) minimum</a:t>
            </a:r>
          </a:p>
        </p:txBody>
      </p:sp>
      <p:sp>
        <p:nvSpPr>
          <p:cNvPr id="5124"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65411C0C-ACC5-4F67-A1D6-FDD0366F5B2D}" type="slidenum">
              <a:rPr lang="en-US" altLang="zh-CN" sz="1200">
                <a:solidFill>
                  <a:schemeClr val="tx1"/>
                </a:solidFill>
              </a:rPr>
              <a:pPr/>
              <a:t>3</a:t>
            </a:fld>
            <a:endParaRPr lang="en-US" altLang="zh-CN" sz="1200">
              <a:solidFill>
                <a:schemeClr val="tx1"/>
              </a:solidFill>
            </a:endParaRPr>
          </a:p>
        </p:txBody>
      </p:sp>
    </p:spTree>
    <p:extLst>
      <p:ext uri="{BB962C8B-B14F-4D97-AF65-F5344CB8AC3E}">
        <p14:creationId xmlns:p14="http://schemas.microsoft.com/office/powerpoint/2010/main" val="300901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09A91-FC2E-402A-994D-C9B9365E693B}"/>
              </a:ext>
            </a:extLst>
          </p:cNvPr>
          <p:cNvSpPr>
            <a:spLocks noGrp="1"/>
          </p:cNvSpPr>
          <p:nvPr>
            <p:ph type="title"/>
          </p:nvPr>
        </p:nvSpPr>
        <p:spPr/>
        <p:txBody>
          <a:bodyPr/>
          <a:lstStyle/>
          <a:p>
            <a:r>
              <a:rPr lang="en-US" altLang="zh-CN" dirty="0"/>
              <a:t>General Delete Operation</a:t>
            </a:r>
            <a:endParaRPr lang="zh-CN" altLang="en-US" dirty="0"/>
          </a:p>
        </p:txBody>
      </p:sp>
      <p:sp>
        <p:nvSpPr>
          <p:cNvPr id="4" name="灯片编号占位符 3">
            <a:extLst>
              <a:ext uri="{FF2B5EF4-FFF2-40B4-BE49-F238E27FC236}">
                <a16:creationId xmlns:a16="http://schemas.microsoft.com/office/drawing/2014/main" id="{FF7EAFCD-0042-42EE-A2D9-C6456AE6E031}"/>
              </a:ext>
            </a:extLst>
          </p:cNvPr>
          <p:cNvSpPr>
            <a:spLocks noGrp="1"/>
          </p:cNvSpPr>
          <p:nvPr>
            <p:ph type="sldNum" sz="quarter" idx="11"/>
          </p:nvPr>
        </p:nvSpPr>
        <p:spPr/>
        <p:txBody>
          <a:bodyPr/>
          <a:lstStyle/>
          <a:p>
            <a:pPr>
              <a:defRPr/>
            </a:pPr>
            <a:fld id="{3067EECE-76B4-489D-A939-B05A8F1F1F9C}" type="slidenum">
              <a:rPr lang="en-US" altLang="zh-CN" smtClean="0"/>
              <a:pPr>
                <a:defRPr/>
              </a:pPr>
              <a:t>30</a:t>
            </a:fld>
            <a:endParaRPr lang="en-US" altLang="zh-CN"/>
          </a:p>
        </p:txBody>
      </p:sp>
      <p:sp>
        <p:nvSpPr>
          <p:cNvPr id="6" name="Rectangle 3">
            <a:extLst>
              <a:ext uri="{FF2B5EF4-FFF2-40B4-BE49-F238E27FC236}">
                <a16:creationId xmlns:a16="http://schemas.microsoft.com/office/drawing/2014/main" id="{F6504998-5D77-4AFB-8C70-884F39B90B42}"/>
              </a:ext>
            </a:extLst>
          </p:cNvPr>
          <p:cNvSpPr txBox="1">
            <a:spLocks noChangeArrowheads="1"/>
          </p:cNvSpPr>
          <p:nvPr/>
        </p:nvSpPr>
        <p:spPr bwMode="auto">
          <a:xfrm>
            <a:off x="3143672" y="1455695"/>
            <a:ext cx="8846780" cy="46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r>
              <a:rPr lang="en-US" altLang="zh-CN" sz="2400" b="1" dirty="0">
                <a:solidFill>
                  <a:srgbClr val="0000FF"/>
                </a:solidFill>
                <a:highlight>
                  <a:srgbClr val="FFFFFF"/>
                </a:highlight>
                <a:latin typeface="Ludica fax"/>
                <a:ea typeface="新宋体"/>
              </a:rPr>
              <a:t>template</a:t>
            </a:r>
            <a:r>
              <a:rPr lang="en-US" altLang="zh-CN" sz="2400" b="1" dirty="0">
                <a:solidFill>
                  <a:srgbClr val="000000"/>
                </a:solidFill>
                <a:highlight>
                  <a:srgbClr val="FFFFFF"/>
                </a:highlight>
                <a:latin typeface="Ludica fax"/>
                <a:ea typeface="新宋体"/>
              </a:rPr>
              <a:t>&lt;</a:t>
            </a:r>
            <a:r>
              <a:rPr lang="en-US" altLang="zh-CN" sz="2400" b="1" dirty="0">
                <a:solidFill>
                  <a:srgbClr val="0000FF"/>
                </a:solidFill>
                <a:highlight>
                  <a:srgbClr val="FFFFFF"/>
                </a:highlight>
                <a:latin typeface="Ludica fax"/>
                <a:ea typeface="新宋体"/>
              </a:rPr>
              <a:t>class</a:t>
            </a:r>
            <a:r>
              <a:rPr lang="en-US" altLang="zh-CN" sz="2400" b="1" dirty="0">
                <a:solidFill>
                  <a:srgbClr val="000000"/>
                </a:solidFill>
                <a:highlight>
                  <a:srgbClr val="FFFFFF"/>
                </a:highlight>
                <a:latin typeface="Ludica fax"/>
                <a:ea typeface="新宋体"/>
              </a:rPr>
              <a:t> T&gt;</a:t>
            </a:r>
          </a:p>
          <a:p>
            <a:r>
              <a:rPr lang="fr-FR" altLang="zh-CN" sz="2400" b="1" dirty="0">
                <a:solidFill>
                  <a:srgbClr val="0000FF"/>
                </a:solidFill>
                <a:highlight>
                  <a:srgbClr val="FFFFFF"/>
                </a:highlight>
                <a:latin typeface="Ludica fax"/>
                <a:ea typeface="新宋体"/>
              </a:rPr>
              <a:t>bool</a:t>
            </a:r>
            <a:r>
              <a:rPr lang="fr-FR" altLang="zh-CN" sz="2400" b="1" dirty="0">
                <a:solidFill>
                  <a:srgbClr val="000000"/>
                </a:solidFill>
                <a:highlight>
                  <a:srgbClr val="FFFFFF"/>
                </a:highlight>
                <a:latin typeface="Ludica fax"/>
                <a:ea typeface="新宋体"/>
              </a:rPr>
              <a:t> MinHeap&lt;T&gt;::Remove(</a:t>
            </a:r>
            <a:r>
              <a:rPr lang="fr-FR" altLang="zh-CN" sz="2400" b="1" dirty="0">
                <a:solidFill>
                  <a:srgbClr val="0000FF"/>
                </a:solidFill>
                <a:highlight>
                  <a:srgbClr val="FFFFFF"/>
                </a:highlight>
                <a:latin typeface="Ludica fax"/>
                <a:ea typeface="新宋体"/>
              </a:rPr>
              <a:t>int</a:t>
            </a:r>
            <a:r>
              <a:rPr lang="fr-FR" altLang="zh-CN" sz="2400" b="1" dirty="0">
                <a:solidFill>
                  <a:srgbClr val="000000"/>
                </a:solidFill>
                <a:highlight>
                  <a:srgbClr val="FFFFFF"/>
                </a:highlight>
                <a:latin typeface="Ludica fax"/>
                <a:ea typeface="新宋体"/>
              </a:rPr>
              <a:t> pos, T&amp; node)  {</a:t>
            </a:r>
          </a:p>
          <a:p>
            <a:r>
              <a:rPr lang="en-US" altLang="zh-CN" sz="2400" b="1" dirty="0">
                <a:solidFill>
                  <a:srgbClr val="0000FF"/>
                </a:solidFill>
                <a:highlight>
                  <a:srgbClr val="FFFFFF"/>
                </a:highlight>
                <a:latin typeface="Ludica fax"/>
                <a:ea typeface="新宋体"/>
              </a:rPr>
              <a:t>    if</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&lt;0)||(</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&gt;=</a:t>
            </a:r>
            <a:r>
              <a:rPr lang="en-US" altLang="zh-CN" sz="2400" b="1" dirty="0" err="1">
                <a:solidFill>
                  <a:srgbClr val="000000"/>
                </a:solidFill>
                <a:highlight>
                  <a:srgbClr val="FFFFFF"/>
                </a:highlight>
                <a:latin typeface="Ludica fax"/>
                <a:ea typeface="新宋体"/>
              </a:rPr>
              <a:t>CurrentSize</a:t>
            </a:r>
            <a:r>
              <a:rPr lang="en-US" altLang="zh-CN" sz="2400" b="1" dirty="0">
                <a:solidFill>
                  <a:srgbClr val="000000"/>
                </a:solidFill>
                <a:highlight>
                  <a:srgbClr val="FFFFFF"/>
                </a:highlight>
                <a:latin typeface="Ludica fax"/>
                <a:ea typeface="新宋体"/>
              </a:rPr>
              <a:t>))</a:t>
            </a:r>
          </a:p>
          <a:p>
            <a:r>
              <a:rPr lang="en-US" altLang="zh-CN" sz="2400" b="1" dirty="0">
                <a:solidFill>
                  <a:srgbClr val="0000FF"/>
                </a:solidFill>
                <a:highlight>
                  <a:srgbClr val="FFFFFF"/>
                </a:highlight>
                <a:latin typeface="Ludica fax"/>
                <a:ea typeface="新宋体"/>
              </a:rPr>
              <a:t>        return</a:t>
            </a:r>
            <a:r>
              <a:rPr lang="en-US" altLang="zh-CN" sz="2400" b="1" dirty="0">
                <a:solidFill>
                  <a:srgbClr val="000000"/>
                </a:solidFill>
                <a:highlight>
                  <a:srgbClr val="FFFFFF"/>
                </a:highlight>
                <a:latin typeface="Ludica fax"/>
                <a:ea typeface="新宋体"/>
              </a:rPr>
              <a:t> </a:t>
            </a:r>
            <a:r>
              <a:rPr lang="en-US" altLang="zh-CN" sz="2400" b="1" dirty="0">
                <a:solidFill>
                  <a:srgbClr val="0000FF"/>
                </a:solidFill>
                <a:highlight>
                  <a:srgbClr val="FFFFFF"/>
                </a:highlight>
                <a:latin typeface="Ludica fax"/>
                <a:ea typeface="新宋体"/>
              </a:rPr>
              <a:t>false</a:t>
            </a:r>
            <a:r>
              <a:rPr lang="en-US" altLang="zh-CN" sz="2400" b="1" dirty="0">
                <a:solidFill>
                  <a:srgbClr val="000000"/>
                </a:solidFill>
                <a:highlight>
                  <a:srgbClr val="FFFFFF"/>
                </a:highlight>
                <a:latin typeface="Ludica fax"/>
                <a:ea typeface="新宋体"/>
              </a:rPr>
              <a:t>;</a:t>
            </a:r>
            <a:r>
              <a:rPr lang="en-US" altLang="zh-CN" sz="2400" b="1" dirty="0">
                <a:solidFill>
                  <a:srgbClr val="008000"/>
                </a:solidFill>
                <a:highlight>
                  <a:srgbClr val="FFFFFF"/>
                </a:highlight>
                <a:latin typeface="Ludica fax"/>
                <a:ea typeface="新宋体"/>
              </a:rPr>
              <a:t>  			</a:t>
            </a:r>
            <a:endParaRPr lang="zh-CN" altLang="en-US" sz="2400" b="1" dirty="0">
              <a:solidFill>
                <a:srgbClr val="000000"/>
              </a:solidFill>
              <a:highlight>
                <a:srgbClr val="FFFFFF"/>
              </a:highlight>
              <a:latin typeface="Ludica fax"/>
              <a:ea typeface="新宋体"/>
            </a:endParaRPr>
          </a:p>
          <a:p>
            <a:r>
              <a:rPr lang="en-US" altLang="zh-CN" sz="2400" b="1" dirty="0">
                <a:solidFill>
                  <a:srgbClr val="000000"/>
                </a:solidFill>
                <a:highlight>
                  <a:srgbClr val="FFFFFF"/>
                </a:highlight>
                <a:latin typeface="Ludica fax"/>
                <a:ea typeface="新宋体"/>
              </a:rPr>
              <a:t>    T temp=</a:t>
            </a:r>
            <a:r>
              <a:rPr lang="en-US" altLang="zh-CN" sz="2400" b="1" dirty="0" err="1">
                <a:solidFill>
                  <a:srgbClr val="000000"/>
                </a:solidFill>
                <a:highlight>
                  <a:srgbClr val="FFFFFF"/>
                </a:highlight>
                <a:latin typeface="Ludica fax"/>
                <a:ea typeface="新宋体"/>
              </a:rPr>
              <a:t>heapArray</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a:t>
            </a:r>
            <a:r>
              <a:rPr lang="en-US" altLang="zh-CN" sz="2400" b="1" dirty="0">
                <a:solidFill>
                  <a:srgbClr val="008000"/>
                </a:solidFill>
                <a:highlight>
                  <a:srgbClr val="FFFFFF"/>
                </a:highlight>
                <a:latin typeface="Ludica fax"/>
                <a:ea typeface="新宋体"/>
              </a:rPr>
              <a:t> </a:t>
            </a:r>
            <a:endParaRPr lang="en-US" altLang="zh-CN" sz="2400" b="1" dirty="0">
              <a:solidFill>
                <a:srgbClr val="000000"/>
              </a:solidFill>
              <a:highlight>
                <a:srgbClr val="FFFFFF"/>
              </a:highlight>
              <a:latin typeface="Ludica fax"/>
              <a:ea typeface="新宋体"/>
            </a:endParaRPr>
          </a:p>
          <a:p>
            <a:r>
              <a:rPr lang="en-US" altLang="zh-CN" sz="2400" b="1" dirty="0">
                <a:solidFill>
                  <a:srgbClr val="000000"/>
                </a:solidFill>
                <a:highlight>
                  <a:srgbClr val="FFFFFF"/>
                </a:highlight>
                <a:latin typeface="Ludica fax"/>
                <a:ea typeface="新宋体"/>
              </a:rPr>
              <a:t>    </a:t>
            </a:r>
            <a:r>
              <a:rPr lang="en-US" altLang="zh-CN" sz="2400" b="1" dirty="0" err="1">
                <a:solidFill>
                  <a:srgbClr val="000000"/>
                </a:solidFill>
                <a:highlight>
                  <a:srgbClr val="FFFFFF"/>
                </a:highlight>
                <a:latin typeface="Ludica fax"/>
                <a:ea typeface="新宋体"/>
              </a:rPr>
              <a:t>heapArray</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heapArray</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CurrentSize</a:t>
            </a:r>
            <a:r>
              <a:rPr lang="en-US" altLang="zh-CN" sz="2400" b="1" dirty="0">
                <a:solidFill>
                  <a:srgbClr val="000000"/>
                </a:solidFill>
                <a:highlight>
                  <a:srgbClr val="FFFFFF"/>
                </a:highlight>
                <a:latin typeface="Ludica fax"/>
                <a:ea typeface="新宋体"/>
              </a:rPr>
              <a:t>];</a:t>
            </a:r>
          </a:p>
          <a:p>
            <a:r>
              <a:rPr lang="en-US" altLang="zh-CN" sz="2400" b="1" dirty="0">
                <a:solidFill>
                  <a:srgbClr val="000000"/>
                </a:solidFill>
                <a:highlight>
                  <a:srgbClr val="FFFFFF"/>
                </a:highlight>
                <a:latin typeface="Ludica fax"/>
                <a:ea typeface="新宋体"/>
              </a:rPr>
              <a:t>    </a:t>
            </a:r>
            <a:r>
              <a:rPr lang="en-US" altLang="zh-CN" sz="2400" b="1" dirty="0">
                <a:solidFill>
                  <a:srgbClr val="0000FF"/>
                </a:solidFill>
                <a:highlight>
                  <a:srgbClr val="FFFFFF"/>
                </a:highlight>
                <a:latin typeface="Ludica fax"/>
                <a:ea typeface="新宋体"/>
              </a:rPr>
              <a:t>if</a:t>
            </a:r>
            <a:r>
              <a:rPr lang="en-US" altLang="zh-CN" sz="2400" b="1" dirty="0">
                <a:solidFill>
                  <a:srgbClr val="000000"/>
                </a:solidFill>
                <a:highlight>
                  <a:srgbClr val="FFFFFF"/>
                </a:highlight>
                <a:latin typeface="Ludica fax"/>
                <a:ea typeface="新宋体"/>
              </a:rPr>
              <a:t> (</a:t>
            </a:r>
            <a:r>
              <a:rPr lang="en-US" altLang="zh-CN" sz="2400" b="1" dirty="0" err="1">
                <a:solidFill>
                  <a:srgbClr val="000000"/>
                </a:solidFill>
                <a:highlight>
                  <a:srgbClr val="FFFFFF"/>
                </a:highlight>
                <a:latin typeface="Ludica fax"/>
                <a:ea typeface="新宋体"/>
              </a:rPr>
              <a:t>heapArray</a:t>
            </a:r>
            <a:r>
              <a:rPr lang="en-US" altLang="zh-CN" sz="2400" b="1" dirty="0">
                <a:solidFill>
                  <a:srgbClr val="000000"/>
                </a:solidFill>
                <a:highlight>
                  <a:srgbClr val="FFFFFF"/>
                </a:highlight>
                <a:latin typeface="Ludica fax"/>
                <a:ea typeface="新宋体"/>
              </a:rPr>
              <a:t>[parent(</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)]&gt; </a:t>
            </a:r>
            <a:r>
              <a:rPr lang="en-US" altLang="zh-CN" sz="2400" b="1" dirty="0" err="1">
                <a:solidFill>
                  <a:srgbClr val="000000"/>
                </a:solidFill>
                <a:highlight>
                  <a:srgbClr val="FFFFFF"/>
                </a:highlight>
                <a:latin typeface="Ludica fax"/>
                <a:ea typeface="新宋体"/>
              </a:rPr>
              <a:t>heapArray</a:t>
            </a:r>
            <a:r>
              <a:rPr lang="en-US" altLang="zh-CN" sz="2400" b="1" dirty="0">
                <a:solidFill>
                  <a:srgbClr val="000000"/>
                </a:solidFill>
                <a:highlight>
                  <a:srgbClr val="FFFFFF"/>
                </a:highlight>
                <a:latin typeface="Ludica fax"/>
                <a:ea typeface="新宋体"/>
              </a:rPr>
              <a:t>[</a:t>
            </a:r>
            <a:r>
              <a:rPr lang="en-US" altLang="zh-CN" sz="2400" b="1" dirty="0" err="1">
                <a:solidFill>
                  <a:srgbClr val="000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 </a:t>
            </a:r>
          </a:p>
          <a:p>
            <a:r>
              <a:rPr lang="en-US" altLang="zh-CN" sz="2400" b="1" dirty="0">
                <a:solidFill>
                  <a:srgbClr val="000000"/>
                </a:solidFill>
                <a:highlight>
                  <a:srgbClr val="FFFFFF"/>
                </a:highlight>
                <a:latin typeface="Ludica fax"/>
                <a:ea typeface="新宋体"/>
              </a:rPr>
              <a:t>        </a:t>
            </a:r>
            <a:r>
              <a:rPr lang="en-US" altLang="zh-CN" sz="2400" b="1" dirty="0" err="1">
                <a:solidFill>
                  <a:srgbClr val="008000"/>
                </a:solidFill>
                <a:highlight>
                  <a:srgbClr val="FFFFFF"/>
                </a:highlight>
                <a:latin typeface="Ludica fax"/>
                <a:ea typeface="新宋体"/>
              </a:rPr>
              <a:t>SiftUp</a:t>
            </a:r>
            <a:r>
              <a:rPr lang="en-US" altLang="zh-CN" sz="2400" b="1" dirty="0">
                <a:solidFill>
                  <a:srgbClr val="008000"/>
                </a:solidFill>
                <a:highlight>
                  <a:srgbClr val="FFFFFF"/>
                </a:highlight>
                <a:latin typeface="Ludica fax"/>
                <a:ea typeface="新宋体"/>
              </a:rPr>
              <a:t>(pos);</a:t>
            </a:r>
            <a:r>
              <a:rPr lang="en-US" altLang="zh-CN" sz="2400" b="1" dirty="0">
                <a:solidFill>
                  <a:srgbClr val="000000"/>
                </a:solidFill>
                <a:highlight>
                  <a:srgbClr val="FFFFFF"/>
                </a:highlight>
                <a:latin typeface="Ludica fax"/>
                <a:ea typeface="新宋体"/>
              </a:rPr>
              <a:t>	</a:t>
            </a:r>
            <a:endParaRPr lang="zh-CN" altLang="en-US" sz="2400" b="1" dirty="0">
              <a:solidFill>
                <a:srgbClr val="000000"/>
              </a:solidFill>
              <a:highlight>
                <a:srgbClr val="FFFFFF"/>
              </a:highlight>
              <a:latin typeface="Ludica fax"/>
              <a:ea typeface="新宋体"/>
            </a:endParaRPr>
          </a:p>
          <a:p>
            <a:r>
              <a:rPr lang="en-US" altLang="zh-CN" sz="2400" b="1" dirty="0">
                <a:solidFill>
                  <a:srgbClr val="0000FF"/>
                </a:solidFill>
                <a:highlight>
                  <a:srgbClr val="FFFFFF"/>
                </a:highlight>
                <a:latin typeface="Ludica fax"/>
                <a:ea typeface="新宋体"/>
              </a:rPr>
              <a:t>    else</a:t>
            </a:r>
            <a:endParaRPr lang="en-US" altLang="zh-CN" sz="2400" b="1" dirty="0">
              <a:solidFill>
                <a:srgbClr val="000000"/>
              </a:solidFill>
              <a:highlight>
                <a:srgbClr val="FFFFFF"/>
              </a:highlight>
              <a:latin typeface="Ludica fax"/>
              <a:ea typeface="新宋体"/>
            </a:endParaRPr>
          </a:p>
          <a:p>
            <a:r>
              <a:rPr lang="en-US" altLang="zh-CN" sz="2400" b="1" dirty="0">
                <a:solidFill>
                  <a:srgbClr val="000000"/>
                </a:solidFill>
                <a:highlight>
                  <a:srgbClr val="FFFFFF"/>
                </a:highlight>
                <a:latin typeface="Ludica fax"/>
                <a:ea typeface="新宋体"/>
              </a:rPr>
              <a:t>        </a:t>
            </a:r>
            <a:r>
              <a:rPr lang="en-US" altLang="zh-CN" sz="2400" b="1" dirty="0" err="1">
                <a:solidFill>
                  <a:srgbClr val="008000"/>
                </a:solidFill>
                <a:highlight>
                  <a:srgbClr val="FFFFFF"/>
                </a:highlight>
                <a:latin typeface="Ludica fax"/>
                <a:ea typeface="新宋体"/>
              </a:rPr>
              <a:t>SiftDown</a:t>
            </a:r>
            <a:r>
              <a:rPr lang="en-US" altLang="zh-CN" sz="2400" b="1" dirty="0">
                <a:solidFill>
                  <a:srgbClr val="008000"/>
                </a:solidFill>
                <a:highlight>
                  <a:srgbClr val="FFFFFF"/>
                </a:highlight>
                <a:latin typeface="Ludica fax"/>
                <a:ea typeface="新宋体"/>
              </a:rPr>
              <a:t>(pos); </a:t>
            </a:r>
            <a:r>
              <a:rPr lang="en-US" altLang="zh-CN" sz="2400" b="1" dirty="0">
                <a:solidFill>
                  <a:srgbClr val="000000"/>
                </a:solidFill>
                <a:highlight>
                  <a:srgbClr val="FFFFFF"/>
                </a:highlight>
                <a:latin typeface="Ludica fax"/>
                <a:ea typeface="新宋体"/>
              </a:rPr>
              <a:t>	</a:t>
            </a:r>
            <a:endParaRPr lang="zh-CN" altLang="en-US" sz="2400" b="1" dirty="0">
              <a:solidFill>
                <a:srgbClr val="000000"/>
              </a:solidFill>
              <a:highlight>
                <a:srgbClr val="FFFFFF"/>
              </a:highlight>
              <a:latin typeface="Ludica fax"/>
              <a:ea typeface="新宋体"/>
            </a:endParaRPr>
          </a:p>
          <a:p>
            <a:r>
              <a:rPr lang="en-US" altLang="zh-CN" sz="2400" b="1" dirty="0">
                <a:solidFill>
                  <a:srgbClr val="000000"/>
                </a:solidFill>
                <a:highlight>
                  <a:srgbClr val="FFFFFF"/>
                </a:highlight>
                <a:latin typeface="Ludica fax"/>
                <a:ea typeface="新宋体"/>
              </a:rPr>
              <a:t>    node=temp;</a:t>
            </a:r>
          </a:p>
          <a:p>
            <a:r>
              <a:rPr lang="en-US" altLang="zh-CN" sz="2400" b="1" dirty="0">
                <a:solidFill>
                  <a:srgbClr val="0000FF"/>
                </a:solidFill>
                <a:highlight>
                  <a:srgbClr val="FFFFFF"/>
                </a:highlight>
                <a:latin typeface="Ludica fax"/>
                <a:ea typeface="新宋体"/>
              </a:rPr>
              <a:t>    return</a:t>
            </a:r>
            <a:r>
              <a:rPr lang="en-US" altLang="zh-CN" sz="2400" b="1" dirty="0">
                <a:solidFill>
                  <a:srgbClr val="000000"/>
                </a:solidFill>
                <a:highlight>
                  <a:srgbClr val="FFFFFF"/>
                </a:highlight>
                <a:latin typeface="Ludica fax"/>
                <a:ea typeface="新宋体"/>
              </a:rPr>
              <a:t> </a:t>
            </a:r>
            <a:r>
              <a:rPr lang="en-US" altLang="zh-CN" sz="2400" b="1" dirty="0">
                <a:solidFill>
                  <a:srgbClr val="0000FF"/>
                </a:solidFill>
                <a:highlight>
                  <a:srgbClr val="FFFFFF"/>
                </a:highlight>
                <a:latin typeface="Ludica fax"/>
                <a:ea typeface="新宋体"/>
              </a:rPr>
              <a:t>true</a:t>
            </a:r>
            <a:r>
              <a:rPr lang="en-US" altLang="zh-CN" sz="2400" b="1" dirty="0">
                <a:solidFill>
                  <a:srgbClr val="000000"/>
                </a:solidFill>
                <a:highlight>
                  <a:srgbClr val="FFFFFF"/>
                </a:highlight>
                <a:latin typeface="Ludica fax"/>
                <a:ea typeface="新宋体"/>
              </a:rPr>
              <a:t>;</a:t>
            </a:r>
          </a:p>
          <a:p>
            <a:r>
              <a:rPr lang="en-US" altLang="zh-CN" sz="2400" b="1" dirty="0">
                <a:solidFill>
                  <a:srgbClr val="000000"/>
                </a:solidFill>
                <a:highlight>
                  <a:srgbClr val="FFFFFF"/>
                </a:highlight>
                <a:latin typeface="Ludica fax"/>
                <a:ea typeface="新宋体"/>
              </a:rPr>
              <a:t>}·</a:t>
            </a:r>
          </a:p>
        </p:txBody>
      </p:sp>
    </p:spTree>
    <p:extLst>
      <p:ext uri="{BB962C8B-B14F-4D97-AF65-F5344CB8AC3E}">
        <p14:creationId xmlns:p14="http://schemas.microsoft.com/office/powerpoint/2010/main" val="2299577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48F7-13BB-4A97-B32F-F8F2F3E074B7}"/>
              </a:ext>
            </a:extLst>
          </p:cNvPr>
          <p:cNvSpPr>
            <a:spLocks noGrp="1"/>
          </p:cNvSpPr>
          <p:nvPr>
            <p:ph type="title"/>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5BDAA0A4-846B-4464-BAFF-FA6D841D2DE8}"/>
              </a:ext>
            </a:extLst>
          </p:cNvPr>
          <p:cNvSpPr>
            <a:spLocks noGrp="1"/>
          </p:cNvSpPr>
          <p:nvPr>
            <p:ph type="sldNum" sz="quarter" idx="11"/>
          </p:nvPr>
        </p:nvSpPr>
        <p:spPr/>
        <p:txBody>
          <a:bodyPr/>
          <a:lstStyle/>
          <a:p>
            <a:pPr>
              <a:defRPr/>
            </a:pPr>
            <a:fld id="{3067EECE-76B4-489D-A939-B05A8F1F1F9C}" type="slidenum">
              <a:rPr lang="en-US" altLang="zh-CN" smtClean="0"/>
              <a:pPr>
                <a:defRPr/>
              </a:pPr>
              <a:t>31</a:t>
            </a:fld>
            <a:endParaRPr lang="en-US" altLang="zh-CN"/>
          </a:p>
        </p:txBody>
      </p:sp>
      <p:sp>
        <p:nvSpPr>
          <p:cNvPr id="33" name="Rectangle 4">
            <a:extLst>
              <a:ext uri="{FF2B5EF4-FFF2-40B4-BE49-F238E27FC236}">
                <a16:creationId xmlns:a16="http://schemas.microsoft.com/office/drawing/2014/main" id="{7CF5DD36-1D21-4760-AF56-F4EE63B578B3}"/>
              </a:ext>
            </a:extLst>
          </p:cNvPr>
          <p:cNvSpPr>
            <a:spLocks noChangeArrowheads="1"/>
          </p:cNvSpPr>
          <p:nvPr/>
        </p:nvSpPr>
        <p:spPr bwMode="auto">
          <a:xfrm>
            <a:off x="5804184" y="5115308"/>
            <a:ext cx="38100" cy="123825"/>
          </a:xfrm>
          <a:prstGeom prst="rect">
            <a:avLst/>
          </a:prstGeom>
          <a:solidFill>
            <a:srgbClr val="FFFFFF"/>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000000"/>
                </a:solidFill>
                <a:effectLst/>
                <a:uLnTx/>
                <a:uFillTx/>
                <a:latin typeface="Verdana" panose="020B0604030504040204" pitchFamily="34" charset="0"/>
                <a:ea typeface="Arial Unicode MS" panose="020B0604020202020204" pitchFamily="34" charset="-122"/>
              </a:rPr>
              <a:t> </a:t>
            </a:r>
            <a:endParaRPr kumimoji="0" lang="zh-CN" altLang="en-US" sz="1400" b="0"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endParaRPr>
          </a:p>
        </p:txBody>
      </p:sp>
      <p:sp>
        <p:nvSpPr>
          <p:cNvPr id="34" name="Rectangle 5">
            <a:extLst>
              <a:ext uri="{FF2B5EF4-FFF2-40B4-BE49-F238E27FC236}">
                <a16:creationId xmlns:a16="http://schemas.microsoft.com/office/drawing/2014/main" id="{10990AA0-4F4F-42F1-A0D5-849063D9D53D}"/>
              </a:ext>
            </a:extLst>
          </p:cNvPr>
          <p:cNvSpPr>
            <a:spLocks noChangeArrowheads="1"/>
          </p:cNvSpPr>
          <p:nvPr/>
        </p:nvSpPr>
        <p:spPr bwMode="auto">
          <a:xfrm>
            <a:off x="7980646" y="3373821"/>
            <a:ext cx="55563" cy="214312"/>
          </a:xfrm>
          <a:prstGeom prst="rect">
            <a:avLst/>
          </a:prstGeom>
          <a:solidFill>
            <a:srgbClr val="FFFFFF"/>
          </a:solidFill>
          <a:ln>
            <a:noFill/>
          </a:ln>
        </p:spPr>
        <p:txBody>
          <a:bodyPr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Verdana" panose="020B0604030504040204" pitchFamily="34" charset="0"/>
                <a:ea typeface="Arial Unicode MS" panose="020B0604020202020204" pitchFamily="34" charset="-122"/>
              </a:rPr>
              <a:t> </a:t>
            </a:r>
            <a:endParaRPr kumimoji="0" lang="zh-CN" altLang="en-US" sz="14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endParaRPr>
          </a:p>
        </p:txBody>
      </p:sp>
      <p:sp>
        <p:nvSpPr>
          <p:cNvPr id="35" name="Rectangle 6">
            <a:extLst>
              <a:ext uri="{FF2B5EF4-FFF2-40B4-BE49-F238E27FC236}">
                <a16:creationId xmlns:a16="http://schemas.microsoft.com/office/drawing/2014/main" id="{BD0DA52D-71D9-4793-BF6A-B887C4EF2A62}"/>
              </a:ext>
            </a:extLst>
          </p:cNvPr>
          <p:cNvSpPr>
            <a:spLocks noChangeArrowheads="1"/>
          </p:cNvSpPr>
          <p:nvPr/>
        </p:nvSpPr>
        <p:spPr bwMode="auto">
          <a:xfrm>
            <a:off x="8555321" y="4264408"/>
            <a:ext cx="60325" cy="214313"/>
          </a:xfrm>
          <a:prstGeom prst="rect">
            <a:avLst/>
          </a:prstGeom>
          <a:solidFill>
            <a:srgbClr val="FFFFFF"/>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a:ln>
                  <a:noFill/>
                </a:ln>
                <a:solidFill>
                  <a:srgbClr val="000000"/>
                </a:solidFill>
                <a:effectLst/>
                <a:uLnTx/>
                <a:uFillTx/>
                <a:latin typeface="Verdana" panose="020B0604030504040204" pitchFamily="34" charset="0"/>
                <a:ea typeface="Arial Unicode MS" panose="020B0604020202020204" pitchFamily="34" charset="-122"/>
              </a:rPr>
              <a:t> </a:t>
            </a:r>
            <a:endParaRPr kumimoji="0" lang="zh-CN" altLang="en-US" sz="14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endParaRPr>
          </a:p>
        </p:txBody>
      </p:sp>
      <p:sp>
        <p:nvSpPr>
          <p:cNvPr id="36" name="Oval 7">
            <a:extLst>
              <a:ext uri="{FF2B5EF4-FFF2-40B4-BE49-F238E27FC236}">
                <a16:creationId xmlns:a16="http://schemas.microsoft.com/office/drawing/2014/main" id="{9D725DEA-3D3D-43BC-B122-AB00C8712742}"/>
              </a:ext>
            </a:extLst>
          </p:cNvPr>
          <p:cNvSpPr>
            <a:spLocks noChangeArrowheads="1"/>
          </p:cNvSpPr>
          <p:nvPr/>
        </p:nvSpPr>
        <p:spPr bwMode="auto">
          <a:xfrm>
            <a:off x="5635909" y="290233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05</a:t>
            </a:r>
          </a:p>
        </p:txBody>
      </p:sp>
      <p:sp>
        <p:nvSpPr>
          <p:cNvPr id="37" name="Oval 8">
            <a:extLst>
              <a:ext uri="{FF2B5EF4-FFF2-40B4-BE49-F238E27FC236}">
                <a16:creationId xmlns:a16="http://schemas.microsoft.com/office/drawing/2014/main" id="{AED5423E-0458-41AC-8DD6-1B9AB5D14185}"/>
              </a:ext>
            </a:extLst>
          </p:cNvPr>
          <p:cNvSpPr>
            <a:spLocks noChangeArrowheads="1"/>
          </p:cNvSpPr>
          <p:nvPr/>
        </p:nvSpPr>
        <p:spPr bwMode="auto">
          <a:xfrm>
            <a:off x="4384959" y="3527808"/>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63</a:t>
            </a:r>
          </a:p>
        </p:txBody>
      </p:sp>
      <p:sp>
        <p:nvSpPr>
          <p:cNvPr id="38" name="Oval 9">
            <a:extLst>
              <a:ext uri="{FF2B5EF4-FFF2-40B4-BE49-F238E27FC236}">
                <a16:creationId xmlns:a16="http://schemas.microsoft.com/office/drawing/2014/main" id="{DFCD3FB2-40C5-4000-894E-2DC11CF00718}"/>
              </a:ext>
            </a:extLst>
          </p:cNvPr>
          <p:cNvSpPr>
            <a:spLocks noChangeArrowheads="1"/>
          </p:cNvSpPr>
          <p:nvPr/>
        </p:nvSpPr>
        <p:spPr bwMode="auto">
          <a:xfrm>
            <a:off x="6829709" y="357543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16</a:t>
            </a:r>
          </a:p>
        </p:txBody>
      </p:sp>
      <p:sp>
        <p:nvSpPr>
          <p:cNvPr id="39" name="Oval 10">
            <a:extLst>
              <a:ext uri="{FF2B5EF4-FFF2-40B4-BE49-F238E27FC236}">
                <a16:creationId xmlns:a16="http://schemas.microsoft.com/office/drawing/2014/main" id="{23EB6393-F9E9-4DC7-8F9C-B25FCF3C70AB}"/>
              </a:ext>
            </a:extLst>
          </p:cNvPr>
          <p:cNvSpPr>
            <a:spLocks noChangeArrowheads="1"/>
          </p:cNvSpPr>
          <p:nvPr/>
        </p:nvSpPr>
        <p:spPr bwMode="auto">
          <a:xfrm>
            <a:off x="6204234" y="439458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36</a:t>
            </a:r>
          </a:p>
        </p:txBody>
      </p:sp>
      <p:sp>
        <p:nvSpPr>
          <p:cNvPr id="40" name="Oval 11">
            <a:extLst>
              <a:ext uri="{FF2B5EF4-FFF2-40B4-BE49-F238E27FC236}">
                <a16:creationId xmlns:a16="http://schemas.microsoft.com/office/drawing/2014/main" id="{0B4DED01-5C4B-4FF4-8EB4-B6EADD56D4D3}"/>
              </a:ext>
            </a:extLst>
          </p:cNvPr>
          <p:cNvSpPr>
            <a:spLocks noChangeArrowheads="1"/>
          </p:cNvSpPr>
          <p:nvPr/>
        </p:nvSpPr>
        <p:spPr bwMode="auto">
          <a:xfrm>
            <a:off x="3648359" y="4345371"/>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68</a:t>
            </a:r>
          </a:p>
        </p:txBody>
      </p:sp>
      <p:sp>
        <p:nvSpPr>
          <p:cNvPr id="41" name="Oval 12">
            <a:extLst>
              <a:ext uri="{FF2B5EF4-FFF2-40B4-BE49-F238E27FC236}">
                <a16:creationId xmlns:a16="http://schemas.microsoft.com/office/drawing/2014/main" id="{79410153-7AC4-4D51-A261-655F46A5DE86}"/>
              </a:ext>
            </a:extLst>
          </p:cNvPr>
          <p:cNvSpPr>
            <a:spLocks noChangeArrowheads="1"/>
          </p:cNvSpPr>
          <p:nvPr/>
        </p:nvSpPr>
        <p:spPr bwMode="auto">
          <a:xfrm>
            <a:off x="5010434" y="439458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94</a:t>
            </a:r>
          </a:p>
        </p:txBody>
      </p:sp>
      <p:sp>
        <p:nvSpPr>
          <p:cNvPr id="42" name="Oval 13">
            <a:extLst>
              <a:ext uri="{FF2B5EF4-FFF2-40B4-BE49-F238E27FC236}">
                <a16:creationId xmlns:a16="http://schemas.microsoft.com/office/drawing/2014/main" id="{9D35CD08-6700-4006-ABA8-CC8421A7B27E}"/>
              </a:ext>
            </a:extLst>
          </p:cNvPr>
          <p:cNvSpPr>
            <a:spLocks noChangeArrowheads="1"/>
          </p:cNvSpPr>
          <p:nvPr/>
        </p:nvSpPr>
        <p:spPr bwMode="auto">
          <a:xfrm>
            <a:off x="7680609" y="4345371"/>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40</a:t>
            </a:r>
          </a:p>
        </p:txBody>
      </p:sp>
      <p:sp>
        <p:nvSpPr>
          <p:cNvPr id="43" name="Line 14">
            <a:extLst>
              <a:ext uri="{FF2B5EF4-FFF2-40B4-BE49-F238E27FC236}">
                <a16:creationId xmlns:a16="http://schemas.microsoft.com/office/drawing/2014/main" id="{5B4BC5B3-350C-45F2-88FC-DF4052840271}"/>
              </a:ext>
            </a:extLst>
          </p:cNvPr>
          <p:cNvSpPr>
            <a:spLocks noChangeShapeType="1"/>
          </p:cNvSpPr>
          <p:nvPr/>
        </p:nvSpPr>
        <p:spPr bwMode="auto">
          <a:xfrm flipH="1">
            <a:off x="4954871" y="3191258"/>
            <a:ext cx="738188"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4" name="Line 15">
            <a:extLst>
              <a:ext uri="{FF2B5EF4-FFF2-40B4-BE49-F238E27FC236}">
                <a16:creationId xmlns:a16="http://schemas.microsoft.com/office/drawing/2014/main" id="{D7B35283-77E3-4FB7-8193-018C198554C9}"/>
              </a:ext>
            </a:extLst>
          </p:cNvPr>
          <p:cNvSpPr>
            <a:spLocks noChangeShapeType="1"/>
          </p:cNvSpPr>
          <p:nvPr/>
        </p:nvSpPr>
        <p:spPr bwMode="auto">
          <a:xfrm flipH="1">
            <a:off x="4045234" y="3865946"/>
            <a:ext cx="454025" cy="47942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5" name="Line 16">
            <a:extLst>
              <a:ext uri="{FF2B5EF4-FFF2-40B4-BE49-F238E27FC236}">
                <a16:creationId xmlns:a16="http://schemas.microsoft.com/office/drawing/2014/main" id="{30F5D138-327E-4F32-851B-0CE97A9B47DD}"/>
              </a:ext>
            </a:extLst>
          </p:cNvPr>
          <p:cNvSpPr>
            <a:spLocks noChangeShapeType="1"/>
          </p:cNvSpPr>
          <p:nvPr/>
        </p:nvSpPr>
        <p:spPr bwMode="auto">
          <a:xfrm>
            <a:off x="4840571" y="3913571"/>
            <a:ext cx="454025" cy="481012"/>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6" name="Line 17">
            <a:extLst>
              <a:ext uri="{FF2B5EF4-FFF2-40B4-BE49-F238E27FC236}">
                <a16:creationId xmlns:a16="http://schemas.microsoft.com/office/drawing/2014/main" id="{DE2C00C2-8D76-4BE1-88BE-B0085CC28931}"/>
              </a:ext>
            </a:extLst>
          </p:cNvPr>
          <p:cNvSpPr>
            <a:spLocks noChangeShapeType="1"/>
          </p:cNvSpPr>
          <p:nvPr/>
        </p:nvSpPr>
        <p:spPr bwMode="auto">
          <a:xfrm>
            <a:off x="6204234" y="3191258"/>
            <a:ext cx="738187" cy="433388"/>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7" name="Line 18">
            <a:extLst>
              <a:ext uri="{FF2B5EF4-FFF2-40B4-BE49-F238E27FC236}">
                <a16:creationId xmlns:a16="http://schemas.microsoft.com/office/drawing/2014/main" id="{F4AF8A82-1BD0-462D-B44C-336E7D0E57DB}"/>
              </a:ext>
            </a:extLst>
          </p:cNvPr>
          <p:cNvSpPr>
            <a:spLocks noChangeShapeType="1"/>
          </p:cNvSpPr>
          <p:nvPr/>
        </p:nvSpPr>
        <p:spPr bwMode="auto">
          <a:xfrm flipH="1">
            <a:off x="6658259" y="3961196"/>
            <a:ext cx="398462" cy="481012"/>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8" name="Line 19">
            <a:extLst>
              <a:ext uri="{FF2B5EF4-FFF2-40B4-BE49-F238E27FC236}">
                <a16:creationId xmlns:a16="http://schemas.microsoft.com/office/drawing/2014/main" id="{19929321-5794-4615-AE09-C88123A0F2D9}"/>
              </a:ext>
            </a:extLst>
          </p:cNvPr>
          <p:cNvSpPr>
            <a:spLocks noChangeShapeType="1"/>
          </p:cNvSpPr>
          <p:nvPr/>
        </p:nvSpPr>
        <p:spPr bwMode="auto">
          <a:xfrm>
            <a:off x="7283734" y="3913571"/>
            <a:ext cx="568325" cy="431800"/>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49" name="Oval 21">
            <a:extLst>
              <a:ext uri="{FF2B5EF4-FFF2-40B4-BE49-F238E27FC236}">
                <a16:creationId xmlns:a16="http://schemas.microsoft.com/office/drawing/2014/main" id="{D2F5A21A-A9CA-4514-86A3-938AA8EA319B}"/>
              </a:ext>
            </a:extLst>
          </p:cNvPr>
          <p:cNvSpPr>
            <a:spLocks noChangeArrowheads="1"/>
          </p:cNvSpPr>
          <p:nvPr/>
        </p:nvSpPr>
        <p:spPr bwMode="auto">
          <a:xfrm>
            <a:off x="3194334" y="5115308"/>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73</a:t>
            </a:r>
          </a:p>
        </p:txBody>
      </p:sp>
      <p:sp>
        <p:nvSpPr>
          <p:cNvPr id="50" name="Oval 22">
            <a:extLst>
              <a:ext uri="{FF2B5EF4-FFF2-40B4-BE49-F238E27FC236}">
                <a16:creationId xmlns:a16="http://schemas.microsoft.com/office/drawing/2014/main" id="{C8DC6246-809A-438B-BF3D-5D4BD4B77CF9}"/>
              </a:ext>
            </a:extLst>
          </p:cNvPr>
          <p:cNvSpPr>
            <a:spLocks noChangeArrowheads="1"/>
          </p:cNvSpPr>
          <p:nvPr/>
        </p:nvSpPr>
        <p:spPr bwMode="auto">
          <a:xfrm>
            <a:off x="3875371" y="5115308"/>
            <a:ext cx="623888"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120</a:t>
            </a:r>
          </a:p>
        </p:txBody>
      </p:sp>
      <p:sp>
        <p:nvSpPr>
          <p:cNvPr id="51" name="Line 23">
            <a:extLst>
              <a:ext uri="{FF2B5EF4-FFF2-40B4-BE49-F238E27FC236}">
                <a16:creationId xmlns:a16="http://schemas.microsoft.com/office/drawing/2014/main" id="{36AEE06A-5A45-4383-8F57-CBC42720DAA5}"/>
              </a:ext>
            </a:extLst>
          </p:cNvPr>
          <p:cNvSpPr>
            <a:spLocks noChangeShapeType="1"/>
          </p:cNvSpPr>
          <p:nvPr/>
        </p:nvSpPr>
        <p:spPr bwMode="auto">
          <a:xfrm flipH="1">
            <a:off x="3648359" y="4731133"/>
            <a:ext cx="225425"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52" name="Line 24">
            <a:extLst>
              <a:ext uri="{FF2B5EF4-FFF2-40B4-BE49-F238E27FC236}">
                <a16:creationId xmlns:a16="http://schemas.microsoft.com/office/drawing/2014/main" id="{6F187CC0-1761-4DD8-A83E-FD289240D4E7}"/>
              </a:ext>
            </a:extLst>
          </p:cNvPr>
          <p:cNvSpPr>
            <a:spLocks noChangeShapeType="1"/>
          </p:cNvSpPr>
          <p:nvPr/>
        </p:nvSpPr>
        <p:spPr bwMode="auto">
          <a:xfrm>
            <a:off x="3988084" y="4731133"/>
            <a:ext cx="227012"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53" name="Oval 25">
            <a:extLst>
              <a:ext uri="{FF2B5EF4-FFF2-40B4-BE49-F238E27FC236}">
                <a16:creationId xmlns:a16="http://schemas.microsoft.com/office/drawing/2014/main" id="{7B70A59B-6E8F-41F3-9332-97C3D0FB4C74}"/>
              </a:ext>
            </a:extLst>
          </p:cNvPr>
          <p:cNvSpPr>
            <a:spLocks noChangeArrowheads="1"/>
          </p:cNvSpPr>
          <p:nvPr/>
        </p:nvSpPr>
        <p:spPr bwMode="auto">
          <a:xfrm>
            <a:off x="4670709" y="516293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130</a:t>
            </a:r>
          </a:p>
        </p:txBody>
      </p:sp>
      <p:sp>
        <p:nvSpPr>
          <p:cNvPr id="54" name="Oval 26">
            <a:extLst>
              <a:ext uri="{FF2B5EF4-FFF2-40B4-BE49-F238E27FC236}">
                <a16:creationId xmlns:a16="http://schemas.microsoft.com/office/drawing/2014/main" id="{312A214E-B59F-4E92-8146-FB1BE348FBF7}"/>
              </a:ext>
            </a:extLst>
          </p:cNvPr>
          <p:cNvSpPr>
            <a:spLocks noChangeArrowheads="1"/>
          </p:cNvSpPr>
          <p:nvPr/>
        </p:nvSpPr>
        <p:spPr bwMode="auto">
          <a:xfrm>
            <a:off x="5350159" y="5162933"/>
            <a:ext cx="623887"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150</a:t>
            </a:r>
          </a:p>
        </p:txBody>
      </p:sp>
      <p:sp>
        <p:nvSpPr>
          <p:cNvPr id="55" name="Line 27">
            <a:extLst>
              <a:ext uri="{FF2B5EF4-FFF2-40B4-BE49-F238E27FC236}">
                <a16:creationId xmlns:a16="http://schemas.microsoft.com/office/drawing/2014/main" id="{E014329A-9ADD-4255-BDAA-033766DD8E7B}"/>
              </a:ext>
            </a:extLst>
          </p:cNvPr>
          <p:cNvSpPr>
            <a:spLocks noChangeShapeType="1"/>
          </p:cNvSpPr>
          <p:nvPr/>
        </p:nvSpPr>
        <p:spPr bwMode="auto">
          <a:xfrm flipH="1">
            <a:off x="5010434" y="4778758"/>
            <a:ext cx="225425"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56" name="Line 28">
            <a:extLst>
              <a:ext uri="{FF2B5EF4-FFF2-40B4-BE49-F238E27FC236}">
                <a16:creationId xmlns:a16="http://schemas.microsoft.com/office/drawing/2014/main" id="{50E61B59-6E3C-4FD5-9BFA-5D9FDE4C4303}"/>
              </a:ext>
            </a:extLst>
          </p:cNvPr>
          <p:cNvSpPr>
            <a:spLocks noChangeShapeType="1"/>
          </p:cNvSpPr>
          <p:nvPr/>
        </p:nvSpPr>
        <p:spPr bwMode="auto">
          <a:xfrm>
            <a:off x="5408896" y="4778758"/>
            <a:ext cx="280988"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57" name="Rectangle 29">
            <a:extLst>
              <a:ext uri="{FF2B5EF4-FFF2-40B4-BE49-F238E27FC236}">
                <a16:creationId xmlns:a16="http://schemas.microsoft.com/office/drawing/2014/main" id="{AD4DFC4C-5792-4134-92C5-F9FDDC5E4010}"/>
              </a:ext>
            </a:extLst>
          </p:cNvPr>
          <p:cNvSpPr>
            <a:spLocks noChangeArrowheads="1"/>
          </p:cNvSpPr>
          <p:nvPr/>
        </p:nvSpPr>
        <p:spPr bwMode="auto">
          <a:xfrm>
            <a:off x="7171021" y="5115308"/>
            <a:ext cx="38100" cy="123825"/>
          </a:xfrm>
          <a:prstGeom prst="rect">
            <a:avLst/>
          </a:prstGeom>
          <a:solidFill>
            <a:srgbClr val="FFFFFF"/>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srgbClr val="000000"/>
                </a:solidFill>
                <a:effectLst/>
                <a:uLnTx/>
                <a:uFillTx/>
                <a:latin typeface="Verdana" panose="020B0604030504040204" pitchFamily="34" charset="0"/>
                <a:ea typeface="Arial Unicode MS" panose="020B0604020202020204" pitchFamily="34" charset="-122"/>
              </a:rPr>
              <a:t> </a:t>
            </a:r>
            <a:endParaRPr kumimoji="0" lang="zh-CN" altLang="en-US" sz="1400" b="0"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endParaRPr>
          </a:p>
        </p:txBody>
      </p:sp>
      <p:sp>
        <p:nvSpPr>
          <p:cNvPr id="58" name="Oval 30">
            <a:extLst>
              <a:ext uri="{FF2B5EF4-FFF2-40B4-BE49-F238E27FC236}">
                <a16:creationId xmlns:a16="http://schemas.microsoft.com/office/drawing/2014/main" id="{11DD26BE-2027-473A-8432-B30FD8F15CDE}"/>
              </a:ext>
            </a:extLst>
          </p:cNvPr>
          <p:cNvSpPr>
            <a:spLocks noChangeArrowheads="1"/>
          </p:cNvSpPr>
          <p:nvPr/>
        </p:nvSpPr>
        <p:spPr bwMode="auto">
          <a:xfrm>
            <a:off x="6037546" y="5162933"/>
            <a:ext cx="623888" cy="384175"/>
          </a:xfrm>
          <a:prstGeom prst="ellipse">
            <a:avLst/>
          </a:prstGeom>
          <a:solidFill>
            <a:srgbClr val="FFFFFF"/>
          </a:solidFill>
          <a:ln w="44450" algn="ctr">
            <a:solidFill>
              <a:srgbClr val="000000"/>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ahoma" panose="020B0604030504040204" pitchFamily="34" charset="0"/>
                <a:ea typeface="Arial Unicode MS" panose="020B0604020202020204" pitchFamily="34" charset="-122"/>
              </a:rPr>
              <a:t>45</a:t>
            </a:r>
          </a:p>
        </p:txBody>
      </p:sp>
      <p:sp>
        <p:nvSpPr>
          <p:cNvPr id="59" name="Line 31">
            <a:extLst>
              <a:ext uri="{FF2B5EF4-FFF2-40B4-BE49-F238E27FC236}">
                <a16:creationId xmlns:a16="http://schemas.microsoft.com/office/drawing/2014/main" id="{6AC40268-0620-4A43-B972-9E52385DA9A2}"/>
              </a:ext>
            </a:extLst>
          </p:cNvPr>
          <p:cNvSpPr>
            <a:spLocks noChangeShapeType="1"/>
          </p:cNvSpPr>
          <p:nvPr/>
        </p:nvSpPr>
        <p:spPr bwMode="auto">
          <a:xfrm flipH="1">
            <a:off x="6377271" y="4778758"/>
            <a:ext cx="168275" cy="384175"/>
          </a:xfrm>
          <a:prstGeom prst="line">
            <a:avLst/>
          </a:prstGeom>
          <a:noFill/>
          <a:ln w="44450">
            <a:solidFill>
              <a:srgbClr val="333399"/>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400" b="0" i="0" u="none" strike="noStrike" kern="0" cap="none" spc="0" normalizeH="0" baseline="0" noProof="0">
              <a:ln>
                <a:noFill/>
              </a:ln>
              <a:solidFill>
                <a:srgbClr val="000000"/>
              </a:solidFill>
              <a:effectLst/>
              <a:uLnTx/>
              <a:uFillTx/>
              <a:latin typeface="Verdana" pitchFamily="34" charset="0"/>
              <a:ea typeface="Arial Unicode MS" pitchFamily="34" charset="-122"/>
            </a:endParaRPr>
          </a:p>
        </p:txBody>
      </p:sp>
      <p:sp>
        <p:nvSpPr>
          <p:cNvPr id="60" name="Rectangle 2">
            <a:extLst>
              <a:ext uri="{FF2B5EF4-FFF2-40B4-BE49-F238E27FC236}">
                <a16:creationId xmlns:a16="http://schemas.microsoft.com/office/drawing/2014/main" id="{85BAAD37-5FFE-4251-BC96-ECC239E0F3DA}"/>
              </a:ext>
            </a:extLst>
          </p:cNvPr>
          <p:cNvSpPr txBox="1">
            <a:spLocks noChangeArrowheads="1"/>
          </p:cNvSpPr>
          <p:nvPr/>
        </p:nvSpPr>
        <p:spPr>
          <a:xfrm>
            <a:off x="3345476" y="2078002"/>
            <a:ext cx="4643437" cy="541338"/>
          </a:xfrm>
          <a:prstGeom prst="rect">
            <a:avLst/>
          </a:prstGeom>
          <a:solidFill>
            <a:srgbClr val="FFFFFF"/>
          </a:solidFill>
        </p:spPr>
        <p:txBody>
          <a:bodyPr lIns="67866" tIns="33338" rIns="67866" bIns="3333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000" b="1" i="0" u="none" strike="noStrike" kern="0" cap="none" spc="0" normalizeH="0" baseline="0" noProof="0" dirty="0">
                <a:ln>
                  <a:noFill/>
                </a:ln>
                <a:solidFill>
                  <a:srgbClr val="993300"/>
                </a:solidFill>
                <a:effectLst/>
                <a:uLnTx/>
                <a:uFillTx/>
                <a:latin typeface="微软雅黑" pitchFamily="34" charset="-122"/>
                <a:ea typeface="微软雅黑" pitchFamily="34" charset="-122"/>
                <a:cs typeface="+mj-cs"/>
              </a:rPr>
              <a:t>Delete 68</a:t>
            </a:r>
            <a:endParaRPr kumimoji="0" lang="zh-CN" altLang="zh-CN" sz="3000" b="1" i="0" u="none" strike="noStrike" kern="0" cap="none" spc="0" normalizeH="0" baseline="0" noProof="0" dirty="0">
              <a:ln>
                <a:noFill/>
              </a:ln>
              <a:solidFill>
                <a:srgbClr val="993300"/>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val="423423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2.96296E-6 L -0.19778 -0.11968 " pathEditMode="relative" rAng="0" ptsTypes="AA">
                                      <p:cBhvr>
                                        <p:cTn id="6" dur="2000" fill="hold"/>
                                        <p:tgtEl>
                                          <p:spTgt spid="58"/>
                                        </p:tgtEl>
                                        <p:attrNameLst>
                                          <p:attrName>ppt_x</p:attrName>
                                          <p:attrName>ppt_y</p:attrName>
                                        </p:attrNameLst>
                                      </p:cBhvr>
                                      <p:rCtr x="-9896" y="-5995"/>
                                    </p:animMotion>
                                  </p:childTnLst>
                                </p:cTn>
                              </p:par>
                              <p:par>
                                <p:cTn id="7" presetID="2" presetClass="exit" presetSubtype="4" fill="hold" grpId="0" nodeType="withEffect">
                                  <p:stCondLst>
                                    <p:cond delay="0"/>
                                  </p:stCondLst>
                                  <p:childTnLst>
                                    <p:anim calcmode="lin" valueType="num">
                                      <p:cBhvr additive="base">
                                        <p:cTn id="8" dur="500"/>
                                        <p:tgtEl>
                                          <p:spTgt spid="59"/>
                                        </p:tgtEl>
                                        <p:attrNameLst>
                                          <p:attrName>ppt_x</p:attrName>
                                        </p:attrNameLst>
                                      </p:cBhvr>
                                      <p:tavLst>
                                        <p:tav tm="0">
                                          <p:val>
                                            <p:strVal val="ppt_x"/>
                                          </p:val>
                                        </p:tav>
                                        <p:tav tm="100000">
                                          <p:val>
                                            <p:strVal val="ppt_x"/>
                                          </p:val>
                                        </p:tav>
                                      </p:tavLst>
                                    </p:anim>
                                    <p:anim calcmode="lin" valueType="num">
                                      <p:cBhvr additive="base">
                                        <p:cTn id="9" dur="500"/>
                                        <p:tgtEl>
                                          <p:spTgt spid="59"/>
                                        </p:tgtEl>
                                        <p:attrNameLst>
                                          <p:attrName>ppt_y</p:attrName>
                                        </p:attrNameLst>
                                      </p:cBhvr>
                                      <p:tavLst>
                                        <p:tav tm="0">
                                          <p:val>
                                            <p:strVal val="ppt_y"/>
                                          </p:val>
                                        </p:tav>
                                        <p:tav tm="100000">
                                          <p:val>
                                            <p:strVal val="1+ppt_h/2"/>
                                          </p:val>
                                        </p:tav>
                                      </p:tavLst>
                                    </p:anim>
                                    <p:set>
                                      <p:cBhvr>
                                        <p:cTn id="10" dur="1" fill="hold">
                                          <p:stCondLst>
                                            <p:cond delay="499"/>
                                          </p:stCondLst>
                                        </p:cTn>
                                        <p:tgtEl>
                                          <p:spTgt spid="59"/>
                                        </p:tgtEl>
                                        <p:attrNameLst>
                                          <p:attrName>style.visibility</p:attrName>
                                        </p:attrNameLst>
                                      </p:cBhvr>
                                      <p:to>
                                        <p:strVal val="hidden"/>
                                      </p:to>
                                    </p:set>
                                  </p:childTnLst>
                                </p:cTn>
                              </p:par>
                            </p:childTnLst>
                          </p:cTn>
                        </p:par>
                        <p:par>
                          <p:cTn id="11" fill="hold">
                            <p:stCondLst>
                              <p:cond delay="2000"/>
                            </p:stCondLst>
                            <p:childTnLst>
                              <p:par>
                                <p:cTn id="12" presetID="1" presetClass="exit" presetSubtype="0" fill="hold" grpId="0" nodeType="afterEffect">
                                  <p:stCondLst>
                                    <p:cond delay="0"/>
                                  </p:stCondLst>
                                  <p:childTnLst>
                                    <p:set>
                                      <p:cBhvr>
                                        <p:cTn id="13" dur="1" fill="hold">
                                          <p:stCondLst>
                                            <p:cond delay="0"/>
                                          </p:stCondLst>
                                        </p:cTn>
                                        <p:tgtEl>
                                          <p:spTgt spid="40"/>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19778 -0.11968 L -0.13555 -0.23842 " pathEditMode="relative" rAng="0" ptsTypes="AA">
                                      <p:cBhvr>
                                        <p:cTn id="17" dur="2000" fill="hold"/>
                                        <p:tgtEl>
                                          <p:spTgt spid="58"/>
                                        </p:tgtEl>
                                        <p:attrNameLst>
                                          <p:attrName>ppt_x</p:attrName>
                                          <p:attrName>ppt_y</p:attrName>
                                        </p:attrNameLst>
                                      </p:cBhvr>
                                      <p:rCtr x="2995" y="-5972"/>
                                    </p:animMotion>
                                  </p:childTnLst>
                                </p:cTn>
                              </p:par>
                              <p:par>
                                <p:cTn id="18" presetID="42" presetClass="path" presetSubtype="0" accel="50000" decel="50000" fill="hold" grpId="0" nodeType="withEffect">
                                  <p:stCondLst>
                                    <p:cond delay="0"/>
                                  </p:stCondLst>
                                  <p:childTnLst>
                                    <p:animMotion origin="layout" path="M 3.75E-6 -1.11111E-6 L -0.06276 0.11505 " pathEditMode="relative" rAng="0" ptsTypes="AA">
                                      <p:cBhvr>
                                        <p:cTn id="19" dur="2000" fill="hold"/>
                                        <p:tgtEl>
                                          <p:spTgt spid="37"/>
                                        </p:tgtEl>
                                        <p:attrNameLst>
                                          <p:attrName>ppt_x</p:attrName>
                                          <p:attrName>ppt_y</p:attrName>
                                        </p:attrNameLst>
                                      </p:cBhvr>
                                      <p:rCtr x="-3138"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58" grpId="0" animBg="1"/>
      <p:bldP spid="58" grpId="1" animBg="1"/>
      <p:bldP spid="5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FC48F7-13BB-4A97-B32F-F8F2F3E074B7}"/>
              </a:ext>
            </a:extLst>
          </p:cNvPr>
          <p:cNvSpPr>
            <a:spLocks noGrp="1"/>
          </p:cNvSpPr>
          <p:nvPr>
            <p:ph type="title"/>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5BDAA0A4-846B-4464-BAFF-FA6D841D2DE8}"/>
              </a:ext>
            </a:extLst>
          </p:cNvPr>
          <p:cNvSpPr>
            <a:spLocks noGrp="1"/>
          </p:cNvSpPr>
          <p:nvPr>
            <p:ph type="sldNum" sz="quarter" idx="11"/>
          </p:nvPr>
        </p:nvSpPr>
        <p:spPr/>
        <p:txBody>
          <a:bodyPr/>
          <a:lstStyle/>
          <a:p>
            <a:pPr>
              <a:defRPr/>
            </a:pPr>
            <a:fld id="{3067EECE-76B4-489D-A939-B05A8F1F1F9C}" type="slidenum">
              <a:rPr lang="en-US" altLang="zh-CN" smtClean="0"/>
              <a:pPr>
                <a:defRPr/>
              </a:pPr>
              <a:t>32</a:t>
            </a:fld>
            <a:endParaRPr lang="en-US" altLang="zh-CN"/>
          </a:p>
        </p:txBody>
      </p:sp>
      <p:sp>
        <p:nvSpPr>
          <p:cNvPr id="32" name="Rectangle 4">
            <a:extLst>
              <a:ext uri="{FF2B5EF4-FFF2-40B4-BE49-F238E27FC236}">
                <a16:creationId xmlns:a16="http://schemas.microsoft.com/office/drawing/2014/main" id="{899BD3D9-5292-4326-AEC0-EF32B930AC18}"/>
              </a:ext>
            </a:extLst>
          </p:cNvPr>
          <p:cNvSpPr>
            <a:spLocks noChangeArrowheads="1"/>
          </p:cNvSpPr>
          <p:nvPr/>
        </p:nvSpPr>
        <p:spPr bwMode="auto">
          <a:xfrm>
            <a:off x="5891190" y="5115502"/>
            <a:ext cx="36869" cy="123130"/>
          </a:xfrm>
          <a:prstGeom prst="rect">
            <a:avLst/>
          </a:prstGeom>
          <a:solidFill>
            <a:schemeClr val="bg1"/>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zh-CN" altLang="en-US" sz="800">
                <a:solidFill>
                  <a:srgbClr val="000000"/>
                </a:solidFill>
              </a:rPr>
              <a:t> </a:t>
            </a:r>
            <a:endParaRPr lang="zh-CN" altLang="en-US">
              <a:latin typeface="Tahoma" panose="020B0604030504040204" pitchFamily="34" charset="0"/>
            </a:endParaRPr>
          </a:p>
        </p:txBody>
      </p:sp>
      <p:sp>
        <p:nvSpPr>
          <p:cNvPr id="61" name="Rectangle 5">
            <a:extLst>
              <a:ext uri="{FF2B5EF4-FFF2-40B4-BE49-F238E27FC236}">
                <a16:creationId xmlns:a16="http://schemas.microsoft.com/office/drawing/2014/main" id="{C71CE80A-AFB7-48D5-B44B-244FEDB852BF}"/>
              </a:ext>
            </a:extLst>
          </p:cNvPr>
          <p:cNvSpPr>
            <a:spLocks noChangeArrowheads="1"/>
          </p:cNvSpPr>
          <p:nvPr/>
        </p:nvSpPr>
        <p:spPr bwMode="auto">
          <a:xfrm>
            <a:off x="8066533" y="3373176"/>
            <a:ext cx="56364" cy="215476"/>
          </a:xfrm>
          <a:prstGeom prst="rect">
            <a:avLst/>
          </a:prstGeom>
          <a:solidFill>
            <a:schemeClr val="bg1"/>
          </a:solidFill>
          <a:ln>
            <a:noFill/>
          </a:ln>
        </p:spPr>
        <p:txBody>
          <a:bodyPr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zh-CN" altLang="en-US" b="1">
                <a:solidFill>
                  <a:srgbClr val="000000"/>
                </a:solidFill>
              </a:rPr>
              <a:t> </a:t>
            </a:r>
            <a:endParaRPr lang="zh-CN" altLang="en-US" b="1">
              <a:latin typeface="Tahoma" panose="020B0604030504040204" pitchFamily="34" charset="0"/>
            </a:endParaRPr>
          </a:p>
        </p:txBody>
      </p:sp>
      <p:sp>
        <p:nvSpPr>
          <p:cNvPr id="62" name="Rectangle 6">
            <a:extLst>
              <a:ext uri="{FF2B5EF4-FFF2-40B4-BE49-F238E27FC236}">
                <a16:creationId xmlns:a16="http://schemas.microsoft.com/office/drawing/2014/main" id="{3EE3A1B9-EDA6-4F26-8E71-F0C18DD5EBA5}"/>
              </a:ext>
            </a:extLst>
          </p:cNvPr>
          <p:cNvSpPr>
            <a:spLocks noChangeArrowheads="1"/>
          </p:cNvSpPr>
          <p:nvPr/>
        </p:nvSpPr>
        <p:spPr bwMode="auto">
          <a:xfrm>
            <a:off x="8640962" y="4263957"/>
            <a:ext cx="60912" cy="215476"/>
          </a:xfrm>
          <a:prstGeom prst="rect">
            <a:avLst/>
          </a:prstGeom>
          <a:solidFill>
            <a:schemeClr val="bg1"/>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zh-CN" altLang="en-US" b="1">
                <a:solidFill>
                  <a:srgbClr val="000000"/>
                </a:solidFill>
              </a:rPr>
              <a:t> </a:t>
            </a:r>
            <a:endParaRPr lang="zh-CN" altLang="en-US" b="1">
              <a:latin typeface="Tahoma" panose="020B0604030504040204" pitchFamily="34" charset="0"/>
            </a:endParaRPr>
          </a:p>
        </p:txBody>
      </p:sp>
      <p:sp>
        <p:nvSpPr>
          <p:cNvPr id="63" name="Oval 7">
            <a:extLst>
              <a:ext uri="{FF2B5EF4-FFF2-40B4-BE49-F238E27FC236}">
                <a16:creationId xmlns:a16="http://schemas.microsoft.com/office/drawing/2014/main" id="{8F894B66-6898-4DE0-A873-B71307FF9170}"/>
              </a:ext>
            </a:extLst>
          </p:cNvPr>
          <p:cNvSpPr>
            <a:spLocks noChangeArrowheads="1"/>
          </p:cNvSpPr>
          <p:nvPr/>
        </p:nvSpPr>
        <p:spPr bwMode="auto">
          <a:xfrm>
            <a:off x="5721771" y="290233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05</a:t>
            </a:r>
          </a:p>
        </p:txBody>
      </p:sp>
      <p:sp>
        <p:nvSpPr>
          <p:cNvPr id="64" name="Oval 8">
            <a:extLst>
              <a:ext uri="{FF2B5EF4-FFF2-40B4-BE49-F238E27FC236}">
                <a16:creationId xmlns:a16="http://schemas.microsoft.com/office/drawing/2014/main" id="{63C6B17A-7D00-4096-BE4C-CDA5E62A656B}"/>
              </a:ext>
            </a:extLst>
          </p:cNvPr>
          <p:cNvSpPr>
            <a:spLocks noChangeArrowheads="1"/>
          </p:cNvSpPr>
          <p:nvPr/>
        </p:nvSpPr>
        <p:spPr bwMode="auto">
          <a:xfrm>
            <a:off x="4471732" y="352800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63</a:t>
            </a:r>
          </a:p>
        </p:txBody>
      </p:sp>
      <p:sp>
        <p:nvSpPr>
          <p:cNvPr id="65" name="Oval 9">
            <a:extLst>
              <a:ext uri="{FF2B5EF4-FFF2-40B4-BE49-F238E27FC236}">
                <a16:creationId xmlns:a16="http://schemas.microsoft.com/office/drawing/2014/main" id="{A2799027-2045-4F8B-BFF7-C3ACC95EABA3}"/>
              </a:ext>
            </a:extLst>
          </p:cNvPr>
          <p:cNvSpPr>
            <a:spLocks noChangeArrowheads="1"/>
          </p:cNvSpPr>
          <p:nvPr/>
        </p:nvSpPr>
        <p:spPr bwMode="auto">
          <a:xfrm>
            <a:off x="6915445" y="357572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16</a:t>
            </a:r>
          </a:p>
        </p:txBody>
      </p:sp>
      <p:sp>
        <p:nvSpPr>
          <p:cNvPr id="66" name="Oval 10">
            <a:extLst>
              <a:ext uri="{FF2B5EF4-FFF2-40B4-BE49-F238E27FC236}">
                <a16:creationId xmlns:a16="http://schemas.microsoft.com/office/drawing/2014/main" id="{BDF822BD-105F-41D1-B1B6-0945D8D3E289}"/>
              </a:ext>
            </a:extLst>
          </p:cNvPr>
          <p:cNvSpPr>
            <a:spLocks noChangeArrowheads="1"/>
          </p:cNvSpPr>
          <p:nvPr/>
        </p:nvSpPr>
        <p:spPr bwMode="auto">
          <a:xfrm>
            <a:off x="6290426" y="439439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36</a:t>
            </a:r>
          </a:p>
        </p:txBody>
      </p:sp>
      <p:sp>
        <p:nvSpPr>
          <p:cNvPr id="67" name="Oval 11">
            <a:extLst>
              <a:ext uri="{FF2B5EF4-FFF2-40B4-BE49-F238E27FC236}">
                <a16:creationId xmlns:a16="http://schemas.microsoft.com/office/drawing/2014/main" id="{8269002A-DDC9-4D6F-9D37-D02B67D105EE}"/>
              </a:ext>
            </a:extLst>
          </p:cNvPr>
          <p:cNvSpPr>
            <a:spLocks noChangeArrowheads="1"/>
          </p:cNvSpPr>
          <p:nvPr/>
        </p:nvSpPr>
        <p:spPr bwMode="auto">
          <a:xfrm>
            <a:off x="3733983" y="434561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68</a:t>
            </a:r>
          </a:p>
        </p:txBody>
      </p:sp>
      <p:sp>
        <p:nvSpPr>
          <p:cNvPr id="68" name="Oval 12">
            <a:extLst>
              <a:ext uri="{FF2B5EF4-FFF2-40B4-BE49-F238E27FC236}">
                <a16:creationId xmlns:a16="http://schemas.microsoft.com/office/drawing/2014/main" id="{9B7AD107-4DDB-460E-BDB3-D0C7384DBF81}"/>
              </a:ext>
            </a:extLst>
          </p:cNvPr>
          <p:cNvSpPr>
            <a:spLocks noChangeArrowheads="1"/>
          </p:cNvSpPr>
          <p:nvPr/>
        </p:nvSpPr>
        <p:spPr bwMode="auto">
          <a:xfrm>
            <a:off x="5096751" y="439439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94</a:t>
            </a:r>
          </a:p>
        </p:txBody>
      </p:sp>
      <p:sp>
        <p:nvSpPr>
          <p:cNvPr id="69" name="Oval 13">
            <a:extLst>
              <a:ext uri="{FF2B5EF4-FFF2-40B4-BE49-F238E27FC236}">
                <a16:creationId xmlns:a16="http://schemas.microsoft.com/office/drawing/2014/main" id="{C870395D-4A21-4116-9519-A1C6A678FFEF}"/>
              </a:ext>
            </a:extLst>
          </p:cNvPr>
          <p:cNvSpPr>
            <a:spLocks noChangeArrowheads="1"/>
          </p:cNvSpPr>
          <p:nvPr/>
        </p:nvSpPr>
        <p:spPr bwMode="auto">
          <a:xfrm>
            <a:off x="7767175" y="434561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40</a:t>
            </a:r>
          </a:p>
        </p:txBody>
      </p:sp>
      <p:sp>
        <p:nvSpPr>
          <p:cNvPr id="70" name="Line 14">
            <a:extLst>
              <a:ext uri="{FF2B5EF4-FFF2-40B4-BE49-F238E27FC236}">
                <a16:creationId xmlns:a16="http://schemas.microsoft.com/office/drawing/2014/main" id="{0C8371A4-0A89-4D63-BA70-701875CF9B0B}"/>
              </a:ext>
            </a:extLst>
          </p:cNvPr>
          <p:cNvSpPr>
            <a:spLocks noChangeShapeType="1"/>
          </p:cNvSpPr>
          <p:nvPr/>
        </p:nvSpPr>
        <p:spPr bwMode="auto">
          <a:xfrm flipH="1">
            <a:off x="5040387" y="3191837"/>
            <a:ext cx="739001" cy="383885"/>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5">
            <a:extLst>
              <a:ext uri="{FF2B5EF4-FFF2-40B4-BE49-F238E27FC236}">
                <a16:creationId xmlns:a16="http://schemas.microsoft.com/office/drawing/2014/main" id="{11E5EAAA-D099-4618-9DE1-D6CC9F49717F}"/>
              </a:ext>
            </a:extLst>
          </p:cNvPr>
          <p:cNvSpPr>
            <a:spLocks noChangeShapeType="1"/>
          </p:cNvSpPr>
          <p:nvPr/>
        </p:nvSpPr>
        <p:spPr bwMode="auto">
          <a:xfrm flipH="1">
            <a:off x="4131040" y="3865226"/>
            <a:ext cx="454673" cy="48038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6">
            <a:extLst>
              <a:ext uri="{FF2B5EF4-FFF2-40B4-BE49-F238E27FC236}">
                <a16:creationId xmlns:a16="http://schemas.microsoft.com/office/drawing/2014/main" id="{BDF8ECA3-4130-4E3B-919D-C1B0538B19B1}"/>
              </a:ext>
            </a:extLst>
          </p:cNvPr>
          <p:cNvSpPr>
            <a:spLocks noChangeShapeType="1"/>
          </p:cNvSpPr>
          <p:nvPr/>
        </p:nvSpPr>
        <p:spPr bwMode="auto">
          <a:xfrm>
            <a:off x="4926405" y="3912946"/>
            <a:ext cx="454674" cy="48144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7">
            <a:extLst>
              <a:ext uri="{FF2B5EF4-FFF2-40B4-BE49-F238E27FC236}">
                <a16:creationId xmlns:a16="http://schemas.microsoft.com/office/drawing/2014/main" id="{21D31AA5-A6F8-4620-9B9F-ACC78620E2B0}"/>
              </a:ext>
            </a:extLst>
          </p:cNvPr>
          <p:cNvSpPr>
            <a:spLocks noChangeShapeType="1"/>
          </p:cNvSpPr>
          <p:nvPr/>
        </p:nvSpPr>
        <p:spPr bwMode="auto">
          <a:xfrm>
            <a:off x="6290426" y="3191837"/>
            <a:ext cx="739001" cy="43266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8">
            <a:extLst>
              <a:ext uri="{FF2B5EF4-FFF2-40B4-BE49-F238E27FC236}">
                <a16:creationId xmlns:a16="http://schemas.microsoft.com/office/drawing/2014/main" id="{6FC64C6D-A9CE-4452-B372-C8B4C0937081}"/>
              </a:ext>
            </a:extLst>
          </p:cNvPr>
          <p:cNvSpPr>
            <a:spLocks noChangeShapeType="1"/>
          </p:cNvSpPr>
          <p:nvPr/>
        </p:nvSpPr>
        <p:spPr bwMode="auto">
          <a:xfrm flipH="1">
            <a:off x="6745099" y="3960667"/>
            <a:ext cx="397057" cy="48144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9">
            <a:extLst>
              <a:ext uri="{FF2B5EF4-FFF2-40B4-BE49-F238E27FC236}">
                <a16:creationId xmlns:a16="http://schemas.microsoft.com/office/drawing/2014/main" id="{2D4F3409-F76B-4F4C-A03F-F257A5198737}"/>
              </a:ext>
            </a:extLst>
          </p:cNvPr>
          <p:cNvSpPr>
            <a:spLocks noChangeShapeType="1"/>
          </p:cNvSpPr>
          <p:nvPr/>
        </p:nvSpPr>
        <p:spPr bwMode="auto">
          <a:xfrm>
            <a:off x="7370119" y="3912946"/>
            <a:ext cx="567402" cy="43266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Oval 21">
            <a:extLst>
              <a:ext uri="{FF2B5EF4-FFF2-40B4-BE49-F238E27FC236}">
                <a16:creationId xmlns:a16="http://schemas.microsoft.com/office/drawing/2014/main" id="{655A3C53-1ABB-4D64-8ED7-B87FB4D03E30}"/>
              </a:ext>
            </a:extLst>
          </p:cNvPr>
          <p:cNvSpPr>
            <a:spLocks noChangeArrowheads="1"/>
          </p:cNvSpPr>
          <p:nvPr/>
        </p:nvSpPr>
        <p:spPr bwMode="auto">
          <a:xfrm>
            <a:off x="3280562" y="511550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73</a:t>
            </a:r>
          </a:p>
        </p:txBody>
      </p:sp>
      <p:sp>
        <p:nvSpPr>
          <p:cNvPr id="77" name="Oval 22">
            <a:extLst>
              <a:ext uri="{FF2B5EF4-FFF2-40B4-BE49-F238E27FC236}">
                <a16:creationId xmlns:a16="http://schemas.microsoft.com/office/drawing/2014/main" id="{686A49BA-73E3-4A35-82C2-4DD853270E7F}"/>
              </a:ext>
            </a:extLst>
          </p:cNvPr>
          <p:cNvSpPr>
            <a:spLocks noChangeArrowheads="1"/>
          </p:cNvSpPr>
          <p:nvPr/>
        </p:nvSpPr>
        <p:spPr bwMode="auto">
          <a:xfrm>
            <a:off x="3961946" y="5115502"/>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120</a:t>
            </a:r>
          </a:p>
        </p:txBody>
      </p:sp>
      <p:sp>
        <p:nvSpPr>
          <p:cNvPr id="78" name="Line 23">
            <a:extLst>
              <a:ext uri="{FF2B5EF4-FFF2-40B4-BE49-F238E27FC236}">
                <a16:creationId xmlns:a16="http://schemas.microsoft.com/office/drawing/2014/main" id="{79182D14-F641-4AC3-B5B9-297AF1E17FCF}"/>
              </a:ext>
            </a:extLst>
          </p:cNvPr>
          <p:cNvSpPr>
            <a:spLocks noChangeShapeType="1"/>
          </p:cNvSpPr>
          <p:nvPr/>
        </p:nvSpPr>
        <p:spPr bwMode="auto">
          <a:xfrm flipH="1">
            <a:off x="3733983" y="4730558"/>
            <a:ext cx="226711" cy="384945"/>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24">
            <a:extLst>
              <a:ext uri="{FF2B5EF4-FFF2-40B4-BE49-F238E27FC236}">
                <a16:creationId xmlns:a16="http://schemas.microsoft.com/office/drawing/2014/main" id="{7B2FDDBF-F2E3-482B-8357-21AB88EE12CA}"/>
              </a:ext>
            </a:extLst>
          </p:cNvPr>
          <p:cNvSpPr>
            <a:spLocks noChangeShapeType="1"/>
          </p:cNvSpPr>
          <p:nvPr/>
        </p:nvSpPr>
        <p:spPr bwMode="auto">
          <a:xfrm>
            <a:off x="4074675" y="4730558"/>
            <a:ext cx="226711" cy="384945"/>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Oval 25">
            <a:extLst>
              <a:ext uri="{FF2B5EF4-FFF2-40B4-BE49-F238E27FC236}">
                <a16:creationId xmlns:a16="http://schemas.microsoft.com/office/drawing/2014/main" id="{D03EE671-49D7-4463-99F9-F9E87AEB8C3A}"/>
              </a:ext>
            </a:extLst>
          </p:cNvPr>
          <p:cNvSpPr>
            <a:spLocks noChangeArrowheads="1"/>
          </p:cNvSpPr>
          <p:nvPr/>
        </p:nvSpPr>
        <p:spPr bwMode="auto">
          <a:xfrm>
            <a:off x="4757312" y="516322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130</a:t>
            </a:r>
          </a:p>
        </p:txBody>
      </p:sp>
      <p:sp>
        <p:nvSpPr>
          <p:cNvPr id="81" name="Oval 26">
            <a:extLst>
              <a:ext uri="{FF2B5EF4-FFF2-40B4-BE49-F238E27FC236}">
                <a16:creationId xmlns:a16="http://schemas.microsoft.com/office/drawing/2014/main" id="{87E343C8-666D-4593-A7EB-943275A24EE9}"/>
              </a:ext>
            </a:extLst>
          </p:cNvPr>
          <p:cNvSpPr>
            <a:spLocks noChangeArrowheads="1"/>
          </p:cNvSpPr>
          <p:nvPr/>
        </p:nvSpPr>
        <p:spPr bwMode="auto">
          <a:xfrm>
            <a:off x="5436191" y="516322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a:latin typeface="Tahoma" panose="020B0604030504040204" pitchFamily="34" charset="0"/>
              </a:rPr>
              <a:t>150</a:t>
            </a:r>
          </a:p>
        </p:txBody>
      </p:sp>
      <p:sp>
        <p:nvSpPr>
          <p:cNvPr id="82" name="Line 27">
            <a:extLst>
              <a:ext uri="{FF2B5EF4-FFF2-40B4-BE49-F238E27FC236}">
                <a16:creationId xmlns:a16="http://schemas.microsoft.com/office/drawing/2014/main" id="{A6B0199F-D283-451B-AEEE-C4361EB0DE9E}"/>
              </a:ext>
            </a:extLst>
          </p:cNvPr>
          <p:cNvSpPr>
            <a:spLocks noChangeShapeType="1"/>
          </p:cNvSpPr>
          <p:nvPr/>
        </p:nvSpPr>
        <p:spPr bwMode="auto">
          <a:xfrm flipH="1">
            <a:off x="5096751" y="4778278"/>
            <a:ext cx="225458" cy="38494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 name="Line 28">
            <a:extLst>
              <a:ext uri="{FF2B5EF4-FFF2-40B4-BE49-F238E27FC236}">
                <a16:creationId xmlns:a16="http://schemas.microsoft.com/office/drawing/2014/main" id="{A3CDB8FC-7797-4985-B4DC-160195E8C34A}"/>
              </a:ext>
            </a:extLst>
          </p:cNvPr>
          <p:cNvSpPr>
            <a:spLocks noChangeShapeType="1"/>
          </p:cNvSpPr>
          <p:nvPr/>
        </p:nvSpPr>
        <p:spPr bwMode="auto">
          <a:xfrm>
            <a:off x="5495060" y="4778278"/>
            <a:ext cx="281823" cy="38494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Rectangle 29">
            <a:extLst>
              <a:ext uri="{FF2B5EF4-FFF2-40B4-BE49-F238E27FC236}">
                <a16:creationId xmlns:a16="http://schemas.microsoft.com/office/drawing/2014/main" id="{5B312030-18AE-4DB7-848B-9858F163F454}"/>
              </a:ext>
            </a:extLst>
          </p:cNvPr>
          <p:cNvSpPr>
            <a:spLocks noChangeArrowheads="1"/>
          </p:cNvSpPr>
          <p:nvPr/>
        </p:nvSpPr>
        <p:spPr bwMode="auto">
          <a:xfrm>
            <a:off x="7257716" y="5115502"/>
            <a:ext cx="36869" cy="123130"/>
          </a:xfrm>
          <a:prstGeom prst="rect">
            <a:avLst/>
          </a:prstGeom>
          <a:solidFill>
            <a:schemeClr val="bg1"/>
          </a:solidFill>
          <a:ln>
            <a:noFill/>
          </a:ln>
        </p:spPr>
        <p:txBody>
          <a:bodyPr wrap="none" lIns="0" tIns="0" rIns="0" bIns="0">
            <a:spAutoFit/>
          </a:bodyP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zh-CN" altLang="en-US" sz="800">
                <a:solidFill>
                  <a:srgbClr val="000000"/>
                </a:solidFill>
              </a:rPr>
              <a:t> </a:t>
            </a:r>
            <a:endParaRPr lang="zh-CN" altLang="en-US">
              <a:latin typeface="Tahoma" panose="020B0604030504040204" pitchFamily="34" charset="0"/>
            </a:endParaRPr>
          </a:p>
        </p:txBody>
      </p:sp>
      <p:sp>
        <p:nvSpPr>
          <p:cNvPr id="85" name="Oval 30">
            <a:extLst>
              <a:ext uri="{FF2B5EF4-FFF2-40B4-BE49-F238E27FC236}">
                <a16:creationId xmlns:a16="http://schemas.microsoft.com/office/drawing/2014/main" id="{6325E9D1-76C6-4793-AB48-EA5844650BD7}"/>
              </a:ext>
            </a:extLst>
          </p:cNvPr>
          <p:cNvSpPr>
            <a:spLocks noChangeArrowheads="1"/>
          </p:cNvSpPr>
          <p:nvPr/>
        </p:nvSpPr>
        <p:spPr bwMode="auto">
          <a:xfrm>
            <a:off x="6123837" y="5163223"/>
            <a:ext cx="623767" cy="383885"/>
          </a:xfrm>
          <a:prstGeom prst="ellipse">
            <a:avLst/>
          </a:prstGeom>
          <a:solidFill>
            <a:schemeClr val="bg1"/>
          </a:solidFill>
          <a:ln w="44450" algn="ctr">
            <a:solidFill>
              <a:schemeClr val="tx1"/>
            </a:solidFill>
            <a:round/>
            <a:headEnd/>
            <a:tailEnd/>
          </a:ln>
        </p:spPr>
        <p:txBody>
          <a:bodyPr wrap="none" anchor="ctr"/>
          <a:lstStyle>
            <a:lvl1pPr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eaLnBrk="0" hangingPunct="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eaLnBrk="1" hangingPunct="1"/>
            <a:r>
              <a:rPr lang="en-US" altLang="zh-CN" sz="1800" b="1" dirty="0">
                <a:latin typeface="Tahoma" panose="020B0604030504040204" pitchFamily="34" charset="0"/>
              </a:rPr>
              <a:t>45</a:t>
            </a:r>
          </a:p>
        </p:txBody>
      </p:sp>
      <p:sp>
        <p:nvSpPr>
          <p:cNvPr id="86" name="Line 31">
            <a:extLst>
              <a:ext uri="{FF2B5EF4-FFF2-40B4-BE49-F238E27FC236}">
                <a16:creationId xmlns:a16="http://schemas.microsoft.com/office/drawing/2014/main" id="{BB359EBF-A51F-4382-878A-45FB7B28E741}"/>
              </a:ext>
            </a:extLst>
          </p:cNvPr>
          <p:cNvSpPr>
            <a:spLocks noChangeShapeType="1"/>
          </p:cNvSpPr>
          <p:nvPr/>
        </p:nvSpPr>
        <p:spPr bwMode="auto">
          <a:xfrm flipH="1">
            <a:off x="6463277" y="4778278"/>
            <a:ext cx="167841" cy="38494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Rectangle 2">
            <a:extLst>
              <a:ext uri="{FF2B5EF4-FFF2-40B4-BE49-F238E27FC236}">
                <a16:creationId xmlns:a16="http://schemas.microsoft.com/office/drawing/2014/main" id="{1E956CED-F4D9-445C-A304-6F4A2EB7855C}"/>
              </a:ext>
            </a:extLst>
          </p:cNvPr>
          <p:cNvSpPr txBox="1">
            <a:spLocks noChangeArrowheads="1"/>
          </p:cNvSpPr>
          <p:nvPr/>
        </p:nvSpPr>
        <p:spPr>
          <a:xfrm>
            <a:off x="3431704" y="2078002"/>
            <a:ext cx="4643437" cy="541338"/>
          </a:xfrm>
          <a:prstGeom prst="rect">
            <a:avLst/>
          </a:prstGeom>
          <a:solidFill>
            <a:schemeClr val="bg1"/>
          </a:solidFill>
        </p:spPr>
        <p:txBody>
          <a:bodyPr lIns="67866" tIns="33338" rIns="67866" bIns="33338"/>
          <a:lstStyle/>
          <a:p>
            <a:pPr algn="ctr">
              <a:defRPr/>
            </a:pPr>
            <a:r>
              <a:rPr lang="en-US" altLang="zh-CN" sz="3000" b="1" kern="0" dirty="0">
                <a:solidFill>
                  <a:srgbClr val="993300"/>
                </a:solidFill>
                <a:latin typeface="微软雅黑" pitchFamily="34" charset="-122"/>
                <a:ea typeface="微软雅黑" pitchFamily="34" charset="-122"/>
                <a:cs typeface="+mj-cs"/>
              </a:rPr>
              <a:t>Delete</a:t>
            </a:r>
            <a:r>
              <a:rPr lang="zh-CN" altLang="en-US" sz="3000" b="1" kern="0" dirty="0">
                <a:solidFill>
                  <a:srgbClr val="993300"/>
                </a:solidFill>
                <a:latin typeface="微软雅黑" pitchFamily="34" charset="-122"/>
                <a:ea typeface="微软雅黑" pitchFamily="34" charset="-122"/>
                <a:cs typeface="+mj-cs"/>
              </a:rPr>
              <a:t> </a:t>
            </a:r>
            <a:r>
              <a:rPr lang="en-US" altLang="zh-CN" sz="3000" b="1" kern="0" dirty="0">
                <a:solidFill>
                  <a:srgbClr val="993300"/>
                </a:solidFill>
                <a:latin typeface="微软雅黑" pitchFamily="34" charset="-122"/>
                <a:ea typeface="微软雅黑" pitchFamily="34" charset="-122"/>
                <a:cs typeface="+mj-cs"/>
              </a:rPr>
              <a:t>16</a:t>
            </a:r>
            <a:endParaRPr lang="zh-CN" altLang="zh-CN" sz="3000" b="1" kern="0" dirty="0">
              <a:solidFill>
                <a:srgbClr val="993300"/>
              </a:solidFill>
              <a:latin typeface="微软雅黑" pitchFamily="34" charset="-122"/>
              <a:ea typeface="微软雅黑" pitchFamily="34" charset="-122"/>
              <a:cs typeface="+mj-cs"/>
            </a:endParaRPr>
          </a:p>
        </p:txBody>
      </p:sp>
    </p:spTree>
    <p:extLst>
      <p:ext uri="{BB962C8B-B14F-4D97-AF65-F5344CB8AC3E}">
        <p14:creationId xmlns:p14="http://schemas.microsoft.com/office/powerpoint/2010/main" val="13468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58333E-6 2.96296E-6 L 0.06719 -0.22824 " pathEditMode="relative" rAng="0" ptsTypes="AA">
                                      <p:cBhvr>
                                        <p:cTn id="6" dur="2000" fill="hold"/>
                                        <p:tgtEl>
                                          <p:spTgt spid="85"/>
                                        </p:tgtEl>
                                        <p:attrNameLst>
                                          <p:attrName>ppt_x</p:attrName>
                                          <p:attrName>ppt_y</p:attrName>
                                        </p:attrNameLst>
                                      </p:cBhvr>
                                      <p:rCtr x="3359" y="-11412"/>
                                    </p:animMotion>
                                  </p:childTnLst>
                                </p:cTn>
                              </p:par>
                              <p:par>
                                <p:cTn id="7" presetID="2" presetClass="exit" presetSubtype="4" fill="hold" grpId="0" nodeType="withEffect">
                                  <p:stCondLst>
                                    <p:cond delay="0"/>
                                  </p:stCondLst>
                                  <p:childTnLst>
                                    <p:anim calcmode="lin" valueType="num">
                                      <p:cBhvr additive="base">
                                        <p:cTn id="8" dur="500"/>
                                        <p:tgtEl>
                                          <p:spTgt spid="86"/>
                                        </p:tgtEl>
                                        <p:attrNameLst>
                                          <p:attrName>ppt_x</p:attrName>
                                        </p:attrNameLst>
                                      </p:cBhvr>
                                      <p:tavLst>
                                        <p:tav tm="0">
                                          <p:val>
                                            <p:strVal val="ppt_x"/>
                                          </p:val>
                                        </p:tav>
                                        <p:tav tm="100000">
                                          <p:val>
                                            <p:strVal val="ppt_x"/>
                                          </p:val>
                                        </p:tav>
                                      </p:tavLst>
                                    </p:anim>
                                    <p:anim calcmode="lin" valueType="num">
                                      <p:cBhvr additive="base">
                                        <p:cTn id="9" dur="500"/>
                                        <p:tgtEl>
                                          <p:spTgt spid="86"/>
                                        </p:tgtEl>
                                        <p:attrNameLst>
                                          <p:attrName>ppt_y</p:attrName>
                                        </p:attrNameLst>
                                      </p:cBhvr>
                                      <p:tavLst>
                                        <p:tav tm="0">
                                          <p:val>
                                            <p:strVal val="ppt_y"/>
                                          </p:val>
                                        </p:tav>
                                        <p:tav tm="100000">
                                          <p:val>
                                            <p:strVal val="1+ppt_h/2"/>
                                          </p:val>
                                        </p:tav>
                                      </p:tavLst>
                                    </p:anim>
                                    <p:set>
                                      <p:cBhvr>
                                        <p:cTn id="10" dur="1" fill="hold">
                                          <p:stCondLst>
                                            <p:cond delay="499"/>
                                          </p:stCondLst>
                                        </p:cTn>
                                        <p:tgtEl>
                                          <p:spTgt spid="86"/>
                                        </p:tgtEl>
                                        <p:attrNameLst>
                                          <p:attrName>style.visibility</p:attrName>
                                        </p:attrNameLst>
                                      </p:cBhvr>
                                      <p:to>
                                        <p:strVal val="hidden"/>
                                      </p:to>
                                    </p:set>
                                  </p:childTnLst>
                                </p:cTn>
                              </p:par>
                            </p:childTnLst>
                          </p:cTn>
                        </p:par>
                        <p:par>
                          <p:cTn id="11" fill="hold">
                            <p:stCondLst>
                              <p:cond delay="2000"/>
                            </p:stCondLst>
                            <p:childTnLst>
                              <p:par>
                                <p:cTn id="12" presetID="1" presetClass="exit"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1" nodeType="clickEffect">
                                  <p:stCondLst>
                                    <p:cond delay="0"/>
                                  </p:stCondLst>
                                  <p:childTnLst>
                                    <p:animMotion origin="layout" path="M 0.06719 -0.22824 L 0.01354 -0.11203 " pathEditMode="relative" rAng="0" ptsTypes="AA">
                                      <p:cBhvr>
                                        <p:cTn id="17" dur="2000" fill="hold"/>
                                        <p:tgtEl>
                                          <p:spTgt spid="85"/>
                                        </p:tgtEl>
                                        <p:attrNameLst>
                                          <p:attrName>ppt_x</p:attrName>
                                          <p:attrName>ppt_y</p:attrName>
                                        </p:attrNameLst>
                                      </p:cBhvr>
                                      <p:rCtr x="-2786" y="5764"/>
                                    </p:animMotion>
                                  </p:childTnLst>
                                </p:cTn>
                              </p:par>
                              <p:par>
                                <p:cTn id="18" presetID="42" presetClass="path" presetSubtype="0" accel="50000" decel="50000" fill="hold" grpId="0" nodeType="withEffect">
                                  <p:stCondLst>
                                    <p:cond delay="0"/>
                                  </p:stCondLst>
                                  <p:childTnLst>
                                    <p:animMotion origin="layout" path="M 3.75E-6 1.11022E-16 L 0.05117 -0.11852 " pathEditMode="relative" rAng="0" ptsTypes="AA">
                                      <p:cBhvr>
                                        <p:cTn id="19" dur="2000" fill="hold"/>
                                        <p:tgtEl>
                                          <p:spTgt spid="66"/>
                                        </p:tgtEl>
                                        <p:attrNameLst>
                                          <p:attrName>ppt_x</p:attrName>
                                          <p:attrName>ppt_y</p:attrName>
                                        </p:attrNameLst>
                                      </p:cBhvr>
                                      <p:rCtr x="2552" y="-59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85" grpId="0" animBg="1"/>
      <p:bldP spid="85" grpId="1" animBg="1"/>
      <p:bldP spid="8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Binary Heap: Other Operations</a:t>
            </a:r>
            <a:endParaRPr lang="zh-CN" altLang="en-US" dirty="0"/>
          </a:p>
        </p:txBody>
      </p:sp>
      <p:sp>
        <p:nvSpPr>
          <p:cNvPr id="3" name="内容占位符 2"/>
          <p:cNvSpPr>
            <a:spLocks noGrp="1"/>
          </p:cNvSpPr>
          <p:nvPr>
            <p:ph idx="1"/>
          </p:nvPr>
        </p:nvSpPr>
        <p:spPr>
          <a:xfrm>
            <a:off x="838200" y="1484784"/>
            <a:ext cx="11090448" cy="4712400"/>
          </a:xfrm>
        </p:spPr>
        <p:txBody>
          <a:bodyPr/>
          <a:lstStyle/>
          <a:p>
            <a:r>
              <a:rPr lang="en-US" altLang="zh-CN" dirty="0" err="1"/>
              <a:t>DecreaseKey</a:t>
            </a:r>
            <a:r>
              <a:rPr lang="en-US" altLang="zh-CN" dirty="0"/>
              <a:t> (int pos, T </a:t>
            </a:r>
            <a:r>
              <a:rPr lang="en-US" altLang="zh-CN" dirty="0">
                <a:cs typeface="Times New Roman"/>
              </a:rPr>
              <a:t>∆</a:t>
            </a:r>
            <a:r>
              <a:rPr lang="en-US" altLang="zh-CN" dirty="0"/>
              <a:t>)</a:t>
            </a:r>
          </a:p>
          <a:p>
            <a:pPr lvl="1"/>
            <a:r>
              <a:rPr lang="en-US" altLang="zh-CN" dirty="0"/>
              <a:t>Goal: Lower the key value at position P by a positive value </a:t>
            </a:r>
            <a:r>
              <a:rPr lang="en-US" altLang="zh-CN" dirty="0">
                <a:cs typeface="Times New Roman"/>
              </a:rPr>
              <a:t>∆</a:t>
            </a:r>
            <a:endParaRPr lang="en-US" altLang="zh-CN" dirty="0"/>
          </a:p>
          <a:p>
            <a:pPr lvl="1"/>
            <a:r>
              <a:rPr lang="en-US" altLang="zh-CN" dirty="0"/>
              <a:t>Key idea: Fix the heap order by sifting up</a:t>
            </a:r>
          </a:p>
          <a:p>
            <a:pPr lvl="1"/>
            <a:r>
              <a:rPr lang="en-US" altLang="zh-CN" sz="2800" dirty="0">
                <a:solidFill>
                  <a:srgbClr val="008000"/>
                </a:solidFill>
                <a:highlight>
                  <a:srgbClr val="FFFFFF"/>
                </a:highlight>
                <a:latin typeface="Ludica fax"/>
                <a:ea typeface="新宋体"/>
              </a:rPr>
              <a:t>// We may have </a:t>
            </a:r>
            <a:r>
              <a:rPr lang="en-US" altLang="zh-CN" sz="2800" dirty="0" err="1">
                <a:solidFill>
                  <a:srgbClr val="008000"/>
                </a:solidFill>
                <a:highlight>
                  <a:srgbClr val="FFFFFF"/>
                </a:highlight>
                <a:latin typeface="Ludica fax"/>
                <a:ea typeface="新宋体"/>
              </a:rPr>
              <a:t>IncreaseKey</a:t>
            </a:r>
            <a:r>
              <a:rPr lang="en-US" altLang="zh-CN" sz="2800" dirty="0">
                <a:solidFill>
                  <a:srgbClr val="008000"/>
                </a:solidFill>
                <a:highlight>
                  <a:srgbClr val="FFFFFF"/>
                </a:highlight>
                <a:latin typeface="Ludica fax"/>
                <a:ea typeface="新宋体"/>
              </a:rPr>
              <a:t>(int pos, T ∆) similarly</a:t>
            </a:r>
          </a:p>
          <a:p>
            <a:r>
              <a:rPr lang="en-US" altLang="zh-CN" dirty="0"/>
              <a:t>Delete (int pos, T node): Remove the node at position P</a:t>
            </a:r>
          </a:p>
          <a:p>
            <a:pPr lvl="1"/>
            <a:r>
              <a:rPr lang="en-US" altLang="zh-CN" sz="2800" dirty="0">
                <a:solidFill>
                  <a:srgbClr val="008000"/>
                </a:solidFill>
                <a:highlight>
                  <a:srgbClr val="FFFFFF"/>
                </a:highlight>
                <a:latin typeface="Ludica fax"/>
                <a:ea typeface="新宋体"/>
              </a:rPr>
              <a:t>// Another implementation of deleting element at position pos</a:t>
            </a:r>
            <a:endParaRPr lang="en-US" altLang="zh-CN" dirty="0"/>
          </a:p>
          <a:p>
            <a:pPr lvl="1"/>
            <a:r>
              <a:rPr lang="en-US" altLang="zh-CN" dirty="0" err="1"/>
              <a:t>DecreaseKey</a:t>
            </a:r>
            <a:r>
              <a:rPr lang="en-US" altLang="zh-CN" dirty="0"/>
              <a:t> (P, </a:t>
            </a:r>
            <a:r>
              <a:rPr lang="en-US" altLang="zh-CN" dirty="0">
                <a:cs typeface="Times New Roman"/>
              </a:rPr>
              <a:t>∞</a:t>
            </a:r>
            <a:r>
              <a:rPr lang="en-US" altLang="zh-CN" dirty="0"/>
              <a:t>, H) and </a:t>
            </a:r>
            <a:r>
              <a:rPr lang="en-US" altLang="zh-CN" dirty="0" err="1"/>
              <a:t>DeleteMin</a:t>
            </a:r>
            <a:r>
              <a:rPr lang="en-US" altLang="zh-CN" dirty="0"/>
              <a:t> (H)</a:t>
            </a: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33</a:t>
            </a:fld>
            <a:endParaRPr lang="en-US" altLang="zh-CN"/>
          </a:p>
        </p:txBody>
      </p:sp>
    </p:spTree>
    <p:extLst>
      <p:ext uri="{BB962C8B-B14F-4D97-AF65-F5344CB8AC3E}">
        <p14:creationId xmlns:p14="http://schemas.microsoft.com/office/powerpoint/2010/main" val="170760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BuildHeap</a:t>
            </a:r>
            <a:endParaRPr lang="zh-CN" altLang="en-US" dirty="0"/>
          </a:p>
        </p:txBody>
      </p:sp>
      <p:sp>
        <p:nvSpPr>
          <p:cNvPr id="3" name="内容占位符 2"/>
          <p:cNvSpPr>
            <a:spLocks noGrp="1"/>
          </p:cNvSpPr>
          <p:nvPr>
            <p:ph idx="1"/>
          </p:nvPr>
        </p:nvSpPr>
        <p:spPr/>
        <p:txBody>
          <a:bodyPr>
            <a:normAutofit/>
          </a:bodyPr>
          <a:lstStyle/>
          <a:p>
            <a:r>
              <a:rPr lang="en-US" altLang="zh-CN" sz="3200" dirty="0" err="1"/>
              <a:t>BuildHeap</a:t>
            </a:r>
            <a:r>
              <a:rPr lang="en-US" altLang="zh-CN" sz="3200" dirty="0"/>
              <a:t>()</a:t>
            </a:r>
          </a:p>
          <a:p>
            <a:pPr lvl="1"/>
            <a:r>
              <a:rPr lang="en-US" altLang="zh-CN" sz="2800" dirty="0"/>
              <a:t>Given </a:t>
            </a:r>
            <a:r>
              <a:rPr lang="en-US" altLang="zh-CN" sz="2800" dirty="0">
                <a:solidFill>
                  <a:srgbClr val="FF0000"/>
                </a:solidFill>
              </a:rPr>
              <a:t>n</a:t>
            </a:r>
            <a:r>
              <a:rPr lang="en-US" altLang="zh-CN" sz="2800" dirty="0"/>
              <a:t> unordered keys, how to build a heap?</a:t>
            </a:r>
          </a:p>
          <a:p>
            <a:pPr lvl="1"/>
            <a:r>
              <a:rPr lang="en-US" altLang="zh-CN" sz="2800" dirty="0">
                <a:solidFill>
                  <a:srgbClr val="0070C0"/>
                </a:solidFill>
              </a:rPr>
              <a:t>Solution 1</a:t>
            </a:r>
            <a:r>
              <a:rPr lang="en-US" altLang="zh-CN" sz="2800" dirty="0"/>
              <a:t>: Insert each element one by one</a:t>
            </a:r>
          </a:p>
          <a:p>
            <a:pPr lvl="2"/>
            <a:r>
              <a:rPr lang="en-US" altLang="zh-CN" sz="2400" dirty="0"/>
              <a:t>Time complexity: O(N log N) worst-case</a:t>
            </a:r>
          </a:p>
          <a:p>
            <a:pPr lvl="1"/>
            <a:r>
              <a:rPr lang="en-US" altLang="zh-CN" sz="2800" dirty="0">
                <a:solidFill>
                  <a:srgbClr val="0070C0"/>
                </a:solidFill>
              </a:rPr>
              <a:t>Solution 2</a:t>
            </a:r>
            <a:r>
              <a:rPr lang="en-US" altLang="zh-CN" sz="2800" dirty="0"/>
              <a:t>:</a:t>
            </a:r>
          </a:p>
          <a:p>
            <a:pPr lvl="2"/>
            <a:r>
              <a:rPr lang="en-US" altLang="zh-CN" sz="2400" dirty="0"/>
              <a:t>Put all elements into the array first</a:t>
            </a:r>
          </a:p>
          <a:p>
            <a:pPr lvl="2"/>
            <a:r>
              <a:rPr lang="en-US" altLang="zh-CN" sz="2400" dirty="0"/>
              <a:t>Then </a:t>
            </a:r>
            <a:r>
              <a:rPr lang="en-US" altLang="zh-CN" sz="2400" dirty="0" err="1">
                <a:solidFill>
                  <a:srgbClr val="FF0000"/>
                </a:solidFill>
              </a:rPr>
              <a:t>SiftDown</a:t>
            </a:r>
            <a:r>
              <a:rPr lang="en-US" altLang="zh-CN" sz="2400" dirty="0">
                <a:solidFill>
                  <a:srgbClr val="FF0000"/>
                </a:solidFill>
              </a:rPr>
              <a:t>()</a:t>
            </a:r>
          </a:p>
          <a:p>
            <a:pPr lvl="3"/>
            <a:r>
              <a:rPr lang="en-US" altLang="zh-CN" sz="2200" dirty="0"/>
              <a:t>All leaves are already heaps</a:t>
            </a:r>
          </a:p>
          <a:p>
            <a:pPr lvl="3"/>
            <a:r>
              <a:rPr lang="en-US" altLang="zh-CN" sz="2200" dirty="0"/>
              <a:t>Call </a:t>
            </a:r>
            <a:r>
              <a:rPr lang="en-US" altLang="zh-CN" sz="2400" dirty="0" err="1">
                <a:solidFill>
                  <a:srgbClr val="FF0000"/>
                </a:solidFill>
              </a:rPr>
              <a:t>SiftDown</a:t>
            </a:r>
            <a:r>
              <a:rPr lang="en-US" altLang="zh-CN" sz="2400" dirty="0">
                <a:solidFill>
                  <a:srgbClr val="FF0000"/>
                </a:solidFill>
              </a:rPr>
              <a:t>() </a:t>
            </a:r>
            <a:r>
              <a:rPr lang="en-US" altLang="zh-CN" sz="2200" dirty="0"/>
              <a:t>from node </a:t>
            </a:r>
            <a:r>
              <a:rPr lang="en-US" altLang="zh-CN" sz="2400" dirty="0">
                <a:solidFill>
                  <a:srgbClr val="FF0000"/>
                </a:solidFill>
                <a:latin typeface="Lucida Fax" panose="02060602050505020204" pitchFamily="18" charset="0"/>
                <a:ea typeface="微软雅黑" pitchFamily="34" charset="-122"/>
                <a:sym typeface="Symbol" pitchFamily="18" charset="2"/>
              </a:rPr>
              <a:t></a:t>
            </a:r>
            <a:r>
              <a:rPr lang="en-US" altLang="zh-CN" sz="2400" dirty="0">
                <a:solidFill>
                  <a:srgbClr val="FF0000"/>
                </a:solidFill>
                <a:latin typeface="Lucida Fax" panose="02060602050505020204" pitchFamily="18" charset="0"/>
                <a:ea typeface="微软雅黑" pitchFamily="34" charset="-122"/>
              </a:rPr>
              <a:t>n/2</a:t>
            </a:r>
            <a:r>
              <a:rPr lang="en-US" altLang="zh-CN" sz="2400" dirty="0">
                <a:solidFill>
                  <a:srgbClr val="FF0000"/>
                </a:solidFill>
                <a:latin typeface="Lucida Fax" panose="02060602050505020204" pitchFamily="18" charset="0"/>
                <a:ea typeface="微软雅黑" pitchFamily="34" charset="-122"/>
                <a:sym typeface="Symbol" pitchFamily="18" charset="2"/>
              </a:rPr>
              <a:t></a:t>
            </a:r>
            <a:r>
              <a:rPr lang="en-US" altLang="zh-CN" sz="2400" dirty="0">
                <a:solidFill>
                  <a:srgbClr val="FF0000"/>
                </a:solidFill>
                <a:latin typeface="Lucida Fax" panose="02060602050505020204" pitchFamily="18" charset="0"/>
                <a:ea typeface="微软雅黑" pitchFamily="34" charset="-122"/>
              </a:rPr>
              <a:t> - 1 </a:t>
            </a:r>
            <a:r>
              <a:rPr lang="en-US" altLang="zh-CN" sz="2400" dirty="0">
                <a:latin typeface="Lucida Fax" panose="02060602050505020204" pitchFamily="18" charset="0"/>
                <a:ea typeface="微软雅黑" pitchFamily="34" charset="-122"/>
              </a:rPr>
              <a:t>to </a:t>
            </a:r>
            <a:r>
              <a:rPr lang="en-US" altLang="zh-CN" sz="2400" dirty="0">
                <a:solidFill>
                  <a:srgbClr val="FF0000"/>
                </a:solidFill>
                <a:latin typeface="Lucida Fax" panose="02060602050505020204" pitchFamily="18" charset="0"/>
                <a:ea typeface="微软雅黑" pitchFamily="34" charset="-122"/>
              </a:rPr>
              <a:t>0</a:t>
            </a:r>
            <a:endParaRPr lang="en-US" altLang="zh-CN" sz="2200" dirty="0">
              <a:solidFill>
                <a:srgbClr val="FF0000"/>
              </a:solidFill>
            </a:endParaRP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34</a:t>
            </a:fld>
            <a:endParaRPr lang="en-US" altLang="zh-CN"/>
          </a:p>
        </p:txBody>
      </p:sp>
    </p:spTree>
    <p:extLst>
      <p:ext uri="{BB962C8B-B14F-4D97-AF65-F5344CB8AC3E}">
        <p14:creationId xmlns:p14="http://schemas.microsoft.com/office/powerpoint/2010/main" val="369255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238FD-A3C6-45C2-8A45-1998EAE4F13C}"/>
              </a:ext>
            </a:extLst>
          </p:cNvPr>
          <p:cNvSpPr>
            <a:spLocks noGrp="1"/>
          </p:cNvSpPr>
          <p:nvPr>
            <p:ph type="title"/>
          </p:nvPr>
        </p:nvSpPr>
        <p:spPr/>
        <p:txBody>
          <a:bodyPr/>
          <a:lstStyle/>
          <a:p>
            <a:r>
              <a:rPr lang="en-US" altLang="zh-CN" dirty="0" err="1"/>
              <a:t>BuildHeap</a:t>
            </a:r>
            <a:r>
              <a:rPr lang="en-US" altLang="zh-CN" dirty="0"/>
              <a:t>: Example</a:t>
            </a:r>
            <a:endParaRPr lang="zh-CN" altLang="en-US" dirty="0"/>
          </a:p>
        </p:txBody>
      </p:sp>
      <p:sp>
        <p:nvSpPr>
          <p:cNvPr id="4" name="灯片编号占位符 3">
            <a:extLst>
              <a:ext uri="{FF2B5EF4-FFF2-40B4-BE49-F238E27FC236}">
                <a16:creationId xmlns:a16="http://schemas.microsoft.com/office/drawing/2014/main" id="{60054FF9-F9D4-401C-8338-403D960C045E}"/>
              </a:ext>
            </a:extLst>
          </p:cNvPr>
          <p:cNvSpPr>
            <a:spLocks noGrp="1"/>
          </p:cNvSpPr>
          <p:nvPr>
            <p:ph type="sldNum" sz="quarter" idx="11"/>
          </p:nvPr>
        </p:nvSpPr>
        <p:spPr/>
        <p:txBody>
          <a:bodyPr/>
          <a:lstStyle/>
          <a:p>
            <a:pPr>
              <a:defRPr/>
            </a:pPr>
            <a:fld id="{3067EECE-76B4-489D-A939-B05A8F1F1F9C}" type="slidenum">
              <a:rPr lang="en-US" altLang="zh-CN" smtClean="0"/>
              <a:pPr>
                <a:defRPr/>
              </a:pPr>
              <a:t>35</a:t>
            </a:fld>
            <a:endParaRPr lang="en-US" altLang="zh-CN"/>
          </a:p>
        </p:txBody>
      </p:sp>
      <p:sp>
        <p:nvSpPr>
          <p:cNvPr id="64" name="文本框 63">
            <a:extLst>
              <a:ext uri="{FF2B5EF4-FFF2-40B4-BE49-F238E27FC236}">
                <a16:creationId xmlns:a16="http://schemas.microsoft.com/office/drawing/2014/main" id="{DFB9F76A-4D79-44DF-8173-F313327C5063}"/>
              </a:ext>
            </a:extLst>
          </p:cNvPr>
          <p:cNvSpPr txBox="1"/>
          <p:nvPr/>
        </p:nvSpPr>
        <p:spPr>
          <a:xfrm>
            <a:off x="1297351" y="1579337"/>
            <a:ext cx="1630983" cy="738664"/>
          </a:xfrm>
          <a:prstGeom prst="rect">
            <a:avLst/>
          </a:prstGeom>
          <a:noFill/>
        </p:spPr>
        <p:txBody>
          <a:bodyPr wrap="square" rtlCol="0">
            <a:spAutoFit/>
          </a:bodyPr>
          <a:lstStyle/>
          <a:p>
            <a:r>
              <a:rPr lang="en-US" altLang="zh-CN">
                <a:solidFill>
                  <a:srgbClr val="FF0000"/>
                </a:solidFill>
                <a:latin typeface="+mn-lt"/>
              </a:rPr>
              <a:t>n=8</a:t>
            </a:r>
            <a:endParaRPr lang="zh-CN" altLang="en-US" dirty="0">
              <a:solidFill>
                <a:srgbClr val="FF0000"/>
              </a:solidFill>
              <a:latin typeface="+mn-lt"/>
            </a:endParaRPr>
          </a:p>
        </p:txBody>
      </p:sp>
      <p:sp>
        <p:nvSpPr>
          <p:cNvPr id="123" name="Line 17">
            <a:extLst>
              <a:ext uri="{FF2B5EF4-FFF2-40B4-BE49-F238E27FC236}">
                <a16:creationId xmlns:a16="http://schemas.microsoft.com/office/drawing/2014/main" id="{11E22E50-11AC-4D4B-AAB3-6263D39BDA34}"/>
              </a:ext>
            </a:extLst>
          </p:cNvPr>
          <p:cNvSpPr>
            <a:spLocks noChangeShapeType="1"/>
          </p:cNvSpPr>
          <p:nvPr/>
        </p:nvSpPr>
        <p:spPr bwMode="auto">
          <a:xfrm flipH="1">
            <a:off x="4236533" y="2100820"/>
            <a:ext cx="1493700" cy="722852"/>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4" name="Line 18">
            <a:extLst>
              <a:ext uri="{FF2B5EF4-FFF2-40B4-BE49-F238E27FC236}">
                <a16:creationId xmlns:a16="http://schemas.microsoft.com/office/drawing/2014/main" id="{2CBA2520-6520-4202-A92D-6FCB09211930}"/>
              </a:ext>
            </a:extLst>
          </p:cNvPr>
          <p:cNvSpPr>
            <a:spLocks noChangeShapeType="1"/>
          </p:cNvSpPr>
          <p:nvPr/>
        </p:nvSpPr>
        <p:spPr bwMode="auto">
          <a:xfrm flipH="1">
            <a:off x="2775699" y="3172184"/>
            <a:ext cx="856927" cy="764856"/>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5" name="Line 19">
            <a:extLst>
              <a:ext uri="{FF2B5EF4-FFF2-40B4-BE49-F238E27FC236}">
                <a16:creationId xmlns:a16="http://schemas.microsoft.com/office/drawing/2014/main" id="{C8BA998A-0ED3-4452-9D0C-5EAC4AC969BA}"/>
              </a:ext>
            </a:extLst>
          </p:cNvPr>
          <p:cNvSpPr>
            <a:spLocks noChangeShapeType="1"/>
          </p:cNvSpPr>
          <p:nvPr/>
        </p:nvSpPr>
        <p:spPr bwMode="auto">
          <a:xfrm>
            <a:off x="4119783" y="3289340"/>
            <a:ext cx="768351" cy="71966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6" name="Line 21">
            <a:extLst>
              <a:ext uri="{FF2B5EF4-FFF2-40B4-BE49-F238E27FC236}">
                <a16:creationId xmlns:a16="http://schemas.microsoft.com/office/drawing/2014/main" id="{8954C3CC-A3B1-4FFE-9772-8542AD39690D}"/>
              </a:ext>
            </a:extLst>
          </p:cNvPr>
          <p:cNvSpPr>
            <a:spLocks noChangeShapeType="1"/>
          </p:cNvSpPr>
          <p:nvPr/>
        </p:nvSpPr>
        <p:spPr bwMode="auto">
          <a:xfrm>
            <a:off x="6280234" y="2196070"/>
            <a:ext cx="1393433" cy="661471"/>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7" name="Line 22">
            <a:extLst>
              <a:ext uri="{FF2B5EF4-FFF2-40B4-BE49-F238E27FC236}">
                <a16:creationId xmlns:a16="http://schemas.microsoft.com/office/drawing/2014/main" id="{0200640C-5DD0-4DD1-9122-C031380DB79A}"/>
              </a:ext>
            </a:extLst>
          </p:cNvPr>
          <p:cNvSpPr>
            <a:spLocks noChangeShapeType="1"/>
          </p:cNvSpPr>
          <p:nvPr/>
        </p:nvSpPr>
        <p:spPr bwMode="auto">
          <a:xfrm flipH="1">
            <a:off x="7098991" y="3283085"/>
            <a:ext cx="673100" cy="719667"/>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8" name="Line 23">
            <a:extLst>
              <a:ext uri="{FF2B5EF4-FFF2-40B4-BE49-F238E27FC236}">
                <a16:creationId xmlns:a16="http://schemas.microsoft.com/office/drawing/2014/main" id="{F7CDE38A-6D3D-4EF1-BB29-31FEF4007D72}"/>
              </a:ext>
            </a:extLst>
          </p:cNvPr>
          <p:cNvSpPr>
            <a:spLocks noChangeShapeType="1"/>
          </p:cNvSpPr>
          <p:nvPr/>
        </p:nvSpPr>
        <p:spPr bwMode="auto">
          <a:xfrm>
            <a:off x="8249401" y="3289340"/>
            <a:ext cx="958849" cy="647700"/>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29" name="Line 20">
            <a:extLst>
              <a:ext uri="{FF2B5EF4-FFF2-40B4-BE49-F238E27FC236}">
                <a16:creationId xmlns:a16="http://schemas.microsoft.com/office/drawing/2014/main" id="{F8A6A840-F05F-42BD-844D-A59D475BB205}"/>
              </a:ext>
            </a:extLst>
          </p:cNvPr>
          <p:cNvSpPr>
            <a:spLocks noChangeShapeType="1"/>
          </p:cNvSpPr>
          <p:nvPr/>
        </p:nvSpPr>
        <p:spPr bwMode="auto">
          <a:xfrm flipH="1">
            <a:off x="2587317" y="4461022"/>
            <a:ext cx="0" cy="791633"/>
          </a:xfrm>
          <a:prstGeom prst="line">
            <a:avLst/>
          </a:prstGeom>
          <a:noFill/>
          <a:ln w="44450">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30" name="Text Box 2">
            <a:extLst>
              <a:ext uri="{FF2B5EF4-FFF2-40B4-BE49-F238E27FC236}">
                <a16:creationId xmlns:a16="http://schemas.microsoft.com/office/drawing/2014/main" id="{30007CCE-6D88-4E69-8DCA-1E792AD393AA}"/>
              </a:ext>
            </a:extLst>
          </p:cNvPr>
          <p:cNvSpPr txBox="1">
            <a:spLocks noChangeArrowheads="1"/>
          </p:cNvSpPr>
          <p:nvPr/>
        </p:nvSpPr>
        <p:spPr bwMode="auto">
          <a:xfrm>
            <a:off x="8351321" y="2798438"/>
            <a:ext cx="191981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a:solidFill>
                  <a:srgbClr val="009999"/>
                </a:solidFill>
                <a:latin typeface="Lucida Fax" panose="02060602050505020204" pitchFamily="18" charset="0"/>
              </a:rPr>
              <a:t>?16 &lt; 05</a:t>
            </a:r>
          </a:p>
          <a:p>
            <a:pPr algn="ctr" defTabSz="1219170" eaLnBrk="1" hangingPunct="1">
              <a:spcBef>
                <a:spcPct val="50000"/>
              </a:spcBef>
            </a:pPr>
            <a:r>
              <a:rPr lang="en-US" altLang="zh-CN" sz="2000" b="1" dirty="0">
                <a:solidFill>
                  <a:srgbClr val="009999"/>
                </a:solidFill>
                <a:latin typeface="Lucida Fax" panose="02060602050505020204" pitchFamily="18" charset="0"/>
              </a:rPr>
              <a:t>?71 &lt; 05</a:t>
            </a:r>
          </a:p>
          <a:p>
            <a:pPr algn="ctr" defTabSz="1219170" eaLnBrk="1" hangingPunct="1">
              <a:spcBef>
                <a:spcPct val="50000"/>
              </a:spcBef>
            </a:pPr>
            <a:endParaRPr lang="zh-CN" altLang="en-US" sz="2000" b="1" dirty="0">
              <a:solidFill>
                <a:srgbClr val="009999"/>
              </a:solidFill>
              <a:latin typeface="Lucida Fax" panose="02060602050505020204" pitchFamily="18" charset="0"/>
            </a:endParaRPr>
          </a:p>
        </p:txBody>
      </p:sp>
      <p:sp>
        <p:nvSpPr>
          <p:cNvPr id="131" name="Text Box 3">
            <a:extLst>
              <a:ext uri="{FF2B5EF4-FFF2-40B4-BE49-F238E27FC236}">
                <a16:creationId xmlns:a16="http://schemas.microsoft.com/office/drawing/2014/main" id="{0A37A7CC-9EAD-4434-9DAB-2E726D5DAFF8}"/>
              </a:ext>
            </a:extLst>
          </p:cNvPr>
          <p:cNvSpPr txBox="1">
            <a:spLocks noChangeArrowheads="1"/>
          </p:cNvSpPr>
          <p:nvPr/>
        </p:nvSpPr>
        <p:spPr bwMode="auto">
          <a:xfrm>
            <a:off x="917912" y="4560565"/>
            <a:ext cx="2012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a:solidFill>
                  <a:srgbClr val="009999"/>
                </a:solidFill>
                <a:latin typeface="Lucida Fax" panose="02060602050505020204" pitchFamily="18" charset="0"/>
              </a:rPr>
              <a:t>? 23 &lt; 68</a:t>
            </a:r>
          </a:p>
        </p:txBody>
      </p:sp>
      <p:sp>
        <p:nvSpPr>
          <p:cNvPr id="132" name="Rectangle 5">
            <a:extLst>
              <a:ext uri="{FF2B5EF4-FFF2-40B4-BE49-F238E27FC236}">
                <a16:creationId xmlns:a16="http://schemas.microsoft.com/office/drawing/2014/main" id="{50F53D90-D8D7-4F0A-9A89-C452EF5C9F9B}"/>
              </a:ext>
            </a:extLst>
          </p:cNvPr>
          <p:cNvSpPr>
            <a:spLocks noChangeArrowheads="1"/>
          </p:cNvSpPr>
          <p:nvPr/>
        </p:nvSpPr>
        <p:spPr bwMode="auto">
          <a:xfrm>
            <a:off x="7322299" y="5088507"/>
            <a:ext cx="60959" cy="1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eaLnBrk="1" hangingPunct="1"/>
            <a:r>
              <a:rPr lang="zh-CN" altLang="en-US" sz="1067">
                <a:solidFill>
                  <a:srgbClr val="000000"/>
                </a:solidFill>
                <a:latin typeface="Lucida Fax" panose="02060602050505020204" pitchFamily="18" charset="0"/>
                <a:ea typeface="Arial Unicode MS" pitchFamily="34" charset="-122"/>
              </a:rPr>
              <a:t> </a:t>
            </a:r>
            <a:endParaRPr lang="zh-CN" altLang="en-US" sz="1867">
              <a:solidFill>
                <a:srgbClr val="000000"/>
              </a:solidFill>
              <a:latin typeface="Lucida Fax" panose="02060602050505020204" pitchFamily="18" charset="0"/>
              <a:ea typeface="Arial Unicode MS" pitchFamily="34" charset="-122"/>
            </a:endParaRPr>
          </a:p>
        </p:txBody>
      </p:sp>
      <p:sp>
        <p:nvSpPr>
          <p:cNvPr id="133" name="Rectangle 7">
            <a:extLst>
              <a:ext uri="{FF2B5EF4-FFF2-40B4-BE49-F238E27FC236}">
                <a16:creationId xmlns:a16="http://schemas.microsoft.com/office/drawing/2014/main" id="{A993037C-3053-433A-8C9A-3DC9C896EA26}"/>
              </a:ext>
            </a:extLst>
          </p:cNvPr>
          <p:cNvSpPr>
            <a:spLocks noChangeArrowheads="1"/>
          </p:cNvSpPr>
          <p:nvPr/>
        </p:nvSpPr>
        <p:spPr bwMode="auto">
          <a:xfrm>
            <a:off x="10998952" y="2480774"/>
            <a:ext cx="95249"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eaLnBrk="1" hangingPunct="1"/>
            <a:r>
              <a:rPr lang="zh-CN" altLang="en-US" sz="1867" b="1">
                <a:solidFill>
                  <a:srgbClr val="000000"/>
                </a:solidFill>
                <a:latin typeface="Lucida Fax" panose="02060602050505020204" pitchFamily="18" charset="0"/>
                <a:ea typeface="Arial Unicode MS" pitchFamily="34" charset="-122"/>
              </a:rPr>
              <a:t> </a:t>
            </a:r>
          </a:p>
        </p:txBody>
      </p:sp>
      <p:sp>
        <p:nvSpPr>
          <p:cNvPr id="134" name="Rectangle 8">
            <a:extLst>
              <a:ext uri="{FF2B5EF4-FFF2-40B4-BE49-F238E27FC236}">
                <a16:creationId xmlns:a16="http://schemas.microsoft.com/office/drawing/2014/main" id="{E1F1CB3B-69C7-4EF9-BA42-F7C989857D2C}"/>
              </a:ext>
            </a:extLst>
          </p:cNvPr>
          <p:cNvSpPr>
            <a:spLocks noChangeArrowheads="1"/>
          </p:cNvSpPr>
          <p:nvPr/>
        </p:nvSpPr>
        <p:spPr bwMode="auto">
          <a:xfrm>
            <a:off x="11968384" y="3814274"/>
            <a:ext cx="82549" cy="28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1219170" eaLnBrk="1" hangingPunct="1"/>
            <a:r>
              <a:rPr lang="zh-CN" altLang="en-US" sz="1867" b="1">
                <a:solidFill>
                  <a:srgbClr val="000000"/>
                </a:solidFill>
                <a:latin typeface="Lucida Fax" panose="02060602050505020204" pitchFamily="18" charset="0"/>
                <a:ea typeface="Arial Unicode MS" pitchFamily="34" charset="-122"/>
              </a:rPr>
              <a:t> </a:t>
            </a:r>
          </a:p>
        </p:txBody>
      </p:sp>
      <p:sp>
        <p:nvSpPr>
          <p:cNvPr id="135" name="Oval 9">
            <a:extLst>
              <a:ext uri="{FF2B5EF4-FFF2-40B4-BE49-F238E27FC236}">
                <a16:creationId xmlns:a16="http://schemas.microsoft.com/office/drawing/2014/main" id="{5A124813-1FDA-4F5C-B360-54D3583F72EC}"/>
              </a:ext>
            </a:extLst>
          </p:cNvPr>
          <p:cNvSpPr>
            <a:spLocks noChangeArrowheads="1"/>
          </p:cNvSpPr>
          <p:nvPr/>
        </p:nvSpPr>
        <p:spPr bwMode="auto">
          <a:xfrm>
            <a:off x="5618216" y="1695846"/>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72</a:t>
            </a:r>
          </a:p>
        </p:txBody>
      </p:sp>
      <p:sp>
        <p:nvSpPr>
          <p:cNvPr id="136" name="Oval 10">
            <a:extLst>
              <a:ext uri="{FF2B5EF4-FFF2-40B4-BE49-F238E27FC236}">
                <a16:creationId xmlns:a16="http://schemas.microsoft.com/office/drawing/2014/main" id="{515A536C-750D-497E-AC59-55801204C2AF}"/>
              </a:ext>
            </a:extLst>
          </p:cNvPr>
          <p:cNvSpPr>
            <a:spLocks noChangeArrowheads="1"/>
          </p:cNvSpPr>
          <p:nvPr/>
        </p:nvSpPr>
        <p:spPr bwMode="auto">
          <a:xfrm>
            <a:off x="3516533" y="2607773"/>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73</a:t>
            </a:r>
          </a:p>
        </p:txBody>
      </p:sp>
      <p:sp>
        <p:nvSpPr>
          <p:cNvPr id="137" name="Oval 11">
            <a:extLst>
              <a:ext uri="{FF2B5EF4-FFF2-40B4-BE49-F238E27FC236}">
                <a16:creationId xmlns:a16="http://schemas.microsoft.com/office/drawing/2014/main" id="{C21A7C76-87E1-44D3-ABB9-11F3466EA1FF}"/>
              </a:ext>
            </a:extLst>
          </p:cNvPr>
          <p:cNvSpPr>
            <a:spLocks noChangeArrowheads="1"/>
          </p:cNvSpPr>
          <p:nvPr/>
        </p:nvSpPr>
        <p:spPr bwMode="auto">
          <a:xfrm>
            <a:off x="7646149" y="2679740"/>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71</a:t>
            </a:r>
          </a:p>
        </p:txBody>
      </p:sp>
      <p:sp>
        <p:nvSpPr>
          <p:cNvPr id="138" name="Oval 12">
            <a:extLst>
              <a:ext uri="{FF2B5EF4-FFF2-40B4-BE49-F238E27FC236}">
                <a16:creationId xmlns:a16="http://schemas.microsoft.com/office/drawing/2014/main" id="{2AAF755E-6A0D-4E72-A526-4381B79C0B33}"/>
              </a:ext>
            </a:extLst>
          </p:cNvPr>
          <p:cNvSpPr>
            <a:spLocks noChangeArrowheads="1"/>
          </p:cNvSpPr>
          <p:nvPr/>
        </p:nvSpPr>
        <p:spPr bwMode="auto">
          <a:xfrm>
            <a:off x="6587816" y="3903173"/>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dirty="0">
                <a:solidFill>
                  <a:srgbClr val="000000"/>
                </a:solidFill>
                <a:latin typeface="Lucida Fax" panose="02060602050505020204" pitchFamily="18" charset="0"/>
                <a:ea typeface="Arial Unicode MS" pitchFamily="34" charset="-122"/>
              </a:rPr>
              <a:t>16</a:t>
            </a:r>
          </a:p>
        </p:txBody>
      </p:sp>
      <p:sp>
        <p:nvSpPr>
          <p:cNvPr id="139" name="Oval 13">
            <a:extLst>
              <a:ext uri="{FF2B5EF4-FFF2-40B4-BE49-F238E27FC236}">
                <a16:creationId xmlns:a16="http://schemas.microsoft.com/office/drawing/2014/main" id="{425AD941-A1E8-4265-B76F-68745AB164EB}"/>
              </a:ext>
            </a:extLst>
          </p:cNvPr>
          <p:cNvSpPr>
            <a:spLocks noChangeArrowheads="1"/>
          </p:cNvSpPr>
          <p:nvPr/>
        </p:nvSpPr>
        <p:spPr bwMode="auto">
          <a:xfrm>
            <a:off x="2267700" y="3831206"/>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23</a:t>
            </a:r>
          </a:p>
        </p:txBody>
      </p:sp>
      <p:sp>
        <p:nvSpPr>
          <p:cNvPr id="140" name="Oval 14">
            <a:extLst>
              <a:ext uri="{FF2B5EF4-FFF2-40B4-BE49-F238E27FC236}">
                <a16:creationId xmlns:a16="http://schemas.microsoft.com/office/drawing/2014/main" id="{9B2AF414-BA39-40CE-9E30-854955194791}"/>
              </a:ext>
            </a:extLst>
          </p:cNvPr>
          <p:cNvSpPr>
            <a:spLocks noChangeArrowheads="1"/>
          </p:cNvSpPr>
          <p:nvPr/>
        </p:nvSpPr>
        <p:spPr bwMode="auto">
          <a:xfrm>
            <a:off x="4572749" y="3903173"/>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94</a:t>
            </a:r>
          </a:p>
        </p:txBody>
      </p:sp>
      <p:sp>
        <p:nvSpPr>
          <p:cNvPr id="141" name="Oval 15">
            <a:extLst>
              <a:ext uri="{FF2B5EF4-FFF2-40B4-BE49-F238E27FC236}">
                <a16:creationId xmlns:a16="http://schemas.microsoft.com/office/drawing/2014/main" id="{85B630B7-5844-44A2-8117-C86B43A40CE1}"/>
              </a:ext>
            </a:extLst>
          </p:cNvPr>
          <p:cNvSpPr>
            <a:spLocks noChangeArrowheads="1"/>
          </p:cNvSpPr>
          <p:nvPr/>
        </p:nvSpPr>
        <p:spPr bwMode="auto">
          <a:xfrm>
            <a:off x="2267700" y="5198573"/>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a:solidFill>
                  <a:srgbClr val="000000"/>
                </a:solidFill>
                <a:latin typeface="Lucida Fax" panose="02060602050505020204" pitchFamily="18" charset="0"/>
                <a:ea typeface="Arial Unicode MS" pitchFamily="34" charset="-122"/>
              </a:rPr>
              <a:t>68</a:t>
            </a:r>
          </a:p>
        </p:txBody>
      </p:sp>
      <p:sp>
        <p:nvSpPr>
          <p:cNvPr id="142" name="Oval 16">
            <a:extLst>
              <a:ext uri="{FF2B5EF4-FFF2-40B4-BE49-F238E27FC236}">
                <a16:creationId xmlns:a16="http://schemas.microsoft.com/office/drawing/2014/main" id="{361EA1E0-805A-4654-BC53-6A8BB211DCEF}"/>
              </a:ext>
            </a:extLst>
          </p:cNvPr>
          <p:cNvSpPr>
            <a:spLocks noChangeArrowheads="1"/>
          </p:cNvSpPr>
          <p:nvPr/>
        </p:nvSpPr>
        <p:spPr bwMode="auto">
          <a:xfrm>
            <a:off x="9085483" y="3831206"/>
            <a:ext cx="720000" cy="720000"/>
          </a:xfrm>
          <a:prstGeom prst="ellipse">
            <a:avLst/>
          </a:prstGeom>
          <a:solidFill>
            <a:schemeClr val="bg1"/>
          </a:solidFill>
          <a:ln w="44450" algn="ctr">
            <a:solidFill>
              <a:schemeClr val="tx1"/>
            </a:solidFill>
            <a:round/>
            <a:headEnd/>
            <a:tailEnd/>
          </a:ln>
        </p:spPr>
        <p:txBody>
          <a:bodyPr wrap="none" lIns="91440" tIns="45720" rIns="91440" bIns="45720" anchor="ctr"/>
          <a:lstStyle/>
          <a:p>
            <a:pPr algn="ctr" defTabSz="1219170" eaLnBrk="1" hangingPunct="1"/>
            <a:r>
              <a:rPr lang="en-US" altLang="zh-CN" sz="2400" b="1" dirty="0">
                <a:solidFill>
                  <a:srgbClr val="000000"/>
                </a:solidFill>
                <a:latin typeface="Lucida Fax" panose="02060602050505020204" pitchFamily="18" charset="0"/>
                <a:ea typeface="Arial Unicode MS" pitchFamily="34" charset="-122"/>
              </a:rPr>
              <a:t>05</a:t>
            </a:r>
          </a:p>
        </p:txBody>
      </p:sp>
      <p:sp>
        <p:nvSpPr>
          <p:cNvPr id="143" name="Line 24">
            <a:extLst>
              <a:ext uri="{FF2B5EF4-FFF2-40B4-BE49-F238E27FC236}">
                <a16:creationId xmlns:a16="http://schemas.microsoft.com/office/drawing/2014/main" id="{42ED20A1-4FA0-4AD0-8AA5-8C3B8AA1D6F4}"/>
              </a:ext>
            </a:extLst>
          </p:cNvPr>
          <p:cNvSpPr>
            <a:spLocks noChangeShapeType="1"/>
          </p:cNvSpPr>
          <p:nvPr/>
        </p:nvSpPr>
        <p:spPr bwMode="auto">
          <a:xfrm>
            <a:off x="1852833" y="5018656"/>
            <a:ext cx="8418304" cy="0"/>
          </a:xfrm>
          <a:prstGeom prst="line">
            <a:avLst/>
          </a:prstGeom>
          <a:noFill/>
          <a:ln w="44450">
            <a:solidFill>
              <a:schemeClr val="tx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Lucida Fax" panose="02060602050505020204" pitchFamily="18" charset="0"/>
              <a:ea typeface="Arial Unicode MS" pitchFamily="34" charset="-122"/>
            </a:endParaRPr>
          </a:p>
        </p:txBody>
      </p:sp>
      <p:sp>
        <p:nvSpPr>
          <p:cNvPr id="144" name="Text Box 25">
            <a:extLst>
              <a:ext uri="{FF2B5EF4-FFF2-40B4-BE49-F238E27FC236}">
                <a16:creationId xmlns:a16="http://schemas.microsoft.com/office/drawing/2014/main" id="{1CFD928A-EC80-4306-9103-B3211DE6120E}"/>
              </a:ext>
            </a:extLst>
          </p:cNvPr>
          <p:cNvSpPr txBox="1">
            <a:spLocks noChangeArrowheads="1"/>
          </p:cNvSpPr>
          <p:nvPr/>
        </p:nvSpPr>
        <p:spPr bwMode="auto">
          <a:xfrm>
            <a:off x="10256001" y="4279940"/>
            <a:ext cx="11557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a:solidFill>
                  <a:srgbClr val="009999"/>
                </a:solidFill>
                <a:latin typeface="Lucida Fax" panose="02060602050505020204" pitchFamily="18" charset="0"/>
              </a:rPr>
              <a:t>i=3</a:t>
            </a:r>
          </a:p>
        </p:txBody>
      </p:sp>
      <p:sp>
        <p:nvSpPr>
          <p:cNvPr id="145" name="Text Box 26">
            <a:extLst>
              <a:ext uri="{FF2B5EF4-FFF2-40B4-BE49-F238E27FC236}">
                <a16:creationId xmlns:a16="http://schemas.microsoft.com/office/drawing/2014/main" id="{48B3618A-9387-485A-9236-167B2BA0DD75}"/>
              </a:ext>
            </a:extLst>
          </p:cNvPr>
          <p:cNvSpPr txBox="1">
            <a:spLocks noChangeArrowheads="1"/>
          </p:cNvSpPr>
          <p:nvPr/>
        </p:nvSpPr>
        <p:spPr bwMode="auto">
          <a:xfrm>
            <a:off x="10260233" y="4009007"/>
            <a:ext cx="1151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a:solidFill>
                  <a:srgbClr val="009999"/>
                </a:solidFill>
                <a:latin typeface="Lucida Fax" panose="02060602050505020204" pitchFamily="18" charset="0"/>
              </a:rPr>
              <a:t>i=2</a:t>
            </a:r>
          </a:p>
        </p:txBody>
      </p:sp>
      <p:sp>
        <p:nvSpPr>
          <p:cNvPr id="146" name="Text Box 27">
            <a:extLst>
              <a:ext uri="{FF2B5EF4-FFF2-40B4-BE49-F238E27FC236}">
                <a16:creationId xmlns:a16="http://schemas.microsoft.com/office/drawing/2014/main" id="{B5898ECA-4BAB-482D-8543-F3D2271817CD}"/>
              </a:ext>
            </a:extLst>
          </p:cNvPr>
          <p:cNvSpPr txBox="1">
            <a:spLocks noChangeArrowheads="1"/>
          </p:cNvSpPr>
          <p:nvPr/>
        </p:nvSpPr>
        <p:spPr bwMode="auto">
          <a:xfrm>
            <a:off x="1342491" y="2958317"/>
            <a:ext cx="201295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a:solidFill>
                  <a:srgbClr val="009999"/>
                </a:solidFill>
                <a:latin typeface="Lucida Fax" panose="02060602050505020204" pitchFamily="18" charset="0"/>
              </a:rPr>
              <a:t>?23 &lt; 94</a:t>
            </a:r>
          </a:p>
          <a:p>
            <a:pPr algn="ctr" defTabSz="1219170" eaLnBrk="1" hangingPunct="1">
              <a:spcBef>
                <a:spcPct val="50000"/>
              </a:spcBef>
            </a:pPr>
            <a:r>
              <a:rPr lang="en-US" altLang="zh-CN" sz="2000" b="1" dirty="0">
                <a:solidFill>
                  <a:srgbClr val="009999"/>
                </a:solidFill>
                <a:latin typeface="Lucida Fax" panose="02060602050505020204" pitchFamily="18" charset="0"/>
              </a:rPr>
              <a:t>?73 &lt; 23</a:t>
            </a:r>
          </a:p>
          <a:p>
            <a:pPr algn="ctr" defTabSz="1219170" eaLnBrk="1" hangingPunct="1">
              <a:spcBef>
                <a:spcPct val="50000"/>
              </a:spcBef>
            </a:pPr>
            <a:endParaRPr lang="zh-CN" altLang="en-US" sz="2000" b="1" dirty="0">
              <a:solidFill>
                <a:srgbClr val="009999"/>
              </a:solidFill>
              <a:latin typeface="Lucida Fax" panose="02060602050505020204" pitchFamily="18" charset="0"/>
            </a:endParaRPr>
          </a:p>
        </p:txBody>
      </p:sp>
      <p:sp>
        <p:nvSpPr>
          <p:cNvPr id="147" name="Text Box 28">
            <a:extLst>
              <a:ext uri="{FF2B5EF4-FFF2-40B4-BE49-F238E27FC236}">
                <a16:creationId xmlns:a16="http://schemas.microsoft.com/office/drawing/2014/main" id="{3859C3BF-690C-4E24-8D7A-A5EB7EB36538}"/>
              </a:ext>
            </a:extLst>
          </p:cNvPr>
          <p:cNvSpPr txBox="1">
            <a:spLocks noChangeArrowheads="1"/>
          </p:cNvSpPr>
          <p:nvPr/>
        </p:nvSpPr>
        <p:spPr bwMode="auto">
          <a:xfrm>
            <a:off x="846358" y="4861617"/>
            <a:ext cx="20129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a:solidFill>
                  <a:srgbClr val="009999"/>
                </a:solidFill>
                <a:latin typeface="Lucida Fax" panose="02060602050505020204" pitchFamily="18" charset="0"/>
              </a:rPr>
              <a:t>? 73 &lt; 68</a:t>
            </a:r>
          </a:p>
        </p:txBody>
      </p:sp>
      <p:sp>
        <p:nvSpPr>
          <p:cNvPr id="148" name="Text Box 29">
            <a:extLst>
              <a:ext uri="{FF2B5EF4-FFF2-40B4-BE49-F238E27FC236}">
                <a16:creationId xmlns:a16="http://schemas.microsoft.com/office/drawing/2014/main" id="{45EBB1B6-30A8-4E21-B021-9F783E4BB3B5}"/>
              </a:ext>
            </a:extLst>
          </p:cNvPr>
          <p:cNvSpPr txBox="1">
            <a:spLocks noChangeArrowheads="1"/>
          </p:cNvSpPr>
          <p:nvPr/>
        </p:nvSpPr>
        <p:spPr bwMode="auto">
          <a:xfrm>
            <a:off x="6591717" y="1645105"/>
            <a:ext cx="182456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a:solidFill>
                  <a:srgbClr val="009999"/>
                </a:solidFill>
                <a:latin typeface="Lucida Fax" panose="02060602050505020204" pitchFamily="18" charset="0"/>
              </a:rPr>
              <a:t>?23 &lt; 05</a:t>
            </a:r>
          </a:p>
          <a:p>
            <a:pPr algn="ctr" defTabSz="1219170" eaLnBrk="1" hangingPunct="1">
              <a:spcBef>
                <a:spcPct val="50000"/>
              </a:spcBef>
            </a:pPr>
            <a:r>
              <a:rPr lang="en-US" altLang="zh-CN" sz="2000" b="1" dirty="0">
                <a:solidFill>
                  <a:srgbClr val="009999"/>
                </a:solidFill>
                <a:latin typeface="Lucida Fax" panose="02060602050505020204" pitchFamily="18" charset="0"/>
              </a:rPr>
              <a:t>?72 &lt; 05</a:t>
            </a:r>
          </a:p>
          <a:p>
            <a:pPr algn="ctr" defTabSz="1219170" eaLnBrk="1" hangingPunct="1">
              <a:spcBef>
                <a:spcPct val="50000"/>
              </a:spcBef>
            </a:pPr>
            <a:endParaRPr lang="zh-CN" altLang="en-US" sz="2000" b="1" dirty="0">
              <a:solidFill>
                <a:srgbClr val="009999"/>
              </a:solidFill>
              <a:latin typeface="Lucida Fax" panose="02060602050505020204" pitchFamily="18" charset="0"/>
            </a:endParaRPr>
          </a:p>
        </p:txBody>
      </p:sp>
      <p:sp>
        <p:nvSpPr>
          <p:cNvPr id="149" name="Text Box 30">
            <a:extLst>
              <a:ext uri="{FF2B5EF4-FFF2-40B4-BE49-F238E27FC236}">
                <a16:creationId xmlns:a16="http://schemas.microsoft.com/office/drawing/2014/main" id="{51925302-EC79-4EE1-BD75-0C8EF656C651}"/>
              </a:ext>
            </a:extLst>
          </p:cNvPr>
          <p:cNvSpPr txBox="1">
            <a:spLocks noChangeArrowheads="1"/>
          </p:cNvSpPr>
          <p:nvPr/>
        </p:nvSpPr>
        <p:spPr bwMode="auto">
          <a:xfrm>
            <a:off x="5747275" y="3451253"/>
            <a:ext cx="1727200" cy="37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1867" b="1" dirty="0">
                <a:solidFill>
                  <a:srgbClr val="009999"/>
                </a:solidFill>
                <a:latin typeface="Lucida Fax" panose="02060602050505020204" pitchFamily="18" charset="0"/>
              </a:rPr>
              <a:t>? 72 &lt; 16</a:t>
            </a:r>
          </a:p>
        </p:txBody>
      </p:sp>
      <p:sp>
        <p:nvSpPr>
          <p:cNvPr id="150" name="Text Box 31">
            <a:extLst>
              <a:ext uri="{FF2B5EF4-FFF2-40B4-BE49-F238E27FC236}">
                <a16:creationId xmlns:a16="http://schemas.microsoft.com/office/drawing/2014/main" id="{A222B1FB-535F-445F-8D30-D1B3579ED114}"/>
              </a:ext>
            </a:extLst>
          </p:cNvPr>
          <p:cNvSpPr txBox="1">
            <a:spLocks noChangeArrowheads="1"/>
          </p:cNvSpPr>
          <p:nvPr/>
        </p:nvSpPr>
        <p:spPr bwMode="auto">
          <a:xfrm>
            <a:off x="9643948" y="2590780"/>
            <a:ext cx="1151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dirty="0" err="1">
                <a:solidFill>
                  <a:srgbClr val="009999"/>
                </a:solidFill>
                <a:latin typeface="Lucida Fax" panose="02060602050505020204" pitchFamily="18" charset="0"/>
              </a:rPr>
              <a:t>i</a:t>
            </a:r>
            <a:r>
              <a:rPr lang="en-US" altLang="zh-CN" sz="2000" b="1" dirty="0">
                <a:solidFill>
                  <a:srgbClr val="009999"/>
                </a:solidFill>
                <a:latin typeface="Lucida Fax" panose="02060602050505020204" pitchFamily="18" charset="0"/>
              </a:rPr>
              <a:t>=0</a:t>
            </a:r>
          </a:p>
        </p:txBody>
      </p:sp>
      <p:sp>
        <p:nvSpPr>
          <p:cNvPr id="151" name="Text Box 32">
            <a:extLst>
              <a:ext uri="{FF2B5EF4-FFF2-40B4-BE49-F238E27FC236}">
                <a16:creationId xmlns:a16="http://schemas.microsoft.com/office/drawing/2014/main" id="{DCD14E96-7B4F-4C0A-B778-C66CC4EB4EC2}"/>
              </a:ext>
            </a:extLst>
          </p:cNvPr>
          <p:cNvSpPr txBox="1">
            <a:spLocks noChangeArrowheads="1"/>
          </p:cNvSpPr>
          <p:nvPr/>
        </p:nvSpPr>
        <p:spPr bwMode="auto">
          <a:xfrm>
            <a:off x="10260233" y="3793107"/>
            <a:ext cx="11514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4450" algn="ctr">
                <a:solidFill>
                  <a:srgbClr val="000000"/>
                </a:solidFill>
                <a:prstDash val="lgDash"/>
                <a:miter lim="800000"/>
                <a:headEnd/>
                <a:tailEnd/>
              </a14:hiddenLine>
            </a:ext>
          </a:extLst>
        </p:spPr>
        <p:txBody>
          <a:bodyPr wrap="square" lIns="91440" tIns="45720" rIns="91440" bIns="45720">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defTabSz="1219170" eaLnBrk="1" hangingPunct="1">
              <a:spcBef>
                <a:spcPct val="50000"/>
              </a:spcBef>
            </a:pPr>
            <a:r>
              <a:rPr lang="en-US" altLang="zh-CN" sz="2000" b="1">
                <a:solidFill>
                  <a:srgbClr val="009999"/>
                </a:solidFill>
                <a:latin typeface="Lucida Fax" panose="02060602050505020204" pitchFamily="18" charset="0"/>
              </a:rPr>
              <a:t>i=1</a:t>
            </a:r>
          </a:p>
        </p:txBody>
      </p:sp>
    </p:spTree>
    <p:extLst>
      <p:ext uri="{BB962C8B-B14F-4D97-AF65-F5344CB8AC3E}">
        <p14:creationId xmlns:p14="http://schemas.microsoft.com/office/powerpoint/2010/main" val="109138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8" presetClass="emph" presetSubtype="0" fill="hold" grpId="1" nodeType="clickEffect">
                                  <p:stCondLst>
                                    <p:cond delay="0"/>
                                  </p:stCondLst>
                                  <p:childTnLst>
                                    <p:animRot by="21600000">
                                      <p:cBhvr>
                                        <p:cTn id="12" dur="500" fill="hold"/>
                                        <p:tgtEl>
                                          <p:spTgt spid="139"/>
                                        </p:tgtEl>
                                        <p:attrNameLst>
                                          <p:attrName>r</p:attrName>
                                        </p:attrNameLst>
                                      </p:cBhvr>
                                    </p:animRo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0" nodeType="clickEffect">
                                  <p:stCondLst>
                                    <p:cond delay="0"/>
                                  </p:stCondLst>
                                  <p:childTnLst>
                                    <p:animRot by="21600000">
                                      <p:cBhvr>
                                        <p:cTn id="16" dur="500" fill="hold"/>
                                        <p:tgtEl>
                                          <p:spTgt spid="129"/>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grpId="0" nodeType="clickEffect">
                                  <p:stCondLst>
                                    <p:cond delay="0"/>
                                  </p:stCondLst>
                                  <p:childTnLst>
                                    <p:set>
                                      <p:cBhvr>
                                        <p:cTn id="20" dur="1" fill="hold">
                                          <p:stCondLst>
                                            <p:cond delay="0"/>
                                          </p:stCondLst>
                                        </p:cTn>
                                        <p:tgtEl>
                                          <p:spTgt spid="131"/>
                                        </p:tgtEl>
                                        <p:attrNameLst>
                                          <p:attrName>style.visibility</p:attrName>
                                        </p:attrNameLst>
                                      </p:cBhvr>
                                      <p:to>
                                        <p:strVal val="visible"/>
                                      </p:to>
                                    </p:set>
                                    <p:anim calcmode="lin" valueType="num">
                                      <p:cBhvr>
                                        <p:cTn id="21" dur="500" fill="hold"/>
                                        <p:tgtEl>
                                          <p:spTgt spid="131"/>
                                        </p:tgtEl>
                                        <p:attrNameLst>
                                          <p:attrName>ppt_w</p:attrName>
                                        </p:attrNameLst>
                                      </p:cBhvr>
                                      <p:tavLst>
                                        <p:tav tm="0">
                                          <p:val>
                                            <p:strVal val="#ppt_w+.3"/>
                                          </p:val>
                                        </p:tav>
                                        <p:tav tm="100000">
                                          <p:val>
                                            <p:strVal val="#ppt_w"/>
                                          </p:val>
                                        </p:tav>
                                      </p:tavLst>
                                    </p:anim>
                                    <p:anim calcmode="lin" valueType="num">
                                      <p:cBhvr>
                                        <p:cTn id="22" dur="500" fill="hold"/>
                                        <p:tgtEl>
                                          <p:spTgt spid="131"/>
                                        </p:tgtEl>
                                        <p:attrNameLst>
                                          <p:attrName>ppt_h</p:attrName>
                                        </p:attrNameLst>
                                      </p:cBhvr>
                                      <p:tavLst>
                                        <p:tav tm="0">
                                          <p:val>
                                            <p:strVal val="#ppt_h"/>
                                          </p:val>
                                        </p:tav>
                                        <p:tav tm="100000">
                                          <p:val>
                                            <p:strVal val="#ppt_h"/>
                                          </p:val>
                                        </p:tav>
                                      </p:tavLst>
                                    </p:anim>
                                    <p:animEffect transition="in" filter="fade">
                                      <p:cBhvr>
                                        <p:cTn id="23" dur="500"/>
                                        <p:tgtEl>
                                          <p:spTgt spid="13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64" presetClass="path" presetSubtype="0" accel="50000" decel="50000" fill="hold" grpId="1" nodeType="clickEffect">
                                  <p:stCondLst>
                                    <p:cond delay="0"/>
                                  </p:stCondLst>
                                  <p:childTnLst>
                                    <p:animMotion origin="layout" path="M 4.58333E-6 -2.96296E-6 L 4.58333E-6 -0.17847 " pathEditMode="relative" rAng="0" ptsTypes="AA">
                                      <p:cBhvr>
                                        <p:cTn id="31" dur="500" fill="hold"/>
                                        <p:tgtEl>
                                          <p:spTgt spid="143"/>
                                        </p:tgtEl>
                                        <p:attrNameLst>
                                          <p:attrName>ppt_x</p:attrName>
                                          <p:attrName>ppt_y</p:attrName>
                                        </p:attrNameLst>
                                      </p:cBhvr>
                                      <p:rCtr x="0" y="-8935"/>
                                    </p:animMotion>
                                  </p:childTnLst>
                                </p:cTn>
                              </p:par>
                              <p:par>
                                <p:cTn id="32" presetID="1" presetClass="exit" presetSubtype="0" fill="hold" grpId="0" nodeType="withEffect">
                                  <p:stCondLst>
                                    <p:cond delay="0"/>
                                  </p:stCondLst>
                                  <p:childTnLst>
                                    <p:set>
                                      <p:cBhvr>
                                        <p:cTn id="33" dur="1" fill="hold">
                                          <p:stCondLst>
                                            <p:cond delay="0"/>
                                          </p:stCondLst>
                                        </p:cTn>
                                        <p:tgtEl>
                                          <p:spTgt spid="144"/>
                                        </p:tgtEl>
                                        <p:attrNameLst>
                                          <p:attrName>style.visibility</p:attrName>
                                        </p:attrNameLst>
                                      </p:cBhvr>
                                      <p:to>
                                        <p:strVal val="hidden"/>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8" presetClass="emph" presetSubtype="0" fill="hold" grpId="0" nodeType="clickEffect">
                                  <p:stCondLst>
                                    <p:cond delay="0"/>
                                  </p:stCondLst>
                                  <p:childTnLst>
                                    <p:animRot by="21600000">
                                      <p:cBhvr>
                                        <p:cTn id="40" dur="500" fill="hold"/>
                                        <p:tgtEl>
                                          <p:spTgt spid="137"/>
                                        </p:tgtEl>
                                        <p:attrNameLst>
                                          <p:attrName>r</p:attrName>
                                        </p:attrNameLst>
                                      </p:cBhvr>
                                    </p:animRot>
                                  </p:childTnLst>
                                </p:cTn>
                              </p:par>
                            </p:childTnLst>
                          </p:cTn>
                        </p:par>
                      </p:childTnLst>
                    </p:cTn>
                  </p:par>
                  <p:par>
                    <p:cTn id="41" fill="hold">
                      <p:stCondLst>
                        <p:cond delay="indefinite"/>
                      </p:stCondLst>
                      <p:childTnLst>
                        <p:par>
                          <p:cTn id="42" fill="hold">
                            <p:stCondLst>
                              <p:cond delay="0"/>
                            </p:stCondLst>
                            <p:childTnLst>
                              <p:par>
                                <p:cTn id="43" presetID="8" presetClass="emph" presetSubtype="0" fill="hold" grpId="0" nodeType="clickEffect">
                                  <p:stCondLst>
                                    <p:cond delay="0"/>
                                  </p:stCondLst>
                                  <p:childTnLst>
                                    <p:animRot by="21600000">
                                      <p:cBhvr>
                                        <p:cTn id="44" dur="500" fill="hold"/>
                                        <p:tgtEl>
                                          <p:spTgt spid="127"/>
                                        </p:tgtEl>
                                        <p:attrNameLst>
                                          <p:attrName>r</p:attrName>
                                        </p:attrNameLst>
                                      </p:cBhvr>
                                    </p:animRot>
                                  </p:childTnLst>
                                </p:cTn>
                              </p:par>
                              <p:par>
                                <p:cTn id="45" presetID="8" presetClass="emph" presetSubtype="0" fill="hold" grpId="0" nodeType="withEffect">
                                  <p:stCondLst>
                                    <p:cond delay="0"/>
                                  </p:stCondLst>
                                  <p:childTnLst>
                                    <p:animRot by="21600000">
                                      <p:cBhvr>
                                        <p:cTn id="46" dur="500" fill="hold"/>
                                        <p:tgtEl>
                                          <p:spTgt spid="128"/>
                                        </p:tgtEl>
                                        <p:attrNameLst>
                                          <p:attrName>r</p:attrName>
                                        </p:attrNameLst>
                                      </p:cBhvr>
                                    </p:animRo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30"/>
                                        </p:tgtEl>
                                        <p:attrNameLst>
                                          <p:attrName>style.visibility</p:attrName>
                                        </p:attrNameLst>
                                      </p:cBhvr>
                                      <p:to>
                                        <p:strVal val="hidden"/>
                                      </p:to>
                                    </p:set>
                                  </p:childTnLst>
                                </p:cTn>
                              </p:par>
                              <p:par>
                                <p:cTn id="55" presetID="8" presetClass="emph" presetSubtype="0" fill="hold" grpId="0" nodeType="withEffect">
                                  <p:stCondLst>
                                    <p:cond delay="0"/>
                                  </p:stCondLst>
                                  <p:childTnLst>
                                    <p:animRot by="21600000">
                                      <p:cBhvr>
                                        <p:cTn id="56" dur="500" fill="hold"/>
                                        <p:tgtEl>
                                          <p:spTgt spid="142"/>
                                        </p:tgtEl>
                                        <p:attrNameLst>
                                          <p:attrName>r</p:attrName>
                                        </p:attrNameLst>
                                      </p:cBhvr>
                                    </p:animRo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16667E-7 -1.11111E-6 L -0.11406 -0.16759 " pathEditMode="relative" rAng="0" ptsTypes="AA">
                                      <p:cBhvr>
                                        <p:cTn id="60" dur="500" fill="hold"/>
                                        <p:tgtEl>
                                          <p:spTgt spid="142"/>
                                        </p:tgtEl>
                                        <p:attrNameLst>
                                          <p:attrName>ppt_x</p:attrName>
                                          <p:attrName>ppt_y</p:attrName>
                                        </p:attrNameLst>
                                      </p:cBhvr>
                                      <p:rCtr x="-5703" y="-8380"/>
                                    </p:animMotion>
                                  </p:childTnLst>
                                </p:cTn>
                              </p:par>
                              <p:par>
                                <p:cTn id="61" presetID="0" presetClass="path" presetSubtype="0" accel="50000" decel="50000" fill="hold" grpId="1" nodeType="withEffect">
                                  <p:stCondLst>
                                    <p:cond delay="0"/>
                                  </p:stCondLst>
                                  <p:childTnLst>
                                    <p:animMotion origin="layout" path="M -6.25E-7 2.96296E-6 L 0.1181 0.16782 " pathEditMode="relative" rAng="0" ptsTypes="AA">
                                      <p:cBhvr>
                                        <p:cTn id="62" dur="500" fill="hold"/>
                                        <p:tgtEl>
                                          <p:spTgt spid="137"/>
                                        </p:tgtEl>
                                        <p:attrNameLst>
                                          <p:attrName>ppt_x</p:attrName>
                                          <p:attrName>ppt_y</p:attrName>
                                        </p:attrNameLst>
                                      </p:cBhvr>
                                      <p:rCtr x="5898" y="8380"/>
                                    </p:animMotion>
                                  </p:childTnLst>
                                </p:cTn>
                              </p:par>
                            </p:childTnLst>
                          </p:cTn>
                        </p:par>
                      </p:childTnLst>
                    </p:cTn>
                  </p:par>
                  <p:par>
                    <p:cTn id="63" fill="hold">
                      <p:stCondLst>
                        <p:cond delay="indefinite"/>
                      </p:stCondLst>
                      <p:childTnLst>
                        <p:par>
                          <p:cTn id="64" fill="hold">
                            <p:stCondLst>
                              <p:cond delay="0"/>
                            </p:stCondLst>
                            <p:childTnLst>
                              <p:par>
                                <p:cTn id="65" presetID="8" presetClass="emph" presetSubtype="0" fill="hold" grpId="0" nodeType="clickEffect">
                                  <p:stCondLst>
                                    <p:cond delay="0"/>
                                  </p:stCondLst>
                                  <p:childTnLst>
                                    <p:animRot by="21600000">
                                      <p:cBhvr>
                                        <p:cTn id="66" dur="500" fill="hold"/>
                                        <p:tgtEl>
                                          <p:spTgt spid="124"/>
                                        </p:tgtEl>
                                        <p:attrNameLst>
                                          <p:attrName>r</p:attrName>
                                        </p:attrNameLst>
                                      </p:cBhvr>
                                    </p:animRot>
                                  </p:childTnLst>
                                </p:cTn>
                              </p:par>
                              <p:par>
                                <p:cTn id="67" presetID="8" presetClass="emph" presetSubtype="0" fill="hold" grpId="0" nodeType="withEffect">
                                  <p:stCondLst>
                                    <p:cond delay="0"/>
                                  </p:stCondLst>
                                  <p:childTnLst>
                                    <p:animRot by="21600000">
                                      <p:cBhvr>
                                        <p:cTn id="68" dur="500" fill="hold"/>
                                        <p:tgtEl>
                                          <p:spTgt spid="125"/>
                                        </p:tgtEl>
                                        <p:attrNameLst>
                                          <p:attrName>r</p:attrName>
                                        </p:attrNameLst>
                                      </p:cBhvr>
                                    </p:animRot>
                                  </p:childTnLst>
                                </p:cTn>
                              </p:par>
                              <p:par>
                                <p:cTn id="69" presetID="1" presetClass="exit" presetSubtype="0" fill="hold" grpId="1" nodeType="withEffect">
                                  <p:stCondLst>
                                    <p:cond delay="0"/>
                                  </p:stCondLst>
                                  <p:childTnLst>
                                    <p:set>
                                      <p:cBhvr>
                                        <p:cTn id="70" dur="1" fill="hold">
                                          <p:stCondLst>
                                            <p:cond delay="0"/>
                                          </p:stCondLst>
                                        </p:cTn>
                                        <p:tgtEl>
                                          <p:spTgt spid="145"/>
                                        </p:tgtEl>
                                        <p:attrNameLst>
                                          <p:attrName>style.visibility</p:attrName>
                                        </p:attrNameLst>
                                      </p:cBhvr>
                                      <p:to>
                                        <p:strVal val="hidden"/>
                                      </p:to>
                                    </p:set>
                                  </p:childTnLst>
                                </p:cTn>
                              </p:par>
                              <p:par>
                                <p:cTn id="71" presetID="2" presetClass="entr" presetSubtype="4" fill="hold" nodeType="withEffect">
                                  <p:stCondLst>
                                    <p:cond delay="0"/>
                                  </p:stCondLst>
                                  <p:childTnLst>
                                    <p:set>
                                      <p:cBhvr>
                                        <p:cTn id="72" dur="1" fill="hold">
                                          <p:stCondLst>
                                            <p:cond delay="0"/>
                                          </p:stCondLst>
                                        </p:cTn>
                                        <p:tgtEl>
                                          <p:spTgt spid="151"/>
                                        </p:tgtEl>
                                        <p:attrNameLst>
                                          <p:attrName>style.visibility</p:attrName>
                                        </p:attrNameLst>
                                      </p:cBhvr>
                                      <p:to>
                                        <p:strVal val="visible"/>
                                      </p:to>
                                    </p:set>
                                    <p:anim calcmode="lin" valueType="num">
                                      <p:cBhvr additive="base">
                                        <p:cTn id="73" dur="500" fill="hold"/>
                                        <p:tgtEl>
                                          <p:spTgt spid="151"/>
                                        </p:tgtEl>
                                        <p:attrNameLst>
                                          <p:attrName>ppt_x</p:attrName>
                                        </p:attrNameLst>
                                      </p:cBhvr>
                                      <p:tavLst>
                                        <p:tav tm="0">
                                          <p:val>
                                            <p:strVal val="#ppt_x"/>
                                          </p:val>
                                        </p:tav>
                                        <p:tav tm="100000">
                                          <p:val>
                                            <p:strVal val="#ppt_x"/>
                                          </p:val>
                                        </p:tav>
                                      </p:tavLst>
                                    </p:anim>
                                    <p:anim calcmode="lin" valueType="num">
                                      <p:cBhvr additive="base">
                                        <p:cTn id="74" dur="500" fill="hold"/>
                                        <p:tgtEl>
                                          <p:spTgt spid="15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50" presetClass="entr" presetSubtype="0" decel="100000" fill="hold" grpId="0" nodeType="clickEffect">
                                  <p:stCondLst>
                                    <p:cond delay="0"/>
                                  </p:stCondLst>
                                  <p:childTnLst>
                                    <p:set>
                                      <p:cBhvr>
                                        <p:cTn id="78" dur="1" fill="hold">
                                          <p:stCondLst>
                                            <p:cond delay="0"/>
                                          </p:stCondLst>
                                        </p:cTn>
                                        <p:tgtEl>
                                          <p:spTgt spid="146"/>
                                        </p:tgtEl>
                                        <p:attrNameLst>
                                          <p:attrName>style.visibility</p:attrName>
                                        </p:attrNameLst>
                                      </p:cBhvr>
                                      <p:to>
                                        <p:strVal val="visible"/>
                                      </p:to>
                                    </p:set>
                                    <p:anim calcmode="lin" valueType="num">
                                      <p:cBhvr>
                                        <p:cTn id="79" dur="500" fill="hold"/>
                                        <p:tgtEl>
                                          <p:spTgt spid="146"/>
                                        </p:tgtEl>
                                        <p:attrNameLst>
                                          <p:attrName>ppt_w</p:attrName>
                                        </p:attrNameLst>
                                      </p:cBhvr>
                                      <p:tavLst>
                                        <p:tav tm="0">
                                          <p:val>
                                            <p:strVal val="#ppt_w+.3"/>
                                          </p:val>
                                        </p:tav>
                                        <p:tav tm="100000">
                                          <p:val>
                                            <p:strVal val="#ppt_w"/>
                                          </p:val>
                                        </p:tav>
                                      </p:tavLst>
                                    </p:anim>
                                    <p:anim calcmode="lin" valueType="num">
                                      <p:cBhvr>
                                        <p:cTn id="80" dur="500" fill="hold"/>
                                        <p:tgtEl>
                                          <p:spTgt spid="146"/>
                                        </p:tgtEl>
                                        <p:attrNameLst>
                                          <p:attrName>ppt_h</p:attrName>
                                        </p:attrNameLst>
                                      </p:cBhvr>
                                      <p:tavLst>
                                        <p:tav tm="0">
                                          <p:val>
                                            <p:strVal val="#ppt_h"/>
                                          </p:val>
                                        </p:tav>
                                        <p:tav tm="100000">
                                          <p:val>
                                            <p:strVal val="#ppt_h"/>
                                          </p:val>
                                        </p:tav>
                                      </p:tavLst>
                                    </p:anim>
                                    <p:animEffect transition="in" filter="fade">
                                      <p:cBhvr>
                                        <p:cTn id="81" dur="500"/>
                                        <p:tgtEl>
                                          <p:spTgt spid="146"/>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4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0" presetClass="path" presetSubtype="0" accel="50000" decel="50000" fill="hold" grpId="0" nodeType="clickEffect">
                                  <p:stCondLst>
                                    <p:cond delay="0"/>
                                  </p:stCondLst>
                                  <p:childTnLst>
                                    <p:animMotion origin="layout" path="M 1.25E-6 1.11111E-6 L -0.10612 0.17847 " pathEditMode="relative" rAng="0" ptsTypes="AA">
                                      <p:cBhvr>
                                        <p:cTn id="89" dur="500" fill="hold"/>
                                        <p:tgtEl>
                                          <p:spTgt spid="136"/>
                                        </p:tgtEl>
                                        <p:attrNameLst>
                                          <p:attrName>ppt_x</p:attrName>
                                          <p:attrName>ppt_y</p:attrName>
                                        </p:attrNameLst>
                                      </p:cBhvr>
                                      <p:rCtr x="-5313" y="8912"/>
                                    </p:animMotion>
                                  </p:childTnLst>
                                </p:cTn>
                              </p:par>
                              <p:par>
                                <p:cTn id="90" presetID="0" presetClass="path" presetSubtype="0" accel="50000" decel="50000" fill="hold" grpId="0" nodeType="withEffect">
                                  <p:stCondLst>
                                    <p:cond delay="0"/>
                                  </p:stCondLst>
                                  <p:childTnLst>
                                    <p:animMotion origin="layout" path="M -0.00794 -0.01042 L 0.10222 -0.17847 " pathEditMode="relative" rAng="0" ptsTypes="AA">
                                      <p:cBhvr>
                                        <p:cTn id="91" dur="500" fill="hold"/>
                                        <p:tgtEl>
                                          <p:spTgt spid="139"/>
                                        </p:tgtEl>
                                        <p:attrNameLst>
                                          <p:attrName>ppt_x</p:attrName>
                                          <p:attrName>ppt_y</p:attrName>
                                        </p:attrNameLst>
                                      </p:cBhvr>
                                      <p:rCtr x="5508" y="-8403"/>
                                    </p:animMotion>
                                  </p:childTnLst>
                                </p:cTn>
                              </p:par>
                            </p:childTnLst>
                          </p:cTn>
                        </p:par>
                      </p:childTnLst>
                    </p:cTn>
                  </p:par>
                  <p:par>
                    <p:cTn id="92" fill="hold">
                      <p:stCondLst>
                        <p:cond delay="indefinite"/>
                      </p:stCondLst>
                      <p:childTnLst>
                        <p:par>
                          <p:cTn id="93" fill="hold">
                            <p:stCondLst>
                              <p:cond delay="0"/>
                            </p:stCondLst>
                            <p:childTnLst>
                              <p:par>
                                <p:cTn id="94" presetID="8" presetClass="emph" presetSubtype="0" fill="hold" grpId="1" nodeType="clickEffect">
                                  <p:stCondLst>
                                    <p:cond delay="0"/>
                                  </p:stCondLst>
                                  <p:childTnLst>
                                    <p:animRot by="21600000">
                                      <p:cBhvr>
                                        <p:cTn id="95" dur="500" fill="hold"/>
                                        <p:tgtEl>
                                          <p:spTgt spid="129"/>
                                        </p:tgtEl>
                                        <p:attrNameLst>
                                          <p:attrName>r</p:attrName>
                                        </p:attrNameLst>
                                      </p:cBhvr>
                                    </p:animRot>
                                  </p:childTnLst>
                                </p:cTn>
                              </p:par>
                            </p:childTnLst>
                          </p:cTn>
                        </p:par>
                      </p:childTnLst>
                    </p:cTn>
                  </p:par>
                  <p:par>
                    <p:cTn id="96" fill="hold">
                      <p:stCondLst>
                        <p:cond delay="indefinite"/>
                      </p:stCondLst>
                      <p:childTnLst>
                        <p:par>
                          <p:cTn id="97" fill="hold">
                            <p:stCondLst>
                              <p:cond delay="0"/>
                            </p:stCondLst>
                            <p:childTnLst>
                              <p:par>
                                <p:cTn id="98" presetID="50" presetClass="entr" presetSubtype="0" decel="100000" fill="hold" grpId="0" nodeType="clickEffect">
                                  <p:stCondLst>
                                    <p:cond delay="0"/>
                                  </p:stCondLst>
                                  <p:childTnLst>
                                    <p:set>
                                      <p:cBhvr>
                                        <p:cTn id="99" dur="1" fill="hold">
                                          <p:stCondLst>
                                            <p:cond delay="0"/>
                                          </p:stCondLst>
                                        </p:cTn>
                                        <p:tgtEl>
                                          <p:spTgt spid="147"/>
                                        </p:tgtEl>
                                        <p:attrNameLst>
                                          <p:attrName>style.visibility</p:attrName>
                                        </p:attrNameLst>
                                      </p:cBhvr>
                                      <p:to>
                                        <p:strVal val="visible"/>
                                      </p:to>
                                    </p:set>
                                    <p:anim calcmode="lin" valueType="num">
                                      <p:cBhvr>
                                        <p:cTn id="100" dur="500" fill="hold"/>
                                        <p:tgtEl>
                                          <p:spTgt spid="147"/>
                                        </p:tgtEl>
                                        <p:attrNameLst>
                                          <p:attrName>ppt_w</p:attrName>
                                        </p:attrNameLst>
                                      </p:cBhvr>
                                      <p:tavLst>
                                        <p:tav tm="0">
                                          <p:val>
                                            <p:strVal val="#ppt_w+.3"/>
                                          </p:val>
                                        </p:tav>
                                        <p:tav tm="100000">
                                          <p:val>
                                            <p:strVal val="#ppt_w"/>
                                          </p:val>
                                        </p:tav>
                                      </p:tavLst>
                                    </p:anim>
                                    <p:anim calcmode="lin" valueType="num">
                                      <p:cBhvr>
                                        <p:cTn id="101" dur="500" fill="hold"/>
                                        <p:tgtEl>
                                          <p:spTgt spid="147"/>
                                        </p:tgtEl>
                                        <p:attrNameLst>
                                          <p:attrName>ppt_h</p:attrName>
                                        </p:attrNameLst>
                                      </p:cBhvr>
                                      <p:tavLst>
                                        <p:tav tm="0">
                                          <p:val>
                                            <p:strVal val="#ppt_h"/>
                                          </p:val>
                                        </p:tav>
                                        <p:tav tm="100000">
                                          <p:val>
                                            <p:strVal val="#ppt_h"/>
                                          </p:val>
                                        </p:tav>
                                      </p:tavLst>
                                    </p:anim>
                                    <p:animEffect transition="in" filter="fade">
                                      <p:cBhvr>
                                        <p:cTn id="102" dur="500"/>
                                        <p:tgtEl>
                                          <p:spTgt spid="147"/>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14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0" presetClass="path" presetSubtype="0" accel="50000" decel="50000" fill="hold" grpId="1" nodeType="clickEffect">
                                  <p:stCondLst>
                                    <p:cond delay="0"/>
                                  </p:stCondLst>
                                  <p:childTnLst>
                                    <p:animMotion origin="layout" path="M -0.10612 0.17847 L -0.10612 0.37778 " pathEditMode="relative" rAng="0" ptsTypes="AA">
                                      <p:cBhvr>
                                        <p:cTn id="110" dur="500" fill="hold"/>
                                        <p:tgtEl>
                                          <p:spTgt spid="136"/>
                                        </p:tgtEl>
                                        <p:attrNameLst>
                                          <p:attrName>ppt_x</p:attrName>
                                          <p:attrName>ppt_y</p:attrName>
                                        </p:attrNameLst>
                                      </p:cBhvr>
                                      <p:rCtr x="0" y="9954"/>
                                    </p:animMotion>
                                  </p:childTnLst>
                                </p:cTn>
                              </p:par>
                              <p:par>
                                <p:cTn id="111" presetID="0" presetClass="path" presetSubtype="0" accel="50000" decel="50000" fill="hold" grpId="0" nodeType="withEffect">
                                  <p:stCondLst>
                                    <p:cond delay="0"/>
                                  </p:stCondLst>
                                  <p:childTnLst>
                                    <p:animMotion origin="layout" path="M -4.79167E-6 3.33333E-6 L -4.79167E-6 -0.19931 " pathEditMode="relative" rAng="0" ptsTypes="AA">
                                      <p:cBhvr>
                                        <p:cTn id="112" dur="500" fill="hold"/>
                                        <p:tgtEl>
                                          <p:spTgt spid="141"/>
                                        </p:tgtEl>
                                        <p:attrNameLst>
                                          <p:attrName>ppt_x</p:attrName>
                                          <p:attrName>ppt_y</p:attrName>
                                        </p:attrNameLst>
                                      </p:cBhvr>
                                      <p:rCtr x="0" y="-9977"/>
                                    </p:animMotion>
                                  </p:childTnLst>
                                </p:cTn>
                              </p:par>
                            </p:childTnLst>
                          </p:cTn>
                        </p:par>
                      </p:childTnLst>
                    </p:cTn>
                  </p:par>
                  <p:par>
                    <p:cTn id="113" fill="hold">
                      <p:stCondLst>
                        <p:cond delay="indefinite"/>
                      </p:stCondLst>
                      <p:childTnLst>
                        <p:par>
                          <p:cTn id="114" fill="hold">
                            <p:stCondLst>
                              <p:cond delay="0"/>
                            </p:stCondLst>
                            <p:childTnLst>
                              <p:par>
                                <p:cTn id="115" presetID="64" presetClass="path" presetSubtype="0" accel="50000" decel="50000" fill="hold" grpId="2" nodeType="clickEffect">
                                  <p:stCondLst>
                                    <p:cond delay="0"/>
                                  </p:stCondLst>
                                  <p:childTnLst>
                                    <p:animMotion origin="layout" path="M 4.58333E-6 -0.17847 L -0.00678 -0.36967 " pathEditMode="relative" rAng="0" ptsTypes="AA">
                                      <p:cBhvr>
                                        <p:cTn id="116" dur="500" fill="hold"/>
                                        <p:tgtEl>
                                          <p:spTgt spid="143"/>
                                        </p:tgtEl>
                                        <p:attrNameLst>
                                          <p:attrName>ppt_x</p:attrName>
                                          <p:attrName>ppt_y</p:attrName>
                                        </p:attrNameLst>
                                      </p:cBhvr>
                                      <p:rCtr x="-339" y="-9560"/>
                                    </p:animMotion>
                                  </p:childTnLst>
                                </p:cTn>
                              </p:par>
                              <p:par>
                                <p:cTn id="117" presetID="1" presetClass="exit" presetSubtype="0" fill="hold" grpId="0" nodeType="withEffect">
                                  <p:stCondLst>
                                    <p:cond delay="0"/>
                                  </p:stCondLst>
                                  <p:childTnLst>
                                    <p:set>
                                      <p:cBhvr>
                                        <p:cTn id="118" dur="1" fill="hold">
                                          <p:stCondLst>
                                            <p:cond delay="0"/>
                                          </p:stCondLst>
                                        </p:cTn>
                                        <p:tgtEl>
                                          <p:spTgt spid="151"/>
                                        </p:tgtEl>
                                        <p:attrNameLst>
                                          <p:attrName>style.visibility</p:attrName>
                                        </p:attrNameLst>
                                      </p:cBhvr>
                                      <p:to>
                                        <p:strVal val="hidden"/>
                                      </p:to>
                                    </p:se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150"/>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8" presetClass="emph" presetSubtype="0" fill="hold" grpId="0" nodeType="clickEffect">
                                  <p:stCondLst>
                                    <p:cond delay="0"/>
                                  </p:stCondLst>
                                  <p:childTnLst>
                                    <p:animRot by="21600000">
                                      <p:cBhvr>
                                        <p:cTn id="125" dur="500" fill="hold"/>
                                        <p:tgtEl>
                                          <p:spTgt spid="135"/>
                                        </p:tgtEl>
                                        <p:attrNameLst>
                                          <p:attrName>r</p:attrName>
                                        </p:attrNameLst>
                                      </p:cBhvr>
                                    </p:animRot>
                                  </p:childTnLst>
                                </p:cTn>
                              </p:par>
                            </p:childTnLst>
                          </p:cTn>
                        </p:par>
                      </p:childTnLst>
                    </p:cTn>
                  </p:par>
                  <p:par>
                    <p:cTn id="126" fill="hold">
                      <p:stCondLst>
                        <p:cond delay="indefinite"/>
                      </p:stCondLst>
                      <p:childTnLst>
                        <p:par>
                          <p:cTn id="127" fill="hold">
                            <p:stCondLst>
                              <p:cond delay="0"/>
                            </p:stCondLst>
                            <p:childTnLst>
                              <p:par>
                                <p:cTn id="128" presetID="8" presetClass="emph" presetSubtype="0" fill="hold" grpId="0" nodeType="clickEffect">
                                  <p:stCondLst>
                                    <p:cond delay="0"/>
                                  </p:stCondLst>
                                  <p:childTnLst>
                                    <p:animRot by="21600000">
                                      <p:cBhvr>
                                        <p:cTn id="129" dur="500" fill="hold"/>
                                        <p:tgtEl>
                                          <p:spTgt spid="123"/>
                                        </p:tgtEl>
                                        <p:attrNameLst>
                                          <p:attrName>r</p:attrName>
                                        </p:attrNameLst>
                                      </p:cBhvr>
                                    </p:animRot>
                                  </p:childTnLst>
                                </p:cTn>
                              </p:par>
                              <p:par>
                                <p:cTn id="130" presetID="8" presetClass="emph" presetSubtype="0" fill="hold" grpId="0" nodeType="withEffect">
                                  <p:stCondLst>
                                    <p:cond delay="0"/>
                                  </p:stCondLst>
                                  <p:childTnLst>
                                    <p:animRot by="21600000">
                                      <p:cBhvr>
                                        <p:cTn id="131" dur="500" fill="hold"/>
                                        <p:tgtEl>
                                          <p:spTgt spid="126"/>
                                        </p:tgtEl>
                                        <p:attrNameLst>
                                          <p:attrName>r</p:attrName>
                                        </p:attrNameLst>
                                      </p:cBhvr>
                                    </p:animRo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148"/>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14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8" presetClass="emph" presetSubtype="0" fill="hold" grpId="2" nodeType="clickEffect">
                                  <p:stCondLst>
                                    <p:cond delay="0"/>
                                  </p:stCondLst>
                                  <p:childTnLst>
                                    <p:animRot by="21600000">
                                      <p:cBhvr>
                                        <p:cTn id="143" dur="500" fill="hold"/>
                                        <p:tgtEl>
                                          <p:spTgt spid="142"/>
                                        </p:tgtEl>
                                        <p:attrNameLst>
                                          <p:attrName>r</p:attrName>
                                        </p:attrNameLst>
                                      </p:cBhvr>
                                    </p:animRot>
                                  </p:childTnLst>
                                </p:cTn>
                              </p:par>
                            </p:childTnLst>
                          </p:cTn>
                        </p:par>
                      </p:childTnLst>
                    </p:cTn>
                  </p:par>
                  <p:par>
                    <p:cTn id="144" fill="hold">
                      <p:stCondLst>
                        <p:cond delay="indefinite"/>
                      </p:stCondLst>
                      <p:childTnLst>
                        <p:par>
                          <p:cTn id="145" fill="hold">
                            <p:stCondLst>
                              <p:cond delay="0"/>
                            </p:stCondLst>
                            <p:childTnLst>
                              <p:par>
                                <p:cTn id="146" presetID="0" presetClass="path" presetSubtype="0" accel="50000" decel="50000" fill="hold" grpId="3" nodeType="clickEffect">
                                  <p:stCondLst>
                                    <p:cond delay="0"/>
                                  </p:stCondLst>
                                  <p:childTnLst>
                                    <p:animMotion origin="layout" path="M -0.11406 -0.16759 L -0.27956 -0.31458 " pathEditMode="relative" rAng="0" ptsTypes="AA">
                                      <p:cBhvr>
                                        <p:cTn id="147" dur="500" fill="hold"/>
                                        <p:tgtEl>
                                          <p:spTgt spid="142"/>
                                        </p:tgtEl>
                                        <p:attrNameLst>
                                          <p:attrName>ppt_x</p:attrName>
                                          <p:attrName>ppt_y</p:attrName>
                                        </p:attrNameLst>
                                      </p:cBhvr>
                                      <p:rCtr x="-8281" y="-7361"/>
                                    </p:animMotion>
                                  </p:childTnLst>
                                </p:cTn>
                              </p:par>
                              <p:par>
                                <p:cTn id="148" presetID="0" presetClass="path" presetSubtype="0" accel="50000" decel="50000" fill="hold" grpId="1" nodeType="withEffect">
                                  <p:stCondLst>
                                    <p:cond delay="0"/>
                                  </p:stCondLst>
                                  <p:childTnLst>
                                    <p:animMotion origin="layout" path="M -4.58333E-6 1.48148E-6 L 0.16941 0.14699 " pathEditMode="relative" rAng="0" ptsTypes="AA">
                                      <p:cBhvr>
                                        <p:cTn id="149" dur="500" fill="hold"/>
                                        <p:tgtEl>
                                          <p:spTgt spid="135"/>
                                        </p:tgtEl>
                                        <p:attrNameLst>
                                          <p:attrName>ppt_x</p:attrName>
                                          <p:attrName>ppt_y</p:attrName>
                                        </p:attrNameLst>
                                      </p:cBhvr>
                                      <p:rCtr x="8464" y="7338"/>
                                    </p:animMotion>
                                  </p:childTnLst>
                                </p:cTn>
                              </p:par>
                            </p:childTnLst>
                          </p:cTn>
                        </p:par>
                      </p:childTnLst>
                    </p:cTn>
                  </p:par>
                  <p:par>
                    <p:cTn id="150" fill="hold">
                      <p:stCondLst>
                        <p:cond delay="indefinite"/>
                      </p:stCondLst>
                      <p:childTnLst>
                        <p:par>
                          <p:cTn id="151" fill="hold">
                            <p:stCondLst>
                              <p:cond delay="0"/>
                            </p:stCondLst>
                            <p:childTnLst>
                              <p:par>
                                <p:cTn id="152" presetID="8" presetClass="emph" presetSubtype="0" fill="hold" grpId="1" nodeType="clickEffect">
                                  <p:stCondLst>
                                    <p:cond delay="0"/>
                                  </p:stCondLst>
                                  <p:childTnLst>
                                    <p:animRot by="21600000">
                                      <p:cBhvr>
                                        <p:cTn id="153" dur="500" fill="hold"/>
                                        <p:tgtEl>
                                          <p:spTgt spid="127"/>
                                        </p:tgtEl>
                                        <p:attrNameLst>
                                          <p:attrName>r</p:attrName>
                                        </p:attrNameLst>
                                      </p:cBhvr>
                                    </p:animRot>
                                  </p:childTnLst>
                                </p:cTn>
                              </p:par>
                            </p:childTnLst>
                          </p:cTn>
                        </p:par>
                      </p:childTnLst>
                    </p:cTn>
                  </p:par>
                  <p:par>
                    <p:cTn id="154" fill="hold">
                      <p:stCondLst>
                        <p:cond delay="indefinite"/>
                      </p:stCondLst>
                      <p:childTnLst>
                        <p:par>
                          <p:cTn id="155" fill="hold">
                            <p:stCondLst>
                              <p:cond delay="0"/>
                            </p:stCondLst>
                            <p:childTnLst>
                              <p:par>
                                <p:cTn id="156" presetID="50" presetClass="entr" presetSubtype="0" decel="100000" fill="hold" grpId="0" nodeType="clickEffect">
                                  <p:stCondLst>
                                    <p:cond delay="0"/>
                                  </p:stCondLst>
                                  <p:childTnLst>
                                    <p:set>
                                      <p:cBhvr>
                                        <p:cTn id="157" dur="1" fill="hold">
                                          <p:stCondLst>
                                            <p:cond delay="0"/>
                                          </p:stCondLst>
                                        </p:cTn>
                                        <p:tgtEl>
                                          <p:spTgt spid="149"/>
                                        </p:tgtEl>
                                        <p:attrNameLst>
                                          <p:attrName>style.visibility</p:attrName>
                                        </p:attrNameLst>
                                      </p:cBhvr>
                                      <p:to>
                                        <p:strVal val="visible"/>
                                      </p:to>
                                    </p:set>
                                    <p:anim calcmode="lin" valueType="num">
                                      <p:cBhvr>
                                        <p:cTn id="158" dur="500" fill="hold"/>
                                        <p:tgtEl>
                                          <p:spTgt spid="149"/>
                                        </p:tgtEl>
                                        <p:attrNameLst>
                                          <p:attrName>ppt_w</p:attrName>
                                        </p:attrNameLst>
                                      </p:cBhvr>
                                      <p:tavLst>
                                        <p:tav tm="0">
                                          <p:val>
                                            <p:strVal val="#ppt_w+.3"/>
                                          </p:val>
                                        </p:tav>
                                        <p:tav tm="100000">
                                          <p:val>
                                            <p:strVal val="#ppt_w"/>
                                          </p:val>
                                        </p:tav>
                                      </p:tavLst>
                                    </p:anim>
                                    <p:anim calcmode="lin" valueType="num">
                                      <p:cBhvr>
                                        <p:cTn id="159" dur="500" fill="hold"/>
                                        <p:tgtEl>
                                          <p:spTgt spid="149"/>
                                        </p:tgtEl>
                                        <p:attrNameLst>
                                          <p:attrName>ppt_h</p:attrName>
                                        </p:attrNameLst>
                                      </p:cBhvr>
                                      <p:tavLst>
                                        <p:tav tm="0">
                                          <p:val>
                                            <p:strVal val="#ppt_h"/>
                                          </p:val>
                                        </p:tav>
                                        <p:tav tm="100000">
                                          <p:val>
                                            <p:strVal val="#ppt_h"/>
                                          </p:val>
                                        </p:tav>
                                      </p:tavLst>
                                    </p:anim>
                                    <p:animEffect transition="in" filter="fade">
                                      <p:cBhvr>
                                        <p:cTn id="160" dur="500"/>
                                        <p:tgtEl>
                                          <p:spTgt spid="149"/>
                                        </p:tgtEl>
                                      </p:cBhvr>
                                    </p:animEffec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149"/>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0" presetClass="path" presetSubtype="0" accel="50000" decel="50000" fill="hold" grpId="0" nodeType="clickEffect">
                                  <p:stCondLst>
                                    <p:cond delay="0"/>
                                  </p:stCondLst>
                                  <p:childTnLst>
                                    <p:animMotion origin="layout" path="M -1.66667E-6 2.22222E-6 L 0.08659 -0.17847 " pathEditMode="relative" rAng="0" ptsTypes="AA">
                                      <p:cBhvr>
                                        <p:cTn id="168" dur="500" fill="hold"/>
                                        <p:tgtEl>
                                          <p:spTgt spid="138"/>
                                        </p:tgtEl>
                                        <p:attrNameLst>
                                          <p:attrName>ppt_x</p:attrName>
                                          <p:attrName>ppt_y</p:attrName>
                                        </p:attrNameLst>
                                      </p:cBhvr>
                                      <p:rCtr x="4323" y="-8935"/>
                                    </p:animMotion>
                                  </p:childTnLst>
                                </p:cTn>
                              </p:par>
                              <p:par>
                                <p:cTn id="169" presetID="0" presetClass="path" presetSubtype="0" accel="50000" decel="50000" fill="hold" grpId="2" nodeType="withEffect">
                                  <p:stCondLst>
                                    <p:cond delay="0"/>
                                  </p:stCondLst>
                                  <p:childTnLst>
                                    <p:animMotion origin="layout" path="M 0.16941 0.14699 L 0.08282 0.32523 " pathEditMode="relative" rAng="0" ptsTypes="AA">
                                      <p:cBhvr>
                                        <p:cTn id="170" dur="500" fill="hold"/>
                                        <p:tgtEl>
                                          <p:spTgt spid="135"/>
                                        </p:tgtEl>
                                        <p:attrNameLst>
                                          <p:attrName>ppt_x</p:attrName>
                                          <p:attrName>ppt_y</p:attrName>
                                        </p:attrNameLst>
                                      </p:cBhvr>
                                      <p:rCtr x="-4336" y="8912"/>
                                    </p:animMotion>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3" nodeType="clickEffect">
                                  <p:stCondLst>
                                    <p:cond delay="0"/>
                                  </p:stCondLst>
                                  <p:childTnLst>
                                    <p:set>
                                      <p:cBhvr>
                                        <p:cTn id="174" dur="1" fill="hold">
                                          <p:stCondLst>
                                            <p:cond delay="0"/>
                                          </p:stCondLst>
                                        </p:cTn>
                                        <p:tgtEl>
                                          <p:spTgt spid="143"/>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1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P spid="124" grpId="0" animBg="1"/>
      <p:bldP spid="125" grpId="0" animBg="1"/>
      <p:bldP spid="126" grpId="0" animBg="1"/>
      <p:bldP spid="127" grpId="0" animBg="1"/>
      <p:bldP spid="127" grpId="1" animBg="1"/>
      <p:bldP spid="128" grpId="0" animBg="1"/>
      <p:bldP spid="129" grpId="0" animBg="1"/>
      <p:bldP spid="129" grpId="1" animBg="1"/>
      <p:bldP spid="130" grpId="0"/>
      <p:bldP spid="130" grpId="1"/>
      <p:bldP spid="131" grpId="0"/>
      <p:bldP spid="131" grpId="1"/>
      <p:bldP spid="135" grpId="0" animBg="1"/>
      <p:bldP spid="135" grpId="1" animBg="1"/>
      <p:bldP spid="135" grpId="2" animBg="1"/>
      <p:bldP spid="136" grpId="0" animBg="1"/>
      <p:bldP spid="136" grpId="1" animBg="1"/>
      <p:bldP spid="137" grpId="0" animBg="1"/>
      <p:bldP spid="137" grpId="1" animBg="1"/>
      <p:bldP spid="138" grpId="0" animBg="1"/>
      <p:bldP spid="139" grpId="0" animBg="1"/>
      <p:bldP spid="139" grpId="1" animBg="1"/>
      <p:bldP spid="141" grpId="0" animBg="1"/>
      <p:bldP spid="142" grpId="0" animBg="1"/>
      <p:bldP spid="142" grpId="1" animBg="1"/>
      <p:bldP spid="142" grpId="2" animBg="1"/>
      <p:bldP spid="142" grpId="3" animBg="1"/>
      <p:bldP spid="143" grpId="0" animBg="1"/>
      <p:bldP spid="143" grpId="1" animBg="1"/>
      <p:bldP spid="143" grpId="2" animBg="1"/>
      <p:bldP spid="143" grpId="3" animBg="1"/>
      <p:bldP spid="144" grpId="0"/>
      <p:bldP spid="145" grpId="0"/>
      <p:bldP spid="145" grpId="1"/>
      <p:bldP spid="146" grpId="0"/>
      <p:bldP spid="146" grpId="1"/>
      <p:bldP spid="147" grpId="0"/>
      <p:bldP spid="147" grpId="1"/>
      <p:bldP spid="148" grpId="0"/>
      <p:bldP spid="148" grpId="1"/>
      <p:bldP spid="149" grpId="0"/>
      <p:bldP spid="149" grpId="1"/>
      <p:bldP spid="150" grpId="0"/>
      <p:bldP spid="150" grpId="1"/>
      <p:bldP spid="15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err="1"/>
              <a:t>BuildHeap</a:t>
            </a:r>
            <a:r>
              <a:rPr kumimoji="1" lang="en-US" altLang="zh-CN" dirty="0"/>
              <a:t>: Complexity Analysis</a:t>
            </a:r>
            <a:endParaRPr kumimoji="1" lang="zh-CN" altLang="en-US" dirty="0"/>
          </a:p>
        </p:txBody>
      </p:sp>
      <p:sp>
        <p:nvSpPr>
          <p:cNvPr id="3" name="内容占位符 2"/>
          <p:cNvSpPr>
            <a:spLocks noGrp="1"/>
          </p:cNvSpPr>
          <p:nvPr>
            <p:ph idx="1"/>
          </p:nvPr>
        </p:nvSpPr>
        <p:spPr/>
        <p:txBody>
          <a:bodyPr>
            <a:normAutofit lnSpcReduction="10000"/>
          </a:bodyPr>
          <a:lstStyle/>
          <a:p>
            <a:r>
              <a:rPr kumimoji="1" lang="en-US" altLang="zh-CN" dirty="0"/>
              <a:t>For a heap with </a:t>
            </a:r>
            <a:r>
              <a:rPr kumimoji="1" lang="en-US" altLang="zh-CN" dirty="0">
                <a:solidFill>
                  <a:srgbClr val="FF0000"/>
                </a:solidFill>
              </a:rPr>
              <a:t>n</a:t>
            </a:r>
            <a:r>
              <a:rPr kumimoji="1" lang="en-US" altLang="zh-CN" dirty="0"/>
              <a:t> nodes</a:t>
            </a:r>
          </a:p>
          <a:p>
            <a:pPr lvl="1"/>
            <a:r>
              <a:rPr kumimoji="1" lang="en-US" altLang="zh-CN" dirty="0"/>
              <a:t>the depth </a:t>
            </a:r>
            <a:r>
              <a:rPr lang="en-US" altLang="zh-CN" dirty="0">
                <a:solidFill>
                  <a:srgbClr val="0070C0"/>
                </a:solidFill>
              </a:rPr>
              <a:t>d = ⌊log</a:t>
            </a:r>
            <a:r>
              <a:rPr lang="en-US" altLang="zh-CN" baseline="-25000" dirty="0">
                <a:solidFill>
                  <a:srgbClr val="0070C0"/>
                </a:solidFill>
              </a:rPr>
              <a:t>2</a:t>
            </a:r>
            <a:r>
              <a:rPr lang="en-US" altLang="zh-CN" dirty="0">
                <a:solidFill>
                  <a:srgbClr val="0070C0"/>
                </a:solidFill>
              </a:rPr>
              <a:t>n ⌋</a:t>
            </a:r>
          </a:p>
          <a:p>
            <a:pPr lvl="1"/>
            <a:r>
              <a:rPr lang="en-US" altLang="zh-CN" dirty="0"/>
              <a:t>there are </a:t>
            </a:r>
            <a:r>
              <a:rPr lang="en-US" altLang="zh-CN" dirty="0">
                <a:solidFill>
                  <a:srgbClr val="0070C0"/>
                </a:solidFill>
              </a:rPr>
              <a:t>2</a:t>
            </a:r>
            <a:r>
              <a:rPr lang="en-US" altLang="zh-CN" baseline="30000" dirty="0">
                <a:solidFill>
                  <a:srgbClr val="0070C0"/>
                </a:solidFill>
              </a:rPr>
              <a:t>i</a:t>
            </a:r>
            <a:r>
              <a:rPr lang="en-US" altLang="zh-CN" dirty="0"/>
              <a:t> nodes with depth </a:t>
            </a:r>
            <a:r>
              <a:rPr lang="en-US" altLang="zh-CN" dirty="0" err="1"/>
              <a:t>i</a:t>
            </a:r>
            <a:endParaRPr lang="en-US" altLang="zh-CN" dirty="0"/>
          </a:p>
          <a:p>
            <a:r>
              <a:rPr lang="en-US" altLang="zh-CN" dirty="0"/>
              <a:t>Consider the number of </a:t>
            </a:r>
            <a:r>
              <a:rPr lang="en-US" altLang="zh-CN" dirty="0" err="1"/>
              <a:t>Sift</a:t>
            </a:r>
            <a:r>
              <a:rPr kumimoji="1" lang="en-US" altLang="zh-CN" dirty="0" err="1"/>
              <a:t>Down</a:t>
            </a:r>
            <a:r>
              <a:rPr kumimoji="1" lang="en-US" altLang="zh-CN" dirty="0"/>
              <a:t> operations…</a:t>
            </a:r>
          </a:p>
          <a:p>
            <a:pPr lvl="1"/>
            <a:r>
              <a:rPr lang="en-US" altLang="zh-CN" dirty="0"/>
              <a:t>About </a:t>
            </a:r>
            <a:r>
              <a:rPr lang="en-US" altLang="zh-CN" dirty="0">
                <a:solidFill>
                  <a:srgbClr val="0070C0"/>
                </a:solidFill>
              </a:rPr>
              <a:t>a half </a:t>
            </a:r>
            <a:r>
              <a:rPr lang="en-US" altLang="zh-CN" dirty="0"/>
              <a:t>nodes at depth </a:t>
            </a:r>
            <a:r>
              <a:rPr lang="en-US" altLang="zh-CN" dirty="0">
                <a:solidFill>
                  <a:srgbClr val="0070C0"/>
                </a:solidFill>
              </a:rPr>
              <a:t>d-1 </a:t>
            </a:r>
            <a:r>
              <a:rPr lang="en-US" altLang="zh-CN" dirty="0">
                <a:solidFill>
                  <a:srgbClr val="C00000"/>
                </a:solidFill>
              </a:rPr>
              <a:t>(leaves)</a:t>
            </a:r>
          </a:p>
          <a:p>
            <a:pPr lvl="1"/>
            <a:r>
              <a:rPr kumimoji="1" lang="en-US" altLang="zh-CN" dirty="0"/>
              <a:t>About </a:t>
            </a:r>
            <a:r>
              <a:rPr kumimoji="1" lang="en-US" altLang="zh-CN" dirty="0">
                <a:solidFill>
                  <a:srgbClr val="0070C0"/>
                </a:solidFill>
              </a:rPr>
              <a:t>a quarter </a:t>
            </a:r>
            <a:r>
              <a:rPr kumimoji="1" lang="en-US" altLang="zh-CN" dirty="0"/>
              <a:t>nodes at depth </a:t>
            </a:r>
            <a:r>
              <a:rPr kumimoji="1" lang="en-US" altLang="zh-CN" dirty="0">
                <a:solidFill>
                  <a:srgbClr val="0070C0"/>
                </a:solidFill>
              </a:rPr>
              <a:t>d-2</a:t>
            </a:r>
            <a:r>
              <a:rPr kumimoji="1" lang="en-US" altLang="zh-CN" dirty="0"/>
              <a:t>, which move down at most </a:t>
            </a:r>
            <a:r>
              <a:rPr kumimoji="1" lang="en-US" altLang="zh-CN" dirty="0">
                <a:solidFill>
                  <a:srgbClr val="0070C0"/>
                </a:solidFill>
              </a:rPr>
              <a:t>one</a:t>
            </a:r>
            <a:r>
              <a:rPr kumimoji="1" lang="en-US" altLang="zh-CN" dirty="0"/>
              <a:t> level</a:t>
            </a:r>
          </a:p>
          <a:p>
            <a:pPr lvl="1"/>
            <a:r>
              <a:rPr lang="en-US" altLang="zh-CN" dirty="0"/>
              <a:t>At every upper level, the max distance to move is increased by </a:t>
            </a:r>
            <a:r>
              <a:rPr lang="en-US" altLang="zh-CN" dirty="0">
                <a:solidFill>
                  <a:srgbClr val="0070C0"/>
                </a:solidFill>
              </a:rPr>
              <a:t>1</a:t>
            </a:r>
            <a:r>
              <a:rPr lang="en-US" altLang="zh-CN" dirty="0"/>
              <a:t>, but the number of nodes to move </a:t>
            </a:r>
            <a:r>
              <a:rPr lang="en-US" altLang="zh-CN" dirty="0">
                <a:solidFill>
                  <a:srgbClr val="0070C0"/>
                </a:solidFill>
              </a:rPr>
              <a:t>halves</a:t>
            </a:r>
          </a:p>
          <a:p>
            <a:pPr lvl="1"/>
            <a:r>
              <a:rPr lang="en-US" altLang="zh-CN" dirty="0"/>
              <a:t>Time complexity</a:t>
            </a:r>
            <a:endParaRPr kumimoji="1" lang="zh-CN" altLang="en-US" dirty="0"/>
          </a:p>
        </p:txBody>
      </p:sp>
      <p:sp>
        <p:nvSpPr>
          <p:cNvPr id="4" name="幻灯片编号占位符 3"/>
          <p:cNvSpPr>
            <a:spLocks noGrp="1"/>
          </p:cNvSpPr>
          <p:nvPr>
            <p:ph type="sldNum" sz="quarter" idx="11"/>
          </p:nvPr>
        </p:nvSpPr>
        <p:spPr/>
        <p:txBody>
          <a:bodyPr/>
          <a:lstStyle/>
          <a:p>
            <a:pPr>
              <a:defRPr/>
            </a:pPr>
            <a:fld id="{3067EECE-76B4-489D-A939-B05A8F1F1F9C}" type="slidenum">
              <a:rPr lang="en-US" altLang="zh-CN" smtClean="0"/>
              <a:pPr>
                <a:defRPr/>
              </a:pPr>
              <a:t>36</a:t>
            </a:fld>
            <a:endParaRPr lang="en-US" altLang="zh-CN"/>
          </a:p>
        </p:txBody>
      </p:sp>
      <p:graphicFrame>
        <p:nvGraphicFramePr>
          <p:cNvPr id="5" name="对象 1">
            <a:extLst>
              <a:ext uri="{FF2B5EF4-FFF2-40B4-BE49-F238E27FC236}">
                <a16:creationId xmlns:a16="http://schemas.microsoft.com/office/drawing/2014/main" id="{F8AECC64-B8F5-4FE8-80BE-AE781E3E02AB}"/>
              </a:ext>
            </a:extLst>
          </p:cNvPr>
          <p:cNvGraphicFramePr>
            <a:graphicFrameLocks noChangeAspect="1"/>
          </p:cNvGraphicFramePr>
          <p:nvPr>
            <p:extLst>
              <p:ext uri="{D42A27DB-BD31-4B8C-83A1-F6EECF244321}">
                <p14:modId xmlns:p14="http://schemas.microsoft.com/office/powerpoint/2010/main" val="3490800076"/>
              </p:ext>
            </p:extLst>
          </p:nvPr>
        </p:nvGraphicFramePr>
        <p:xfrm>
          <a:off x="4439816" y="5267213"/>
          <a:ext cx="4640878" cy="1239539"/>
        </p:xfrm>
        <a:graphic>
          <a:graphicData uri="http://schemas.openxmlformats.org/presentationml/2006/ole">
            <mc:AlternateContent xmlns:mc="http://schemas.openxmlformats.org/markup-compatibility/2006">
              <mc:Choice xmlns:v="urn:schemas-microsoft-com:vml" Requires="v">
                <p:oleObj spid="_x0000_s10351" name="Microsoft 公式 3.0" r:id="rId3" imgW="1180588" imgH="444307" progId="Equation.3">
                  <p:embed/>
                </p:oleObj>
              </mc:Choice>
              <mc:Fallback>
                <p:oleObj name="Microsoft 公式 3.0" r:id="rId3" imgW="1180588" imgH="444307" progId="Equation.3">
                  <p:embed/>
                  <p:pic>
                    <p:nvPicPr>
                      <p:cNvPr id="6"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9816" y="5267213"/>
                        <a:ext cx="4640878" cy="123953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3399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Applications of Priority Queues</a:t>
            </a:r>
            <a:endParaRPr lang="zh-CN" altLang="en-US" dirty="0"/>
          </a:p>
        </p:txBody>
      </p:sp>
      <p:sp>
        <p:nvSpPr>
          <p:cNvPr id="3" name="内容占位符 2"/>
          <p:cNvSpPr>
            <a:spLocks noGrp="1"/>
          </p:cNvSpPr>
          <p:nvPr>
            <p:ph idx="1"/>
          </p:nvPr>
        </p:nvSpPr>
        <p:spPr/>
        <p:txBody>
          <a:bodyPr/>
          <a:lstStyle/>
          <a:p>
            <a:r>
              <a:rPr lang="en-US" altLang="zh-CN" dirty="0"/>
              <a:t>Find the k-</a:t>
            </a:r>
            <a:r>
              <a:rPr lang="en-US" altLang="zh-CN" dirty="0" err="1"/>
              <a:t>th</a:t>
            </a:r>
            <a:r>
              <a:rPr lang="en-US" altLang="zh-CN" dirty="0"/>
              <a:t> smallest elements</a:t>
            </a:r>
          </a:p>
          <a:p>
            <a:pPr lvl="1"/>
            <a:r>
              <a:rPr lang="en-US" altLang="zh-CN" dirty="0"/>
              <a:t>It requires k </a:t>
            </a:r>
            <a:r>
              <a:rPr lang="en-US" altLang="zh-CN" dirty="0" err="1"/>
              <a:t>DeleteMin</a:t>
            </a:r>
            <a:r>
              <a:rPr lang="en-US" altLang="zh-CN" dirty="0"/>
              <a:t> operations.</a:t>
            </a:r>
          </a:p>
          <a:p>
            <a:pPr lvl="1"/>
            <a:r>
              <a:rPr lang="en-US" altLang="zh-CN" dirty="0"/>
              <a:t>O(N) to create the heap.</a:t>
            </a:r>
          </a:p>
          <a:p>
            <a:pPr lvl="1"/>
            <a:r>
              <a:rPr lang="en-US" altLang="zh-CN" dirty="0"/>
              <a:t>O(log N) for each </a:t>
            </a:r>
            <a:r>
              <a:rPr lang="en-US" altLang="zh-CN" dirty="0" err="1"/>
              <a:t>DeleteMin</a:t>
            </a:r>
            <a:r>
              <a:rPr lang="en-US" altLang="zh-CN" dirty="0"/>
              <a:t>.</a:t>
            </a:r>
          </a:p>
          <a:p>
            <a:pPr lvl="1"/>
            <a:r>
              <a:rPr lang="en-US" altLang="zh-CN" dirty="0"/>
              <a:t>Total running time is O(N + k log N).</a:t>
            </a:r>
          </a:p>
          <a:p>
            <a:pPr lvl="2"/>
            <a:r>
              <a:rPr lang="en-US" altLang="zh-CN" dirty="0"/>
              <a:t>If k = O(N / log N), running time is O(N).</a:t>
            </a:r>
          </a:p>
          <a:p>
            <a:pPr lvl="2"/>
            <a:r>
              <a:rPr lang="en-US" altLang="zh-CN" dirty="0"/>
              <a:t>For large value of k, running time is O(k log N).</a:t>
            </a: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37</a:t>
            </a:fld>
            <a:endParaRPr lang="en-US" altLang="zh-CN"/>
          </a:p>
        </p:txBody>
      </p:sp>
    </p:spTree>
    <p:extLst>
      <p:ext uri="{BB962C8B-B14F-4D97-AF65-F5344CB8AC3E}">
        <p14:creationId xmlns:p14="http://schemas.microsoft.com/office/powerpoint/2010/main" val="21961907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Outline</a:t>
            </a:r>
            <a:endParaRPr lang="zh-CN" altLang="en-US"/>
          </a:p>
        </p:txBody>
      </p:sp>
      <p:sp>
        <p:nvSpPr>
          <p:cNvPr id="4099" name="内容占位符 2"/>
          <p:cNvSpPr>
            <a:spLocks noGrp="1"/>
          </p:cNvSpPr>
          <p:nvPr>
            <p:ph idx="1"/>
          </p:nvPr>
        </p:nvSpPr>
        <p:spPr/>
        <p:txBody>
          <a:bodyPr/>
          <a:lstStyle/>
          <a:p>
            <a:r>
              <a:rPr lang="en-US" altLang="zh-CN" strike="sngStrike" dirty="0">
                <a:solidFill>
                  <a:srgbClr val="B2B2B2"/>
                </a:solidFill>
              </a:rPr>
              <a:t>Binary Heap</a:t>
            </a:r>
          </a:p>
          <a:p>
            <a:pPr lvl="1"/>
            <a:r>
              <a:rPr lang="en-US" altLang="zh-CN" sz="3000" b="1" strike="sngStrike" dirty="0">
                <a:solidFill>
                  <a:srgbClr val="B2B2B2"/>
                </a:solidFill>
              </a:rPr>
              <a:t>Special complete binary tree</a:t>
            </a:r>
          </a:p>
          <a:p>
            <a:r>
              <a:rPr lang="en-US" altLang="zh-CN" dirty="0">
                <a:solidFill>
                  <a:srgbClr val="FF0000"/>
                </a:solidFill>
              </a:rPr>
              <a:t>Huffman Tree</a:t>
            </a:r>
          </a:p>
          <a:p>
            <a:pPr lvl="1"/>
            <a:r>
              <a:rPr lang="en-US" altLang="zh-CN" sz="3000" b="1" dirty="0">
                <a:solidFill>
                  <a:srgbClr val="FF0000"/>
                </a:solidFill>
              </a:rPr>
              <a:t>Special full binary tree</a:t>
            </a:r>
          </a:p>
          <a:p>
            <a:endParaRPr lang="en-US" altLang="zh-CN" dirty="0">
              <a:solidFill>
                <a:srgbClr val="FF0000"/>
              </a:solidFill>
            </a:endParaRPr>
          </a:p>
        </p:txBody>
      </p:sp>
      <p:sp>
        <p:nvSpPr>
          <p:cNvPr id="4100"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FE810794-7071-4E48-A239-63F2F97672F4}" type="slidenum">
              <a:rPr lang="en-US" altLang="zh-CN" sz="1200">
                <a:solidFill>
                  <a:schemeClr val="tx1"/>
                </a:solidFill>
              </a:rPr>
              <a:pPr/>
              <a:t>38</a:t>
            </a:fld>
            <a:endParaRPr lang="en-US" altLang="zh-CN" sz="1200">
              <a:solidFill>
                <a:schemeClr val="tx1"/>
              </a:solidFill>
            </a:endParaRPr>
          </a:p>
        </p:txBody>
      </p:sp>
    </p:spTree>
    <p:extLst>
      <p:ext uri="{BB962C8B-B14F-4D97-AF65-F5344CB8AC3E}">
        <p14:creationId xmlns:p14="http://schemas.microsoft.com/office/powerpoint/2010/main" val="39191284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a:t>
            </a:r>
          </a:p>
        </p:txBody>
      </p:sp>
      <p:sp>
        <p:nvSpPr>
          <p:cNvPr id="3" name="Content Placeholder 2"/>
          <p:cNvSpPr>
            <a:spLocks noGrp="1"/>
          </p:cNvSpPr>
          <p:nvPr>
            <p:ph idx="1"/>
          </p:nvPr>
        </p:nvSpPr>
        <p:spPr>
          <a:xfrm>
            <a:off x="479376" y="1452904"/>
            <a:ext cx="7488832" cy="4640392"/>
          </a:xfrm>
        </p:spPr>
        <p:txBody>
          <a:bodyPr>
            <a:normAutofit/>
          </a:bodyPr>
          <a:lstStyle/>
          <a:p>
            <a:r>
              <a:rPr lang="en-US" sz="2800" dirty="0"/>
              <a:t>Consider a file composed using 7 characters</a:t>
            </a:r>
          </a:p>
          <a:p>
            <a:endParaRPr lang="en-US" sz="2800" dirty="0"/>
          </a:p>
          <a:p>
            <a:r>
              <a:rPr lang="en-US" sz="2800" dirty="0"/>
              <a:t>A naïve encoder would encode each character using the same number of bits</a:t>
            </a:r>
          </a:p>
          <a:p>
            <a:pPr lvl="1"/>
            <a:r>
              <a:rPr lang="en-US" sz="2400" dirty="0"/>
              <a:t>ceil(log(7)) = 3 bits in this example</a:t>
            </a:r>
          </a:p>
        </p:txBody>
      </p:sp>
      <p:sp>
        <p:nvSpPr>
          <p:cNvPr id="4" name="Slide Number Placeholder 3"/>
          <p:cNvSpPr>
            <a:spLocks noGrp="1"/>
          </p:cNvSpPr>
          <p:nvPr>
            <p:ph type="sldNum" sz="quarter" idx="11"/>
          </p:nvPr>
        </p:nvSpPr>
        <p:spPr/>
        <p:txBody>
          <a:bodyPr/>
          <a:lstStyle/>
          <a:p>
            <a:pPr>
              <a:defRPr/>
            </a:pPr>
            <a:fld id="{3067EECE-76B4-489D-A939-B05A8F1F1F9C}" type="slidenum">
              <a:rPr lang="en-US" altLang="zh-CN" smtClean="0"/>
              <a:pPr>
                <a:defRPr/>
              </a:pPr>
              <a:t>39</a:t>
            </a:fld>
            <a:endParaRPr lang="en-US" altLang="zh-CN"/>
          </a:p>
        </p:txBody>
      </p:sp>
      <p:pic>
        <p:nvPicPr>
          <p:cNvPr id="78850" name="Picture 2"/>
          <p:cNvPicPr>
            <a:picLocks noChangeAspect="1" noChangeArrowheads="1"/>
          </p:cNvPicPr>
          <p:nvPr/>
        </p:nvPicPr>
        <p:blipFill>
          <a:blip r:embed="rId2" cstate="print"/>
          <a:srcRect/>
          <a:stretch>
            <a:fillRect/>
          </a:stretch>
        </p:blipFill>
        <p:spPr bwMode="auto">
          <a:xfrm>
            <a:off x="8191487" y="1124744"/>
            <a:ext cx="3581425" cy="429614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Simple Implementations</a:t>
            </a:r>
            <a:endParaRPr lang="zh-CN" altLang="en-US"/>
          </a:p>
        </p:txBody>
      </p:sp>
      <p:sp>
        <p:nvSpPr>
          <p:cNvPr id="7171" name="内容占位符 2"/>
          <p:cNvSpPr>
            <a:spLocks noGrp="1"/>
          </p:cNvSpPr>
          <p:nvPr>
            <p:ph idx="1"/>
          </p:nvPr>
        </p:nvSpPr>
        <p:spPr/>
        <p:txBody>
          <a:bodyPr/>
          <a:lstStyle/>
          <a:p>
            <a:r>
              <a:rPr lang="en-US" altLang="zh-CN" dirty="0"/>
              <a:t>There are multiple possibilities for the implementation.</a:t>
            </a:r>
          </a:p>
          <a:p>
            <a:endParaRPr lang="en-US" altLang="zh-CN" dirty="0"/>
          </a:p>
          <a:p>
            <a:r>
              <a:rPr lang="en-US" altLang="zh-CN" dirty="0"/>
              <a:t>Simple linked list (solution 1)</a:t>
            </a:r>
          </a:p>
          <a:p>
            <a:pPr lvl="1"/>
            <a:r>
              <a:rPr lang="en-US" altLang="zh-CN" dirty="0"/>
              <a:t>insert in front O(1)</a:t>
            </a:r>
          </a:p>
          <a:p>
            <a:pPr lvl="1"/>
            <a:r>
              <a:rPr lang="en-US" altLang="zh-CN" dirty="0"/>
              <a:t>delete minimum O(N)</a:t>
            </a:r>
          </a:p>
          <a:p>
            <a:endParaRPr lang="en-US" altLang="zh-CN" dirty="0"/>
          </a:p>
          <a:p>
            <a:r>
              <a:rPr lang="en-US" altLang="zh-CN" dirty="0"/>
              <a:t>Sorted linked list (solution 2)</a:t>
            </a:r>
          </a:p>
          <a:p>
            <a:pPr lvl="1"/>
            <a:r>
              <a:rPr lang="en-US" altLang="zh-CN" dirty="0"/>
              <a:t>insert O(N)</a:t>
            </a:r>
          </a:p>
          <a:p>
            <a:pPr lvl="1"/>
            <a:r>
              <a:rPr lang="en-US" altLang="zh-CN" dirty="0"/>
              <a:t>delete minimum O(1)</a:t>
            </a:r>
          </a:p>
          <a:p>
            <a:endParaRPr lang="zh-CN" altLang="en-US" dirty="0"/>
          </a:p>
        </p:txBody>
      </p:sp>
      <p:sp>
        <p:nvSpPr>
          <p:cNvPr id="7172"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C562AAC2-4190-41B2-B74E-8DE20094A9DB}" type="slidenum">
              <a:rPr lang="en-US" altLang="zh-CN" sz="1200">
                <a:solidFill>
                  <a:schemeClr val="tx1"/>
                </a:solidFill>
              </a:rPr>
              <a:pPr/>
              <a:t>4</a:t>
            </a:fld>
            <a:endParaRPr lang="en-US" altLang="zh-CN" sz="1200">
              <a:solidFill>
                <a:schemeClr val="tx1"/>
              </a:solidFill>
            </a:endParaRPr>
          </a:p>
        </p:txBody>
      </p:sp>
    </p:spTree>
    <p:extLst>
      <p:ext uri="{BB962C8B-B14F-4D97-AF65-F5344CB8AC3E}">
        <p14:creationId xmlns:p14="http://schemas.microsoft.com/office/powerpoint/2010/main" val="288327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Effect transition="in" filter="fade">
                                      <p:cBhvr>
                                        <p:cTn id="7" dur="500"/>
                                        <p:tgtEl>
                                          <p:spTgt spid="7171">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3" end="3"/>
                                            </p:txEl>
                                          </p:spTgt>
                                        </p:tgtEl>
                                        <p:attrNameLst>
                                          <p:attrName>style.visibility</p:attrName>
                                        </p:attrNameLst>
                                      </p:cBhvr>
                                      <p:to>
                                        <p:strVal val="visible"/>
                                      </p:to>
                                    </p:set>
                                    <p:animEffect transition="in" filter="fade">
                                      <p:cBhvr>
                                        <p:cTn id="10" dur="500"/>
                                        <p:tgtEl>
                                          <p:spTgt spid="7171">
                                            <p:txEl>
                                              <p:pRg st="3" end="3"/>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Effect transition="in" filter="fade">
                                      <p:cBhvr>
                                        <p:cTn id="13" dur="500"/>
                                        <p:tgtEl>
                                          <p:spTgt spid="717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171">
                                            <p:txEl>
                                              <p:pRg st="6" end="6"/>
                                            </p:txEl>
                                          </p:spTgt>
                                        </p:tgtEl>
                                        <p:attrNameLst>
                                          <p:attrName>style.visibility</p:attrName>
                                        </p:attrNameLst>
                                      </p:cBhvr>
                                      <p:to>
                                        <p:strVal val="visible"/>
                                      </p:to>
                                    </p:set>
                                    <p:animEffect transition="in" filter="fade">
                                      <p:cBhvr>
                                        <p:cTn id="18" dur="500"/>
                                        <p:tgtEl>
                                          <p:spTgt spid="7171">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171">
                                            <p:txEl>
                                              <p:pRg st="7" end="7"/>
                                            </p:txEl>
                                          </p:spTgt>
                                        </p:tgtEl>
                                        <p:attrNameLst>
                                          <p:attrName>style.visibility</p:attrName>
                                        </p:attrNameLst>
                                      </p:cBhvr>
                                      <p:to>
                                        <p:strVal val="visible"/>
                                      </p:to>
                                    </p:set>
                                    <p:animEffect transition="in" filter="fade">
                                      <p:cBhvr>
                                        <p:cTn id="21" dur="500"/>
                                        <p:tgtEl>
                                          <p:spTgt spid="7171">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8" end="8"/>
                                            </p:txEl>
                                          </p:spTgt>
                                        </p:tgtEl>
                                        <p:attrNameLst>
                                          <p:attrName>style.visibility</p:attrName>
                                        </p:attrNameLst>
                                      </p:cBhvr>
                                      <p:to>
                                        <p:strVal val="visible"/>
                                      </p:to>
                                    </p:set>
                                    <p:animEffect transition="in" filter="fade">
                                      <p:cBhvr>
                                        <p:cTn id="24" dur="500"/>
                                        <p:tgtEl>
                                          <p:spTgt spid="7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1F0BB06-D632-4391-8668-830457B8A81D}"/>
              </a:ext>
            </a:extLst>
          </p:cNvPr>
          <p:cNvSpPr>
            <a:spLocks noGrp="1"/>
          </p:cNvSpPr>
          <p:nvPr>
            <p:ph type="title"/>
          </p:nvPr>
        </p:nvSpPr>
        <p:spPr>
          <a:xfrm>
            <a:off x="2152650" y="260649"/>
            <a:ext cx="7886700" cy="903635"/>
          </a:xfrm>
        </p:spPr>
        <p:txBody>
          <a:bodyPr>
            <a:normAutofit/>
          </a:bodyPr>
          <a:lstStyle/>
          <a:p>
            <a:r>
              <a:rPr lang="en-US" sz="3600" dirty="0"/>
              <a:t>A Tree Representation of Encoding</a:t>
            </a:r>
          </a:p>
        </p:txBody>
      </p:sp>
      <p:sp>
        <p:nvSpPr>
          <p:cNvPr id="4" name="Slide Number Placeholder 3"/>
          <p:cNvSpPr>
            <a:spLocks noGrp="1"/>
          </p:cNvSpPr>
          <p:nvPr>
            <p:ph type="sldNum" sz="quarter" idx="11"/>
          </p:nvPr>
        </p:nvSpPr>
        <p:spPr/>
        <p:txBody>
          <a:bodyPr/>
          <a:lstStyle/>
          <a:p>
            <a:pPr>
              <a:defRPr/>
            </a:pPr>
            <a:fld id="{3067EECE-76B4-489D-A939-B05A8F1F1F9C}" type="slidenum">
              <a:rPr lang="en-US" altLang="zh-CN" smtClean="0"/>
              <a:pPr>
                <a:defRPr/>
              </a:pPr>
              <a:t>40</a:t>
            </a:fld>
            <a:endParaRPr lang="en-US" altLang="zh-CN"/>
          </a:p>
        </p:txBody>
      </p:sp>
      <p:pic>
        <p:nvPicPr>
          <p:cNvPr id="79874" name="Picture 2"/>
          <p:cNvPicPr>
            <a:picLocks noChangeAspect="1" noChangeArrowheads="1"/>
          </p:cNvPicPr>
          <p:nvPr/>
        </p:nvPicPr>
        <p:blipFill>
          <a:blip r:embed="rId2" cstate="print"/>
          <a:srcRect/>
          <a:stretch>
            <a:fillRect/>
          </a:stretch>
        </p:blipFill>
        <p:spPr bwMode="auto">
          <a:xfrm>
            <a:off x="1055440" y="2060848"/>
            <a:ext cx="9577474" cy="3168352"/>
          </a:xfrm>
          <a:prstGeom prst="rect">
            <a:avLst/>
          </a:prstGeom>
          <a:noFill/>
          <a:ln w="9525">
            <a:noFill/>
            <a:miter lim="800000"/>
            <a:headEnd/>
            <a:tailEnd/>
          </a:ln>
        </p:spPr>
      </p:pic>
      <p:sp>
        <p:nvSpPr>
          <p:cNvPr id="6" name="Rectangle 5"/>
          <p:cNvSpPr/>
          <p:nvPr/>
        </p:nvSpPr>
        <p:spPr>
          <a:xfrm>
            <a:off x="1199456" y="4730946"/>
            <a:ext cx="10585176" cy="707886"/>
          </a:xfrm>
          <a:prstGeom prst="rect">
            <a:avLst/>
          </a:prstGeom>
        </p:spPr>
        <p:txBody>
          <a:bodyPr wrap="square">
            <a:spAutoFit/>
          </a:bodyPr>
          <a:lstStyle/>
          <a:p>
            <a:r>
              <a:rPr lang="en-US" altLang="zh-CN" sz="4000" dirty="0">
                <a:solidFill>
                  <a:schemeClr val="tx1"/>
                </a:solidFill>
              </a:rPr>
              <a:t>000    001     010     011    100     101     110</a:t>
            </a:r>
            <a:endParaRPr lang="en-US" sz="40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260649"/>
            <a:ext cx="7886700" cy="903635"/>
          </a:xfrm>
        </p:spPr>
        <p:txBody>
          <a:bodyPr>
            <a:normAutofit/>
          </a:bodyPr>
          <a:lstStyle/>
          <a:p>
            <a:r>
              <a:rPr lang="en-US" sz="3600" dirty="0"/>
              <a:t>A Tree Representation of Encoding</a:t>
            </a:r>
          </a:p>
        </p:txBody>
      </p:sp>
      <p:sp>
        <p:nvSpPr>
          <p:cNvPr id="4" name="Slide Number Placeholder 3"/>
          <p:cNvSpPr>
            <a:spLocks noGrp="1"/>
          </p:cNvSpPr>
          <p:nvPr>
            <p:ph type="sldNum" sz="quarter" idx="11"/>
          </p:nvPr>
        </p:nvSpPr>
        <p:spPr/>
        <p:txBody>
          <a:bodyPr/>
          <a:lstStyle/>
          <a:p>
            <a:pPr>
              <a:defRPr/>
            </a:pPr>
            <a:fld id="{3067EECE-76B4-489D-A939-B05A8F1F1F9C}" type="slidenum">
              <a:rPr lang="en-US" altLang="zh-CN" smtClean="0"/>
              <a:pPr>
                <a:defRPr/>
              </a:pPr>
              <a:t>41</a:t>
            </a:fld>
            <a:endParaRPr lang="en-US" altLang="zh-CN"/>
          </a:p>
        </p:txBody>
      </p:sp>
      <p:pic>
        <p:nvPicPr>
          <p:cNvPr id="79874" name="Picture 2"/>
          <p:cNvPicPr>
            <a:picLocks noChangeAspect="1" noChangeArrowheads="1"/>
          </p:cNvPicPr>
          <p:nvPr/>
        </p:nvPicPr>
        <p:blipFill>
          <a:blip r:embed="rId2" cstate="print"/>
          <a:srcRect/>
          <a:stretch>
            <a:fillRect/>
          </a:stretch>
        </p:blipFill>
        <p:spPr bwMode="auto">
          <a:xfrm>
            <a:off x="1991544" y="1052736"/>
            <a:ext cx="6312426" cy="2088232"/>
          </a:xfrm>
          <a:prstGeom prst="rect">
            <a:avLst/>
          </a:prstGeom>
          <a:noFill/>
          <a:ln w="9525">
            <a:noFill/>
            <a:miter lim="800000"/>
            <a:headEnd/>
            <a:tailEnd/>
          </a:ln>
        </p:spPr>
      </p:pic>
      <p:sp>
        <p:nvSpPr>
          <p:cNvPr id="6" name="Rectangle 5"/>
          <p:cNvSpPr/>
          <p:nvPr/>
        </p:nvSpPr>
        <p:spPr>
          <a:xfrm>
            <a:off x="1919536" y="2852936"/>
            <a:ext cx="6624736" cy="707886"/>
          </a:xfrm>
          <a:prstGeom prst="rect">
            <a:avLst/>
          </a:prstGeom>
        </p:spPr>
        <p:txBody>
          <a:bodyPr wrap="square">
            <a:spAutoFit/>
          </a:bodyPr>
          <a:lstStyle/>
          <a:p>
            <a:r>
              <a:rPr lang="en-US" altLang="zh-CN" sz="4000" dirty="0">
                <a:solidFill>
                  <a:schemeClr val="tx1"/>
                </a:solidFill>
              </a:rPr>
              <a:t>000  001 010 011  100 101 110</a:t>
            </a:r>
            <a:endParaRPr lang="en-US" sz="4000" dirty="0">
              <a:solidFill>
                <a:schemeClr val="tx1"/>
              </a:solidFill>
            </a:endParaRPr>
          </a:p>
        </p:txBody>
      </p:sp>
      <p:pic>
        <p:nvPicPr>
          <p:cNvPr id="79875" name="Picture 3"/>
          <p:cNvPicPr>
            <a:picLocks noChangeAspect="1" noChangeArrowheads="1"/>
          </p:cNvPicPr>
          <p:nvPr/>
        </p:nvPicPr>
        <p:blipFill>
          <a:blip r:embed="rId3" cstate="print"/>
          <a:srcRect/>
          <a:stretch>
            <a:fillRect/>
          </a:stretch>
        </p:blipFill>
        <p:spPr bwMode="auto">
          <a:xfrm>
            <a:off x="1991544" y="3429000"/>
            <a:ext cx="6565058" cy="1944216"/>
          </a:xfrm>
          <a:prstGeom prst="rect">
            <a:avLst/>
          </a:prstGeom>
          <a:noFill/>
          <a:ln w="9525">
            <a:noFill/>
            <a:miter lim="800000"/>
            <a:headEnd/>
            <a:tailEnd/>
          </a:ln>
        </p:spPr>
      </p:pic>
      <p:sp>
        <p:nvSpPr>
          <p:cNvPr id="8" name="Rectangle 7"/>
          <p:cNvSpPr/>
          <p:nvPr/>
        </p:nvSpPr>
        <p:spPr>
          <a:xfrm>
            <a:off x="1847528" y="5097378"/>
            <a:ext cx="6624736" cy="707886"/>
          </a:xfrm>
          <a:prstGeom prst="rect">
            <a:avLst/>
          </a:prstGeom>
        </p:spPr>
        <p:txBody>
          <a:bodyPr wrap="square">
            <a:spAutoFit/>
          </a:bodyPr>
          <a:lstStyle/>
          <a:p>
            <a:r>
              <a:rPr lang="en-US" altLang="zh-CN" sz="4000" dirty="0">
                <a:solidFill>
                  <a:schemeClr val="tx1"/>
                </a:solidFill>
              </a:rPr>
              <a:t>000  001 010  011   100 101</a:t>
            </a:r>
            <a:endParaRPr lang="en-US" sz="4000" dirty="0">
              <a:solidFill>
                <a:schemeClr val="tx1"/>
              </a:solidFill>
            </a:endParaRPr>
          </a:p>
        </p:txBody>
      </p:sp>
      <p:sp>
        <p:nvSpPr>
          <p:cNvPr id="9" name="Rectangle 8"/>
          <p:cNvSpPr/>
          <p:nvPr/>
        </p:nvSpPr>
        <p:spPr>
          <a:xfrm>
            <a:off x="7968209" y="4725144"/>
            <a:ext cx="665567" cy="707886"/>
          </a:xfrm>
          <a:prstGeom prst="rect">
            <a:avLst/>
          </a:prstGeom>
        </p:spPr>
        <p:txBody>
          <a:bodyPr wrap="none">
            <a:spAutoFit/>
          </a:bodyPr>
          <a:lstStyle/>
          <a:p>
            <a:r>
              <a:rPr lang="en-US" altLang="zh-CN" sz="4000" dirty="0">
                <a:solidFill>
                  <a:schemeClr val="tx1"/>
                </a:solidFill>
              </a:rPr>
              <a:t>11</a:t>
            </a:r>
            <a:endParaRPr lang="en-US" dirty="0"/>
          </a:p>
        </p:txBody>
      </p:sp>
      <p:sp>
        <p:nvSpPr>
          <p:cNvPr id="10" name="Rectangle 9"/>
          <p:cNvSpPr/>
          <p:nvPr/>
        </p:nvSpPr>
        <p:spPr>
          <a:xfrm>
            <a:off x="9086056" y="4109591"/>
            <a:ext cx="2267744" cy="1938992"/>
          </a:xfrm>
          <a:prstGeom prst="rect">
            <a:avLst/>
          </a:prstGeom>
        </p:spPr>
        <p:txBody>
          <a:bodyPr wrap="square">
            <a:spAutoFit/>
          </a:bodyPr>
          <a:lstStyle/>
          <a:p>
            <a:r>
              <a:rPr lang="en-US" altLang="zh-CN" sz="2400" b="1" dirty="0">
                <a:solidFill>
                  <a:srgbClr val="FF0000"/>
                </a:solidFill>
              </a:rPr>
              <a:t>Will not cause ambiguity because ‘11’ is not a prefix of other codes</a:t>
            </a:r>
            <a:endParaRPr lang="en-US" sz="2400" b="1" dirty="0">
              <a:solidFill>
                <a:srgbClr val="FF0000"/>
              </a:solidFill>
            </a:endParaRPr>
          </a:p>
        </p:txBody>
      </p:sp>
      <p:sp>
        <p:nvSpPr>
          <p:cNvPr id="3" name="箭头: 下 2">
            <a:extLst>
              <a:ext uri="{FF2B5EF4-FFF2-40B4-BE49-F238E27FC236}">
                <a16:creationId xmlns:a16="http://schemas.microsoft.com/office/drawing/2014/main" id="{B372DC85-7CC1-4908-963D-3C70DC8016FF}"/>
              </a:ext>
            </a:extLst>
          </p:cNvPr>
          <p:cNvSpPr/>
          <p:nvPr/>
        </p:nvSpPr>
        <p:spPr>
          <a:xfrm>
            <a:off x="8290946" y="3132515"/>
            <a:ext cx="819344" cy="948887"/>
          </a:xfrm>
          <a:prstGeom prst="down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5" name="文本框 4">
            <a:extLst>
              <a:ext uri="{FF2B5EF4-FFF2-40B4-BE49-F238E27FC236}">
                <a16:creationId xmlns:a16="http://schemas.microsoft.com/office/drawing/2014/main" id="{3F4BA072-6036-4F4D-821A-D2E3A9E3BA00}"/>
              </a:ext>
            </a:extLst>
          </p:cNvPr>
          <p:cNvSpPr txBox="1"/>
          <p:nvPr/>
        </p:nvSpPr>
        <p:spPr>
          <a:xfrm>
            <a:off x="8472264" y="2334037"/>
            <a:ext cx="3767820" cy="738664"/>
          </a:xfrm>
          <a:prstGeom prst="rect">
            <a:avLst/>
          </a:prstGeom>
          <a:noFill/>
        </p:spPr>
        <p:txBody>
          <a:bodyPr wrap="square" rtlCol="0">
            <a:spAutoFit/>
          </a:bodyPr>
          <a:lstStyle/>
          <a:p>
            <a:r>
              <a:rPr lang="en-US" altLang="zh-CN" dirty="0">
                <a:solidFill>
                  <a:srgbClr val="0070C0"/>
                </a:solidFill>
                <a:latin typeface="+mn-lt"/>
              </a:rPr>
              <a:t>Optimization</a:t>
            </a:r>
            <a:endParaRPr lang="zh-CN" altLang="en-US" dirty="0">
              <a:solidFill>
                <a:srgbClr val="0070C0"/>
              </a:solidFill>
              <a:latin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Prefix Code</a:t>
            </a:r>
            <a:endParaRPr kumimoji="1" lang="zh-CN" altLang="en-US" dirty="0"/>
          </a:p>
        </p:txBody>
      </p:sp>
      <p:sp>
        <p:nvSpPr>
          <p:cNvPr id="3" name="内容占位符 2"/>
          <p:cNvSpPr>
            <a:spLocks noGrp="1"/>
          </p:cNvSpPr>
          <p:nvPr>
            <p:ph idx="1"/>
          </p:nvPr>
        </p:nvSpPr>
        <p:spPr/>
        <p:txBody>
          <a:bodyPr/>
          <a:lstStyle/>
          <a:p>
            <a:r>
              <a:rPr kumimoji="1" lang="en-US" altLang="zh-CN" dirty="0"/>
              <a:t>Prefix property</a:t>
            </a:r>
          </a:p>
          <a:p>
            <a:pPr lvl="1"/>
            <a:r>
              <a:rPr lang="en-US" altLang="zh-CN" dirty="0"/>
              <a:t>no code word in the system that is a prefix of any other code word in the system</a:t>
            </a:r>
          </a:p>
          <a:p>
            <a:pPr lvl="1"/>
            <a:r>
              <a:rPr lang="en-US" altLang="zh-CN" dirty="0" err="1"/>
              <a:t>a.k.a</a:t>
            </a:r>
            <a:r>
              <a:rPr lang="en-US" altLang="zh-CN" dirty="0"/>
              <a:t>, comma-free code</a:t>
            </a:r>
          </a:p>
          <a:p>
            <a:r>
              <a:rPr kumimoji="1" lang="en-US" altLang="zh-CN" dirty="0"/>
              <a:t>Examples</a:t>
            </a:r>
          </a:p>
          <a:p>
            <a:pPr lvl="1"/>
            <a:r>
              <a:rPr lang="en-US" altLang="zh-CN" dirty="0"/>
              <a:t>County calling codes: +86</a:t>
            </a:r>
          </a:p>
          <a:p>
            <a:pPr lvl="2"/>
            <a:r>
              <a:rPr kumimoji="1" lang="en-US" altLang="zh-CN" dirty="0"/>
              <a:t>Is there a country code +861?</a:t>
            </a:r>
          </a:p>
          <a:p>
            <a:pPr lvl="1"/>
            <a:r>
              <a:rPr lang="en-US" altLang="zh-CN" dirty="0"/>
              <a:t>UTF-8</a:t>
            </a:r>
          </a:p>
          <a:p>
            <a:pPr lvl="2"/>
            <a:r>
              <a:rPr lang="en-US" altLang="zh-CN" dirty="0"/>
              <a:t>Universal Coded Character Set</a:t>
            </a:r>
          </a:p>
          <a:p>
            <a:pPr lvl="2"/>
            <a:r>
              <a:rPr lang="en-US" altLang="zh-CN" dirty="0"/>
              <a:t>UTF-8 (Unicode Transformation Format): 1-4 bytes for each character</a:t>
            </a:r>
            <a:endParaRPr kumimoji="1" lang="zh-CN" altLang="en-US" dirty="0"/>
          </a:p>
        </p:txBody>
      </p:sp>
      <p:sp>
        <p:nvSpPr>
          <p:cNvPr id="4" name="幻灯片编号占位符 3"/>
          <p:cNvSpPr>
            <a:spLocks noGrp="1"/>
          </p:cNvSpPr>
          <p:nvPr>
            <p:ph type="sldNum" sz="quarter" idx="11"/>
          </p:nvPr>
        </p:nvSpPr>
        <p:spPr/>
        <p:txBody>
          <a:bodyPr/>
          <a:lstStyle/>
          <a:p>
            <a:pPr>
              <a:defRPr/>
            </a:pPr>
            <a:fld id="{3067EECE-76B4-489D-A939-B05A8F1F1F9C}" type="slidenum">
              <a:rPr lang="en-US" altLang="zh-CN" smtClean="0"/>
              <a:pPr>
                <a:defRPr/>
              </a:pPr>
              <a:t>42</a:t>
            </a:fld>
            <a:endParaRPr lang="en-US" altLang="zh-CN"/>
          </a:p>
        </p:txBody>
      </p:sp>
    </p:spTree>
    <p:extLst>
      <p:ext uri="{BB962C8B-B14F-4D97-AF65-F5344CB8AC3E}">
        <p14:creationId xmlns:p14="http://schemas.microsoft.com/office/powerpoint/2010/main" val="30629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Prefix</a:t>
            </a:r>
            <a:r>
              <a:rPr kumimoji="1" lang="zh-CN" altLang="en-US" dirty="0"/>
              <a:t> </a:t>
            </a:r>
            <a:r>
              <a:rPr kumimoji="1" lang="en-US" altLang="zh-CN" dirty="0"/>
              <a:t>Code:</a:t>
            </a:r>
            <a:r>
              <a:rPr kumimoji="1" lang="zh-CN" altLang="en-US" dirty="0"/>
              <a:t> </a:t>
            </a:r>
            <a:r>
              <a:rPr kumimoji="1" lang="en-US" altLang="zh-CN" dirty="0"/>
              <a:t>Example</a:t>
            </a:r>
            <a:endParaRPr kumimoji="1" lang="zh-CN" altLang="en-US" dirty="0"/>
          </a:p>
        </p:txBody>
      </p:sp>
      <p:sp>
        <p:nvSpPr>
          <p:cNvPr id="3" name="内容占位符 2"/>
          <p:cNvSpPr>
            <a:spLocks noGrp="1"/>
          </p:cNvSpPr>
          <p:nvPr>
            <p:ph idx="1"/>
          </p:nvPr>
        </p:nvSpPr>
        <p:spPr/>
        <p:txBody>
          <a:bodyPr/>
          <a:lstStyle/>
          <a:p>
            <a:r>
              <a:rPr kumimoji="1" lang="en-US" altLang="zh-CN" dirty="0"/>
              <a:t>UTF-8</a:t>
            </a:r>
            <a:endParaRPr kumimoji="1" lang="zh-CN" altLang="en-US" dirty="0"/>
          </a:p>
        </p:txBody>
      </p:sp>
      <p:sp>
        <p:nvSpPr>
          <p:cNvPr id="4" name="幻灯片编号占位符 3"/>
          <p:cNvSpPr>
            <a:spLocks noGrp="1"/>
          </p:cNvSpPr>
          <p:nvPr>
            <p:ph type="sldNum" sz="quarter" idx="11"/>
          </p:nvPr>
        </p:nvSpPr>
        <p:spPr/>
        <p:txBody>
          <a:bodyPr/>
          <a:lstStyle/>
          <a:p>
            <a:pPr>
              <a:defRPr/>
            </a:pPr>
            <a:fld id="{3067EECE-76B4-489D-A939-B05A8F1F1F9C}" type="slidenum">
              <a:rPr lang="en-US" altLang="zh-CN" smtClean="0"/>
              <a:pPr>
                <a:defRPr/>
              </a:pPr>
              <a:t>43</a:t>
            </a:fld>
            <a:endParaRPr lang="en-US" altLang="zh-CN"/>
          </a:p>
        </p:txBody>
      </p:sp>
      <p:pic>
        <p:nvPicPr>
          <p:cNvPr id="5" name="图片 4">
            <a:extLst>
              <a:ext uri="{FF2B5EF4-FFF2-40B4-BE49-F238E27FC236}">
                <a16:creationId xmlns:a16="http://schemas.microsoft.com/office/drawing/2014/main" id="{1F051D3C-6F97-45B8-8FB5-23C98AE26AF3}"/>
              </a:ext>
            </a:extLst>
          </p:cNvPr>
          <p:cNvPicPr>
            <a:picLocks noChangeAspect="1"/>
          </p:cNvPicPr>
          <p:nvPr/>
        </p:nvPicPr>
        <p:blipFill>
          <a:blip r:embed="rId3"/>
          <a:stretch>
            <a:fillRect/>
          </a:stretch>
        </p:blipFill>
        <p:spPr>
          <a:xfrm>
            <a:off x="2319337" y="2852936"/>
            <a:ext cx="7553325" cy="2238375"/>
          </a:xfrm>
          <a:prstGeom prst="rect">
            <a:avLst/>
          </a:prstGeom>
        </p:spPr>
      </p:pic>
    </p:spTree>
    <p:extLst>
      <p:ext uri="{BB962C8B-B14F-4D97-AF65-F5344CB8AC3E}">
        <p14:creationId xmlns:p14="http://schemas.microsoft.com/office/powerpoint/2010/main" val="1777214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36DB53-1906-48E1-B9F4-059E04B51626}"/>
              </a:ext>
            </a:extLst>
          </p:cNvPr>
          <p:cNvSpPr>
            <a:spLocks noGrp="1"/>
          </p:cNvSpPr>
          <p:nvPr>
            <p:ph type="title"/>
          </p:nvPr>
        </p:nvSpPr>
        <p:spPr/>
        <p:txBody>
          <a:bodyPr/>
          <a:lstStyle/>
          <a:p>
            <a:r>
              <a:rPr lang="en-US" altLang="zh-CN" dirty="0"/>
              <a:t>Huffman Coding</a:t>
            </a:r>
            <a:endParaRPr lang="zh-CN" altLang="en-US" dirty="0"/>
          </a:p>
        </p:txBody>
      </p:sp>
      <p:sp>
        <p:nvSpPr>
          <p:cNvPr id="3" name="内容占位符 2">
            <a:extLst>
              <a:ext uri="{FF2B5EF4-FFF2-40B4-BE49-F238E27FC236}">
                <a16:creationId xmlns:a16="http://schemas.microsoft.com/office/drawing/2014/main" id="{EA7AE721-8A1B-4141-AFCC-C1264326BB18}"/>
              </a:ext>
            </a:extLst>
          </p:cNvPr>
          <p:cNvSpPr>
            <a:spLocks noGrp="1"/>
          </p:cNvSpPr>
          <p:nvPr>
            <p:ph idx="1"/>
          </p:nvPr>
        </p:nvSpPr>
        <p:spPr/>
        <p:txBody>
          <a:bodyPr/>
          <a:lstStyle/>
          <a:p>
            <a:r>
              <a:rPr lang="en-US" altLang="zh-CN" dirty="0"/>
              <a:t>A prefix coding</a:t>
            </a:r>
          </a:p>
          <a:p>
            <a:endParaRPr lang="en-US" altLang="zh-CN" dirty="0"/>
          </a:p>
          <a:p>
            <a:r>
              <a:rPr lang="en-US" altLang="zh-CN" dirty="0"/>
              <a:t>Leverage frequency of characters</a:t>
            </a:r>
          </a:p>
          <a:p>
            <a:endParaRPr lang="en-US" altLang="zh-CN" dirty="0"/>
          </a:p>
          <a:p>
            <a:r>
              <a:rPr lang="en-US" altLang="zh-CN" dirty="0"/>
              <a:t>High frequent characters</a:t>
            </a:r>
          </a:p>
          <a:p>
            <a:pPr lvl="1"/>
            <a:r>
              <a:rPr lang="en-US" altLang="zh-CN" dirty="0"/>
              <a:t>Less bits</a:t>
            </a:r>
          </a:p>
          <a:p>
            <a:r>
              <a:rPr lang="en-US" altLang="zh-CN" dirty="0"/>
              <a:t>Low frequent characters</a:t>
            </a:r>
          </a:p>
          <a:p>
            <a:pPr lvl="1"/>
            <a:r>
              <a:rPr lang="en-US" altLang="zh-CN" dirty="0"/>
              <a:t>More bits</a:t>
            </a:r>
            <a:endParaRPr lang="zh-CN" altLang="en-US" dirty="0"/>
          </a:p>
        </p:txBody>
      </p:sp>
      <p:sp>
        <p:nvSpPr>
          <p:cNvPr id="4" name="灯片编号占位符 3">
            <a:extLst>
              <a:ext uri="{FF2B5EF4-FFF2-40B4-BE49-F238E27FC236}">
                <a16:creationId xmlns:a16="http://schemas.microsoft.com/office/drawing/2014/main" id="{DB5EA51D-36C4-4245-9670-7409C3D0C2AB}"/>
              </a:ext>
            </a:extLst>
          </p:cNvPr>
          <p:cNvSpPr>
            <a:spLocks noGrp="1"/>
          </p:cNvSpPr>
          <p:nvPr>
            <p:ph type="sldNum" sz="quarter" idx="11"/>
          </p:nvPr>
        </p:nvSpPr>
        <p:spPr/>
        <p:txBody>
          <a:bodyPr/>
          <a:lstStyle/>
          <a:p>
            <a:pPr>
              <a:defRPr/>
            </a:pPr>
            <a:fld id="{3067EECE-76B4-489D-A939-B05A8F1F1F9C}" type="slidenum">
              <a:rPr lang="en-US" altLang="zh-CN" smtClean="0"/>
              <a:pPr>
                <a:defRPr/>
              </a:pPr>
              <a:t>44</a:t>
            </a:fld>
            <a:endParaRPr lang="en-US" altLang="zh-CN"/>
          </a:p>
        </p:txBody>
      </p:sp>
    </p:spTree>
    <p:extLst>
      <p:ext uri="{BB962C8B-B14F-4D97-AF65-F5344CB8AC3E}">
        <p14:creationId xmlns:p14="http://schemas.microsoft.com/office/powerpoint/2010/main" val="426834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Huffman Coding</a:t>
            </a:r>
            <a:endParaRPr lang="zh-CN" altLang="en-US" dirty="0"/>
          </a:p>
        </p:txBody>
      </p:sp>
      <p:sp>
        <p:nvSpPr>
          <p:cNvPr id="3" name="内容占位符 2"/>
          <p:cNvSpPr>
            <a:spLocks noGrp="1"/>
          </p:cNvSpPr>
          <p:nvPr>
            <p:ph idx="1"/>
          </p:nvPr>
        </p:nvSpPr>
        <p:spPr/>
        <p:txBody>
          <a:bodyPr>
            <a:normAutofit/>
          </a:bodyPr>
          <a:lstStyle/>
          <a:p>
            <a:r>
              <a:rPr lang="en-US" altLang="zh-CN" dirty="0"/>
              <a:t>Optimal </a:t>
            </a:r>
            <a:r>
              <a:rPr lang="en-US" altLang="zh-CN" dirty="0">
                <a:solidFill>
                  <a:srgbClr val="FF0000"/>
                </a:solidFill>
              </a:rPr>
              <a:t>prefix code</a:t>
            </a:r>
            <a:r>
              <a:rPr lang="en-US" altLang="zh-CN" dirty="0"/>
              <a:t> in data communication</a:t>
            </a:r>
          </a:p>
          <a:p>
            <a:pPr lvl="1"/>
            <a:r>
              <a:rPr lang="en-US" altLang="zh-CN" dirty="0"/>
              <a:t>Assume C = { c</a:t>
            </a:r>
            <a:r>
              <a:rPr lang="en-US" altLang="zh-CN" baseline="-25000" dirty="0"/>
              <a:t>0</a:t>
            </a:r>
            <a:r>
              <a:rPr lang="en-US" altLang="zh-CN" dirty="0"/>
              <a:t>, …, c</a:t>
            </a:r>
            <a:r>
              <a:rPr lang="en-US" altLang="zh-CN" baseline="-25000" dirty="0"/>
              <a:t>n-1</a:t>
            </a:r>
            <a:r>
              <a:rPr lang="en-US" altLang="zh-CN" dirty="0"/>
              <a:t> }, W = { w</a:t>
            </a:r>
            <a:r>
              <a:rPr lang="en-US" altLang="zh-CN" baseline="-25000" dirty="0"/>
              <a:t>0</a:t>
            </a:r>
            <a:r>
              <a:rPr lang="en-US" altLang="zh-CN" dirty="0"/>
              <a:t>, …, w</a:t>
            </a:r>
            <a:r>
              <a:rPr lang="en-US" altLang="zh-CN" baseline="-25000" dirty="0"/>
              <a:t>n-1</a:t>
            </a:r>
            <a:r>
              <a:rPr lang="en-US" altLang="zh-CN" dirty="0"/>
              <a:t> }</a:t>
            </a:r>
          </a:p>
          <a:p>
            <a:pPr lvl="1"/>
            <a:r>
              <a:rPr lang="en-US" altLang="zh-CN" dirty="0"/>
              <a:t>where C is the </a:t>
            </a:r>
            <a:r>
              <a:rPr lang="en-US" altLang="zh-CN" dirty="0">
                <a:solidFill>
                  <a:srgbClr val="0070C0"/>
                </a:solidFill>
              </a:rPr>
              <a:t>characters</a:t>
            </a:r>
            <a:r>
              <a:rPr lang="en-US" altLang="zh-CN" dirty="0"/>
              <a:t> to be encoded</a:t>
            </a:r>
          </a:p>
          <a:p>
            <a:pPr lvl="1"/>
            <a:r>
              <a:rPr lang="en-US" altLang="zh-CN" dirty="0"/>
              <a:t>W is the </a:t>
            </a:r>
            <a:r>
              <a:rPr lang="en-US" altLang="zh-CN" dirty="0">
                <a:solidFill>
                  <a:srgbClr val="0070C0"/>
                </a:solidFill>
              </a:rPr>
              <a:t>frequency</a:t>
            </a:r>
            <a:r>
              <a:rPr lang="en-US" altLang="zh-CN" dirty="0"/>
              <a:t> of occurrences in D</a:t>
            </a:r>
          </a:p>
          <a:p>
            <a:pPr lvl="1"/>
            <a:r>
              <a:rPr lang="en-US" altLang="zh-CN" b="1" dirty="0">
                <a:solidFill>
                  <a:srgbClr val="00B050"/>
                </a:solidFill>
              </a:rPr>
              <a:t>Optimality</a:t>
            </a:r>
          </a:p>
          <a:p>
            <a:pPr lvl="2"/>
            <a:r>
              <a:rPr lang="el-GR" altLang="zh-CN" dirty="0"/>
              <a:t>Σ</a:t>
            </a:r>
            <a:r>
              <a:rPr lang="en-US" altLang="zh-CN" baseline="-25000" dirty="0" err="1"/>
              <a:t>i</a:t>
            </a:r>
            <a:r>
              <a:rPr lang="en-US" altLang="zh-CN" baseline="-25000" dirty="0"/>
              <a:t>=0</a:t>
            </a:r>
            <a:r>
              <a:rPr lang="en-US" altLang="zh-CN" baseline="30000" dirty="0"/>
              <a:t>n-1</a:t>
            </a:r>
            <a:r>
              <a:rPr lang="en-US" altLang="zh-CN" dirty="0"/>
              <a:t> </a:t>
            </a:r>
            <a:r>
              <a:rPr lang="en-US" altLang="zh-CN" dirty="0" err="1"/>
              <a:t>w</a:t>
            </a:r>
            <a:r>
              <a:rPr lang="en-US" altLang="zh-CN" baseline="-25000" dirty="0" err="1"/>
              <a:t>i</a:t>
            </a:r>
            <a:r>
              <a:rPr lang="en-US" altLang="zh-CN" dirty="0"/>
              <a:t> l</a:t>
            </a:r>
            <a:r>
              <a:rPr lang="en-US" altLang="zh-CN" baseline="-25000" dirty="0"/>
              <a:t>i</a:t>
            </a:r>
            <a:r>
              <a:rPr lang="en-US" altLang="zh-CN" dirty="0"/>
              <a:t> is minimized, where l</a:t>
            </a:r>
            <a:r>
              <a:rPr lang="en-US" altLang="zh-CN" baseline="-25000" dirty="0"/>
              <a:t>i</a:t>
            </a:r>
            <a:r>
              <a:rPr lang="en-US" altLang="zh-CN" dirty="0"/>
              <a:t> is the code length of c</a:t>
            </a:r>
            <a:r>
              <a:rPr lang="en-US" altLang="zh-CN" baseline="-25000" dirty="0"/>
              <a:t>i</a:t>
            </a:r>
          </a:p>
          <a:p>
            <a:endParaRPr lang="en-US" altLang="zh-CN" dirty="0"/>
          </a:p>
          <a:p>
            <a:r>
              <a:rPr lang="en-US" altLang="zh-CN" dirty="0"/>
              <a:t>The solution can be found via </a:t>
            </a:r>
            <a:r>
              <a:rPr lang="en-US" altLang="zh-CN" dirty="0">
                <a:solidFill>
                  <a:srgbClr val="0070C0"/>
                </a:solidFill>
              </a:rPr>
              <a:t>a Huffman Tree </a:t>
            </a:r>
            <a:endParaRPr lang="el-GR" altLang="zh-CN" dirty="0">
              <a:solidFill>
                <a:srgbClr val="0070C0"/>
              </a:solidFill>
            </a:endParaRPr>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45</a:t>
            </a:fld>
            <a:endParaRPr lang="en-US" altLang="zh-CN"/>
          </a:p>
        </p:txBody>
      </p:sp>
    </p:spTree>
    <p:extLst>
      <p:ext uri="{BB962C8B-B14F-4D97-AF65-F5344CB8AC3E}">
        <p14:creationId xmlns:p14="http://schemas.microsoft.com/office/powerpoint/2010/main" val="86187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Huffman Tree</a:t>
            </a:r>
            <a:endParaRPr lang="zh-CN" altLang="en-US" dirty="0"/>
          </a:p>
        </p:txBody>
      </p:sp>
      <p:sp>
        <p:nvSpPr>
          <p:cNvPr id="3" name="内容占位符 2"/>
          <p:cNvSpPr>
            <a:spLocks noGrp="1"/>
          </p:cNvSpPr>
          <p:nvPr>
            <p:ph idx="1"/>
          </p:nvPr>
        </p:nvSpPr>
        <p:spPr/>
        <p:txBody>
          <a:bodyPr>
            <a:normAutofit/>
          </a:bodyPr>
          <a:lstStyle/>
          <a:p>
            <a:r>
              <a:rPr lang="en-US" altLang="zh-CN" dirty="0"/>
              <a:t>Weighted external path length</a:t>
            </a:r>
          </a:p>
          <a:p>
            <a:pPr lvl="1"/>
            <a:r>
              <a:rPr lang="en-US" altLang="zh-CN" dirty="0"/>
              <a:t>Given </a:t>
            </a:r>
            <a:r>
              <a:rPr lang="en-US" altLang="zh-CN" dirty="0">
                <a:solidFill>
                  <a:srgbClr val="0070C0"/>
                </a:solidFill>
              </a:rPr>
              <a:t>n</a:t>
            </a:r>
            <a:r>
              <a:rPr lang="en-US" altLang="zh-CN" dirty="0"/>
              <a:t> nodes with weights w</a:t>
            </a:r>
            <a:r>
              <a:rPr lang="en-US" altLang="zh-CN" baseline="-25000" dirty="0"/>
              <a:t>0</a:t>
            </a:r>
            <a:r>
              <a:rPr lang="en-US" altLang="zh-CN" dirty="0"/>
              <a:t>, w</a:t>
            </a:r>
            <a:r>
              <a:rPr lang="en-US" altLang="zh-CN" baseline="-25000" dirty="0"/>
              <a:t>1</a:t>
            </a:r>
            <a:r>
              <a:rPr lang="en-US" altLang="zh-CN" dirty="0"/>
              <a:t>, …, w</a:t>
            </a:r>
            <a:r>
              <a:rPr lang="en-US" altLang="zh-CN" baseline="-25000" dirty="0"/>
              <a:t>n-1</a:t>
            </a:r>
            <a:r>
              <a:rPr lang="en-US" altLang="zh-CN" dirty="0"/>
              <a:t> (n ≥ 2)</a:t>
            </a:r>
          </a:p>
          <a:p>
            <a:pPr lvl="1"/>
            <a:r>
              <a:rPr lang="en-US" altLang="zh-CN" dirty="0"/>
              <a:t>Construct an binary tree with exactly </a:t>
            </a:r>
            <a:r>
              <a:rPr lang="en-US" altLang="zh-CN" dirty="0">
                <a:solidFill>
                  <a:srgbClr val="0070C0"/>
                </a:solidFill>
              </a:rPr>
              <a:t>n leaves</a:t>
            </a:r>
          </a:p>
          <a:p>
            <a:pPr lvl="1"/>
            <a:r>
              <a:rPr lang="en-US" altLang="zh-CN" dirty="0">
                <a:solidFill>
                  <a:srgbClr val="0070C0"/>
                </a:solidFill>
              </a:rPr>
              <a:t>Weighted external path length </a:t>
            </a:r>
            <a:r>
              <a:rPr lang="en-US" altLang="zh-CN" dirty="0"/>
              <a:t>= </a:t>
            </a:r>
            <a:r>
              <a:rPr lang="el-GR" altLang="zh-CN" dirty="0"/>
              <a:t>Σ</a:t>
            </a:r>
            <a:r>
              <a:rPr lang="en-US" altLang="zh-CN" baseline="-25000" dirty="0" err="1"/>
              <a:t>i</a:t>
            </a:r>
            <a:r>
              <a:rPr lang="en-US" altLang="zh-CN" baseline="-25000" dirty="0"/>
              <a:t>=0</a:t>
            </a:r>
            <a:r>
              <a:rPr lang="en-US" altLang="zh-CN" baseline="30000" dirty="0"/>
              <a:t>n-1</a:t>
            </a:r>
            <a:r>
              <a:rPr lang="en-US" altLang="zh-CN" dirty="0"/>
              <a:t> </a:t>
            </a:r>
            <a:r>
              <a:rPr lang="en-US" altLang="zh-CN" dirty="0" err="1"/>
              <a:t>w</a:t>
            </a:r>
            <a:r>
              <a:rPr lang="en-US" altLang="zh-CN" baseline="-25000" dirty="0" err="1"/>
              <a:t>i</a:t>
            </a:r>
            <a:r>
              <a:rPr lang="en-US" altLang="zh-CN" dirty="0"/>
              <a:t> l</a:t>
            </a:r>
            <a:r>
              <a:rPr lang="en-US" altLang="zh-CN" baseline="-25000" dirty="0"/>
              <a:t>i</a:t>
            </a:r>
          </a:p>
          <a:p>
            <a:pPr lvl="2"/>
            <a:r>
              <a:rPr lang="en-US" altLang="zh-CN" dirty="0"/>
              <a:t>where l</a:t>
            </a:r>
            <a:r>
              <a:rPr lang="en-US" altLang="zh-CN" baseline="-25000" dirty="0"/>
              <a:t>i</a:t>
            </a:r>
            <a:r>
              <a:rPr lang="en-US" altLang="zh-CN" dirty="0"/>
              <a:t> is the depth of the node with weight </a:t>
            </a:r>
            <a:r>
              <a:rPr lang="en-US" altLang="zh-CN" dirty="0" err="1"/>
              <a:t>w</a:t>
            </a:r>
            <a:r>
              <a:rPr lang="en-US" altLang="zh-CN" baseline="-25000" dirty="0" err="1"/>
              <a:t>i</a:t>
            </a:r>
            <a:endParaRPr lang="en-US" altLang="zh-CN" baseline="-25000" dirty="0"/>
          </a:p>
          <a:p>
            <a:r>
              <a:rPr lang="en-US" altLang="zh-CN" dirty="0"/>
              <a:t>Huffman tree</a:t>
            </a:r>
          </a:p>
          <a:p>
            <a:pPr lvl="1"/>
            <a:r>
              <a:rPr lang="en-US" altLang="zh-CN" dirty="0"/>
              <a:t>A binary tree with the minimum weighted external path length given a set of weights</a:t>
            </a:r>
            <a:endParaRPr lang="el-GR" altLang="zh-CN"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46</a:t>
            </a:fld>
            <a:endParaRPr lang="en-US" altLang="zh-CN"/>
          </a:p>
        </p:txBody>
      </p:sp>
    </p:spTree>
    <p:extLst>
      <p:ext uri="{BB962C8B-B14F-4D97-AF65-F5344CB8AC3E}">
        <p14:creationId xmlns:p14="http://schemas.microsoft.com/office/powerpoint/2010/main" val="402814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17C9F8-2FB2-4BC7-AE4F-A53BB236A1F9}"/>
              </a:ext>
            </a:extLst>
          </p:cNvPr>
          <p:cNvSpPr>
            <a:spLocks noGrp="1"/>
          </p:cNvSpPr>
          <p:nvPr>
            <p:ph type="title"/>
          </p:nvPr>
        </p:nvSpPr>
        <p:spPr/>
        <p:txBody>
          <a:bodyPr/>
          <a:lstStyle/>
          <a:p>
            <a:r>
              <a:rPr lang="en-US" altLang="zh-CN" dirty="0"/>
              <a:t>Huffman Tree: Examples</a:t>
            </a:r>
            <a:endParaRPr lang="zh-CN" altLang="en-US" dirty="0"/>
          </a:p>
        </p:txBody>
      </p:sp>
      <p:sp>
        <p:nvSpPr>
          <p:cNvPr id="3" name="内容占位符 2">
            <a:extLst>
              <a:ext uri="{FF2B5EF4-FFF2-40B4-BE49-F238E27FC236}">
                <a16:creationId xmlns:a16="http://schemas.microsoft.com/office/drawing/2014/main" id="{4EBD7F3A-6A08-4BBB-9798-AE5142B06E0C}"/>
              </a:ext>
            </a:extLst>
          </p:cNvPr>
          <p:cNvSpPr>
            <a:spLocks noGrp="1"/>
          </p:cNvSpPr>
          <p:nvPr>
            <p:ph idx="1"/>
          </p:nvPr>
        </p:nvSpPr>
        <p:spPr/>
        <p:txBody>
          <a:bodyPr/>
          <a:lstStyle/>
          <a:p>
            <a:r>
              <a:rPr lang="en-US" altLang="zh-CN" dirty="0"/>
              <a:t>The following trees have 4 external nodes with weights 6, 2, 3, 4, respectively</a:t>
            </a:r>
          </a:p>
          <a:p>
            <a:pPr lvl="1"/>
            <a:r>
              <a:rPr lang="en-US" altLang="zh-CN" dirty="0"/>
              <a:t>Example 1: 6x2 + 2x2 + 3x2 + 4x2 = 30</a:t>
            </a:r>
          </a:p>
          <a:p>
            <a:pPr lvl="1"/>
            <a:r>
              <a:rPr lang="en-US" altLang="zh-CN" dirty="0"/>
              <a:t>Example 2: 6x2 + 2x3 + 3x3 + 4x1 = 31</a:t>
            </a:r>
          </a:p>
          <a:p>
            <a:pPr lvl="1"/>
            <a:r>
              <a:rPr lang="en-US" altLang="zh-CN" dirty="0"/>
              <a:t>Example 3: 6x1 + 2x3 + 3x3 + 4x2 = 29</a:t>
            </a:r>
            <a:endParaRPr lang="zh-CN" altLang="en-US" dirty="0"/>
          </a:p>
          <a:p>
            <a:endParaRPr lang="zh-CN" altLang="en-US" dirty="0"/>
          </a:p>
        </p:txBody>
      </p:sp>
      <p:sp>
        <p:nvSpPr>
          <p:cNvPr id="4" name="灯片编号占位符 3">
            <a:extLst>
              <a:ext uri="{FF2B5EF4-FFF2-40B4-BE49-F238E27FC236}">
                <a16:creationId xmlns:a16="http://schemas.microsoft.com/office/drawing/2014/main" id="{590F15B9-6E3E-4FDB-8FBF-86310535AA27}"/>
              </a:ext>
            </a:extLst>
          </p:cNvPr>
          <p:cNvSpPr>
            <a:spLocks noGrp="1"/>
          </p:cNvSpPr>
          <p:nvPr>
            <p:ph type="sldNum" sz="quarter" idx="11"/>
          </p:nvPr>
        </p:nvSpPr>
        <p:spPr/>
        <p:txBody>
          <a:bodyPr/>
          <a:lstStyle/>
          <a:p>
            <a:pPr>
              <a:defRPr/>
            </a:pPr>
            <a:fld id="{3067EECE-76B4-489D-A939-B05A8F1F1F9C}" type="slidenum">
              <a:rPr lang="en-US" altLang="zh-CN" smtClean="0"/>
              <a:pPr>
                <a:defRPr/>
              </a:pPr>
              <a:t>47</a:t>
            </a:fld>
            <a:endParaRPr lang="en-US" altLang="zh-CN"/>
          </a:p>
        </p:txBody>
      </p:sp>
      <p:sp>
        <p:nvSpPr>
          <p:cNvPr id="6" name="椭圆 5">
            <a:extLst>
              <a:ext uri="{FF2B5EF4-FFF2-40B4-BE49-F238E27FC236}">
                <a16:creationId xmlns:a16="http://schemas.microsoft.com/office/drawing/2014/main" id="{E24D7DDA-69DB-48E8-92BB-BB7E9F128481}"/>
              </a:ext>
            </a:extLst>
          </p:cNvPr>
          <p:cNvSpPr/>
          <p:nvPr/>
        </p:nvSpPr>
        <p:spPr>
          <a:xfrm>
            <a:off x="2197166" y="428402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FCC6603A-6DA4-4A83-9915-88F4620AD06D}"/>
              </a:ext>
            </a:extLst>
          </p:cNvPr>
          <p:cNvSpPr/>
          <p:nvPr/>
        </p:nvSpPr>
        <p:spPr>
          <a:xfrm>
            <a:off x="1734370" y="473849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5FDEC2B4-EAF4-43E6-9E1A-E5B4BEDBF4BD}"/>
              </a:ext>
            </a:extLst>
          </p:cNvPr>
          <p:cNvSpPr/>
          <p:nvPr/>
        </p:nvSpPr>
        <p:spPr>
          <a:xfrm>
            <a:off x="2673062" y="473849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60A1F7C-52D6-4E00-9C9A-3BA47384FCF3}"/>
              </a:ext>
            </a:extLst>
          </p:cNvPr>
          <p:cNvSpPr/>
          <p:nvPr/>
        </p:nvSpPr>
        <p:spPr>
          <a:xfrm>
            <a:off x="1490703" y="533154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2000" dirty="0">
              <a:solidFill>
                <a:schemeClr val="tx1"/>
              </a:solidFill>
            </a:endParaRPr>
          </a:p>
        </p:txBody>
      </p:sp>
      <p:sp>
        <p:nvSpPr>
          <p:cNvPr id="14" name="椭圆 13">
            <a:extLst>
              <a:ext uri="{FF2B5EF4-FFF2-40B4-BE49-F238E27FC236}">
                <a16:creationId xmlns:a16="http://schemas.microsoft.com/office/drawing/2014/main" id="{BE9E87A8-8526-444B-8075-FCE285CB70F3}"/>
              </a:ext>
            </a:extLst>
          </p:cNvPr>
          <p:cNvSpPr/>
          <p:nvPr/>
        </p:nvSpPr>
        <p:spPr>
          <a:xfrm>
            <a:off x="1945138" y="533154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endParaRPr lang="zh-CN" altLang="en-US" sz="2000" dirty="0">
              <a:solidFill>
                <a:schemeClr val="tx1"/>
              </a:solidFill>
            </a:endParaRPr>
          </a:p>
        </p:txBody>
      </p:sp>
      <p:sp>
        <p:nvSpPr>
          <p:cNvPr id="16" name="椭圆 15">
            <a:extLst>
              <a:ext uri="{FF2B5EF4-FFF2-40B4-BE49-F238E27FC236}">
                <a16:creationId xmlns:a16="http://schemas.microsoft.com/office/drawing/2014/main" id="{8B5D2D1F-F6A0-463A-BA21-0A296B2DF947}"/>
              </a:ext>
            </a:extLst>
          </p:cNvPr>
          <p:cNvSpPr/>
          <p:nvPr/>
        </p:nvSpPr>
        <p:spPr>
          <a:xfrm>
            <a:off x="2493042" y="533154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3</a:t>
            </a:r>
            <a:endParaRPr lang="zh-CN" altLang="en-US" sz="2000" dirty="0">
              <a:solidFill>
                <a:schemeClr val="tx1"/>
              </a:solidFill>
            </a:endParaRPr>
          </a:p>
        </p:txBody>
      </p:sp>
      <p:sp>
        <p:nvSpPr>
          <p:cNvPr id="18" name="椭圆 17">
            <a:extLst>
              <a:ext uri="{FF2B5EF4-FFF2-40B4-BE49-F238E27FC236}">
                <a16:creationId xmlns:a16="http://schemas.microsoft.com/office/drawing/2014/main" id="{72FF0084-2DA8-4B10-81D2-9516AD202CBD}"/>
              </a:ext>
            </a:extLst>
          </p:cNvPr>
          <p:cNvSpPr/>
          <p:nvPr/>
        </p:nvSpPr>
        <p:spPr>
          <a:xfrm>
            <a:off x="2969456" y="533154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4</a:t>
            </a:r>
            <a:endParaRPr lang="zh-CN" altLang="en-US" sz="2000" dirty="0">
              <a:solidFill>
                <a:schemeClr val="tx1"/>
              </a:solidFill>
            </a:endParaRPr>
          </a:p>
        </p:txBody>
      </p:sp>
      <p:cxnSp>
        <p:nvCxnSpPr>
          <p:cNvPr id="20" name="直接连接符 19">
            <a:extLst>
              <a:ext uri="{FF2B5EF4-FFF2-40B4-BE49-F238E27FC236}">
                <a16:creationId xmlns:a16="http://schemas.microsoft.com/office/drawing/2014/main" id="{FCBF1D3F-E0CE-45B7-B95F-27459B08C5EE}"/>
              </a:ext>
            </a:extLst>
          </p:cNvPr>
          <p:cNvCxnSpPr>
            <a:cxnSpLocks/>
            <a:stCxn id="6" idx="3"/>
            <a:endCxn id="8" idx="7"/>
          </p:cNvCxnSpPr>
          <p:nvPr/>
        </p:nvCxnSpPr>
        <p:spPr>
          <a:xfrm flipH="1">
            <a:off x="2041683" y="4591339"/>
            <a:ext cx="208210" cy="199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514A810-B867-40B4-B04E-441655B95EBF}"/>
              </a:ext>
            </a:extLst>
          </p:cNvPr>
          <p:cNvCxnSpPr>
            <a:cxnSpLocks/>
            <a:stCxn id="6" idx="5"/>
            <a:endCxn id="10" idx="1"/>
          </p:cNvCxnSpPr>
          <p:nvPr/>
        </p:nvCxnSpPr>
        <p:spPr>
          <a:xfrm>
            <a:off x="2504479" y="4591339"/>
            <a:ext cx="221310" cy="199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53DEB7C8-FC31-4E10-8291-500DD30B3E18}"/>
              </a:ext>
            </a:extLst>
          </p:cNvPr>
          <p:cNvCxnSpPr>
            <a:cxnSpLocks/>
            <a:stCxn id="8" idx="3"/>
            <a:endCxn id="12" idx="0"/>
          </p:cNvCxnSpPr>
          <p:nvPr/>
        </p:nvCxnSpPr>
        <p:spPr>
          <a:xfrm flipH="1">
            <a:off x="1670723" y="5045804"/>
            <a:ext cx="116374"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ED2E7C09-EFB4-44B1-AC56-E56C389A12EC}"/>
              </a:ext>
            </a:extLst>
          </p:cNvPr>
          <p:cNvCxnSpPr>
            <a:cxnSpLocks/>
            <a:stCxn id="8" idx="5"/>
            <a:endCxn id="14" idx="0"/>
          </p:cNvCxnSpPr>
          <p:nvPr/>
        </p:nvCxnSpPr>
        <p:spPr>
          <a:xfrm>
            <a:off x="2041683" y="5045804"/>
            <a:ext cx="83475"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C0F53DDB-4EAA-4613-9598-52E8F7C192C8}"/>
              </a:ext>
            </a:extLst>
          </p:cNvPr>
          <p:cNvCxnSpPr>
            <a:cxnSpLocks/>
            <a:stCxn id="10" idx="3"/>
            <a:endCxn id="16" idx="0"/>
          </p:cNvCxnSpPr>
          <p:nvPr/>
        </p:nvCxnSpPr>
        <p:spPr>
          <a:xfrm flipH="1">
            <a:off x="2673062" y="5045804"/>
            <a:ext cx="52727"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101D104B-46BE-4B49-A917-835966C3ECCA}"/>
              </a:ext>
            </a:extLst>
          </p:cNvPr>
          <p:cNvCxnSpPr>
            <a:cxnSpLocks/>
            <a:stCxn id="10" idx="5"/>
            <a:endCxn id="18" idx="0"/>
          </p:cNvCxnSpPr>
          <p:nvPr/>
        </p:nvCxnSpPr>
        <p:spPr>
          <a:xfrm>
            <a:off x="2980375" y="5045804"/>
            <a:ext cx="169101"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A2FEB135-32B7-4D64-AB5B-F574E524E6C0}"/>
              </a:ext>
            </a:extLst>
          </p:cNvPr>
          <p:cNvSpPr/>
          <p:nvPr/>
        </p:nvSpPr>
        <p:spPr>
          <a:xfrm>
            <a:off x="5879976" y="410400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19CC0BF0-C00E-4DF0-B67A-9929C5263076}"/>
              </a:ext>
            </a:extLst>
          </p:cNvPr>
          <p:cNvSpPr/>
          <p:nvPr/>
        </p:nvSpPr>
        <p:spPr>
          <a:xfrm>
            <a:off x="5417180" y="455847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08014518-204D-4522-AE62-0ABD863AE0F3}"/>
              </a:ext>
            </a:extLst>
          </p:cNvPr>
          <p:cNvSpPr/>
          <p:nvPr/>
        </p:nvSpPr>
        <p:spPr>
          <a:xfrm>
            <a:off x="5699956" y="515152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C73A34FA-7CDD-4615-A19B-C9F5458257FA}"/>
              </a:ext>
            </a:extLst>
          </p:cNvPr>
          <p:cNvSpPr/>
          <p:nvPr/>
        </p:nvSpPr>
        <p:spPr>
          <a:xfrm>
            <a:off x="5173513" y="5151520"/>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2000" dirty="0">
              <a:solidFill>
                <a:schemeClr val="tx1"/>
              </a:solidFill>
            </a:endParaRPr>
          </a:p>
        </p:txBody>
      </p:sp>
      <p:sp>
        <p:nvSpPr>
          <p:cNvPr id="40" name="椭圆 39">
            <a:extLst>
              <a:ext uri="{FF2B5EF4-FFF2-40B4-BE49-F238E27FC236}">
                <a16:creationId xmlns:a16="http://schemas.microsoft.com/office/drawing/2014/main" id="{02A1A297-7434-44CE-AB39-DF452001F18C}"/>
              </a:ext>
            </a:extLst>
          </p:cNvPr>
          <p:cNvSpPr/>
          <p:nvPr/>
        </p:nvSpPr>
        <p:spPr>
          <a:xfrm>
            <a:off x="6432362" y="4543362"/>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4</a:t>
            </a:r>
            <a:endParaRPr lang="zh-CN" altLang="en-US" sz="2000" dirty="0">
              <a:solidFill>
                <a:schemeClr val="tx1"/>
              </a:solidFill>
            </a:endParaRPr>
          </a:p>
        </p:txBody>
      </p:sp>
      <p:sp>
        <p:nvSpPr>
          <p:cNvPr id="42" name="椭圆 41">
            <a:extLst>
              <a:ext uri="{FF2B5EF4-FFF2-40B4-BE49-F238E27FC236}">
                <a16:creationId xmlns:a16="http://schemas.microsoft.com/office/drawing/2014/main" id="{9CD66664-43DA-4857-AA48-C58C404442BE}"/>
              </a:ext>
            </a:extLst>
          </p:cNvPr>
          <p:cNvSpPr/>
          <p:nvPr/>
        </p:nvSpPr>
        <p:spPr>
          <a:xfrm>
            <a:off x="5469907" y="5733256"/>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endParaRPr lang="zh-CN" altLang="en-US" sz="2000" dirty="0">
              <a:solidFill>
                <a:schemeClr val="tx1"/>
              </a:solidFill>
            </a:endParaRPr>
          </a:p>
        </p:txBody>
      </p:sp>
      <p:sp>
        <p:nvSpPr>
          <p:cNvPr id="44" name="椭圆 43">
            <a:extLst>
              <a:ext uri="{FF2B5EF4-FFF2-40B4-BE49-F238E27FC236}">
                <a16:creationId xmlns:a16="http://schemas.microsoft.com/office/drawing/2014/main" id="{92FE28F0-AF59-4FE0-950B-96CD6C282CB9}"/>
              </a:ext>
            </a:extLst>
          </p:cNvPr>
          <p:cNvSpPr/>
          <p:nvPr/>
        </p:nvSpPr>
        <p:spPr>
          <a:xfrm>
            <a:off x="5932703" y="5731124"/>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3</a:t>
            </a:r>
            <a:endParaRPr lang="zh-CN" altLang="en-US" sz="2000" dirty="0">
              <a:solidFill>
                <a:schemeClr val="tx1"/>
              </a:solidFill>
            </a:endParaRPr>
          </a:p>
        </p:txBody>
      </p:sp>
      <p:cxnSp>
        <p:nvCxnSpPr>
          <p:cNvPr id="46" name="直接连接符 45">
            <a:extLst>
              <a:ext uri="{FF2B5EF4-FFF2-40B4-BE49-F238E27FC236}">
                <a16:creationId xmlns:a16="http://schemas.microsoft.com/office/drawing/2014/main" id="{C21FF95F-BB00-4549-BED7-E242676B4AB2}"/>
              </a:ext>
            </a:extLst>
          </p:cNvPr>
          <p:cNvCxnSpPr>
            <a:cxnSpLocks/>
            <a:stCxn id="32" idx="3"/>
            <a:endCxn id="34" idx="7"/>
          </p:cNvCxnSpPr>
          <p:nvPr/>
        </p:nvCxnSpPr>
        <p:spPr>
          <a:xfrm flipH="1">
            <a:off x="5724493" y="4411319"/>
            <a:ext cx="208210" cy="199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C664D475-8A71-4AB4-8911-F77ABC9AE379}"/>
              </a:ext>
            </a:extLst>
          </p:cNvPr>
          <p:cNvCxnSpPr>
            <a:cxnSpLocks/>
            <a:stCxn id="34" idx="5"/>
            <a:endCxn id="36" idx="0"/>
          </p:cNvCxnSpPr>
          <p:nvPr/>
        </p:nvCxnSpPr>
        <p:spPr>
          <a:xfrm>
            <a:off x="5724493" y="4865784"/>
            <a:ext cx="155483"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FFFB0143-B17D-4DBC-A8CF-F85140C593B3}"/>
              </a:ext>
            </a:extLst>
          </p:cNvPr>
          <p:cNvCxnSpPr>
            <a:cxnSpLocks/>
            <a:stCxn id="34" idx="3"/>
            <a:endCxn id="38" idx="0"/>
          </p:cNvCxnSpPr>
          <p:nvPr/>
        </p:nvCxnSpPr>
        <p:spPr>
          <a:xfrm flipH="1">
            <a:off x="5353533" y="4865784"/>
            <a:ext cx="116374" cy="28573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CC07E011-0014-4D83-B26E-E633A00BD467}"/>
              </a:ext>
            </a:extLst>
          </p:cNvPr>
          <p:cNvCxnSpPr>
            <a:cxnSpLocks/>
            <a:stCxn id="32" idx="5"/>
            <a:endCxn id="40" idx="1"/>
          </p:cNvCxnSpPr>
          <p:nvPr/>
        </p:nvCxnSpPr>
        <p:spPr>
          <a:xfrm>
            <a:off x="6187289" y="4411319"/>
            <a:ext cx="297800" cy="1847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0C6507EA-D9CB-4A93-8EDD-E8717D22804B}"/>
              </a:ext>
            </a:extLst>
          </p:cNvPr>
          <p:cNvCxnSpPr>
            <a:cxnSpLocks/>
            <a:stCxn id="36" idx="3"/>
            <a:endCxn id="42" idx="0"/>
          </p:cNvCxnSpPr>
          <p:nvPr/>
        </p:nvCxnSpPr>
        <p:spPr>
          <a:xfrm flipH="1">
            <a:off x="5649927" y="5458833"/>
            <a:ext cx="102756" cy="2744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DB02F973-98D6-46D9-80D1-74D67FEDD3A0}"/>
              </a:ext>
            </a:extLst>
          </p:cNvPr>
          <p:cNvCxnSpPr>
            <a:cxnSpLocks/>
            <a:stCxn id="36" idx="5"/>
            <a:endCxn id="44" idx="0"/>
          </p:cNvCxnSpPr>
          <p:nvPr/>
        </p:nvCxnSpPr>
        <p:spPr>
          <a:xfrm>
            <a:off x="6007269" y="5458833"/>
            <a:ext cx="105454" cy="2722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椭圆 57">
            <a:extLst>
              <a:ext uri="{FF2B5EF4-FFF2-40B4-BE49-F238E27FC236}">
                <a16:creationId xmlns:a16="http://schemas.microsoft.com/office/drawing/2014/main" id="{33A9C62C-B23F-4085-848F-72BED9AE4924}"/>
              </a:ext>
            </a:extLst>
          </p:cNvPr>
          <p:cNvSpPr/>
          <p:nvPr/>
        </p:nvSpPr>
        <p:spPr>
          <a:xfrm>
            <a:off x="9208870" y="4115473"/>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A8B46FE1-DAA1-4786-8D5B-43B1940A4286}"/>
              </a:ext>
            </a:extLst>
          </p:cNvPr>
          <p:cNvSpPr/>
          <p:nvPr/>
        </p:nvSpPr>
        <p:spPr>
          <a:xfrm>
            <a:off x="8746074" y="4569938"/>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6</a:t>
            </a:r>
            <a:endParaRPr lang="zh-CN" altLang="en-US" sz="2000" dirty="0">
              <a:solidFill>
                <a:schemeClr val="tx1"/>
              </a:solidFill>
            </a:endParaRPr>
          </a:p>
        </p:txBody>
      </p:sp>
      <p:sp>
        <p:nvSpPr>
          <p:cNvPr id="62" name="椭圆 61">
            <a:extLst>
              <a:ext uri="{FF2B5EF4-FFF2-40B4-BE49-F238E27FC236}">
                <a16:creationId xmlns:a16="http://schemas.microsoft.com/office/drawing/2014/main" id="{5EC80103-C58B-4F63-8481-4681B1809BB6}"/>
              </a:ext>
            </a:extLst>
          </p:cNvPr>
          <p:cNvSpPr/>
          <p:nvPr/>
        </p:nvSpPr>
        <p:spPr>
          <a:xfrm>
            <a:off x="10044776" y="5162987"/>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4</a:t>
            </a:r>
            <a:endParaRPr lang="zh-CN" altLang="en-US" sz="2000" dirty="0">
              <a:solidFill>
                <a:schemeClr val="tx1"/>
              </a:solidFill>
            </a:endParaRPr>
          </a:p>
        </p:txBody>
      </p:sp>
      <p:sp>
        <p:nvSpPr>
          <p:cNvPr id="64" name="椭圆 63">
            <a:extLst>
              <a:ext uri="{FF2B5EF4-FFF2-40B4-BE49-F238E27FC236}">
                <a16:creationId xmlns:a16="http://schemas.microsoft.com/office/drawing/2014/main" id="{661D1507-C93C-4701-BABE-2022D722AF26}"/>
              </a:ext>
            </a:extLst>
          </p:cNvPr>
          <p:cNvSpPr/>
          <p:nvPr/>
        </p:nvSpPr>
        <p:spPr>
          <a:xfrm>
            <a:off x="9518333" y="5162987"/>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66" name="椭圆 65">
            <a:extLst>
              <a:ext uri="{FF2B5EF4-FFF2-40B4-BE49-F238E27FC236}">
                <a16:creationId xmlns:a16="http://schemas.microsoft.com/office/drawing/2014/main" id="{443AF50D-E79C-4B15-9255-662DE5E3521E}"/>
              </a:ext>
            </a:extLst>
          </p:cNvPr>
          <p:cNvSpPr/>
          <p:nvPr/>
        </p:nvSpPr>
        <p:spPr>
          <a:xfrm>
            <a:off x="9761256" y="4554829"/>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endParaRPr>
          </a:p>
        </p:txBody>
      </p:sp>
      <p:sp>
        <p:nvSpPr>
          <p:cNvPr id="68" name="椭圆 67">
            <a:extLst>
              <a:ext uri="{FF2B5EF4-FFF2-40B4-BE49-F238E27FC236}">
                <a16:creationId xmlns:a16="http://schemas.microsoft.com/office/drawing/2014/main" id="{6C89CBB0-F573-4EC2-9AE2-49FE122F6EAF}"/>
              </a:ext>
            </a:extLst>
          </p:cNvPr>
          <p:cNvSpPr/>
          <p:nvPr/>
        </p:nvSpPr>
        <p:spPr>
          <a:xfrm>
            <a:off x="9310671" y="5744723"/>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2</a:t>
            </a:r>
            <a:endParaRPr lang="zh-CN" altLang="en-US" sz="2000" dirty="0">
              <a:solidFill>
                <a:schemeClr val="tx1"/>
              </a:solidFill>
            </a:endParaRPr>
          </a:p>
        </p:txBody>
      </p:sp>
      <p:sp>
        <p:nvSpPr>
          <p:cNvPr id="70" name="椭圆 69">
            <a:extLst>
              <a:ext uri="{FF2B5EF4-FFF2-40B4-BE49-F238E27FC236}">
                <a16:creationId xmlns:a16="http://schemas.microsoft.com/office/drawing/2014/main" id="{B3FBE832-15E1-483A-9265-EF79C0256450}"/>
              </a:ext>
            </a:extLst>
          </p:cNvPr>
          <p:cNvSpPr/>
          <p:nvPr/>
        </p:nvSpPr>
        <p:spPr>
          <a:xfrm>
            <a:off x="9773467" y="5742591"/>
            <a:ext cx="360040" cy="3600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rPr>
              <a:t>3</a:t>
            </a:r>
            <a:endParaRPr lang="zh-CN" altLang="en-US" sz="2000" dirty="0">
              <a:solidFill>
                <a:schemeClr val="tx1"/>
              </a:solidFill>
            </a:endParaRPr>
          </a:p>
        </p:txBody>
      </p:sp>
      <p:cxnSp>
        <p:nvCxnSpPr>
          <p:cNvPr id="72" name="直接连接符 71">
            <a:extLst>
              <a:ext uri="{FF2B5EF4-FFF2-40B4-BE49-F238E27FC236}">
                <a16:creationId xmlns:a16="http://schemas.microsoft.com/office/drawing/2014/main" id="{28540D28-F59D-4D97-B2C5-9AAD08BA3601}"/>
              </a:ext>
            </a:extLst>
          </p:cNvPr>
          <p:cNvCxnSpPr>
            <a:cxnSpLocks/>
            <a:stCxn id="58" idx="3"/>
            <a:endCxn id="60" idx="7"/>
          </p:cNvCxnSpPr>
          <p:nvPr/>
        </p:nvCxnSpPr>
        <p:spPr>
          <a:xfrm flipH="1">
            <a:off x="9053387" y="4422786"/>
            <a:ext cx="208210" cy="19987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AB68B63D-9568-4EE9-A78A-12CDD33BEC20}"/>
              </a:ext>
            </a:extLst>
          </p:cNvPr>
          <p:cNvCxnSpPr>
            <a:cxnSpLocks/>
            <a:stCxn id="66" idx="5"/>
            <a:endCxn id="62" idx="0"/>
          </p:cNvCxnSpPr>
          <p:nvPr/>
        </p:nvCxnSpPr>
        <p:spPr>
          <a:xfrm>
            <a:off x="10068569" y="4862142"/>
            <a:ext cx="156227" cy="30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C657A704-2BB9-4D46-984A-8517BFCF8320}"/>
              </a:ext>
            </a:extLst>
          </p:cNvPr>
          <p:cNvCxnSpPr>
            <a:cxnSpLocks/>
            <a:stCxn id="66" idx="3"/>
            <a:endCxn id="64" idx="0"/>
          </p:cNvCxnSpPr>
          <p:nvPr/>
        </p:nvCxnSpPr>
        <p:spPr>
          <a:xfrm flipH="1">
            <a:off x="9698353" y="4862142"/>
            <a:ext cx="115630" cy="3008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64B0F7FB-9C3F-4489-8A1A-41920DDB2273}"/>
              </a:ext>
            </a:extLst>
          </p:cNvPr>
          <p:cNvCxnSpPr>
            <a:cxnSpLocks/>
            <a:stCxn id="58" idx="5"/>
            <a:endCxn id="66" idx="1"/>
          </p:cNvCxnSpPr>
          <p:nvPr/>
        </p:nvCxnSpPr>
        <p:spPr>
          <a:xfrm>
            <a:off x="9516183" y="4422786"/>
            <a:ext cx="297800" cy="1847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66A72D2F-EDB2-4E40-B68A-CCBECD3FA0C4}"/>
              </a:ext>
            </a:extLst>
          </p:cNvPr>
          <p:cNvCxnSpPr>
            <a:cxnSpLocks/>
            <a:stCxn id="64" idx="3"/>
            <a:endCxn id="68" idx="0"/>
          </p:cNvCxnSpPr>
          <p:nvPr/>
        </p:nvCxnSpPr>
        <p:spPr>
          <a:xfrm flipH="1">
            <a:off x="9490691" y="5470300"/>
            <a:ext cx="80369" cy="2744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0D972545-F120-4F0F-B00F-D8D228DEA003}"/>
              </a:ext>
            </a:extLst>
          </p:cNvPr>
          <p:cNvCxnSpPr>
            <a:cxnSpLocks/>
            <a:stCxn id="64" idx="5"/>
            <a:endCxn id="70" idx="0"/>
          </p:cNvCxnSpPr>
          <p:nvPr/>
        </p:nvCxnSpPr>
        <p:spPr>
          <a:xfrm>
            <a:off x="9825646" y="5470300"/>
            <a:ext cx="127841" cy="2722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798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F0C1A-8339-4F20-B0F5-9D9E1CADC4D1}"/>
              </a:ext>
            </a:extLst>
          </p:cNvPr>
          <p:cNvSpPr>
            <a:spLocks noGrp="1"/>
          </p:cNvSpPr>
          <p:nvPr>
            <p:ph type="title"/>
          </p:nvPr>
        </p:nvSpPr>
        <p:spPr/>
        <p:txBody>
          <a:bodyPr/>
          <a:lstStyle/>
          <a:p>
            <a:r>
              <a:rPr lang="en-US" altLang="zh-CN" dirty="0"/>
              <a:t>Huffman Coding and Huffman Tree</a:t>
            </a:r>
            <a:endParaRPr lang="zh-CN" altLang="en-US" dirty="0"/>
          </a:p>
        </p:txBody>
      </p:sp>
      <p:sp>
        <p:nvSpPr>
          <p:cNvPr id="3" name="内容占位符 2">
            <a:extLst>
              <a:ext uri="{FF2B5EF4-FFF2-40B4-BE49-F238E27FC236}">
                <a16:creationId xmlns:a16="http://schemas.microsoft.com/office/drawing/2014/main" id="{4A1014CC-5C34-441B-B96D-9A00EF42354C}"/>
              </a:ext>
            </a:extLst>
          </p:cNvPr>
          <p:cNvSpPr>
            <a:spLocks noGrp="1"/>
          </p:cNvSpPr>
          <p:nvPr>
            <p:ph idx="1"/>
          </p:nvPr>
        </p:nvSpPr>
        <p:spPr>
          <a:xfrm>
            <a:off x="838200" y="1484784"/>
            <a:ext cx="6337920" cy="4712400"/>
          </a:xfrm>
        </p:spPr>
        <p:txBody>
          <a:bodyPr/>
          <a:lstStyle/>
          <a:p>
            <a:r>
              <a:rPr lang="en-US" altLang="zh-CN" dirty="0"/>
              <a:t>For example, the frequencies of characters a, b, c, d, e, f, g, in a communication system are 15%, 2%, 6%, 5%, 20%, 10%, 18%, respectively</a:t>
            </a:r>
          </a:p>
          <a:p>
            <a:endParaRPr lang="en-US" altLang="zh-CN" dirty="0"/>
          </a:p>
          <a:p>
            <a:r>
              <a:rPr lang="en-US" altLang="zh-CN" dirty="0"/>
              <a:t>The binary code is</a:t>
            </a:r>
          </a:p>
          <a:p>
            <a:pPr lvl="1"/>
            <a:r>
              <a:rPr lang="en-US" altLang="zh-CN" dirty="0"/>
              <a:t>a: 00; b: 11110; c: 1110</a:t>
            </a:r>
          </a:p>
          <a:p>
            <a:pPr lvl="1"/>
            <a:r>
              <a:rPr lang="en-US" altLang="zh-CN" dirty="0"/>
              <a:t>d: 11111; e: 10; f: 110; g: 01</a:t>
            </a:r>
            <a:endParaRPr lang="zh-CN" altLang="en-US" dirty="0"/>
          </a:p>
          <a:p>
            <a:endParaRPr lang="zh-CN" altLang="en-US" dirty="0"/>
          </a:p>
        </p:txBody>
      </p:sp>
      <p:sp>
        <p:nvSpPr>
          <p:cNvPr id="4" name="灯片编号占位符 3">
            <a:extLst>
              <a:ext uri="{FF2B5EF4-FFF2-40B4-BE49-F238E27FC236}">
                <a16:creationId xmlns:a16="http://schemas.microsoft.com/office/drawing/2014/main" id="{0687D8FB-C528-4C7D-85A3-19E13D28102E}"/>
              </a:ext>
            </a:extLst>
          </p:cNvPr>
          <p:cNvSpPr>
            <a:spLocks noGrp="1"/>
          </p:cNvSpPr>
          <p:nvPr>
            <p:ph type="sldNum" sz="quarter" idx="11"/>
          </p:nvPr>
        </p:nvSpPr>
        <p:spPr/>
        <p:txBody>
          <a:bodyPr/>
          <a:lstStyle/>
          <a:p>
            <a:pPr>
              <a:defRPr/>
            </a:pPr>
            <a:fld id="{3067EECE-76B4-489D-A939-B05A8F1F1F9C}" type="slidenum">
              <a:rPr lang="en-US" altLang="zh-CN" smtClean="0"/>
              <a:pPr>
                <a:defRPr/>
              </a:pPr>
              <a:t>48</a:t>
            </a:fld>
            <a:endParaRPr lang="en-US" altLang="zh-CN"/>
          </a:p>
        </p:txBody>
      </p:sp>
      <p:graphicFrame>
        <p:nvGraphicFramePr>
          <p:cNvPr id="6" name="对象 5">
            <a:extLst>
              <a:ext uri="{FF2B5EF4-FFF2-40B4-BE49-F238E27FC236}">
                <a16:creationId xmlns:a16="http://schemas.microsoft.com/office/drawing/2014/main" id="{869A9613-E0F3-4655-B483-6DDAF2A06EA1}"/>
              </a:ext>
            </a:extLst>
          </p:cNvPr>
          <p:cNvGraphicFramePr>
            <a:graphicFrameLocks noChangeAspect="1"/>
          </p:cNvGraphicFramePr>
          <p:nvPr>
            <p:extLst>
              <p:ext uri="{D42A27DB-BD31-4B8C-83A1-F6EECF244321}">
                <p14:modId xmlns:p14="http://schemas.microsoft.com/office/powerpoint/2010/main" val="3539896047"/>
              </p:ext>
            </p:extLst>
          </p:nvPr>
        </p:nvGraphicFramePr>
        <p:xfrm>
          <a:off x="7464152" y="1635153"/>
          <a:ext cx="3657600" cy="4411662"/>
        </p:xfrm>
        <a:graphic>
          <a:graphicData uri="http://schemas.openxmlformats.org/presentationml/2006/ole">
            <mc:AlternateContent xmlns:mc="http://schemas.openxmlformats.org/markup-compatibility/2006">
              <mc:Choice xmlns:v="urn:schemas-microsoft-com:vml" Requires="v">
                <p:oleObj spid="_x0000_s11361" name="Visio" r:id="rId3" imgW="3423658" imgH="4277323" progId="">
                  <p:embed/>
                </p:oleObj>
              </mc:Choice>
              <mc:Fallback>
                <p:oleObj name="Visio" r:id="rId3" imgW="3423658" imgH="4277323" progId="">
                  <p:embed/>
                  <p:pic>
                    <p:nvPicPr>
                      <p:cNvPr id="5"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4152" y="1635153"/>
                        <a:ext cx="3657600" cy="441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96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85D12B-6B1F-4A20-967D-4788A6382134}"/>
              </a:ext>
            </a:extLst>
          </p:cNvPr>
          <p:cNvSpPr>
            <a:spLocks noGrp="1"/>
          </p:cNvSpPr>
          <p:nvPr>
            <p:ph type="title"/>
          </p:nvPr>
        </p:nvSpPr>
        <p:spPr/>
        <p:txBody>
          <a:bodyPr/>
          <a:lstStyle/>
          <a:p>
            <a:r>
              <a:rPr lang="en-US" altLang="zh-CN" dirty="0"/>
              <a:t>Key Problems</a:t>
            </a:r>
            <a:endParaRPr lang="zh-CN" altLang="en-US" dirty="0"/>
          </a:p>
        </p:txBody>
      </p:sp>
      <p:sp>
        <p:nvSpPr>
          <p:cNvPr id="3" name="内容占位符 2">
            <a:extLst>
              <a:ext uri="{FF2B5EF4-FFF2-40B4-BE49-F238E27FC236}">
                <a16:creationId xmlns:a16="http://schemas.microsoft.com/office/drawing/2014/main" id="{6F84772C-140B-49CF-82F2-1828E6FDF3DC}"/>
              </a:ext>
            </a:extLst>
          </p:cNvPr>
          <p:cNvSpPr>
            <a:spLocks noGrp="1"/>
          </p:cNvSpPr>
          <p:nvPr>
            <p:ph idx="1"/>
          </p:nvPr>
        </p:nvSpPr>
        <p:spPr/>
        <p:txBody>
          <a:bodyPr/>
          <a:lstStyle/>
          <a:p>
            <a:r>
              <a:rPr lang="en-US" altLang="zh-CN" dirty="0"/>
              <a:t>Building a Huffman Tree</a:t>
            </a:r>
          </a:p>
          <a:p>
            <a:endParaRPr lang="en-US" altLang="zh-CN" dirty="0"/>
          </a:p>
          <a:p>
            <a:r>
              <a:rPr lang="en-US" altLang="zh-CN" dirty="0"/>
              <a:t>Encode based on the Huffman Tree</a:t>
            </a:r>
          </a:p>
          <a:p>
            <a:endParaRPr lang="en-US" altLang="zh-CN" dirty="0"/>
          </a:p>
          <a:p>
            <a:r>
              <a:rPr lang="en-US" altLang="zh-CN" dirty="0"/>
              <a:t>Decode based on the Huffman Tree</a:t>
            </a:r>
            <a:endParaRPr lang="zh-CN" altLang="en-US" dirty="0"/>
          </a:p>
        </p:txBody>
      </p:sp>
      <p:sp>
        <p:nvSpPr>
          <p:cNvPr id="4" name="灯片编号占位符 3">
            <a:extLst>
              <a:ext uri="{FF2B5EF4-FFF2-40B4-BE49-F238E27FC236}">
                <a16:creationId xmlns:a16="http://schemas.microsoft.com/office/drawing/2014/main" id="{3AD4ACC9-5BE6-494B-B402-35F93A146A37}"/>
              </a:ext>
            </a:extLst>
          </p:cNvPr>
          <p:cNvSpPr>
            <a:spLocks noGrp="1"/>
          </p:cNvSpPr>
          <p:nvPr>
            <p:ph type="sldNum" sz="quarter" idx="11"/>
          </p:nvPr>
        </p:nvSpPr>
        <p:spPr/>
        <p:txBody>
          <a:bodyPr/>
          <a:lstStyle/>
          <a:p>
            <a:pPr>
              <a:defRPr/>
            </a:pPr>
            <a:fld id="{3067EECE-76B4-489D-A939-B05A8F1F1F9C}" type="slidenum">
              <a:rPr lang="en-US" altLang="zh-CN" smtClean="0"/>
              <a:pPr>
                <a:defRPr/>
              </a:pPr>
              <a:t>49</a:t>
            </a:fld>
            <a:endParaRPr lang="en-US" altLang="zh-CN"/>
          </a:p>
        </p:txBody>
      </p:sp>
    </p:spTree>
    <p:extLst>
      <p:ext uri="{BB962C8B-B14F-4D97-AF65-F5344CB8AC3E}">
        <p14:creationId xmlns:p14="http://schemas.microsoft.com/office/powerpoint/2010/main" val="438690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Simple Implementations</a:t>
            </a:r>
            <a:endParaRPr lang="zh-CN" altLang="en-US"/>
          </a:p>
        </p:txBody>
      </p:sp>
      <p:sp>
        <p:nvSpPr>
          <p:cNvPr id="8195" name="内容占位符 2"/>
          <p:cNvSpPr>
            <a:spLocks noGrp="1"/>
          </p:cNvSpPr>
          <p:nvPr>
            <p:ph idx="1"/>
          </p:nvPr>
        </p:nvSpPr>
        <p:spPr/>
        <p:txBody>
          <a:bodyPr/>
          <a:lstStyle/>
          <a:p>
            <a:r>
              <a:rPr lang="en-US" altLang="zh-CN" dirty="0"/>
              <a:t>Binary search tree (solution 3)</a:t>
            </a:r>
          </a:p>
          <a:p>
            <a:pPr lvl="1"/>
            <a:r>
              <a:rPr lang="en-US" altLang="zh-CN" dirty="0"/>
              <a:t>O (log N) on average for insertion/deletion</a:t>
            </a:r>
          </a:p>
          <a:p>
            <a:endParaRPr lang="en-US" altLang="zh-CN" dirty="0"/>
          </a:p>
          <a:p>
            <a:endParaRPr lang="en-US" altLang="zh-CN" dirty="0"/>
          </a:p>
          <a:p>
            <a:r>
              <a:rPr lang="en-US" altLang="zh-CN" dirty="0"/>
              <a:t>Binary heap (</a:t>
            </a:r>
            <a:r>
              <a:rPr lang="en-US" altLang="zh-CN" dirty="0">
                <a:solidFill>
                  <a:srgbClr val="0070C0"/>
                </a:solidFill>
              </a:rPr>
              <a:t>solution in this lecture</a:t>
            </a:r>
            <a:r>
              <a:rPr lang="en-US" altLang="zh-CN" dirty="0"/>
              <a:t>)</a:t>
            </a:r>
          </a:p>
          <a:p>
            <a:pPr lvl="1"/>
            <a:r>
              <a:rPr lang="en-US" altLang="zh-CN" dirty="0"/>
              <a:t>O (1) for finding the minimum </a:t>
            </a:r>
          </a:p>
          <a:p>
            <a:pPr lvl="1"/>
            <a:r>
              <a:rPr lang="en-US" altLang="zh-CN" dirty="0"/>
              <a:t>O (log N) for insert</a:t>
            </a:r>
          </a:p>
          <a:p>
            <a:pPr lvl="1"/>
            <a:r>
              <a:rPr lang="en-US" altLang="zh-CN" dirty="0"/>
              <a:t>O(N) worst-case to build a priority queue</a:t>
            </a:r>
          </a:p>
        </p:txBody>
      </p:sp>
      <p:sp>
        <p:nvSpPr>
          <p:cNvPr id="8196"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9625E697-F9A9-4BDE-846A-A2D489B55CBD}" type="slidenum">
              <a:rPr lang="en-US" altLang="zh-CN" sz="1200">
                <a:solidFill>
                  <a:schemeClr val="tx1"/>
                </a:solidFill>
              </a:rPr>
              <a:pPr/>
              <a:t>5</a:t>
            </a:fld>
            <a:endParaRPr lang="en-US" altLang="zh-CN" sz="1200">
              <a:solidFill>
                <a:schemeClr val="tx1"/>
              </a:solidFill>
            </a:endParaRPr>
          </a:p>
        </p:txBody>
      </p:sp>
    </p:spTree>
    <p:extLst>
      <p:ext uri="{BB962C8B-B14F-4D97-AF65-F5344CB8AC3E}">
        <p14:creationId xmlns:p14="http://schemas.microsoft.com/office/powerpoint/2010/main" val="282310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5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4" end="4"/>
                                            </p:txEl>
                                          </p:spTgt>
                                        </p:tgtEl>
                                        <p:attrNameLst>
                                          <p:attrName>style.visibility</p:attrName>
                                        </p:attrNameLst>
                                      </p:cBhvr>
                                      <p:to>
                                        <p:strVal val="visible"/>
                                      </p:to>
                                    </p:set>
                                    <p:animEffect transition="in" filter="fade">
                                      <p:cBhvr>
                                        <p:cTn id="15" dur="500"/>
                                        <p:tgtEl>
                                          <p:spTgt spid="8195">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5" end="5"/>
                                            </p:txEl>
                                          </p:spTgt>
                                        </p:tgtEl>
                                        <p:attrNameLst>
                                          <p:attrName>style.visibility</p:attrName>
                                        </p:attrNameLst>
                                      </p:cBhvr>
                                      <p:to>
                                        <p:strVal val="visible"/>
                                      </p:to>
                                    </p:set>
                                    <p:animEffect transition="in" filter="fade">
                                      <p:cBhvr>
                                        <p:cTn id="18" dur="500"/>
                                        <p:tgtEl>
                                          <p:spTgt spid="8195">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animEffect transition="in" filter="fade">
                                      <p:cBhvr>
                                        <p:cTn id="21" dur="500"/>
                                        <p:tgtEl>
                                          <p:spTgt spid="8195">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95">
                                            <p:txEl>
                                              <p:pRg st="7" end="7"/>
                                            </p:txEl>
                                          </p:spTgt>
                                        </p:tgtEl>
                                        <p:attrNameLst>
                                          <p:attrName>style.visibility</p:attrName>
                                        </p:attrNameLst>
                                      </p:cBhvr>
                                      <p:to>
                                        <p:strVal val="visible"/>
                                      </p:to>
                                    </p:set>
                                    <p:animEffect transition="in" filter="fade">
                                      <p:cBhvr>
                                        <p:cTn id="24" dur="500"/>
                                        <p:tgtEl>
                                          <p:spTgt spid="8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Building a Huffman Tree</a:t>
            </a:r>
            <a:endParaRPr lang="zh-CN" altLang="en-US" dirty="0"/>
          </a:p>
        </p:txBody>
      </p:sp>
      <p:sp>
        <p:nvSpPr>
          <p:cNvPr id="3" name="内容占位符 2"/>
          <p:cNvSpPr>
            <a:spLocks noGrp="1"/>
          </p:cNvSpPr>
          <p:nvPr>
            <p:ph idx="1"/>
          </p:nvPr>
        </p:nvSpPr>
        <p:spPr/>
        <p:txBody>
          <a:bodyPr>
            <a:normAutofit/>
          </a:bodyPr>
          <a:lstStyle/>
          <a:p>
            <a:r>
              <a:rPr lang="en-US" altLang="zh-CN" dirty="0"/>
              <a:t>Input: weights </a:t>
            </a:r>
            <a:r>
              <a:rPr lang="en-US" altLang="zh-CN" dirty="0">
                <a:solidFill>
                  <a:srgbClr val="0070C0"/>
                </a:solidFill>
              </a:rPr>
              <a:t>w</a:t>
            </a:r>
            <a:r>
              <a:rPr lang="en-US" altLang="zh-CN" baseline="-25000" dirty="0">
                <a:solidFill>
                  <a:srgbClr val="0070C0"/>
                </a:solidFill>
              </a:rPr>
              <a:t>0</a:t>
            </a:r>
            <a:r>
              <a:rPr lang="en-US" altLang="zh-CN" dirty="0">
                <a:solidFill>
                  <a:srgbClr val="0070C0"/>
                </a:solidFill>
              </a:rPr>
              <a:t>, w</a:t>
            </a:r>
            <a:r>
              <a:rPr lang="en-US" altLang="zh-CN" baseline="-25000" dirty="0">
                <a:solidFill>
                  <a:srgbClr val="0070C0"/>
                </a:solidFill>
              </a:rPr>
              <a:t>1</a:t>
            </a:r>
            <a:r>
              <a:rPr lang="en-US" altLang="zh-CN" dirty="0">
                <a:solidFill>
                  <a:srgbClr val="0070C0"/>
                </a:solidFill>
              </a:rPr>
              <a:t>, …, w</a:t>
            </a:r>
            <a:r>
              <a:rPr lang="en-US" altLang="zh-CN" baseline="-25000" dirty="0">
                <a:solidFill>
                  <a:srgbClr val="0070C0"/>
                </a:solidFill>
              </a:rPr>
              <a:t>n-1</a:t>
            </a:r>
            <a:r>
              <a:rPr lang="en-US" altLang="zh-CN" dirty="0">
                <a:solidFill>
                  <a:srgbClr val="0070C0"/>
                </a:solidFill>
              </a:rPr>
              <a:t> </a:t>
            </a:r>
            <a:r>
              <a:rPr lang="en-US" altLang="zh-CN" dirty="0"/>
              <a:t>(n ≥ 2)</a:t>
            </a:r>
          </a:p>
          <a:p>
            <a:r>
              <a:rPr lang="en-US" altLang="zh-CN" dirty="0"/>
              <a:t>Output:</a:t>
            </a:r>
            <a:r>
              <a:rPr lang="en-US" altLang="zh-CN" sz="2900" dirty="0"/>
              <a:t> a Huffman tree with weights at the leaves</a:t>
            </a:r>
          </a:p>
          <a:p>
            <a:r>
              <a:rPr lang="en-US" altLang="zh-CN" dirty="0"/>
              <a:t>Algorithm</a:t>
            </a:r>
          </a:p>
          <a:p>
            <a:pPr lvl="1"/>
            <a:r>
              <a:rPr lang="en-US" altLang="zh-CN" dirty="0"/>
              <a:t>Build a set of trees </a:t>
            </a:r>
            <a:r>
              <a:rPr lang="en-US" altLang="zh-CN" dirty="0">
                <a:solidFill>
                  <a:srgbClr val="0070C0"/>
                </a:solidFill>
              </a:rPr>
              <a:t>T = { T</a:t>
            </a:r>
            <a:r>
              <a:rPr lang="en-US" altLang="zh-CN" baseline="-25000" dirty="0">
                <a:solidFill>
                  <a:srgbClr val="0070C0"/>
                </a:solidFill>
              </a:rPr>
              <a:t>0</a:t>
            </a:r>
            <a:r>
              <a:rPr lang="en-US" altLang="zh-CN" dirty="0">
                <a:solidFill>
                  <a:srgbClr val="0070C0"/>
                </a:solidFill>
              </a:rPr>
              <a:t>, T</a:t>
            </a:r>
            <a:r>
              <a:rPr lang="en-US" altLang="zh-CN" baseline="-25000" dirty="0">
                <a:solidFill>
                  <a:srgbClr val="0070C0"/>
                </a:solidFill>
              </a:rPr>
              <a:t>1</a:t>
            </a:r>
            <a:r>
              <a:rPr lang="en-US" altLang="zh-CN" dirty="0">
                <a:solidFill>
                  <a:srgbClr val="0070C0"/>
                </a:solidFill>
              </a:rPr>
              <a:t>, …, T</a:t>
            </a:r>
            <a:r>
              <a:rPr lang="en-US" altLang="zh-CN" baseline="-25000" dirty="0">
                <a:solidFill>
                  <a:srgbClr val="0070C0"/>
                </a:solidFill>
              </a:rPr>
              <a:t>n-1</a:t>
            </a:r>
            <a:r>
              <a:rPr lang="en-US" altLang="zh-CN" dirty="0">
                <a:solidFill>
                  <a:srgbClr val="0070C0"/>
                </a:solidFill>
              </a:rPr>
              <a:t> }</a:t>
            </a:r>
            <a:r>
              <a:rPr lang="en-US" altLang="zh-CN" dirty="0"/>
              <a:t>, such that </a:t>
            </a:r>
            <a:r>
              <a:rPr lang="en-US" altLang="zh-CN" dirty="0" err="1">
                <a:solidFill>
                  <a:srgbClr val="0070C0"/>
                </a:solidFill>
              </a:rPr>
              <a:t>T</a:t>
            </a:r>
            <a:r>
              <a:rPr lang="en-US" altLang="zh-CN" baseline="-25000" dirty="0" err="1">
                <a:solidFill>
                  <a:srgbClr val="0070C0"/>
                </a:solidFill>
              </a:rPr>
              <a:t>i</a:t>
            </a:r>
            <a:r>
              <a:rPr lang="en-US" altLang="zh-CN" dirty="0">
                <a:solidFill>
                  <a:srgbClr val="0070C0"/>
                </a:solidFill>
              </a:rPr>
              <a:t> </a:t>
            </a:r>
            <a:r>
              <a:rPr lang="en-US" altLang="zh-CN" dirty="0"/>
              <a:t>has a single node with weight </a:t>
            </a:r>
            <a:r>
              <a:rPr lang="en-US" altLang="zh-CN" dirty="0" err="1"/>
              <a:t>w</a:t>
            </a:r>
            <a:r>
              <a:rPr lang="en-US" altLang="zh-CN" baseline="-25000" dirty="0" err="1"/>
              <a:t>i</a:t>
            </a:r>
            <a:endParaRPr lang="en-US" altLang="zh-CN" baseline="-25000" dirty="0"/>
          </a:p>
          <a:p>
            <a:pPr lvl="1"/>
            <a:r>
              <a:rPr lang="en-US" altLang="zh-CN" dirty="0"/>
              <a:t>Find two trees from T with the smallest weights, and replace them by a new tree </a:t>
            </a:r>
            <a:r>
              <a:rPr lang="en-US" altLang="zh-CN" dirty="0">
                <a:solidFill>
                  <a:srgbClr val="FF0000"/>
                </a:solidFill>
              </a:rPr>
              <a:t>(using a heap)</a:t>
            </a:r>
          </a:p>
          <a:p>
            <a:pPr lvl="2"/>
            <a:r>
              <a:rPr lang="en-US" altLang="zh-CN" dirty="0"/>
              <a:t>The two trees are the left and right subtrees, respectively</a:t>
            </a:r>
          </a:p>
          <a:p>
            <a:pPr lvl="2"/>
            <a:r>
              <a:rPr lang="en-US" altLang="zh-CN" dirty="0"/>
              <a:t>Weight of new tree is sum of its left and right subtrees</a:t>
            </a:r>
          </a:p>
          <a:p>
            <a:pPr lvl="1"/>
            <a:r>
              <a:rPr lang="en-US" altLang="zh-CN" dirty="0"/>
              <a:t>Repeat the previous step until </a:t>
            </a:r>
            <a:r>
              <a:rPr lang="en-US" altLang="zh-CN" dirty="0">
                <a:solidFill>
                  <a:srgbClr val="0070C0"/>
                </a:solidFill>
              </a:rPr>
              <a:t>T</a:t>
            </a:r>
            <a:r>
              <a:rPr lang="en-US" altLang="zh-CN" dirty="0"/>
              <a:t> has only one tree remaining</a:t>
            </a:r>
          </a:p>
          <a:p>
            <a:pPr lvl="1"/>
            <a:endParaRPr lang="zh-CN" altLang="en-US" dirty="0"/>
          </a:p>
        </p:txBody>
      </p:sp>
      <p:sp>
        <p:nvSpPr>
          <p:cNvPr id="4" name="灯片编号占位符 3"/>
          <p:cNvSpPr>
            <a:spLocks noGrp="1"/>
          </p:cNvSpPr>
          <p:nvPr>
            <p:ph type="sldNum" sz="quarter" idx="11"/>
          </p:nvPr>
        </p:nvSpPr>
        <p:spPr/>
        <p:txBody>
          <a:bodyPr/>
          <a:lstStyle/>
          <a:p>
            <a:pPr>
              <a:defRPr/>
            </a:pPr>
            <a:fld id="{3067EECE-76B4-489D-A939-B05A8F1F1F9C}" type="slidenum">
              <a:rPr lang="en-US" altLang="zh-CN" smtClean="0"/>
              <a:pPr>
                <a:defRPr/>
              </a:pPr>
              <a:t>50</a:t>
            </a:fld>
            <a:endParaRPr lang="en-US" altLang="zh-CN"/>
          </a:p>
        </p:txBody>
      </p:sp>
    </p:spTree>
    <p:extLst>
      <p:ext uri="{BB962C8B-B14F-4D97-AF65-F5344CB8AC3E}">
        <p14:creationId xmlns:p14="http://schemas.microsoft.com/office/powerpoint/2010/main" val="4092818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A2F6F-CFD9-4A03-8CA6-F7C6ECBBA1F9}"/>
              </a:ext>
            </a:extLst>
          </p:cNvPr>
          <p:cNvSpPr>
            <a:spLocks noGrp="1"/>
          </p:cNvSpPr>
          <p:nvPr>
            <p:ph type="title"/>
          </p:nvPr>
        </p:nvSpPr>
        <p:spPr/>
        <p:txBody>
          <a:bodyPr/>
          <a:lstStyle/>
          <a:p>
            <a:r>
              <a:rPr lang="en-US" altLang="zh-CN" dirty="0"/>
              <a:t>Example</a:t>
            </a:r>
            <a:endParaRPr lang="zh-CN" altLang="en-US" dirty="0"/>
          </a:p>
        </p:txBody>
      </p:sp>
      <p:sp>
        <p:nvSpPr>
          <p:cNvPr id="4" name="灯片编号占位符 3">
            <a:extLst>
              <a:ext uri="{FF2B5EF4-FFF2-40B4-BE49-F238E27FC236}">
                <a16:creationId xmlns:a16="http://schemas.microsoft.com/office/drawing/2014/main" id="{A35DA3FB-226F-4EA0-8776-A39D5DC71A34}"/>
              </a:ext>
            </a:extLst>
          </p:cNvPr>
          <p:cNvSpPr>
            <a:spLocks noGrp="1"/>
          </p:cNvSpPr>
          <p:nvPr>
            <p:ph type="sldNum" sz="quarter" idx="11"/>
          </p:nvPr>
        </p:nvSpPr>
        <p:spPr/>
        <p:txBody>
          <a:bodyPr/>
          <a:lstStyle/>
          <a:p>
            <a:pPr>
              <a:defRPr/>
            </a:pPr>
            <a:fld id="{3067EECE-76B4-489D-A939-B05A8F1F1F9C}" type="slidenum">
              <a:rPr lang="en-US" altLang="zh-CN" smtClean="0"/>
              <a:pPr>
                <a:defRPr/>
              </a:pPr>
              <a:t>51</a:t>
            </a:fld>
            <a:endParaRPr lang="en-US" altLang="zh-CN"/>
          </a:p>
        </p:txBody>
      </p:sp>
      <p:sp>
        <p:nvSpPr>
          <p:cNvPr id="5" name="矩形 114">
            <a:extLst>
              <a:ext uri="{FF2B5EF4-FFF2-40B4-BE49-F238E27FC236}">
                <a16:creationId xmlns:a16="http://schemas.microsoft.com/office/drawing/2014/main" id="{06DA457E-D747-46EF-9E21-62F56CA355EA}"/>
              </a:ext>
            </a:extLst>
          </p:cNvPr>
          <p:cNvSpPr>
            <a:spLocks noChangeArrowheads="1"/>
          </p:cNvSpPr>
          <p:nvPr/>
        </p:nvSpPr>
        <p:spPr bwMode="auto">
          <a:xfrm>
            <a:off x="0" y="2717800"/>
            <a:ext cx="12192000" cy="4165600"/>
          </a:xfrm>
          <a:prstGeom prst="rect">
            <a:avLst/>
          </a:prstGeom>
          <a:solidFill>
            <a:schemeClr val="bg1"/>
          </a:solidFill>
          <a:ln>
            <a:noFill/>
          </a:ln>
        </p:spPr>
        <p:txBody>
          <a:bodyPr wrap="none" anchor="ct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 name="矩形 113">
            <a:extLst>
              <a:ext uri="{FF2B5EF4-FFF2-40B4-BE49-F238E27FC236}">
                <a16:creationId xmlns:a16="http://schemas.microsoft.com/office/drawing/2014/main" id="{0EBCFC25-0531-4F41-94E2-1182E6FCC127}"/>
              </a:ext>
            </a:extLst>
          </p:cNvPr>
          <p:cNvSpPr>
            <a:spLocks noChangeArrowheads="1"/>
          </p:cNvSpPr>
          <p:nvPr/>
        </p:nvSpPr>
        <p:spPr bwMode="auto">
          <a:xfrm>
            <a:off x="0" y="5969000"/>
            <a:ext cx="12192000" cy="914400"/>
          </a:xfrm>
          <a:prstGeom prst="rect">
            <a:avLst/>
          </a:prstGeom>
          <a:solidFill>
            <a:schemeClr val="bg1"/>
          </a:solidFill>
          <a:ln>
            <a:noFill/>
          </a:ln>
        </p:spPr>
        <p:txBody>
          <a:bodyPr wrap="none" anchor="ctr"/>
          <a:lstStyle/>
          <a:p>
            <a:pPr defTabSz="1219170" eaLnBrk="1" hangingPunct="1"/>
            <a:endParaRPr lang="zh-CN" altLang="en-US" sz="1867">
              <a:solidFill>
                <a:srgbClr val="000000"/>
              </a:solidFill>
              <a:latin typeface="Verdana" pitchFamily="34" charset="0"/>
              <a:ea typeface="Arial Unicode MS" pitchFamily="34" charset="-122"/>
            </a:endParaRPr>
          </a:p>
        </p:txBody>
      </p:sp>
      <p:grpSp>
        <p:nvGrpSpPr>
          <p:cNvPr id="7" name="Group 2">
            <a:extLst>
              <a:ext uri="{FF2B5EF4-FFF2-40B4-BE49-F238E27FC236}">
                <a16:creationId xmlns:a16="http://schemas.microsoft.com/office/drawing/2014/main" id="{38B45696-601E-4648-ABC7-C393CCD4DB1E}"/>
              </a:ext>
            </a:extLst>
          </p:cNvPr>
          <p:cNvGrpSpPr>
            <a:grpSpLocks/>
          </p:cNvGrpSpPr>
          <p:nvPr/>
        </p:nvGrpSpPr>
        <p:grpSpPr bwMode="auto">
          <a:xfrm>
            <a:off x="9929284" y="5147734"/>
            <a:ext cx="651933" cy="524933"/>
            <a:chOff x="4425" y="2911"/>
            <a:chExt cx="308" cy="330"/>
          </a:xfrm>
          <a:solidFill>
            <a:schemeClr val="bg1"/>
          </a:solidFill>
        </p:grpSpPr>
        <p:sp>
          <p:nvSpPr>
            <p:cNvPr id="8" name="Freeform 3">
              <a:extLst>
                <a:ext uri="{FF2B5EF4-FFF2-40B4-BE49-F238E27FC236}">
                  <a16:creationId xmlns:a16="http://schemas.microsoft.com/office/drawing/2014/main" id="{0B45B5F6-3015-402A-99A1-C29DCECC5BAD}"/>
                </a:ext>
              </a:extLst>
            </p:cNvPr>
            <p:cNvSpPr>
              <a:spLocks/>
            </p:cNvSpPr>
            <p:nvPr/>
          </p:nvSpPr>
          <p:spPr bwMode="auto">
            <a:xfrm>
              <a:off x="4425" y="2911"/>
              <a:ext cx="308" cy="330"/>
            </a:xfrm>
            <a:custGeom>
              <a:avLst/>
              <a:gdLst>
                <a:gd name="T0" fmla="*/ 137 w 308"/>
                <a:gd name="T1" fmla="*/ 1 h 659"/>
                <a:gd name="T2" fmla="*/ 116 w 308"/>
                <a:gd name="T3" fmla="*/ 1 h 659"/>
                <a:gd name="T4" fmla="*/ 94 w 308"/>
                <a:gd name="T5" fmla="*/ 1 h 659"/>
                <a:gd name="T6" fmla="*/ 73 w 308"/>
                <a:gd name="T7" fmla="*/ 1 h 659"/>
                <a:gd name="T8" fmla="*/ 55 w 308"/>
                <a:gd name="T9" fmla="*/ 1 h 659"/>
                <a:gd name="T10" fmla="*/ 39 w 308"/>
                <a:gd name="T11" fmla="*/ 1 h 659"/>
                <a:gd name="T12" fmla="*/ 26 w 308"/>
                <a:gd name="T13" fmla="*/ 1 h 659"/>
                <a:gd name="T14" fmla="*/ 14 w 308"/>
                <a:gd name="T15" fmla="*/ 1 h 659"/>
                <a:gd name="T16" fmla="*/ 7 w 308"/>
                <a:gd name="T17" fmla="*/ 1 h 659"/>
                <a:gd name="T18" fmla="*/ 1 w 308"/>
                <a:gd name="T19" fmla="*/ 1 h 659"/>
                <a:gd name="T20" fmla="*/ 0 w 308"/>
                <a:gd name="T21" fmla="*/ 1 h 659"/>
                <a:gd name="T22" fmla="*/ 1 w 308"/>
                <a:gd name="T23" fmla="*/ 1 h 659"/>
                <a:gd name="T24" fmla="*/ 7 w 308"/>
                <a:gd name="T25" fmla="*/ 1 h 659"/>
                <a:gd name="T26" fmla="*/ 14 w 308"/>
                <a:gd name="T27" fmla="*/ 1 h 659"/>
                <a:gd name="T28" fmla="*/ 26 w 308"/>
                <a:gd name="T29" fmla="*/ 1 h 659"/>
                <a:gd name="T30" fmla="*/ 39 w 308"/>
                <a:gd name="T31" fmla="*/ 1 h 659"/>
                <a:gd name="T32" fmla="*/ 55 w 308"/>
                <a:gd name="T33" fmla="*/ 1 h 659"/>
                <a:gd name="T34" fmla="*/ 73 w 308"/>
                <a:gd name="T35" fmla="*/ 1 h 659"/>
                <a:gd name="T36" fmla="*/ 94 w 308"/>
                <a:gd name="T37" fmla="*/ 1 h 659"/>
                <a:gd name="T38" fmla="*/ 116 w 308"/>
                <a:gd name="T39" fmla="*/ 1 h 659"/>
                <a:gd name="T40" fmla="*/ 137 w 308"/>
                <a:gd name="T41" fmla="*/ 1 h 659"/>
                <a:gd name="T42" fmla="*/ 161 w 308"/>
                <a:gd name="T43" fmla="*/ 1 h 659"/>
                <a:gd name="T44" fmla="*/ 184 w 308"/>
                <a:gd name="T45" fmla="*/ 1 h 659"/>
                <a:gd name="T46" fmla="*/ 206 w 308"/>
                <a:gd name="T47" fmla="*/ 1 h 659"/>
                <a:gd name="T48" fmla="*/ 227 w 308"/>
                <a:gd name="T49" fmla="*/ 1 h 659"/>
                <a:gd name="T50" fmla="*/ 246 w 308"/>
                <a:gd name="T51" fmla="*/ 1 h 659"/>
                <a:gd name="T52" fmla="*/ 263 w 308"/>
                <a:gd name="T53" fmla="*/ 1 h 659"/>
                <a:gd name="T54" fmla="*/ 277 w 308"/>
                <a:gd name="T55" fmla="*/ 1 h 659"/>
                <a:gd name="T56" fmla="*/ 290 w 308"/>
                <a:gd name="T57" fmla="*/ 1 h 659"/>
                <a:gd name="T58" fmla="*/ 299 w 308"/>
                <a:gd name="T59" fmla="*/ 1 h 659"/>
                <a:gd name="T60" fmla="*/ 305 w 308"/>
                <a:gd name="T61" fmla="*/ 1 h 659"/>
                <a:gd name="T62" fmla="*/ 308 w 308"/>
                <a:gd name="T63" fmla="*/ 1 h 659"/>
                <a:gd name="T64" fmla="*/ 308 w 308"/>
                <a:gd name="T65" fmla="*/ 1 h 659"/>
                <a:gd name="T66" fmla="*/ 303 w 308"/>
                <a:gd name="T67" fmla="*/ 1 h 659"/>
                <a:gd name="T68" fmla="*/ 296 w 308"/>
                <a:gd name="T69" fmla="*/ 1 h 659"/>
                <a:gd name="T70" fmla="*/ 286 w 308"/>
                <a:gd name="T71" fmla="*/ 1 h 659"/>
                <a:gd name="T72" fmla="*/ 273 w 308"/>
                <a:gd name="T73" fmla="*/ 1 h 659"/>
                <a:gd name="T74" fmla="*/ 257 w 308"/>
                <a:gd name="T75" fmla="*/ 1 h 659"/>
                <a:gd name="T76" fmla="*/ 240 w 308"/>
                <a:gd name="T77" fmla="*/ 1 h 659"/>
                <a:gd name="T78" fmla="*/ 221 w 308"/>
                <a:gd name="T79" fmla="*/ 1 h 659"/>
                <a:gd name="T80" fmla="*/ 199 w 308"/>
                <a:gd name="T81" fmla="*/ 1 h 659"/>
                <a:gd name="T82" fmla="*/ 177 w 308"/>
                <a:gd name="T83" fmla="*/ 1 h 659"/>
                <a:gd name="T84" fmla="*/ 154 w 308"/>
                <a:gd name="T85" fmla="*/ 0 h 6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08"/>
                <a:gd name="T130" fmla="*/ 0 h 659"/>
                <a:gd name="T131" fmla="*/ 308 w 308"/>
                <a:gd name="T132" fmla="*/ 659 h 6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08" h="659">
                  <a:moveTo>
                    <a:pt x="154" y="0"/>
                  </a:moveTo>
                  <a:lnTo>
                    <a:pt x="146" y="2"/>
                  </a:lnTo>
                  <a:lnTo>
                    <a:pt x="137" y="2"/>
                  </a:lnTo>
                  <a:lnTo>
                    <a:pt x="130" y="4"/>
                  </a:lnTo>
                  <a:lnTo>
                    <a:pt x="123" y="7"/>
                  </a:lnTo>
                  <a:lnTo>
                    <a:pt x="116" y="11"/>
                  </a:lnTo>
                  <a:lnTo>
                    <a:pt x="108" y="15"/>
                  </a:lnTo>
                  <a:lnTo>
                    <a:pt x="101" y="21"/>
                  </a:lnTo>
                  <a:lnTo>
                    <a:pt x="94" y="27"/>
                  </a:lnTo>
                  <a:lnTo>
                    <a:pt x="87" y="32"/>
                  </a:lnTo>
                  <a:lnTo>
                    <a:pt x="81" y="40"/>
                  </a:lnTo>
                  <a:lnTo>
                    <a:pt x="73" y="48"/>
                  </a:lnTo>
                  <a:lnTo>
                    <a:pt x="67" y="57"/>
                  </a:lnTo>
                  <a:lnTo>
                    <a:pt x="61" y="67"/>
                  </a:lnTo>
                  <a:lnTo>
                    <a:pt x="55" y="76"/>
                  </a:lnTo>
                  <a:lnTo>
                    <a:pt x="50" y="86"/>
                  </a:lnTo>
                  <a:lnTo>
                    <a:pt x="44" y="98"/>
                  </a:lnTo>
                  <a:lnTo>
                    <a:pt x="39" y="109"/>
                  </a:lnTo>
                  <a:lnTo>
                    <a:pt x="35" y="121"/>
                  </a:lnTo>
                  <a:lnTo>
                    <a:pt x="30" y="132"/>
                  </a:lnTo>
                  <a:lnTo>
                    <a:pt x="26" y="145"/>
                  </a:lnTo>
                  <a:lnTo>
                    <a:pt x="21" y="159"/>
                  </a:lnTo>
                  <a:lnTo>
                    <a:pt x="18" y="172"/>
                  </a:lnTo>
                  <a:lnTo>
                    <a:pt x="14" y="188"/>
                  </a:lnTo>
                  <a:lnTo>
                    <a:pt x="12" y="201"/>
                  </a:lnTo>
                  <a:lnTo>
                    <a:pt x="9" y="216"/>
                  </a:lnTo>
                  <a:lnTo>
                    <a:pt x="7" y="232"/>
                  </a:lnTo>
                  <a:lnTo>
                    <a:pt x="4" y="247"/>
                  </a:lnTo>
                  <a:lnTo>
                    <a:pt x="2" y="264"/>
                  </a:lnTo>
                  <a:lnTo>
                    <a:pt x="1" y="280"/>
                  </a:lnTo>
                  <a:lnTo>
                    <a:pt x="0" y="297"/>
                  </a:lnTo>
                  <a:lnTo>
                    <a:pt x="0" y="312"/>
                  </a:lnTo>
                  <a:lnTo>
                    <a:pt x="0" y="330"/>
                  </a:lnTo>
                  <a:lnTo>
                    <a:pt x="0" y="347"/>
                  </a:lnTo>
                  <a:lnTo>
                    <a:pt x="0" y="364"/>
                  </a:lnTo>
                  <a:lnTo>
                    <a:pt x="1" y="379"/>
                  </a:lnTo>
                  <a:lnTo>
                    <a:pt x="2" y="397"/>
                  </a:lnTo>
                  <a:lnTo>
                    <a:pt x="4" y="412"/>
                  </a:lnTo>
                  <a:lnTo>
                    <a:pt x="7" y="427"/>
                  </a:lnTo>
                  <a:lnTo>
                    <a:pt x="9" y="443"/>
                  </a:lnTo>
                  <a:lnTo>
                    <a:pt x="12" y="458"/>
                  </a:lnTo>
                  <a:lnTo>
                    <a:pt x="14" y="473"/>
                  </a:lnTo>
                  <a:lnTo>
                    <a:pt x="18" y="487"/>
                  </a:lnTo>
                  <a:lnTo>
                    <a:pt x="21" y="500"/>
                  </a:lnTo>
                  <a:lnTo>
                    <a:pt x="26" y="514"/>
                  </a:lnTo>
                  <a:lnTo>
                    <a:pt x="30" y="527"/>
                  </a:lnTo>
                  <a:lnTo>
                    <a:pt x="35" y="541"/>
                  </a:lnTo>
                  <a:lnTo>
                    <a:pt x="39" y="552"/>
                  </a:lnTo>
                  <a:lnTo>
                    <a:pt x="44" y="564"/>
                  </a:lnTo>
                  <a:lnTo>
                    <a:pt x="50" y="575"/>
                  </a:lnTo>
                  <a:lnTo>
                    <a:pt x="55" y="585"/>
                  </a:lnTo>
                  <a:lnTo>
                    <a:pt x="61" y="594"/>
                  </a:lnTo>
                  <a:lnTo>
                    <a:pt x="67" y="604"/>
                  </a:lnTo>
                  <a:lnTo>
                    <a:pt x="73" y="611"/>
                  </a:lnTo>
                  <a:lnTo>
                    <a:pt x="81" y="619"/>
                  </a:lnTo>
                  <a:lnTo>
                    <a:pt x="87" y="627"/>
                  </a:lnTo>
                  <a:lnTo>
                    <a:pt x="94" y="635"/>
                  </a:lnTo>
                  <a:lnTo>
                    <a:pt x="101" y="640"/>
                  </a:lnTo>
                  <a:lnTo>
                    <a:pt x="108" y="644"/>
                  </a:lnTo>
                  <a:lnTo>
                    <a:pt x="116" y="650"/>
                  </a:lnTo>
                  <a:lnTo>
                    <a:pt x="123" y="654"/>
                  </a:lnTo>
                  <a:lnTo>
                    <a:pt x="130" y="656"/>
                  </a:lnTo>
                  <a:lnTo>
                    <a:pt x="137" y="658"/>
                  </a:lnTo>
                  <a:lnTo>
                    <a:pt x="146" y="659"/>
                  </a:lnTo>
                  <a:lnTo>
                    <a:pt x="154" y="659"/>
                  </a:lnTo>
                  <a:lnTo>
                    <a:pt x="161" y="659"/>
                  </a:lnTo>
                  <a:lnTo>
                    <a:pt x="170" y="658"/>
                  </a:lnTo>
                  <a:lnTo>
                    <a:pt x="177" y="656"/>
                  </a:lnTo>
                  <a:lnTo>
                    <a:pt x="184" y="654"/>
                  </a:lnTo>
                  <a:lnTo>
                    <a:pt x="192" y="650"/>
                  </a:lnTo>
                  <a:lnTo>
                    <a:pt x="199" y="644"/>
                  </a:lnTo>
                  <a:lnTo>
                    <a:pt x="206" y="640"/>
                  </a:lnTo>
                  <a:lnTo>
                    <a:pt x="213" y="635"/>
                  </a:lnTo>
                  <a:lnTo>
                    <a:pt x="221" y="627"/>
                  </a:lnTo>
                  <a:lnTo>
                    <a:pt x="227" y="619"/>
                  </a:lnTo>
                  <a:lnTo>
                    <a:pt x="234" y="611"/>
                  </a:lnTo>
                  <a:lnTo>
                    <a:pt x="240" y="604"/>
                  </a:lnTo>
                  <a:lnTo>
                    <a:pt x="246" y="594"/>
                  </a:lnTo>
                  <a:lnTo>
                    <a:pt x="252" y="585"/>
                  </a:lnTo>
                  <a:lnTo>
                    <a:pt x="257" y="575"/>
                  </a:lnTo>
                  <a:lnTo>
                    <a:pt x="263" y="564"/>
                  </a:lnTo>
                  <a:lnTo>
                    <a:pt x="268" y="552"/>
                  </a:lnTo>
                  <a:lnTo>
                    <a:pt x="273" y="541"/>
                  </a:lnTo>
                  <a:lnTo>
                    <a:pt x="277" y="527"/>
                  </a:lnTo>
                  <a:lnTo>
                    <a:pt x="281" y="514"/>
                  </a:lnTo>
                  <a:lnTo>
                    <a:pt x="286" y="500"/>
                  </a:lnTo>
                  <a:lnTo>
                    <a:pt x="290" y="487"/>
                  </a:lnTo>
                  <a:lnTo>
                    <a:pt x="293" y="473"/>
                  </a:lnTo>
                  <a:lnTo>
                    <a:pt x="296" y="458"/>
                  </a:lnTo>
                  <a:lnTo>
                    <a:pt x="299" y="443"/>
                  </a:lnTo>
                  <a:lnTo>
                    <a:pt x="302" y="427"/>
                  </a:lnTo>
                  <a:lnTo>
                    <a:pt x="303" y="412"/>
                  </a:lnTo>
                  <a:lnTo>
                    <a:pt x="305" y="397"/>
                  </a:lnTo>
                  <a:lnTo>
                    <a:pt x="306" y="379"/>
                  </a:lnTo>
                  <a:lnTo>
                    <a:pt x="308" y="364"/>
                  </a:lnTo>
                  <a:lnTo>
                    <a:pt x="308" y="347"/>
                  </a:lnTo>
                  <a:lnTo>
                    <a:pt x="308" y="330"/>
                  </a:lnTo>
                  <a:lnTo>
                    <a:pt x="308" y="312"/>
                  </a:lnTo>
                  <a:lnTo>
                    <a:pt x="308" y="297"/>
                  </a:lnTo>
                  <a:lnTo>
                    <a:pt x="306" y="280"/>
                  </a:lnTo>
                  <a:lnTo>
                    <a:pt x="305" y="264"/>
                  </a:lnTo>
                  <a:lnTo>
                    <a:pt x="303" y="247"/>
                  </a:lnTo>
                  <a:lnTo>
                    <a:pt x="302" y="232"/>
                  </a:lnTo>
                  <a:lnTo>
                    <a:pt x="299" y="216"/>
                  </a:lnTo>
                  <a:lnTo>
                    <a:pt x="296" y="201"/>
                  </a:lnTo>
                  <a:lnTo>
                    <a:pt x="293" y="188"/>
                  </a:lnTo>
                  <a:lnTo>
                    <a:pt x="290" y="172"/>
                  </a:lnTo>
                  <a:lnTo>
                    <a:pt x="286" y="159"/>
                  </a:lnTo>
                  <a:lnTo>
                    <a:pt x="281" y="145"/>
                  </a:lnTo>
                  <a:lnTo>
                    <a:pt x="277" y="132"/>
                  </a:lnTo>
                  <a:lnTo>
                    <a:pt x="273" y="121"/>
                  </a:lnTo>
                  <a:lnTo>
                    <a:pt x="268" y="109"/>
                  </a:lnTo>
                  <a:lnTo>
                    <a:pt x="263" y="98"/>
                  </a:lnTo>
                  <a:lnTo>
                    <a:pt x="257" y="86"/>
                  </a:lnTo>
                  <a:lnTo>
                    <a:pt x="252" y="76"/>
                  </a:lnTo>
                  <a:lnTo>
                    <a:pt x="246" y="67"/>
                  </a:lnTo>
                  <a:lnTo>
                    <a:pt x="240" y="57"/>
                  </a:lnTo>
                  <a:lnTo>
                    <a:pt x="234" y="48"/>
                  </a:lnTo>
                  <a:lnTo>
                    <a:pt x="227" y="40"/>
                  </a:lnTo>
                  <a:lnTo>
                    <a:pt x="221" y="32"/>
                  </a:lnTo>
                  <a:lnTo>
                    <a:pt x="213" y="27"/>
                  </a:lnTo>
                  <a:lnTo>
                    <a:pt x="206" y="21"/>
                  </a:lnTo>
                  <a:lnTo>
                    <a:pt x="199" y="15"/>
                  </a:lnTo>
                  <a:lnTo>
                    <a:pt x="192" y="11"/>
                  </a:lnTo>
                  <a:lnTo>
                    <a:pt x="184" y="7"/>
                  </a:lnTo>
                  <a:lnTo>
                    <a:pt x="177" y="4"/>
                  </a:lnTo>
                  <a:lnTo>
                    <a:pt x="170" y="2"/>
                  </a:lnTo>
                  <a:lnTo>
                    <a:pt x="161" y="2"/>
                  </a:lnTo>
                  <a:lnTo>
                    <a:pt x="154"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9" name="Rectangle 4">
              <a:extLst>
                <a:ext uri="{FF2B5EF4-FFF2-40B4-BE49-F238E27FC236}">
                  <a16:creationId xmlns:a16="http://schemas.microsoft.com/office/drawing/2014/main" id="{7B2AFE1B-7CD1-4BF3-8205-EFEA701145D0}"/>
                </a:ext>
              </a:extLst>
            </p:cNvPr>
            <p:cNvSpPr>
              <a:spLocks noChangeArrowheads="1"/>
            </p:cNvSpPr>
            <p:nvPr/>
          </p:nvSpPr>
          <p:spPr bwMode="auto">
            <a:xfrm>
              <a:off x="4545" y="3004"/>
              <a:ext cx="80"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5</a:t>
              </a:r>
              <a:endParaRPr lang="en-US" altLang="zh-CN" sz="1867">
                <a:solidFill>
                  <a:srgbClr val="000000"/>
                </a:solidFill>
                <a:latin typeface="Tahoma" pitchFamily="34" charset="0"/>
                <a:ea typeface="Arial Unicode MS" pitchFamily="34" charset="-122"/>
              </a:endParaRPr>
            </a:p>
          </p:txBody>
        </p:sp>
      </p:grpSp>
      <p:grpSp>
        <p:nvGrpSpPr>
          <p:cNvPr id="10" name="Group 5">
            <a:extLst>
              <a:ext uri="{FF2B5EF4-FFF2-40B4-BE49-F238E27FC236}">
                <a16:creationId xmlns:a16="http://schemas.microsoft.com/office/drawing/2014/main" id="{2973B320-C21E-471A-936D-F80D80DFEA8D}"/>
              </a:ext>
            </a:extLst>
          </p:cNvPr>
          <p:cNvGrpSpPr>
            <a:grpSpLocks/>
          </p:cNvGrpSpPr>
          <p:nvPr/>
        </p:nvGrpSpPr>
        <p:grpSpPr bwMode="auto">
          <a:xfrm>
            <a:off x="9321801" y="4455584"/>
            <a:ext cx="749300" cy="522816"/>
            <a:chOff x="4138" y="2475"/>
            <a:chExt cx="354" cy="329"/>
          </a:xfrm>
          <a:solidFill>
            <a:schemeClr val="bg1"/>
          </a:solidFill>
        </p:grpSpPr>
        <p:sp>
          <p:nvSpPr>
            <p:cNvPr id="11" name="Freeform 6">
              <a:extLst>
                <a:ext uri="{FF2B5EF4-FFF2-40B4-BE49-F238E27FC236}">
                  <a16:creationId xmlns:a16="http://schemas.microsoft.com/office/drawing/2014/main" id="{02462191-B13B-4FF2-BBA9-61630E30C062}"/>
                </a:ext>
              </a:extLst>
            </p:cNvPr>
            <p:cNvSpPr>
              <a:spLocks/>
            </p:cNvSpPr>
            <p:nvPr/>
          </p:nvSpPr>
          <p:spPr bwMode="auto">
            <a:xfrm>
              <a:off x="4138" y="2475"/>
              <a:ext cx="354" cy="329"/>
            </a:xfrm>
            <a:custGeom>
              <a:avLst/>
              <a:gdLst>
                <a:gd name="T0" fmla="*/ 160 w 354"/>
                <a:gd name="T1" fmla="*/ 0 h 660"/>
                <a:gd name="T2" fmla="*/ 133 w 354"/>
                <a:gd name="T3" fmla="*/ 0 h 660"/>
                <a:gd name="T4" fmla="*/ 109 w 354"/>
                <a:gd name="T5" fmla="*/ 0 h 660"/>
                <a:gd name="T6" fmla="*/ 86 w 354"/>
                <a:gd name="T7" fmla="*/ 0 h 660"/>
                <a:gd name="T8" fmla="*/ 64 w 354"/>
                <a:gd name="T9" fmla="*/ 0 h 660"/>
                <a:gd name="T10" fmla="*/ 46 w 354"/>
                <a:gd name="T11" fmla="*/ 0 h 660"/>
                <a:gd name="T12" fmla="*/ 31 w 354"/>
                <a:gd name="T13" fmla="*/ 0 h 660"/>
                <a:gd name="T14" fmla="*/ 18 w 354"/>
                <a:gd name="T15" fmla="*/ 0 h 660"/>
                <a:gd name="T16" fmla="*/ 9 w 354"/>
                <a:gd name="T17" fmla="*/ 0 h 660"/>
                <a:gd name="T18" fmla="*/ 3 w 354"/>
                <a:gd name="T19" fmla="*/ 0 h 660"/>
                <a:gd name="T20" fmla="*/ 0 w 354"/>
                <a:gd name="T21" fmla="*/ 0 h 660"/>
                <a:gd name="T22" fmla="*/ 3 w 354"/>
                <a:gd name="T23" fmla="*/ 0 h 660"/>
                <a:gd name="T24" fmla="*/ 9 w 354"/>
                <a:gd name="T25" fmla="*/ 0 h 660"/>
                <a:gd name="T26" fmla="*/ 18 w 354"/>
                <a:gd name="T27" fmla="*/ 0 h 660"/>
                <a:gd name="T28" fmla="*/ 31 w 354"/>
                <a:gd name="T29" fmla="*/ 0 h 660"/>
                <a:gd name="T30" fmla="*/ 46 w 354"/>
                <a:gd name="T31" fmla="*/ 0 h 660"/>
                <a:gd name="T32" fmla="*/ 64 w 354"/>
                <a:gd name="T33" fmla="*/ 0 h 660"/>
                <a:gd name="T34" fmla="*/ 86 w 354"/>
                <a:gd name="T35" fmla="*/ 0 h 660"/>
                <a:gd name="T36" fmla="*/ 109 w 354"/>
                <a:gd name="T37" fmla="*/ 0 h 660"/>
                <a:gd name="T38" fmla="*/ 133 w 354"/>
                <a:gd name="T39" fmla="*/ 0 h 660"/>
                <a:gd name="T40" fmla="*/ 160 w 354"/>
                <a:gd name="T41" fmla="*/ 0 h 660"/>
                <a:gd name="T42" fmla="*/ 186 w 354"/>
                <a:gd name="T43" fmla="*/ 0 h 660"/>
                <a:gd name="T44" fmla="*/ 213 w 354"/>
                <a:gd name="T45" fmla="*/ 0 h 660"/>
                <a:gd name="T46" fmla="*/ 238 w 354"/>
                <a:gd name="T47" fmla="*/ 0 h 660"/>
                <a:gd name="T48" fmla="*/ 261 w 354"/>
                <a:gd name="T49" fmla="*/ 0 h 660"/>
                <a:gd name="T50" fmla="*/ 283 w 354"/>
                <a:gd name="T51" fmla="*/ 0 h 660"/>
                <a:gd name="T52" fmla="*/ 302 w 354"/>
                <a:gd name="T53" fmla="*/ 0 h 660"/>
                <a:gd name="T54" fmla="*/ 319 w 354"/>
                <a:gd name="T55" fmla="*/ 0 h 660"/>
                <a:gd name="T56" fmla="*/ 333 w 354"/>
                <a:gd name="T57" fmla="*/ 0 h 660"/>
                <a:gd name="T58" fmla="*/ 343 w 354"/>
                <a:gd name="T59" fmla="*/ 0 h 660"/>
                <a:gd name="T60" fmla="*/ 351 w 354"/>
                <a:gd name="T61" fmla="*/ 0 h 660"/>
                <a:gd name="T62" fmla="*/ 354 w 354"/>
                <a:gd name="T63" fmla="*/ 0 h 660"/>
                <a:gd name="T64" fmla="*/ 353 w 354"/>
                <a:gd name="T65" fmla="*/ 0 h 660"/>
                <a:gd name="T66" fmla="*/ 348 w 354"/>
                <a:gd name="T67" fmla="*/ 0 h 660"/>
                <a:gd name="T68" fmla="*/ 341 w 354"/>
                <a:gd name="T69" fmla="*/ 0 h 660"/>
                <a:gd name="T70" fmla="*/ 329 w 354"/>
                <a:gd name="T71" fmla="*/ 0 h 660"/>
                <a:gd name="T72" fmla="*/ 314 w 354"/>
                <a:gd name="T73" fmla="*/ 0 h 660"/>
                <a:gd name="T74" fmla="*/ 296 w 354"/>
                <a:gd name="T75" fmla="*/ 0 h 660"/>
                <a:gd name="T76" fmla="*/ 276 w 354"/>
                <a:gd name="T77" fmla="*/ 0 h 660"/>
                <a:gd name="T78" fmla="*/ 254 w 354"/>
                <a:gd name="T79" fmla="*/ 0 h 660"/>
                <a:gd name="T80" fmla="*/ 230 w 354"/>
                <a:gd name="T81" fmla="*/ 0 h 660"/>
                <a:gd name="T82" fmla="*/ 204 w 354"/>
                <a:gd name="T83" fmla="*/ 0 h 660"/>
                <a:gd name="T84" fmla="*/ 178 w 354"/>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4"/>
                <a:gd name="T130" fmla="*/ 0 h 660"/>
                <a:gd name="T131" fmla="*/ 354 w 354"/>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4" h="660">
                  <a:moveTo>
                    <a:pt x="178" y="0"/>
                  </a:moveTo>
                  <a:lnTo>
                    <a:pt x="168" y="2"/>
                  </a:lnTo>
                  <a:lnTo>
                    <a:pt x="160" y="2"/>
                  </a:lnTo>
                  <a:lnTo>
                    <a:pt x="150" y="4"/>
                  </a:lnTo>
                  <a:lnTo>
                    <a:pt x="142" y="8"/>
                  </a:lnTo>
                  <a:lnTo>
                    <a:pt x="133" y="12"/>
                  </a:lnTo>
                  <a:lnTo>
                    <a:pt x="125" y="16"/>
                  </a:lnTo>
                  <a:lnTo>
                    <a:pt x="116" y="21"/>
                  </a:lnTo>
                  <a:lnTo>
                    <a:pt x="109" y="27"/>
                  </a:lnTo>
                  <a:lnTo>
                    <a:pt x="101" y="33"/>
                  </a:lnTo>
                  <a:lnTo>
                    <a:pt x="93" y="40"/>
                  </a:lnTo>
                  <a:lnTo>
                    <a:pt x="86" y="48"/>
                  </a:lnTo>
                  <a:lnTo>
                    <a:pt x="79" y="58"/>
                  </a:lnTo>
                  <a:lnTo>
                    <a:pt x="72" y="67"/>
                  </a:lnTo>
                  <a:lnTo>
                    <a:pt x="64" y="77"/>
                  </a:lnTo>
                  <a:lnTo>
                    <a:pt x="58" y="86"/>
                  </a:lnTo>
                  <a:lnTo>
                    <a:pt x="52" y="98"/>
                  </a:lnTo>
                  <a:lnTo>
                    <a:pt x="46" y="109"/>
                  </a:lnTo>
                  <a:lnTo>
                    <a:pt x="41" y="121"/>
                  </a:lnTo>
                  <a:lnTo>
                    <a:pt x="35" y="132"/>
                  </a:lnTo>
                  <a:lnTo>
                    <a:pt x="31" y="146"/>
                  </a:lnTo>
                  <a:lnTo>
                    <a:pt x="26" y="159"/>
                  </a:lnTo>
                  <a:lnTo>
                    <a:pt x="22" y="173"/>
                  </a:lnTo>
                  <a:lnTo>
                    <a:pt x="18" y="188"/>
                  </a:lnTo>
                  <a:lnTo>
                    <a:pt x="15" y="202"/>
                  </a:lnTo>
                  <a:lnTo>
                    <a:pt x="11" y="217"/>
                  </a:lnTo>
                  <a:lnTo>
                    <a:pt x="9" y="232"/>
                  </a:lnTo>
                  <a:lnTo>
                    <a:pt x="6" y="248"/>
                  </a:lnTo>
                  <a:lnTo>
                    <a:pt x="4" y="265"/>
                  </a:lnTo>
                  <a:lnTo>
                    <a:pt x="3" y="280"/>
                  </a:lnTo>
                  <a:lnTo>
                    <a:pt x="2" y="297"/>
                  </a:lnTo>
                  <a:lnTo>
                    <a:pt x="0" y="313"/>
                  </a:lnTo>
                  <a:lnTo>
                    <a:pt x="0" y="330"/>
                  </a:lnTo>
                  <a:lnTo>
                    <a:pt x="0" y="347"/>
                  </a:lnTo>
                  <a:lnTo>
                    <a:pt x="2" y="365"/>
                  </a:lnTo>
                  <a:lnTo>
                    <a:pt x="3" y="380"/>
                  </a:lnTo>
                  <a:lnTo>
                    <a:pt x="4" y="397"/>
                  </a:lnTo>
                  <a:lnTo>
                    <a:pt x="6" y="412"/>
                  </a:lnTo>
                  <a:lnTo>
                    <a:pt x="9" y="428"/>
                  </a:lnTo>
                  <a:lnTo>
                    <a:pt x="11" y="443"/>
                  </a:lnTo>
                  <a:lnTo>
                    <a:pt x="15" y="458"/>
                  </a:lnTo>
                  <a:lnTo>
                    <a:pt x="18" y="474"/>
                  </a:lnTo>
                  <a:lnTo>
                    <a:pt x="22" y="487"/>
                  </a:lnTo>
                  <a:lnTo>
                    <a:pt x="26" y="501"/>
                  </a:lnTo>
                  <a:lnTo>
                    <a:pt x="31" y="514"/>
                  </a:lnTo>
                  <a:lnTo>
                    <a:pt x="35" y="528"/>
                  </a:lnTo>
                  <a:lnTo>
                    <a:pt x="41" y="541"/>
                  </a:lnTo>
                  <a:lnTo>
                    <a:pt x="46" y="552"/>
                  </a:lnTo>
                  <a:lnTo>
                    <a:pt x="52" y="564"/>
                  </a:lnTo>
                  <a:lnTo>
                    <a:pt x="58" y="575"/>
                  </a:lnTo>
                  <a:lnTo>
                    <a:pt x="64" y="585"/>
                  </a:lnTo>
                  <a:lnTo>
                    <a:pt x="72" y="595"/>
                  </a:lnTo>
                  <a:lnTo>
                    <a:pt x="79" y="604"/>
                  </a:lnTo>
                  <a:lnTo>
                    <a:pt x="86" y="612"/>
                  </a:lnTo>
                  <a:lnTo>
                    <a:pt x="93" y="620"/>
                  </a:lnTo>
                  <a:lnTo>
                    <a:pt x="101" y="627"/>
                  </a:lnTo>
                  <a:lnTo>
                    <a:pt x="109" y="635"/>
                  </a:lnTo>
                  <a:lnTo>
                    <a:pt x="116" y="641"/>
                  </a:lnTo>
                  <a:lnTo>
                    <a:pt x="125" y="645"/>
                  </a:lnTo>
                  <a:lnTo>
                    <a:pt x="133" y="650"/>
                  </a:lnTo>
                  <a:lnTo>
                    <a:pt x="142" y="654"/>
                  </a:lnTo>
                  <a:lnTo>
                    <a:pt x="150" y="656"/>
                  </a:lnTo>
                  <a:lnTo>
                    <a:pt x="160" y="658"/>
                  </a:lnTo>
                  <a:lnTo>
                    <a:pt x="168" y="660"/>
                  </a:lnTo>
                  <a:lnTo>
                    <a:pt x="178" y="660"/>
                  </a:lnTo>
                  <a:lnTo>
                    <a:pt x="186" y="660"/>
                  </a:lnTo>
                  <a:lnTo>
                    <a:pt x="196" y="658"/>
                  </a:lnTo>
                  <a:lnTo>
                    <a:pt x="204" y="656"/>
                  </a:lnTo>
                  <a:lnTo>
                    <a:pt x="213" y="654"/>
                  </a:lnTo>
                  <a:lnTo>
                    <a:pt x="221" y="650"/>
                  </a:lnTo>
                  <a:lnTo>
                    <a:pt x="230" y="645"/>
                  </a:lnTo>
                  <a:lnTo>
                    <a:pt x="238" y="641"/>
                  </a:lnTo>
                  <a:lnTo>
                    <a:pt x="247" y="635"/>
                  </a:lnTo>
                  <a:lnTo>
                    <a:pt x="254" y="627"/>
                  </a:lnTo>
                  <a:lnTo>
                    <a:pt x="261" y="620"/>
                  </a:lnTo>
                  <a:lnTo>
                    <a:pt x="270" y="612"/>
                  </a:lnTo>
                  <a:lnTo>
                    <a:pt x="276" y="604"/>
                  </a:lnTo>
                  <a:lnTo>
                    <a:pt x="283" y="595"/>
                  </a:lnTo>
                  <a:lnTo>
                    <a:pt x="290" y="585"/>
                  </a:lnTo>
                  <a:lnTo>
                    <a:pt x="296" y="575"/>
                  </a:lnTo>
                  <a:lnTo>
                    <a:pt x="302" y="564"/>
                  </a:lnTo>
                  <a:lnTo>
                    <a:pt x="308" y="552"/>
                  </a:lnTo>
                  <a:lnTo>
                    <a:pt x="314" y="541"/>
                  </a:lnTo>
                  <a:lnTo>
                    <a:pt x="319" y="528"/>
                  </a:lnTo>
                  <a:lnTo>
                    <a:pt x="324" y="514"/>
                  </a:lnTo>
                  <a:lnTo>
                    <a:pt x="329" y="501"/>
                  </a:lnTo>
                  <a:lnTo>
                    <a:pt x="333" y="487"/>
                  </a:lnTo>
                  <a:lnTo>
                    <a:pt x="337" y="474"/>
                  </a:lnTo>
                  <a:lnTo>
                    <a:pt x="341" y="458"/>
                  </a:lnTo>
                  <a:lnTo>
                    <a:pt x="343" y="443"/>
                  </a:lnTo>
                  <a:lnTo>
                    <a:pt x="346" y="428"/>
                  </a:lnTo>
                  <a:lnTo>
                    <a:pt x="348" y="412"/>
                  </a:lnTo>
                  <a:lnTo>
                    <a:pt x="351" y="397"/>
                  </a:lnTo>
                  <a:lnTo>
                    <a:pt x="352" y="380"/>
                  </a:lnTo>
                  <a:lnTo>
                    <a:pt x="353" y="365"/>
                  </a:lnTo>
                  <a:lnTo>
                    <a:pt x="354" y="347"/>
                  </a:lnTo>
                  <a:lnTo>
                    <a:pt x="354" y="330"/>
                  </a:lnTo>
                  <a:lnTo>
                    <a:pt x="354" y="313"/>
                  </a:lnTo>
                  <a:lnTo>
                    <a:pt x="353" y="297"/>
                  </a:lnTo>
                  <a:lnTo>
                    <a:pt x="352" y="280"/>
                  </a:lnTo>
                  <a:lnTo>
                    <a:pt x="351" y="265"/>
                  </a:lnTo>
                  <a:lnTo>
                    <a:pt x="348" y="248"/>
                  </a:lnTo>
                  <a:lnTo>
                    <a:pt x="346" y="232"/>
                  </a:lnTo>
                  <a:lnTo>
                    <a:pt x="343" y="217"/>
                  </a:lnTo>
                  <a:lnTo>
                    <a:pt x="341" y="202"/>
                  </a:lnTo>
                  <a:lnTo>
                    <a:pt x="337" y="188"/>
                  </a:lnTo>
                  <a:lnTo>
                    <a:pt x="333" y="173"/>
                  </a:lnTo>
                  <a:lnTo>
                    <a:pt x="329" y="159"/>
                  </a:lnTo>
                  <a:lnTo>
                    <a:pt x="324" y="146"/>
                  </a:lnTo>
                  <a:lnTo>
                    <a:pt x="319" y="132"/>
                  </a:lnTo>
                  <a:lnTo>
                    <a:pt x="314" y="121"/>
                  </a:lnTo>
                  <a:lnTo>
                    <a:pt x="308" y="109"/>
                  </a:lnTo>
                  <a:lnTo>
                    <a:pt x="302" y="98"/>
                  </a:lnTo>
                  <a:lnTo>
                    <a:pt x="296" y="86"/>
                  </a:lnTo>
                  <a:lnTo>
                    <a:pt x="290" y="77"/>
                  </a:lnTo>
                  <a:lnTo>
                    <a:pt x="283" y="67"/>
                  </a:lnTo>
                  <a:lnTo>
                    <a:pt x="276" y="58"/>
                  </a:lnTo>
                  <a:lnTo>
                    <a:pt x="270" y="48"/>
                  </a:lnTo>
                  <a:lnTo>
                    <a:pt x="261" y="40"/>
                  </a:lnTo>
                  <a:lnTo>
                    <a:pt x="254" y="33"/>
                  </a:lnTo>
                  <a:lnTo>
                    <a:pt x="247" y="27"/>
                  </a:lnTo>
                  <a:lnTo>
                    <a:pt x="238" y="21"/>
                  </a:lnTo>
                  <a:lnTo>
                    <a:pt x="230" y="16"/>
                  </a:lnTo>
                  <a:lnTo>
                    <a:pt x="221" y="12"/>
                  </a:lnTo>
                  <a:lnTo>
                    <a:pt x="213" y="8"/>
                  </a:lnTo>
                  <a:lnTo>
                    <a:pt x="204" y="4"/>
                  </a:lnTo>
                  <a:lnTo>
                    <a:pt x="196" y="2"/>
                  </a:lnTo>
                  <a:lnTo>
                    <a:pt x="186" y="2"/>
                  </a:lnTo>
                  <a:lnTo>
                    <a:pt x="178"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12" name="Rectangle 7">
              <a:extLst>
                <a:ext uri="{FF2B5EF4-FFF2-40B4-BE49-F238E27FC236}">
                  <a16:creationId xmlns:a16="http://schemas.microsoft.com/office/drawing/2014/main" id="{2915C479-87A2-4DF5-9734-90BFEC9BB977}"/>
                </a:ext>
              </a:extLst>
            </p:cNvPr>
            <p:cNvSpPr>
              <a:spLocks noChangeArrowheads="1"/>
            </p:cNvSpPr>
            <p:nvPr/>
          </p:nvSpPr>
          <p:spPr bwMode="auto">
            <a:xfrm>
              <a:off x="4253" y="2564"/>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10</a:t>
              </a:r>
              <a:endParaRPr lang="en-US" altLang="zh-CN" sz="1867">
                <a:solidFill>
                  <a:srgbClr val="000000"/>
                </a:solidFill>
                <a:latin typeface="Tahoma" pitchFamily="34" charset="0"/>
                <a:ea typeface="Arial Unicode MS" pitchFamily="34" charset="-122"/>
              </a:endParaRPr>
            </a:p>
          </p:txBody>
        </p:sp>
      </p:grpSp>
      <p:grpSp>
        <p:nvGrpSpPr>
          <p:cNvPr id="13" name="Group 8">
            <a:extLst>
              <a:ext uri="{FF2B5EF4-FFF2-40B4-BE49-F238E27FC236}">
                <a16:creationId xmlns:a16="http://schemas.microsoft.com/office/drawing/2014/main" id="{BFAE99C1-7BBE-43F0-893A-39D54CA34566}"/>
              </a:ext>
            </a:extLst>
          </p:cNvPr>
          <p:cNvGrpSpPr>
            <a:grpSpLocks/>
          </p:cNvGrpSpPr>
          <p:nvPr/>
        </p:nvGrpSpPr>
        <p:grpSpPr bwMode="auto">
          <a:xfrm>
            <a:off x="4447118" y="3062818"/>
            <a:ext cx="768349" cy="484716"/>
            <a:chOff x="1971" y="1688"/>
            <a:chExt cx="363" cy="306"/>
          </a:xfrm>
          <a:solidFill>
            <a:schemeClr val="bg1"/>
          </a:solidFill>
        </p:grpSpPr>
        <p:sp>
          <p:nvSpPr>
            <p:cNvPr id="14" name="Freeform 9">
              <a:extLst>
                <a:ext uri="{FF2B5EF4-FFF2-40B4-BE49-F238E27FC236}">
                  <a16:creationId xmlns:a16="http://schemas.microsoft.com/office/drawing/2014/main" id="{1EA611A8-204A-4A21-ADEE-8A4CEC7A505D}"/>
                </a:ext>
              </a:extLst>
            </p:cNvPr>
            <p:cNvSpPr>
              <a:spLocks/>
            </p:cNvSpPr>
            <p:nvPr/>
          </p:nvSpPr>
          <p:spPr bwMode="auto">
            <a:xfrm>
              <a:off x="1971" y="1688"/>
              <a:ext cx="363" cy="306"/>
            </a:xfrm>
            <a:custGeom>
              <a:avLst/>
              <a:gdLst>
                <a:gd name="T0" fmla="*/ 162 w 363"/>
                <a:gd name="T1" fmla="*/ 1 h 611"/>
                <a:gd name="T2" fmla="*/ 135 w 363"/>
                <a:gd name="T3" fmla="*/ 1 h 611"/>
                <a:gd name="T4" fmla="*/ 110 w 363"/>
                <a:gd name="T5" fmla="*/ 1 h 611"/>
                <a:gd name="T6" fmla="*/ 87 w 363"/>
                <a:gd name="T7" fmla="*/ 1 h 611"/>
                <a:gd name="T8" fmla="*/ 65 w 363"/>
                <a:gd name="T9" fmla="*/ 1 h 611"/>
                <a:gd name="T10" fmla="*/ 47 w 363"/>
                <a:gd name="T11" fmla="*/ 1 h 611"/>
                <a:gd name="T12" fmla="*/ 30 w 363"/>
                <a:gd name="T13" fmla="*/ 1 h 611"/>
                <a:gd name="T14" fmla="*/ 17 w 363"/>
                <a:gd name="T15" fmla="*/ 1 h 611"/>
                <a:gd name="T16" fmla="*/ 7 w 363"/>
                <a:gd name="T17" fmla="*/ 1 h 611"/>
                <a:gd name="T18" fmla="*/ 1 w 363"/>
                <a:gd name="T19" fmla="*/ 1 h 611"/>
                <a:gd name="T20" fmla="*/ 0 w 363"/>
                <a:gd name="T21" fmla="*/ 1 h 611"/>
                <a:gd name="T22" fmla="*/ 1 w 363"/>
                <a:gd name="T23" fmla="*/ 1 h 611"/>
                <a:gd name="T24" fmla="*/ 7 w 363"/>
                <a:gd name="T25" fmla="*/ 1 h 611"/>
                <a:gd name="T26" fmla="*/ 17 w 363"/>
                <a:gd name="T27" fmla="*/ 1 h 611"/>
                <a:gd name="T28" fmla="*/ 30 w 363"/>
                <a:gd name="T29" fmla="*/ 1 h 611"/>
                <a:gd name="T30" fmla="*/ 47 w 363"/>
                <a:gd name="T31" fmla="*/ 1 h 611"/>
                <a:gd name="T32" fmla="*/ 65 w 363"/>
                <a:gd name="T33" fmla="*/ 1 h 611"/>
                <a:gd name="T34" fmla="*/ 87 w 363"/>
                <a:gd name="T35" fmla="*/ 1 h 611"/>
                <a:gd name="T36" fmla="*/ 110 w 363"/>
                <a:gd name="T37" fmla="*/ 1 h 611"/>
                <a:gd name="T38" fmla="*/ 135 w 363"/>
                <a:gd name="T39" fmla="*/ 1 h 611"/>
                <a:gd name="T40" fmla="*/ 162 w 363"/>
                <a:gd name="T41" fmla="*/ 1 h 611"/>
                <a:gd name="T42" fmla="*/ 190 w 363"/>
                <a:gd name="T43" fmla="*/ 1 h 611"/>
                <a:gd name="T44" fmla="*/ 218 w 363"/>
                <a:gd name="T45" fmla="*/ 1 h 611"/>
                <a:gd name="T46" fmla="*/ 243 w 363"/>
                <a:gd name="T47" fmla="*/ 1 h 611"/>
                <a:gd name="T48" fmla="*/ 267 w 363"/>
                <a:gd name="T49" fmla="*/ 1 h 611"/>
                <a:gd name="T50" fmla="*/ 289 w 363"/>
                <a:gd name="T51" fmla="*/ 1 h 611"/>
                <a:gd name="T52" fmla="*/ 309 w 363"/>
                <a:gd name="T53" fmla="*/ 1 h 611"/>
                <a:gd name="T54" fmla="*/ 326 w 363"/>
                <a:gd name="T55" fmla="*/ 1 h 611"/>
                <a:gd name="T56" fmla="*/ 340 w 363"/>
                <a:gd name="T57" fmla="*/ 1 h 611"/>
                <a:gd name="T58" fmla="*/ 351 w 363"/>
                <a:gd name="T59" fmla="*/ 1 h 611"/>
                <a:gd name="T60" fmla="*/ 358 w 363"/>
                <a:gd name="T61" fmla="*/ 1 h 611"/>
                <a:gd name="T62" fmla="*/ 361 w 363"/>
                <a:gd name="T63" fmla="*/ 1 h 611"/>
                <a:gd name="T64" fmla="*/ 361 w 363"/>
                <a:gd name="T65" fmla="*/ 1 h 611"/>
                <a:gd name="T66" fmla="*/ 357 w 363"/>
                <a:gd name="T67" fmla="*/ 1 h 611"/>
                <a:gd name="T68" fmla="*/ 348 w 363"/>
                <a:gd name="T69" fmla="*/ 1 h 611"/>
                <a:gd name="T70" fmla="*/ 336 w 363"/>
                <a:gd name="T71" fmla="*/ 1 h 611"/>
                <a:gd name="T72" fmla="*/ 320 w 363"/>
                <a:gd name="T73" fmla="*/ 1 h 611"/>
                <a:gd name="T74" fmla="*/ 302 w 363"/>
                <a:gd name="T75" fmla="*/ 1 h 611"/>
                <a:gd name="T76" fmla="*/ 282 w 363"/>
                <a:gd name="T77" fmla="*/ 1 h 611"/>
                <a:gd name="T78" fmla="*/ 260 w 363"/>
                <a:gd name="T79" fmla="*/ 1 h 611"/>
                <a:gd name="T80" fmla="*/ 235 w 363"/>
                <a:gd name="T81" fmla="*/ 1 h 611"/>
                <a:gd name="T82" fmla="*/ 208 w 363"/>
                <a:gd name="T83" fmla="*/ 1 h 611"/>
                <a:gd name="T84" fmla="*/ 181 w 363"/>
                <a:gd name="T85" fmla="*/ 0 h 61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63"/>
                <a:gd name="T130" fmla="*/ 0 h 611"/>
                <a:gd name="T131" fmla="*/ 363 w 363"/>
                <a:gd name="T132" fmla="*/ 611 h 61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63" h="611">
                  <a:moveTo>
                    <a:pt x="181" y="0"/>
                  </a:moveTo>
                  <a:lnTo>
                    <a:pt x="172" y="2"/>
                  </a:lnTo>
                  <a:lnTo>
                    <a:pt x="162" y="2"/>
                  </a:lnTo>
                  <a:lnTo>
                    <a:pt x="154" y="3"/>
                  </a:lnTo>
                  <a:lnTo>
                    <a:pt x="144" y="7"/>
                  </a:lnTo>
                  <a:lnTo>
                    <a:pt x="135" y="9"/>
                  </a:lnTo>
                  <a:lnTo>
                    <a:pt x="127" y="15"/>
                  </a:lnTo>
                  <a:lnTo>
                    <a:pt x="119" y="19"/>
                  </a:lnTo>
                  <a:lnTo>
                    <a:pt x="110" y="25"/>
                  </a:lnTo>
                  <a:lnTo>
                    <a:pt x="103" y="30"/>
                  </a:lnTo>
                  <a:lnTo>
                    <a:pt x="94" y="38"/>
                  </a:lnTo>
                  <a:lnTo>
                    <a:pt x="87" y="44"/>
                  </a:lnTo>
                  <a:lnTo>
                    <a:pt x="80" y="53"/>
                  </a:lnTo>
                  <a:lnTo>
                    <a:pt x="73" y="61"/>
                  </a:lnTo>
                  <a:lnTo>
                    <a:pt x="65" y="71"/>
                  </a:lnTo>
                  <a:lnTo>
                    <a:pt x="59" y="80"/>
                  </a:lnTo>
                  <a:lnTo>
                    <a:pt x="52" y="90"/>
                  </a:lnTo>
                  <a:lnTo>
                    <a:pt x="47" y="101"/>
                  </a:lnTo>
                  <a:lnTo>
                    <a:pt x="41" y="111"/>
                  </a:lnTo>
                  <a:lnTo>
                    <a:pt x="35" y="122"/>
                  </a:lnTo>
                  <a:lnTo>
                    <a:pt x="30" y="136"/>
                  </a:lnTo>
                  <a:lnTo>
                    <a:pt x="26" y="147"/>
                  </a:lnTo>
                  <a:lnTo>
                    <a:pt x="22" y="161"/>
                  </a:lnTo>
                  <a:lnTo>
                    <a:pt x="17" y="174"/>
                  </a:lnTo>
                  <a:lnTo>
                    <a:pt x="13" y="188"/>
                  </a:lnTo>
                  <a:lnTo>
                    <a:pt x="11" y="201"/>
                  </a:lnTo>
                  <a:lnTo>
                    <a:pt x="7" y="214"/>
                  </a:lnTo>
                  <a:lnTo>
                    <a:pt x="5" y="230"/>
                  </a:lnTo>
                  <a:lnTo>
                    <a:pt x="4" y="245"/>
                  </a:lnTo>
                  <a:lnTo>
                    <a:pt x="1" y="259"/>
                  </a:lnTo>
                  <a:lnTo>
                    <a:pt x="0" y="274"/>
                  </a:lnTo>
                  <a:lnTo>
                    <a:pt x="0" y="291"/>
                  </a:lnTo>
                  <a:lnTo>
                    <a:pt x="0" y="306"/>
                  </a:lnTo>
                  <a:lnTo>
                    <a:pt x="0" y="322"/>
                  </a:lnTo>
                  <a:lnTo>
                    <a:pt x="0" y="337"/>
                  </a:lnTo>
                  <a:lnTo>
                    <a:pt x="1" y="352"/>
                  </a:lnTo>
                  <a:lnTo>
                    <a:pt x="4" y="368"/>
                  </a:lnTo>
                  <a:lnTo>
                    <a:pt x="5" y="383"/>
                  </a:lnTo>
                  <a:lnTo>
                    <a:pt x="7" y="397"/>
                  </a:lnTo>
                  <a:lnTo>
                    <a:pt x="11" y="412"/>
                  </a:lnTo>
                  <a:lnTo>
                    <a:pt x="13" y="425"/>
                  </a:lnTo>
                  <a:lnTo>
                    <a:pt x="17" y="439"/>
                  </a:lnTo>
                  <a:lnTo>
                    <a:pt x="22" y="452"/>
                  </a:lnTo>
                  <a:lnTo>
                    <a:pt x="26" y="464"/>
                  </a:lnTo>
                  <a:lnTo>
                    <a:pt x="30" y="477"/>
                  </a:lnTo>
                  <a:lnTo>
                    <a:pt x="35" y="489"/>
                  </a:lnTo>
                  <a:lnTo>
                    <a:pt x="41" y="500"/>
                  </a:lnTo>
                  <a:lnTo>
                    <a:pt x="47" y="512"/>
                  </a:lnTo>
                  <a:lnTo>
                    <a:pt x="52" y="521"/>
                  </a:lnTo>
                  <a:lnTo>
                    <a:pt x="59" y="533"/>
                  </a:lnTo>
                  <a:lnTo>
                    <a:pt x="65" y="542"/>
                  </a:lnTo>
                  <a:lnTo>
                    <a:pt x="73" y="550"/>
                  </a:lnTo>
                  <a:lnTo>
                    <a:pt x="80" y="560"/>
                  </a:lnTo>
                  <a:lnTo>
                    <a:pt x="87" y="567"/>
                  </a:lnTo>
                  <a:lnTo>
                    <a:pt x="94" y="575"/>
                  </a:lnTo>
                  <a:lnTo>
                    <a:pt x="103" y="581"/>
                  </a:lnTo>
                  <a:lnTo>
                    <a:pt x="110" y="588"/>
                  </a:lnTo>
                  <a:lnTo>
                    <a:pt x="119" y="592"/>
                  </a:lnTo>
                  <a:lnTo>
                    <a:pt x="127" y="598"/>
                  </a:lnTo>
                  <a:lnTo>
                    <a:pt x="135" y="602"/>
                  </a:lnTo>
                  <a:lnTo>
                    <a:pt x="144" y="606"/>
                  </a:lnTo>
                  <a:lnTo>
                    <a:pt x="154" y="608"/>
                  </a:lnTo>
                  <a:lnTo>
                    <a:pt x="162" y="609"/>
                  </a:lnTo>
                  <a:lnTo>
                    <a:pt x="172" y="611"/>
                  </a:lnTo>
                  <a:lnTo>
                    <a:pt x="181" y="611"/>
                  </a:lnTo>
                  <a:lnTo>
                    <a:pt x="190" y="611"/>
                  </a:lnTo>
                  <a:lnTo>
                    <a:pt x="200" y="609"/>
                  </a:lnTo>
                  <a:lnTo>
                    <a:pt x="208" y="608"/>
                  </a:lnTo>
                  <a:lnTo>
                    <a:pt x="218" y="606"/>
                  </a:lnTo>
                  <a:lnTo>
                    <a:pt x="226" y="602"/>
                  </a:lnTo>
                  <a:lnTo>
                    <a:pt x="235" y="598"/>
                  </a:lnTo>
                  <a:lnTo>
                    <a:pt x="243" y="592"/>
                  </a:lnTo>
                  <a:lnTo>
                    <a:pt x="251" y="588"/>
                  </a:lnTo>
                  <a:lnTo>
                    <a:pt x="260" y="581"/>
                  </a:lnTo>
                  <a:lnTo>
                    <a:pt x="267" y="575"/>
                  </a:lnTo>
                  <a:lnTo>
                    <a:pt x="274" y="567"/>
                  </a:lnTo>
                  <a:lnTo>
                    <a:pt x="282" y="560"/>
                  </a:lnTo>
                  <a:lnTo>
                    <a:pt x="289" y="550"/>
                  </a:lnTo>
                  <a:lnTo>
                    <a:pt x="296" y="542"/>
                  </a:lnTo>
                  <a:lnTo>
                    <a:pt x="302" y="533"/>
                  </a:lnTo>
                  <a:lnTo>
                    <a:pt x="309" y="521"/>
                  </a:lnTo>
                  <a:lnTo>
                    <a:pt x="315" y="512"/>
                  </a:lnTo>
                  <a:lnTo>
                    <a:pt x="320" y="500"/>
                  </a:lnTo>
                  <a:lnTo>
                    <a:pt x="326" y="489"/>
                  </a:lnTo>
                  <a:lnTo>
                    <a:pt x="331" y="477"/>
                  </a:lnTo>
                  <a:lnTo>
                    <a:pt x="336" y="464"/>
                  </a:lnTo>
                  <a:lnTo>
                    <a:pt x="340" y="452"/>
                  </a:lnTo>
                  <a:lnTo>
                    <a:pt x="344" y="439"/>
                  </a:lnTo>
                  <a:lnTo>
                    <a:pt x="348" y="425"/>
                  </a:lnTo>
                  <a:lnTo>
                    <a:pt x="351" y="412"/>
                  </a:lnTo>
                  <a:lnTo>
                    <a:pt x="354" y="397"/>
                  </a:lnTo>
                  <a:lnTo>
                    <a:pt x="357" y="383"/>
                  </a:lnTo>
                  <a:lnTo>
                    <a:pt x="358" y="368"/>
                  </a:lnTo>
                  <a:lnTo>
                    <a:pt x="360" y="352"/>
                  </a:lnTo>
                  <a:lnTo>
                    <a:pt x="361" y="337"/>
                  </a:lnTo>
                  <a:lnTo>
                    <a:pt x="361" y="322"/>
                  </a:lnTo>
                  <a:lnTo>
                    <a:pt x="363" y="306"/>
                  </a:lnTo>
                  <a:lnTo>
                    <a:pt x="361" y="291"/>
                  </a:lnTo>
                  <a:lnTo>
                    <a:pt x="361" y="274"/>
                  </a:lnTo>
                  <a:lnTo>
                    <a:pt x="360" y="259"/>
                  </a:lnTo>
                  <a:lnTo>
                    <a:pt x="358" y="245"/>
                  </a:lnTo>
                  <a:lnTo>
                    <a:pt x="357" y="230"/>
                  </a:lnTo>
                  <a:lnTo>
                    <a:pt x="354" y="214"/>
                  </a:lnTo>
                  <a:lnTo>
                    <a:pt x="351" y="201"/>
                  </a:lnTo>
                  <a:lnTo>
                    <a:pt x="348" y="188"/>
                  </a:lnTo>
                  <a:lnTo>
                    <a:pt x="344" y="174"/>
                  </a:lnTo>
                  <a:lnTo>
                    <a:pt x="340" y="161"/>
                  </a:lnTo>
                  <a:lnTo>
                    <a:pt x="336" y="147"/>
                  </a:lnTo>
                  <a:lnTo>
                    <a:pt x="331" y="136"/>
                  </a:lnTo>
                  <a:lnTo>
                    <a:pt x="326" y="122"/>
                  </a:lnTo>
                  <a:lnTo>
                    <a:pt x="320" y="111"/>
                  </a:lnTo>
                  <a:lnTo>
                    <a:pt x="315" y="101"/>
                  </a:lnTo>
                  <a:lnTo>
                    <a:pt x="309" y="90"/>
                  </a:lnTo>
                  <a:lnTo>
                    <a:pt x="302" y="80"/>
                  </a:lnTo>
                  <a:lnTo>
                    <a:pt x="296" y="71"/>
                  </a:lnTo>
                  <a:lnTo>
                    <a:pt x="289" y="61"/>
                  </a:lnTo>
                  <a:lnTo>
                    <a:pt x="282" y="53"/>
                  </a:lnTo>
                  <a:lnTo>
                    <a:pt x="274" y="44"/>
                  </a:lnTo>
                  <a:lnTo>
                    <a:pt x="267" y="38"/>
                  </a:lnTo>
                  <a:lnTo>
                    <a:pt x="260" y="30"/>
                  </a:lnTo>
                  <a:lnTo>
                    <a:pt x="251" y="25"/>
                  </a:lnTo>
                  <a:lnTo>
                    <a:pt x="243" y="19"/>
                  </a:lnTo>
                  <a:lnTo>
                    <a:pt x="235" y="15"/>
                  </a:lnTo>
                  <a:lnTo>
                    <a:pt x="226" y="9"/>
                  </a:lnTo>
                  <a:lnTo>
                    <a:pt x="218" y="7"/>
                  </a:lnTo>
                  <a:lnTo>
                    <a:pt x="208" y="3"/>
                  </a:lnTo>
                  <a:lnTo>
                    <a:pt x="200" y="2"/>
                  </a:lnTo>
                  <a:lnTo>
                    <a:pt x="190" y="2"/>
                  </a:lnTo>
                  <a:lnTo>
                    <a:pt x="181"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15" name="Rectangle 10">
              <a:extLst>
                <a:ext uri="{FF2B5EF4-FFF2-40B4-BE49-F238E27FC236}">
                  <a16:creationId xmlns:a16="http://schemas.microsoft.com/office/drawing/2014/main" id="{5C3BC441-6A2E-49E6-B534-9DADF0DA55FE}"/>
                </a:ext>
              </a:extLst>
            </p:cNvPr>
            <p:cNvSpPr>
              <a:spLocks noChangeArrowheads="1"/>
            </p:cNvSpPr>
            <p:nvPr/>
          </p:nvSpPr>
          <p:spPr bwMode="auto">
            <a:xfrm>
              <a:off x="2085" y="1751"/>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24</a:t>
              </a:r>
              <a:endParaRPr lang="en-US" altLang="zh-CN" sz="1867">
                <a:solidFill>
                  <a:srgbClr val="000000"/>
                </a:solidFill>
                <a:latin typeface="Tahoma" pitchFamily="34" charset="0"/>
                <a:ea typeface="Arial Unicode MS" pitchFamily="34" charset="-122"/>
              </a:endParaRPr>
            </a:p>
          </p:txBody>
        </p:sp>
      </p:grpSp>
      <p:grpSp>
        <p:nvGrpSpPr>
          <p:cNvPr id="16" name="Group 11">
            <a:extLst>
              <a:ext uri="{FF2B5EF4-FFF2-40B4-BE49-F238E27FC236}">
                <a16:creationId xmlns:a16="http://schemas.microsoft.com/office/drawing/2014/main" id="{D4BE103E-0744-44D4-ACCC-581FA477EA34}"/>
              </a:ext>
            </a:extLst>
          </p:cNvPr>
          <p:cNvGrpSpPr>
            <a:grpSpLocks/>
          </p:cNvGrpSpPr>
          <p:nvPr/>
        </p:nvGrpSpPr>
        <p:grpSpPr bwMode="auto">
          <a:xfrm>
            <a:off x="4451351" y="2156883"/>
            <a:ext cx="1439333" cy="495300"/>
            <a:chOff x="2129" y="1089"/>
            <a:chExt cx="453" cy="312"/>
          </a:xfrm>
          <a:solidFill>
            <a:schemeClr val="bg1"/>
          </a:solidFill>
        </p:grpSpPr>
        <p:sp>
          <p:nvSpPr>
            <p:cNvPr id="17" name="Freeform 12">
              <a:extLst>
                <a:ext uri="{FF2B5EF4-FFF2-40B4-BE49-F238E27FC236}">
                  <a16:creationId xmlns:a16="http://schemas.microsoft.com/office/drawing/2014/main" id="{F8178A17-796F-4E8D-875C-91B3D1C89D13}"/>
                </a:ext>
              </a:extLst>
            </p:cNvPr>
            <p:cNvSpPr>
              <a:spLocks/>
            </p:cNvSpPr>
            <p:nvPr/>
          </p:nvSpPr>
          <p:spPr bwMode="auto">
            <a:xfrm>
              <a:off x="2129" y="1089"/>
              <a:ext cx="453" cy="312"/>
            </a:xfrm>
            <a:custGeom>
              <a:avLst/>
              <a:gdLst>
                <a:gd name="T0" fmla="*/ 203 w 453"/>
                <a:gd name="T1" fmla="*/ 1 h 623"/>
                <a:gd name="T2" fmla="*/ 170 w 453"/>
                <a:gd name="T3" fmla="*/ 1 h 623"/>
                <a:gd name="T4" fmla="*/ 138 w 453"/>
                <a:gd name="T5" fmla="*/ 1 h 623"/>
                <a:gd name="T6" fmla="*/ 109 w 453"/>
                <a:gd name="T7" fmla="*/ 1 h 623"/>
                <a:gd name="T8" fmla="*/ 83 w 453"/>
                <a:gd name="T9" fmla="*/ 1 h 623"/>
                <a:gd name="T10" fmla="*/ 58 w 453"/>
                <a:gd name="T11" fmla="*/ 1 h 623"/>
                <a:gd name="T12" fmla="*/ 39 w 453"/>
                <a:gd name="T13" fmla="*/ 1 h 623"/>
                <a:gd name="T14" fmla="*/ 22 w 453"/>
                <a:gd name="T15" fmla="*/ 1 h 623"/>
                <a:gd name="T16" fmla="*/ 10 w 453"/>
                <a:gd name="T17" fmla="*/ 1 h 623"/>
                <a:gd name="T18" fmla="*/ 3 w 453"/>
                <a:gd name="T19" fmla="*/ 1 h 623"/>
                <a:gd name="T20" fmla="*/ 0 w 453"/>
                <a:gd name="T21" fmla="*/ 1 h 623"/>
                <a:gd name="T22" fmla="*/ 3 w 453"/>
                <a:gd name="T23" fmla="*/ 1 h 623"/>
                <a:gd name="T24" fmla="*/ 10 w 453"/>
                <a:gd name="T25" fmla="*/ 1 h 623"/>
                <a:gd name="T26" fmla="*/ 22 w 453"/>
                <a:gd name="T27" fmla="*/ 1 h 623"/>
                <a:gd name="T28" fmla="*/ 39 w 453"/>
                <a:gd name="T29" fmla="*/ 1 h 623"/>
                <a:gd name="T30" fmla="*/ 58 w 453"/>
                <a:gd name="T31" fmla="*/ 1 h 623"/>
                <a:gd name="T32" fmla="*/ 83 w 453"/>
                <a:gd name="T33" fmla="*/ 1 h 623"/>
                <a:gd name="T34" fmla="*/ 109 w 453"/>
                <a:gd name="T35" fmla="*/ 1 h 623"/>
                <a:gd name="T36" fmla="*/ 138 w 453"/>
                <a:gd name="T37" fmla="*/ 1 h 623"/>
                <a:gd name="T38" fmla="*/ 170 w 453"/>
                <a:gd name="T39" fmla="*/ 1 h 623"/>
                <a:gd name="T40" fmla="*/ 203 w 453"/>
                <a:gd name="T41" fmla="*/ 1 h 623"/>
                <a:gd name="T42" fmla="*/ 238 w 453"/>
                <a:gd name="T43" fmla="*/ 1 h 623"/>
                <a:gd name="T44" fmla="*/ 272 w 453"/>
                <a:gd name="T45" fmla="*/ 1 h 623"/>
                <a:gd name="T46" fmla="*/ 305 w 453"/>
                <a:gd name="T47" fmla="*/ 1 h 623"/>
                <a:gd name="T48" fmla="*/ 335 w 453"/>
                <a:gd name="T49" fmla="*/ 1 h 623"/>
                <a:gd name="T50" fmla="*/ 362 w 453"/>
                <a:gd name="T51" fmla="*/ 1 h 623"/>
                <a:gd name="T52" fmla="*/ 387 w 453"/>
                <a:gd name="T53" fmla="*/ 1 h 623"/>
                <a:gd name="T54" fmla="*/ 409 w 453"/>
                <a:gd name="T55" fmla="*/ 1 h 623"/>
                <a:gd name="T56" fmla="*/ 426 w 453"/>
                <a:gd name="T57" fmla="*/ 1 h 623"/>
                <a:gd name="T58" fmla="*/ 439 w 453"/>
                <a:gd name="T59" fmla="*/ 1 h 623"/>
                <a:gd name="T60" fmla="*/ 449 w 453"/>
                <a:gd name="T61" fmla="*/ 1 h 623"/>
                <a:gd name="T62" fmla="*/ 453 w 453"/>
                <a:gd name="T63" fmla="*/ 1 h 623"/>
                <a:gd name="T64" fmla="*/ 452 w 453"/>
                <a:gd name="T65" fmla="*/ 1 h 623"/>
                <a:gd name="T66" fmla="*/ 446 w 453"/>
                <a:gd name="T67" fmla="*/ 1 h 623"/>
                <a:gd name="T68" fmla="*/ 435 w 453"/>
                <a:gd name="T69" fmla="*/ 1 h 623"/>
                <a:gd name="T70" fmla="*/ 421 w 453"/>
                <a:gd name="T71" fmla="*/ 1 h 623"/>
                <a:gd name="T72" fmla="*/ 401 w 453"/>
                <a:gd name="T73" fmla="*/ 1 h 623"/>
                <a:gd name="T74" fmla="*/ 379 w 453"/>
                <a:gd name="T75" fmla="*/ 1 h 623"/>
                <a:gd name="T76" fmla="*/ 353 w 453"/>
                <a:gd name="T77" fmla="*/ 1 h 623"/>
                <a:gd name="T78" fmla="*/ 325 w 453"/>
                <a:gd name="T79" fmla="*/ 1 h 623"/>
                <a:gd name="T80" fmla="*/ 294 w 453"/>
                <a:gd name="T81" fmla="*/ 1 h 623"/>
                <a:gd name="T82" fmla="*/ 261 w 453"/>
                <a:gd name="T83" fmla="*/ 1 h 623"/>
                <a:gd name="T84" fmla="*/ 226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6" y="0"/>
                  </a:moveTo>
                  <a:lnTo>
                    <a:pt x="215" y="2"/>
                  </a:lnTo>
                  <a:lnTo>
                    <a:pt x="203" y="2"/>
                  </a:lnTo>
                  <a:lnTo>
                    <a:pt x="193" y="4"/>
                  </a:lnTo>
                  <a:lnTo>
                    <a:pt x="180" y="8"/>
                  </a:lnTo>
                  <a:lnTo>
                    <a:pt x="170" y="12"/>
                  </a:lnTo>
                  <a:lnTo>
                    <a:pt x="160" y="15"/>
                  </a:lnTo>
                  <a:lnTo>
                    <a:pt x="149" y="19"/>
                  </a:lnTo>
                  <a:lnTo>
                    <a:pt x="138" y="25"/>
                  </a:lnTo>
                  <a:lnTo>
                    <a:pt x="128" y="31"/>
                  </a:lnTo>
                  <a:lnTo>
                    <a:pt x="119" y="38"/>
                  </a:lnTo>
                  <a:lnTo>
                    <a:pt x="109" y="46"/>
                  </a:lnTo>
                  <a:lnTo>
                    <a:pt x="99" y="54"/>
                  </a:lnTo>
                  <a:lnTo>
                    <a:pt x="91" y="63"/>
                  </a:lnTo>
                  <a:lnTo>
                    <a:pt x="83" y="73"/>
                  </a:lnTo>
                  <a:lnTo>
                    <a:pt x="74" y="82"/>
                  </a:lnTo>
                  <a:lnTo>
                    <a:pt x="67" y="92"/>
                  </a:lnTo>
                  <a:lnTo>
                    <a:pt x="58" y="104"/>
                  </a:lnTo>
                  <a:lnTo>
                    <a:pt x="52" y="115"/>
                  </a:lnTo>
                  <a:lnTo>
                    <a:pt x="45" y="127"/>
                  </a:lnTo>
                  <a:lnTo>
                    <a:pt x="39" y="138"/>
                  </a:lnTo>
                  <a:lnTo>
                    <a:pt x="33" y="152"/>
                  </a:lnTo>
                  <a:lnTo>
                    <a:pt x="27" y="163"/>
                  </a:lnTo>
                  <a:lnTo>
                    <a:pt x="22" y="176"/>
                  </a:lnTo>
                  <a:lnTo>
                    <a:pt x="19" y="192"/>
                  </a:lnTo>
                  <a:lnTo>
                    <a:pt x="14" y="205"/>
                  </a:lnTo>
                  <a:lnTo>
                    <a:pt x="10" y="221"/>
                  </a:lnTo>
                  <a:lnTo>
                    <a:pt x="8" y="234"/>
                  </a:lnTo>
                  <a:lnTo>
                    <a:pt x="5" y="249"/>
                  </a:lnTo>
                  <a:lnTo>
                    <a:pt x="3" y="265"/>
                  </a:lnTo>
                  <a:lnTo>
                    <a:pt x="2" y="280"/>
                  </a:lnTo>
                  <a:lnTo>
                    <a:pt x="0" y="297"/>
                  </a:lnTo>
                  <a:lnTo>
                    <a:pt x="0" y="313"/>
                  </a:lnTo>
                  <a:lnTo>
                    <a:pt x="0" y="328"/>
                  </a:lnTo>
                  <a:lnTo>
                    <a:pt x="2" y="345"/>
                  </a:lnTo>
                  <a:lnTo>
                    <a:pt x="3" y="361"/>
                  </a:lnTo>
                  <a:lnTo>
                    <a:pt x="5" y="376"/>
                  </a:lnTo>
                  <a:lnTo>
                    <a:pt x="8" y="391"/>
                  </a:lnTo>
                  <a:lnTo>
                    <a:pt x="10" y="405"/>
                  </a:lnTo>
                  <a:lnTo>
                    <a:pt x="14" y="420"/>
                  </a:lnTo>
                  <a:lnTo>
                    <a:pt x="19" y="433"/>
                  </a:lnTo>
                  <a:lnTo>
                    <a:pt x="22" y="447"/>
                  </a:lnTo>
                  <a:lnTo>
                    <a:pt x="27" y="460"/>
                  </a:lnTo>
                  <a:lnTo>
                    <a:pt x="33" y="474"/>
                  </a:lnTo>
                  <a:lnTo>
                    <a:pt x="39" y="487"/>
                  </a:lnTo>
                  <a:lnTo>
                    <a:pt x="45" y="499"/>
                  </a:lnTo>
                  <a:lnTo>
                    <a:pt x="52" y="510"/>
                  </a:lnTo>
                  <a:lnTo>
                    <a:pt x="58" y="522"/>
                  </a:lnTo>
                  <a:lnTo>
                    <a:pt x="67" y="533"/>
                  </a:lnTo>
                  <a:lnTo>
                    <a:pt x="74" y="543"/>
                  </a:lnTo>
                  <a:lnTo>
                    <a:pt x="83" y="552"/>
                  </a:lnTo>
                  <a:lnTo>
                    <a:pt x="91" y="562"/>
                  </a:lnTo>
                  <a:lnTo>
                    <a:pt x="99" y="572"/>
                  </a:lnTo>
                  <a:lnTo>
                    <a:pt x="109" y="579"/>
                  </a:lnTo>
                  <a:lnTo>
                    <a:pt x="119" y="587"/>
                  </a:lnTo>
                  <a:lnTo>
                    <a:pt x="128" y="593"/>
                  </a:lnTo>
                  <a:lnTo>
                    <a:pt x="138" y="600"/>
                  </a:lnTo>
                  <a:lnTo>
                    <a:pt x="149" y="606"/>
                  </a:lnTo>
                  <a:lnTo>
                    <a:pt x="160" y="610"/>
                  </a:lnTo>
                  <a:lnTo>
                    <a:pt x="170" y="614"/>
                  </a:lnTo>
                  <a:lnTo>
                    <a:pt x="180" y="618"/>
                  </a:lnTo>
                  <a:lnTo>
                    <a:pt x="193" y="621"/>
                  </a:lnTo>
                  <a:lnTo>
                    <a:pt x="203" y="623"/>
                  </a:lnTo>
                  <a:lnTo>
                    <a:pt x="215" y="623"/>
                  </a:lnTo>
                  <a:lnTo>
                    <a:pt x="226" y="623"/>
                  </a:lnTo>
                  <a:lnTo>
                    <a:pt x="238" y="623"/>
                  </a:lnTo>
                  <a:lnTo>
                    <a:pt x="249" y="623"/>
                  </a:lnTo>
                  <a:lnTo>
                    <a:pt x="261" y="621"/>
                  </a:lnTo>
                  <a:lnTo>
                    <a:pt x="272" y="618"/>
                  </a:lnTo>
                  <a:lnTo>
                    <a:pt x="283" y="614"/>
                  </a:lnTo>
                  <a:lnTo>
                    <a:pt x="294" y="610"/>
                  </a:lnTo>
                  <a:lnTo>
                    <a:pt x="305" y="606"/>
                  </a:lnTo>
                  <a:lnTo>
                    <a:pt x="315" y="600"/>
                  </a:lnTo>
                  <a:lnTo>
                    <a:pt x="325" y="593"/>
                  </a:lnTo>
                  <a:lnTo>
                    <a:pt x="335" y="587"/>
                  </a:lnTo>
                  <a:lnTo>
                    <a:pt x="345" y="579"/>
                  </a:lnTo>
                  <a:lnTo>
                    <a:pt x="353" y="572"/>
                  </a:lnTo>
                  <a:lnTo>
                    <a:pt x="362" y="562"/>
                  </a:lnTo>
                  <a:lnTo>
                    <a:pt x="371" y="552"/>
                  </a:lnTo>
                  <a:lnTo>
                    <a:pt x="379" y="543"/>
                  </a:lnTo>
                  <a:lnTo>
                    <a:pt x="387" y="533"/>
                  </a:lnTo>
                  <a:lnTo>
                    <a:pt x="394" y="522"/>
                  </a:lnTo>
                  <a:lnTo>
                    <a:pt x="401" y="510"/>
                  </a:lnTo>
                  <a:lnTo>
                    <a:pt x="409" y="499"/>
                  </a:lnTo>
                  <a:lnTo>
                    <a:pt x="415" y="487"/>
                  </a:lnTo>
                  <a:lnTo>
                    <a:pt x="421" y="474"/>
                  </a:lnTo>
                  <a:lnTo>
                    <a:pt x="426" y="460"/>
                  </a:lnTo>
                  <a:lnTo>
                    <a:pt x="430" y="447"/>
                  </a:lnTo>
                  <a:lnTo>
                    <a:pt x="435" y="433"/>
                  </a:lnTo>
                  <a:lnTo>
                    <a:pt x="439" y="420"/>
                  </a:lnTo>
                  <a:lnTo>
                    <a:pt x="443" y="405"/>
                  </a:lnTo>
                  <a:lnTo>
                    <a:pt x="446" y="391"/>
                  </a:lnTo>
                  <a:lnTo>
                    <a:pt x="449" y="376"/>
                  </a:lnTo>
                  <a:lnTo>
                    <a:pt x="451" y="361"/>
                  </a:lnTo>
                  <a:lnTo>
                    <a:pt x="452" y="345"/>
                  </a:lnTo>
                  <a:lnTo>
                    <a:pt x="453" y="328"/>
                  </a:lnTo>
                  <a:lnTo>
                    <a:pt x="453" y="313"/>
                  </a:lnTo>
                  <a:lnTo>
                    <a:pt x="453" y="297"/>
                  </a:lnTo>
                  <a:lnTo>
                    <a:pt x="452" y="280"/>
                  </a:lnTo>
                  <a:lnTo>
                    <a:pt x="451" y="265"/>
                  </a:lnTo>
                  <a:lnTo>
                    <a:pt x="449" y="249"/>
                  </a:lnTo>
                  <a:lnTo>
                    <a:pt x="446" y="234"/>
                  </a:lnTo>
                  <a:lnTo>
                    <a:pt x="443" y="221"/>
                  </a:lnTo>
                  <a:lnTo>
                    <a:pt x="439" y="205"/>
                  </a:lnTo>
                  <a:lnTo>
                    <a:pt x="435" y="192"/>
                  </a:lnTo>
                  <a:lnTo>
                    <a:pt x="430" y="176"/>
                  </a:lnTo>
                  <a:lnTo>
                    <a:pt x="426" y="163"/>
                  </a:lnTo>
                  <a:lnTo>
                    <a:pt x="421" y="152"/>
                  </a:lnTo>
                  <a:lnTo>
                    <a:pt x="415" y="138"/>
                  </a:lnTo>
                  <a:lnTo>
                    <a:pt x="409" y="127"/>
                  </a:lnTo>
                  <a:lnTo>
                    <a:pt x="401" y="115"/>
                  </a:lnTo>
                  <a:lnTo>
                    <a:pt x="394" y="104"/>
                  </a:lnTo>
                  <a:lnTo>
                    <a:pt x="387" y="92"/>
                  </a:lnTo>
                  <a:lnTo>
                    <a:pt x="379" y="82"/>
                  </a:lnTo>
                  <a:lnTo>
                    <a:pt x="371" y="73"/>
                  </a:lnTo>
                  <a:lnTo>
                    <a:pt x="362" y="63"/>
                  </a:lnTo>
                  <a:lnTo>
                    <a:pt x="353" y="54"/>
                  </a:lnTo>
                  <a:lnTo>
                    <a:pt x="345" y="46"/>
                  </a:lnTo>
                  <a:lnTo>
                    <a:pt x="335" y="38"/>
                  </a:lnTo>
                  <a:lnTo>
                    <a:pt x="325" y="31"/>
                  </a:lnTo>
                  <a:lnTo>
                    <a:pt x="315" y="25"/>
                  </a:lnTo>
                  <a:lnTo>
                    <a:pt x="305" y="19"/>
                  </a:lnTo>
                  <a:lnTo>
                    <a:pt x="294" y="15"/>
                  </a:lnTo>
                  <a:lnTo>
                    <a:pt x="283" y="12"/>
                  </a:lnTo>
                  <a:lnTo>
                    <a:pt x="272" y="8"/>
                  </a:lnTo>
                  <a:lnTo>
                    <a:pt x="261" y="4"/>
                  </a:lnTo>
                  <a:lnTo>
                    <a:pt x="249" y="2"/>
                  </a:lnTo>
                  <a:lnTo>
                    <a:pt x="238" y="2"/>
                  </a:lnTo>
                  <a:lnTo>
                    <a:pt x="226"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18" name="Rectangle 13">
              <a:extLst>
                <a:ext uri="{FF2B5EF4-FFF2-40B4-BE49-F238E27FC236}">
                  <a16:creationId xmlns:a16="http://schemas.microsoft.com/office/drawing/2014/main" id="{3B223C2C-B143-4661-8F4F-14FC15CF4227}"/>
                </a:ext>
              </a:extLst>
            </p:cNvPr>
            <p:cNvSpPr>
              <a:spLocks noChangeArrowheads="1"/>
            </p:cNvSpPr>
            <p:nvPr/>
          </p:nvSpPr>
          <p:spPr bwMode="auto">
            <a:xfrm>
              <a:off x="2299" y="1136"/>
              <a:ext cx="112"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algn="ctr" defTabSz="1219170" eaLnBrk="1" hangingPunct="1"/>
              <a:r>
                <a:rPr lang="en-US" altLang="zh-CN" sz="1867" b="1" dirty="0">
                  <a:solidFill>
                    <a:srgbClr val="000000"/>
                  </a:solidFill>
                  <a:latin typeface="Verdana" pitchFamily="34" charset="0"/>
                  <a:ea typeface="Arial Unicode MS" pitchFamily="34" charset="-122"/>
                </a:rPr>
                <a:t>53</a:t>
              </a:r>
              <a:endParaRPr lang="en-US" altLang="zh-CN" sz="1867" dirty="0">
                <a:solidFill>
                  <a:srgbClr val="000000"/>
                </a:solidFill>
                <a:latin typeface="Tahoma" pitchFamily="34" charset="0"/>
                <a:ea typeface="Arial Unicode MS" pitchFamily="34" charset="-122"/>
              </a:endParaRPr>
            </a:p>
          </p:txBody>
        </p:sp>
      </p:grpSp>
      <p:grpSp>
        <p:nvGrpSpPr>
          <p:cNvPr id="19" name="Group 14">
            <a:extLst>
              <a:ext uri="{FF2B5EF4-FFF2-40B4-BE49-F238E27FC236}">
                <a16:creationId xmlns:a16="http://schemas.microsoft.com/office/drawing/2014/main" id="{4A6DEC63-1F6B-4035-8561-7D799BA2EA35}"/>
              </a:ext>
            </a:extLst>
          </p:cNvPr>
          <p:cNvGrpSpPr>
            <a:grpSpLocks/>
          </p:cNvGrpSpPr>
          <p:nvPr/>
        </p:nvGrpSpPr>
        <p:grpSpPr bwMode="auto">
          <a:xfrm>
            <a:off x="9922934" y="2082801"/>
            <a:ext cx="956733" cy="495300"/>
            <a:chOff x="4590" y="1065"/>
            <a:chExt cx="453" cy="312"/>
          </a:xfrm>
          <a:solidFill>
            <a:schemeClr val="bg1"/>
          </a:solidFill>
        </p:grpSpPr>
        <p:sp>
          <p:nvSpPr>
            <p:cNvPr id="20" name="Freeform 15">
              <a:extLst>
                <a:ext uri="{FF2B5EF4-FFF2-40B4-BE49-F238E27FC236}">
                  <a16:creationId xmlns:a16="http://schemas.microsoft.com/office/drawing/2014/main" id="{385A8517-3871-4446-828F-47E5D377E0F7}"/>
                </a:ext>
              </a:extLst>
            </p:cNvPr>
            <p:cNvSpPr>
              <a:spLocks/>
            </p:cNvSpPr>
            <p:nvPr/>
          </p:nvSpPr>
          <p:spPr bwMode="auto">
            <a:xfrm>
              <a:off x="4590" y="1065"/>
              <a:ext cx="453" cy="312"/>
            </a:xfrm>
            <a:custGeom>
              <a:avLst/>
              <a:gdLst>
                <a:gd name="T0" fmla="*/ 204 w 453"/>
                <a:gd name="T1" fmla="*/ 1 h 623"/>
                <a:gd name="T2" fmla="*/ 170 w 453"/>
                <a:gd name="T3" fmla="*/ 1 h 623"/>
                <a:gd name="T4" fmla="*/ 139 w 453"/>
                <a:gd name="T5" fmla="*/ 1 h 623"/>
                <a:gd name="T6" fmla="*/ 110 w 453"/>
                <a:gd name="T7" fmla="*/ 1 h 623"/>
                <a:gd name="T8" fmla="*/ 83 w 453"/>
                <a:gd name="T9" fmla="*/ 1 h 623"/>
                <a:gd name="T10" fmla="*/ 59 w 453"/>
                <a:gd name="T11" fmla="*/ 1 h 623"/>
                <a:gd name="T12" fmla="*/ 39 w 453"/>
                <a:gd name="T13" fmla="*/ 1 h 623"/>
                <a:gd name="T14" fmla="*/ 23 w 453"/>
                <a:gd name="T15" fmla="*/ 1 h 623"/>
                <a:gd name="T16" fmla="*/ 11 w 453"/>
                <a:gd name="T17" fmla="*/ 1 h 623"/>
                <a:gd name="T18" fmla="*/ 3 w 453"/>
                <a:gd name="T19" fmla="*/ 1 h 623"/>
                <a:gd name="T20" fmla="*/ 0 w 453"/>
                <a:gd name="T21" fmla="*/ 1 h 623"/>
                <a:gd name="T22" fmla="*/ 3 w 453"/>
                <a:gd name="T23" fmla="*/ 1 h 623"/>
                <a:gd name="T24" fmla="*/ 11 w 453"/>
                <a:gd name="T25" fmla="*/ 1 h 623"/>
                <a:gd name="T26" fmla="*/ 23 w 453"/>
                <a:gd name="T27" fmla="*/ 1 h 623"/>
                <a:gd name="T28" fmla="*/ 39 w 453"/>
                <a:gd name="T29" fmla="*/ 1 h 623"/>
                <a:gd name="T30" fmla="*/ 59 w 453"/>
                <a:gd name="T31" fmla="*/ 1 h 623"/>
                <a:gd name="T32" fmla="*/ 83 w 453"/>
                <a:gd name="T33" fmla="*/ 1 h 623"/>
                <a:gd name="T34" fmla="*/ 110 w 453"/>
                <a:gd name="T35" fmla="*/ 1 h 623"/>
                <a:gd name="T36" fmla="*/ 139 w 453"/>
                <a:gd name="T37" fmla="*/ 1 h 623"/>
                <a:gd name="T38" fmla="*/ 170 w 453"/>
                <a:gd name="T39" fmla="*/ 1 h 623"/>
                <a:gd name="T40" fmla="*/ 204 w 453"/>
                <a:gd name="T41" fmla="*/ 1 h 623"/>
                <a:gd name="T42" fmla="*/ 238 w 453"/>
                <a:gd name="T43" fmla="*/ 1 h 623"/>
                <a:gd name="T44" fmla="*/ 273 w 453"/>
                <a:gd name="T45" fmla="*/ 1 h 623"/>
                <a:gd name="T46" fmla="*/ 305 w 453"/>
                <a:gd name="T47" fmla="*/ 1 h 623"/>
                <a:gd name="T48" fmla="*/ 335 w 453"/>
                <a:gd name="T49" fmla="*/ 1 h 623"/>
                <a:gd name="T50" fmla="*/ 363 w 453"/>
                <a:gd name="T51" fmla="*/ 1 h 623"/>
                <a:gd name="T52" fmla="*/ 387 w 453"/>
                <a:gd name="T53" fmla="*/ 1 h 623"/>
                <a:gd name="T54" fmla="*/ 408 w 453"/>
                <a:gd name="T55" fmla="*/ 1 h 623"/>
                <a:gd name="T56" fmla="*/ 427 w 453"/>
                <a:gd name="T57" fmla="*/ 1 h 623"/>
                <a:gd name="T58" fmla="*/ 440 w 453"/>
                <a:gd name="T59" fmla="*/ 1 h 623"/>
                <a:gd name="T60" fmla="*/ 448 w 453"/>
                <a:gd name="T61" fmla="*/ 1 h 623"/>
                <a:gd name="T62" fmla="*/ 453 w 453"/>
                <a:gd name="T63" fmla="*/ 1 h 623"/>
                <a:gd name="T64" fmla="*/ 452 w 453"/>
                <a:gd name="T65" fmla="*/ 1 h 623"/>
                <a:gd name="T66" fmla="*/ 446 w 453"/>
                <a:gd name="T67" fmla="*/ 1 h 623"/>
                <a:gd name="T68" fmla="*/ 436 w 453"/>
                <a:gd name="T69" fmla="*/ 1 h 623"/>
                <a:gd name="T70" fmla="*/ 420 w 453"/>
                <a:gd name="T71" fmla="*/ 1 h 623"/>
                <a:gd name="T72" fmla="*/ 401 w 453"/>
                <a:gd name="T73" fmla="*/ 1 h 623"/>
                <a:gd name="T74" fmla="*/ 379 w 453"/>
                <a:gd name="T75" fmla="*/ 1 h 623"/>
                <a:gd name="T76" fmla="*/ 354 w 453"/>
                <a:gd name="T77" fmla="*/ 1 h 623"/>
                <a:gd name="T78" fmla="*/ 325 w 453"/>
                <a:gd name="T79" fmla="*/ 1 h 623"/>
                <a:gd name="T80" fmla="*/ 295 w 453"/>
                <a:gd name="T81" fmla="*/ 1 h 623"/>
                <a:gd name="T82" fmla="*/ 261 w 453"/>
                <a:gd name="T83" fmla="*/ 1 h 623"/>
                <a:gd name="T84" fmla="*/ 227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7" y="0"/>
                  </a:moveTo>
                  <a:lnTo>
                    <a:pt x="215" y="2"/>
                  </a:lnTo>
                  <a:lnTo>
                    <a:pt x="204" y="2"/>
                  </a:lnTo>
                  <a:lnTo>
                    <a:pt x="192" y="4"/>
                  </a:lnTo>
                  <a:lnTo>
                    <a:pt x="181" y="8"/>
                  </a:lnTo>
                  <a:lnTo>
                    <a:pt x="170" y="12"/>
                  </a:lnTo>
                  <a:lnTo>
                    <a:pt x="160" y="15"/>
                  </a:lnTo>
                  <a:lnTo>
                    <a:pt x="149" y="19"/>
                  </a:lnTo>
                  <a:lnTo>
                    <a:pt x="139" y="25"/>
                  </a:lnTo>
                  <a:lnTo>
                    <a:pt x="129" y="31"/>
                  </a:lnTo>
                  <a:lnTo>
                    <a:pt x="118" y="38"/>
                  </a:lnTo>
                  <a:lnTo>
                    <a:pt x="110" y="46"/>
                  </a:lnTo>
                  <a:lnTo>
                    <a:pt x="100" y="54"/>
                  </a:lnTo>
                  <a:lnTo>
                    <a:pt x="92" y="63"/>
                  </a:lnTo>
                  <a:lnTo>
                    <a:pt x="83" y="73"/>
                  </a:lnTo>
                  <a:lnTo>
                    <a:pt x="75" y="83"/>
                  </a:lnTo>
                  <a:lnTo>
                    <a:pt x="67" y="92"/>
                  </a:lnTo>
                  <a:lnTo>
                    <a:pt x="59" y="104"/>
                  </a:lnTo>
                  <a:lnTo>
                    <a:pt x="52" y="115"/>
                  </a:lnTo>
                  <a:lnTo>
                    <a:pt x="46" y="127"/>
                  </a:lnTo>
                  <a:lnTo>
                    <a:pt x="39" y="138"/>
                  </a:lnTo>
                  <a:lnTo>
                    <a:pt x="33" y="152"/>
                  </a:lnTo>
                  <a:lnTo>
                    <a:pt x="28" y="163"/>
                  </a:lnTo>
                  <a:lnTo>
                    <a:pt x="23" y="177"/>
                  </a:lnTo>
                  <a:lnTo>
                    <a:pt x="18" y="192"/>
                  </a:lnTo>
                  <a:lnTo>
                    <a:pt x="15" y="205"/>
                  </a:lnTo>
                  <a:lnTo>
                    <a:pt x="11" y="221"/>
                  </a:lnTo>
                  <a:lnTo>
                    <a:pt x="7" y="234"/>
                  </a:lnTo>
                  <a:lnTo>
                    <a:pt x="5" y="249"/>
                  </a:lnTo>
                  <a:lnTo>
                    <a:pt x="3" y="265"/>
                  </a:lnTo>
                  <a:lnTo>
                    <a:pt x="1" y="280"/>
                  </a:lnTo>
                  <a:lnTo>
                    <a:pt x="1" y="297"/>
                  </a:lnTo>
                  <a:lnTo>
                    <a:pt x="0" y="313"/>
                  </a:lnTo>
                  <a:lnTo>
                    <a:pt x="1" y="328"/>
                  </a:lnTo>
                  <a:lnTo>
                    <a:pt x="1" y="345"/>
                  </a:lnTo>
                  <a:lnTo>
                    <a:pt x="3" y="361"/>
                  </a:lnTo>
                  <a:lnTo>
                    <a:pt x="5" y="376"/>
                  </a:lnTo>
                  <a:lnTo>
                    <a:pt x="7" y="391"/>
                  </a:lnTo>
                  <a:lnTo>
                    <a:pt x="11" y="405"/>
                  </a:lnTo>
                  <a:lnTo>
                    <a:pt x="15" y="420"/>
                  </a:lnTo>
                  <a:lnTo>
                    <a:pt x="18" y="433"/>
                  </a:lnTo>
                  <a:lnTo>
                    <a:pt x="23" y="447"/>
                  </a:lnTo>
                  <a:lnTo>
                    <a:pt x="28" y="460"/>
                  </a:lnTo>
                  <a:lnTo>
                    <a:pt x="33" y="474"/>
                  </a:lnTo>
                  <a:lnTo>
                    <a:pt x="39" y="487"/>
                  </a:lnTo>
                  <a:lnTo>
                    <a:pt x="46" y="499"/>
                  </a:lnTo>
                  <a:lnTo>
                    <a:pt x="52" y="510"/>
                  </a:lnTo>
                  <a:lnTo>
                    <a:pt x="59" y="522"/>
                  </a:lnTo>
                  <a:lnTo>
                    <a:pt x="67" y="533"/>
                  </a:lnTo>
                  <a:lnTo>
                    <a:pt x="75" y="543"/>
                  </a:lnTo>
                  <a:lnTo>
                    <a:pt x="83" y="552"/>
                  </a:lnTo>
                  <a:lnTo>
                    <a:pt x="92" y="562"/>
                  </a:lnTo>
                  <a:lnTo>
                    <a:pt x="100" y="572"/>
                  </a:lnTo>
                  <a:lnTo>
                    <a:pt x="110" y="579"/>
                  </a:lnTo>
                  <a:lnTo>
                    <a:pt x="118" y="587"/>
                  </a:lnTo>
                  <a:lnTo>
                    <a:pt x="129" y="593"/>
                  </a:lnTo>
                  <a:lnTo>
                    <a:pt x="139" y="600"/>
                  </a:lnTo>
                  <a:lnTo>
                    <a:pt x="149" y="606"/>
                  </a:lnTo>
                  <a:lnTo>
                    <a:pt x="160" y="610"/>
                  </a:lnTo>
                  <a:lnTo>
                    <a:pt x="170" y="614"/>
                  </a:lnTo>
                  <a:lnTo>
                    <a:pt x="181" y="618"/>
                  </a:lnTo>
                  <a:lnTo>
                    <a:pt x="192" y="621"/>
                  </a:lnTo>
                  <a:lnTo>
                    <a:pt x="204" y="623"/>
                  </a:lnTo>
                  <a:lnTo>
                    <a:pt x="215" y="623"/>
                  </a:lnTo>
                  <a:lnTo>
                    <a:pt x="227" y="623"/>
                  </a:lnTo>
                  <a:lnTo>
                    <a:pt x="238" y="623"/>
                  </a:lnTo>
                  <a:lnTo>
                    <a:pt x="250" y="623"/>
                  </a:lnTo>
                  <a:lnTo>
                    <a:pt x="261" y="621"/>
                  </a:lnTo>
                  <a:lnTo>
                    <a:pt x="273" y="618"/>
                  </a:lnTo>
                  <a:lnTo>
                    <a:pt x="284" y="614"/>
                  </a:lnTo>
                  <a:lnTo>
                    <a:pt x="295" y="610"/>
                  </a:lnTo>
                  <a:lnTo>
                    <a:pt x="305" y="606"/>
                  </a:lnTo>
                  <a:lnTo>
                    <a:pt x="315" y="600"/>
                  </a:lnTo>
                  <a:lnTo>
                    <a:pt x="325" y="593"/>
                  </a:lnTo>
                  <a:lnTo>
                    <a:pt x="335" y="587"/>
                  </a:lnTo>
                  <a:lnTo>
                    <a:pt x="344" y="579"/>
                  </a:lnTo>
                  <a:lnTo>
                    <a:pt x="354" y="572"/>
                  </a:lnTo>
                  <a:lnTo>
                    <a:pt x="363" y="562"/>
                  </a:lnTo>
                  <a:lnTo>
                    <a:pt x="371" y="552"/>
                  </a:lnTo>
                  <a:lnTo>
                    <a:pt x="379" y="543"/>
                  </a:lnTo>
                  <a:lnTo>
                    <a:pt x="387" y="533"/>
                  </a:lnTo>
                  <a:lnTo>
                    <a:pt x="395" y="522"/>
                  </a:lnTo>
                  <a:lnTo>
                    <a:pt x="401" y="510"/>
                  </a:lnTo>
                  <a:lnTo>
                    <a:pt x="408" y="499"/>
                  </a:lnTo>
                  <a:lnTo>
                    <a:pt x="414" y="487"/>
                  </a:lnTo>
                  <a:lnTo>
                    <a:pt x="420" y="474"/>
                  </a:lnTo>
                  <a:lnTo>
                    <a:pt x="427" y="460"/>
                  </a:lnTo>
                  <a:lnTo>
                    <a:pt x="431" y="447"/>
                  </a:lnTo>
                  <a:lnTo>
                    <a:pt x="436" y="433"/>
                  </a:lnTo>
                  <a:lnTo>
                    <a:pt x="440" y="420"/>
                  </a:lnTo>
                  <a:lnTo>
                    <a:pt x="443" y="405"/>
                  </a:lnTo>
                  <a:lnTo>
                    <a:pt x="446" y="391"/>
                  </a:lnTo>
                  <a:lnTo>
                    <a:pt x="448" y="376"/>
                  </a:lnTo>
                  <a:lnTo>
                    <a:pt x="451" y="361"/>
                  </a:lnTo>
                  <a:lnTo>
                    <a:pt x="452" y="345"/>
                  </a:lnTo>
                  <a:lnTo>
                    <a:pt x="453" y="328"/>
                  </a:lnTo>
                  <a:lnTo>
                    <a:pt x="453" y="313"/>
                  </a:lnTo>
                  <a:lnTo>
                    <a:pt x="453" y="297"/>
                  </a:lnTo>
                  <a:lnTo>
                    <a:pt x="452" y="280"/>
                  </a:lnTo>
                  <a:lnTo>
                    <a:pt x="451" y="265"/>
                  </a:lnTo>
                  <a:lnTo>
                    <a:pt x="448" y="249"/>
                  </a:lnTo>
                  <a:lnTo>
                    <a:pt x="446" y="234"/>
                  </a:lnTo>
                  <a:lnTo>
                    <a:pt x="443" y="221"/>
                  </a:lnTo>
                  <a:lnTo>
                    <a:pt x="440" y="205"/>
                  </a:lnTo>
                  <a:lnTo>
                    <a:pt x="436" y="192"/>
                  </a:lnTo>
                  <a:lnTo>
                    <a:pt x="431" y="177"/>
                  </a:lnTo>
                  <a:lnTo>
                    <a:pt x="427" y="163"/>
                  </a:lnTo>
                  <a:lnTo>
                    <a:pt x="420" y="152"/>
                  </a:lnTo>
                  <a:lnTo>
                    <a:pt x="414" y="138"/>
                  </a:lnTo>
                  <a:lnTo>
                    <a:pt x="408" y="127"/>
                  </a:lnTo>
                  <a:lnTo>
                    <a:pt x="401" y="115"/>
                  </a:lnTo>
                  <a:lnTo>
                    <a:pt x="395" y="104"/>
                  </a:lnTo>
                  <a:lnTo>
                    <a:pt x="387" y="92"/>
                  </a:lnTo>
                  <a:lnTo>
                    <a:pt x="379" y="83"/>
                  </a:lnTo>
                  <a:lnTo>
                    <a:pt x="371" y="73"/>
                  </a:lnTo>
                  <a:lnTo>
                    <a:pt x="363" y="63"/>
                  </a:lnTo>
                  <a:lnTo>
                    <a:pt x="354" y="54"/>
                  </a:lnTo>
                  <a:lnTo>
                    <a:pt x="344" y="46"/>
                  </a:lnTo>
                  <a:lnTo>
                    <a:pt x="335" y="38"/>
                  </a:lnTo>
                  <a:lnTo>
                    <a:pt x="325" y="31"/>
                  </a:lnTo>
                  <a:lnTo>
                    <a:pt x="315" y="25"/>
                  </a:lnTo>
                  <a:lnTo>
                    <a:pt x="305" y="19"/>
                  </a:lnTo>
                  <a:lnTo>
                    <a:pt x="295" y="15"/>
                  </a:lnTo>
                  <a:lnTo>
                    <a:pt x="284" y="12"/>
                  </a:lnTo>
                  <a:lnTo>
                    <a:pt x="273" y="8"/>
                  </a:lnTo>
                  <a:lnTo>
                    <a:pt x="261" y="4"/>
                  </a:lnTo>
                  <a:lnTo>
                    <a:pt x="250" y="2"/>
                  </a:lnTo>
                  <a:lnTo>
                    <a:pt x="238" y="2"/>
                  </a:lnTo>
                  <a:lnTo>
                    <a:pt x="227"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21" name="Rectangle 16">
              <a:extLst>
                <a:ext uri="{FF2B5EF4-FFF2-40B4-BE49-F238E27FC236}">
                  <a16:creationId xmlns:a16="http://schemas.microsoft.com/office/drawing/2014/main" id="{BCE67D21-48A5-450C-815C-BFF7520FE98A}"/>
                </a:ext>
              </a:extLst>
            </p:cNvPr>
            <p:cNvSpPr>
              <a:spLocks noChangeArrowheads="1"/>
            </p:cNvSpPr>
            <p:nvPr/>
          </p:nvSpPr>
          <p:spPr bwMode="auto">
            <a:xfrm>
              <a:off x="4751" y="1145"/>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78</a:t>
              </a:r>
              <a:endParaRPr lang="en-US" altLang="zh-CN" sz="1867">
                <a:solidFill>
                  <a:srgbClr val="000000"/>
                </a:solidFill>
                <a:latin typeface="Tahoma" pitchFamily="34" charset="0"/>
                <a:ea typeface="Arial Unicode MS" pitchFamily="34" charset="-122"/>
              </a:endParaRPr>
            </a:p>
          </p:txBody>
        </p:sp>
      </p:grpSp>
      <p:grpSp>
        <p:nvGrpSpPr>
          <p:cNvPr id="22" name="Group 17">
            <a:extLst>
              <a:ext uri="{FF2B5EF4-FFF2-40B4-BE49-F238E27FC236}">
                <a16:creationId xmlns:a16="http://schemas.microsoft.com/office/drawing/2014/main" id="{03A586B1-7BD7-409F-A56F-AF024AA0A23E}"/>
              </a:ext>
            </a:extLst>
          </p:cNvPr>
          <p:cNvGrpSpPr>
            <a:grpSpLocks/>
          </p:cNvGrpSpPr>
          <p:nvPr/>
        </p:nvGrpSpPr>
        <p:grpSpPr bwMode="auto">
          <a:xfrm>
            <a:off x="8578851" y="3740151"/>
            <a:ext cx="874183" cy="524933"/>
            <a:chOff x="4059" y="1842"/>
            <a:chExt cx="413" cy="330"/>
          </a:xfrm>
          <a:solidFill>
            <a:schemeClr val="bg1"/>
          </a:solidFill>
        </p:grpSpPr>
        <p:sp>
          <p:nvSpPr>
            <p:cNvPr id="23" name="Freeform 18">
              <a:extLst>
                <a:ext uri="{FF2B5EF4-FFF2-40B4-BE49-F238E27FC236}">
                  <a16:creationId xmlns:a16="http://schemas.microsoft.com/office/drawing/2014/main" id="{A1BB2408-0FA5-4CE3-9CEF-B8AA2871B91B}"/>
                </a:ext>
              </a:extLst>
            </p:cNvPr>
            <p:cNvSpPr>
              <a:spLocks/>
            </p:cNvSpPr>
            <p:nvPr/>
          </p:nvSpPr>
          <p:spPr bwMode="auto">
            <a:xfrm>
              <a:off x="4059" y="1842"/>
              <a:ext cx="413" cy="330"/>
            </a:xfrm>
            <a:custGeom>
              <a:avLst/>
              <a:gdLst>
                <a:gd name="T0" fmla="*/ 58 w 438"/>
                <a:gd name="T1" fmla="*/ 1 h 659"/>
                <a:gd name="T2" fmla="*/ 48 w 438"/>
                <a:gd name="T3" fmla="*/ 1 h 659"/>
                <a:gd name="T4" fmla="*/ 39 w 438"/>
                <a:gd name="T5" fmla="*/ 1 h 659"/>
                <a:gd name="T6" fmla="*/ 31 w 438"/>
                <a:gd name="T7" fmla="*/ 1 h 659"/>
                <a:gd name="T8" fmla="*/ 23 w 438"/>
                <a:gd name="T9" fmla="*/ 1 h 659"/>
                <a:gd name="T10" fmla="*/ 18 w 438"/>
                <a:gd name="T11" fmla="*/ 1 h 659"/>
                <a:gd name="T12" fmla="*/ 10 w 438"/>
                <a:gd name="T13" fmla="*/ 1 h 659"/>
                <a:gd name="T14" fmla="*/ 8 w 438"/>
                <a:gd name="T15" fmla="*/ 1 h 659"/>
                <a:gd name="T16" fmla="*/ 8 w 438"/>
                <a:gd name="T17" fmla="*/ 1 h 659"/>
                <a:gd name="T18" fmla="*/ 2 w 438"/>
                <a:gd name="T19" fmla="*/ 1 h 659"/>
                <a:gd name="T20" fmla="*/ 0 w 438"/>
                <a:gd name="T21" fmla="*/ 1 h 659"/>
                <a:gd name="T22" fmla="*/ 2 w 438"/>
                <a:gd name="T23" fmla="*/ 1 h 659"/>
                <a:gd name="T24" fmla="*/ 8 w 438"/>
                <a:gd name="T25" fmla="*/ 1 h 659"/>
                <a:gd name="T26" fmla="*/ 8 w 438"/>
                <a:gd name="T27" fmla="*/ 1 h 659"/>
                <a:gd name="T28" fmla="*/ 10 w 438"/>
                <a:gd name="T29" fmla="*/ 1 h 659"/>
                <a:gd name="T30" fmla="*/ 18 w 438"/>
                <a:gd name="T31" fmla="*/ 1 h 659"/>
                <a:gd name="T32" fmla="*/ 23 w 438"/>
                <a:gd name="T33" fmla="*/ 1 h 659"/>
                <a:gd name="T34" fmla="*/ 31 w 438"/>
                <a:gd name="T35" fmla="*/ 1 h 659"/>
                <a:gd name="T36" fmla="*/ 39 w 438"/>
                <a:gd name="T37" fmla="*/ 1 h 659"/>
                <a:gd name="T38" fmla="*/ 48 w 438"/>
                <a:gd name="T39" fmla="*/ 1 h 659"/>
                <a:gd name="T40" fmla="*/ 58 w 438"/>
                <a:gd name="T41" fmla="*/ 1 h 659"/>
                <a:gd name="T42" fmla="*/ 68 w 438"/>
                <a:gd name="T43" fmla="*/ 1 h 659"/>
                <a:gd name="T44" fmla="*/ 76 w 438"/>
                <a:gd name="T45" fmla="*/ 1 h 659"/>
                <a:gd name="T46" fmla="*/ 86 w 438"/>
                <a:gd name="T47" fmla="*/ 1 h 659"/>
                <a:gd name="T48" fmla="*/ 94 w 438"/>
                <a:gd name="T49" fmla="*/ 1 h 659"/>
                <a:gd name="T50" fmla="*/ 102 w 438"/>
                <a:gd name="T51" fmla="*/ 1 h 659"/>
                <a:gd name="T52" fmla="*/ 108 w 438"/>
                <a:gd name="T53" fmla="*/ 1 h 659"/>
                <a:gd name="T54" fmla="*/ 115 w 438"/>
                <a:gd name="T55" fmla="*/ 1 h 659"/>
                <a:gd name="T56" fmla="*/ 119 w 438"/>
                <a:gd name="T57" fmla="*/ 1 h 659"/>
                <a:gd name="T58" fmla="*/ 124 w 438"/>
                <a:gd name="T59" fmla="*/ 1 h 659"/>
                <a:gd name="T60" fmla="*/ 125 w 438"/>
                <a:gd name="T61" fmla="*/ 1 h 659"/>
                <a:gd name="T62" fmla="*/ 126 w 438"/>
                <a:gd name="T63" fmla="*/ 1 h 659"/>
                <a:gd name="T64" fmla="*/ 126 w 438"/>
                <a:gd name="T65" fmla="*/ 1 h 659"/>
                <a:gd name="T66" fmla="*/ 125 w 438"/>
                <a:gd name="T67" fmla="*/ 1 h 659"/>
                <a:gd name="T68" fmla="*/ 122 w 438"/>
                <a:gd name="T69" fmla="*/ 1 h 659"/>
                <a:gd name="T70" fmla="*/ 118 w 438"/>
                <a:gd name="T71" fmla="*/ 1 h 659"/>
                <a:gd name="T72" fmla="*/ 112 w 438"/>
                <a:gd name="T73" fmla="*/ 1 h 659"/>
                <a:gd name="T74" fmla="*/ 106 w 438"/>
                <a:gd name="T75" fmla="*/ 1 h 659"/>
                <a:gd name="T76" fmla="*/ 99 w 438"/>
                <a:gd name="T77" fmla="*/ 1 h 659"/>
                <a:gd name="T78" fmla="*/ 91 w 438"/>
                <a:gd name="T79" fmla="*/ 1 h 659"/>
                <a:gd name="T80" fmla="*/ 82 w 438"/>
                <a:gd name="T81" fmla="*/ 1 h 659"/>
                <a:gd name="T82" fmla="*/ 73 w 438"/>
                <a:gd name="T83" fmla="*/ 1 h 659"/>
                <a:gd name="T84" fmla="*/ 64 w 438"/>
                <a:gd name="T85" fmla="*/ 0 h 65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38"/>
                <a:gd name="T130" fmla="*/ 0 h 659"/>
                <a:gd name="T131" fmla="*/ 438 w 438"/>
                <a:gd name="T132" fmla="*/ 659 h 65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38" h="659">
                  <a:moveTo>
                    <a:pt x="219" y="0"/>
                  </a:moveTo>
                  <a:lnTo>
                    <a:pt x="208" y="2"/>
                  </a:lnTo>
                  <a:lnTo>
                    <a:pt x="197" y="2"/>
                  </a:lnTo>
                  <a:lnTo>
                    <a:pt x="186" y="3"/>
                  </a:lnTo>
                  <a:lnTo>
                    <a:pt x="175" y="7"/>
                  </a:lnTo>
                  <a:lnTo>
                    <a:pt x="164" y="11"/>
                  </a:lnTo>
                  <a:lnTo>
                    <a:pt x="153" y="15"/>
                  </a:lnTo>
                  <a:lnTo>
                    <a:pt x="144" y="21"/>
                  </a:lnTo>
                  <a:lnTo>
                    <a:pt x="134" y="26"/>
                  </a:lnTo>
                  <a:lnTo>
                    <a:pt x="124" y="32"/>
                  </a:lnTo>
                  <a:lnTo>
                    <a:pt x="115" y="40"/>
                  </a:lnTo>
                  <a:lnTo>
                    <a:pt x="105" y="48"/>
                  </a:lnTo>
                  <a:lnTo>
                    <a:pt x="97" y="57"/>
                  </a:lnTo>
                  <a:lnTo>
                    <a:pt x="88" y="67"/>
                  </a:lnTo>
                  <a:lnTo>
                    <a:pt x="80" y="76"/>
                  </a:lnTo>
                  <a:lnTo>
                    <a:pt x="71" y="86"/>
                  </a:lnTo>
                  <a:lnTo>
                    <a:pt x="64" y="97"/>
                  </a:lnTo>
                  <a:lnTo>
                    <a:pt x="57" y="109"/>
                  </a:lnTo>
                  <a:lnTo>
                    <a:pt x="49" y="120"/>
                  </a:lnTo>
                  <a:lnTo>
                    <a:pt x="43" y="132"/>
                  </a:lnTo>
                  <a:lnTo>
                    <a:pt x="37" y="145"/>
                  </a:lnTo>
                  <a:lnTo>
                    <a:pt x="31" y="159"/>
                  </a:lnTo>
                  <a:lnTo>
                    <a:pt x="26" y="172"/>
                  </a:lnTo>
                  <a:lnTo>
                    <a:pt x="22" y="188"/>
                  </a:lnTo>
                  <a:lnTo>
                    <a:pt x="17" y="201"/>
                  </a:lnTo>
                  <a:lnTo>
                    <a:pt x="13" y="216"/>
                  </a:lnTo>
                  <a:lnTo>
                    <a:pt x="10" y="232"/>
                  </a:lnTo>
                  <a:lnTo>
                    <a:pt x="7" y="247"/>
                  </a:lnTo>
                  <a:lnTo>
                    <a:pt x="5" y="264"/>
                  </a:lnTo>
                  <a:lnTo>
                    <a:pt x="2" y="280"/>
                  </a:lnTo>
                  <a:lnTo>
                    <a:pt x="1" y="297"/>
                  </a:lnTo>
                  <a:lnTo>
                    <a:pt x="0" y="312"/>
                  </a:lnTo>
                  <a:lnTo>
                    <a:pt x="0" y="329"/>
                  </a:lnTo>
                  <a:lnTo>
                    <a:pt x="0" y="347"/>
                  </a:lnTo>
                  <a:lnTo>
                    <a:pt x="1" y="364"/>
                  </a:lnTo>
                  <a:lnTo>
                    <a:pt x="2" y="379"/>
                  </a:lnTo>
                  <a:lnTo>
                    <a:pt x="5" y="397"/>
                  </a:lnTo>
                  <a:lnTo>
                    <a:pt x="7" y="412"/>
                  </a:lnTo>
                  <a:lnTo>
                    <a:pt x="10" y="427"/>
                  </a:lnTo>
                  <a:lnTo>
                    <a:pt x="13" y="443"/>
                  </a:lnTo>
                  <a:lnTo>
                    <a:pt x="17" y="458"/>
                  </a:lnTo>
                  <a:lnTo>
                    <a:pt x="22" y="473"/>
                  </a:lnTo>
                  <a:lnTo>
                    <a:pt x="26" y="487"/>
                  </a:lnTo>
                  <a:lnTo>
                    <a:pt x="31" y="500"/>
                  </a:lnTo>
                  <a:lnTo>
                    <a:pt x="37" y="514"/>
                  </a:lnTo>
                  <a:lnTo>
                    <a:pt x="43" y="527"/>
                  </a:lnTo>
                  <a:lnTo>
                    <a:pt x="49" y="540"/>
                  </a:lnTo>
                  <a:lnTo>
                    <a:pt x="57" y="552"/>
                  </a:lnTo>
                  <a:lnTo>
                    <a:pt x="64" y="563"/>
                  </a:lnTo>
                  <a:lnTo>
                    <a:pt x="71" y="575"/>
                  </a:lnTo>
                  <a:lnTo>
                    <a:pt x="80" y="584"/>
                  </a:lnTo>
                  <a:lnTo>
                    <a:pt x="88" y="594"/>
                  </a:lnTo>
                  <a:lnTo>
                    <a:pt x="97" y="604"/>
                  </a:lnTo>
                  <a:lnTo>
                    <a:pt x="105" y="611"/>
                  </a:lnTo>
                  <a:lnTo>
                    <a:pt x="115" y="619"/>
                  </a:lnTo>
                  <a:lnTo>
                    <a:pt x="124" y="627"/>
                  </a:lnTo>
                  <a:lnTo>
                    <a:pt x="134" y="634"/>
                  </a:lnTo>
                  <a:lnTo>
                    <a:pt x="144" y="640"/>
                  </a:lnTo>
                  <a:lnTo>
                    <a:pt x="153" y="644"/>
                  </a:lnTo>
                  <a:lnTo>
                    <a:pt x="164" y="650"/>
                  </a:lnTo>
                  <a:lnTo>
                    <a:pt x="175" y="654"/>
                  </a:lnTo>
                  <a:lnTo>
                    <a:pt x="186" y="655"/>
                  </a:lnTo>
                  <a:lnTo>
                    <a:pt x="197" y="657"/>
                  </a:lnTo>
                  <a:lnTo>
                    <a:pt x="208" y="659"/>
                  </a:lnTo>
                  <a:lnTo>
                    <a:pt x="219" y="659"/>
                  </a:lnTo>
                  <a:lnTo>
                    <a:pt x="231" y="659"/>
                  </a:lnTo>
                  <a:lnTo>
                    <a:pt x="241" y="657"/>
                  </a:lnTo>
                  <a:lnTo>
                    <a:pt x="252" y="655"/>
                  </a:lnTo>
                  <a:lnTo>
                    <a:pt x="263" y="654"/>
                  </a:lnTo>
                  <a:lnTo>
                    <a:pt x="274" y="650"/>
                  </a:lnTo>
                  <a:lnTo>
                    <a:pt x="284" y="644"/>
                  </a:lnTo>
                  <a:lnTo>
                    <a:pt x="295" y="640"/>
                  </a:lnTo>
                  <a:lnTo>
                    <a:pt x="304" y="634"/>
                  </a:lnTo>
                  <a:lnTo>
                    <a:pt x="314" y="627"/>
                  </a:lnTo>
                  <a:lnTo>
                    <a:pt x="324" y="619"/>
                  </a:lnTo>
                  <a:lnTo>
                    <a:pt x="332" y="611"/>
                  </a:lnTo>
                  <a:lnTo>
                    <a:pt x="342" y="604"/>
                  </a:lnTo>
                  <a:lnTo>
                    <a:pt x="350" y="594"/>
                  </a:lnTo>
                  <a:lnTo>
                    <a:pt x="359" y="584"/>
                  </a:lnTo>
                  <a:lnTo>
                    <a:pt x="366" y="575"/>
                  </a:lnTo>
                  <a:lnTo>
                    <a:pt x="373" y="563"/>
                  </a:lnTo>
                  <a:lnTo>
                    <a:pt x="380" y="552"/>
                  </a:lnTo>
                  <a:lnTo>
                    <a:pt x="388" y="540"/>
                  </a:lnTo>
                  <a:lnTo>
                    <a:pt x="395" y="527"/>
                  </a:lnTo>
                  <a:lnTo>
                    <a:pt x="401" y="514"/>
                  </a:lnTo>
                  <a:lnTo>
                    <a:pt x="406" y="500"/>
                  </a:lnTo>
                  <a:lnTo>
                    <a:pt x="412" y="487"/>
                  </a:lnTo>
                  <a:lnTo>
                    <a:pt x="417" y="473"/>
                  </a:lnTo>
                  <a:lnTo>
                    <a:pt x="420" y="458"/>
                  </a:lnTo>
                  <a:lnTo>
                    <a:pt x="425" y="443"/>
                  </a:lnTo>
                  <a:lnTo>
                    <a:pt x="427" y="427"/>
                  </a:lnTo>
                  <a:lnTo>
                    <a:pt x="431" y="412"/>
                  </a:lnTo>
                  <a:lnTo>
                    <a:pt x="434" y="397"/>
                  </a:lnTo>
                  <a:lnTo>
                    <a:pt x="435" y="379"/>
                  </a:lnTo>
                  <a:lnTo>
                    <a:pt x="437" y="364"/>
                  </a:lnTo>
                  <a:lnTo>
                    <a:pt x="437" y="347"/>
                  </a:lnTo>
                  <a:lnTo>
                    <a:pt x="438" y="329"/>
                  </a:lnTo>
                  <a:lnTo>
                    <a:pt x="437" y="312"/>
                  </a:lnTo>
                  <a:lnTo>
                    <a:pt x="437" y="297"/>
                  </a:lnTo>
                  <a:lnTo>
                    <a:pt x="435" y="280"/>
                  </a:lnTo>
                  <a:lnTo>
                    <a:pt x="434" y="264"/>
                  </a:lnTo>
                  <a:lnTo>
                    <a:pt x="431" y="247"/>
                  </a:lnTo>
                  <a:lnTo>
                    <a:pt x="427" y="232"/>
                  </a:lnTo>
                  <a:lnTo>
                    <a:pt x="425" y="216"/>
                  </a:lnTo>
                  <a:lnTo>
                    <a:pt x="420" y="201"/>
                  </a:lnTo>
                  <a:lnTo>
                    <a:pt x="417" y="188"/>
                  </a:lnTo>
                  <a:lnTo>
                    <a:pt x="412" y="172"/>
                  </a:lnTo>
                  <a:lnTo>
                    <a:pt x="406" y="159"/>
                  </a:lnTo>
                  <a:lnTo>
                    <a:pt x="401" y="145"/>
                  </a:lnTo>
                  <a:lnTo>
                    <a:pt x="395" y="132"/>
                  </a:lnTo>
                  <a:lnTo>
                    <a:pt x="388" y="120"/>
                  </a:lnTo>
                  <a:lnTo>
                    <a:pt x="380" y="109"/>
                  </a:lnTo>
                  <a:lnTo>
                    <a:pt x="373" y="97"/>
                  </a:lnTo>
                  <a:lnTo>
                    <a:pt x="366" y="86"/>
                  </a:lnTo>
                  <a:lnTo>
                    <a:pt x="359" y="76"/>
                  </a:lnTo>
                  <a:lnTo>
                    <a:pt x="350" y="67"/>
                  </a:lnTo>
                  <a:lnTo>
                    <a:pt x="342" y="57"/>
                  </a:lnTo>
                  <a:lnTo>
                    <a:pt x="332" y="48"/>
                  </a:lnTo>
                  <a:lnTo>
                    <a:pt x="324" y="40"/>
                  </a:lnTo>
                  <a:lnTo>
                    <a:pt x="314" y="32"/>
                  </a:lnTo>
                  <a:lnTo>
                    <a:pt x="304" y="26"/>
                  </a:lnTo>
                  <a:lnTo>
                    <a:pt x="295" y="21"/>
                  </a:lnTo>
                  <a:lnTo>
                    <a:pt x="284" y="15"/>
                  </a:lnTo>
                  <a:lnTo>
                    <a:pt x="274" y="11"/>
                  </a:lnTo>
                  <a:lnTo>
                    <a:pt x="263" y="7"/>
                  </a:lnTo>
                  <a:lnTo>
                    <a:pt x="252" y="3"/>
                  </a:lnTo>
                  <a:lnTo>
                    <a:pt x="241" y="2"/>
                  </a:lnTo>
                  <a:lnTo>
                    <a:pt x="231" y="2"/>
                  </a:lnTo>
                  <a:lnTo>
                    <a:pt x="219"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24" name="Rectangle 19">
              <a:extLst>
                <a:ext uri="{FF2B5EF4-FFF2-40B4-BE49-F238E27FC236}">
                  <a16:creationId xmlns:a16="http://schemas.microsoft.com/office/drawing/2014/main" id="{46274F0C-692E-4739-917E-31C0F27B191B}"/>
                </a:ext>
              </a:extLst>
            </p:cNvPr>
            <p:cNvSpPr>
              <a:spLocks noChangeArrowheads="1"/>
            </p:cNvSpPr>
            <p:nvPr/>
          </p:nvSpPr>
          <p:spPr bwMode="auto">
            <a:xfrm>
              <a:off x="4188" y="1923"/>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17</a:t>
              </a:r>
              <a:endParaRPr lang="en-US" altLang="zh-CN" sz="1867">
                <a:solidFill>
                  <a:srgbClr val="000000"/>
                </a:solidFill>
                <a:latin typeface="Tahoma" pitchFamily="34" charset="0"/>
                <a:ea typeface="Arial Unicode MS" pitchFamily="34" charset="-122"/>
              </a:endParaRPr>
            </a:p>
          </p:txBody>
        </p:sp>
      </p:grpSp>
      <p:grpSp>
        <p:nvGrpSpPr>
          <p:cNvPr id="25" name="Group 22">
            <a:extLst>
              <a:ext uri="{FF2B5EF4-FFF2-40B4-BE49-F238E27FC236}">
                <a16:creationId xmlns:a16="http://schemas.microsoft.com/office/drawing/2014/main" id="{4F2BB3B2-1AFD-43BA-9094-4375DA904642}"/>
              </a:ext>
            </a:extLst>
          </p:cNvPr>
          <p:cNvGrpSpPr>
            <a:grpSpLocks/>
          </p:cNvGrpSpPr>
          <p:nvPr/>
        </p:nvGrpSpPr>
        <p:grpSpPr bwMode="auto">
          <a:xfrm>
            <a:off x="5778501" y="1046693"/>
            <a:ext cx="958849" cy="493183"/>
            <a:chOff x="2605" y="255"/>
            <a:chExt cx="453" cy="311"/>
          </a:xfrm>
          <a:solidFill>
            <a:schemeClr val="bg1"/>
          </a:solidFill>
        </p:grpSpPr>
        <p:sp>
          <p:nvSpPr>
            <p:cNvPr id="26" name="Freeform 23">
              <a:extLst>
                <a:ext uri="{FF2B5EF4-FFF2-40B4-BE49-F238E27FC236}">
                  <a16:creationId xmlns:a16="http://schemas.microsoft.com/office/drawing/2014/main" id="{4120C8F3-0026-4E36-ACD5-1A0409766331}"/>
                </a:ext>
              </a:extLst>
            </p:cNvPr>
            <p:cNvSpPr>
              <a:spLocks/>
            </p:cNvSpPr>
            <p:nvPr/>
          </p:nvSpPr>
          <p:spPr bwMode="auto">
            <a:xfrm>
              <a:off x="2605" y="255"/>
              <a:ext cx="453" cy="311"/>
            </a:xfrm>
            <a:custGeom>
              <a:avLst/>
              <a:gdLst>
                <a:gd name="T0" fmla="*/ 203 w 453"/>
                <a:gd name="T1" fmla="*/ 0 h 623"/>
                <a:gd name="T2" fmla="*/ 170 w 453"/>
                <a:gd name="T3" fmla="*/ 0 h 623"/>
                <a:gd name="T4" fmla="*/ 138 w 453"/>
                <a:gd name="T5" fmla="*/ 0 h 623"/>
                <a:gd name="T6" fmla="*/ 109 w 453"/>
                <a:gd name="T7" fmla="*/ 0 h 623"/>
                <a:gd name="T8" fmla="*/ 83 w 453"/>
                <a:gd name="T9" fmla="*/ 0 h 623"/>
                <a:gd name="T10" fmla="*/ 58 w 453"/>
                <a:gd name="T11" fmla="*/ 0 h 623"/>
                <a:gd name="T12" fmla="*/ 39 w 453"/>
                <a:gd name="T13" fmla="*/ 0 h 623"/>
                <a:gd name="T14" fmla="*/ 22 w 453"/>
                <a:gd name="T15" fmla="*/ 0 h 623"/>
                <a:gd name="T16" fmla="*/ 10 w 453"/>
                <a:gd name="T17" fmla="*/ 0 h 623"/>
                <a:gd name="T18" fmla="*/ 3 w 453"/>
                <a:gd name="T19" fmla="*/ 0 h 623"/>
                <a:gd name="T20" fmla="*/ 0 w 453"/>
                <a:gd name="T21" fmla="*/ 0 h 623"/>
                <a:gd name="T22" fmla="*/ 3 w 453"/>
                <a:gd name="T23" fmla="*/ 0 h 623"/>
                <a:gd name="T24" fmla="*/ 10 w 453"/>
                <a:gd name="T25" fmla="*/ 0 h 623"/>
                <a:gd name="T26" fmla="*/ 22 w 453"/>
                <a:gd name="T27" fmla="*/ 0 h 623"/>
                <a:gd name="T28" fmla="*/ 39 w 453"/>
                <a:gd name="T29" fmla="*/ 0 h 623"/>
                <a:gd name="T30" fmla="*/ 58 w 453"/>
                <a:gd name="T31" fmla="*/ 0 h 623"/>
                <a:gd name="T32" fmla="*/ 83 w 453"/>
                <a:gd name="T33" fmla="*/ 0 h 623"/>
                <a:gd name="T34" fmla="*/ 109 w 453"/>
                <a:gd name="T35" fmla="*/ 0 h 623"/>
                <a:gd name="T36" fmla="*/ 138 w 453"/>
                <a:gd name="T37" fmla="*/ 0 h 623"/>
                <a:gd name="T38" fmla="*/ 170 w 453"/>
                <a:gd name="T39" fmla="*/ 0 h 623"/>
                <a:gd name="T40" fmla="*/ 203 w 453"/>
                <a:gd name="T41" fmla="*/ 0 h 623"/>
                <a:gd name="T42" fmla="*/ 238 w 453"/>
                <a:gd name="T43" fmla="*/ 0 h 623"/>
                <a:gd name="T44" fmla="*/ 272 w 453"/>
                <a:gd name="T45" fmla="*/ 0 h 623"/>
                <a:gd name="T46" fmla="*/ 305 w 453"/>
                <a:gd name="T47" fmla="*/ 0 h 623"/>
                <a:gd name="T48" fmla="*/ 334 w 453"/>
                <a:gd name="T49" fmla="*/ 0 h 623"/>
                <a:gd name="T50" fmla="*/ 362 w 453"/>
                <a:gd name="T51" fmla="*/ 0 h 623"/>
                <a:gd name="T52" fmla="*/ 387 w 453"/>
                <a:gd name="T53" fmla="*/ 0 h 623"/>
                <a:gd name="T54" fmla="*/ 407 w 453"/>
                <a:gd name="T55" fmla="*/ 0 h 623"/>
                <a:gd name="T56" fmla="*/ 426 w 453"/>
                <a:gd name="T57" fmla="*/ 0 h 623"/>
                <a:gd name="T58" fmla="*/ 439 w 453"/>
                <a:gd name="T59" fmla="*/ 0 h 623"/>
                <a:gd name="T60" fmla="*/ 449 w 453"/>
                <a:gd name="T61" fmla="*/ 0 h 623"/>
                <a:gd name="T62" fmla="*/ 452 w 453"/>
                <a:gd name="T63" fmla="*/ 0 h 623"/>
                <a:gd name="T64" fmla="*/ 452 w 453"/>
                <a:gd name="T65" fmla="*/ 0 h 623"/>
                <a:gd name="T66" fmla="*/ 446 w 453"/>
                <a:gd name="T67" fmla="*/ 0 h 623"/>
                <a:gd name="T68" fmla="*/ 435 w 453"/>
                <a:gd name="T69" fmla="*/ 0 h 623"/>
                <a:gd name="T70" fmla="*/ 420 w 453"/>
                <a:gd name="T71" fmla="*/ 0 h 623"/>
                <a:gd name="T72" fmla="*/ 401 w 453"/>
                <a:gd name="T73" fmla="*/ 0 h 623"/>
                <a:gd name="T74" fmla="*/ 378 w 453"/>
                <a:gd name="T75" fmla="*/ 0 h 623"/>
                <a:gd name="T76" fmla="*/ 353 w 453"/>
                <a:gd name="T77" fmla="*/ 0 h 623"/>
                <a:gd name="T78" fmla="*/ 324 w 453"/>
                <a:gd name="T79" fmla="*/ 0 h 623"/>
                <a:gd name="T80" fmla="*/ 294 w 453"/>
                <a:gd name="T81" fmla="*/ 0 h 623"/>
                <a:gd name="T82" fmla="*/ 261 w 453"/>
                <a:gd name="T83" fmla="*/ 0 h 623"/>
                <a:gd name="T84" fmla="*/ 226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6" y="0"/>
                  </a:moveTo>
                  <a:lnTo>
                    <a:pt x="214" y="2"/>
                  </a:lnTo>
                  <a:lnTo>
                    <a:pt x="203" y="2"/>
                  </a:lnTo>
                  <a:lnTo>
                    <a:pt x="191" y="3"/>
                  </a:lnTo>
                  <a:lnTo>
                    <a:pt x="180" y="7"/>
                  </a:lnTo>
                  <a:lnTo>
                    <a:pt x="170" y="11"/>
                  </a:lnTo>
                  <a:lnTo>
                    <a:pt x="159" y="15"/>
                  </a:lnTo>
                  <a:lnTo>
                    <a:pt x="149" y="19"/>
                  </a:lnTo>
                  <a:lnTo>
                    <a:pt x="138" y="25"/>
                  </a:lnTo>
                  <a:lnTo>
                    <a:pt x="128" y="30"/>
                  </a:lnTo>
                  <a:lnTo>
                    <a:pt x="119" y="38"/>
                  </a:lnTo>
                  <a:lnTo>
                    <a:pt x="109" y="46"/>
                  </a:lnTo>
                  <a:lnTo>
                    <a:pt x="99" y="53"/>
                  </a:lnTo>
                  <a:lnTo>
                    <a:pt x="91" y="63"/>
                  </a:lnTo>
                  <a:lnTo>
                    <a:pt x="83" y="72"/>
                  </a:lnTo>
                  <a:lnTo>
                    <a:pt x="74" y="82"/>
                  </a:lnTo>
                  <a:lnTo>
                    <a:pt x="66" y="92"/>
                  </a:lnTo>
                  <a:lnTo>
                    <a:pt x="58" y="103"/>
                  </a:lnTo>
                  <a:lnTo>
                    <a:pt x="51" y="115"/>
                  </a:lnTo>
                  <a:lnTo>
                    <a:pt x="45" y="126"/>
                  </a:lnTo>
                  <a:lnTo>
                    <a:pt x="39" y="138"/>
                  </a:lnTo>
                  <a:lnTo>
                    <a:pt x="33" y="151"/>
                  </a:lnTo>
                  <a:lnTo>
                    <a:pt x="27" y="163"/>
                  </a:lnTo>
                  <a:lnTo>
                    <a:pt x="22" y="176"/>
                  </a:lnTo>
                  <a:lnTo>
                    <a:pt x="17" y="191"/>
                  </a:lnTo>
                  <a:lnTo>
                    <a:pt x="14" y="205"/>
                  </a:lnTo>
                  <a:lnTo>
                    <a:pt x="10" y="220"/>
                  </a:lnTo>
                  <a:lnTo>
                    <a:pt x="6" y="234"/>
                  </a:lnTo>
                  <a:lnTo>
                    <a:pt x="4" y="249"/>
                  </a:lnTo>
                  <a:lnTo>
                    <a:pt x="3" y="264"/>
                  </a:lnTo>
                  <a:lnTo>
                    <a:pt x="0" y="280"/>
                  </a:lnTo>
                  <a:lnTo>
                    <a:pt x="0" y="297"/>
                  </a:lnTo>
                  <a:lnTo>
                    <a:pt x="0" y="312"/>
                  </a:lnTo>
                  <a:lnTo>
                    <a:pt x="0" y="328"/>
                  </a:lnTo>
                  <a:lnTo>
                    <a:pt x="0" y="345"/>
                  </a:lnTo>
                  <a:lnTo>
                    <a:pt x="3" y="360"/>
                  </a:lnTo>
                  <a:lnTo>
                    <a:pt x="4" y="375"/>
                  </a:lnTo>
                  <a:lnTo>
                    <a:pt x="6" y="391"/>
                  </a:lnTo>
                  <a:lnTo>
                    <a:pt x="10" y="404"/>
                  </a:lnTo>
                  <a:lnTo>
                    <a:pt x="14" y="420"/>
                  </a:lnTo>
                  <a:lnTo>
                    <a:pt x="17" y="433"/>
                  </a:lnTo>
                  <a:lnTo>
                    <a:pt x="22" y="446"/>
                  </a:lnTo>
                  <a:lnTo>
                    <a:pt x="27" y="460"/>
                  </a:lnTo>
                  <a:lnTo>
                    <a:pt x="33" y="473"/>
                  </a:lnTo>
                  <a:lnTo>
                    <a:pt x="39" y="487"/>
                  </a:lnTo>
                  <a:lnTo>
                    <a:pt x="45" y="498"/>
                  </a:lnTo>
                  <a:lnTo>
                    <a:pt x="51" y="510"/>
                  </a:lnTo>
                  <a:lnTo>
                    <a:pt x="58" y="521"/>
                  </a:lnTo>
                  <a:lnTo>
                    <a:pt x="66" y="533"/>
                  </a:lnTo>
                  <a:lnTo>
                    <a:pt x="74" y="542"/>
                  </a:lnTo>
                  <a:lnTo>
                    <a:pt x="83" y="552"/>
                  </a:lnTo>
                  <a:lnTo>
                    <a:pt x="91" y="561"/>
                  </a:lnTo>
                  <a:lnTo>
                    <a:pt x="99" y="571"/>
                  </a:lnTo>
                  <a:lnTo>
                    <a:pt x="109" y="579"/>
                  </a:lnTo>
                  <a:lnTo>
                    <a:pt x="119" y="586"/>
                  </a:lnTo>
                  <a:lnTo>
                    <a:pt x="128" y="592"/>
                  </a:lnTo>
                  <a:lnTo>
                    <a:pt x="138" y="600"/>
                  </a:lnTo>
                  <a:lnTo>
                    <a:pt x="149" y="606"/>
                  </a:lnTo>
                  <a:lnTo>
                    <a:pt x="159" y="609"/>
                  </a:lnTo>
                  <a:lnTo>
                    <a:pt x="170" y="613"/>
                  </a:lnTo>
                  <a:lnTo>
                    <a:pt x="180" y="617"/>
                  </a:lnTo>
                  <a:lnTo>
                    <a:pt x="191" y="621"/>
                  </a:lnTo>
                  <a:lnTo>
                    <a:pt x="203" y="623"/>
                  </a:lnTo>
                  <a:lnTo>
                    <a:pt x="214" y="623"/>
                  </a:lnTo>
                  <a:lnTo>
                    <a:pt x="226" y="623"/>
                  </a:lnTo>
                  <a:lnTo>
                    <a:pt x="238" y="623"/>
                  </a:lnTo>
                  <a:lnTo>
                    <a:pt x="249" y="623"/>
                  </a:lnTo>
                  <a:lnTo>
                    <a:pt x="261" y="621"/>
                  </a:lnTo>
                  <a:lnTo>
                    <a:pt x="272" y="617"/>
                  </a:lnTo>
                  <a:lnTo>
                    <a:pt x="283" y="613"/>
                  </a:lnTo>
                  <a:lnTo>
                    <a:pt x="294" y="609"/>
                  </a:lnTo>
                  <a:lnTo>
                    <a:pt x="305" y="606"/>
                  </a:lnTo>
                  <a:lnTo>
                    <a:pt x="314" y="600"/>
                  </a:lnTo>
                  <a:lnTo>
                    <a:pt x="324" y="592"/>
                  </a:lnTo>
                  <a:lnTo>
                    <a:pt x="334" y="586"/>
                  </a:lnTo>
                  <a:lnTo>
                    <a:pt x="343" y="579"/>
                  </a:lnTo>
                  <a:lnTo>
                    <a:pt x="353" y="571"/>
                  </a:lnTo>
                  <a:lnTo>
                    <a:pt x="362" y="561"/>
                  </a:lnTo>
                  <a:lnTo>
                    <a:pt x="370" y="552"/>
                  </a:lnTo>
                  <a:lnTo>
                    <a:pt x="378" y="542"/>
                  </a:lnTo>
                  <a:lnTo>
                    <a:pt x="387" y="533"/>
                  </a:lnTo>
                  <a:lnTo>
                    <a:pt x="394" y="521"/>
                  </a:lnTo>
                  <a:lnTo>
                    <a:pt x="401" y="510"/>
                  </a:lnTo>
                  <a:lnTo>
                    <a:pt x="407" y="498"/>
                  </a:lnTo>
                  <a:lnTo>
                    <a:pt x="415" y="487"/>
                  </a:lnTo>
                  <a:lnTo>
                    <a:pt x="420" y="473"/>
                  </a:lnTo>
                  <a:lnTo>
                    <a:pt x="426" y="460"/>
                  </a:lnTo>
                  <a:lnTo>
                    <a:pt x="430" y="446"/>
                  </a:lnTo>
                  <a:lnTo>
                    <a:pt x="435" y="433"/>
                  </a:lnTo>
                  <a:lnTo>
                    <a:pt x="439" y="420"/>
                  </a:lnTo>
                  <a:lnTo>
                    <a:pt x="443" y="404"/>
                  </a:lnTo>
                  <a:lnTo>
                    <a:pt x="446" y="391"/>
                  </a:lnTo>
                  <a:lnTo>
                    <a:pt x="449" y="375"/>
                  </a:lnTo>
                  <a:lnTo>
                    <a:pt x="450" y="360"/>
                  </a:lnTo>
                  <a:lnTo>
                    <a:pt x="452" y="345"/>
                  </a:lnTo>
                  <a:lnTo>
                    <a:pt x="452" y="328"/>
                  </a:lnTo>
                  <a:lnTo>
                    <a:pt x="453" y="312"/>
                  </a:lnTo>
                  <a:lnTo>
                    <a:pt x="452" y="297"/>
                  </a:lnTo>
                  <a:lnTo>
                    <a:pt x="452" y="280"/>
                  </a:lnTo>
                  <a:lnTo>
                    <a:pt x="450" y="264"/>
                  </a:lnTo>
                  <a:lnTo>
                    <a:pt x="449" y="249"/>
                  </a:lnTo>
                  <a:lnTo>
                    <a:pt x="446" y="234"/>
                  </a:lnTo>
                  <a:lnTo>
                    <a:pt x="443" y="220"/>
                  </a:lnTo>
                  <a:lnTo>
                    <a:pt x="439" y="205"/>
                  </a:lnTo>
                  <a:lnTo>
                    <a:pt x="435" y="191"/>
                  </a:lnTo>
                  <a:lnTo>
                    <a:pt x="430" y="176"/>
                  </a:lnTo>
                  <a:lnTo>
                    <a:pt x="426" y="163"/>
                  </a:lnTo>
                  <a:lnTo>
                    <a:pt x="420" y="151"/>
                  </a:lnTo>
                  <a:lnTo>
                    <a:pt x="415" y="138"/>
                  </a:lnTo>
                  <a:lnTo>
                    <a:pt x="407" y="126"/>
                  </a:lnTo>
                  <a:lnTo>
                    <a:pt x="401" y="115"/>
                  </a:lnTo>
                  <a:lnTo>
                    <a:pt x="394" y="103"/>
                  </a:lnTo>
                  <a:lnTo>
                    <a:pt x="387" y="92"/>
                  </a:lnTo>
                  <a:lnTo>
                    <a:pt x="378" y="82"/>
                  </a:lnTo>
                  <a:lnTo>
                    <a:pt x="370" y="72"/>
                  </a:lnTo>
                  <a:lnTo>
                    <a:pt x="362" y="63"/>
                  </a:lnTo>
                  <a:lnTo>
                    <a:pt x="353" y="53"/>
                  </a:lnTo>
                  <a:lnTo>
                    <a:pt x="343" y="46"/>
                  </a:lnTo>
                  <a:lnTo>
                    <a:pt x="334" y="38"/>
                  </a:lnTo>
                  <a:lnTo>
                    <a:pt x="324" y="30"/>
                  </a:lnTo>
                  <a:lnTo>
                    <a:pt x="314" y="25"/>
                  </a:lnTo>
                  <a:lnTo>
                    <a:pt x="305" y="19"/>
                  </a:lnTo>
                  <a:lnTo>
                    <a:pt x="294" y="15"/>
                  </a:lnTo>
                  <a:lnTo>
                    <a:pt x="283" y="11"/>
                  </a:lnTo>
                  <a:lnTo>
                    <a:pt x="272" y="7"/>
                  </a:lnTo>
                  <a:lnTo>
                    <a:pt x="261" y="3"/>
                  </a:lnTo>
                  <a:lnTo>
                    <a:pt x="249" y="2"/>
                  </a:lnTo>
                  <a:lnTo>
                    <a:pt x="238" y="2"/>
                  </a:lnTo>
                  <a:lnTo>
                    <a:pt x="226"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27" name="Rectangle 24">
              <a:extLst>
                <a:ext uri="{FF2B5EF4-FFF2-40B4-BE49-F238E27FC236}">
                  <a16:creationId xmlns:a16="http://schemas.microsoft.com/office/drawing/2014/main" id="{4C40C15B-7EBA-4C66-A238-6EE11E0196D4}"/>
                </a:ext>
              </a:extLst>
            </p:cNvPr>
            <p:cNvSpPr>
              <a:spLocks noChangeArrowheads="1"/>
            </p:cNvSpPr>
            <p:nvPr/>
          </p:nvSpPr>
          <p:spPr bwMode="auto">
            <a:xfrm>
              <a:off x="2722" y="330"/>
              <a:ext cx="24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238</a:t>
              </a:r>
              <a:endParaRPr lang="en-US" altLang="zh-CN" sz="1867">
                <a:solidFill>
                  <a:srgbClr val="000000"/>
                </a:solidFill>
                <a:latin typeface="Tahoma" pitchFamily="34" charset="0"/>
                <a:ea typeface="Arial Unicode MS" pitchFamily="34" charset="-122"/>
              </a:endParaRPr>
            </a:p>
          </p:txBody>
        </p:sp>
      </p:grpSp>
      <p:sp>
        <p:nvSpPr>
          <p:cNvPr id="28" name="Line 26">
            <a:extLst>
              <a:ext uri="{FF2B5EF4-FFF2-40B4-BE49-F238E27FC236}">
                <a16:creationId xmlns:a16="http://schemas.microsoft.com/office/drawing/2014/main" id="{74EA9F34-3FDE-4634-9CF2-FFBE95695202}"/>
              </a:ext>
            </a:extLst>
          </p:cNvPr>
          <p:cNvSpPr>
            <a:spLocks noChangeShapeType="1"/>
          </p:cNvSpPr>
          <p:nvPr/>
        </p:nvSpPr>
        <p:spPr bwMode="auto">
          <a:xfrm flipH="1">
            <a:off x="3970866" y="1293283"/>
            <a:ext cx="1824567" cy="215901"/>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29" name="Line 27">
            <a:extLst>
              <a:ext uri="{FF2B5EF4-FFF2-40B4-BE49-F238E27FC236}">
                <a16:creationId xmlns:a16="http://schemas.microsoft.com/office/drawing/2014/main" id="{5DC5ADE7-1EE4-461C-A749-6C3B75B082B0}"/>
              </a:ext>
            </a:extLst>
          </p:cNvPr>
          <p:cNvSpPr>
            <a:spLocks noChangeShapeType="1"/>
          </p:cNvSpPr>
          <p:nvPr/>
        </p:nvSpPr>
        <p:spPr bwMode="auto">
          <a:xfrm>
            <a:off x="6758809" y="1284818"/>
            <a:ext cx="1906824" cy="194733"/>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30" name="Line 28">
            <a:extLst>
              <a:ext uri="{FF2B5EF4-FFF2-40B4-BE49-F238E27FC236}">
                <a16:creationId xmlns:a16="http://schemas.microsoft.com/office/drawing/2014/main" id="{8084820D-05B5-4625-ACF1-7817690D8265}"/>
              </a:ext>
            </a:extLst>
          </p:cNvPr>
          <p:cNvSpPr>
            <a:spLocks noChangeShapeType="1"/>
          </p:cNvSpPr>
          <p:nvPr/>
        </p:nvSpPr>
        <p:spPr bwMode="auto">
          <a:xfrm flipH="1">
            <a:off x="2893485" y="1866900"/>
            <a:ext cx="493183" cy="3810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31" name="Line 29">
            <a:extLst>
              <a:ext uri="{FF2B5EF4-FFF2-40B4-BE49-F238E27FC236}">
                <a16:creationId xmlns:a16="http://schemas.microsoft.com/office/drawing/2014/main" id="{3470A8A8-18AB-42CA-BEC7-A494F6EEA3BA}"/>
              </a:ext>
            </a:extLst>
          </p:cNvPr>
          <p:cNvSpPr>
            <a:spLocks noChangeShapeType="1"/>
          </p:cNvSpPr>
          <p:nvPr/>
        </p:nvSpPr>
        <p:spPr bwMode="auto">
          <a:xfrm>
            <a:off x="3998385" y="1883833"/>
            <a:ext cx="893233" cy="2878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32" name="Line 30">
            <a:extLst>
              <a:ext uri="{FF2B5EF4-FFF2-40B4-BE49-F238E27FC236}">
                <a16:creationId xmlns:a16="http://schemas.microsoft.com/office/drawing/2014/main" id="{87311F28-544A-467F-AD1B-402B8FB2ECFE}"/>
              </a:ext>
            </a:extLst>
          </p:cNvPr>
          <p:cNvSpPr>
            <a:spLocks noChangeShapeType="1"/>
          </p:cNvSpPr>
          <p:nvPr/>
        </p:nvSpPr>
        <p:spPr bwMode="auto">
          <a:xfrm flipH="1">
            <a:off x="1953684" y="2667001"/>
            <a:ext cx="463549" cy="353484"/>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33" name="Line 31">
            <a:extLst>
              <a:ext uri="{FF2B5EF4-FFF2-40B4-BE49-F238E27FC236}">
                <a16:creationId xmlns:a16="http://schemas.microsoft.com/office/drawing/2014/main" id="{8E8FD26B-400D-4A1E-AD37-C7790A2778C0}"/>
              </a:ext>
            </a:extLst>
          </p:cNvPr>
          <p:cNvSpPr>
            <a:spLocks noChangeShapeType="1"/>
          </p:cNvSpPr>
          <p:nvPr/>
        </p:nvSpPr>
        <p:spPr bwMode="auto">
          <a:xfrm>
            <a:off x="2624667" y="2667001"/>
            <a:ext cx="383117" cy="353484"/>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34" name="Line 32">
            <a:extLst>
              <a:ext uri="{FF2B5EF4-FFF2-40B4-BE49-F238E27FC236}">
                <a16:creationId xmlns:a16="http://schemas.microsoft.com/office/drawing/2014/main" id="{993701F4-645C-4B82-9F60-E7649C2C1291}"/>
              </a:ext>
            </a:extLst>
          </p:cNvPr>
          <p:cNvSpPr>
            <a:spLocks noChangeShapeType="1"/>
          </p:cNvSpPr>
          <p:nvPr/>
        </p:nvSpPr>
        <p:spPr bwMode="auto">
          <a:xfrm flipH="1">
            <a:off x="4830234" y="2658534"/>
            <a:ext cx="292100" cy="404284"/>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35" name="Line 33">
            <a:extLst>
              <a:ext uri="{FF2B5EF4-FFF2-40B4-BE49-F238E27FC236}">
                <a16:creationId xmlns:a16="http://schemas.microsoft.com/office/drawing/2014/main" id="{42C369FA-41F9-4181-9120-3A144062A052}"/>
              </a:ext>
            </a:extLst>
          </p:cNvPr>
          <p:cNvSpPr>
            <a:spLocks noChangeShapeType="1"/>
          </p:cNvSpPr>
          <p:nvPr/>
        </p:nvSpPr>
        <p:spPr bwMode="auto">
          <a:xfrm>
            <a:off x="5314951" y="2658533"/>
            <a:ext cx="480483" cy="4318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36" name="Group 34">
            <a:extLst>
              <a:ext uri="{FF2B5EF4-FFF2-40B4-BE49-F238E27FC236}">
                <a16:creationId xmlns:a16="http://schemas.microsoft.com/office/drawing/2014/main" id="{E138C0C3-1F06-4BBF-9803-74115196F133}"/>
              </a:ext>
            </a:extLst>
          </p:cNvPr>
          <p:cNvGrpSpPr>
            <a:grpSpLocks/>
          </p:cNvGrpSpPr>
          <p:nvPr/>
        </p:nvGrpSpPr>
        <p:grpSpPr bwMode="auto">
          <a:xfrm>
            <a:off x="3202518" y="1435101"/>
            <a:ext cx="958849" cy="495300"/>
            <a:chOff x="1435" y="667"/>
            <a:chExt cx="453" cy="312"/>
          </a:xfrm>
          <a:solidFill>
            <a:schemeClr val="bg1"/>
          </a:solidFill>
        </p:grpSpPr>
        <p:sp>
          <p:nvSpPr>
            <p:cNvPr id="37" name="Freeform 35">
              <a:extLst>
                <a:ext uri="{FF2B5EF4-FFF2-40B4-BE49-F238E27FC236}">
                  <a16:creationId xmlns:a16="http://schemas.microsoft.com/office/drawing/2014/main" id="{31531BB5-E60B-4920-9B3B-3409E422BAF6}"/>
                </a:ext>
              </a:extLst>
            </p:cNvPr>
            <p:cNvSpPr>
              <a:spLocks/>
            </p:cNvSpPr>
            <p:nvPr/>
          </p:nvSpPr>
          <p:spPr bwMode="auto">
            <a:xfrm>
              <a:off x="1435" y="667"/>
              <a:ext cx="453" cy="312"/>
            </a:xfrm>
            <a:custGeom>
              <a:avLst/>
              <a:gdLst>
                <a:gd name="T0" fmla="*/ 203 w 453"/>
                <a:gd name="T1" fmla="*/ 1 h 623"/>
                <a:gd name="T2" fmla="*/ 169 w 453"/>
                <a:gd name="T3" fmla="*/ 1 h 623"/>
                <a:gd name="T4" fmla="*/ 138 w 453"/>
                <a:gd name="T5" fmla="*/ 1 h 623"/>
                <a:gd name="T6" fmla="*/ 109 w 453"/>
                <a:gd name="T7" fmla="*/ 1 h 623"/>
                <a:gd name="T8" fmla="*/ 82 w 453"/>
                <a:gd name="T9" fmla="*/ 1 h 623"/>
                <a:gd name="T10" fmla="*/ 58 w 453"/>
                <a:gd name="T11" fmla="*/ 1 h 623"/>
                <a:gd name="T12" fmla="*/ 38 w 453"/>
                <a:gd name="T13" fmla="*/ 1 h 623"/>
                <a:gd name="T14" fmla="*/ 22 w 453"/>
                <a:gd name="T15" fmla="*/ 1 h 623"/>
                <a:gd name="T16" fmla="*/ 10 w 453"/>
                <a:gd name="T17" fmla="*/ 1 h 623"/>
                <a:gd name="T18" fmla="*/ 2 w 453"/>
                <a:gd name="T19" fmla="*/ 1 h 623"/>
                <a:gd name="T20" fmla="*/ 0 w 453"/>
                <a:gd name="T21" fmla="*/ 1 h 623"/>
                <a:gd name="T22" fmla="*/ 2 w 453"/>
                <a:gd name="T23" fmla="*/ 1 h 623"/>
                <a:gd name="T24" fmla="*/ 10 w 453"/>
                <a:gd name="T25" fmla="*/ 1 h 623"/>
                <a:gd name="T26" fmla="*/ 22 w 453"/>
                <a:gd name="T27" fmla="*/ 1 h 623"/>
                <a:gd name="T28" fmla="*/ 38 w 453"/>
                <a:gd name="T29" fmla="*/ 1 h 623"/>
                <a:gd name="T30" fmla="*/ 58 w 453"/>
                <a:gd name="T31" fmla="*/ 1 h 623"/>
                <a:gd name="T32" fmla="*/ 82 w 453"/>
                <a:gd name="T33" fmla="*/ 1 h 623"/>
                <a:gd name="T34" fmla="*/ 109 w 453"/>
                <a:gd name="T35" fmla="*/ 1 h 623"/>
                <a:gd name="T36" fmla="*/ 138 w 453"/>
                <a:gd name="T37" fmla="*/ 1 h 623"/>
                <a:gd name="T38" fmla="*/ 169 w 453"/>
                <a:gd name="T39" fmla="*/ 1 h 623"/>
                <a:gd name="T40" fmla="*/ 203 w 453"/>
                <a:gd name="T41" fmla="*/ 1 h 623"/>
                <a:gd name="T42" fmla="*/ 238 w 453"/>
                <a:gd name="T43" fmla="*/ 1 h 623"/>
                <a:gd name="T44" fmla="*/ 272 w 453"/>
                <a:gd name="T45" fmla="*/ 1 h 623"/>
                <a:gd name="T46" fmla="*/ 304 w 453"/>
                <a:gd name="T47" fmla="*/ 1 h 623"/>
                <a:gd name="T48" fmla="*/ 334 w 453"/>
                <a:gd name="T49" fmla="*/ 1 h 623"/>
                <a:gd name="T50" fmla="*/ 361 w 453"/>
                <a:gd name="T51" fmla="*/ 1 h 623"/>
                <a:gd name="T52" fmla="*/ 386 w 453"/>
                <a:gd name="T53" fmla="*/ 1 h 623"/>
                <a:gd name="T54" fmla="*/ 408 w 453"/>
                <a:gd name="T55" fmla="*/ 1 h 623"/>
                <a:gd name="T56" fmla="*/ 425 w 453"/>
                <a:gd name="T57" fmla="*/ 1 h 623"/>
                <a:gd name="T58" fmla="*/ 438 w 453"/>
                <a:gd name="T59" fmla="*/ 1 h 623"/>
                <a:gd name="T60" fmla="*/ 448 w 453"/>
                <a:gd name="T61" fmla="*/ 1 h 623"/>
                <a:gd name="T62" fmla="*/ 453 w 453"/>
                <a:gd name="T63" fmla="*/ 1 h 623"/>
                <a:gd name="T64" fmla="*/ 452 w 453"/>
                <a:gd name="T65" fmla="*/ 1 h 623"/>
                <a:gd name="T66" fmla="*/ 446 w 453"/>
                <a:gd name="T67" fmla="*/ 1 h 623"/>
                <a:gd name="T68" fmla="*/ 435 w 453"/>
                <a:gd name="T69" fmla="*/ 1 h 623"/>
                <a:gd name="T70" fmla="*/ 420 w 453"/>
                <a:gd name="T71" fmla="*/ 1 h 623"/>
                <a:gd name="T72" fmla="*/ 401 w 453"/>
                <a:gd name="T73" fmla="*/ 1 h 623"/>
                <a:gd name="T74" fmla="*/ 378 w 453"/>
                <a:gd name="T75" fmla="*/ 1 h 623"/>
                <a:gd name="T76" fmla="*/ 353 w 453"/>
                <a:gd name="T77" fmla="*/ 1 h 623"/>
                <a:gd name="T78" fmla="*/ 325 w 453"/>
                <a:gd name="T79" fmla="*/ 1 h 623"/>
                <a:gd name="T80" fmla="*/ 293 w 453"/>
                <a:gd name="T81" fmla="*/ 1 h 623"/>
                <a:gd name="T82" fmla="*/ 261 w 453"/>
                <a:gd name="T83" fmla="*/ 1 h 623"/>
                <a:gd name="T84" fmla="*/ 226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6" y="0"/>
                  </a:moveTo>
                  <a:lnTo>
                    <a:pt x="215" y="2"/>
                  </a:lnTo>
                  <a:lnTo>
                    <a:pt x="203" y="2"/>
                  </a:lnTo>
                  <a:lnTo>
                    <a:pt x="192" y="4"/>
                  </a:lnTo>
                  <a:lnTo>
                    <a:pt x="180" y="8"/>
                  </a:lnTo>
                  <a:lnTo>
                    <a:pt x="169" y="12"/>
                  </a:lnTo>
                  <a:lnTo>
                    <a:pt x="159" y="16"/>
                  </a:lnTo>
                  <a:lnTo>
                    <a:pt x="148" y="19"/>
                  </a:lnTo>
                  <a:lnTo>
                    <a:pt x="138" y="25"/>
                  </a:lnTo>
                  <a:lnTo>
                    <a:pt x="128" y="31"/>
                  </a:lnTo>
                  <a:lnTo>
                    <a:pt x="118" y="39"/>
                  </a:lnTo>
                  <a:lnTo>
                    <a:pt x="109" y="46"/>
                  </a:lnTo>
                  <a:lnTo>
                    <a:pt x="99" y="54"/>
                  </a:lnTo>
                  <a:lnTo>
                    <a:pt x="90" y="64"/>
                  </a:lnTo>
                  <a:lnTo>
                    <a:pt x="82" y="73"/>
                  </a:lnTo>
                  <a:lnTo>
                    <a:pt x="74" y="83"/>
                  </a:lnTo>
                  <a:lnTo>
                    <a:pt x="66" y="92"/>
                  </a:lnTo>
                  <a:lnTo>
                    <a:pt x="58" y="104"/>
                  </a:lnTo>
                  <a:lnTo>
                    <a:pt x="52" y="115"/>
                  </a:lnTo>
                  <a:lnTo>
                    <a:pt x="45" y="127"/>
                  </a:lnTo>
                  <a:lnTo>
                    <a:pt x="38" y="138"/>
                  </a:lnTo>
                  <a:lnTo>
                    <a:pt x="32" y="152"/>
                  </a:lnTo>
                  <a:lnTo>
                    <a:pt x="26" y="163"/>
                  </a:lnTo>
                  <a:lnTo>
                    <a:pt x="22" y="177"/>
                  </a:lnTo>
                  <a:lnTo>
                    <a:pt x="18" y="192"/>
                  </a:lnTo>
                  <a:lnTo>
                    <a:pt x="13" y="205"/>
                  </a:lnTo>
                  <a:lnTo>
                    <a:pt x="10" y="221"/>
                  </a:lnTo>
                  <a:lnTo>
                    <a:pt x="7" y="234"/>
                  </a:lnTo>
                  <a:lnTo>
                    <a:pt x="5" y="250"/>
                  </a:lnTo>
                  <a:lnTo>
                    <a:pt x="2" y="265"/>
                  </a:lnTo>
                  <a:lnTo>
                    <a:pt x="1" y="280"/>
                  </a:lnTo>
                  <a:lnTo>
                    <a:pt x="0" y="297"/>
                  </a:lnTo>
                  <a:lnTo>
                    <a:pt x="0" y="313"/>
                  </a:lnTo>
                  <a:lnTo>
                    <a:pt x="0" y="328"/>
                  </a:lnTo>
                  <a:lnTo>
                    <a:pt x="1" y="345"/>
                  </a:lnTo>
                  <a:lnTo>
                    <a:pt x="2" y="361"/>
                  </a:lnTo>
                  <a:lnTo>
                    <a:pt x="5" y="376"/>
                  </a:lnTo>
                  <a:lnTo>
                    <a:pt x="7" y="391"/>
                  </a:lnTo>
                  <a:lnTo>
                    <a:pt x="10" y="405"/>
                  </a:lnTo>
                  <a:lnTo>
                    <a:pt x="13" y="420"/>
                  </a:lnTo>
                  <a:lnTo>
                    <a:pt x="18" y="434"/>
                  </a:lnTo>
                  <a:lnTo>
                    <a:pt x="22" y="447"/>
                  </a:lnTo>
                  <a:lnTo>
                    <a:pt x="26" y="460"/>
                  </a:lnTo>
                  <a:lnTo>
                    <a:pt x="32" y="474"/>
                  </a:lnTo>
                  <a:lnTo>
                    <a:pt x="38" y="487"/>
                  </a:lnTo>
                  <a:lnTo>
                    <a:pt x="45" y="499"/>
                  </a:lnTo>
                  <a:lnTo>
                    <a:pt x="52" y="510"/>
                  </a:lnTo>
                  <a:lnTo>
                    <a:pt x="58" y="522"/>
                  </a:lnTo>
                  <a:lnTo>
                    <a:pt x="66" y="533"/>
                  </a:lnTo>
                  <a:lnTo>
                    <a:pt x="74" y="543"/>
                  </a:lnTo>
                  <a:lnTo>
                    <a:pt x="82" y="553"/>
                  </a:lnTo>
                  <a:lnTo>
                    <a:pt x="90" y="562"/>
                  </a:lnTo>
                  <a:lnTo>
                    <a:pt x="99" y="572"/>
                  </a:lnTo>
                  <a:lnTo>
                    <a:pt x="109" y="579"/>
                  </a:lnTo>
                  <a:lnTo>
                    <a:pt x="118" y="587"/>
                  </a:lnTo>
                  <a:lnTo>
                    <a:pt x="128" y="593"/>
                  </a:lnTo>
                  <a:lnTo>
                    <a:pt x="138" y="600"/>
                  </a:lnTo>
                  <a:lnTo>
                    <a:pt x="148" y="606"/>
                  </a:lnTo>
                  <a:lnTo>
                    <a:pt x="159" y="610"/>
                  </a:lnTo>
                  <a:lnTo>
                    <a:pt x="169" y="614"/>
                  </a:lnTo>
                  <a:lnTo>
                    <a:pt x="180" y="618"/>
                  </a:lnTo>
                  <a:lnTo>
                    <a:pt x="192" y="622"/>
                  </a:lnTo>
                  <a:lnTo>
                    <a:pt x="203" y="623"/>
                  </a:lnTo>
                  <a:lnTo>
                    <a:pt x="215" y="623"/>
                  </a:lnTo>
                  <a:lnTo>
                    <a:pt x="226" y="623"/>
                  </a:lnTo>
                  <a:lnTo>
                    <a:pt x="238" y="623"/>
                  </a:lnTo>
                  <a:lnTo>
                    <a:pt x="249" y="623"/>
                  </a:lnTo>
                  <a:lnTo>
                    <a:pt x="261" y="622"/>
                  </a:lnTo>
                  <a:lnTo>
                    <a:pt x="272" y="618"/>
                  </a:lnTo>
                  <a:lnTo>
                    <a:pt x="283" y="614"/>
                  </a:lnTo>
                  <a:lnTo>
                    <a:pt x="293" y="610"/>
                  </a:lnTo>
                  <a:lnTo>
                    <a:pt x="304" y="606"/>
                  </a:lnTo>
                  <a:lnTo>
                    <a:pt x="314" y="600"/>
                  </a:lnTo>
                  <a:lnTo>
                    <a:pt x="325" y="593"/>
                  </a:lnTo>
                  <a:lnTo>
                    <a:pt x="334" y="587"/>
                  </a:lnTo>
                  <a:lnTo>
                    <a:pt x="344" y="579"/>
                  </a:lnTo>
                  <a:lnTo>
                    <a:pt x="353" y="572"/>
                  </a:lnTo>
                  <a:lnTo>
                    <a:pt x="361" y="562"/>
                  </a:lnTo>
                  <a:lnTo>
                    <a:pt x="371" y="553"/>
                  </a:lnTo>
                  <a:lnTo>
                    <a:pt x="378" y="543"/>
                  </a:lnTo>
                  <a:lnTo>
                    <a:pt x="386" y="533"/>
                  </a:lnTo>
                  <a:lnTo>
                    <a:pt x="394" y="522"/>
                  </a:lnTo>
                  <a:lnTo>
                    <a:pt x="401" y="510"/>
                  </a:lnTo>
                  <a:lnTo>
                    <a:pt x="408" y="499"/>
                  </a:lnTo>
                  <a:lnTo>
                    <a:pt x="414" y="487"/>
                  </a:lnTo>
                  <a:lnTo>
                    <a:pt x="420" y="474"/>
                  </a:lnTo>
                  <a:lnTo>
                    <a:pt x="425" y="460"/>
                  </a:lnTo>
                  <a:lnTo>
                    <a:pt x="430" y="447"/>
                  </a:lnTo>
                  <a:lnTo>
                    <a:pt x="435" y="434"/>
                  </a:lnTo>
                  <a:lnTo>
                    <a:pt x="438" y="420"/>
                  </a:lnTo>
                  <a:lnTo>
                    <a:pt x="442" y="405"/>
                  </a:lnTo>
                  <a:lnTo>
                    <a:pt x="446" y="391"/>
                  </a:lnTo>
                  <a:lnTo>
                    <a:pt x="448" y="376"/>
                  </a:lnTo>
                  <a:lnTo>
                    <a:pt x="450" y="361"/>
                  </a:lnTo>
                  <a:lnTo>
                    <a:pt x="452" y="345"/>
                  </a:lnTo>
                  <a:lnTo>
                    <a:pt x="453" y="328"/>
                  </a:lnTo>
                  <a:lnTo>
                    <a:pt x="453" y="313"/>
                  </a:lnTo>
                  <a:lnTo>
                    <a:pt x="453" y="297"/>
                  </a:lnTo>
                  <a:lnTo>
                    <a:pt x="452" y="280"/>
                  </a:lnTo>
                  <a:lnTo>
                    <a:pt x="450" y="265"/>
                  </a:lnTo>
                  <a:lnTo>
                    <a:pt x="448" y="250"/>
                  </a:lnTo>
                  <a:lnTo>
                    <a:pt x="446" y="234"/>
                  </a:lnTo>
                  <a:lnTo>
                    <a:pt x="442" y="221"/>
                  </a:lnTo>
                  <a:lnTo>
                    <a:pt x="438" y="205"/>
                  </a:lnTo>
                  <a:lnTo>
                    <a:pt x="435" y="192"/>
                  </a:lnTo>
                  <a:lnTo>
                    <a:pt x="430" y="177"/>
                  </a:lnTo>
                  <a:lnTo>
                    <a:pt x="425" y="163"/>
                  </a:lnTo>
                  <a:lnTo>
                    <a:pt x="420" y="152"/>
                  </a:lnTo>
                  <a:lnTo>
                    <a:pt x="414" y="138"/>
                  </a:lnTo>
                  <a:lnTo>
                    <a:pt x="408" y="127"/>
                  </a:lnTo>
                  <a:lnTo>
                    <a:pt x="401" y="115"/>
                  </a:lnTo>
                  <a:lnTo>
                    <a:pt x="394" y="104"/>
                  </a:lnTo>
                  <a:lnTo>
                    <a:pt x="386" y="92"/>
                  </a:lnTo>
                  <a:lnTo>
                    <a:pt x="378" y="83"/>
                  </a:lnTo>
                  <a:lnTo>
                    <a:pt x="371" y="73"/>
                  </a:lnTo>
                  <a:lnTo>
                    <a:pt x="361" y="64"/>
                  </a:lnTo>
                  <a:lnTo>
                    <a:pt x="353" y="54"/>
                  </a:lnTo>
                  <a:lnTo>
                    <a:pt x="344" y="46"/>
                  </a:lnTo>
                  <a:lnTo>
                    <a:pt x="334" y="39"/>
                  </a:lnTo>
                  <a:lnTo>
                    <a:pt x="325" y="31"/>
                  </a:lnTo>
                  <a:lnTo>
                    <a:pt x="314" y="25"/>
                  </a:lnTo>
                  <a:lnTo>
                    <a:pt x="304" y="19"/>
                  </a:lnTo>
                  <a:lnTo>
                    <a:pt x="293" y="16"/>
                  </a:lnTo>
                  <a:lnTo>
                    <a:pt x="283" y="12"/>
                  </a:lnTo>
                  <a:lnTo>
                    <a:pt x="272" y="8"/>
                  </a:lnTo>
                  <a:lnTo>
                    <a:pt x="261" y="4"/>
                  </a:lnTo>
                  <a:lnTo>
                    <a:pt x="249" y="2"/>
                  </a:lnTo>
                  <a:lnTo>
                    <a:pt x="238" y="2"/>
                  </a:lnTo>
                  <a:lnTo>
                    <a:pt x="226"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38" name="Rectangle 36">
              <a:extLst>
                <a:ext uri="{FF2B5EF4-FFF2-40B4-BE49-F238E27FC236}">
                  <a16:creationId xmlns:a16="http://schemas.microsoft.com/office/drawing/2014/main" id="{2D4422F5-FAD8-4C74-B791-C4556B4925F8}"/>
                </a:ext>
              </a:extLst>
            </p:cNvPr>
            <p:cNvSpPr>
              <a:spLocks noChangeArrowheads="1"/>
            </p:cNvSpPr>
            <p:nvPr/>
          </p:nvSpPr>
          <p:spPr bwMode="auto">
            <a:xfrm>
              <a:off x="1589" y="739"/>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95</a:t>
              </a:r>
              <a:endParaRPr lang="en-US" altLang="zh-CN" sz="1867">
                <a:solidFill>
                  <a:srgbClr val="000000"/>
                </a:solidFill>
                <a:latin typeface="Tahoma" pitchFamily="34" charset="0"/>
                <a:ea typeface="Arial Unicode MS" pitchFamily="34" charset="-122"/>
              </a:endParaRPr>
            </a:p>
          </p:txBody>
        </p:sp>
      </p:grpSp>
      <p:grpSp>
        <p:nvGrpSpPr>
          <p:cNvPr id="39" name="Group 37">
            <a:extLst>
              <a:ext uri="{FF2B5EF4-FFF2-40B4-BE49-F238E27FC236}">
                <a16:creationId xmlns:a16="http://schemas.microsoft.com/office/drawing/2014/main" id="{4A751A26-0D9C-4E1E-BFC8-01D2011D3086}"/>
              </a:ext>
            </a:extLst>
          </p:cNvPr>
          <p:cNvGrpSpPr>
            <a:grpSpLocks/>
          </p:cNvGrpSpPr>
          <p:nvPr/>
        </p:nvGrpSpPr>
        <p:grpSpPr bwMode="auto">
          <a:xfrm>
            <a:off x="8483600" y="1435101"/>
            <a:ext cx="958851" cy="495300"/>
            <a:chOff x="3904" y="647"/>
            <a:chExt cx="453" cy="312"/>
          </a:xfrm>
          <a:solidFill>
            <a:schemeClr val="bg1"/>
          </a:solidFill>
        </p:grpSpPr>
        <p:sp>
          <p:nvSpPr>
            <p:cNvPr id="40" name="Freeform 38">
              <a:extLst>
                <a:ext uri="{FF2B5EF4-FFF2-40B4-BE49-F238E27FC236}">
                  <a16:creationId xmlns:a16="http://schemas.microsoft.com/office/drawing/2014/main" id="{4B57865B-4195-47E2-A38B-EF10B1275BA6}"/>
                </a:ext>
              </a:extLst>
            </p:cNvPr>
            <p:cNvSpPr>
              <a:spLocks/>
            </p:cNvSpPr>
            <p:nvPr/>
          </p:nvSpPr>
          <p:spPr bwMode="auto">
            <a:xfrm>
              <a:off x="3904" y="647"/>
              <a:ext cx="453" cy="312"/>
            </a:xfrm>
            <a:custGeom>
              <a:avLst/>
              <a:gdLst>
                <a:gd name="T0" fmla="*/ 203 w 453"/>
                <a:gd name="T1" fmla="*/ 1 h 623"/>
                <a:gd name="T2" fmla="*/ 169 w 453"/>
                <a:gd name="T3" fmla="*/ 1 h 623"/>
                <a:gd name="T4" fmla="*/ 138 w 453"/>
                <a:gd name="T5" fmla="*/ 1 h 623"/>
                <a:gd name="T6" fmla="*/ 109 w 453"/>
                <a:gd name="T7" fmla="*/ 1 h 623"/>
                <a:gd name="T8" fmla="*/ 82 w 453"/>
                <a:gd name="T9" fmla="*/ 1 h 623"/>
                <a:gd name="T10" fmla="*/ 58 w 453"/>
                <a:gd name="T11" fmla="*/ 1 h 623"/>
                <a:gd name="T12" fmla="*/ 39 w 453"/>
                <a:gd name="T13" fmla="*/ 1 h 623"/>
                <a:gd name="T14" fmla="*/ 22 w 453"/>
                <a:gd name="T15" fmla="*/ 1 h 623"/>
                <a:gd name="T16" fmla="*/ 10 w 453"/>
                <a:gd name="T17" fmla="*/ 1 h 623"/>
                <a:gd name="T18" fmla="*/ 2 w 453"/>
                <a:gd name="T19" fmla="*/ 1 h 623"/>
                <a:gd name="T20" fmla="*/ 0 w 453"/>
                <a:gd name="T21" fmla="*/ 1 h 623"/>
                <a:gd name="T22" fmla="*/ 2 w 453"/>
                <a:gd name="T23" fmla="*/ 1 h 623"/>
                <a:gd name="T24" fmla="*/ 10 w 453"/>
                <a:gd name="T25" fmla="*/ 1 h 623"/>
                <a:gd name="T26" fmla="*/ 22 w 453"/>
                <a:gd name="T27" fmla="*/ 1 h 623"/>
                <a:gd name="T28" fmla="*/ 39 w 453"/>
                <a:gd name="T29" fmla="*/ 1 h 623"/>
                <a:gd name="T30" fmla="*/ 58 w 453"/>
                <a:gd name="T31" fmla="*/ 1 h 623"/>
                <a:gd name="T32" fmla="*/ 82 w 453"/>
                <a:gd name="T33" fmla="*/ 1 h 623"/>
                <a:gd name="T34" fmla="*/ 109 w 453"/>
                <a:gd name="T35" fmla="*/ 1 h 623"/>
                <a:gd name="T36" fmla="*/ 138 w 453"/>
                <a:gd name="T37" fmla="*/ 1 h 623"/>
                <a:gd name="T38" fmla="*/ 169 w 453"/>
                <a:gd name="T39" fmla="*/ 1 h 623"/>
                <a:gd name="T40" fmla="*/ 203 w 453"/>
                <a:gd name="T41" fmla="*/ 1 h 623"/>
                <a:gd name="T42" fmla="*/ 238 w 453"/>
                <a:gd name="T43" fmla="*/ 1 h 623"/>
                <a:gd name="T44" fmla="*/ 272 w 453"/>
                <a:gd name="T45" fmla="*/ 1 h 623"/>
                <a:gd name="T46" fmla="*/ 304 w 453"/>
                <a:gd name="T47" fmla="*/ 1 h 623"/>
                <a:gd name="T48" fmla="*/ 333 w 453"/>
                <a:gd name="T49" fmla="*/ 1 h 623"/>
                <a:gd name="T50" fmla="*/ 361 w 453"/>
                <a:gd name="T51" fmla="*/ 1 h 623"/>
                <a:gd name="T52" fmla="*/ 387 w 453"/>
                <a:gd name="T53" fmla="*/ 1 h 623"/>
                <a:gd name="T54" fmla="*/ 407 w 453"/>
                <a:gd name="T55" fmla="*/ 1 h 623"/>
                <a:gd name="T56" fmla="*/ 425 w 453"/>
                <a:gd name="T57" fmla="*/ 1 h 623"/>
                <a:gd name="T58" fmla="*/ 438 w 453"/>
                <a:gd name="T59" fmla="*/ 1 h 623"/>
                <a:gd name="T60" fmla="*/ 448 w 453"/>
                <a:gd name="T61" fmla="*/ 1 h 623"/>
                <a:gd name="T62" fmla="*/ 452 w 453"/>
                <a:gd name="T63" fmla="*/ 1 h 623"/>
                <a:gd name="T64" fmla="*/ 452 w 453"/>
                <a:gd name="T65" fmla="*/ 1 h 623"/>
                <a:gd name="T66" fmla="*/ 446 w 453"/>
                <a:gd name="T67" fmla="*/ 1 h 623"/>
                <a:gd name="T68" fmla="*/ 435 w 453"/>
                <a:gd name="T69" fmla="*/ 1 h 623"/>
                <a:gd name="T70" fmla="*/ 419 w 453"/>
                <a:gd name="T71" fmla="*/ 1 h 623"/>
                <a:gd name="T72" fmla="*/ 401 w 453"/>
                <a:gd name="T73" fmla="*/ 1 h 623"/>
                <a:gd name="T74" fmla="*/ 378 w 453"/>
                <a:gd name="T75" fmla="*/ 1 h 623"/>
                <a:gd name="T76" fmla="*/ 353 w 453"/>
                <a:gd name="T77" fmla="*/ 1 h 623"/>
                <a:gd name="T78" fmla="*/ 324 w 453"/>
                <a:gd name="T79" fmla="*/ 1 h 623"/>
                <a:gd name="T80" fmla="*/ 294 w 453"/>
                <a:gd name="T81" fmla="*/ 1 h 623"/>
                <a:gd name="T82" fmla="*/ 261 w 453"/>
                <a:gd name="T83" fmla="*/ 1 h 623"/>
                <a:gd name="T84" fmla="*/ 226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6" y="0"/>
                  </a:moveTo>
                  <a:lnTo>
                    <a:pt x="214" y="0"/>
                  </a:lnTo>
                  <a:lnTo>
                    <a:pt x="203" y="2"/>
                  </a:lnTo>
                  <a:lnTo>
                    <a:pt x="191" y="4"/>
                  </a:lnTo>
                  <a:lnTo>
                    <a:pt x="180" y="6"/>
                  </a:lnTo>
                  <a:lnTo>
                    <a:pt x="169" y="10"/>
                  </a:lnTo>
                  <a:lnTo>
                    <a:pt x="158" y="13"/>
                  </a:lnTo>
                  <a:lnTo>
                    <a:pt x="149" y="19"/>
                  </a:lnTo>
                  <a:lnTo>
                    <a:pt x="138" y="25"/>
                  </a:lnTo>
                  <a:lnTo>
                    <a:pt x="128" y="31"/>
                  </a:lnTo>
                  <a:lnTo>
                    <a:pt x="118" y="38"/>
                  </a:lnTo>
                  <a:lnTo>
                    <a:pt x="109" y="46"/>
                  </a:lnTo>
                  <a:lnTo>
                    <a:pt x="99" y="54"/>
                  </a:lnTo>
                  <a:lnTo>
                    <a:pt x="91" y="61"/>
                  </a:lnTo>
                  <a:lnTo>
                    <a:pt x="82" y="71"/>
                  </a:lnTo>
                  <a:lnTo>
                    <a:pt x="74" y="80"/>
                  </a:lnTo>
                  <a:lnTo>
                    <a:pt x="65" y="92"/>
                  </a:lnTo>
                  <a:lnTo>
                    <a:pt x="58" y="102"/>
                  </a:lnTo>
                  <a:lnTo>
                    <a:pt x="51" y="113"/>
                  </a:lnTo>
                  <a:lnTo>
                    <a:pt x="45" y="125"/>
                  </a:lnTo>
                  <a:lnTo>
                    <a:pt x="39" y="138"/>
                  </a:lnTo>
                  <a:lnTo>
                    <a:pt x="33" y="150"/>
                  </a:lnTo>
                  <a:lnTo>
                    <a:pt x="27" y="163"/>
                  </a:lnTo>
                  <a:lnTo>
                    <a:pt x="22" y="176"/>
                  </a:lnTo>
                  <a:lnTo>
                    <a:pt x="17" y="190"/>
                  </a:lnTo>
                  <a:lnTo>
                    <a:pt x="13" y="205"/>
                  </a:lnTo>
                  <a:lnTo>
                    <a:pt x="10" y="219"/>
                  </a:lnTo>
                  <a:lnTo>
                    <a:pt x="6" y="234"/>
                  </a:lnTo>
                  <a:lnTo>
                    <a:pt x="4" y="249"/>
                  </a:lnTo>
                  <a:lnTo>
                    <a:pt x="2" y="265"/>
                  </a:lnTo>
                  <a:lnTo>
                    <a:pt x="0" y="280"/>
                  </a:lnTo>
                  <a:lnTo>
                    <a:pt x="0" y="295"/>
                  </a:lnTo>
                  <a:lnTo>
                    <a:pt x="0" y="313"/>
                  </a:lnTo>
                  <a:lnTo>
                    <a:pt x="0" y="328"/>
                  </a:lnTo>
                  <a:lnTo>
                    <a:pt x="0" y="343"/>
                  </a:lnTo>
                  <a:lnTo>
                    <a:pt x="2" y="359"/>
                  </a:lnTo>
                  <a:lnTo>
                    <a:pt x="4" y="374"/>
                  </a:lnTo>
                  <a:lnTo>
                    <a:pt x="6" y="389"/>
                  </a:lnTo>
                  <a:lnTo>
                    <a:pt x="10" y="405"/>
                  </a:lnTo>
                  <a:lnTo>
                    <a:pt x="13" y="420"/>
                  </a:lnTo>
                  <a:lnTo>
                    <a:pt x="17" y="433"/>
                  </a:lnTo>
                  <a:lnTo>
                    <a:pt x="22" y="447"/>
                  </a:lnTo>
                  <a:lnTo>
                    <a:pt x="27" y="460"/>
                  </a:lnTo>
                  <a:lnTo>
                    <a:pt x="33" y="474"/>
                  </a:lnTo>
                  <a:lnTo>
                    <a:pt x="39" y="487"/>
                  </a:lnTo>
                  <a:lnTo>
                    <a:pt x="45" y="499"/>
                  </a:lnTo>
                  <a:lnTo>
                    <a:pt x="51" y="510"/>
                  </a:lnTo>
                  <a:lnTo>
                    <a:pt x="58" y="522"/>
                  </a:lnTo>
                  <a:lnTo>
                    <a:pt x="65" y="533"/>
                  </a:lnTo>
                  <a:lnTo>
                    <a:pt x="74" y="543"/>
                  </a:lnTo>
                  <a:lnTo>
                    <a:pt x="82" y="552"/>
                  </a:lnTo>
                  <a:lnTo>
                    <a:pt x="91" y="562"/>
                  </a:lnTo>
                  <a:lnTo>
                    <a:pt x="99" y="570"/>
                  </a:lnTo>
                  <a:lnTo>
                    <a:pt x="109" y="579"/>
                  </a:lnTo>
                  <a:lnTo>
                    <a:pt x="118" y="587"/>
                  </a:lnTo>
                  <a:lnTo>
                    <a:pt x="128" y="593"/>
                  </a:lnTo>
                  <a:lnTo>
                    <a:pt x="138" y="598"/>
                  </a:lnTo>
                  <a:lnTo>
                    <a:pt x="149" y="604"/>
                  </a:lnTo>
                  <a:lnTo>
                    <a:pt x="158" y="610"/>
                  </a:lnTo>
                  <a:lnTo>
                    <a:pt x="169" y="614"/>
                  </a:lnTo>
                  <a:lnTo>
                    <a:pt x="180" y="617"/>
                  </a:lnTo>
                  <a:lnTo>
                    <a:pt x="191" y="619"/>
                  </a:lnTo>
                  <a:lnTo>
                    <a:pt x="203" y="621"/>
                  </a:lnTo>
                  <a:lnTo>
                    <a:pt x="214" y="623"/>
                  </a:lnTo>
                  <a:lnTo>
                    <a:pt x="226" y="623"/>
                  </a:lnTo>
                  <a:lnTo>
                    <a:pt x="238" y="623"/>
                  </a:lnTo>
                  <a:lnTo>
                    <a:pt x="249" y="621"/>
                  </a:lnTo>
                  <a:lnTo>
                    <a:pt x="261" y="619"/>
                  </a:lnTo>
                  <a:lnTo>
                    <a:pt x="272" y="617"/>
                  </a:lnTo>
                  <a:lnTo>
                    <a:pt x="283" y="614"/>
                  </a:lnTo>
                  <a:lnTo>
                    <a:pt x="294" y="610"/>
                  </a:lnTo>
                  <a:lnTo>
                    <a:pt x="304" y="604"/>
                  </a:lnTo>
                  <a:lnTo>
                    <a:pt x="314" y="598"/>
                  </a:lnTo>
                  <a:lnTo>
                    <a:pt x="324" y="593"/>
                  </a:lnTo>
                  <a:lnTo>
                    <a:pt x="333" y="587"/>
                  </a:lnTo>
                  <a:lnTo>
                    <a:pt x="343" y="579"/>
                  </a:lnTo>
                  <a:lnTo>
                    <a:pt x="353" y="570"/>
                  </a:lnTo>
                  <a:lnTo>
                    <a:pt x="361" y="562"/>
                  </a:lnTo>
                  <a:lnTo>
                    <a:pt x="370" y="552"/>
                  </a:lnTo>
                  <a:lnTo>
                    <a:pt x="378" y="543"/>
                  </a:lnTo>
                  <a:lnTo>
                    <a:pt x="387" y="533"/>
                  </a:lnTo>
                  <a:lnTo>
                    <a:pt x="394" y="522"/>
                  </a:lnTo>
                  <a:lnTo>
                    <a:pt x="401" y="510"/>
                  </a:lnTo>
                  <a:lnTo>
                    <a:pt x="407" y="499"/>
                  </a:lnTo>
                  <a:lnTo>
                    <a:pt x="414" y="487"/>
                  </a:lnTo>
                  <a:lnTo>
                    <a:pt x="419" y="474"/>
                  </a:lnTo>
                  <a:lnTo>
                    <a:pt x="425" y="460"/>
                  </a:lnTo>
                  <a:lnTo>
                    <a:pt x="430" y="447"/>
                  </a:lnTo>
                  <a:lnTo>
                    <a:pt x="435" y="433"/>
                  </a:lnTo>
                  <a:lnTo>
                    <a:pt x="438" y="420"/>
                  </a:lnTo>
                  <a:lnTo>
                    <a:pt x="442" y="405"/>
                  </a:lnTo>
                  <a:lnTo>
                    <a:pt x="446" y="389"/>
                  </a:lnTo>
                  <a:lnTo>
                    <a:pt x="448" y="374"/>
                  </a:lnTo>
                  <a:lnTo>
                    <a:pt x="449" y="359"/>
                  </a:lnTo>
                  <a:lnTo>
                    <a:pt x="452" y="343"/>
                  </a:lnTo>
                  <a:lnTo>
                    <a:pt x="452" y="328"/>
                  </a:lnTo>
                  <a:lnTo>
                    <a:pt x="453" y="313"/>
                  </a:lnTo>
                  <a:lnTo>
                    <a:pt x="452" y="295"/>
                  </a:lnTo>
                  <a:lnTo>
                    <a:pt x="452" y="280"/>
                  </a:lnTo>
                  <a:lnTo>
                    <a:pt x="449" y="265"/>
                  </a:lnTo>
                  <a:lnTo>
                    <a:pt x="448" y="249"/>
                  </a:lnTo>
                  <a:lnTo>
                    <a:pt x="446" y="234"/>
                  </a:lnTo>
                  <a:lnTo>
                    <a:pt x="442" y="219"/>
                  </a:lnTo>
                  <a:lnTo>
                    <a:pt x="438" y="205"/>
                  </a:lnTo>
                  <a:lnTo>
                    <a:pt x="435" y="190"/>
                  </a:lnTo>
                  <a:lnTo>
                    <a:pt x="430" y="176"/>
                  </a:lnTo>
                  <a:lnTo>
                    <a:pt x="425" y="163"/>
                  </a:lnTo>
                  <a:lnTo>
                    <a:pt x="419" y="150"/>
                  </a:lnTo>
                  <a:lnTo>
                    <a:pt x="414" y="138"/>
                  </a:lnTo>
                  <a:lnTo>
                    <a:pt x="407" y="125"/>
                  </a:lnTo>
                  <a:lnTo>
                    <a:pt x="401" y="113"/>
                  </a:lnTo>
                  <a:lnTo>
                    <a:pt x="394" y="102"/>
                  </a:lnTo>
                  <a:lnTo>
                    <a:pt x="387" y="92"/>
                  </a:lnTo>
                  <a:lnTo>
                    <a:pt x="378" y="80"/>
                  </a:lnTo>
                  <a:lnTo>
                    <a:pt x="370" y="71"/>
                  </a:lnTo>
                  <a:lnTo>
                    <a:pt x="361" y="61"/>
                  </a:lnTo>
                  <a:lnTo>
                    <a:pt x="353" y="54"/>
                  </a:lnTo>
                  <a:lnTo>
                    <a:pt x="343" y="46"/>
                  </a:lnTo>
                  <a:lnTo>
                    <a:pt x="333" y="38"/>
                  </a:lnTo>
                  <a:lnTo>
                    <a:pt x="324" y="31"/>
                  </a:lnTo>
                  <a:lnTo>
                    <a:pt x="314" y="25"/>
                  </a:lnTo>
                  <a:lnTo>
                    <a:pt x="304" y="19"/>
                  </a:lnTo>
                  <a:lnTo>
                    <a:pt x="294" y="13"/>
                  </a:lnTo>
                  <a:lnTo>
                    <a:pt x="283" y="10"/>
                  </a:lnTo>
                  <a:lnTo>
                    <a:pt x="272" y="6"/>
                  </a:lnTo>
                  <a:lnTo>
                    <a:pt x="261" y="4"/>
                  </a:lnTo>
                  <a:lnTo>
                    <a:pt x="249" y="2"/>
                  </a:lnTo>
                  <a:lnTo>
                    <a:pt x="238" y="0"/>
                  </a:lnTo>
                  <a:lnTo>
                    <a:pt x="226"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41" name="Rectangle 39">
              <a:extLst>
                <a:ext uri="{FF2B5EF4-FFF2-40B4-BE49-F238E27FC236}">
                  <a16:creationId xmlns:a16="http://schemas.microsoft.com/office/drawing/2014/main" id="{BB0D3CC8-F788-4152-A1F3-9853DA09853E}"/>
                </a:ext>
              </a:extLst>
            </p:cNvPr>
            <p:cNvSpPr>
              <a:spLocks noChangeArrowheads="1"/>
            </p:cNvSpPr>
            <p:nvPr/>
          </p:nvSpPr>
          <p:spPr bwMode="auto">
            <a:xfrm>
              <a:off x="4020" y="720"/>
              <a:ext cx="24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143</a:t>
              </a:r>
              <a:endParaRPr lang="en-US" altLang="zh-CN" sz="1867">
                <a:solidFill>
                  <a:srgbClr val="000000"/>
                </a:solidFill>
                <a:latin typeface="Tahoma" pitchFamily="34" charset="0"/>
                <a:ea typeface="Arial Unicode MS" pitchFamily="34" charset="-122"/>
              </a:endParaRPr>
            </a:p>
          </p:txBody>
        </p:sp>
      </p:grpSp>
      <p:grpSp>
        <p:nvGrpSpPr>
          <p:cNvPr id="42" name="Group 41">
            <a:extLst>
              <a:ext uri="{FF2B5EF4-FFF2-40B4-BE49-F238E27FC236}">
                <a16:creationId xmlns:a16="http://schemas.microsoft.com/office/drawing/2014/main" id="{C16F319C-6ECC-473D-8259-996C9A91439D}"/>
              </a:ext>
            </a:extLst>
          </p:cNvPr>
          <p:cNvGrpSpPr>
            <a:grpSpLocks/>
          </p:cNvGrpSpPr>
          <p:nvPr/>
        </p:nvGrpSpPr>
        <p:grpSpPr bwMode="auto">
          <a:xfrm>
            <a:off x="2063751" y="2171701"/>
            <a:ext cx="956733" cy="495300"/>
            <a:chOff x="845" y="1127"/>
            <a:chExt cx="453" cy="312"/>
          </a:xfrm>
          <a:solidFill>
            <a:schemeClr val="bg1"/>
          </a:solidFill>
        </p:grpSpPr>
        <p:sp>
          <p:nvSpPr>
            <p:cNvPr id="43" name="Freeform 42">
              <a:extLst>
                <a:ext uri="{FF2B5EF4-FFF2-40B4-BE49-F238E27FC236}">
                  <a16:creationId xmlns:a16="http://schemas.microsoft.com/office/drawing/2014/main" id="{85E63BC7-0C9C-4071-A06E-02689581BD85}"/>
                </a:ext>
              </a:extLst>
            </p:cNvPr>
            <p:cNvSpPr>
              <a:spLocks/>
            </p:cNvSpPr>
            <p:nvPr/>
          </p:nvSpPr>
          <p:spPr bwMode="auto">
            <a:xfrm>
              <a:off x="845" y="1127"/>
              <a:ext cx="453" cy="312"/>
            </a:xfrm>
            <a:custGeom>
              <a:avLst/>
              <a:gdLst>
                <a:gd name="T0" fmla="*/ 204 w 453"/>
                <a:gd name="T1" fmla="*/ 1 h 623"/>
                <a:gd name="T2" fmla="*/ 171 w 453"/>
                <a:gd name="T3" fmla="*/ 1 h 623"/>
                <a:gd name="T4" fmla="*/ 139 w 453"/>
                <a:gd name="T5" fmla="*/ 1 h 623"/>
                <a:gd name="T6" fmla="*/ 110 w 453"/>
                <a:gd name="T7" fmla="*/ 1 h 623"/>
                <a:gd name="T8" fmla="*/ 84 w 453"/>
                <a:gd name="T9" fmla="*/ 1 h 623"/>
                <a:gd name="T10" fmla="*/ 60 w 453"/>
                <a:gd name="T11" fmla="*/ 1 h 623"/>
                <a:gd name="T12" fmla="*/ 39 w 453"/>
                <a:gd name="T13" fmla="*/ 1 h 623"/>
                <a:gd name="T14" fmla="*/ 23 w 453"/>
                <a:gd name="T15" fmla="*/ 1 h 623"/>
                <a:gd name="T16" fmla="*/ 11 w 453"/>
                <a:gd name="T17" fmla="*/ 1 h 623"/>
                <a:gd name="T18" fmla="*/ 3 w 453"/>
                <a:gd name="T19" fmla="*/ 1 h 623"/>
                <a:gd name="T20" fmla="*/ 0 w 453"/>
                <a:gd name="T21" fmla="*/ 1 h 623"/>
                <a:gd name="T22" fmla="*/ 3 w 453"/>
                <a:gd name="T23" fmla="*/ 1 h 623"/>
                <a:gd name="T24" fmla="*/ 11 w 453"/>
                <a:gd name="T25" fmla="*/ 1 h 623"/>
                <a:gd name="T26" fmla="*/ 23 w 453"/>
                <a:gd name="T27" fmla="*/ 1 h 623"/>
                <a:gd name="T28" fmla="*/ 39 w 453"/>
                <a:gd name="T29" fmla="*/ 1 h 623"/>
                <a:gd name="T30" fmla="*/ 60 w 453"/>
                <a:gd name="T31" fmla="*/ 1 h 623"/>
                <a:gd name="T32" fmla="*/ 84 w 453"/>
                <a:gd name="T33" fmla="*/ 1 h 623"/>
                <a:gd name="T34" fmla="*/ 110 w 453"/>
                <a:gd name="T35" fmla="*/ 1 h 623"/>
                <a:gd name="T36" fmla="*/ 139 w 453"/>
                <a:gd name="T37" fmla="*/ 1 h 623"/>
                <a:gd name="T38" fmla="*/ 171 w 453"/>
                <a:gd name="T39" fmla="*/ 1 h 623"/>
                <a:gd name="T40" fmla="*/ 204 w 453"/>
                <a:gd name="T41" fmla="*/ 1 h 623"/>
                <a:gd name="T42" fmla="*/ 238 w 453"/>
                <a:gd name="T43" fmla="*/ 1 h 623"/>
                <a:gd name="T44" fmla="*/ 273 w 453"/>
                <a:gd name="T45" fmla="*/ 1 h 623"/>
                <a:gd name="T46" fmla="*/ 305 w 453"/>
                <a:gd name="T47" fmla="*/ 1 h 623"/>
                <a:gd name="T48" fmla="*/ 335 w 453"/>
                <a:gd name="T49" fmla="*/ 1 h 623"/>
                <a:gd name="T50" fmla="*/ 363 w 453"/>
                <a:gd name="T51" fmla="*/ 1 h 623"/>
                <a:gd name="T52" fmla="*/ 387 w 453"/>
                <a:gd name="T53" fmla="*/ 1 h 623"/>
                <a:gd name="T54" fmla="*/ 409 w 453"/>
                <a:gd name="T55" fmla="*/ 1 h 623"/>
                <a:gd name="T56" fmla="*/ 427 w 453"/>
                <a:gd name="T57" fmla="*/ 1 h 623"/>
                <a:gd name="T58" fmla="*/ 440 w 453"/>
                <a:gd name="T59" fmla="*/ 1 h 623"/>
                <a:gd name="T60" fmla="*/ 449 w 453"/>
                <a:gd name="T61" fmla="*/ 1 h 623"/>
                <a:gd name="T62" fmla="*/ 453 w 453"/>
                <a:gd name="T63" fmla="*/ 1 h 623"/>
                <a:gd name="T64" fmla="*/ 452 w 453"/>
                <a:gd name="T65" fmla="*/ 1 h 623"/>
                <a:gd name="T66" fmla="*/ 446 w 453"/>
                <a:gd name="T67" fmla="*/ 1 h 623"/>
                <a:gd name="T68" fmla="*/ 436 w 453"/>
                <a:gd name="T69" fmla="*/ 1 h 623"/>
                <a:gd name="T70" fmla="*/ 421 w 453"/>
                <a:gd name="T71" fmla="*/ 1 h 623"/>
                <a:gd name="T72" fmla="*/ 401 w 453"/>
                <a:gd name="T73" fmla="*/ 1 h 623"/>
                <a:gd name="T74" fmla="*/ 380 w 453"/>
                <a:gd name="T75" fmla="*/ 1 h 623"/>
                <a:gd name="T76" fmla="*/ 354 w 453"/>
                <a:gd name="T77" fmla="*/ 1 h 623"/>
                <a:gd name="T78" fmla="*/ 325 w 453"/>
                <a:gd name="T79" fmla="*/ 1 h 623"/>
                <a:gd name="T80" fmla="*/ 295 w 453"/>
                <a:gd name="T81" fmla="*/ 1 h 623"/>
                <a:gd name="T82" fmla="*/ 261 w 453"/>
                <a:gd name="T83" fmla="*/ 1 h 623"/>
                <a:gd name="T84" fmla="*/ 227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7" y="0"/>
                  </a:moveTo>
                  <a:lnTo>
                    <a:pt x="215" y="2"/>
                  </a:lnTo>
                  <a:lnTo>
                    <a:pt x="204" y="2"/>
                  </a:lnTo>
                  <a:lnTo>
                    <a:pt x="192" y="4"/>
                  </a:lnTo>
                  <a:lnTo>
                    <a:pt x="182" y="7"/>
                  </a:lnTo>
                  <a:lnTo>
                    <a:pt x="171" y="11"/>
                  </a:lnTo>
                  <a:lnTo>
                    <a:pt x="160" y="15"/>
                  </a:lnTo>
                  <a:lnTo>
                    <a:pt x="149" y="19"/>
                  </a:lnTo>
                  <a:lnTo>
                    <a:pt x="139" y="25"/>
                  </a:lnTo>
                  <a:lnTo>
                    <a:pt x="130" y="30"/>
                  </a:lnTo>
                  <a:lnTo>
                    <a:pt x="119" y="38"/>
                  </a:lnTo>
                  <a:lnTo>
                    <a:pt x="110" y="46"/>
                  </a:lnTo>
                  <a:lnTo>
                    <a:pt x="101" y="53"/>
                  </a:lnTo>
                  <a:lnTo>
                    <a:pt x="92" y="63"/>
                  </a:lnTo>
                  <a:lnTo>
                    <a:pt x="84" y="73"/>
                  </a:lnTo>
                  <a:lnTo>
                    <a:pt x="75" y="82"/>
                  </a:lnTo>
                  <a:lnTo>
                    <a:pt x="67" y="92"/>
                  </a:lnTo>
                  <a:lnTo>
                    <a:pt x="60" y="103"/>
                  </a:lnTo>
                  <a:lnTo>
                    <a:pt x="52" y="115"/>
                  </a:lnTo>
                  <a:lnTo>
                    <a:pt x="46" y="126"/>
                  </a:lnTo>
                  <a:lnTo>
                    <a:pt x="39" y="138"/>
                  </a:lnTo>
                  <a:lnTo>
                    <a:pt x="33" y="151"/>
                  </a:lnTo>
                  <a:lnTo>
                    <a:pt x="28" y="163"/>
                  </a:lnTo>
                  <a:lnTo>
                    <a:pt x="23" y="176"/>
                  </a:lnTo>
                  <a:lnTo>
                    <a:pt x="18" y="192"/>
                  </a:lnTo>
                  <a:lnTo>
                    <a:pt x="15" y="205"/>
                  </a:lnTo>
                  <a:lnTo>
                    <a:pt x="11" y="220"/>
                  </a:lnTo>
                  <a:lnTo>
                    <a:pt x="8" y="234"/>
                  </a:lnTo>
                  <a:lnTo>
                    <a:pt x="5" y="249"/>
                  </a:lnTo>
                  <a:lnTo>
                    <a:pt x="3" y="264"/>
                  </a:lnTo>
                  <a:lnTo>
                    <a:pt x="2" y="280"/>
                  </a:lnTo>
                  <a:lnTo>
                    <a:pt x="2" y="297"/>
                  </a:lnTo>
                  <a:lnTo>
                    <a:pt x="0" y="312"/>
                  </a:lnTo>
                  <a:lnTo>
                    <a:pt x="2" y="328"/>
                  </a:lnTo>
                  <a:lnTo>
                    <a:pt x="2" y="345"/>
                  </a:lnTo>
                  <a:lnTo>
                    <a:pt x="3" y="360"/>
                  </a:lnTo>
                  <a:lnTo>
                    <a:pt x="5" y="376"/>
                  </a:lnTo>
                  <a:lnTo>
                    <a:pt x="8" y="391"/>
                  </a:lnTo>
                  <a:lnTo>
                    <a:pt x="11" y="404"/>
                  </a:lnTo>
                  <a:lnTo>
                    <a:pt x="15" y="420"/>
                  </a:lnTo>
                  <a:lnTo>
                    <a:pt x="18" y="433"/>
                  </a:lnTo>
                  <a:lnTo>
                    <a:pt x="23" y="447"/>
                  </a:lnTo>
                  <a:lnTo>
                    <a:pt x="28" y="460"/>
                  </a:lnTo>
                  <a:lnTo>
                    <a:pt x="33" y="473"/>
                  </a:lnTo>
                  <a:lnTo>
                    <a:pt x="39" y="487"/>
                  </a:lnTo>
                  <a:lnTo>
                    <a:pt x="46" y="498"/>
                  </a:lnTo>
                  <a:lnTo>
                    <a:pt x="52" y="510"/>
                  </a:lnTo>
                  <a:lnTo>
                    <a:pt x="60" y="521"/>
                  </a:lnTo>
                  <a:lnTo>
                    <a:pt x="67" y="533"/>
                  </a:lnTo>
                  <a:lnTo>
                    <a:pt x="75" y="542"/>
                  </a:lnTo>
                  <a:lnTo>
                    <a:pt x="84" y="552"/>
                  </a:lnTo>
                  <a:lnTo>
                    <a:pt x="92" y="562"/>
                  </a:lnTo>
                  <a:lnTo>
                    <a:pt x="101" y="571"/>
                  </a:lnTo>
                  <a:lnTo>
                    <a:pt x="110" y="579"/>
                  </a:lnTo>
                  <a:lnTo>
                    <a:pt x="119" y="587"/>
                  </a:lnTo>
                  <a:lnTo>
                    <a:pt x="130" y="592"/>
                  </a:lnTo>
                  <a:lnTo>
                    <a:pt x="139" y="600"/>
                  </a:lnTo>
                  <a:lnTo>
                    <a:pt x="149" y="606"/>
                  </a:lnTo>
                  <a:lnTo>
                    <a:pt x="160" y="610"/>
                  </a:lnTo>
                  <a:lnTo>
                    <a:pt x="171" y="613"/>
                  </a:lnTo>
                  <a:lnTo>
                    <a:pt x="182" y="617"/>
                  </a:lnTo>
                  <a:lnTo>
                    <a:pt x="192" y="621"/>
                  </a:lnTo>
                  <a:lnTo>
                    <a:pt x="204" y="623"/>
                  </a:lnTo>
                  <a:lnTo>
                    <a:pt x="215" y="623"/>
                  </a:lnTo>
                  <a:lnTo>
                    <a:pt x="227" y="623"/>
                  </a:lnTo>
                  <a:lnTo>
                    <a:pt x="238" y="623"/>
                  </a:lnTo>
                  <a:lnTo>
                    <a:pt x="250" y="623"/>
                  </a:lnTo>
                  <a:lnTo>
                    <a:pt x="261" y="621"/>
                  </a:lnTo>
                  <a:lnTo>
                    <a:pt x="273" y="617"/>
                  </a:lnTo>
                  <a:lnTo>
                    <a:pt x="284" y="613"/>
                  </a:lnTo>
                  <a:lnTo>
                    <a:pt x="295" y="610"/>
                  </a:lnTo>
                  <a:lnTo>
                    <a:pt x="305" y="606"/>
                  </a:lnTo>
                  <a:lnTo>
                    <a:pt x="316" y="600"/>
                  </a:lnTo>
                  <a:lnTo>
                    <a:pt x="325" y="592"/>
                  </a:lnTo>
                  <a:lnTo>
                    <a:pt x="335" y="587"/>
                  </a:lnTo>
                  <a:lnTo>
                    <a:pt x="345" y="579"/>
                  </a:lnTo>
                  <a:lnTo>
                    <a:pt x="354" y="571"/>
                  </a:lnTo>
                  <a:lnTo>
                    <a:pt x="363" y="562"/>
                  </a:lnTo>
                  <a:lnTo>
                    <a:pt x="371" y="552"/>
                  </a:lnTo>
                  <a:lnTo>
                    <a:pt x="380" y="542"/>
                  </a:lnTo>
                  <a:lnTo>
                    <a:pt x="387" y="533"/>
                  </a:lnTo>
                  <a:lnTo>
                    <a:pt x="395" y="521"/>
                  </a:lnTo>
                  <a:lnTo>
                    <a:pt x="401" y="510"/>
                  </a:lnTo>
                  <a:lnTo>
                    <a:pt x="409" y="498"/>
                  </a:lnTo>
                  <a:lnTo>
                    <a:pt x="415" y="487"/>
                  </a:lnTo>
                  <a:lnTo>
                    <a:pt x="421" y="473"/>
                  </a:lnTo>
                  <a:lnTo>
                    <a:pt x="427" y="460"/>
                  </a:lnTo>
                  <a:lnTo>
                    <a:pt x="432" y="447"/>
                  </a:lnTo>
                  <a:lnTo>
                    <a:pt x="436" y="433"/>
                  </a:lnTo>
                  <a:lnTo>
                    <a:pt x="440" y="420"/>
                  </a:lnTo>
                  <a:lnTo>
                    <a:pt x="444" y="404"/>
                  </a:lnTo>
                  <a:lnTo>
                    <a:pt x="446" y="391"/>
                  </a:lnTo>
                  <a:lnTo>
                    <a:pt x="449" y="376"/>
                  </a:lnTo>
                  <a:lnTo>
                    <a:pt x="451" y="360"/>
                  </a:lnTo>
                  <a:lnTo>
                    <a:pt x="452" y="345"/>
                  </a:lnTo>
                  <a:lnTo>
                    <a:pt x="453" y="328"/>
                  </a:lnTo>
                  <a:lnTo>
                    <a:pt x="453" y="312"/>
                  </a:lnTo>
                  <a:lnTo>
                    <a:pt x="453" y="297"/>
                  </a:lnTo>
                  <a:lnTo>
                    <a:pt x="452" y="280"/>
                  </a:lnTo>
                  <a:lnTo>
                    <a:pt x="451" y="264"/>
                  </a:lnTo>
                  <a:lnTo>
                    <a:pt x="449" y="249"/>
                  </a:lnTo>
                  <a:lnTo>
                    <a:pt x="446" y="234"/>
                  </a:lnTo>
                  <a:lnTo>
                    <a:pt x="444" y="220"/>
                  </a:lnTo>
                  <a:lnTo>
                    <a:pt x="440" y="205"/>
                  </a:lnTo>
                  <a:lnTo>
                    <a:pt x="436" y="192"/>
                  </a:lnTo>
                  <a:lnTo>
                    <a:pt x="432" y="176"/>
                  </a:lnTo>
                  <a:lnTo>
                    <a:pt x="427" y="163"/>
                  </a:lnTo>
                  <a:lnTo>
                    <a:pt x="421" y="151"/>
                  </a:lnTo>
                  <a:lnTo>
                    <a:pt x="415" y="138"/>
                  </a:lnTo>
                  <a:lnTo>
                    <a:pt x="409" y="126"/>
                  </a:lnTo>
                  <a:lnTo>
                    <a:pt x="401" y="115"/>
                  </a:lnTo>
                  <a:lnTo>
                    <a:pt x="395" y="103"/>
                  </a:lnTo>
                  <a:lnTo>
                    <a:pt x="387" y="92"/>
                  </a:lnTo>
                  <a:lnTo>
                    <a:pt x="380" y="82"/>
                  </a:lnTo>
                  <a:lnTo>
                    <a:pt x="371" y="73"/>
                  </a:lnTo>
                  <a:lnTo>
                    <a:pt x="363" y="63"/>
                  </a:lnTo>
                  <a:lnTo>
                    <a:pt x="354" y="53"/>
                  </a:lnTo>
                  <a:lnTo>
                    <a:pt x="345" y="46"/>
                  </a:lnTo>
                  <a:lnTo>
                    <a:pt x="335" y="38"/>
                  </a:lnTo>
                  <a:lnTo>
                    <a:pt x="325" y="30"/>
                  </a:lnTo>
                  <a:lnTo>
                    <a:pt x="316" y="25"/>
                  </a:lnTo>
                  <a:lnTo>
                    <a:pt x="305" y="19"/>
                  </a:lnTo>
                  <a:lnTo>
                    <a:pt x="295" y="15"/>
                  </a:lnTo>
                  <a:lnTo>
                    <a:pt x="284" y="11"/>
                  </a:lnTo>
                  <a:lnTo>
                    <a:pt x="273" y="7"/>
                  </a:lnTo>
                  <a:lnTo>
                    <a:pt x="261" y="4"/>
                  </a:lnTo>
                  <a:lnTo>
                    <a:pt x="250" y="2"/>
                  </a:lnTo>
                  <a:lnTo>
                    <a:pt x="238" y="2"/>
                  </a:lnTo>
                  <a:lnTo>
                    <a:pt x="227"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44" name="Rectangle 43">
              <a:extLst>
                <a:ext uri="{FF2B5EF4-FFF2-40B4-BE49-F238E27FC236}">
                  <a16:creationId xmlns:a16="http://schemas.microsoft.com/office/drawing/2014/main" id="{82305941-B826-4C12-BA4D-746328B285E7}"/>
                </a:ext>
              </a:extLst>
            </p:cNvPr>
            <p:cNvSpPr>
              <a:spLocks noChangeArrowheads="1"/>
            </p:cNvSpPr>
            <p:nvPr/>
          </p:nvSpPr>
          <p:spPr bwMode="auto">
            <a:xfrm>
              <a:off x="984" y="1201"/>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42</a:t>
              </a:r>
              <a:endParaRPr lang="en-US" altLang="zh-CN" sz="1867">
                <a:solidFill>
                  <a:srgbClr val="000000"/>
                </a:solidFill>
                <a:latin typeface="Tahoma" pitchFamily="34" charset="0"/>
                <a:ea typeface="Arial Unicode MS" pitchFamily="34" charset="-122"/>
              </a:endParaRPr>
            </a:p>
          </p:txBody>
        </p:sp>
      </p:grpSp>
      <p:grpSp>
        <p:nvGrpSpPr>
          <p:cNvPr id="45" name="Group 45">
            <a:extLst>
              <a:ext uri="{FF2B5EF4-FFF2-40B4-BE49-F238E27FC236}">
                <a16:creationId xmlns:a16="http://schemas.microsoft.com/office/drawing/2014/main" id="{1E077ABE-0687-4F19-8C30-29BE45070C65}"/>
              </a:ext>
            </a:extLst>
          </p:cNvPr>
          <p:cNvGrpSpPr>
            <a:grpSpLocks/>
          </p:cNvGrpSpPr>
          <p:nvPr/>
        </p:nvGrpSpPr>
        <p:grpSpPr bwMode="auto">
          <a:xfrm>
            <a:off x="7059084" y="6231469"/>
            <a:ext cx="700616" cy="436563"/>
            <a:chOff x="1186" y="1719"/>
            <a:chExt cx="332" cy="275"/>
          </a:xfrm>
          <a:solidFill>
            <a:schemeClr val="bg1"/>
          </a:solidFill>
        </p:grpSpPr>
        <p:sp>
          <p:nvSpPr>
            <p:cNvPr id="46" name="Rectangle 46">
              <a:extLst>
                <a:ext uri="{FF2B5EF4-FFF2-40B4-BE49-F238E27FC236}">
                  <a16:creationId xmlns:a16="http://schemas.microsoft.com/office/drawing/2014/main" id="{74E09A52-932F-4321-94AB-F8EB732A84C0}"/>
                </a:ext>
              </a:extLst>
            </p:cNvPr>
            <p:cNvSpPr>
              <a:spLocks noChangeArrowheads="1"/>
            </p:cNvSpPr>
            <p:nvPr/>
          </p:nvSpPr>
          <p:spPr bwMode="auto">
            <a:xfrm>
              <a:off x="1186" y="1719"/>
              <a:ext cx="332" cy="275"/>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47" name="Rectangle 47">
              <a:extLst>
                <a:ext uri="{FF2B5EF4-FFF2-40B4-BE49-F238E27FC236}">
                  <a16:creationId xmlns:a16="http://schemas.microsoft.com/office/drawing/2014/main" id="{32D8E4F0-D94B-4735-94D3-A5CD4C03729E}"/>
                </a:ext>
              </a:extLst>
            </p:cNvPr>
            <p:cNvSpPr>
              <a:spLocks noChangeArrowheads="1"/>
            </p:cNvSpPr>
            <p:nvPr/>
          </p:nvSpPr>
          <p:spPr bwMode="auto">
            <a:xfrm>
              <a:off x="1292" y="1772"/>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23</a:t>
              </a:r>
              <a:endParaRPr lang="en-US" altLang="zh-CN" sz="1867">
                <a:solidFill>
                  <a:srgbClr val="000000"/>
                </a:solidFill>
                <a:latin typeface="Tahoma" pitchFamily="34" charset="0"/>
                <a:ea typeface="Arial Unicode MS" pitchFamily="34" charset="-122"/>
              </a:endParaRPr>
            </a:p>
          </p:txBody>
        </p:sp>
      </p:grpSp>
      <p:grpSp>
        <p:nvGrpSpPr>
          <p:cNvPr id="48" name="Group 48">
            <a:extLst>
              <a:ext uri="{FF2B5EF4-FFF2-40B4-BE49-F238E27FC236}">
                <a16:creationId xmlns:a16="http://schemas.microsoft.com/office/drawing/2014/main" id="{5B6AEB98-E3D5-4E19-954C-DADE3BC8F612}"/>
              </a:ext>
            </a:extLst>
          </p:cNvPr>
          <p:cNvGrpSpPr>
            <a:grpSpLocks/>
          </p:cNvGrpSpPr>
          <p:nvPr/>
        </p:nvGrpSpPr>
        <p:grpSpPr bwMode="auto">
          <a:xfrm>
            <a:off x="7922684" y="6231472"/>
            <a:ext cx="802216" cy="446618"/>
            <a:chOff x="2408" y="1712"/>
            <a:chExt cx="379" cy="282"/>
          </a:xfrm>
          <a:solidFill>
            <a:schemeClr val="bg1"/>
          </a:solidFill>
        </p:grpSpPr>
        <p:sp>
          <p:nvSpPr>
            <p:cNvPr id="49" name="Rectangle 49">
              <a:extLst>
                <a:ext uri="{FF2B5EF4-FFF2-40B4-BE49-F238E27FC236}">
                  <a16:creationId xmlns:a16="http://schemas.microsoft.com/office/drawing/2014/main" id="{FDD7E032-1B09-454C-8C1E-56776F896E70}"/>
                </a:ext>
              </a:extLst>
            </p:cNvPr>
            <p:cNvSpPr>
              <a:spLocks noChangeArrowheads="1"/>
            </p:cNvSpPr>
            <p:nvPr/>
          </p:nvSpPr>
          <p:spPr bwMode="auto">
            <a:xfrm>
              <a:off x="2408" y="1712"/>
              <a:ext cx="379" cy="282"/>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50" name="Rectangle 50">
              <a:extLst>
                <a:ext uri="{FF2B5EF4-FFF2-40B4-BE49-F238E27FC236}">
                  <a16:creationId xmlns:a16="http://schemas.microsoft.com/office/drawing/2014/main" id="{DC21B42C-2508-4D0B-B395-DB65B03CC1FD}"/>
                </a:ext>
              </a:extLst>
            </p:cNvPr>
            <p:cNvSpPr>
              <a:spLocks noChangeArrowheads="1"/>
            </p:cNvSpPr>
            <p:nvPr/>
          </p:nvSpPr>
          <p:spPr bwMode="auto">
            <a:xfrm>
              <a:off x="2528" y="1774"/>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29</a:t>
              </a:r>
              <a:endParaRPr lang="en-US" altLang="zh-CN" sz="1867">
                <a:solidFill>
                  <a:srgbClr val="000000"/>
                </a:solidFill>
                <a:latin typeface="Tahoma" pitchFamily="34" charset="0"/>
                <a:ea typeface="Arial Unicode MS" pitchFamily="34" charset="-122"/>
              </a:endParaRPr>
            </a:p>
          </p:txBody>
        </p:sp>
      </p:grpSp>
      <p:grpSp>
        <p:nvGrpSpPr>
          <p:cNvPr id="51" name="Group 52">
            <a:extLst>
              <a:ext uri="{FF2B5EF4-FFF2-40B4-BE49-F238E27FC236}">
                <a16:creationId xmlns:a16="http://schemas.microsoft.com/office/drawing/2014/main" id="{774F935C-72B2-47CA-AC0B-DD9A03ACF9F0}"/>
              </a:ext>
            </a:extLst>
          </p:cNvPr>
          <p:cNvGrpSpPr>
            <a:grpSpLocks/>
          </p:cNvGrpSpPr>
          <p:nvPr/>
        </p:nvGrpSpPr>
        <p:grpSpPr bwMode="auto">
          <a:xfrm>
            <a:off x="4506385" y="6259000"/>
            <a:ext cx="579967" cy="388939"/>
            <a:chOff x="2243" y="2185"/>
            <a:chExt cx="362" cy="245"/>
          </a:xfrm>
          <a:solidFill>
            <a:schemeClr val="bg1"/>
          </a:solidFill>
        </p:grpSpPr>
        <p:sp>
          <p:nvSpPr>
            <p:cNvPr id="52" name="Rectangle 53">
              <a:extLst>
                <a:ext uri="{FF2B5EF4-FFF2-40B4-BE49-F238E27FC236}">
                  <a16:creationId xmlns:a16="http://schemas.microsoft.com/office/drawing/2014/main" id="{9C3054A3-65CC-46D3-B231-040A0087FDAD}"/>
                </a:ext>
              </a:extLst>
            </p:cNvPr>
            <p:cNvSpPr>
              <a:spLocks noChangeArrowheads="1"/>
            </p:cNvSpPr>
            <p:nvPr/>
          </p:nvSpPr>
          <p:spPr bwMode="auto">
            <a:xfrm>
              <a:off x="2243" y="2185"/>
              <a:ext cx="362" cy="245"/>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53" name="Rectangle 54">
              <a:extLst>
                <a:ext uri="{FF2B5EF4-FFF2-40B4-BE49-F238E27FC236}">
                  <a16:creationId xmlns:a16="http://schemas.microsoft.com/office/drawing/2014/main" id="{8C3EAB4E-E056-4808-A43A-99D24868400D}"/>
                </a:ext>
              </a:extLst>
            </p:cNvPr>
            <p:cNvSpPr>
              <a:spLocks noChangeArrowheads="1"/>
            </p:cNvSpPr>
            <p:nvPr/>
          </p:nvSpPr>
          <p:spPr bwMode="auto">
            <a:xfrm>
              <a:off x="2340" y="2245"/>
              <a:ext cx="212"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13</a:t>
              </a:r>
              <a:endParaRPr lang="en-US" altLang="zh-CN" sz="1867">
                <a:solidFill>
                  <a:srgbClr val="000000"/>
                </a:solidFill>
                <a:latin typeface="Tahoma" pitchFamily="34" charset="0"/>
                <a:ea typeface="Arial Unicode MS" pitchFamily="34" charset="-122"/>
              </a:endParaRPr>
            </a:p>
          </p:txBody>
        </p:sp>
      </p:grpSp>
      <p:sp>
        <p:nvSpPr>
          <p:cNvPr id="54" name="Line 56">
            <a:extLst>
              <a:ext uri="{FF2B5EF4-FFF2-40B4-BE49-F238E27FC236}">
                <a16:creationId xmlns:a16="http://schemas.microsoft.com/office/drawing/2014/main" id="{367F8A8D-78A1-4679-9251-93F0781ABCD6}"/>
              </a:ext>
            </a:extLst>
          </p:cNvPr>
          <p:cNvSpPr>
            <a:spLocks noChangeShapeType="1"/>
          </p:cNvSpPr>
          <p:nvPr/>
        </p:nvSpPr>
        <p:spPr bwMode="auto">
          <a:xfrm flipH="1">
            <a:off x="4258734" y="3524252"/>
            <a:ext cx="385233" cy="359833"/>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55" name="Line 57">
            <a:extLst>
              <a:ext uri="{FF2B5EF4-FFF2-40B4-BE49-F238E27FC236}">
                <a16:creationId xmlns:a16="http://schemas.microsoft.com/office/drawing/2014/main" id="{A2978631-C815-455A-AC29-E94027BD424B}"/>
              </a:ext>
            </a:extLst>
          </p:cNvPr>
          <p:cNvSpPr>
            <a:spLocks noChangeShapeType="1"/>
          </p:cNvSpPr>
          <p:nvPr/>
        </p:nvSpPr>
        <p:spPr bwMode="auto">
          <a:xfrm>
            <a:off x="5027085" y="3524252"/>
            <a:ext cx="383116" cy="359833"/>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56" name="Group 58">
            <a:extLst>
              <a:ext uri="{FF2B5EF4-FFF2-40B4-BE49-F238E27FC236}">
                <a16:creationId xmlns:a16="http://schemas.microsoft.com/office/drawing/2014/main" id="{06D9ED7E-68E9-4AA4-A8AF-BA7D23F9CA8D}"/>
              </a:ext>
            </a:extLst>
          </p:cNvPr>
          <p:cNvGrpSpPr>
            <a:grpSpLocks/>
          </p:cNvGrpSpPr>
          <p:nvPr/>
        </p:nvGrpSpPr>
        <p:grpSpPr bwMode="auto">
          <a:xfrm>
            <a:off x="3718985" y="6258999"/>
            <a:ext cx="656167" cy="405301"/>
            <a:chOff x="1699" y="2175"/>
            <a:chExt cx="310" cy="255"/>
          </a:xfrm>
          <a:solidFill>
            <a:schemeClr val="bg1"/>
          </a:solidFill>
        </p:grpSpPr>
        <p:sp>
          <p:nvSpPr>
            <p:cNvPr id="57" name="Rectangle 59">
              <a:extLst>
                <a:ext uri="{FF2B5EF4-FFF2-40B4-BE49-F238E27FC236}">
                  <a16:creationId xmlns:a16="http://schemas.microsoft.com/office/drawing/2014/main" id="{50A1088E-7778-4CB7-9CB3-85519FB9517D}"/>
                </a:ext>
              </a:extLst>
            </p:cNvPr>
            <p:cNvSpPr>
              <a:spLocks noChangeArrowheads="1"/>
            </p:cNvSpPr>
            <p:nvPr/>
          </p:nvSpPr>
          <p:spPr bwMode="auto">
            <a:xfrm>
              <a:off x="1699" y="2175"/>
              <a:ext cx="310" cy="255"/>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58" name="Rectangle 60">
              <a:extLst>
                <a:ext uri="{FF2B5EF4-FFF2-40B4-BE49-F238E27FC236}">
                  <a16:creationId xmlns:a16="http://schemas.microsoft.com/office/drawing/2014/main" id="{538467A1-930C-4371-A4E2-53792C02AA98}"/>
                </a:ext>
              </a:extLst>
            </p:cNvPr>
            <p:cNvSpPr>
              <a:spLocks noChangeArrowheads="1"/>
            </p:cNvSpPr>
            <p:nvPr/>
          </p:nvSpPr>
          <p:spPr bwMode="auto">
            <a:xfrm>
              <a:off x="1784" y="2223"/>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11</a:t>
              </a:r>
              <a:endParaRPr lang="en-US" altLang="zh-CN" sz="1867">
                <a:solidFill>
                  <a:srgbClr val="000000"/>
                </a:solidFill>
                <a:latin typeface="Tahoma" pitchFamily="34" charset="0"/>
                <a:ea typeface="Arial Unicode MS" pitchFamily="34" charset="-122"/>
              </a:endParaRPr>
            </a:p>
          </p:txBody>
        </p:sp>
      </p:grpSp>
      <p:sp>
        <p:nvSpPr>
          <p:cNvPr id="59" name="Line 61">
            <a:extLst>
              <a:ext uri="{FF2B5EF4-FFF2-40B4-BE49-F238E27FC236}">
                <a16:creationId xmlns:a16="http://schemas.microsoft.com/office/drawing/2014/main" id="{4C4F2443-3555-4D35-9A37-7F3A76EA9E19}"/>
              </a:ext>
            </a:extLst>
          </p:cNvPr>
          <p:cNvSpPr>
            <a:spLocks noChangeShapeType="1"/>
          </p:cNvSpPr>
          <p:nvPr/>
        </p:nvSpPr>
        <p:spPr bwMode="auto">
          <a:xfrm flipH="1">
            <a:off x="8106833" y="1866901"/>
            <a:ext cx="569384" cy="3429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60" name="Line 62">
            <a:extLst>
              <a:ext uri="{FF2B5EF4-FFF2-40B4-BE49-F238E27FC236}">
                <a16:creationId xmlns:a16="http://schemas.microsoft.com/office/drawing/2014/main" id="{7FFF863B-709E-472E-AADD-0548CB9700D8}"/>
              </a:ext>
            </a:extLst>
          </p:cNvPr>
          <p:cNvSpPr>
            <a:spLocks noChangeShapeType="1"/>
          </p:cNvSpPr>
          <p:nvPr/>
        </p:nvSpPr>
        <p:spPr bwMode="auto">
          <a:xfrm>
            <a:off x="9251951" y="1866901"/>
            <a:ext cx="772583" cy="353484"/>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61" name="Group 63">
            <a:extLst>
              <a:ext uri="{FF2B5EF4-FFF2-40B4-BE49-F238E27FC236}">
                <a16:creationId xmlns:a16="http://schemas.microsoft.com/office/drawing/2014/main" id="{027FE708-F4CB-48ED-807E-CD40AAD72311}"/>
              </a:ext>
            </a:extLst>
          </p:cNvPr>
          <p:cNvGrpSpPr>
            <a:grpSpLocks/>
          </p:cNvGrpSpPr>
          <p:nvPr/>
        </p:nvGrpSpPr>
        <p:grpSpPr bwMode="auto">
          <a:xfrm>
            <a:off x="7232651" y="2082801"/>
            <a:ext cx="960967" cy="495300"/>
            <a:chOff x="3307" y="1103"/>
            <a:chExt cx="453" cy="312"/>
          </a:xfrm>
          <a:solidFill>
            <a:schemeClr val="bg1"/>
          </a:solidFill>
        </p:grpSpPr>
        <p:sp>
          <p:nvSpPr>
            <p:cNvPr id="62" name="Freeform 64">
              <a:extLst>
                <a:ext uri="{FF2B5EF4-FFF2-40B4-BE49-F238E27FC236}">
                  <a16:creationId xmlns:a16="http://schemas.microsoft.com/office/drawing/2014/main" id="{21C19ECA-C19D-4399-8622-6999B7A619B9}"/>
                </a:ext>
              </a:extLst>
            </p:cNvPr>
            <p:cNvSpPr>
              <a:spLocks/>
            </p:cNvSpPr>
            <p:nvPr/>
          </p:nvSpPr>
          <p:spPr bwMode="auto">
            <a:xfrm>
              <a:off x="3307" y="1103"/>
              <a:ext cx="453" cy="312"/>
            </a:xfrm>
            <a:custGeom>
              <a:avLst/>
              <a:gdLst>
                <a:gd name="T0" fmla="*/ 203 w 453"/>
                <a:gd name="T1" fmla="*/ 1 h 623"/>
                <a:gd name="T2" fmla="*/ 169 w 453"/>
                <a:gd name="T3" fmla="*/ 1 h 623"/>
                <a:gd name="T4" fmla="*/ 138 w 453"/>
                <a:gd name="T5" fmla="*/ 1 h 623"/>
                <a:gd name="T6" fmla="*/ 109 w 453"/>
                <a:gd name="T7" fmla="*/ 1 h 623"/>
                <a:gd name="T8" fmla="*/ 82 w 453"/>
                <a:gd name="T9" fmla="*/ 1 h 623"/>
                <a:gd name="T10" fmla="*/ 58 w 453"/>
                <a:gd name="T11" fmla="*/ 1 h 623"/>
                <a:gd name="T12" fmla="*/ 39 w 453"/>
                <a:gd name="T13" fmla="*/ 1 h 623"/>
                <a:gd name="T14" fmla="*/ 22 w 453"/>
                <a:gd name="T15" fmla="*/ 1 h 623"/>
                <a:gd name="T16" fmla="*/ 10 w 453"/>
                <a:gd name="T17" fmla="*/ 1 h 623"/>
                <a:gd name="T18" fmla="*/ 3 w 453"/>
                <a:gd name="T19" fmla="*/ 1 h 623"/>
                <a:gd name="T20" fmla="*/ 0 w 453"/>
                <a:gd name="T21" fmla="*/ 1 h 623"/>
                <a:gd name="T22" fmla="*/ 3 w 453"/>
                <a:gd name="T23" fmla="*/ 1 h 623"/>
                <a:gd name="T24" fmla="*/ 10 w 453"/>
                <a:gd name="T25" fmla="*/ 1 h 623"/>
                <a:gd name="T26" fmla="*/ 22 w 453"/>
                <a:gd name="T27" fmla="*/ 1 h 623"/>
                <a:gd name="T28" fmla="*/ 39 w 453"/>
                <a:gd name="T29" fmla="*/ 1 h 623"/>
                <a:gd name="T30" fmla="*/ 58 w 453"/>
                <a:gd name="T31" fmla="*/ 1 h 623"/>
                <a:gd name="T32" fmla="*/ 82 w 453"/>
                <a:gd name="T33" fmla="*/ 1 h 623"/>
                <a:gd name="T34" fmla="*/ 109 w 453"/>
                <a:gd name="T35" fmla="*/ 1 h 623"/>
                <a:gd name="T36" fmla="*/ 138 w 453"/>
                <a:gd name="T37" fmla="*/ 1 h 623"/>
                <a:gd name="T38" fmla="*/ 169 w 453"/>
                <a:gd name="T39" fmla="*/ 1 h 623"/>
                <a:gd name="T40" fmla="*/ 203 w 453"/>
                <a:gd name="T41" fmla="*/ 1 h 623"/>
                <a:gd name="T42" fmla="*/ 238 w 453"/>
                <a:gd name="T43" fmla="*/ 1 h 623"/>
                <a:gd name="T44" fmla="*/ 272 w 453"/>
                <a:gd name="T45" fmla="*/ 1 h 623"/>
                <a:gd name="T46" fmla="*/ 305 w 453"/>
                <a:gd name="T47" fmla="*/ 1 h 623"/>
                <a:gd name="T48" fmla="*/ 335 w 453"/>
                <a:gd name="T49" fmla="*/ 1 h 623"/>
                <a:gd name="T50" fmla="*/ 361 w 453"/>
                <a:gd name="T51" fmla="*/ 1 h 623"/>
                <a:gd name="T52" fmla="*/ 387 w 453"/>
                <a:gd name="T53" fmla="*/ 1 h 623"/>
                <a:gd name="T54" fmla="*/ 409 w 453"/>
                <a:gd name="T55" fmla="*/ 1 h 623"/>
                <a:gd name="T56" fmla="*/ 425 w 453"/>
                <a:gd name="T57" fmla="*/ 1 h 623"/>
                <a:gd name="T58" fmla="*/ 439 w 453"/>
                <a:gd name="T59" fmla="*/ 1 h 623"/>
                <a:gd name="T60" fmla="*/ 448 w 453"/>
                <a:gd name="T61" fmla="*/ 1 h 623"/>
                <a:gd name="T62" fmla="*/ 453 w 453"/>
                <a:gd name="T63" fmla="*/ 1 h 623"/>
                <a:gd name="T64" fmla="*/ 452 w 453"/>
                <a:gd name="T65" fmla="*/ 1 h 623"/>
                <a:gd name="T66" fmla="*/ 446 w 453"/>
                <a:gd name="T67" fmla="*/ 1 h 623"/>
                <a:gd name="T68" fmla="*/ 435 w 453"/>
                <a:gd name="T69" fmla="*/ 1 h 623"/>
                <a:gd name="T70" fmla="*/ 421 w 453"/>
                <a:gd name="T71" fmla="*/ 1 h 623"/>
                <a:gd name="T72" fmla="*/ 401 w 453"/>
                <a:gd name="T73" fmla="*/ 1 h 623"/>
                <a:gd name="T74" fmla="*/ 378 w 453"/>
                <a:gd name="T75" fmla="*/ 1 h 623"/>
                <a:gd name="T76" fmla="*/ 353 w 453"/>
                <a:gd name="T77" fmla="*/ 1 h 623"/>
                <a:gd name="T78" fmla="*/ 325 w 453"/>
                <a:gd name="T79" fmla="*/ 1 h 623"/>
                <a:gd name="T80" fmla="*/ 294 w 453"/>
                <a:gd name="T81" fmla="*/ 1 h 623"/>
                <a:gd name="T82" fmla="*/ 261 w 453"/>
                <a:gd name="T83" fmla="*/ 1 h 623"/>
                <a:gd name="T84" fmla="*/ 226 w 453"/>
                <a:gd name="T85" fmla="*/ 0 h 623"/>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3"/>
                <a:gd name="T130" fmla="*/ 0 h 623"/>
                <a:gd name="T131" fmla="*/ 453 w 453"/>
                <a:gd name="T132" fmla="*/ 623 h 623"/>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3" h="623">
                  <a:moveTo>
                    <a:pt x="226" y="0"/>
                  </a:moveTo>
                  <a:lnTo>
                    <a:pt x="215" y="2"/>
                  </a:lnTo>
                  <a:lnTo>
                    <a:pt x="203" y="2"/>
                  </a:lnTo>
                  <a:lnTo>
                    <a:pt x="192" y="4"/>
                  </a:lnTo>
                  <a:lnTo>
                    <a:pt x="180" y="7"/>
                  </a:lnTo>
                  <a:lnTo>
                    <a:pt x="169" y="11"/>
                  </a:lnTo>
                  <a:lnTo>
                    <a:pt x="160" y="15"/>
                  </a:lnTo>
                  <a:lnTo>
                    <a:pt x="149" y="19"/>
                  </a:lnTo>
                  <a:lnTo>
                    <a:pt x="138" y="25"/>
                  </a:lnTo>
                  <a:lnTo>
                    <a:pt x="128" y="30"/>
                  </a:lnTo>
                  <a:lnTo>
                    <a:pt x="119" y="38"/>
                  </a:lnTo>
                  <a:lnTo>
                    <a:pt x="109" y="46"/>
                  </a:lnTo>
                  <a:lnTo>
                    <a:pt x="99" y="53"/>
                  </a:lnTo>
                  <a:lnTo>
                    <a:pt x="91" y="63"/>
                  </a:lnTo>
                  <a:lnTo>
                    <a:pt x="82" y="73"/>
                  </a:lnTo>
                  <a:lnTo>
                    <a:pt x="74" y="82"/>
                  </a:lnTo>
                  <a:lnTo>
                    <a:pt x="67" y="92"/>
                  </a:lnTo>
                  <a:lnTo>
                    <a:pt x="58" y="103"/>
                  </a:lnTo>
                  <a:lnTo>
                    <a:pt x="52" y="115"/>
                  </a:lnTo>
                  <a:lnTo>
                    <a:pt x="45" y="126"/>
                  </a:lnTo>
                  <a:lnTo>
                    <a:pt x="39" y="138"/>
                  </a:lnTo>
                  <a:lnTo>
                    <a:pt x="33" y="151"/>
                  </a:lnTo>
                  <a:lnTo>
                    <a:pt x="27" y="163"/>
                  </a:lnTo>
                  <a:lnTo>
                    <a:pt x="22" y="176"/>
                  </a:lnTo>
                  <a:lnTo>
                    <a:pt x="18" y="192"/>
                  </a:lnTo>
                  <a:lnTo>
                    <a:pt x="14" y="205"/>
                  </a:lnTo>
                  <a:lnTo>
                    <a:pt x="10" y="220"/>
                  </a:lnTo>
                  <a:lnTo>
                    <a:pt x="7" y="234"/>
                  </a:lnTo>
                  <a:lnTo>
                    <a:pt x="5" y="249"/>
                  </a:lnTo>
                  <a:lnTo>
                    <a:pt x="3" y="264"/>
                  </a:lnTo>
                  <a:lnTo>
                    <a:pt x="1" y="280"/>
                  </a:lnTo>
                  <a:lnTo>
                    <a:pt x="0" y="297"/>
                  </a:lnTo>
                  <a:lnTo>
                    <a:pt x="0" y="312"/>
                  </a:lnTo>
                  <a:lnTo>
                    <a:pt x="0" y="328"/>
                  </a:lnTo>
                  <a:lnTo>
                    <a:pt x="1" y="345"/>
                  </a:lnTo>
                  <a:lnTo>
                    <a:pt x="3" y="360"/>
                  </a:lnTo>
                  <a:lnTo>
                    <a:pt x="5" y="376"/>
                  </a:lnTo>
                  <a:lnTo>
                    <a:pt x="7" y="391"/>
                  </a:lnTo>
                  <a:lnTo>
                    <a:pt x="10" y="404"/>
                  </a:lnTo>
                  <a:lnTo>
                    <a:pt x="14" y="420"/>
                  </a:lnTo>
                  <a:lnTo>
                    <a:pt x="18" y="433"/>
                  </a:lnTo>
                  <a:lnTo>
                    <a:pt x="22" y="447"/>
                  </a:lnTo>
                  <a:lnTo>
                    <a:pt x="27" y="460"/>
                  </a:lnTo>
                  <a:lnTo>
                    <a:pt x="33" y="473"/>
                  </a:lnTo>
                  <a:lnTo>
                    <a:pt x="39" y="487"/>
                  </a:lnTo>
                  <a:lnTo>
                    <a:pt x="45" y="498"/>
                  </a:lnTo>
                  <a:lnTo>
                    <a:pt x="52" y="510"/>
                  </a:lnTo>
                  <a:lnTo>
                    <a:pt x="58" y="521"/>
                  </a:lnTo>
                  <a:lnTo>
                    <a:pt x="67" y="533"/>
                  </a:lnTo>
                  <a:lnTo>
                    <a:pt x="74" y="543"/>
                  </a:lnTo>
                  <a:lnTo>
                    <a:pt x="82" y="552"/>
                  </a:lnTo>
                  <a:lnTo>
                    <a:pt x="91" y="562"/>
                  </a:lnTo>
                  <a:lnTo>
                    <a:pt x="99" y="571"/>
                  </a:lnTo>
                  <a:lnTo>
                    <a:pt x="109" y="579"/>
                  </a:lnTo>
                  <a:lnTo>
                    <a:pt x="119" y="587"/>
                  </a:lnTo>
                  <a:lnTo>
                    <a:pt x="128" y="592"/>
                  </a:lnTo>
                  <a:lnTo>
                    <a:pt x="138" y="600"/>
                  </a:lnTo>
                  <a:lnTo>
                    <a:pt x="149" y="606"/>
                  </a:lnTo>
                  <a:lnTo>
                    <a:pt x="160" y="610"/>
                  </a:lnTo>
                  <a:lnTo>
                    <a:pt x="169" y="613"/>
                  </a:lnTo>
                  <a:lnTo>
                    <a:pt x="180" y="617"/>
                  </a:lnTo>
                  <a:lnTo>
                    <a:pt x="192" y="621"/>
                  </a:lnTo>
                  <a:lnTo>
                    <a:pt x="203" y="623"/>
                  </a:lnTo>
                  <a:lnTo>
                    <a:pt x="215" y="623"/>
                  </a:lnTo>
                  <a:lnTo>
                    <a:pt x="226" y="623"/>
                  </a:lnTo>
                  <a:lnTo>
                    <a:pt x="238" y="623"/>
                  </a:lnTo>
                  <a:lnTo>
                    <a:pt x="249" y="623"/>
                  </a:lnTo>
                  <a:lnTo>
                    <a:pt x="261" y="621"/>
                  </a:lnTo>
                  <a:lnTo>
                    <a:pt x="272" y="617"/>
                  </a:lnTo>
                  <a:lnTo>
                    <a:pt x="283" y="613"/>
                  </a:lnTo>
                  <a:lnTo>
                    <a:pt x="294" y="610"/>
                  </a:lnTo>
                  <a:lnTo>
                    <a:pt x="305" y="606"/>
                  </a:lnTo>
                  <a:lnTo>
                    <a:pt x="314" y="600"/>
                  </a:lnTo>
                  <a:lnTo>
                    <a:pt x="325" y="592"/>
                  </a:lnTo>
                  <a:lnTo>
                    <a:pt x="335" y="587"/>
                  </a:lnTo>
                  <a:lnTo>
                    <a:pt x="345" y="579"/>
                  </a:lnTo>
                  <a:lnTo>
                    <a:pt x="353" y="571"/>
                  </a:lnTo>
                  <a:lnTo>
                    <a:pt x="361" y="562"/>
                  </a:lnTo>
                  <a:lnTo>
                    <a:pt x="371" y="552"/>
                  </a:lnTo>
                  <a:lnTo>
                    <a:pt x="378" y="543"/>
                  </a:lnTo>
                  <a:lnTo>
                    <a:pt x="387" y="533"/>
                  </a:lnTo>
                  <a:lnTo>
                    <a:pt x="394" y="521"/>
                  </a:lnTo>
                  <a:lnTo>
                    <a:pt x="401" y="510"/>
                  </a:lnTo>
                  <a:lnTo>
                    <a:pt x="409" y="498"/>
                  </a:lnTo>
                  <a:lnTo>
                    <a:pt x="415" y="487"/>
                  </a:lnTo>
                  <a:lnTo>
                    <a:pt x="421" y="473"/>
                  </a:lnTo>
                  <a:lnTo>
                    <a:pt x="425" y="460"/>
                  </a:lnTo>
                  <a:lnTo>
                    <a:pt x="430" y="447"/>
                  </a:lnTo>
                  <a:lnTo>
                    <a:pt x="435" y="433"/>
                  </a:lnTo>
                  <a:lnTo>
                    <a:pt x="439" y="420"/>
                  </a:lnTo>
                  <a:lnTo>
                    <a:pt x="442" y="404"/>
                  </a:lnTo>
                  <a:lnTo>
                    <a:pt x="446" y="391"/>
                  </a:lnTo>
                  <a:lnTo>
                    <a:pt x="448" y="376"/>
                  </a:lnTo>
                  <a:lnTo>
                    <a:pt x="451" y="360"/>
                  </a:lnTo>
                  <a:lnTo>
                    <a:pt x="452" y="345"/>
                  </a:lnTo>
                  <a:lnTo>
                    <a:pt x="453" y="328"/>
                  </a:lnTo>
                  <a:lnTo>
                    <a:pt x="453" y="312"/>
                  </a:lnTo>
                  <a:lnTo>
                    <a:pt x="453" y="297"/>
                  </a:lnTo>
                  <a:lnTo>
                    <a:pt x="452" y="280"/>
                  </a:lnTo>
                  <a:lnTo>
                    <a:pt x="451" y="264"/>
                  </a:lnTo>
                  <a:lnTo>
                    <a:pt x="448" y="249"/>
                  </a:lnTo>
                  <a:lnTo>
                    <a:pt x="446" y="234"/>
                  </a:lnTo>
                  <a:lnTo>
                    <a:pt x="442" y="220"/>
                  </a:lnTo>
                  <a:lnTo>
                    <a:pt x="439" y="205"/>
                  </a:lnTo>
                  <a:lnTo>
                    <a:pt x="435" y="192"/>
                  </a:lnTo>
                  <a:lnTo>
                    <a:pt x="430" y="176"/>
                  </a:lnTo>
                  <a:lnTo>
                    <a:pt x="425" y="163"/>
                  </a:lnTo>
                  <a:lnTo>
                    <a:pt x="421" y="151"/>
                  </a:lnTo>
                  <a:lnTo>
                    <a:pt x="415" y="138"/>
                  </a:lnTo>
                  <a:lnTo>
                    <a:pt x="409" y="126"/>
                  </a:lnTo>
                  <a:lnTo>
                    <a:pt x="401" y="115"/>
                  </a:lnTo>
                  <a:lnTo>
                    <a:pt x="394" y="103"/>
                  </a:lnTo>
                  <a:lnTo>
                    <a:pt x="387" y="92"/>
                  </a:lnTo>
                  <a:lnTo>
                    <a:pt x="378" y="82"/>
                  </a:lnTo>
                  <a:lnTo>
                    <a:pt x="371" y="73"/>
                  </a:lnTo>
                  <a:lnTo>
                    <a:pt x="361" y="63"/>
                  </a:lnTo>
                  <a:lnTo>
                    <a:pt x="353" y="53"/>
                  </a:lnTo>
                  <a:lnTo>
                    <a:pt x="345" y="46"/>
                  </a:lnTo>
                  <a:lnTo>
                    <a:pt x="335" y="38"/>
                  </a:lnTo>
                  <a:lnTo>
                    <a:pt x="325" y="30"/>
                  </a:lnTo>
                  <a:lnTo>
                    <a:pt x="314" y="25"/>
                  </a:lnTo>
                  <a:lnTo>
                    <a:pt x="305" y="19"/>
                  </a:lnTo>
                  <a:lnTo>
                    <a:pt x="294" y="15"/>
                  </a:lnTo>
                  <a:lnTo>
                    <a:pt x="283" y="11"/>
                  </a:lnTo>
                  <a:lnTo>
                    <a:pt x="272" y="7"/>
                  </a:lnTo>
                  <a:lnTo>
                    <a:pt x="261" y="4"/>
                  </a:lnTo>
                  <a:lnTo>
                    <a:pt x="249" y="2"/>
                  </a:lnTo>
                  <a:lnTo>
                    <a:pt x="238" y="2"/>
                  </a:lnTo>
                  <a:lnTo>
                    <a:pt x="226"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63" name="Rectangle 65">
              <a:extLst>
                <a:ext uri="{FF2B5EF4-FFF2-40B4-BE49-F238E27FC236}">
                  <a16:creationId xmlns:a16="http://schemas.microsoft.com/office/drawing/2014/main" id="{CE9A2C4D-A09B-4F32-9FC1-315DD3E48B4E}"/>
                </a:ext>
              </a:extLst>
            </p:cNvPr>
            <p:cNvSpPr>
              <a:spLocks noChangeArrowheads="1"/>
            </p:cNvSpPr>
            <p:nvPr/>
          </p:nvSpPr>
          <p:spPr bwMode="auto">
            <a:xfrm>
              <a:off x="3444" y="1178"/>
              <a:ext cx="160"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65</a:t>
              </a:r>
              <a:endParaRPr lang="en-US" altLang="zh-CN" sz="1867">
                <a:solidFill>
                  <a:srgbClr val="000000"/>
                </a:solidFill>
                <a:latin typeface="Tahoma" pitchFamily="34" charset="0"/>
                <a:ea typeface="Arial Unicode MS" pitchFamily="34" charset="-122"/>
              </a:endParaRPr>
            </a:p>
          </p:txBody>
        </p:sp>
      </p:grpSp>
      <p:grpSp>
        <p:nvGrpSpPr>
          <p:cNvPr id="64" name="Group 66">
            <a:extLst>
              <a:ext uri="{FF2B5EF4-FFF2-40B4-BE49-F238E27FC236}">
                <a16:creationId xmlns:a16="http://schemas.microsoft.com/office/drawing/2014/main" id="{ADD22EC6-3D25-43B8-8FF5-6A82755BBD2E}"/>
              </a:ext>
            </a:extLst>
          </p:cNvPr>
          <p:cNvGrpSpPr>
            <a:grpSpLocks/>
          </p:cNvGrpSpPr>
          <p:nvPr/>
        </p:nvGrpSpPr>
        <p:grpSpPr bwMode="auto">
          <a:xfrm>
            <a:off x="10841567" y="6258995"/>
            <a:ext cx="812800" cy="387351"/>
            <a:chOff x="4938" y="1626"/>
            <a:chExt cx="385" cy="244"/>
          </a:xfrm>
          <a:solidFill>
            <a:schemeClr val="bg1"/>
          </a:solidFill>
        </p:grpSpPr>
        <p:sp>
          <p:nvSpPr>
            <p:cNvPr id="65" name="Rectangle 67">
              <a:extLst>
                <a:ext uri="{FF2B5EF4-FFF2-40B4-BE49-F238E27FC236}">
                  <a16:creationId xmlns:a16="http://schemas.microsoft.com/office/drawing/2014/main" id="{73F26EF3-0FFF-4842-B339-A8F6BA274969}"/>
                </a:ext>
              </a:extLst>
            </p:cNvPr>
            <p:cNvSpPr>
              <a:spLocks noChangeArrowheads="1"/>
            </p:cNvSpPr>
            <p:nvPr/>
          </p:nvSpPr>
          <p:spPr bwMode="auto">
            <a:xfrm>
              <a:off x="4938" y="1626"/>
              <a:ext cx="385" cy="244"/>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6" name="Rectangle 68">
              <a:extLst>
                <a:ext uri="{FF2B5EF4-FFF2-40B4-BE49-F238E27FC236}">
                  <a16:creationId xmlns:a16="http://schemas.microsoft.com/office/drawing/2014/main" id="{85A2BD92-9610-41B6-A08C-EB9398E0E17D}"/>
                </a:ext>
              </a:extLst>
            </p:cNvPr>
            <p:cNvSpPr>
              <a:spLocks noChangeArrowheads="1"/>
            </p:cNvSpPr>
            <p:nvPr/>
          </p:nvSpPr>
          <p:spPr bwMode="auto">
            <a:xfrm>
              <a:off x="5071" y="1667"/>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41</a:t>
              </a:r>
              <a:endParaRPr lang="en-US" altLang="zh-CN" sz="1867">
                <a:solidFill>
                  <a:srgbClr val="000000"/>
                </a:solidFill>
                <a:latin typeface="Tahoma" pitchFamily="34" charset="0"/>
                <a:ea typeface="Arial Unicode MS" pitchFamily="34" charset="-122"/>
              </a:endParaRPr>
            </a:p>
          </p:txBody>
        </p:sp>
      </p:grpSp>
      <p:sp>
        <p:nvSpPr>
          <p:cNvPr id="67" name="Line 70">
            <a:extLst>
              <a:ext uri="{FF2B5EF4-FFF2-40B4-BE49-F238E27FC236}">
                <a16:creationId xmlns:a16="http://schemas.microsoft.com/office/drawing/2014/main" id="{1B3D9EB9-8CF2-4D54-9CBF-96D89D779B21}"/>
              </a:ext>
            </a:extLst>
          </p:cNvPr>
          <p:cNvSpPr>
            <a:spLocks noChangeShapeType="1"/>
          </p:cNvSpPr>
          <p:nvPr/>
        </p:nvSpPr>
        <p:spPr bwMode="auto">
          <a:xfrm flipH="1">
            <a:off x="10020300" y="2588684"/>
            <a:ext cx="287867" cy="4318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68" name="Line 71">
            <a:extLst>
              <a:ext uri="{FF2B5EF4-FFF2-40B4-BE49-F238E27FC236}">
                <a16:creationId xmlns:a16="http://schemas.microsoft.com/office/drawing/2014/main" id="{0DC43CD6-89F8-4809-AB66-8D18426AF8F8}"/>
              </a:ext>
            </a:extLst>
          </p:cNvPr>
          <p:cNvSpPr>
            <a:spLocks noChangeShapeType="1"/>
          </p:cNvSpPr>
          <p:nvPr/>
        </p:nvSpPr>
        <p:spPr bwMode="auto">
          <a:xfrm>
            <a:off x="10629900" y="2563284"/>
            <a:ext cx="349251" cy="4572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69" name="Group 72">
            <a:extLst>
              <a:ext uri="{FF2B5EF4-FFF2-40B4-BE49-F238E27FC236}">
                <a16:creationId xmlns:a16="http://schemas.microsoft.com/office/drawing/2014/main" id="{45E0B713-57AC-41C5-9954-79C3BCCEFE62}"/>
              </a:ext>
            </a:extLst>
          </p:cNvPr>
          <p:cNvGrpSpPr>
            <a:grpSpLocks/>
          </p:cNvGrpSpPr>
          <p:nvPr/>
        </p:nvGrpSpPr>
        <p:grpSpPr bwMode="auto">
          <a:xfrm>
            <a:off x="9863667" y="6258995"/>
            <a:ext cx="797984" cy="403712"/>
            <a:chOff x="4327" y="1616"/>
            <a:chExt cx="377" cy="254"/>
          </a:xfrm>
          <a:solidFill>
            <a:schemeClr val="bg1"/>
          </a:solidFill>
        </p:grpSpPr>
        <p:sp>
          <p:nvSpPr>
            <p:cNvPr id="70" name="Rectangle 73">
              <a:extLst>
                <a:ext uri="{FF2B5EF4-FFF2-40B4-BE49-F238E27FC236}">
                  <a16:creationId xmlns:a16="http://schemas.microsoft.com/office/drawing/2014/main" id="{B743952A-25A7-4A86-A377-1688EC9AD75B}"/>
                </a:ext>
              </a:extLst>
            </p:cNvPr>
            <p:cNvSpPr>
              <a:spLocks noChangeArrowheads="1"/>
            </p:cNvSpPr>
            <p:nvPr/>
          </p:nvSpPr>
          <p:spPr bwMode="auto">
            <a:xfrm>
              <a:off x="4327" y="1616"/>
              <a:ext cx="377" cy="254"/>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71" name="Rectangle 74">
              <a:extLst>
                <a:ext uri="{FF2B5EF4-FFF2-40B4-BE49-F238E27FC236}">
                  <a16:creationId xmlns:a16="http://schemas.microsoft.com/office/drawing/2014/main" id="{AB3D82A7-8528-4682-89C2-E0707D0543CF}"/>
                </a:ext>
              </a:extLst>
            </p:cNvPr>
            <p:cNvSpPr>
              <a:spLocks noChangeArrowheads="1"/>
            </p:cNvSpPr>
            <p:nvPr/>
          </p:nvSpPr>
          <p:spPr bwMode="auto">
            <a:xfrm>
              <a:off x="4444" y="1657"/>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37</a:t>
              </a:r>
              <a:endParaRPr lang="en-US" altLang="zh-CN" sz="1867">
                <a:solidFill>
                  <a:srgbClr val="000000"/>
                </a:solidFill>
                <a:latin typeface="Tahoma" pitchFamily="34" charset="0"/>
                <a:ea typeface="Arial Unicode MS" pitchFamily="34" charset="-122"/>
              </a:endParaRPr>
            </a:p>
          </p:txBody>
        </p:sp>
      </p:grpSp>
      <p:sp>
        <p:nvSpPr>
          <p:cNvPr id="72" name="Line 76">
            <a:extLst>
              <a:ext uri="{FF2B5EF4-FFF2-40B4-BE49-F238E27FC236}">
                <a16:creationId xmlns:a16="http://schemas.microsoft.com/office/drawing/2014/main" id="{1B25B3A1-4118-4C23-A04F-D913B8131E47}"/>
              </a:ext>
            </a:extLst>
          </p:cNvPr>
          <p:cNvSpPr>
            <a:spLocks noChangeShapeType="1"/>
          </p:cNvSpPr>
          <p:nvPr/>
        </p:nvSpPr>
        <p:spPr bwMode="auto">
          <a:xfrm>
            <a:off x="7905752" y="2533651"/>
            <a:ext cx="385233" cy="4148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73" name="Line 77">
            <a:extLst>
              <a:ext uri="{FF2B5EF4-FFF2-40B4-BE49-F238E27FC236}">
                <a16:creationId xmlns:a16="http://schemas.microsoft.com/office/drawing/2014/main" id="{BDE57F21-A0E7-4E6A-9C4A-EB38178697D2}"/>
              </a:ext>
            </a:extLst>
          </p:cNvPr>
          <p:cNvSpPr>
            <a:spLocks noChangeShapeType="1"/>
          </p:cNvSpPr>
          <p:nvPr/>
        </p:nvSpPr>
        <p:spPr bwMode="auto">
          <a:xfrm flipH="1">
            <a:off x="6946901" y="2516718"/>
            <a:ext cx="463551" cy="5037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74" name="Group 78">
            <a:extLst>
              <a:ext uri="{FF2B5EF4-FFF2-40B4-BE49-F238E27FC236}">
                <a16:creationId xmlns:a16="http://schemas.microsoft.com/office/drawing/2014/main" id="{83974AC0-A8A0-4D9E-B379-2E4C58F553C8}"/>
              </a:ext>
            </a:extLst>
          </p:cNvPr>
          <p:cNvGrpSpPr>
            <a:grpSpLocks/>
          </p:cNvGrpSpPr>
          <p:nvPr/>
        </p:nvGrpSpPr>
        <p:grpSpPr bwMode="auto">
          <a:xfrm>
            <a:off x="8883651" y="6258989"/>
            <a:ext cx="764116" cy="387350"/>
            <a:chOff x="2968" y="1626"/>
            <a:chExt cx="361" cy="244"/>
          </a:xfrm>
          <a:solidFill>
            <a:schemeClr val="bg1"/>
          </a:solidFill>
        </p:grpSpPr>
        <p:sp>
          <p:nvSpPr>
            <p:cNvPr id="75" name="Rectangle 79">
              <a:extLst>
                <a:ext uri="{FF2B5EF4-FFF2-40B4-BE49-F238E27FC236}">
                  <a16:creationId xmlns:a16="http://schemas.microsoft.com/office/drawing/2014/main" id="{41818ECE-E9E9-487A-9CFD-4F6AB2AEB48F}"/>
                </a:ext>
              </a:extLst>
            </p:cNvPr>
            <p:cNvSpPr>
              <a:spLocks noChangeArrowheads="1"/>
            </p:cNvSpPr>
            <p:nvPr/>
          </p:nvSpPr>
          <p:spPr bwMode="auto">
            <a:xfrm>
              <a:off x="2968" y="1626"/>
              <a:ext cx="361" cy="244"/>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76" name="Rectangle 80">
              <a:extLst>
                <a:ext uri="{FF2B5EF4-FFF2-40B4-BE49-F238E27FC236}">
                  <a16:creationId xmlns:a16="http://schemas.microsoft.com/office/drawing/2014/main" id="{56A92E75-A6CD-45ED-83F8-671BEA684F15}"/>
                </a:ext>
              </a:extLst>
            </p:cNvPr>
            <p:cNvSpPr>
              <a:spLocks noChangeArrowheads="1"/>
            </p:cNvSpPr>
            <p:nvPr/>
          </p:nvSpPr>
          <p:spPr bwMode="auto">
            <a:xfrm>
              <a:off x="3087" y="1672"/>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31</a:t>
              </a:r>
              <a:endParaRPr lang="en-US" altLang="zh-CN" sz="1867">
                <a:solidFill>
                  <a:srgbClr val="000000"/>
                </a:solidFill>
                <a:latin typeface="Tahoma" pitchFamily="34" charset="0"/>
                <a:ea typeface="Arial Unicode MS" pitchFamily="34" charset="-122"/>
              </a:endParaRPr>
            </a:p>
          </p:txBody>
        </p:sp>
      </p:grpSp>
      <p:sp>
        <p:nvSpPr>
          <p:cNvPr id="77" name="Line 82">
            <a:extLst>
              <a:ext uri="{FF2B5EF4-FFF2-40B4-BE49-F238E27FC236}">
                <a16:creationId xmlns:a16="http://schemas.microsoft.com/office/drawing/2014/main" id="{2025C8CA-6F01-4C07-A0AA-33E7E2686280}"/>
              </a:ext>
            </a:extLst>
          </p:cNvPr>
          <p:cNvSpPr>
            <a:spLocks noChangeShapeType="1"/>
          </p:cNvSpPr>
          <p:nvPr/>
        </p:nvSpPr>
        <p:spPr bwMode="auto">
          <a:xfrm>
            <a:off x="8578851" y="3422651"/>
            <a:ext cx="287867" cy="3175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78" name="Line 83">
            <a:extLst>
              <a:ext uri="{FF2B5EF4-FFF2-40B4-BE49-F238E27FC236}">
                <a16:creationId xmlns:a16="http://schemas.microsoft.com/office/drawing/2014/main" id="{12A0949D-2486-4700-81C3-2581A81E8D97}"/>
              </a:ext>
            </a:extLst>
          </p:cNvPr>
          <p:cNvSpPr>
            <a:spLocks noChangeShapeType="1"/>
          </p:cNvSpPr>
          <p:nvPr/>
        </p:nvSpPr>
        <p:spPr bwMode="auto">
          <a:xfrm flipH="1">
            <a:off x="7715251" y="3380318"/>
            <a:ext cx="383116" cy="5037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79" name="Group 84">
            <a:extLst>
              <a:ext uri="{FF2B5EF4-FFF2-40B4-BE49-F238E27FC236}">
                <a16:creationId xmlns:a16="http://schemas.microsoft.com/office/drawing/2014/main" id="{F36FEBA5-C968-4A40-9F3A-56887BD4A07E}"/>
              </a:ext>
            </a:extLst>
          </p:cNvPr>
          <p:cNvGrpSpPr>
            <a:grpSpLocks/>
          </p:cNvGrpSpPr>
          <p:nvPr/>
        </p:nvGrpSpPr>
        <p:grpSpPr bwMode="auto">
          <a:xfrm>
            <a:off x="5198534" y="6258991"/>
            <a:ext cx="768351" cy="387350"/>
            <a:chOff x="2200" y="3702"/>
            <a:chExt cx="363" cy="244"/>
          </a:xfrm>
          <a:solidFill>
            <a:schemeClr val="bg1"/>
          </a:solidFill>
        </p:grpSpPr>
        <p:sp>
          <p:nvSpPr>
            <p:cNvPr id="80" name="Rectangle 85">
              <a:extLst>
                <a:ext uri="{FF2B5EF4-FFF2-40B4-BE49-F238E27FC236}">
                  <a16:creationId xmlns:a16="http://schemas.microsoft.com/office/drawing/2014/main" id="{1BA65D88-B6B3-4FD7-A717-6163EED53576}"/>
                </a:ext>
              </a:extLst>
            </p:cNvPr>
            <p:cNvSpPr>
              <a:spLocks noChangeArrowheads="1"/>
            </p:cNvSpPr>
            <p:nvPr/>
          </p:nvSpPr>
          <p:spPr bwMode="auto">
            <a:xfrm>
              <a:off x="2200" y="3702"/>
              <a:ext cx="363" cy="244"/>
            </a:xfrm>
            <a:prstGeom prst="rect">
              <a:avLst/>
            </a:prstGeom>
            <a:grpFill/>
            <a:ln w="11113">
              <a:solidFill>
                <a:srgbClr val="000000"/>
              </a:solidFill>
              <a:miter lim="800000"/>
              <a:headEnd/>
              <a:tailEnd/>
            </a:ln>
          </p:spPr>
          <p:txBody>
            <a:bodyPr lIns="4800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81" name="Rectangle 86">
              <a:extLst>
                <a:ext uri="{FF2B5EF4-FFF2-40B4-BE49-F238E27FC236}">
                  <a16:creationId xmlns:a16="http://schemas.microsoft.com/office/drawing/2014/main" id="{82CBDEF6-784B-4281-8F57-7A048DBD5CF7}"/>
                </a:ext>
              </a:extLst>
            </p:cNvPr>
            <p:cNvSpPr>
              <a:spLocks noChangeArrowheads="1"/>
            </p:cNvSpPr>
            <p:nvPr/>
          </p:nvSpPr>
          <p:spPr bwMode="auto">
            <a:xfrm>
              <a:off x="2290" y="3748"/>
              <a:ext cx="184"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4800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17</a:t>
              </a:r>
              <a:endParaRPr lang="en-US" altLang="zh-CN" sz="1867">
                <a:solidFill>
                  <a:srgbClr val="000000"/>
                </a:solidFill>
                <a:latin typeface="Tahoma" pitchFamily="34" charset="0"/>
                <a:ea typeface="Arial Unicode MS" pitchFamily="34" charset="-122"/>
              </a:endParaRPr>
            </a:p>
          </p:txBody>
        </p:sp>
      </p:grpSp>
      <p:sp>
        <p:nvSpPr>
          <p:cNvPr id="82" name="Line 87">
            <a:extLst>
              <a:ext uri="{FF2B5EF4-FFF2-40B4-BE49-F238E27FC236}">
                <a16:creationId xmlns:a16="http://schemas.microsoft.com/office/drawing/2014/main" id="{DEB8B327-EA1E-4ED5-9853-96FB84AB95ED}"/>
              </a:ext>
            </a:extLst>
          </p:cNvPr>
          <p:cNvSpPr>
            <a:spLocks noChangeShapeType="1"/>
          </p:cNvSpPr>
          <p:nvPr/>
        </p:nvSpPr>
        <p:spPr bwMode="auto">
          <a:xfrm>
            <a:off x="9347200" y="4171952"/>
            <a:ext cx="245533" cy="283633"/>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83" name="Line 88">
            <a:extLst>
              <a:ext uri="{FF2B5EF4-FFF2-40B4-BE49-F238E27FC236}">
                <a16:creationId xmlns:a16="http://schemas.microsoft.com/office/drawing/2014/main" id="{F60F910E-9930-466A-B9BA-2559C1264BB5}"/>
              </a:ext>
            </a:extLst>
          </p:cNvPr>
          <p:cNvSpPr>
            <a:spLocks noChangeShapeType="1"/>
          </p:cNvSpPr>
          <p:nvPr/>
        </p:nvSpPr>
        <p:spPr bwMode="auto">
          <a:xfrm flipH="1">
            <a:off x="8388351" y="4171951"/>
            <a:ext cx="270933" cy="431800"/>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84" name="Group 89">
            <a:extLst>
              <a:ext uri="{FF2B5EF4-FFF2-40B4-BE49-F238E27FC236}">
                <a16:creationId xmlns:a16="http://schemas.microsoft.com/office/drawing/2014/main" id="{368EBF1A-460E-47EC-9858-0BBF8EA074C2}"/>
              </a:ext>
            </a:extLst>
          </p:cNvPr>
          <p:cNvGrpSpPr>
            <a:grpSpLocks/>
          </p:cNvGrpSpPr>
          <p:nvPr/>
        </p:nvGrpSpPr>
        <p:grpSpPr bwMode="auto">
          <a:xfrm>
            <a:off x="3045885" y="6259006"/>
            <a:ext cx="577849" cy="432296"/>
            <a:chOff x="3511" y="2499"/>
            <a:chExt cx="340" cy="243"/>
          </a:xfrm>
          <a:solidFill>
            <a:schemeClr val="bg1"/>
          </a:solidFill>
        </p:grpSpPr>
        <p:sp>
          <p:nvSpPr>
            <p:cNvPr id="85" name="Rectangle 90">
              <a:extLst>
                <a:ext uri="{FF2B5EF4-FFF2-40B4-BE49-F238E27FC236}">
                  <a16:creationId xmlns:a16="http://schemas.microsoft.com/office/drawing/2014/main" id="{97702A74-AA55-41B6-ADBB-26509FBC3C15}"/>
                </a:ext>
              </a:extLst>
            </p:cNvPr>
            <p:cNvSpPr>
              <a:spLocks noChangeArrowheads="1"/>
            </p:cNvSpPr>
            <p:nvPr/>
          </p:nvSpPr>
          <p:spPr bwMode="auto">
            <a:xfrm>
              <a:off x="3511" y="2499"/>
              <a:ext cx="340" cy="243"/>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86" name="Rectangle 91">
              <a:extLst>
                <a:ext uri="{FF2B5EF4-FFF2-40B4-BE49-F238E27FC236}">
                  <a16:creationId xmlns:a16="http://schemas.microsoft.com/office/drawing/2014/main" id="{0249CF4F-1D43-44B0-A56F-BA692B760C78}"/>
                </a:ext>
              </a:extLst>
            </p:cNvPr>
            <p:cNvSpPr>
              <a:spLocks noChangeArrowheads="1"/>
            </p:cNvSpPr>
            <p:nvPr/>
          </p:nvSpPr>
          <p:spPr bwMode="auto">
            <a:xfrm>
              <a:off x="3651" y="2558"/>
              <a:ext cx="100"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7</a:t>
              </a:r>
              <a:endParaRPr lang="en-US" altLang="zh-CN" sz="1867">
                <a:solidFill>
                  <a:srgbClr val="000000"/>
                </a:solidFill>
                <a:latin typeface="Tahoma" pitchFamily="34" charset="0"/>
                <a:ea typeface="Arial Unicode MS" pitchFamily="34" charset="-122"/>
              </a:endParaRPr>
            </a:p>
          </p:txBody>
        </p:sp>
      </p:grpSp>
      <p:sp>
        <p:nvSpPr>
          <p:cNvPr id="87" name="Line 92">
            <a:extLst>
              <a:ext uri="{FF2B5EF4-FFF2-40B4-BE49-F238E27FC236}">
                <a16:creationId xmlns:a16="http://schemas.microsoft.com/office/drawing/2014/main" id="{CAF5C3F9-DB68-4FE6-B626-C4ED4EC702BA}"/>
              </a:ext>
            </a:extLst>
          </p:cNvPr>
          <p:cNvSpPr>
            <a:spLocks noChangeShapeType="1"/>
          </p:cNvSpPr>
          <p:nvPr/>
        </p:nvSpPr>
        <p:spPr bwMode="auto">
          <a:xfrm>
            <a:off x="9922933" y="4891617"/>
            <a:ext cx="287867" cy="2878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88" name="Line 93">
            <a:extLst>
              <a:ext uri="{FF2B5EF4-FFF2-40B4-BE49-F238E27FC236}">
                <a16:creationId xmlns:a16="http://schemas.microsoft.com/office/drawing/2014/main" id="{71088182-B3A9-43C8-886B-33B9D2EACA59}"/>
              </a:ext>
            </a:extLst>
          </p:cNvPr>
          <p:cNvSpPr>
            <a:spLocks noChangeShapeType="1"/>
          </p:cNvSpPr>
          <p:nvPr/>
        </p:nvSpPr>
        <p:spPr bwMode="auto">
          <a:xfrm flipH="1">
            <a:off x="9154585" y="4893734"/>
            <a:ext cx="273049" cy="35771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89" name="Group 94">
            <a:extLst>
              <a:ext uri="{FF2B5EF4-FFF2-40B4-BE49-F238E27FC236}">
                <a16:creationId xmlns:a16="http://schemas.microsoft.com/office/drawing/2014/main" id="{E3A8DB93-9A12-4818-A3BC-99C2804A1A4E}"/>
              </a:ext>
            </a:extLst>
          </p:cNvPr>
          <p:cNvGrpSpPr>
            <a:grpSpLocks/>
          </p:cNvGrpSpPr>
          <p:nvPr/>
        </p:nvGrpSpPr>
        <p:grpSpPr bwMode="auto">
          <a:xfrm>
            <a:off x="2353733" y="6258988"/>
            <a:ext cx="577851" cy="431973"/>
            <a:chOff x="3783" y="2935"/>
            <a:chExt cx="338" cy="243"/>
          </a:xfrm>
          <a:solidFill>
            <a:schemeClr val="bg1"/>
          </a:solidFill>
        </p:grpSpPr>
        <p:sp>
          <p:nvSpPr>
            <p:cNvPr id="90" name="Rectangle 95">
              <a:extLst>
                <a:ext uri="{FF2B5EF4-FFF2-40B4-BE49-F238E27FC236}">
                  <a16:creationId xmlns:a16="http://schemas.microsoft.com/office/drawing/2014/main" id="{9B055E42-40FA-47D4-9D17-D853C5C108E3}"/>
                </a:ext>
              </a:extLst>
            </p:cNvPr>
            <p:cNvSpPr>
              <a:spLocks noChangeArrowheads="1"/>
            </p:cNvSpPr>
            <p:nvPr/>
          </p:nvSpPr>
          <p:spPr bwMode="auto">
            <a:xfrm>
              <a:off x="3783" y="2935"/>
              <a:ext cx="338" cy="243"/>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91" name="Rectangle 96">
              <a:extLst>
                <a:ext uri="{FF2B5EF4-FFF2-40B4-BE49-F238E27FC236}">
                  <a16:creationId xmlns:a16="http://schemas.microsoft.com/office/drawing/2014/main" id="{AA813795-9F4B-42BC-8784-F49B89495E7E}"/>
                </a:ext>
              </a:extLst>
            </p:cNvPr>
            <p:cNvSpPr>
              <a:spLocks noChangeArrowheads="1"/>
            </p:cNvSpPr>
            <p:nvPr/>
          </p:nvSpPr>
          <p:spPr bwMode="auto">
            <a:xfrm>
              <a:off x="3954" y="2993"/>
              <a:ext cx="56"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5</a:t>
              </a:r>
              <a:endParaRPr lang="en-US" altLang="zh-CN" sz="1867">
                <a:solidFill>
                  <a:srgbClr val="000000"/>
                </a:solidFill>
                <a:latin typeface="Tahoma" pitchFamily="34" charset="0"/>
                <a:ea typeface="Arial Unicode MS" pitchFamily="34" charset="-122"/>
              </a:endParaRPr>
            </a:p>
          </p:txBody>
        </p:sp>
      </p:grpSp>
      <p:grpSp>
        <p:nvGrpSpPr>
          <p:cNvPr id="92" name="Group 97">
            <a:extLst>
              <a:ext uri="{FF2B5EF4-FFF2-40B4-BE49-F238E27FC236}">
                <a16:creationId xmlns:a16="http://schemas.microsoft.com/office/drawing/2014/main" id="{3A3946F5-5DA2-48D9-B093-5F3AEB75BCB9}"/>
              </a:ext>
            </a:extLst>
          </p:cNvPr>
          <p:cNvGrpSpPr>
            <a:grpSpLocks/>
          </p:cNvGrpSpPr>
          <p:nvPr/>
        </p:nvGrpSpPr>
        <p:grpSpPr bwMode="auto">
          <a:xfrm>
            <a:off x="800101" y="6259020"/>
            <a:ext cx="673100" cy="387819"/>
            <a:chOff x="4055" y="3371"/>
            <a:chExt cx="318" cy="244"/>
          </a:xfrm>
          <a:solidFill>
            <a:schemeClr val="bg1"/>
          </a:solidFill>
        </p:grpSpPr>
        <p:sp>
          <p:nvSpPr>
            <p:cNvPr id="93" name="Rectangle 98">
              <a:extLst>
                <a:ext uri="{FF2B5EF4-FFF2-40B4-BE49-F238E27FC236}">
                  <a16:creationId xmlns:a16="http://schemas.microsoft.com/office/drawing/2014/main" id="{4178735A-99AC-4C05-8FCF-0F8010DA93FD}"/>
                </a:ext>
              </a:extLst>
            </p:cNvPr>
            <p:cNvSpPr>
              <a:spLocks noChangeArrowheads="1"/>
            </p:cNvSpPr>
            <p:nvPr/>
          </p:nvSpPr>
          <p:spPr bwMode="auto">
            <a:xfrm>
              <a:off x="4055" y="3371"/>
              <a:ext cx="318" cy="244"/>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94" name="Rectangle 99">
              <a:extLst>
                <a:ext uri="{FF2B5EF4-FFF2-40B4-BE49-F238E27FC236}">
                  <a16:creationId xmlns:a16="http://schemas.microsoft.com/office/drawing/2014/main" id="{DF6C3B8F-BA5C-4CAB-AA9C-31E182AC505E}"/>
                </a:ext>
              </a:extLst>
            </p:cNvPr>
            <p:cNvSpPr>
              <a:spLocks noChangeArrowheads="1"/>
            </p:cNvSpPr>
            <p:nvPr/>
          </p:nvSpPr>
          <p:spPr bwMode="auto">
            <a:xfrm>
              <a:off x="4189" y="3425"/>
              <a:ext cx="80"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2</a:t>
              </a:r>
              <a:endParaRPr lang="en-US" altLang="zh-CN" sz="1867">
                <a:solidFill>
                  <a:srgbClr val="000000"/>
                </a:solidFill>
                <a:latin typeface="Tahoma" pitchFamily="34" charset="0"/>
                <a:ea typeface="Arial Unicode MS" pitchFamily="34" charset="-122"/>
              </a:endParaRPr>
            </a:p>
          </p:txBody>
        </p:sp>
      </p:grpSp>
      <p:grpSp>
        <p:nvGrpSpPr>
          <p:cNvPr id="95" name="Group 100">
            <a:extLst>
              <a:ext uri="{FF2B5EF4-FFF2-40B4-BE49-F238E27FC236}">
                <a16:creationId xmlns:a16="http://schemas.microsoft.com/office/drawing/2014/main" id="{BD5CE7BF-ECD9-44F0-BD1D-5A8E26CF15DB}"/>
              </a:ext>
            </a:extLst>
          </p:cNvPr>
          <p:cNvGrpSpPr>
            <a:grpSpLocks/>
          </p:cNvGrpSpPr>
          <p:nvPr/>
        </p:nvGrpSpPr>
        <p:grpSpPr bwMode="auto">
          <a:xfrm>
            <a:off x="1627718" y="6259020"/>
            <a:ext cx="575733" cy="387819"/>
            <a:chOff x="4689" y="3371"/>
            <a:chExt cx="272" cy="244"/>
          </a:xfrm>
          <a:solidFill>
            <a:schemeClr val="bg1"/>
          </a:solidFill>
        </p:grpSpPr>
        <p:sp>
          <p:nvSpPr>
            <p:cNvPr id="96" name="Rectangle 101">
              <a:extLst>
                <a:ext uri="{FF2B5EF4-FFF2-40B4-BE49-F238E27FC236}">
                  <a16:creationId xmlns:a16="http://schemas.microsoft.com/office/drawing/2014/main" id="{EE511658-617C-4AF7-8F6F-1F3519CE8286}"/>
                </a:ext>
              </a:extLst>
            </p:cNvPr>
            <p:cNvSpPr>
              <a:spLocks noChangeArrowheads="1"/>
            </p:cNvSpPr>
            <p:nvPr/>
          </p:nvSpPr>
          <p:spPr bwMode="auto">
            <a:xfrm>
              <a:off x="4689" y="3371"/>
              <a:ext cx="272" cy="244"/>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97" name="Rectangle 102">
              <a:extLst>
                <a:ext uri="{FF2B5EF4-FFF2-40B4-BE49-F238E27FC236}">
                  <a16:creationId xmlns:a16="http://schemas.microsoft.com/office/drawing/2014/main" id="{C0F04491-509D-4903-A248-EA6C8FE1C432}"/>
                </a:ext>
              </a:extLst>
            </p:cNvPr>
            <p:cNvSpPr>
              <a:spLocks noChangeArrowheads="1"/>
            </p:cNvSpPr>
            <p:nvPr/>
          </p:nvSpPr>
          <p:spPr bwMode="auto">
            <a:xfrm>
              <a:off x="4795" y="3425"/>
              <a:ext cx="80"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a:solidFill>
                    <a:srgbClr val="000000"/>
                  </a:solidFill>
                  <a:latin typeface="Verdana" pitchFamily="34" charset="0"/>
                  <a:ea typeface="Arial Unicode MS" pitchFamily="34" charset="-122"/>
                </a:rPr>
                <a:t>3</a:t>
              </a:r>
              <a:endParaRPr lang="en-US" altLang="zh-CN" sz="1867">
                <a:solidFill>
                  <a:srgbClr val="000000"/>
                </a:solidFill>
                <a:latin typeface="Tahoma" pitchFamily="34" charset="0"/>
                <a:ea typeface="Arial Unicode MS" pitchFamily="34" charset="-122"/>
              </a:endParaRPr>
            </a:p>
          </p:txBody>
        </p:sp>
      </p:grpSp>
      <p:grpSp>
        <p:nvGrpSpPr>
          <p:cNvPr id="98" name="Group 103">
            <a:extLst>
              <a:ext uri="{FF2B5EF4-FFF2-40B4-BE49-F238E27FC236}">
                <a16:creationId xmlns:a16="http://schemas.microsoft.com/office/drawing/2014/main" id="{A0F0328E-B5BA-43F2-9313-76837F2C4EBA}"/>
              </a:ext>
            </a:extLst>
          </p:cNvPr>
          <p:cNvGrpSpPr>
            <a:grpSpLocks/>
          </p:cNvGrpSpPr>
          <p:nvPr/>
        </p:nvGrpSpPr>
        <p:grpSpPr bwMode="auto">
          <a:xfrm>
            <a:off x="7905751" y="2948517"/>
            <a:ext cx="897467" cy="522816"/>
            <a:chOff x="3560" y="1570"/>
            <a:chExt cx="423" cy="330"/>
          </a:xfrm>
          <a:solidFill>
            <a:schemeClr val="bg1"/>
          </a:solidFill>
        </p:grpSpPr>
        <p:sp>
          <p:nvSpPr>
            <p:cNvPr id="99" name="Freeform 104">
              <a:extLst>
                <a:ext uri="{FF2B5EF4-FFF2-40B4-BE49-F238E27FC236}">
                  <a16:creationId xmlns:a16="http://schemas.microsoft.com/office/drawing/2014/main" id="{54057EE3-FED9-4BDD-9B04-EDAD81BD606E}"/>
                </a:ext>
              </a:extLst>
            </p:cNvPr>
            <p:cNvSpPr>
              <a:spLocks/>
            </p:cNvSpPr>
            <p:nvPr/>
          </p:nvSpPr>
          <p:spPr bwMode="auto">
            <a:xfrm>
              <a:off x="3560" y="1570"/>
              <a:ext cx="423" cy="330"/>
            </a:xfrm>
            <a:custGeom>
              <a:avLst/>
              <a:gdLst>
                <a:gd name="T0" fmla="*/ 190 w 423"/>
                <a:gd name="T1" fmla="*/ 1 h 660"/>
                <a:gd name="T2" fmla="*/ 159 w 423"/>
                <a:gd name="T3" fmla="*/ 1 h 660"/>
                <a:gd name="T4" fmla="*/ 130 w 423"/>
                <a:gd name="T5" fmla="*/ 1 h 660"/>
                <a:gd name="T6" fmla="*/ 102 w 423"/>
                <a:gd name="T7" fmla="*/ 1 h 660"/>
                <a:gd name="T8" fmla="*/ 78 w 423"/>
                <a:gd name="T9" fmla="*/ 1 h 660"/>
                <a:gd name="T10" fmla="*/ 55 w 423"/>
                <a:gd name="T11" fmla="*/ 1 h 660"/>
                <a:gd name="T12" fmla="*/ 37 w 423"/>
                <a:gd name="T13" fmla="*/ 1 h 660"/>
                <a:gd name="T14" fmla="*/ 21 w 423"/>
                <a:gd name="T15" fmla="*/ 1 h 660"/>
                <a:gd name="T16" fmla="*/ 10 w 423"/>
                <a:gd name="T17" fmla="*/ 1 h 660"/>
                <a:gd name="T18" fmla="*/ 3 w 423"/>
                <a:gd name="T19" fmla="*/ 1 h 660"/>
                <a:gd name="T20" fmla="*/ 0 w 423"/>
                <a:gd name="T21" fmla="*/ 1 h 660"/>
                <a:gd name="T22" fmla="*/ 3 w 423"/>
                <a:gd name="T23" fmla="*/ 1 h 660"/>
                <a:gd name="T24" fmla="*/ 10 w 423"/>
                <a:gd name="T25" fmla="*/ 1 h 660"/>
                <a:gd name="T26" fmla="*/ 21 w 423"/>
                <a:gd name="T27" fmla="*/ 1 h 660"/>
                <a:gd name="T28" fmla="*/ 37 w 423"/>
                <a:gd name="T29" fmla="*/ 1 h 660"/>
                <a:gd name="T30" fmla="*/ 55 w 423"/>
                <a:gd name="T31" fmla="*/ 1 h 660"/>
                <a:gd name="T32" fmla="*/ 78 w 423"/>
                <a:gd name="T33" fmla="*/ 1 h 660"/>
                <a:gd name="T34" fmla="*/ 102 w 423"/>
                <a:gd name="T35" fmla="*/ 1 h 660"/>
                <a:gd name="T36" fmla="*/ 130 w 423"/>
                <a:gd name="T37" fmla="*/ 1 h 660"/>
                <a:gd name="T38" fmla="*/ 159 w 423"/>
                <a:gd name="T39" fmla="*/ 1 h 660"/>
                <a:gd name="T40" fmla="*/ 190 w 423"/>
                <a:gd name="T41" fmla="*/ 1 h 660"/>
                <a:gd name="T42" fmla="*/ 223 w 423"/>
                <a:gd name="T43" fmla="*/ 1 h 660"/>
                <a:gd name="T44" fmla="*/ 254 w 423"/>
                <a:gd name="T45" fmla="*/ 1 h 660"/>
                <a:gd name="T46" fmla="*/ 284 w 423"/>
                <a:gd name="T47" fmla="*/ 1 h 660"/>
                <a:gd name="T48" fmla="*/ 312 w 423"/>
                <a:gd name="T49" fmla="*/ 1 h 660"/>
                <a:gd name="T50" fmla="*/ 339 w 423"/>
                <a:gd name="T51" fmla="*/ 1 h 660"/>
                <a:gd name="T52" fmla="*/ 361 w 423"/>
                <a:gd name="T53" fmla="*/ 1 h 660"/>
                <a:gd name="T54" fmla="*/ 381 w 423"/>
                <a:gd name="T55" fmla="*/ 1 h 660"/>
                <a:gd name="T56" fmla="*/ 398 w 423"/>
                <a:gd name="T57" fmla="*/ 1 h 660"/>
                <a:gd name="T58" fmla="*/ 410 w 423"/>
                <a:gd name="T59" fmla="*/ 1 h 660"/>
                <a:gd name="T60" fmla="*/ 418 w 423"/>
                <a:gd name="T61" fmla="*/ 1 h 660"/>
                <a:gd name="T62" fmla="*/ 423 w 423"/>
                <a:gd name="T63" fmla="*/ 1 h 660"/>
                <a:gd name="T64" fmla="*/ 422 w 423"/>
                <a:gd name="T65" fmla="*/ 1 h 660"/>
                <a:gd name="T66" fmla="*/ 417 w 423"/>
                <a:gd name="T67" fmla="*/ 1 h 660"/>
                <a:gd name="T68" fmla="*/ 406 w 423"/>
                <a:gd name="T69" fmla="*/ 1 h 660"/>
                <a:gd name="T70" fmla="*/ 393 w 423"/>
                <a:gd name="T71" fmla="*/ 1 h 660"/>
                <a:gd name="T72" fmla="*/ 375 w 423"/>
                <a:gd name="T73" fmla="*/ 1 h 660"/>
                <a:gd name="T74" fmla="*/ 354 w 423"/>
                <a:gd name="T75" fmla="*/ 1 h 660"/>
                <a:gd name="T76" fmla="*/ 330 w 423"/>
                <a:gd name="T77" fmla="*/ 1 h 660"/>
                <a:gd name="T78" fmla="*/ 303 w 423"/>
                <a:gd name="T79" fmla="*/ 1 h 660"/>
                <a:gd name="T80" fmla="*/ 274 w 423"/>
                <a:gd name="T81" fmla="*/ 1 h 660"/>
                <a:gd name="T82" fmla="*/ 244 w 423"/>
                <a:gd name="T83" fmla="*/ 1 h 660"/>
                <a:gd name="T84" fmla="*/ 212 w 423"/>
                <a:gd name="T85" fmla="*/ 0 h 66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23"/>
                <a:gd name="T130" fmla="*/ 0 h 660"/>
                <a:gd name="T131" fmla="*/ 423 w 423"/>
                <a:gd name="T132" fmla="*/ 660 h 660"/>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23" h="660">
                  <a:moveTo>
                    <a:pt x="212" y="0"/>
                  </a:moveTo>
                  <a:lnTo>
                    <a:pt x="201" y="2"/>
                  </a:lnTo>
                  <a:lnTo>
                    <a:pt x="190" y="2"/>
                  </a:lnTo>
                  <a:lnTo>
                    <a:pt x="179" y="4"/>
                  </a:lnTo>
                  <a:lnTo>
                    <a:pt x="169" y="8"/>
                  </a:lnTo>
                  <a:lnTo>
                    <a:pt x="159" y="12"/>
                  </a:lnTo>
                  <a:lnTo>
                    <a:pt x="149" y="15"/>
                  </a:lnTo>
                  <a:lnTo>
                    <a:pt x="139" y="21"/>
                  </a:lnTo>
                  <a:lnTo>
                    <a:pt x="130" y="27"/>
                  </a:lnTo>
                  <a:lnTo>
                    <a:pt x="120" y="33"/>
                  </a:lnTo>
                  <a:lnTo>
                    <a:pt x="111" y="40"/>
                  </a:lnTo>
                  <a:lnTo>
                    <a:pt x="102" y="48"/>
                  </a:lnTo>
                  <a:lnTo>
                    <a:pt x="93" y="58"/>
                  </a:lnTo>
                  <a:lnTo>
                    <a:pt x="85" y="67"/>
                  </a:lnTo>
                  <a:lnTo>
                    <a:pt x="78" y="77"/>
                  </a:lnTo>
                  <a:lnTo>
                    <a:pt x="69" y="86"/>
                  </a:lnTo>
                  <a:lnTo>
                    <a:pt x="62" y="98"/>
                  </a:lnTo>
                  <a:lnTo>
                    <a:pt x="55" y="109"/>
                  </a:lnTo>
                  <a:lnTo>
                    <a:pt x="49" y="121"/>
                  </a:lnTo>
                  <a:lnTo>
                    <a:pt x="43" y="132"/>
                  </a:lnTo>
                  <a:lnTo>
                    <a:pt x="37" y="146"/>
                  </a:lnTo>
                  <a:lnTo>
                    <a:pt x="30" y="159"/>
                  </a:lnTo>
                  <a:lnTo>
                    <a:pt x="26" y="173"/>
                  </a:lnTo>
                  <a:lnTo>
                    <a:pt x="21" y="188"/>
                  </a:lnTo>
                  <a:lnTo>
                    <a:pt x="17" y="201"/>
                  </a:lnTo>
                  <a:lnTo>
                    <a:pt x="14" y="217"/>
                  </a:lnTo>
                  <a:lnTo>
                    <a:pt x="10" y="232"/>
                  </a:lnTo>
                  <a:lnTo>
                    <a:pt x="8" y="247"/>
                  </a:lnTo>
                  <a:lnTo>
                    <a:pt x="5" y="265"/>
                  </a:lnTo>
                  <a:lnTo>
                    <a:pt x="3" y="280"/>
                  </a:lnTo>
                  <a:lnTo>
                    <a:pt x="1" y="297"/>
                  </a:lnTo>
                  <a:lnTo>
                    <a:pt x="0" y="313"/>
                  </a:lnTo>
                  <a:lnTo>
                    <a:pt x="0" y="330"/>
                  </a:lnTo>
                  <a:lnTo>
                    <a:pt x="0" y="347"/>
                  </a:lnTo>
                  <a:lnTo>
                    <a:pt x="1" y="364"/>
                  </a:lnTo>
                  <a:lnTo>
                    <a:pt x="3" y="380"/>
                  </a:lnTo>
                  <a:lnTo>
                    <a:pt x="5" y="397"/>
                  </a:lnTo>
                  <a:lnTo>
                    <a:pt x="8" y="412"/>
                  </a:lnTo>
                  <a:lnTo>
                    <a:pt x="10" y="428"/>
                  </a:lnTo>
                  <a:lnTo>
                    <a:pt x="14" y="443"/>
                  </a:lnTo>
                  <a:lnTo>
                    <a:pt x="17" y="458"/>
                  </a:lnTo>
                  <a:lnTo>
                    <a:pt x="21" y="474"/>
                  </a:lnTo>
                  <a:lnTo>
                    <a:pt x="26" y="487"/>
                  </a:lnTo>
                  <a:lnTo>
                    <a:pt x="30" y="501"/>
                  </a:lnTo>
                  <a:lnTo>
                    <a:pt x="37" y="514"/>
                  </a:lnTo>
                  <a:lnTo>
                    <a:pt x="43" y="527"/>
                  </a:lnTo>
                  <a:lnTo>
                    <a:pt x="49" y="541"/>
                  </a:lnTo>
                  <a:lnTo>
                    <a:pt x="55" y="552"/>
                  </a:lnTo>
                  <a:lnTo>
                    <a:pt x="62" y="564"/>
                  </a:lnTo>
                  <a:lnTo>
                    <a:pt x="69" y="575"/>
                  </a:lnTo>
                  <a:lnTo>
                    <a:pt x="78" y="585"/>
                  </a:lnTo>
                  <a:lnTo>
                    <a:pt x="85" y="595"/>
                  </a:lnTo>
                  <a:lnTo>
                    <a:pt x="93" y="604"/>
                  </a:lnTo>
                  <a:lnTo>
                    <a:pt x="102" y="612"/>
                  </a:lnTo>
                  <a:lnTo>
                    <a:pt x="111" y="619"/>
                  </a:lnTo>
                  <a:lnTo>
                    <a:pt x="120" y="627"/>
                  </a:lnTo>
                  <a:lnTo>
                    <a:pt x="130" y="635"/>
                  </a:lnTo>
                  <a:lnTo>
                    <a:pt x="139" y="641"/>
                  </a:lnTo>
                  <a:lnTo>
                    <a:pt x="149" y="644"/>
                  </a:lnTo>
                  <a:lnTo>
                    <a:pt x="159" y="650"/>
                  </a:lnTo>
                  <a:lnTo>
                    <a:pt x="169" y="654"/>
                  </a:lnTo>
                  <a:lnTo>
                    <a:pt x="179" y="656"/>
                  </a:lnTo>
                  <a:lnTo>
                    <a:pt x="190" y="658"/>
                  </a:lnTo>
                  <a:lnTo>
                    <a:pt x="201" y="660"/>
                  </a:lnTo>
                  <a:lnTo>
                    <a:pt x="212" y="660"/>
                  </a:lnTo>
                  <a:lnTo>
                    <a:pt x="223" y="660"/>
                  </a:lnTo>
                  <a:lnTo>
                    <a:pt x="233" y="658"/>
                  </a:lnTo>
                  <a:lnTo>
                    <a:pt x="244" y="656"/>
                  </a:lnTo>
                  <a:lnTo>
                    <a:pt x="254" y="654"/>
                  </a:lnTo>
                  <a:lnTo>
                    <a:pt x="265" y="650"/>
                  </a:lnTo>
                  <a:lnTo>
                    <a:pt x="274" y="644"/>
                  </a:lnTo>
                  <a:lnTo>
                    <a:pt x="284" y="641"/>
                  </a:lnTo>
                  <a:lnTo>
                    <a:pt x="294" y="635"/>
                  </a:lnTo>
                  <a:lnTo>
                    <a:pt x="303" y="627"/>
                  </a:lnTo>
                  <a:lnTo>
                    <a:pt x="312" y="619"/>
                  </a:lnTo>
                  <a:lnTo>
                    <a:pt x="322" y="612"/>
                  </a:lnTo>
                  <a:lnTo>
                    <a:pt x="330" y="604"/>
                  </a:lnTo>
                  <a:lnTo>
                    <a:pt x="339" y="595"/>
                  </a:lnTo>
                  <a:lnTo>
                    <a:pt x="346" y="585"/>
                  </a:lnTo>
                  <a:lnTo>
                    <a:pt x="354" y="575"/>
                  </a:lnTo>
                  <a:lnTo>
                    <a:pt x="361" y="564"/>
                  </a:lnTo>
                  <a:lnTo>
                    <a:pt x="369" y="552"/>
                  </a:lnTo>
                  <a:lnTo>
                    <a:pt x="375" y="541"/>
                  </a:lnTo>
                  <a:lnTo>
                    <a:pt x="381" y="527"/>
                  </a:lnTo>
                  <a:lnTo>
                    <a:pt x="387" y="514"/>
                  </a:lnTo>
                  <a:lnTo>
                    <a:pt x="393" y="501"/>
                  </a:lnTo>
                  <a:lnTo>
                    <a:pt x="398" y="487"/>
                  </a:lnTo>
                  <a:lnTo>
                    <a:pt x="403" y="474"/>
                  </a:lnTo>
                  <a:lnTo>
                    <a:pt x="406" y="458"/>
                  </a:lnTo>
                  <a:lnTo>
                    <a:pt x="410" y="443"/>
                  </a:lnTo>
                  <a:lnTo>
                    <a:pt x="413" y="428"/>
                  </a:lnTo>
                  <a:lnTo>
                    <a:pt x="417" y="412"/>
                  </a:lnTo>
                  <a:lnTo>
                    <a:pt x="418" y="397"/>
                  </a:lnTo>
                  <a:lnTo>
                    <a:pt x="421" y="380"/>
                  </a:lnTo>
                  <a:lnTo>
                    <a:pt x="422" y="364"/>
                  </a:lnTo>
                  <a:lnTo>
                    <a:pt x="423" y="347"/>
                  </a:lnTo>
                  <a:lnTo>
                    <a:pt x="423" y="330"/>
                  </a:lnTo>
                  <a:lnTo>
                    <a:pt x="423" y="313"/>
                  </a:lnTo>
                  <a:lnTo>
                    <a:pt x="422" y="297"/>
                  </a:lnTo>
                  <a:lnTo>
                    <a:pt x="421" y="280"/>
                  </a:lnTo>
                  <a:lnTo>
                    <a:pt x="418" y="265"/>
                  </a:lnTo>
                  <a:lnTo>
                    <a:pt x="417" y="247"/>
                  </a:lnTo>
                  <a:lnTo>
                    <a:pt x="413" y="232"/>
                  </a:lnTo>
                  <a:lnTo>
                    <a:pt x="410" y="217"/>
                  </a:lnTo>
                  <a:lnTo>
                    <a:pt x="406" y="201"/>
                  </a:lnTo>
                  <a:lnTo>
                    <a:pt x="403" y="188"/>
                  </a:lnTo>
                  <a:lnTo>
                    <a:pt x="398" y="173"/>
                  </a:lnTo>
                  <a:lnTo>
                    <a:pt x="393" y="159"/>
                  </a:lnTo>
                  <a:lnTo>
                    <a:pt x="387" y="146"/>
                  </a:lnTo>
                  <a:lnTo>
                    <a:pt x="381" y="132"/>
                  </a:lnTo>
                  <a:lnTo>
                    <a:pt x="375" y="121"/>
                  </a:lnTo>
                  <a:lnTo>
                    <a:pt x="369" y="109"/>
                  </a:lnTo>
                  <a:lnTo>
                    <a:pt x="361" y="98"/>
                  </a:lnTo>
                  <a:lnTo>
                    <a:pt x="354" y="86"/>
                  </a:lnTo>
                  <a:lnTo>
                    <a:pt x="346" y="77"/>
                  </a:lnTo>
                  <a:lnTo>
                    <a:pt x="339" y="67"/>
                  </a:lnTo>
                  <a:lnTo>
                    <a:pt x="330" y="58"/>
                  </a:lnTo>
                  <a:lnTo>
                    <a:pt x="322" y="48"/>
                  </a:lnTo>
                  <a:lnTo>
                    <a:pt x="312" y="40"/>
                  </a:lnTo>
                  <a:lnTo>
                    <a:pt x="303" y="33"/>
                  </a:lnTo>
                  <a:lnTo>
                    <a:pt x="294" y="27"/>
                  </a:lnTo>
                  <a:lnTo>
                    <a:pt x="284" y="21"/>
                  </a:lnTo>
                  <a:lnTo>
                    <a:pt x="274" y="15"/>
                  </a:lnTo>
                  <a:lnTo>
                    <a:pt x="265" y="12"/>
                  </a:lnTo>
                  <a:lnTo>
                    <a:pt x="254" y="8"/>
                  </a:lnTo>
                  <a:lnTo>
                    <a:pt x="244" y="4"/>
                  </a:lnTo>
                  <a:lnTo>
                    <a:pt x="233" y="2"/>
                  </a:lnTo>
                  <a:lnTo>
                    <a:pt x="223" y="2"/>
                  </a:lnTo>
                  <a:lnTo>
                    <a:pt x="212" y="0"/>
                  </a:lnTo>
                </a:path>
              </a:pathLst>
            </a:custGeom>
            <a:grpFill/>
            <a:ln w="11113">
              <a:solidFill>
                <a:srgbClr val="000000"/>
              </a:solidFill>
              <a:round/>
              <a:headEnd/>
              <a:tailEnd/>
            </a:ln>
          </p:spPr>
          <p:txBody>
            <a:bodyPr anchor="ctr"/>
            <a:lstStyle/>
            <a:p>
              <a:pPr defTabSz="1219170"/>
              <a:endParaRPr lang="zh-CN" altLang="en-US" sz="1867">
                <a:solidFill>
                  <a:srgbClr val="000000"/>
                </a:solidFill>
                <a:latin typeface="Verdana" pitchFamily="34" charset="0"/>
                <a:ea typeface="Arial Unicode MS" pitchFamily="34" charset="-122"/>
              </a:endParaRPr>
            </a:p>
          </p:txBody>
        </p:sp>
        <p:sp>
          <p:nvSpPr>
            <p:cNvPr id="100" name="Rectangle 105">
              <a:extLst>
                <a:ext uri="{FF2B5EF4-FFF2-40B4-BE49-F238E27FC236}">
                  <a16:creationId xmlns:a16="http://schemas.microsoft.com/office/drawing/2014/main" id="{A9FC1001-6E94-4741-AEEF-00315EC4B3D9}"/>
                </a:ext>
              </a:extLst>
            </p:cNvPr>
            <p:cNvSpPr>
              <a:spLocks noChangeArrowheads="1"/>
            </p:cNvSpPr>
            <p:nvPr/>
          </p:nvSpPr>
          <p:spPr bwMode="auto">
            <a:xfrm>
              <a:off x="3709" y="1662"/>
              <a:ext cx="160"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defTabSz="1219170" eaLnBrk="1" hangingPunct="1"/>
              <a:r>
                <a:rPr lang="en-US" altLang="zh-CN" sz="1867" b="1">
                  <a:solidFill>
                    <a:srgbClr val="000000"/>
                  </a:solidFill>
                  <a:latin typeface="Verdana" pitchFamily="34" charset="0"/>
                  <a:ea typeface="Arial Unicode MS" pitchFamily="34" charset="-122"/>
                </a:rPr>
                <a:t>34</a:t>
              </a:r>
              <a:endParaRPr lang="en-US" altLang="zh-CN" sz="1867">
                <a:solidFill>
                  <a:srgbClr val="000000"/>
                </a:solidFill>
                <a:latin typeface="Tahoma" pitchFamily="34" charset="0"/>
                <a:ea typeface="Arial Unicode MS" pitchFamily="34" charset="-122"/>
              </a:endParaRPr>
            </a:p>
          </p:txBody>
        </p:sp>
      </p:grpSp>
      <p:sp>
        <p:nvSpPr>
          <p:cNvPr id="101" name="Line 106">
            <a:extLst>
              <a:ext uri="{FF2B5EF4-FFF2-40B4-BE49-F238E27FC236}">
                <a16:creationId xmlns:a16="http://schemas.microsoft.com/office/drawing/2014/main" id="{F3139616-36A1-46C2-BF7B-A40FDA22D6A7}"/>
              </a:ext>
            </a:extLst>
          </p:cNvPr>
          <p:cNvSpPr>
            <a:spLocks noChangeShapeType="1"/>
          </p:cNvSpPr>
          <p:nvPr/>
        </p:nvSpPr>
        <p:spPr bwMode="auto">
          <a:xfrm>
            <a:off x="10498668" y="5611285"/>
            <a:ext cx="385233" cy="275167"/>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sp>
        <p:nvSpPr>
          <p:cNvPr id="102" name="Line 107">
            <a:extLst>
              <a:ext uri="{FF2B5EF4-FFF2-40B4-BE49-F238E27FC236}">
                <a16:creationId xmlns:a16="http://schemas.microsoft.com/office/drawing/2014/main" id="{D2D7C0C6-D56C-4D5F-B727-BF3E987C338F}"/>
              </a:ext>
            </a:extLst>
          </p:cNvPr>
          <p:cNvSpPr>
            <a:spLocks noChangeShapeType="1"/>
          </p:cNvSpPr>
          <p:nvPr/>
        </p:nvSpPr>
        <p:spPr bwMode="auto">
          <a:xfrm flipH="1">
            <a:off x="9732433" y="5611285"/>
            <a:ext cx="287867" cy="289983"/>
          </a:xfrm>
          <a:prstGeom prst="line">
            <a:avLst/>
          </a:prstGeom>
          <a:noFill/>
          <a:ln w="47625">
            <a:solidFill>
              <a:schemeClr val="accent2"/>
            </a:solidFill>
            <a:round/>
            <a:headEnd/>
            <a:tailEnd/>
          </a:ln>
          <a:extLst>
            <a:ext uri="{909E8E84-426E-40DD-AFC4-6F175D3DCCD1}">
              <a14:hiddenFill xmlns:a14="http://schemas.microsoft.com/office/drawing/2010/main">
                <a:noFill/>
              </a14:hiddenFill>
            </a:ext>
          </a:extLst>
        </p:spPr>
        <p:txBody>
          <a:bodyPr lIns="91440" tIns="45720" rIns="91440" bIns="45720" anchor="ctr"/>
          <a:lstStyle/>
          <a:p>
            <a:pPr defTabSz="1219170"/>
            <a:endParaRPr lang="zh-CN" altLang="en-US" sz="1867">
              <a:solidFill>
                <a:srgbClr val="000000"/>
              </a:solidFill>
              <a:latin typeface="Verdana" pitchFamily="34" charset="0"/>
              <a:ea typeface="Arial Unicode MS" pitchFamily="34" charset="-122"/>
            </a:endParaRPr>
          </a:p>
        </p:txBody>
      </p:sp>
      <p:grpSp>
        <p:nvGrpSpPr>
          <p:cNvPr id="103" name="Group 108">
            <a:extLst>
              <a:ext uri="{FF2B5EF4-FFF2-40B4-BE49-F238E27FC236}">
                <a16:creationId xmlns:a16="http://schemas.microsoft.com/office/drawing/2014/main" id="{9185377E-5214-45AE-BDA6-D5DA4F24DCC1}"/>
              </a:ext>
            </a:extLst>
          </p:cNvPr>
          <p:cNvGrpSpPr>
            <a:grpSpLocks/>
          </p:cNvGrpSpPr>
          <p:nvPr/>
        </p:nvGrpSpPr>
        <p:grpSpPr bwMode="auto">
          <a:xfrm>
            <a:off x="6100234" y="6246291"/>
            <a:ext cx="764117" cy="433388"/>
            <a:chOff x="522" y="1721"/>
            <a:chExt cx="362" cy="273"/>
          </a:xfrm>
          <a:solidFill>
            <a:schemeClr val="bg1"/>
          </a:solidFill>
        </p:grpSpPr>
        <p:sp>
          <p:nvSpPr>
            <p:cNvPr id="104" name="Rectangle 109">
              <a:extLst>
                <a:ext uri="{FF2B5EF4-FFF2-40B4-BE49-F238E27FC236}">
                  <a16:creationId xmlns:a16="http://schemas.microsoft.com/office/drawing/2014/main" id="{298455E9-1C07-4756-948C-7136279BEF5F}"/>
                </a:ext>
              </a:extLst>
            </p:cNvPr>
            <p:cNvSpPr>
              <a:spLocks noChangeArrowheads="1"/>
            </p:cNvSpPr>
            <p:nvPr/>
          </p:nvSpPr>
          <p:spPr bwMode="auto">
            <a:xfrm>
              <a:off x="522" y="1721"/>
              <a:ext cx="362" cy="273"/>
            </a:xfrm>
            <a:prstGeom prst="rect">
              <a:avLst/>
            </a:prstGeom>
            <a:grpFill/>
            <a:ln w="11113">
              <a:solidFill>
                <a:srgbClr val="000000"/>
              </a:solidFill>
              <a:miter lim="800000"/>
              <a:headEnd/>
              <a:tailEnd/>
            </a:ln>
          </p:spPr>
          <p:txBody>
            <a:bodyP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105" name="Rectangle 110">
              <a:extLst>
                <a:ext uri="{FF2B5EF4-FFF2-40B4-BE49-F238E27FC236}">
                  <a16:creationId xmlns:a16="http://schemas.microsoft.com/office/drawing/2014/main" id="{CA2DB5E5-1C5C-429D-89B4-D962DF899204}"/>
                </a:ext>
              </a:extLst>
            </p:cNvPr>
            <p:cNvSpPr>
              <a:spLocks noChangeArrowheads="1"/>
            </p:cNvSpPr>
            <p:nvPr/>
          </p:nvSpPr>
          <p:spPr bwMode="auto">
            <a:xfrm>
              <a:off x="648" y="1738"/>
              <a:ext cx="161" cy="18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1867" b="1" dirty="0">
                  <a:solidFill>
                    <a:srgbClr val="000000"/>
                  </a:solidFill>
                  <a:latin typeface="Verdana" pitchFamily="34" charset="0"/>
                  <a:ea typeface="Arial Unicode MS" pitchFamily="34" charset="-122"/>
                </a:rPr>
                <a:t>19</a:t>
              </a:r>
              <a:endParaRPr lang="en-US" altLang="zh-CN" sz="1867" dirty="0">
                <a:solidFill>
                  <a:srgbClr val="000000"/>
                </a:solidFill>
                <a:latin typeface="Tahoma" pitchFamily="34" charset="0"/>
                <a:ea typeface="Arial Unicode MS" pitchFamily="34" charset="-122"/>
              </a:endParaRPr>
            </a:p>
          </p:txBody>
        </p:sp>
      </p:grpSp>
    </p:spTree>
    <p:extLst>
      <p:ext uri="{BB962C8B-B14F-4D97-AF65-F5344CB8AC3E}">
        <p14:creationId xmlns:p14="http://schemas.microsoft.com/office/powerpoint/2010/main" val="351723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95"/>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92"/>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2.77778E-7 1.44509E-6 L 0.68924 -0.06474 " pathEditMode="relative" rAng="0" ptsTypes="AA">
                                      <p:cBhvr>
                                        <p:cTn id="12" dur="500" fill="hold"/>
                                        <p:tgtEl>
                                          <p:spTgt spid="92"/>
                                        </p:tgtEl>
                                        <p:attrNameLst>
                                          <p:attrName>ppt_x</p:attrName>
                                          <p:attrName>ppt_y</p:attrName>
                                        </p:attrNameLst>
                                      </p:cBhvr>
                                      <p:rCtr x="34462" y="-3237"/>
                                    </p:animMotion>
                                  </p:childTnLst>
                                </p:cTn>
                              </p:par>
                              <p:par>
                                <p:cTn id="13" presetID="0" presetClass="path" presetSubtype="0" accel="50000" decel="50000" fill="hold" nodeType="withEffect">
                                  <p:stCondLst>
                                    <p:cond delay="0"/>
                                  </p:stCondLst>
                                  <p:childTnLst>
                                    <p:animMotion origin="layout" path="M 1.38889E-6 1.44509E-6 L 0.72778 -0.06474 " pathEditMode="relative" rAng="0" ptsTypes="AA">
                                      <p:cBhvr>
                                        <p:cTn id="14" dur="500" fill="hold"/>
                                        <p:tgtEl>
                                          <p:spTgt spid="95"/>
                                        </p:tgtEl>
                                        <p:attrNameLst>
                                          <p:attrName>ppt_x</p:attrName>
                                          <p:attrName>ppt_y</p:attrName>
                                        </p:attrNameLst>
                                      </p:cBhvr>
                                      <p:rCtr x="36389" y="-3237"/>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ppt_x"/>
                                          </p:val>
                                        </p:tav>
                                        <p:tav tm="100000">
                                          <p:val>
                                            <p:strVal val="#ppt_x"/>
                                          </p:val>
                                        </p:tav>
                                      </p:tavLst>
                                    </p:anim>
                                    <p:anim calcmode="lin" valueType="num">
                                      <p:cBhvr additive="base">
                                        <p:cTn id="20" dur="500" fill="hold"/>
                                        <p:tgtEl>
                                          <p:spTgt spid="10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500" fill="hold"/>
                                        <p:tgtEl>
                                          <p:spTgt spid="101"/>
                                        </p:tgtEl>
                                        <p:attrNameLst>
                                          <p:attrName>ppt_x</p:attrName>
                                        </p:attrNameLst>
                                      </p:cBhvr>
                                      <p:tavLst>
                                        <p:tav tm="0">
                                          <p:val>
                                            <p:strVal val="#ppt_x"/>
                                          </p:val>
                                        </p:tav>
                                        <p:tav tm="100000">
                                          <p:val>
                                            <p:strVal val="#ppt_x"/>
                                          </p:val>
                                        </p:tav>
                                      </p:tavLst>
                                    </p:anim>
                                    <p:anim calcmode="lin" valueType="num">
                                      <p:cBhvr additive="base">
                                        <p:cTn id="24" dur="500" fill="hold"/>
                                        <p:tgtEl>
                                          <p:spTgt spid="101"/>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8" presetClass="emph" presetSubtype="0" fill="hold" nodeType="clickEffect">
                                  <p:stCondLst>
                                    <p:cond delay="0"/>
                                  </p:stCondLst>
                                  <p:childTnLst>
                                    <p:animRot by="21600000">
                                      <p:cBhvr>
                                        <p:cTn id="32" dur="1000" fill="hold"/>
                                        <p:tgtEl>
                                          <p:spTgt spid="89"/>
                                        </p:tgtEl>
                                        <p:attrNameLst>
                                          <p:attrName>r</p:attrName>
                                        </p:attrNameLst>
                                      </p:cBhvr>
                                    </p:animRot>
                                  </p:childTnLst>
                                </p:cTn>
                              </p:par>
                              <p:par>
                                <p:cTn id="33" presetID="8" presetClass="emph" presetSubtype="0" fill="hold" nodeType="withEffect">
                                  <p:stCondLst>
                                    <p:cond delay="0"/>
                                  </p:stCondLst>
                                  <p:childTnLst>
                                    <p:animRot by="21600000">
                                      <p:cBhvr>
                                        <p:cTn id="34" dur="1000" fill="hold"/>
                                        <p:tgtEl>
                                          <p:spTgt spid="7"/>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nodeType="clickEffect">
                                  <p:stCondLst>
                                    <p:cond delay="0"/>
                                  </p:stCondLst>
                                  <p:childTnLst>
                                    <p:animMotion origin="layout" path="M -8.33333E-7 -3.4104E-6 L 0.52622 -0.14959 " pathEditMode="relative" rAng="0" ptsTypes="AA">
                                      <p:cBhvr>
                                        <p:cTn id="38" dur="500" fill="hold"/>
                                        <p:tgtEl>
                                          <p:spTgt spid="89"/>
                                        </p:tgtEl>
                                        <p:attrNameLst>
                                          <p:attrName>ppt_x</p:attrName>
                                          <p:attrName>ppt_y</p:attrName>
                                        </p:attrNameLst>
                                      </p:cBhvr>
                                      <p:rCtr x="26302" y="-7491"/>
                                    </p:animMotion>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anim calcmode="lin" valueType="num">
                                      <p:cBhvr additive="base">
                                        <p:cTn id="47" dur="500" fill="hold"/>
                                        <p:tgtEl>
                                          <p:spTgt spid="88"/>
                                        </p:tgtEl>
                                        <p:attrNameLst>
                                          <p:attrName>ppt_x</p:attrName>
                                        </p:attrNameLst>
                                      </p:cBhvr>
                                      <p:tavLst>
                                        <p:tav tm="0">
                                          <p:val>
                                            <p:strVal val="#ppt_x"/>
                                          </p:val>
                                        </p:tav>
                                        <p:tav tm="100000">
                                          <p:val>
                                            <p:strVal val="#ppt_x"/>
                                          </p:val>
                                        </p:tav>
                                      </p:tavLst>
                                    </p:anim>
                                    <p:anim calcmode="lin" valueType="num">
                                      <p:cBhvr additive="base">
                                        <p:cTn id="48" dur="500" fill="hold"/>
                                        <p:tgtEl>
                                          <p:spTgt spid="8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87"/>
                                        </p:tgtEl>
                                        <p:attrNameLst>
                                          <p:attrName>style.visibility</p:attrName>
                                        </p:attrNameLst>
                                      </p:cBhvr>
                                      <p:to>
                                        <p:strVal val="visible"/>
                                      </p:to>
                                    </p:set>
                                    <p:anim calcmode="lin" valueType="num">
                                      <p:cBhvr additive="base">
                                        <p:cTn id="51" dur="500" fill="hold"/>
                                        <p:tgtEl>
                                          <p:spTgt spid="87"/>
                                        </p:tgtEl>
                                        <p:attrNameLst>
                                          <p:attrName>ppt_x</p:attrName>
                                        </p:attrNameLst>
                                      </p:cBhvr>
                                      <p:tavLst>
                                        <p:tav tm="0">
                                          <p:val>
                                            <p:strVal val="#ppt_x"/>
                                          </p:val>
                                        </p:tav>
                                        <p:tav tm="100000">
                                          <p:val>
                                            <p:strVal val="#ppt_x"/>
                                          </p:val>
                                        </p:tav>
                                      </p:tavLst>
                                    </p:anim>
                                    <p:anim calcmode="lin" valueType="num">
                                      <p:cBhvr additive="base">
                                        <p:cTn id="52"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8" presetClass="emph" presetSubtype="0" fill="hold" nodeType="clickEffect">
                                  <p:stCondLst>
                                    <p:cond delay="0"/>
                                  </p:stCondLst>
                                  <p:childTnLst>
                                    <p:animRot by="21600000">
                                      <p:cBhvr>
                                        <p:cTn id="56" dur="500" fill="hold"/>
                                        <p:tgtEl>
                                          <p:spTgt spid="84"/>
                                        </p:tgtEl>
                                        <p:attrNameLst>
                                          <p:attrName>r</p:attrName>
                                        </p:attrNameLst>
                                      </p:cBhvr>
                                    </p:animRot>
                                  </p:childTnLst>
                                </p:cTn>
                              </p:par>
                              <p:par>
                                <p:cTn id="57" presetID="8" presetClass="emph" presetSubtype="0" fill="hold" nodeType="withEffect">
                                  <p:stCondLst>
                                    <p:cond delay="0"/>
                                  </p:stCondLst>
                                  <p:childTnLst>
                                    <p:animRot by="21600000">
                                      <p:cBhvr>
                                        <p:cTn id="58" dur="500" fill="hold"/>
                                        <p:tgtEl>
                                          <p:spTgt spid="10"/>
                                        </p:tgtEl>
                                        <p:attrNameLst>
                                          <p:attrName>r</p:attrName>
                                        </p:attrNameLst>
                                      </p:cBhvr>
                                    </p:animRot>
                                  </p:childTnLst>
                                </p:cTn>
                              </p:par>
                            </p:childTnLst>
                          </p:cTn>
                        </p:par>
                      </p:childTnLst>
                    </p:cTn>
                  </p:par>
                  <p:par>
                    <p:cTn id="59" fill="hold">
                      <p:stCondLst>
                        <p:cond delay="indefinite"/>
                      </p:stCondLst>
                      <p:childTnLst>
                        <p:par>
                          <p:cTn id="60" fill="hold">
                            <p:stCondLst>
                              <p:cond delay="0"/>
                            </p:stCondLst>
                            <p:childTnLst>
                              <p:par>
                                <p:cTn id="61" presetID="0" presetClass="path" presetSubtype="0" accel="50000" decel="50000" fill="hold" nodeType="clickEffect">
                                  <p:stCondLst>
                                    <p:cond delay="0"/>
                                  </p:stCondLst>
                                  <p:childTnLst>
                                    <p:animMotion origin="layout" path="M -1.66667E-6 -4.62428E-6 L 0.40643 -0.24416 " pathEditMode="relative" rAng="0" ptsTypes="AA">
                                      <p:cBhvr>
                                        <p:cTn id="62" dur="500" fill="hold"/>
                                        <p:tgtEl>
                                          <p:spTgt spid="84"/>
                                        </p:tgtEl>
                                        <p:attrNameLst>
                                          <p:attrName>ppt_x</p:attrName>
                                          <p:attrName>ppt_y</p:attrName>
                                        </p:attrNameLst>
                                      </p:cBhvr>
                                      <p:rCtr x="20313" y="-12208"/>
                                    </p:animMotion>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anim calcmode="lin" valueType="num">
                                      <p:cBhvr additive="base">
                                        <p:cTn id="71" dur="500" fill="hold"/>
                                        <p:tgtEl>
                                          <p:spTgt spid="83"/>
                                        </p:tgtEl>
                                        <p:attrNameLst>
                                          <p:attrName>ppt_x</p:attrName>
                                        </p:attrNameLst>
                                      </p:cBhvr>
                                      <p:tavLst>
                                        <p:tav tm="0">
                                          <p:val>
                                            <p:strVal val="#ppt_x"/>
                                          </p:val>
                                        </p:tav>
                                        <p:tav tm="100000">
                                          <p:val>
                                            <p:strVal val="#ppt_x"/>
                                          </p:val>
                                        </p:tav>
                                      </p:tavLst>
                                    </p:anim>
                                    <p:anim calcmode="lin" valueType="num">
                                      <p:cBhvr additive="base">
                                        <p:cTn id="72" dur="500" fill="hold"/>
                                        <p:tgtEl>
                                          <p:spTgt spid="8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anim calcmode="lin" valueType="num">
                                      <p:cBhvr additive="base">
                                        <p:cTn id="75" dur="500" fill="hold"/>
                                        <p:tgtEl>
                                          <p:spTgt spid="82"/>
                                        </p:tgtEl>
                                        <p:attrNameLst>
                                          <p:attrName>ppt_x</p:attrName>
                                        </p:attrNameLst>
                                      </p:cBhvr>
                                      <p:tavLst>
                                        <p:tav tm="0">
                                          <p:val>
                                            <p:strVal val="#ppt_x"/>
                                          </p:val>
                                        </p:tav>
                                        <p:tav tm="100000">
                                          <p:val>
                                            <p:strVal val="#ppt_x"/>
                                          </p:val>
                                        </p:tav>
                                      </p:tavLst>
                                    </p:anim>
                                    <p:anim calcmode="lin" valueType="num">
                                      <p:cBhvr additive="base">
                                        <p:cTn id="76"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nodeType="clickEffect">
                                  <p:stCondLst>
                                    <p:cond delay="0"/>
                                  </p:stCondLst>
                                  <p:childTnLst>
                                    <p:animRot by="21600000">
                                      <p:cBhvr>
                                        <p:cTn id="80" dur="500" fill="hold"/>
                                        <p:tgtEl>
                                          <p:spTgt spid="56"/>
                                        </p:tgtEl>
                                        <p:attrNameLst>
                                          <p:attrName>r</p:attrName>
                                        </p:attrNameLst>
                                      </p:cBhvr>
                                    </p:animRot>
                                  </p:childTnLst>
                                </p:cTn>
                              </p:par>
                              <p:par>
                                <p:cTn id="81" presetID="8" presetClass="emph" presetSubtype="0" fill="hold" nodeType="withEffect">
                                  <p:stCondLst>
                                    <p:cond delay="0"/>
                                  </p:stCondLst>
                                  <p:childTnLst>
                                    <p:animRot by="21600000">
                                      <p:cBhvr>
                                        <p:cTn id="82" dur="500" fill="hold"/>
                                        <p:tgtEl>
                                          <p:spTgt spid="51"/>
                                        </p:tgtEl>
                                        <p:attrNameLst>
                                          <p:attrName>r</p:attrName>
                                        </p:attrNameLst>
                                      </p:cBhvr>
                                    </p:animRot>
                                  </p:childTnLst>
                                </p:cTn>
                              </p:par>
                            </p:childTnLst>
                          </p:cTn>
                        </p:par>
                        <p:par>
                          <p:cTn id="83" fill="hold">
                            <p:stCondLst>
                              <p:cond delay="500"/>
                            </p:stCondLst>
                            <p:childTnLst>
                              <p:par>
                                <p:cTn id="84" presetID="0" presetClass="path" presetSubtype="0" accel="50000" decel="50000" fill="hold" nodeType="afterEffect">
                                  <p:stCondLst>
                                    <p:cond delay="0"/>
                                  </p:stCondLst>
                                  <p:childTnLst>
                                    <p:animMotion origin="layout" path="M 5E-6 1.44509E-6 L 0.01737 -0.34798 " pathEditMode="relative" rAng="0" ptsTypes="AA">
                                      <p:cBhvr>
                                        <p:cTn id="85" dur="500" fill="hold"/>
                                        <p:tgtEl>
                                          <p:spTgt spid="56"/>
                                        </p:tgtEl>
                                        <p:attrNameLst>
                                          <p:attrName>ppt_x</p:attrName>
                                          <p:attrName>ppt_y</p:attrName>
                                        </p:attrNameLst>
                                      </p:cBhvr>
                                      <p:rCtr x="868" y="-17410"/>
                                    </p:animMotion>
                                  </p:childTnLst>
                                </p:cTn>
                              </p:par>
                              <p:par>
                                <p:cTn id="86" presetID="0" presetClass="path" presetSubtype="0" accel="50000" decel="50000" fill="hold" nodeType="withEffect">
                                  <p:stCondLst>
                                    <p:cond delay="0"/>
                                  </p:stCondLst>
                                  <p:childTnLst>
                                    <p:animMotion origin="layout" path="M 3.61111E-6 3.00578E-6 L 0.06302 -0.34613 " pathEditMode="relative" ptsTypes="AA">
                                      <p:cBhvr>
                                        <p:cTn id="87" dur="500" fill="hold"/>
                                        <p:tgtEl>
                                          <p:spTgt spid="51"/>
                                        </p:tgtEl>
                                        <p:attrNameLst>
                                          <p:attrName>ppt_x</p:attrName>
                                          <p:attrName>ppt_y</p:attrName>
                                        </p:attrNameLst>
                                      </p:cBhvr>
                                    </p:animMotion>
                                  </p:childTnLst>
                                </p:cTn>
                              </p:par>
                            </p:childTnLst>
                          </p:cTn>
                        </p:par>
                        <p:par>
                          <p:cTn id="88" fill="hold">
                            <p:stCondLst>
                              <p:cond delay="1000"/>
                            </p:stCondLst>
                            <p:childTnLst>
                              <p:par>
                                <p:cTn id="89" presetID="2" presetClass="entr" presetSubtype="4" fill="hold" nodeType="after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500" fill="hold"/>
                                        <p:tgtEl>
                                          <p:spTgt spid="13"/>
                                        </p:tgtEl>
                                        <p:attrNameLst>
                                          <p:attrName>ppt_x</p:attrName>
                                        </p:attrNameLst>
                                      </p:cBhvr>
                                      <p:tavLst>
                                        <p:tav tm="0">
                                          <p:val>
                                            <p:strVal val="#ppt_x"/>
                                          </p:val>
                                        </p:tav>
                                        <p:tav tm="100000">
                                          <p:val>
                                            <p:strVal val="#ppt_x"/>
                                          </p:val>
                                        </p:tav>
                                      </p:tavLst>
                                    </p:anim>
                                    <p:anim calcmode="lin" valueType="num">
                                      <p:cBhvr additive="base">
                                        <p:cTn id="92" dur="5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54"/>
                                        </p:tgtEl>
                                        <p:attrNameLst>
                                          <p:attrName>style.visibility</p:attrName>
                                        </p:attrNameLst>
                                      </p:cBhvr>
                                      <p:to>
                                        <p:strVal val="visible"/>
                                      </p:to>
                                    </p:set>
                                    <p:anim calcmode="lin" valueType="num">
                                      <p:cBhvr additive="base">
                                        <p:cTn id="95" dur="500" fill="hold"/>
                                        <p:tgtEl>
                                          <p:spTgt spid="54"/>
                                        </p:tgtEl>
                                        <p:attrNameLst>
                                          <p:attrName>ppt_x</p:attrName>
                                        </p:attrNameLst>
                                      </p:cBhvr>
                                      <p:tavLst>
                                        <p:tav tm="0">
                                          <p:val>
                                            <p:strVal val="#ppt_x"/>
                                          </p:val>
                                        </p:tav>
                                        <p:tav tm="100000">
                                          <p:val>
                                            <p:strVal val="#ppt_x"/>
                                          </p:val>
                                        </p:tav>
                                      </p:tavLst>
                                    </p:anim>
                                    <p:anim calcmode="lin" valueType="num">
                                      <p:cBhvr additive="base">
                                        <p:cTn id="96" dur="500" fill="hold"/>
                                        <p:tgtEl>
                                          <p:spTgt spid="54"/>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anim calcmode="lin" valueType="num">
                                      <p:cBhvr additive="base">
                                        <p:cTn id="99" dur="500" fill="hold"/>
                                        <p:tgtEl>
                                          <p:spTgt spid="55"/>
                                        </p:tgtEl>
                                        <p:attrNameLst>
                                          <p:attrName>ppt_x</p:attrName>
                                        </p:attrNameLst>
                                      </p:cBhvr>
                                      <p:tavLst>
                                        <p:tav tm="0">
                                          <p:val>
                                            <p:strVal val="#ppt_x"/>
                                          </p:val>
                                        </p:tav>
                                        <p:tav tm="100000">
                                          <p:val>
                                            <p:strVal val="#ppt_x"/>
                                          </p:val>
                                        </p:tav>
                                      </p:tavLst>
                                    </p:anim>
                                    <p:anim calcmode="lin" valueType="num">
                                      <p:cBhvr additive="base">
                                        <p:cTn id="10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500" fill="hold"/>
                                        <p:tgtEl>
                                          <p:spTgt spid="22"/>
                                        </p:tgtEl>
                                        <p:attrNameLst>
                                          <p:attrName>r</p:attrName>
                                        </p:attrNameLst>
                                      </p:cBhvr>
                                    </p:animRot>
                                  </p:childTnLst>
                                </p:cTn>
                              </p:par>
                              <p:par>
                                <p:cTn id="105" presetID="8" presetClass="emph" presetSubtype="0" fill="hold" nodeType="withEffect">
                                  <p:stCondLst>
                                    <p:cond delay="0"/>
                                  </p:stCondLst>
                                  <p:childTnLst>
                                    <p:animRot by="21600000">
                                      <p:cBhvr>
                                        <p:cTn id="106" dur="500" fill="hold"/>
                                        <p:tgtEl>
                                          <p:spTgt spid="79"/>
                                        </p:tgtEl>
                                        <p:attrNameLst>
                                          <p:attrName>r</p:attrName>
                                        </p:attrNameLst>
                                      </p:cBhvr>
                                    </p:animRot>
                                  </p:childTnLst>
                                </p:cTn>
                              </p:par>
                            </p:childTnLst>
                          </p:cTn>
                        </p:par>
                        <p:par>
                          <p:cTn id="107" fill="hold">
                            <p:stCondLst>
                              <p:cond delay="500"/>
                            </p:stCondLst>
                            <p:childTnLst>
                              <p:par>
                                <p:cTn id="108" presetID="56" presetClass="path" presetSubtype="0" accel="50000" decel="50000" fill="hold" nodeType="afterEffect">
                                  <p:stCondLst>
                                    <p:cond delay="0"/>
                                  </p:stCondLst>
                                  <p:childTnLst>
                                    <p:animMotion origin="layout" path="M -3.05556E-6 -1.84971E-6 L 0.16719 -0.35329 " pathEditMode="relative" rAng="0" ptsTypes="AA">
                                      <p:cBhvr>
                                        <p:cTn id="109" dur="500" fill="hold"/>
                                        <p:tgtEl>
                                          <p:spTgt spid="79"/>
                                        </p:tgtEl>
                                        <p:attrNameLst>
                                          <p:attrName>ppt_x</p:attrName>
                                          <p:attrName>ppt_y</p:attrName>
                                        </p:attrNameLst>
                                      </p:cBhvr>
                                      <p:rCtr x="8351" y="-17665"/>
                                    </p:animMotion>
                                  </p:childTnLst>
                                </p:cTn>
                              </p:par>
                            </p:childTnLst>
                          </p:cTn>
                        </p:par>
                        <p:par>
                          <p:cTn id="110" fill="hold">
                            <p:stCondLst>
                              <p:cond delay="1000"/>
                            </p:stCondLst>
                            <p:childTnLst>
                              <p:par>
                                <p:cTn id="111" presetID="2" presetClass="entr" presetSubtype="4" fill="hold" nodeType="afterEffect">
                                  <p:stCondLst>
                                    <p:cond delay="0"/>
                                  </p:stCondLst>
                                  <p:childTnLst>
                                    <p:set>
                                      <p:cBhvr>
                                        <p:cTn id="112" dur="1" fill="hold">
                                          <p:stCondLst>
                                            <p:cond delay="0"/>
                                          </p:stCondLst>
                                        </p:cTn>
                                        <p:tgtEl>
                                          <p:spTgt spid="98"/>
                                        </p:tgtEl>
                                        <p:attrNameLst>
                                          <p:attrName>style.visibility</p:attrName>
                                        </p:attrNameLst>
                                      </p:cBhvr>
                                      <p:to>
                                        <p:strVal val="visible"/>
                                      </p:to>
                                    </p:set>
                                    <p:anim calcmode="lin" valueType="num">
                                      <p:cBhvr additive="base">
                                        <p:cTn id="113" dur="500" fill="hold"/>
                                        <p:tgtEl>
                                          <p:spTgt spid="98"/>
                                        </p:tgtEl>
                                        <p:attrNameLst>
                                          <p:attrName>ppt_x</p:attrName>
                                        </p:attrNameLst>
                                      </p:cBhvr>
                                      <p:tavLst>
                                        <p:tav tm="0">
                                          <p:val>
                                            <p:strVal val="#ppt_x"/>
                                          </p:val>
                                        </p:tav>
                                        <p:tav tm="100000">
                                          <p:val>
                                            <p:strVal val="#ppt_x"/>
                                          </p:val>
                                        </p:tav>
                                      </p:tavLst>
                                    </p:anim>
                                    <p:anim calcmode="lin" valueType="num">
                                      <p:cBhvr additive="base">
                                        <p:cTn id="114" dur="500" fill="hold"/>
                                        <p:tgtEl>
                                          <p:spTgt spid="9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78"/>
                                        </p:tgtEl>
                                        <p:attrNameLst>
                                          <p:attrName>style.visibility</p:attrName>
                                        </p:attrNameLst>
                                      </p:cBhvr>
                                      <p:to>
                                        <p:strVal val="visible"/>
                                      </p:to>
                                    </p:set>
                                    <p:anim calcmode="lin" valueType="num">
                                      <p:cBhvr additive="base">
                                        <p:cTn id="117" dur="500" fill="hold"/>
                                        <p:tgtEl>
                                          <p:spTgt spid="78"/>
                                        </p:tgtEl>
                                        <p:attrNameLst>
                                          <p:attrName>ppt_x</p:attrName>
                                        </p:attrNameLst>
                                      </p:cBhvr>
                                      <p:tavLst>
                                        <p:tav tm="0">
                                          <p:val>
                                            <p:strVal val="#ppt_x"/>
                                          </p:val>
                                        </p:tav>
                                        <p:tav tm="100000">
                                          <p:val>
                                            <p:strVal val="#ppt_x"/>
                                          </p:val>
                                        </p:tav>
                                      </p:tavLst>
                                    </p:anim>
                                    <p:anim calcmode="lin" valueType="num">
                                      <p:cBhvr additive="base">
                                        <p:cTn id="118" dur="500" fill="hold"/>
                                        <p:tgtEl>
                                          <p:spTgt spid="78"/>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77"/>
                                        </p:tgtEl>
                                        <p:attrNameLst>
                                          <p:attrName>style.visibility</p:attrName>
                                        </p:attrNameLst>
                                      </p:cBhvr>
                                      <p:to>
                                        <p:strVal val="visible"/>
                                      </p:to>
                                    </p:set>
                                    <p:anim calcmode="lin" valueType="num">
                                      <p:cBhvr additive="base">
                                        <p:cTn id="121" dur="500" fill="hold"/>
                                        <p:tgtEl>
                                          <p:spTgt spid="77"/>
                                        </p:tgtEl>
                                        <p:attrNameLst>
                                          <p:attrName>ppt_x</p:attrName>
                                        </p:attrNameLst>
                                      </p:cBhvr>
                                      <p:tavLst>
                                        <p:tav tm="0">
                                          <p:val>
                                            <p:strVal val="#ppt_x"/>
                                          </p:val>
                                        </p:tav>
                                        <p:tav tm="100000">
                                          <p:val>
                                            <p:strVal val="#ppt_x"/>
                                          </p:val>
                                        </p:tav>
                                      </p:tavLst>
                                    </p:anim>
                                    <p:anim calcmode="lin" valueType="num">
                                      <p:cBhvr additive="base">
                                        <p:cTn id="122" dur="500" fill="hold"/>
                                        <p:tgtEl>
                                          <p:spTgt spid="77"/>
                                        </p:tgtEl>
                                        <p:attrNameLst>
                                          <p:attrName>ppt_y</p:attrName>
                                        </p:attrNameLst>
                                      </p:cBhvr>
                                      <p:tavLst>
                                        <p:tav tm="0">
                                          <p:val>
                                            <p:strVal val="1+#ppt_h/2"/>
                                          </p:val>
                                        </p:tav>
                                        <p:tav tm="100000">
                                          <p:val>
                                            <p:strVal val="#ppt_y"/>
                                          </p:val>
                                        </p:tav>
                                      </p:tavLst>
                                    </p:anim>
                                  </p:childTnLst>
                                </p:cTn>
                              </p:par>
                            </p:childTnLst>
                          </p:cTn>
                        </p:par>
                        <p:par>
                          <p:cTn id="123" fill="hold">
                            <p:stCondLst>
                              <p:cond delay="1500"/>
                            </p:stCondLst>
                            <p:childTnLst>
                              <p:par>
                                <p:cTn id="124" presetID="8" presetClass="emph" presetSubtype="0" fill="hold" nodeType="afterEffect">
                                  <p:stCondLst>
                                    <p:cond delay="0"/>
                                  </p:stCondLst>
                                  <p:childTnLst>
                                    <p:animRot by="21600000">
                                      <p:cBhvr>
                                        <p:cTn id="125" dur="500" fill="hold"/>
                                        <p:tgtEl>
                                          <p:spTgt spid="45"/>
                                        </p:tgtEl>
                                        <p:attrNameLst>
                                          <p:attrName>r</p:attrName>
                                        </p:attrNameLst>
                                      </p:cBhvr>
                                    </p:animRot>
                                  </p:childTnLst>
                                </p:cTn>
                              </p:par>
                              <p:par>
                                <p:cTn id="126" presetID="8" presetClass="emph" presetSubtype="0" fill="hold" nodeType="withEffect">
                                  <p:stCondLst>
                                    <p:cond delay="0"/>
                                  </p:stCondLst>
                                  <p:childTnLst>
                                    <p:animRot by="21600000">
                                      <p:cBhvr>
                                        <p:cTn id="127" dur="500" fill="hold"/>
                                        <p:tgtEl>
                                          <p:spTgt spid="103"/>
                                        </p:tgtEl>
                                        <p:attrNameLst>
                                          <p:attrName>r</p:attrName>
                                        </p:attrNameLst>
                                      </p:cBhvr>
                                    </p:animRot>
                                  </p:childTnLst>
                                </p:cTn>
                              </p:par>
                            </p:childTnLst>
                          </p:cTn>
                        </p:par>
                        <p:par>
                          <p:cTn id="128" fill="hold">
                            <p:stCondLst>
                              <p:cond delay="2000"/>
                            </p:stCondLst>
                            <p:childTnLst>
                              <p:par>
                                <p:cTn id="129" presetID="0" presetClass="path" presetSubtype="0" accel="50000" decel="50000" fill="hold" nodeType="afterEffect">
                                  <p:stCondLst>
                                    <p:cond delay="0"/>
                                  </p:stCondLst>
                                  <p:childTnLst>
                                    <p:animMotion origin="layout" path="M -1.38889E-6 3.58382E-6 L -0.37934 -0.47145 " pathEditMode="relative" rAng="0" ptsTypes="AA">
                                      <p:cBhvr>
                                        <p:cTn id="130" dur="500" fill="hold"/>
                                        <p:tgtEl>
                                          <p:spTgt spid="103"/>
                                        </p:tgtEl>
                                        <p:attrNameLst>
                                          <p:attrName>ppt_x</p:attrName>
                                          <p:attrName>ppt_y</p:attrName>
                                        </p:attrNameLst>
                                      </p:cBhvr>
                                      <p:rCtr x="-18976" y="-23584"/>
                                    </p:animMotion>
                                  </p:childTnLst>
                                </p:cTn>
                              </p:par>
                              <p:par>
                                <p:cTn id="131" presetID="0" presetClass="path" presetSubtype="0" accel="50000" decel="50000" fill="hold" nodeType="withEffect">
                                  <p:stCondLst>
                                    <p:cond delay="0"/>
                                  </p:stCondLst>
                                  <p:childTnLst>
                                    <p:animMotion origin="layout" path="M -3.05556E-6 4.50867E-6 L -0.35295 -0.46937 " pathEditMode="relative" rAng="0" ptsTypes="AA">
                                      <p:cBhvr>
                                        <p:cTn id="132" dur="500" fill="hold"/>
                                        <p:tgtEl>
                                          <p:spTgt spid="45"/>
                                        </p:tgtEl>
                                        <p:attrNameLst>
                                          <p:attrName>ppt_x</p:attrName>
                                          <p:attrName>ppt_y</p:attrName>
                                        </p:attrNameLst>
                                      </p:cBhvr>
                                      <p:rCtr x="-17656" y="-23468"/>
                                    </p:animMotion>
                                  </p:childTnLst>
                                </p:cTn>
                              </p:par>
                            </p:childTnLst>
                          </p:cTn>
                        </p:par>
                        <p:par>
                          <p:cTn id="133" fill="hold">
                            <p:stCondLst>
                              <p:cond delay="2500"/>
                            </p:stCondLst>
                            <p:childTnLst>
                              <p:par>
                                <p:cTn id="134" presetID="2" presetClass="entr" presetSubtype="4" fill="hold" nodeType="afterEffect">
                                  <p:stCondLst>
                                    <p:cond delay="0"/>
                                  </p:stCondLst>
                                  <p:childTnLst>
                                    <p:set>
                                      <p:cBhvr>
                                        <p:cTn id="135" dur="1" fill="hold">
                                          <p:stCondLst>
                                            <p:cond delay="0"/>
                                          </p:stCondLst>
                                        </p:cTn>
                                        <p:tgtEl>
                                          <p:spTgt spid="42"/>
                                        </p:tgtEl>
                                        <p:attrNameLst>
                                          <p:attrName>style.visibility</p:attrName>
                                        </p:attrNameLst>
                                      </p:cBhvr>
                                      <p:to>
                                        <p:strVal val="visible"/>
                                      </p:to>
                                    </p:set>
                                    <p:anim calcmode="lin" valueType="num">
                                      <p:cBhvr additive="base">
                                        <p:cTn id="136" dur="500" fill="hold"/>
                                        <p:tgtEl>
                                          <p:spTgt spid="42"/>
                                        </p:tgtEl>
                                        <p:attrNameLst>
                                          <p:attrName>ppt_x</p:attrName>
                                        </p:attrNameLst>
                                      </p:cBhvr>
                                      <p:tavLst>
                                        <p:tav tm="0">
                                          <p:val>
                                            <p:strVal val="#ppt_x"/>
                                          </p:val>
                                        </p:tav>
                                        <p:tav tm="100000">
                                          <p:val>
                                            <p:strVal val="#ppt_x"/>
                                          </p:val>
                                        </p:tav>
                                      </p:tavLst>
                                    </p:anim>
                                    <p:anim calcmode="lin" valueType="num">
                                      <p:cBhvr additive="base">
                                        <p:cTn id="137" dur="500" fill="hold"/>
                                        <p:tgtEl>
                                          <p:spTgt spid="42"/>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32"/>
                                        </p:tgtEl>
                                        <p:attrNameLst>
                                          <p:attrName>style.visibility</p:attrName>
                                        </p:attrNameLst>
                                      </p:cBhvr>
                                      <p:to>
                                        <p:strVal val="visible"/>
                                      </p:to>
                                    </p:set>
                                    <p:anim calcmode="lin" valueType="num">
                                      <p:cBhvr additive="base">
                                        <p:cTn id="140" dur="500" fill="hold"/>
                                        <p:tgtEl>
                                          <p:spTgt spid="32"/>
                                        </p:tgtEl>
                                        <p:attrNameLst>
                                          <p:attrName>ppt_x</p:attrName>
                                        </p:attrNameLst>
                                      </p:cBhvr>
                                      <p:tavLst>
                                        <p:tav tm="0">
                                          <p:val>
                                            <p:strVal val="#ppt_x"/>
                                          </p:val>
                                        </p:tav>
                                        <p:tav tm="100000">
                                          <p:val>
                                            <p:strVal val="#ppt_x"/>
                                          </p:val>
                                        </p:tav>
                                      </p:tavLst>
                                    </p:anim>
                                    <p:anim calcmode="lin" valueType="num">
                                      <p:cBhvr additive="base">
                                        <p:cTn id="141" dur="500" fill="hold"/>
                                        <p:tgtEl>
                                          <p:spTgt spid="32"/>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33"/>
                                        </p:tgtEl>
                                        <p:attrNameLst>
                                          <p:attrName>style.visibility</p:attrName>
                                        </p:attrNameLst>
                                      </p:cBhvr>
                                      <p:to>
                                        <p:strVal val="visible"/>
                                      </p:to>
                                    </p:set>
                                    <p:anim calcmode="lin" valueType="num">
                                      <p:cBhvr additive="base">
                                        <p:cTn id="144" dur="500" fill="hold"/>
                                        <p:tgtEl>
                                          <p:spTgt spid="33"/>
                                        </p:tgtEl>
                                        <p:attrNameLst>
                                          <p:attrName>ppt_x</p:attrName>
                                        </p:attrNameLst>
                                      </p:cBhvr>
                                      <p:tavLst>
                                        <p:tav tm="0">
                                          <p:val>
                                            <p:strVal val="#ppt_x"/>
                                          </p:val>
                                        </p:tav>
                                        <p:tav tm="100000">
                                          <p:val>
                                            <p:strVal val="#ppt_x"/>
                                          </p:val>
                                        </p:tav>
                                      </p:tavLst>
                                    </p:anim>
                                    <p:anim calcmode="lin" valueType="num">
                                      <p:cBhvr additive="base">
                                        <p:cTn id="145" dur="500" fill="hold"/>
                                        <p:tgtEl>
                                          <p:spTgt spid="33"/>
                                        </p:tgtEl>
                                        <p:attrNameLst>
                                          <p:attrName>ppt_y</p:attrName>
                                        </p:attrNameLst>
                                      </p:cBhvr>
                                      <p:tavLst>
                                        <p:tav tm="0">
                                          <p:val>
                                            <p:strVal val="1+#ppt_h/2"/>
                                          </p:val>
                                        </p:tav>
                                        <p:tav tm="100000">
                                          <p:val>
                                            <p:strVal val="#ppt_y"/>
                                          </p:val>
                                        </p:tav>
                                      </p:tavLst>
                                    </p:anim>
                                  </p:childTnLst>
                                </p:cTn>
                              </p:par>
                            </p:childTnLst>
                          </p:cTn>
                        </p:par>
                        <p:par>
                          <p:cTn id="146" fill="hold">
                            <p:stCondLst>
                              <p:cond delay="3000"/>
                            </p:stCondLst>
                            <p:childTnLst>
                              <p:par>
                                <p:cTn id="147" presetID="8" presetClass="emph" presetSubtype="0" fill="hold" nodeType="afterEffect">
                                  <p:stCondLst>
                                    <p:cond delay="0"/>
                                  </p:stCondLst>
                                  <p:childTnLst>
                                    <p:animRot by="21600000">
                                      <p:cBhvr>
                                        <p:cTn id="148" dur="500" fill="hold"/>
                                        <p:tgtEl>
                                          <p:spTgt spid="48"/>
                                        </p:tgtEl>
                                        <p:attrNameLst>
                                          <p:attrName>r</p:attrName>
                                        </p:attrNameLst>
                                      </p:cBhvr>
                                    </p:animRot>
                                  </p:childTnLst>
                                </p:cTn>
                              </p:par>
                              <p:par>
                                <p:cTn id="149" presetID="8" presetClass="emph" presetSubtype="0" fill="hold" nodeType="withEffect">
                                  <p:stCondLst>
                                    <p:cond delay="0"/>
                                  </p:stCondLst>
                                  <p:childTnLst>
                                    <p:animRot by="21600000">
                                      <p:cBhvr>
                                        <p:cTn id="150" dur="500" fill="hold"/>
                                        <p:tgtEl>
                                          <p:spTgt spid="13"/>
                                        </p:tgtEl>
                                        <p:attrNameLst>
                                          <p:attrName>r</p:attrName>
                                        </p:attrNameLst>
                                      </p:cBhvr>
                                    </p:animRot>
                                  </p:childTnLst>
                                </p:cTn>
                              </p:par>
                            </p:childTnLst>
                          </p:cTn>
                        </p:par>
                        <p:par>
                          <p:cTn id="151" fill="hold">
                            <p:stCondLst>
                              <p:cond delay="3500"/>
                            </p:stCondLst>
                            <p:childTnLst>
                              <p:par>
                                <p:cTn id="152" presetID="0" presetClass="path" presetSubtype="0" accel="50000" decel="50000" fill="hold" nodeType="afterEffect">
                                  <p:stCondLst>
                                    <p:cond delay="0"/>
                                  </p:stCondLst>
                                  <p:childTnLst>
                                    <p:animMotion origin="layout" path="M 5.55556E-7 3.2948E-6 L -0.19948 -0.45919 " pathEditMode="relative" rAng="0" ptsTypes="AA">
                                      <p:cBhvr>
                                        <p:cTn id="153" dur="500" fill="hold"/>
                                        <p:tgtEl>
                                          <p:spTgt spid="48"/>
                                        </p:tgtEl>
                                        <p:attrNameLst>
                                          <p:attrName>ppt_x</p:attrName>
                                          <p:attrName>ppt_y</p:attrName>
                                        </p:attrNameLst>
                                      </p:cBhvr>
                                      <p:rCtr x="-9983" y="-22960"/>
                                    </p:animMotion>
                                  </p:childTnLst>
                                </p:cTn>
                              </p:par>
                            </p:childTnLst>
                          </p:cTn>
                        </p:par>
                        <p:par>
                          <p:cTn id="154" fill="hold">
                            <p:stCondLst>
                              <p:cond delay="4000"/>
                            </p:stCondLst>
                            <p:childTnLst>
                              <p:par>
                                <p:cTn id="155" presetID="2" presetClass="entr" presetSubtype="4" fill="hold" nodeType="afterEffect">
                                  <p:stCondLst>
                                    <p:cond delay="0"/>
                                  </p:stCondLst>
                                  <p:childTnLst>
                                    <p:set>
                                      <p:cBhvr>
                                        <p:cTn id="156" dur="1" fill="hold">
                                          <p:stCondLst>
                                            <p:cond delay="0"/>
                                          </p:stCondLst>
                                        </p:cTn>
                                        <p:tgtEl>
                                          <p:spTgt spid="16"/>
                                        </p:tgtEl>
                                        <p:attrNameLst>
                                          <p:attrName>style.visibility</p:attrName>
                                        </p:attrNameLst>
                                      </p:cBhvr>
                                      <p:to>
                                        <p:strVal val="visible"/>
                                      </p:to>
                                    </p:set>
                                    <p:anim calcmode="lin" valueType="num">
                                      <p:cBhvr additive="base">
                                        <p:cTn id="157" dur="500" fill="hold"/>
                                        <p:tgtEl>
                                          <p:spTgt spid="16"/>
                                        </p:tgtEl>
                                        <p:attrNameLst>
                                          <p:attrName>ppt_x</p:attrName>
                                        </p:attrNameLst>
                                      </p:cBhvr>
                                      <p:tavLst>
                                        <p:tav tm="0">
                                          <p:val>
                                            <p:strVal val="#ppt_x"/>
                                          </p:val>
                                        </p:tav>
                                        <p:tav tm="100000">
                                          <p:val>
                                            <p:strVal val="#ppt_x"/>
                                          </p:val>
                                        </p:tav>
                                      </p:tavLst>
                                    </p:anim>
                                    <p:anim calcmode="lin" valueType="num">
                                      <p:cBhvr additive="base">
                                        <p:cTn id="158" dur="500" fill="hold"/>
                                        <p:tgtEl>
                                          <p:spTgt spid="1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4"/>
                                        </p:tgtEl>
                                        <p:attrNameLst>
                                          <p:attrName>style.visibility</p:attrName>
                                        </p:attrNameLst>
                                      </p:cBhvr>
                                      <p:to>
                                        <p:strVal val="visible"/>
                                      </p:to>
                                    </p:set>
                                    <p:anim calcmode="lin" valueType="num">
                                      <p:cBhvr additive="base">
                                        <p:cTn id="161" dur="500" fill="hold"/>
                                        <p:tgtEl>
                                          <p:spTgt spid="34"/>
                                        </p:tgtEl>
                                        <p:attrNameLst>
                                          <p:attrName>ppt_x</p:attrName>
                                        </p:attrNameLst>
                                      </p:cBhvr>
                                      <p:tavLst>
                                        <p:tav tm="0">
                                          <p:val>
                                            <p:strVal val="#ppt_x"/>
                                          </p:val>
                                        </p:tav>
                                        <p:tav tm="100000">
                                          <p:val>
                                            <p:strVal val="#ppt_x"/>
                                          </p:val>
                                        </p:tav>
                                      </p:tavLst>
                                    </p:anim>
                                    <p:anim calcmode="lin" valueType="num">
                                      <p:cBhvr additive="base">
                                        <p:cTn id="162" dur="500" fill="hold"/>
                                        <p:tgtEl>
                                          <p:spTgt spid="3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5"/>
                                        </p:tgtEl>
                                        <p:attrNameLst>
                                          <p:attrName>style.visibility</p:attrName>
                                        </p:attrNameLst>
                                      </p:cBhvr>
                                      <p:to>
                                        <p:strVal val="visible"/>
                                      </p:to>
                                    </p:set>
                                    <p:anim calcmode="lin" valueType="num">
                                      <p:cBhvr additive="base">
                                        <p:cTn id="165" dur="500" fill="hold"/>
                                        <p:tgtEl>
                                          <p:spTgt spid="35"/>
                                        </p:tgtEl>
                                        <p:attrNameLst>
                                          <p:attrName>ppt_x</p:attrName>
                                        </p:attrNameLst>
                                      </p:cBhvr>
                                      <p:tavLst>
                                        <p:tav tm="0">
                                          <p:val>
                                            <p:strVal val="#ppt_x"/>
                                          </p:val>
                                        </p:tav>
                                        <p:tav tm="100000">
                                          <p:val>
                                            <p:strVal val="#ppt_x"/>
                                          </p:val>
                                        </p:tav>
                                      </p:tavLst>
                                    </p:anim>
                                    <p:anim calcmode="lin" valueType="num">
                                      <p:cBhvr additive="base">
                                        <p:cTn id="166" dur="500" fill="hold"/>
                                        <p:tgtEl>
                                          <p:spTgt spid="35"/>
                                        </p:tgtEl>
                                        <p:attrNameLst>
                                          <p:attrName>ppt_y</p:attrName>
                                        </p:attrNameLst>
                                      </p:cBhvr>
                                      <p:tavLst>
                                        <p:tav tm="0">
                                          <p:val>
                                            <p:strVal val="1+#ppt_h/2"/>
                                          </p:val>
                                        </p:tav>
                                        <p:tav tm="100000">
                                          <p:val>
                                            <p:strVal val="#ppt_y"/>
                                          </p:val>
                                        </p:tav>
                                      </p:tavLst>
                                    </p:anim>
                                  </p:childTnLst>
                                </p:cTn>
                              </p:par>
                            </p:childTnLst>
                          </p:cTn>
                        </p:par>
                        <p:par>
                          <p:cTn id="167" fill="hold">
                            <p:stCondLst>
                              <p:cond delay="4500"/>
                            </p:stCondLst>
                            <p:childTnLst>
                              <p:par>
                                <p:cTn id="168" presetID="8" presetClass="emph" presetSubtype="0" fill="hold" nodeType="afterEffect">
                                  <p:stCondLst>
                                    <p:cond delay="0"/>
                                  </p:stCondLst>
                                  <p:childTnLst>
                                    <p:animRot by="21600000">
                                      <p:cBhvr>
                                        <p:cTn id="169" dur="500" fill="hold"/>
                                        <p:tgtEl>
                                          <p:spTgt spid="74"/>
                                        </p:tgtEl>
                                        <p:attrNameLst>
                                          <p:attrName>r</p:attrName>
                                        </p:attrNameLst>
                                      </p:cBhvr>
                                    </p:animRot>
                                  </p:childTnLst>
                                </p:cTn>
                              </p:par>
                              <p:par>
                                <p:cTn id="170" presetID="8" presetClass="emph" presetSubtype="0" fill="hold" nodeType="withEffect">
                                  <p:stCondLst>
                                    <p:cond delay="0"/>
                                  </p:stCondLst>
                                  <p:childTnLst>
                                    <p:animRot by="21600000">
                                      <p:cBhvr>
                                        <p:cTn id="171" dur="500" fill="hold"/>
                                        <p:tgtEl>
                                          <p:spTgt spid="98"/>
                                        </p:tgtEl>
                                        <p:attrNameLst>
                                          <p:attrName>r</p:attrName>
                                        </p:attrNameLst>
                                      </p:cBhvr>
                                    </p:animRot>
                                  </p:childTnLst>
                                </p:cTn>
                              </p:par>
                            </p:childTnLst>
                          </p:cTn>
                        </p:par>
                        <p:par>
                          <p:cTn id="172" fill="hold">
                            <p:stCondLst>
                              <p:cond delay="5000"/>
                            </p:stCondLst>
                            <p:childTnLst>
                              <p:par>
                                <p:cTn id="173" presetID="0" presetClass="path" presetSubtype="0" accel="50000" decel="50000" fill="hold" nodeType="afterEffect">
                                  <p:stCondLst>
                                    <p:cond delay="0"/>
                                  </p:stCondLst>
                                  <p:childTnLst>
                                    <p:animMotion origin="layout" path="M 3.61111E-6 0.0104 L -0.18212 -0.47353 " pathEditMode="relative" rAng="0" ptsTypes="AA">
                                      <p:cBhvr>
                                        <p:cTn id="174" dur="500" fill="hold"/>
                                        <p:tgtEl>
                                          <p:spTgt spid="74"/>
                                        </p:tgtEl>
                                        <p:attrNameLst>
                                          <p:attrName>ppt_x</p:attrName>
                                          <p:attrName>ppt_y</p:attrName>
                                        </p:attrNameLst>
                                      </p:cBhvr>
                                      <p:rCtr x="-9115" y="-24208"/>
                                    </p:animMotion>
                                  </p:childTnLst>
                                </p:cTn>
                              </p:par>
                            </p:childTnLst>
                          </p:cTn>
                        </p:par>
                        <p:par>
                          <p:cTn id="175" fill="hold">
                            <p:stCondLst>
                              <p:cond delay="5500"/>
                            </p:stCondLst>
                            <p:childTnLst>
                              <p:par>
                                <p:cTn id="176" presetID="2" presetClass="entr" presetSubtype="4" fill="hold" nodeType="afterEffect">
                                  <p:stCondLst>
                                    <p:cond delay="0"/>
                                  </p:stCondLst>
                                  <p:childTnLst>
                                    <p:set>
                                      <p:cBhvr>
                                        <p:cTn id="177" dur="1" fill="hold">
                                          <p:stCondLst>
                                            <p:cond delay="0"/>
                                          </p:stCondLst>
                                        </p:cTn>
                                        <p:tgtEl>
                                          <p:spTgt spid="61"/>
                                        </p:tgtEl>
                                        <p:attrNameLst>
                                          <p:attrName>style.visibility</p:attrName>
                                        </p:attrNameLst>
                                      </p:cBhvr>
                                      <p:to>
                                        <p:strVal val="visible"/>
                                      </p:to>
                                    </p:set>
                                    <p:anim calcmode="lin" valueType="num">
                                      <p:cBhvr additive="base">
                                        <p:cTn id="178" dur="500" fill="hold"/>
                                        <p:tgtEl>
                                          <p:spTgt spid="61"/>
                                        </p:tgtEl>
                                        <p:attrNameLst>
                                          <p:attrName>ppt_x</p:attrName>
                                        </p:attrNameLst>
                                      </p:cBhvr>
                                      <p:tavLst>
                                        <p:tav tm="0">
                                          <p:val>
                                            <p:strVal val="#ppt_x"/>
                                          </p:val>
                                        </p:tav>
                                        <p:tav tm="100000">
                                          <p:val>
                                            <p:strVal val="#ppt_x"/>
                                          </p:val>
                                        </p:tav>
                                      </p:tavLst>
                                    </p:anim>
                                    <p:anim calcmode="lin" valueType="num">
                                      <p:cBhvr additive="base">
                                        <p:cTn id="179" dur="500" fill="hold"/>
                                        <p:tgtEl>
                                          <p:spTgt spid="61"/>
                                        </p:tgtEl>
                                        <p:attrNameLst>
                                          <p:attrName>ppt_y</p:attrName>
                                        </p:attrNameLst>
                                      </p:cBhvr>
                                      <p:tavLst>
                                        <p:tav tm="0">
                                          <p:val>
                                            <p:strVal val="1+#ppt_h/2"/>
                                          </p:val>
                                        </p:tav>
                                        <p:tav tm="100000">
                                          <p:val>
                                            <p:strVal val="#ppt_y"/>
                                          </p:val>
                                        </p:tav>
                                      </p:tavLst>
                                    </p:anim>
                                  </p:childTnLst>
                                </p:cTn>
                              </p:par>
                              <p:par>
                                <p:cTn id="180" presetID="2" presetClass="entr" presetSubtype="4" fill="hold" grpId="0" nodeType="withEffect">
                                  <p:stCondLst>
                                    <p:cond delay="0"/>
                                  </p:stCondLst>
                                  <p:childTnLst>
                                    <p:set>
                                      <p:cBhvr>
                                        <p:cTn id="181" dur="1" fill="hold">
                                          <p:stCondLst>
                                            <p:cond delay="0"/>
                                          </p:stCondLst>
                                        </p:cTn>
                                        <p:tgtEl>
                                          <p:spTgt spid="72"/>
                                        </p:tgtEl>
                                        <p:attrNameLst>
                                          <p:attrName>style.visibility</p:attrName>
                                        </p:attrNameLst>
                                      </p:cBhvr>
                                      <p:to>
                                        <p:strVal val="visible"/>
                                      </p:to>
                                    </p:set>
                                    <p:anim calcmode="lin" valueType="num">
                                      <p:cBhvr additive="base">
                                        <p:cTn id="182" dur="500" fill="hold"/>
                                        <p:tgtEl>
                                          <p:spTgt spid="72"/>
                                        </p:tgtEl>
                                        <p:attrNameLst>
                                          <p:attrName>ppt_x</p:attrName>
                                        </p:attrNameLst>
                                      </p:cBhvr>
                                      <p:tavLst>
                                        <p:tav tm="0">
                                          <p:val>
                                            <p:strVal val="#ppt_x"/>
                                          </p:val>
                                        </p:tav>
                                        <p:tav tm="100000">
                                          <p:val>
                                            <p:strVal val="#ppt_x"/>
                                          </p:val>
                                        </p:tav>
                                      </p:tavLst>
                                    </p:anim>
                                    <p:anim calcmode="lin" valueType="num">
                                      <p:cBhvr additive="base">
                                        <p:cTn id="183" dur="500" fill="hold"/>
                                        <p:tgtEl>
                                          <p:spTgt spid="72"/>
                                        </p:tgtEl>
                                        <p:attrNameLst>
                                          <p:attrName>ppt_y</p:attrName>
                                        </p:attrNameLst>
                                      </p:cBhvr>
                                      <p:tavLst>
                                        <p:tav tm="0">
                                          <p:val>
                                            <p:strVal val="1+#ppt_h/2"/>
                                          </p:val>
                                        </p:tav>
                                        <p:tav tm="100000">
                                          <p:val>
                                            <p:strVal val="#ppt_y"/>
                                          </p:val>
                                        </p:tav>
                                      </p:tavLst>
                                    </p:anim>
                                  </p:childTnLst>
                                </p:cTn>
                              </p:par>
                              <p:par>
                                <p:cTn id="184" presetID="2" presetClass="entr" presetSubtype="4" fill="hold" grpId="0" nodeType="withEffect">
                                  <p:stCondLst>
                                    <p:cond delay="0"/>
                                  </p:stCondLst>
                                  <p:childTnLst>
                                    <p:set>
                                      <p:cBhvr>
                                        <p:cTn id="185" dur="1" fill="hold">
                                          <p:stCondLst>
                                            <p:cond delay="0"/>
                                          </p:stCondLst>
                                        </p:cTn>
                                        <p:tgtEl>
                                          <p:spTgt spid="73"/>
                                        </p:tgtEl>
                                        <p:attrNameLst>
                                          <p:attrName>style.visibility</p:attrName>
                                        </p:attrNameLst>
                                      </p:cBhvr>
                                      <p:to>
                                        <p:strVal val="visible"/>
                                      </p:to>
                                    </p:set>
                                    <p:anim calcmode="lin" valueType="num">
                                      <p:cBhvr additive="base">
                                        <p:cTn id="186" dur="500" fill="hold"/>
                                        <p:tgtEl>
                                          <p:spTgt spid="73"/>
                                        </p:tgtEl>
                                        <p:attrNameLst>
                                          <p:attrName>ppt_x</p:attrName>
                                        </p:attrNameLst>
                                      </p:cBhvr>
                                      <p:tavLst>
                                        <p:tav tm="0">
                                          <p:val>
                                            <p:strVal val="#ppt_x"/>
                                          </p:val>
                                        </p:tav>
                                        <p:tav tm="100000">
                                          <p:val>
                                            <p:strVal val="#ppt_x"/>
                                          </p:val>
                                        </p:tav>
                                      </p:tavLst>
                                    </p:anim>
                                    <p:anim calcmode="lin" valueType="num">
                                      <p:cBhvr additive="base">
                                        <p:cTn id="187" dur="500" fill="hold"/>
                                        <p:tgtEl>
                                          <p:spTgt spid="73"/>
                                        </p:tgtEl>
                                        <p:attrNameLst>
                                          <p:attrName>ppt_y</p:attrName>
                                        </p:attrNameLst>
                                      </p:cBhvr>
                                      <p:tavLst>
                                        <p:tav tm="0">
                                          <p:val>
                                            <p:strVal val="1+#ppt_h/2"/>
                                          </p:val>
                                        </p:tav>
                                        <p:tav tm="100000">
                                          <p:val>
                                            <p:strVal val="#ppt_y"/>
                                          </p:val>
                                        </p:tav>
                                      </p:tavLst>
                                    </p:anim>
                                  </p:childTnLst>
                                </p:cTn>
                              </p:par>
                            </p:childTnLst>
                          </p:cTn>
                        </p:par>
                        <p:par>
                          <p:cTn id="188" fill="hold">
                            <p:stCondLst>
                              <p:cond delay="6000"/>
                            </p:stCondLst>
                            <p:childTnLst>
                              <p:par>
                                <p:cTn id="189" presetID="8" presetClass="emph" presetSubtype="0" fill="hold" nodeType="afterEffect">
                                  <p:stCondLst>
                                    <p:cond delay="0"/>
                                  </p:stCondLst>
                                  <p:childTnLst>
                                    <p:animRot by="21600000">
                                      <p:cBhvr>
                                        <p:cTn id="190" dur="500" fill="hold"/>
                                        <p:tgtEl>
                                          <p:spTgt spid="64"/>
                                        </p:tgtEl>
                                        <p:attrNameLst>
                                          <p:attrName>r</p:attrName>
                                        </p:attrNameLst>
                                      </p:cBhvr>
                                    </p:animRot>
                                  </p:childTnLst>
                                </p:cTn>
                              </p:par>
                              <p:par>
                                <p:cTn id="191" presetID="8" presetClass="emph" presetSubtype="0" fill="hold" nodeType="withEffect">
                                  <p:stCondLst>
                                    <p:cond delay="0"/>
                                  </p:stCondLst>
                                  <p:childTnLst>
                                    <p:animRot by="21600000">
                                      <p:cBhvr>
                                        <p:cTn id="192" dur="500" fill="hold"/>
                                        <p:tgtEl>
                                          <p:spTgt spid="69"/>
                                        </p:tgtEl>
                                        <p:attrNameLst>
                                          <p:attrName>r</p:attrName>
                                        </p:attrNameLst>
                                      </p:cBhvr>
                                    </p:animRot>
                                  </p:childTnLst>
                                </p:cTn>
                              </p:par>
                            </p:childTnLst>
                          </p:cTn>
                        </p:par>
                        <p:par>
                          <p:cTn id="193" fill="hold">
                            <p:stCondLst>
                              <p:cond delay="6500"/>
                            </p:stCondLst>
                            <p:childTnLst>
                              <p:par>
                                <p:cTn id="194" presetID="0" presetClass="path" presetSubtype="0" accel="50000" decel="50000" fill="hold" nodeType="afterEffect">
                                  <p:stCondLst>
                                    <p:cond delay="0"/>
                                  </p:stCondLst>
                                  <p:childTnLst>
                                    <p:animMotion origin="layout" path="M 2.77778E-6 1.44509E-6 L -0.02778 -0.47376 " pathEditMode="relative" rAng="0" ptsTypes="AA">
                                      <p:cBhvr>
                                        <p:cTn id="195" dur="500" fill="hold"/>
                                        <p:tgtEl>
                                          <p:spTgt spid="69"/>
                                        </p:tgtEl>
                                        <p:attrNameLst>
                                          <p:attrName>ppt_x</p:attrName>
                                          <p:attrName>ppt_y</p:attrName>
                                        </p:attrNameLst>
                                      </p:cBhvr>
                                      <p:rCtr x="-1389" y="-23699"/>
                                    </p:animMotion>
                                  </p:childTnLst>
                                </p:cTn>
                              </p:par>
                              <p:par>
                                <p:cTn id="196" presetID="0" presetClass="path" presetSubtype="0" accel="50000" decel="50000" fill="hold" nodeType="withEffect">
                                  <p:stCondLst>
                                    <p:cond delay="0"/>
                                  </p:stCondLst>
                                  <p:childTnLst>
                                    <p:animMotion origin="layout" path="M 0 2.65896E-6 L -0.01406 -0.47353 " pathEditMode="relative" rAng="0" ptsTypes="AA">
                                      <p:cBhvr>
                                        <p:cTn id="197" dur="500" fill="hold"/>
                                        <p:tgtEl>
                                          <p:spTgt spid="64"/>
                                        </p:tgtEl>
                                        <p:attrNameLst>
                                          <p:attrName>ppt_x</p:attrName>
                                          <p:attrName>ppt_y</p:attrName>
                                        </p:attrNameLst>
                                      </p:cBhvr>
                                      <p:rCtr x="-712" y="-23676"/>
                                    </p:animMotion>
                                  </p:childTnLst>
                                </p:cTn>
                              </p:par>
                            </p:childTnLst>
                          </p:cTn>
                        </p:par>
                        <p:par>
                          <p:cTn id="198" fill="hold">
                            <p:stCondLst>
                              <p:cond delay="7000"/>
                            </p:stCondLst>
                            <p:childTnLst>
                              <p:par>
                                <p:cTn id="199" presetID="2" presetClass="entr" presetSubtype="4" fill="hold" nodeType="afterEffect">
                                  <p:stCondLst>
                                    <p:cond delay="0"/>
                                  </p:stCondLst>
                                  <p:childTnLst>
                                    <p:set>
                                      <p:cBhvr>
                                        <p:cTn id="200" dur="1" fill="hold">
                                          <p:stCondLst>
                                            <p:cond delay="0"/>
                                          </p:stCondLst>
                                        </p:cTn>
                                        <p:tgtEl>
                                          <p:spTgt spid="19"/>
                                        </p:tgtEl>
                                        <p:attrNameLst>
                                          <p:attrName>style.visibility</p:attrName>
                                        </p:attrNameLst>
                                      </p:cBhvr>
                                      <p:to>
                                        <p:strVal val="visible"/>
                                      </p:to>
                                    </p:set>
                                    <p:anim calcmode="lin" valueType="num">
                                      <p:cBhvr additive="base">
                                        <p:cTn id="201" dur="500" fill="hold"/>
                                        <p:tgtEl>
                                          <p:spTgt spid="19"/>
                                        </p:tgtEl>
                                        <p:attrNameLst>
                                          <p:attrName>ppt_x</p:attrName>
                                        </p:attrNameLst>
                                      </p:cBhvr>
                                      <p:tavLst>
                                        <p:tav tm="0">
                                          <p:val>
                                            <p:strVal val="#ppt_x"/>
                                          </p:val>
                                        </p:tav>
                                        <p:tav tm="100000">
                                          <p:val>
                                            <p:strVal val="#ppt_x"/>
                                          </p:val>
                                        </p:tav>
                                      </p:tavLst>
                                    </p:anim>
                                    <p:anim calcmode="lin" valueType="num">
                                      <p:cBhvr additive="base">
                                        <p:cTn id="202" dur="500" fill="hold"/>
                                        <p:tgtEl>
                                          <p:spTgt spid="19"/>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67"/>
                                        </p:tgtEl>
                                        <p:attrNameLst>
                                          <p:attrName>style.visibility</p:attrName>
                                        </p:attrNameLst>
                                      </p:cBhvr>
                                      <p:to>
                                        <p:strVal val="visible"/>
                                      </p:to>
                                    </p:set>
                                    <p:anim calcmode="lin" valueType="num">
                                      <p:cBhvr additive="base">
                                        <p:cTn id="205" dur="500" fill="hold"/>
                                        <p:tgtEl>
                                          <p:spTgt spid="67"/>
                                        </p:tgtEl>
                                        <p:attrNameLst>
                                          <p:attrName>ppt_x</p:attrName>
                                        </p:attrNameLst>
                                      </p:cBhvr>
                                      <p:tavLst>
                                        <p:tav tm="0">
                                          <p:val>
                                            <p:strVal val="#ppt_x"/>
                                          </p:val>
                                        </p:tav>
                                        <p:tav tm="100000">
                                          <p:val>
                                            <p:strVal val="#ppt_x"/>
                                          </p:val>
                                        </p:tav>
                                      </p:tavLst>
                                    </p:anim>
                                    <p:anim calcmode="lin" valueType="num">
                                      <p:cBhvr additive="base">
                                        <p:cTn id="206" dur="500" fill="hold"/>
                                        <p:tgtEl>
                                          <p:spTgt spid="67"/>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68"/>
                                        </p:tgtEl>
                                        <p:attrNameLst>
                                          <p:attrName>style.visibility</p:attrName>
                                        </p:attrNameLst>
                                      </p:cBhvr>
                                      <p:to>
                                        <p:strVal val="visible"/>
                                      </p:to>
                                    </p:set>
                                    <p:anim calcmode="lin" valueType="num">
                                      <p:cBhvr additive="base">
                                        <p:cTn id="209" dur="500" fill="hold"/>
                                        <p:tgtEl>
                                          <p:spTgt spid="68"/>
                                        </p:tgtEl>
                                        <p:attrNameLst>
                                          <p:attrName>ppt_x</p:attrName>
                                        </p:attrNameLst>
                                      </p:cBhvr>
                                      <p:tavLst>
                                        <p:tav tm="0">
                                          <p:val>
                                            <p:strVal val="#ppt_x"/>
                                          </p:val>
                                        </p:tav>
                                        <p:tav tm="100000">
                                          <p:val>
                                            <p:strVal val="#ppt_x"/>
                                          </p:val>
                                        </p:tav>
                                      </p:tavLst>
                                    </p:anim>
                                    <p:anim calcmode="lin" valueType="num">
                                      <p:cBhvr additive="base">
                                        <p:cTn id="210" dur="500" fill="hold"/>
                                        <p:tgtEl>
                                          <p:spTgt spid="68"/>
                                        </p:tgtEl>
                                        <p:attrNameLst>
                                          <p:attrName>ppt_y</p:attrName>
                                        </p:attrNameLst>
                                      </p:cBhvr>
                                      <p:tavLst>
                                        <p:tav tm="0">
                                          <p:val>
                                            <p:strVal val="1+#ppt_h/2"/>
                                          </p:val>
                                        </p:tav>
                                        <p:tav tm="100000">
                                          <p:val>
                                            <p:strVal val="#ppt_y"/>
                                          </p:val>
                                        </p:tav>
                                      </p:tavLst>
                                    </p:anim>
                                  </p:childTnLst>
                                </p:cTn>
                              </p:par>
                            </p:childTnLst>
                          </p:cTn>
                        </p:par>
                        <p:par>
                          <p:cTn id="211" fill="hold">
                            <p:stCondLst>
                              <p:cond delay="7500"/>
                            </p:stCondLst>
                            <p:childTnLst>
                              <p:par>
                                <p:cTn id="212" presetID="8" presetClass="emph" presetSubtype="0" fill="hold" nodeType="afterEffect">
                                  <p:stCondLst>
                                    <p:cond delay="0"/>
                                  </p:stCondLst>
                                  <p:childTnLst>
                                    <p:animRot by="21600000">
                                      <p:cBhvr>
                                        <p:cTn id="213" dur="500" fill="hold"/>
                                        <p:tgtEl>
                                          <p:spTgt spid="16"/>
                                        </p:tgtEl>
                                        <p:attrNameLst>
                                          <p:attrName>r</p:attrName>
                                        </p:attrNameLst>
                                      </p:cBhvr>
                                    </p:animRot>
                                  </p:childTnLst>
                                </p:cTn>
                              </p:par>
                              <p:par>
                                <p:cTn id="214" presetID="8" presetClass="emph" presetSubtype="0" fill="hold" nodeType="withEffect">
                                  <p:stCondLst>
                                    <p:cond delay="0"/>
                                  </p:stCondLst>
                                  <p:childTnLst>
                                    <p:animRot by="21600000">
                                      <p:cBhvr>
                                        <p:cTn id="215" dur="500" fill="hold"/>
                                        <p:tgtEl>
                                          <p:spTgt spid="42"/>
                                        </p:tgtEl>
                                        <p:attrNameLst>
                                          <p:attrName>r</p:attrName>
                                        </p:attrNameLst>
                                      </p:cBhvr>
                                    </p:animRot>
                                  </p:childTnLst>
                                </p:cTn>
                              </p:par>
                            </p:childTnLst>
                          </p:cTn>
                        </p:par>
                        <p:par>
                          <p:cTn id="216" fill="hold">
                            <p:stCondLst>
                              <p:cond delay="8000"/>
                            </p:stCondLst>
                            <p:childTnLst>
                              <p:par>
                                <p:cTn id="217" presetID="2" presetClass="entr" presetSubtype="4" fill="hold" grpId="0" nodeType="afterEffect">
                                  <p:stCondLst>
                                    <p:cond delay="0"/>
                                  </p:stCondLst>
                                  <p:childTnLst>
                                    <p:set>
                                      <p:cBhvr>
                                        <p:cTn id="218" dur="1" fill="hold">
                                          <p:stCondLst>
                                            <p:cond delay="0"/>
                                          </p:stCondLst>
                                        </p:cTn>
                                        <p:tgtEl>
                                          <p:spTgt spid="30"/>
                                        </p:tgtEl>
                                        <p:attrNameLst>
                                          <p:attrName>style.visibility</p:attrName>
                                        </p:attrNameLst>
                                      </p:cBhvr>
                                      <p:to>
                                        <p:strVal val="visible"/>
                                      </p:to>
                                    </p:set>
                                    <p:anim calcmode="lin" valueType="num">
                                      <p:cBhvr additive="base">
                                        <p:cTn id="219" dur="500" fill="hold"/>
                                        <p:tgtEl>
                                          <p:spTgt spid="30"/>
                                        </p:tgtEl>
                                        <p:attrNameLst>
                                          <p:attrName>ppt_x</p:attrName>
                                        </p:attrNameLst>
                                      </p:cBhvr>
                                      <p:tavLst>
                                        <p:tav tm="0">
                                          <p:val>
                                            <p:strVal val="#ppt_x"/>
                                          </p:val>
                                        </p:tav>
                                        <p:tav tm="100000">
                                          <p:val>
                                            <p:strVal val="#ppt_x"/>
                                          </p:val>
                                        </p:tav>
                                      </p:tavLst>
                                    </p:anim>
                                    <p:anim calcmode="lin" valueType="num">
                                      <p:cBhvr additive="base">
                                        <p:cTn id="220" dur="500" fill="hold"/>
                                        <p:tgtEl>
                                          <p:spTgt spid="30"/>
                                        </p:tgtEl>
                                        <p:attrNameLst>
                                          <p:attrName>ppt_y</p:attrName>
                                        </p:attrNameLst>
                                      </p:cBhvr>
                                      <p:tavLst>
                                        <p:tav tm="0">
                                          <p:val>
                                            <p:strVal val="1+#ppt_h/2"/>
                                          </p:val>
                                        </p:tav>
                                        <p:tav tm="100000">
                                          <p:val>
                                            <p:strVal val="#ppt_y"/>
                                          </p:val>
                                        </p:tav>
                                      </p:tavLst>
                                    </p:anim>
                                  </p:childTnLst>
                                </p:cTn>
                              </p:par>
                              <p:par>
                                <p:cTn id="221" presetID="2" presetClass="entr" presetSubtype="4" fill="hold" grpId="0" nodeType="withEffect">
                                  <p:stCondLst>
                                    <p:cond delay="0"/>
                                  </p:stCondLst>
                                  <p:childTnLst>
                                    <p:set>
                                      <p:cBhvr>
                                        <p:cTn id="222" dur="1" fill="hold">
                                          <p:stCondLst>
                                            <p:cond delay="0"/>
                                          </p:stCondLst>
                                        </p:cTn>
                                        <p:tgtEl>
                                          <p:spTgt spid="31"/>
                                        </p:tgtEl>
                                        <p:attrNameLst>
                                          <p:attrName>style.visibility</p:attrName>
                                        </p:attrNameLst>
                                      </p:cBhvr>
                                      <p:to>
                                        <p:strVal val="visible"/>
                                      </p:to>
                                    </p:set>
                                    <p:anim calcmode="lin" valueType="num">
                                      <p:cBhvr additive="base">
                                        <p:cTn id="223" dur="500" fill="hold"/>
                                        <p:tgtEl>
                                          <p:spTgt spid="31"/>
                                        </p:tgtEl>
                                        <p:attrNameLst>
                                          <p:attrName>ppt_x</p:attrName>
                                        </p:attrNameLst>
                                      </p:cBhvr>
                                      <p:tavLst>
                                        <p:tav tm="0">
                                          <p:val>
                                            <p:strVal val="#ppt_x"/>
                                          </p:val>
                                        </p:tav>
                                        <p:tav tm="100000">
                                          <p:val>
                                            <p:strVal val="#ppt_x"/>
                                          </p:val>
                                        </p:tav>
                                      </p:tavLst>
                                    </p:anim>
                                    <p:anim calcmode="lin" valueType="num">
                                      <p:cBhvr additive="base">
                                        <p:cTn id="224" dur="500" fill="hold"/>
                                        <p:tgtEl>
                                          <p:spTgt spid="31"/>
                                        </p:tgtEl>
                                        <p:attrNameLst>
                                          <p:attrName>ppt_y</p:attrName>
                                        </p:attrNameLst>
                                      </p:cBhvr>
                                      <p:tavLst>
                                        <p:tav tm="0">
                                          <p:val>
                                            <p:strVal val="1+#ppt_h/2"/>
                                          </p:val>
                                        </p:tav>
                                        <p:tav tm="100000">
                                          <p:val>
                                            <p:strVal val="#ppt_y"/>
                                          </p:val>
                                        </p:tav>
                                      </p:tavLst>
                                    </p:anim>
                                  </p:childTnLst>
                                </p:cTn>
                              </p:par>
                              <p:par>
                                <p:cTn id="225" presetID="2" presetClass="entr" presetSubtype="4" fill="hold" nodeType="withEffect">
                                  <p:stCondLst>
                                    <p:cond delay="0"/>
                                  </p:stCondLst>
                                  <p:childTnLst>
                                    <p:set>
                                      <p:cBhvr>
                                        <p:cTn id="226" dur="1" fill="hold">
                                          <p:stCondLst>
                                            <p:cond delay="0"/>
                                          </p:stCondLst>
                                        </p:cTn>
                                        <p:tgtEl>
                                          <p:spTgt spid="36"/>
                                        </p:tgtEl>
                                        <p:attrNameLst>
                                          <p:attrName>style.visibility</p:attrName>
                                        </p:attrNameLst>
                                      </p:cBhvr>
                                      <p:to>
                                        <p:strVal val="visible"/>
                                      </p:to>
                                    </p:set>
                                    <p:anim calcmode="lin" valueType="num">
                                      <p:cBhvr additive="base">
                                        <p:cTn id="227" dur="500" fill="hold"/>
                                        <p:tgtEl>
                                          <p:spTgt spid="36"/>
                                        </p:tgtEl>
                                        <p:attrNameLst>
                                          <p:attrName>ppt_x</p:attrName>
                                        </p:attrNameLst>
                                      </p:cBhvr>
                                      <p:tavLst>
                                        <p:tav tm="0">
                                          <p:val>
                                            <p:strVal val="#ppt_x"/>
                                          </p:val>
                                        </p:tav>
                                        <p:tav tm="100000">
                                          <p:val>
                                            <p:strVal val="#ppt_x"/>
                                          </p:val>
                                        </p:tav>
                                      </p:tavLst>
                                    </p:anim>
                                    <p:anim calcmode="lin" valueType="num">
                                      <p:cBhvr additive="base">
                                        <p:cTn id="228" dur="500" fill="hold"/>
                                        <p:tgtEl>
                                          <p:spTgt spid="36"/>
                                        </p:tgtEl>
                                        <p:attrNameLst>
                                          <p:attrName>ppt_y</p:attrName>
                                        </p:attrNameLst>
                                      </p:cBhvr>
                                      <p:tavLst>
                                        <p:tav tm="0">
                                          <p:val>
                                            <p:strVal val="1+#ppt_h/2"/>
                                          </p:val>
                                        </p:tav>
                                        <p:tav tm="100000">
                                          <p:val>
                                            <p:strVal val="#ppt_y"/>
                                          </p:val>
                                        </p:tav>
                                      </p:tavLst>
                                    </p:anim>
                                  </p:childTnLst>
                                </p:cTn>
                              </p:par>
                            </p:childTnLst>
                          </p:cTn>
                        </p:par>
                        <p:par>
                          <p:cTn id="229" fill="hold">
                            <p:stCondLst>
                              <p:cond delay="8500"/>
                            </p:stCondLst>
                            <p:childTnLst>
                              <p:par>
                                <p:cTn id="230" presetID="8" presetClass="emph" presetSubtype="0" fill="hold" nodeType="afterEffect">
                                  <p:stCondLst>
                                    <p:cond delay="0"/>
                                  </p:stCondLst>
                                  <p:childTnLst>
                                    <p:animRot by="21600000">
                                      <p:cBhvr>
                                        <p:cTn id="231" dur="500" fill="hold"/>
                                        <p:tgtEl>
                                          <p:spTgt spid="61"/>
                                        </p:tgtEl>
                                        <p:attrNameLst>
                                          <p:attrName>r</p:attrName>
                                        </p:attrNameLst>
                                      </p:cBhvr>
                                    </p:animRot>
                                  </p:childTnLst>
                                </p:cTn>
                              </p:par>
                              <p:par>
                                <p:cTn id="232" presetID="8" presetClass="emph" presetSubtype="0" fill="hold" nodeType="withEffect">
                                  <p:stCondLst>
                                    <p:cond delay="0"/>
                                  </p:stCondLst>
                                  <p:childTnLst>
                                    <p:animRot by="21600000">
                                      <p:cBhvr>
                                        <p:cTn id="233" dur="500" fill="hold"/>
                                        <p:tgtEl>
                                          <p:spTgt spid="19"/>
                                        </p:tgtEl>
                                        <p:attrNameLst>
                                          <p:attrName>r</p:attrName>
                                        </p:attrNameLst>
                                      </p:cBhvr>
                                    </p:animRot>
                                  </p:childTnLst>
                                </p:cTn>
                              </p:par>
                            </p:childTnLst>
                          </p:cTn>
                        </p:par>
                        <p:par>
                          <p:cTn id="234" fill="hold">
                            <p:stCondLst>
                              <p:cond delay="9000"/>
                            </p:stCondLst>
                            <p:childTnLst>
                              <p:par>
                                <p:cTn id="235" presetID="2" presetClass="entr" presetSubtype="4" fill="hold" nodeType="afterEffect">
                                  <p:stCondLst>
                                    <p:cond delay="0"/>
                                  </p:stCondLst>
                                  <p:childTnLst>
                                    <p:set>
                                      <p:cBhvr>
                                        <p:cTn id="236" dur="1" fill="hold">
                                          <p:stCondLst>
                                            <p:cond delay="0"/>
                                          </p:stCondLst>
                                        </p:cTn>
                                        <p:tgtEl>
                                          <p:spTgt spid="39"/>
                                        </p:tgtEl>
                                        <p:attrNameLst>
                                          <p:attrName>style.visibility</p:attrName>
                                        </p:attrNameLst>
                                      </p:cBhvr>
                                      <p:to>
                                        <p:strVal val="visible"/>
                                      </p:to>
                                    </p:set>
                                    <p:anim calcmode="lin" valueType="num">
                                      <p:cBhvr additive="base">
                                        <p:cTn id="237" dur="500" fill="hold"/>
                                        <p:tgtEl>
                                          <p:spTgt spid="39"/>
                                        </p:tgtEl>
                                        <p:attrNameLst>
                                          <p:attrName>ppt_x</p:attrName>
                                        </p:attrNameLst>
                                      </p:cBhvr>
                                      <p:tavLst>
                                        <p:tav tm="0">
                                          <p:val>
                                            <p:strVal val="#ppt_x"/>
                                          </p:val>
                                        </p:tav>
                                        <p:tav tm="100000">
                                          <p:val>
                                            <p:strVal val="#ppt_x"/>
                                          </p:val>
                                        </p:tav>
                                      </p:tavLst>
                                    </p:anim>
                                    <p:anim calcmode="lin" valueType="num">
                                      <p:cBhvr additive="base">
                                        <p:cTn id="238" dur="500" fill="hold"/>
                                        <p:tgtEl>
                                          <p:spTgt spid="39"/>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59"/>
                                        </p:tgtEl>
                                        <p:attrNameLst>
                                          <p:attrName>style.visibility</p:attrName>
                                        </p:attrNameLst>
                                      </p:cBhvr>
                                      <p:to>
                                        <p:strVal val="visible"/>
                                      </p:to>
                                    </p:set>
                                    <p:anim calcmode="lin" valueType="num">
                                      <p:cBhvr additive="base">
                                        <p:cTn id="241" dur="500" fill="hold"/>
                                        <p:tgtEl>
                                          <p:spTgt spid="59"/>
                                        </p:tgtEl>
                                        <p:attrNameLst>
                                          <p:attrName>ppt_x</p:attrName>
                                        </p:attrNameLst>
                                      </p:cBhvr>
                                      <p:tavLst>
                                        <p:tav tm="0">
                                          <p:val>
                                            <p:strVal val="#ppt_x"/>
                                          </p:val>
                                        </p:tav>
                                        <p:tav tm="100000">
                                          <p:val>
                                            <p:strVal val="#ppt_x"/>
                                          </p:val>
                                        </p:tav>
                                      </p:tavLst>
                                    </p:anim>
                                    <p:anim calcmode="lin" valueType="num">
                                      <p:cBhvr additive="base">
                                        <p:cTn id="242" dur="500" fill="hold"/>
                                        <p:tgtEl>
                                          <p:spTgt spid="59"/>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60"/>
                                        </p:tgtEl>
                                        <p:attrNameLst>
                                          <p:attrName>style.visibility</p:attrName>
                                        </p:attrNameLst>
                                      </p:cBhvr>
                                      <p:to>
                                        <p:strVal val="visible"/>
                                      </p:to>
                                    </p:set>
                                    <p:anim calcmode="lin" valueType="num">
                                      <p:cBhvr additive="base">
                                        <p:cTn id="245" dur="500" fill="hold"/>
                                        <p:tgtEl>
                                          <p:spTgt spid="60"/>
                                        </p:tgtEl>
                                        <p:attrNameLst>
                                          <p:attrName>ppt_x</p:attrName>
                                        </p:attrNameLst>
                                      </p:cBhvr>
                                      <p:tavLst>
                                        <p:tav tm="0">
                                          <p:val>
                                            <p:strVal val="#ppt_x"/>
                                          </p:val>
                                        </p:tav>
                                        <p:tav tm="100000">
                                          <p:val>
                                            <p:strVal val="#ppt_x"/>
                                          </p:val>
                                        </p:tav>
                                      </p:tavLst>
                                    </p:anim>
                                    <p:anim calcmode="lin" valueType="num">
                                      <p:cBhvr additive="base">
                                        <p:cTn id="246" dur="500" fill="hold"/>
                                        <p:tgtEl>
                                          <p:spTgt spid="60"/>
                                        </p:tgtEl>
                                        <p:attrNameLst>
                                          <p:attrName>ppt_y</p:attrName>
                                        </p:attrNameLst>
                                      </p:cBhvr>
                                      <p:tavLst>
                                        <p:tav tm="0">
                                          <p:val>
                                            <p:strVal val="1+#ppt_h/2"/>
                                          </p:val>
                                        </p:tav>
                                        <p:tav tm="100000">
                                          <p:val>
                                            <p:strVal val="#ppt_y"/>
                                          </p:val>
                                        </p:tav>
                                      </p:tavLst>
                                    </p:anim>
                                  </p:childTnLst>
                                </p:cTn>
                              </p:par>
                            </p:childTnLst>
                          </p:cTn>
                        </p:par>
                        <p:par>
                          <p:cTn id="247" fill="hold">
                            <p:stCondLst>
                              <p:cond delay="9500"/>
                            </p:stCondLst>
                            <p:childTnLst>
                              <p:par>
                                <p:cTn id="248" presetID="8" presetClass="emph" presetSubtype="0" fill="hold" nodeType="afterEffect">
                                  <p:stCondLst>
                                    <p:cond delay="0"/>
                                  </p:stCondLst>
                                  <p:childTnLst>
                                    <p:animRot by="21600000">
                                      <p:cBhvr>
                                        <p:cTn id="249" dur="500" fill="hold"/>
                                        <p:tgtEl>
                                          <p:spTgt spid="36"/>
                                        </p:tgtEl>
                                        <p:attrNameLst>
                                          <p:attrName>r</p:attrName>
                                        </p:attrNameLst>
                                      </p:cBhvr>
                                    </p:animRot>
                                  </p:childTnLst>
                                </p:cTn>
                              </p:par>
                              <p:par>
                                <p:cTn id="250" presetID="8" presetClass="emph" presetSubtype="0" fill="hold" nodeType="withEffect">
                                  <p:stCondLst>
                                    <p:cond delay="0"/>
                                  </p:stCondLst>
                                  <p:childTnLst>
                                    <p:animRot by="21600000">
                                      <p:cBhvr>
                                        <p:cTn id="251" dur="500" fill="hold"/>
                                        <p:tgtEl>
                                          <p:spTgt spid="39"/>
                                        </p:tgtEl>
                                        <p:attrNameLst>
                                          <p:attrName>r</p:attrName>
                                        </p:attrNameLst>
                                      </p:cBhvr>
                                    </p:animRot>
                                  </p:childTnLst>
                                </p:cTn>
                              </p:par>
                            </p:childTnLst>
                          </p:cTn>
                        </p:par>
                        <p:par>
                          <p:cTn id="252" fill="hold">
                            <p:stCondLst>
                              <p:cond delay="10000"/>
                            </p:stCondLst>
                            <p:childTnLst>
                              <p:par>
                                <p:cTn id="253" presetID="2" presetClass="entr" presetSubtype="4" fill="hold" nodeType="afterEffect">
                                  <p:stCondLst>
                                    <p:cond delay="0"/>
                                  </p:stCondLst>
                                  <p:childTnLst>
                                    <p:set>
                                      <p:cBhvr>
                                        <p:cTn id="254" dur="1" fill="hold">
                                          <p:stCondLst>
                                            <p:cond delay="0"/>
                                          </p:stCondLst>
                                        </p:cTn>
                                        <p:tgtEl>
                                          <p:spTgt spid="25"/>
                                        </p:tgtEl>
                                        <p:attrNameLst>
                                          <p:attrName>style.visibility</p:attrName>
                                        </p:attrNameLst>
                                      </p:cBhvr>
                                      <p:to>
                                        <p:strVal val="visible"/>
                                      </p:to>
                                    </p:set>
                                    <p:anim calcmode="lin" valueType="num">
                                      <p:cBhvr additive="base">
                                        <p:cTn id="255" dur="500" fill="hold"/>
                                        <p:tgtEl>
                                          <p:spTgt spid="25"/>
                                        </p:tgtEl>
                                        <p:attrNameLst>
                                          <p:attrName>ppt_x</p:attrName>
                                        </p:attrNameLst>
                                      </p:cBhvr>
                                      <p:tavLst>
                                        <p:tav tm="0">
                                          <p:val>
                                            <p:strVal val="#ppt_x"/>
                                          </p:val>
                                        </p:tav>
                                        <p:tav tm="100000">
                                          <p:val>
                                            <p:strVal val="#ppt_x"/>
                                          </p:val>
                                        </p:tav>
                                      </p:tavLst>
                                    </p:anim>
                                    <p:anim calcmode="lin" valueType="num">
                                      <p:cBhvr additive="base">
                                        <p:cTn id="256" dur="500" fill="hold"/>
                                        <p:tgtEl>
                                          <p:spTgt spid="25"/>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28"/>
                                        </p:tgtEl>
                                        <p:attrNameLst>
                                          <p:attrName>style.visibility</p:attrName>
                                        </p:attrNameLst>
                                      </p:cBhvr>
                                      <p:to>
                                        <p:strVal val="visible"/>
                                      </p:to>
                                    </p:set>
                                    <p:anim calcmode="lin" valueType="num">
                                      <p:cBhvr additive="base">
                                        <p:cTn id="259" dur="500" fill="hold"/>
                                        <p:tgtEl>
                                          <p:spTgt spid="28"/>
                                        </p:tgtEl>
                                        <p:attrNameLst>
                                          <p:attrName>ppt_x</p:attrName>
                                        </p:attrNameLst>
                                      </p:cBhvr>
                                      <p:tavLst>
                                        <p:tav tm="0">
                                          <p:val>
                                            <p:strVal val="#ppt_x"/>
                                          </p:val>
                                        </p:tav>
                                        <p:tav tm="100000">
                                          <p:val>
                                            <p:strVal val="#ppt_x"/>
                                          </p:val>
                                        </p:tav>
                                      </p:tavLst>
                                    </p:anim>
                                    <p:anim calcmode="lin" valueType="num">
                                      <p:cBhvr additive="base">
                                        <p:cTn id="260" dur="500" fill="hold"/>
                                        <p:tgtEl>
                                          <p:spTgt spid="28"/>
                                        </p:tgtEl>
                                        <p:attrNameLst>
                                          <p:attrName>ppt_y</p:attrName>
                                        </p:attrNameLst>
                                      </p:cBhvr>
                                      <p:tavLst>
                                        <p:tav tm="0">
                                          <p:val>
                                            <p:strVal val="1+#ppt_h/2"/>
                                          </p:val>
                                        </p:tav>
                                        <p:tav tm="100000">
                                          <p:val>
                                            <p:strVal val="#ppt_y"/>
                                          </p:val>
                                        </p:tav>
                                      </p:tavLst>
                                    </p:anim>
                                  </p:childTnLst>
                                </p:cTn>
                              </p:par>
                              <p:par>
                                <p:cTn id="261" presetID="2" presetClass="entr" presetSubtype="4" fill="hold" grpId="0" nodeType="withEffect">
                                  <p:stCondLst>
                                    <p:cond delay="0"/>
                                  </p:stCondLst>
                                  <p:childTnLst>
                                    <p:set>
                                      <p:cBhvr>
                                        <p:cTn id="262" dur="1" fill="hold">
                                          <p:stCondLst>
                                            <p:cond delay="0"/>
                                          </p:stCondLst>
                                        </p:cTn>
                                        <p:tgtEl>
                                          <p:spTgt spid="29"/>
                                        </p:tgtEl>
                                        <p:attrNameLst>
                                          <p:attrName>style.visibility</p:attrName>
                                        </p:attrNameLst>
                                      </p:cBhvr>
                                      <p:to>
                                        <p:strVal val="visible"/>
                                      </p:to>
                                    </p:set>
                                    <p:anim calcmode="lin" valueType="num">
                                      <p:cBhvr additive="base">
                                        <p:cTn id="263" dur="500" fill="hold"/>
                                        <p:tgtEl>
                                          <p:spTgt spid="29"/>
                                        </p:tgtEl>
                                        <p:attrNameLst>
                                          <p:attrName>ppt_x</p:attrName>
                                        </p:attrNameLst>
                                      </p:cBhvr>
                                      <p:tavLst>
                                        <p:tav tm="0">
                                          <p:val>
                                            <p:strVal val="#ppt_x"/>
                                          </p:val>
                                        </p:tav>
                                        <p:tav tm="100000">
                                          <p:val>
                                            <p:strVal val="#ppt_x"/>
                                          </p:val>
                                        </p:tav>
                                      </p:tavLst>
                                    </p:anim>
                                    <p:anim calcmode="lin" valueType="num">
                                      <p:cBhvr additive="base">
                                        <p:cTn id="26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54" grpId="0" animBg="1"/>
      <p:bldP spid="55" grpId="0" animBg="1"/>
      <p:bldP spid="59" grpId="0" animBg="1"/>
      <p:bldP spid="60" grpId="0" animBg="1"/>
      <p:bldP spid="67" grpId="0" animBg="1"/>
      <p:bldP spid="68" grpId="0" animBg="1"/>
      <p:bldP spid="72" grpId="0" animBg="1"/>
      <p:bldP spid="73" grpId="0" animBg="1"/>
      <p:bldP spid="77" grpId="0" animBg="1"/>
      <p:bldP spid="78" grpId="0" animBg="1"/>
      <p:bldP spid="82" grpId="0" animBg="1"/>
      <p:bldP spid="83" grpId="0" animBg="1"/>
      <p:bldP spid="87" grpId="0" animBg="1"/>
      <p:bldP spid="88" grpId="0" animBg="1"/>
      <p:bldP spid="101" grpId="0" animBg="1"/>
      <p:bldP spid="10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A023F-B1C6-46CC-9AD1-820B18AB3DA5}"/>
              </a:ext>
            </a:extLst>
          </p:cNvPr>
          <p:cNvSpPr>
            <a:spLocks noGrp="1"/>
          </p:cNvSpPr>
          <p:nvPr>
            <p:ph type="title"/>
          </p:nvPr>
        </p:nvSpPr>
        <p:spPr/>
        <p:txBody>
          <a:bodyPr/>
          <a:lstStyle/>
          <a:p>
            <a:r>
              <a:rPr lang="en-US" altLang="zh-CN" dirty="0"/>
              <a:t>Correctness Analysis</a:t>
            </a:r>
            <a:endParaRPr lang="zh-CN" altLang="en-US" dirty="0"/>
          </a:p>
        </p:txBody>
      </p:sp>
      <p:sp>
        <p:nvSpPr>
          <p:cNvPr id="3" name="内容占位符 2">
            <a:extLst>
              <a:ext uri="{FF2B5EF4-FFF2-40B4-BE49-F238E27FC236}">
                <a16:creationId xmlns:a16="http://schemas.microsoft.com/office/drawing/2014/main" id="{94854D02-C92B-4CA1-8924-B7C89DF3F667}"/>
              </a:ext>
            </a:extLst>
          </p:cNvPr>
          <p:cNvSpPr>
            <a:spLocks noGrp="1"/>
          </p:cNvSpPr>
          <p:nvPr>
            <p:ph idx="1"/>
          </p:nvPr>
        </p:nvSpPr>
        <p:spPr/>
        <p:txBody>
          <a:bodyPr>
            <a:normAutofit fontScale="92500" lnSpcReduction="10000"/>
          </a:bodyPr>
          <a:lstStyle/>
          <a:p>
            <a:r>
              <a:rPr lang="en-US" altLang="zh-CN" dirty="0"/>
              <a:t>Theorem: the constructed tree has minimum </a:t>
            </a:r>
            <a:r>
              <a:rPr lang="en-US" altLang="zh-CN" dirty="0">
                <a:solidFill>
                  <a:srgbClr val="0070C0"/>
                </a:solidFill>
              </a:rPr>
              <a:t>weighted external path length (WEPL)</a:t>
            </a:r>
          </a:p>
          <a:p>
            <a:r>
              <a:rPr lang="en-US" altLang="zh-CN" dirty="0"/>
              <a:t>Sketch of Proof (By induction)</a:t>
            </a:r>
          </a:p>
          <a:p>
            <a:pPr lvl="1"/>
            <a:r>
              <a:rPr lang="en-US" altLang="zh-CN" dirty="0"/>
              <a:t>It is easy for </a:t>
            </a:r>
            <a:r>
              <a:rPr lang="en-US" altLang="zh-CN" dirty="0">
                <a:solidFill>
                  <a:srgbClr val="0070C0"/>
                </a:solidFill>
              </a:rPr>
              <a:t>n=2</a:t>
            </a:r>
            <a:r>
              <a:rPr lang="en-US" altLang="zh-CN" dirty="0"/>
              <a:t> leaves</a:t>
            </a:r>
          </a:p>
          <a:p>
            <a:pPr lvl="1"/>
            <a:r>
              <a:rPr lang="en-US" altLang="zh-CN" dirty="0"/>
              <a:t>Assume Huffman Trees with </a:t>
            </a:r>
            <a:r>
              <a:rPr lang="en-US" altLang="zh-CN" dirty="0">
                <a:solidFill>
                  <a:srgbClr val="0070C0"/>
                </a:solidFill>
              </a:rPr>
              <a:t>n-1 </a:t>
            </a:r>
            <a:r>
              <a:rPr lang="en-US" altLang="zh-CN" dirty="0"/>
              <a:t>leaves have minimum WEPL</a:t>
            </a:r>
          </a:p>
          <a:p>
            <a:pPr lvl="1"/>
            <a:r>
              <a:rPr lang="en-US" altLang="zh-CN" dirty="0"/>
              <a:t>For a Huffman Tree </a:t>
            </a:r>
            <a:r>
              <a:rPr lang="en-US" altLang="zh-CN" dirty="0">
                <a:solidFill>
                  <a:srgbClr val="0070C0"/>
                </a:solidFill>
              </a:rPr>
              <a:t>T</a:t>
            </a:r>
            <a:r>
              <a:rPr lang="en-US" altLang="zh-CN" baseline="-25000" dirty="0">
                <a:solidFill>
                  <a:srgbClr val="0070C0"/>
                </a:solidFill>
              </a:rPr>
              <a:t>n</a:t>
            </a:r>
            <a:r>
              <a:rPr lang="en-US" altLang="zh-CN" dirty="0"/>
              <a:t> with n leaves</a:t>
            </a:r>
          </a:p>
          <a:p>
            <a:pPr lvl="2"/>
            <a:r>
              <a:rPr lang="en-US" altLang="zh-CN" dirty="0"/>
              <a:t>Its leaves have weights w</a:t>
            </a:r>
            <a:r>
              <a:rPr lang="en-US" altLang="zh-CN" baseline="-25000" dirty="0"/>
              <a:t>1</a:t>
            </a:r>
            <a:r>
              <a:rPr lang="en-US" altLang="zh-CN" dirty="0"/>
              <a:t> &lt; w</a:t>
            </a:r>
            <a:r>
              <a:rPr lang="en-US" altLang="zh-CN" baseline="-25000" dirty="0"/>
              <a:t>2</a:t>
            </a:r>
            <a:r>
              <a:rPr lang="en-US" altLang="zh-CN" dirty="0"/>
              <a:t> … &lt; </a:t>
            </a:r>
            <a:r>
              <a:rPr lang="en-US" altLang="zh-CN" dirty="0" err="1"/>
              <a:t>w</a:t>
            </a:r>
            <a:r>
              <a:rPr lang="en-US" altLang="zh-CN" baseline="-25000" dirty="0" err="1"/>
              <a:t>n</a:t>
            </a:r>
            <a:endParaRPr lang="en-US" altLang="zh-CN" baseline="-25000" dirty="0"/>
          </a:p>
          <a:p>
            <a:pPr lvl="2"/>
            <a:r>
              <a:rPr lang="en-US" altLang="zh-CN" dirty="0"/>
              <a:t>We must have: w</a:t>
            </a:r>
            <a:r>
              <a:rPr lang="en-US" altLang="zh-CN" baseline="-25000" dirty="0"/>
              <a:t>1 </a:t>
            </a:r>
            <a:r>
              <a:rPr lang="en-US" altLang="zh-CN" dirty="0"/>
              <a:t>and w</a:t>
            </a:r>
            <a:r>
              <a:rPr lang="en-US" altLang="zh-CN" baseline="-25000" dirty="0"/>
              <a:t>2 </a:t>
            </a:r>
            <a:r>
              <a:rPr lang="en-US" altLang="zh-CN" dirty="0"/>
              <a:t>are siblings and are the deepest leaves in </a:t>
            </a:r>
            <a:r>
              <a:rPr lang="en-US" altLang="zh-CN" dirty="0">
                <a:solidFill>
                  <a:srgbClr val="0070C0"/>
                </a:solidFill>
              </a:rPr>
              <a:t>T</a:t>
            </a:r>
            <a:r>
              <a:rPr lang="en-US" altLang="zh-CN" baseline="-25000" dirty="0">
                <a:solidFill>
                  <a:srgbClr val="0070C0"/>
                </a:solidFill>
              </a:rPr>
              <a:t>n</a:t>
            </a:r>
            <a:endParaRPr lang="en-US" altLang="zh-CN" dirty="0"/>
          </a:p>
          <a:p>
            <a:pPr lvl="3"/>
            <a:r>
              <a:rPr lang="en-US" altLang="zh-CN" dirty="0"/>
              <a:t>Proved as a Lemma in some textbooks</a:t>
            </a:r>
          </a:p>
          <a:p>
            <a:pPr lvl="2"/>
            <a:r>
              <a:rPr lang="en-US" altLang="zh-CN" dirty="0"/>
              <a:t>Reduce </a:t>
            </a:r>
            <a:r>
              <a:rPr lang="en-US" altLang="zh-CN" dirty="0">
                <a:solidFill>
                  <a:srgbClr val="0070C0"/>
                </a:solidFill>
              </a:rPr>
              <a:t>T</a:t>
            </a:r>
            <a:r>
              <a:rPr lang="en-US" altLang="zh-CN" baseline="-25000" dirty="0">
                <a:solidFill>
                  <a:srgbClr val="0070C0"/>
                </a:solidFill>
              </a:rPr>
              <a:t>n</a:t>
            </a:r>
            <a:r>
              <a:rPr lang="en-US" altLang="zh-CN" dirty="0"/>
              <a:t> to (n-1)-leaves Huffman Tree </a:t>
            </a:r>
            <a:r>
              <a:rPr lang="en-US" altLang="zh-CN" dirty="0">
                <a:solidFill>
                  <a:srgbClr val="0070C0"/>
                </a:solidFill>
              </a:rPr>
              <a:t>T</a:t>
            </a:r>
            <a:r>
              <a:rPr lang="en-US" altLang="zh-CN" baseline="-25000" dirty="0">
                <a:solidFill>
                  <a:srgbClr val="0070C0"/>
                </a:solidFill>
              </a:rPr>
              <a:t>n-1</a:t>
            </a:r>
            <a:r>
              <a:rPr lang="en-US" altLang="zh-CN" dirty="0"/>
              <a:t> : replace w</a:t>
            </a:r>
            <a:r>
              <a:rPr lang="en-US" altLang="zh-CN" baseline="-25000" dirty="0"/>
              <a:t>1 </a:t>
            </a:r>
            <a:r>
              <a:rPr lang="en-US" altLang="zh-CN" dirty="0"/>
              <a:t>and w</a:t>
            </a:r>
            <a:r>
              <a:rPr lang="en-US" altLang="zh-CN" baseline="-25000" dirty="0"/>
              <a:t>2 </a:t>
            </a:r>
            <a:r>
              <a:rPr lang="en-US" altLang="zh-CN" dirty="0"/>
              <a:t>by a node with weight </a:t>
            </a:r>
            <a:r>
              <a:rPr lang="en-US" altLang="zh-CN" dirty="0">
                <a:solidFill>
                  <a:srgbClr val="0070C0"/>
                </a:solidFill>
              </a:rPr>
              <a:t>w</a:t>
            </a:r>
            <a:r>
              <a:rPr lang="en-US" altLang="zh-CN" baseline="-25000" dirty="0">
                <a:solidFill>
                  <a:srgbClr val="0070C0"/>
                </a:solidFill>
              </a:rPr>
              <a:t>1 </a:t>
            </a:r>
            <a:r>
              <a:rPr lang="en-US" altLang="zh-CN" dirty="0">
                <a:solidFill>
                  <a:srgbClr val="0070C0"/>
                </a:solidFill>
              </a:rPr>
              <a:t>+ w</a:t>
            </a:r>
            <a:r>
              <a:rPr lang="en-US" altLang="zh-CN" baseline="-25000" dirty="0">
                <a:solidFill>
                  <a:srgbClr val="0070C0"/>
                </a:solidFill>
              </a:rPr>
              <a:t>2 </a:t>
            </a:r>
            <a:endParaRPr lang="en-US" altLang="zh-CN" dirty="0">
              <a:solidFill>
                <a:srgbClr val="0070C0"/>
              </a:solidFill>
            </a:endParaRPr>
          </a:p>
          <a:p>
            <a:pPr lvl="2"/>
            <a:r>
              <a:rPr lang="en-US" altLang="zh-CN" dirty="0">
                <a:solidFill>
                  <a:srgbClr val="0070C0"/>
                </a:solidFill>
              </a:rPr>
              <a:t>T</a:t>
            </a:r>
            <a:r>
              <a:rPr lang="en-US" altLang="zh-CN" baseline="-25000" dirty="0">
                <a:solidFill>
                  <a:srgbClr val="0070C0"/>
                </a:solidFill>
              </a:rPr>
              <a:t>n </a:t>
            </a:r>
            <a:r>
              <a:rPr lang="en-US" altLang="zh-CN" dirty="0"/>
              <a:t>has minimum WEPL for n given that </a:t>
            </a:r>
            <a:r>
              <a:rPr lang="en-US" altLang="zh-CN" dirty="0">
                <a:solidFill>
                  <a:srgbClr val="0070C0"/>
                </a:solidFill>
              </a:rPr>
              <a:t>T</a:t>
            </a:r>
            <a:r>
              <a:rPr lang="en-US" altLang="zh-CN" baseline="-25000" dirty="0">
                <a:solidFill>
                  <a:srgbClr val="0070C0"/>
                </a:solidFill>
              </a:rPr>
              <a:t>n-1 </a:t>
            </a:r>
            <a:r>
              <a:rPr lang="en-US" altLang="zh-CN" dirty="0"/>
              <a:t>has minimum WEPL for n-1</a:t>
            </a:r>
          </a:p>
        </p:txBody>
      </p:sp>
      <p:sp>
        <p:nvSpPr>
          <p:cNvPr id="4" name="灯片编号占位符 3">
            <a:extLst>
              <a:ext uri="{FF2B5EF4-FFF2-40B4-BE49-F238E27FC236}">
                <a16:creationId xmlns:a16="http://schemas.microsoft.com/office/drawing/2014/main" id="{E1BD4D29-9868-451E-A619-20070AB1D405}"/>
              </a:ext>
            </a:extLst>
          </p:cNvPr>
          <p:cNvSpPr>
            <a:spLocks noGrp="1"/>
          </p:cNvSpPr>
          <p:nvPr>
            <p:ph type="sldNum" sz="quarter" idx="11"/>
          </p:nvPr>
        </p:nvSpPr>
        <p:spPr/>
        <p:txBody>
          <a:bodyPr/>
          <a:lstStyle/>
          <a:p>
            <a:pPr>
              <a:defRPr/>
            </a:pPr>
            <a:fld id="{3067EECE-76B4-489D-A939-B05A8F1F1F9C}" type="slidenum">
              <a:rPr lang="en-US" altLang="zh-CN" smtClean="0"/>
              <a:pPr>
                <a:defRPr/>
              </a:pPr>
              <a:t>52</a:t>
            </a:fld>
            <a:endParaRPr lang="en-US" altLang="zh-CN"/>
          </a:p>
        </p:txBody>
      </p:sp>
    </p:spTree>
    <p:extLst>
      <p:ext uri="{BB962C8B-B14F-4D97-AF65-F5344CB8AC3E}">
        <p14:creationId xmlns:p14="http://schemas.microsoft.com/office/powerpoint/2010/main" val="2819989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069F4A-8D28-46C1-A2DB-DF14DA611CA0}"/>
              </a:ext>
            </a:extLst>
          </p:cNvPr>
          <p:cNvSpPr>
            <a:spLocks noGrp="1"/>
          </p:cNvSpPr>
          <p:nvPr>
            <p:ph type="title"/>
          </p:nvPr>
        </p:nvSpPr>
        <p:spPr/>
        <p:txBody>
          <a:bodyPr/>
          <a:lstStyle/>
          <a:p>
            <a:r>
              <a:rPr lang="en-US" altLang="zh-CN" dirty="0"/>
              <a:t>Encode based on Huffman Tree</a:t>
            </a:r>
            <a:endParaRPr lang="zh-CN" altLang="en-US" dirty="0"/>
          </a:p>
        </p:txBody>
      </p:sp>
      <p:sp>
        <p:nvSpPr>
          <p:cNvPr id="3" name="内容占位符 2">
            <a:extLst>
              <a:ext uri="{FF2B5EF4-FFF2-40B4-BE49-F238E27FC236}">
                <a16:creationId xmlns:a16="http://schemas.microsoft.com/office/drawing/2014/main" id="{4EE985C0-2716-499C-B2CB-9504C89CFD3D}"/>
              </a:ext>
            </a:extLst>
          </p:cNvPr>
          <p:cNvSpPr>
            <a:spLocks noGrp="1"/>
          </p:cNvSpPr>
          <p:nvPr>
            <p:ph idx="1"/>
          </p:nvPr>
        </p:nvSpPr>
        <p:spPr/>
        <p:txBody>
          <a:bodyPr/>
          <a:lstStyle/>
          <a:p>
            <a:r>
              <a:rPr lang="en-US" altLang="zh-CN" dirty="0"/>
              <a:t>Input: a Huffman tree and a character set</a:t>
            </a:r>
          </a:p>
          <a:p>
            <a:endParaRPr lang="en-US" altLang="zh-CN" dirty="0"/>
          </a:p>
          <a:p>
            <a:r>
              <a:rPr lang="en-US" altLang="zh-CN" dirty="0"/>
              <a:t>Algorithm</a:t>
            </a:r>
          </a:p>
          <a:p>
            <a:pPr lvl="1"/>
            <a:r>
              <a:rPr lang="en-US" altLang="zh-CN" dirty="0"/>
              <a:t>Travel the tree:</a:t>
            </a:r>
          </a:p>
          <a:p>
            <a:pPr lvl="2"/>
            <a:r>
              <a:rPr lang="en-US" altLang="zh-CN" dirty="0"/>
              <a:t>Edge to left subtree marked as “0”</a:t>
            </a:r>
          </a:p>
          <a:p>
            <a:pPr lvl="2"/>
            <a:r>
              <a:rPr lang="en-US" altLang="zh-CN" dirty="0"/>
              <a:t>Edge to right subtree marked as “1”</a:t>
            </a:r>
          </a:p>
          <a:p>
            <a:pPr lvl="1"/>
            <a:r>
              <a:rPr lang="en-US" altLang="zh-CN" dirty="0"/>
              <a:t>When reaching a leave: coding for a character</a:t>
            </a:r>
          </a:p>
          <a:p>
            <a:pPr lvl="2"/>
            <a:r>
              <a:rPr lang="en-US" altLang="zh-CN" dirty="0"/>
              <a:t>A character is a leave in Huffman Tree</a:t>
            </a:r>
          </a:p>
          <a:p>
            <a:pPr lvl="2"/>
            <a:r>
              <a:rPr lang="en-US" altLang="zh-CN" dirty="0"/>
              <a:t>Coded as binary string from root to the leave</a:t>
            </a:r>
          </a:p>
          <a:p>
            <a:endParaRPr lang="en-US" altLang="zh-CN" dirty="0"/>
          </a:p>
        </p:txBody>
      </p:sp>
      <p:sp>
        <p:nvSpPr>
          <p:cNvPr id="4" name="灯片编号占位符 3">
            <a:extLst>
              <a:ext uri="{FF2B5EF4-FFF2-40B4-BE49-F238E27FC236}">
                <a16:creationId xmlns:a16="http://schemas.microsoft.com/office/drawing/2014/main" id="{18AD4B43-E4D0-484C-B646-7AB3B8B1A2D9}"/>
              </a:ext>
            </a:extLst>
          </p:cNvPr>
          <p:cNvSpPr>
            <a:spLocks noGrp="1"/>
          </p:cNvSpPr>
          <p:nvPr>
            <p:ph type="sldNum" sz="quarter" idx="11"/>
          </p:nvPr>
        </p:nvSpPr>
        <p:spPr/>
        <p:txBody>
          <a:bodyPr/>
          <a:lstStyle/>
          <a:p>
            <a:pPr>
              <a:defRPr/>
            </a:pPr>
            <a:fld id="{3067EECE-76B4-489D-A939-B05A8F1F1F9C}" type="slidenum">
              <a:rPr lang="en-US" altLang="zh-CN" smtClean="0"/>
              <a:pPr>
                <a:defRPr/>
              </a:pPr>
              <a:t>53</a:t>
            </a:fld>
            <a:endParaRPr lang="en-US" altLang="zh-CN"/>
          </a:p>
        </p:txBody>
      </p:sp>
    </p:spTree>
    <p:extLst>
      <p:ext uri="{BB962C8B-B14F-4D97-AF65-F5344CB8AC3E}">
        <p14:creationId xmlns:p14="http://schemas.microsoft.com/office/powerpoint/2010/main" val="3362882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385C7-2294-4A9F-8308-3BD61AFDB4A5}"/>
              </a:ext>
            </a:extLst>
          </p:cNvPr>
          <p:cNvSpPr>
            <a:spLocks noGrp="1"/>
          </p:cNvSpPr>
          <p:nvPr>
            <p:ph type="title"/>
          </p:nvPr>
        </p:nvSpPr>
        <p:spPr/>
        <p:txBody>
          <a:bodyPr/>
          <a:lstStyle/>
          <a:p>
            <a:r>
              <a:rPr lang="en-US" altLang="zh-CN" dirty="0"/>
              <a:t>Example</a:t>
            </a:r>
            <a:endParaRPr lang="zh-CN" altLang="en-US" dirty="0"/>
          </a:p>
        </p:txBody>
      </p:sp>
      <p:sp>
        <p:nvSpPr>
          <p:cNvPr id="3" name="内容占位符 2">
            <a:extLst>
              <a:ext uri="{FF2B5EF4-FFF2-40B4-BE49-F238E27FC236}">
                <a16:creationId xmlns:a16="http://schemas.microsoft.com/office/drawing/2014/main" id="{DBE9D16B-3AD2-4017-B62D-15B9E1D37B72}"/>
              </a:ext>
            </a:extLst>
          </p:cNvPr>
          <p:cNvSpPr>
            <a:spLocks noGrp="1"/>
          </p:cNvSpPr>
          <p:nvPr>
            <p:ph idx="1"/>
          </p:nvPr>
        </p:nvSpPr>
        <p:spPr>
          <a:xfrm>
            <a:off x="838200" y="2525690"/>
            <a:ext cx="6121896" cy="3671494"/>
          </a:xfrm>
        </p:spPr>
        <p:txBody>
          <a:bodyPr/>
          <a:lstStyle/>
          <a:p>
            <a:r>
              <a:rPr lang="en-US" altLang="zh-CN" sz="2800" dirty="0">
                <a:solidFill>
                  <a:srgbClr val="000000"/>
                </a:solidFill>
                <a:latin typeface="微软雅黑" pitchFamily="34" charset="-122"/>
                <a:ea typeface="微软雅黑" pitchFamily="34" charset="-122"/>
                <a:cs typeface="Times New Roman" pitchFamily="18" charset="0"/>
              </a:rPr>
              <a:t>d</a:t>
            </a:r>
            <a:r>
              <a:rPr lang="en-US" altLang="zh-CN" sz="2800" baseline="-30000" dirty="0">
                <a:solidFill>
                  <a:srgbClr val="000000"/>
                </a:solidFill>
                <a:latin typeface="微软雅黑" pitchFamily="34" charset="-122"/>
                <a:ea typeface="微软雅黑" pitchFamily="34" charset="-122"/>
                <a:cs typeface="Times New Roman" pitchFamily="18" charset="0"/>
              </a:rPr>
              <a:t>0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1011110    d</a:t>
            </a:r>
            <a:r>
              <a:rPr lang="en-US" altLang="zh-CN" sz="2800" baseline="-30000" dirty="0">
                <a:solidFill>
                  <a:srgbClr val="000000"/>
                </a:solidFill>
                <a:latin typeface="微软雅黑" pitchFamily="34" charset="-122"/>
                <a:ea typeface="微软雅黑" pitchFamily="34" charset="-122"/>
              </a:rPr>
              <a:t>1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1011111</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2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101110      d</a:t>
            </a:r>
            <a:r>
              <a:rPr lang="en-US" altLang="zh-CN" sz="2800" baseline="-30000" dirty="0">
                <a:solidFill>
                  <a:srgbClr val="000000"/>
                </a:solidFill>
                <a:latin typeface="微软雅黑" pitchFamily="34" charset="-122"/>
                <a:ea typeface="微软雅黑" pitchFamily="34" charset="-122"/>
              </a:rPr>
              <a:t>3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10110</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4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0100          d</a:t>
            </a:r>
            <a:r>
              <a:rPr lang="en-US" altLang="zh-CN" sz="2800" baseline="-30000" dirty="0">
                <a:solidFill>
                  <a:srgbClr val="000000"/>
                </a:solidFill>
                <a:latin typeface="微软雅黑" pitchFamily="34" charset="-122"/>
                <a:ea typeface="微软雅黑" pitchFamily="34" charset="-122"/>
              </a:rPr>
              <a:t>5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0101</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6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1010          d</a:t>
            </a:r>
            <a:r>
              <a:rPr lang="en-US" altLang="zh-CN" sz="2800" baseline="-30000" dirty="0">
                <a:solidFill>
                  <a:srgbClr val="000000"/>
                </a:solidFill>
                <a:latin typeface="微软雅黑" pitchFamily="34" charset="-122"/>
                <a:ea typeface="微软雅黑" pitchFamily="34" charset="-122"/>
              </a:rPr>
              <a:t>7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000</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8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001            d</a:t>
            </a:r>
            <a:r>
              <a:rPr lang="en-US" altLang="zh-CN" sz="2800" baseline="-30000" dirty="0">
                <a:solidFill>
                  <a:srgbClr val="000000"/>
                </a:solidFill>
                <a:latin typeface="微软雅黑" pitchFamily="34" charset="-122"/>
                <a:ea typeface="微软雅黑" pitchFamily="34" charset="-122"/>
              </a:rPr>
              <a:t>9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011</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10</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100            d</a:t>
            </a:r>
            <a:r>
              <a:rPr lang="en-US" altLang="zh-CN" sz="2800" baseline="-30000" dirty="0">
                <a:solidFill>
                  <a:srgbClr val="000000"/>
                </a:solidFill>
                <a:latin typeface="微软雅黑" pitchFamily="34" charset="-122"/>
                <a:ea typeface="微软雅黑" pitchFamily="34" charset="-122"/>
              </a:rPr>
              <a:t>11 </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110</a:t>
            </a:r>
          </a:p>
          <a:p>
            <a:pPr marL="0" indent="0" algn="just">
              <a:lnSpc>
                <a:spcPct val="90000"/>
              </a:lnSpc>
              <a:spcBef>
                <a:spcPct val="20000"/>
              </a:spcBef>
              <a:buClr>
                <a:srgbClr val="CC0000"/>
              </a:buClr>
              <a:buSzPct val="80000"/>
              <a:buNone/>
            </a:pPr>
            <a:r>
              <a:rPr lang="en-US" altLang="zh-CN" sz="2800" dirty="0">
                <a:solidFill>
                  <a:srgbClr val="000000"/>
                </a:solidFill>
                <a:latin typeface="微软雅黑" pitchFamily="34" charset="-122"/>
                <a:ea typeface="微软雅黑" pitchFamily="34" charset="-122"/>
              </a:rPr>
              <a:t>   d</a:t>
            </a:r>
            <a:r>
              <a:rPr lang="en-US" altLang="zh-CN" sz="2800" baseline="-30000" dirty="0">
                <a:solidFill>
                  <a:srgbClr val="000000"/>
                </a:solidFill>
                <a:latin typeface="微软雅黑" pitchFamily="34" charset="-122"/>
                <a:ea typeface="微软雅黑" pitchFamily="34" charset="-122"/>
              </a:rPr>
              <a:t>12</a:t>
            </a:r>
            <a:r>
              <a:rPr lang="zh-CN" altLang="en-US" sz="2800" dirty="0">
                <a:solidFill>
                  <a:srgbClr val="000000"/>
                </a:solidFill>
                <a:latin typeface="微软雅黑" pitchFamily="34" charset="-122"/>
                <a:ea typeface="微软雅黑" pitchFamily="34" charset="-122"/>
              </a:rPr>
              <a:t>： </a:t>
            </a:r>
            <a:r>
              <a:rPr lang="en-US" altLang="zh-CN" sz="2800" dirty="0">
                <a:solidFill>
                  <a:srgbClr val="000000"/>
                </a:solidFill>
                <a:latin typeface="微软雅黑" pitchFamily="34" charset="-122"/>
                <a:ea typeface="微软雅黑" pitchFamily="34" charset="-122"/>
              </a:rPr>
              <a:t>111</a:t>
            </a:r>
            <a:endParaRPr lang="zh-CN" altLang="en-US" dirty="0"/>
          </a:p>
        </p:txBody>
      </p:sp>
      <p:sp>
        <p:nvSpPr>
          <p:cNvPr id="4" name="灯片编号占位符 3">
            <a:extLst>
              <a:ext uri="{FF2B5EF4-FFF2-40B4-BE49-F238E27FC236}">
                <a16:creationId xmlns:a16="http://schemas.microsoft.com/office/drawing/2014/main" id="{2399B43E-F688-4C93-912C-161048031E47}"/>
              </a:ext>
            </a:extLst>
          </p:cNvPr>
          <p:cNvSpPr>
            <a:spLocks noGrp="1"/>
          </p:cNvSpPr>
          <p:nvPr>
            <p:ph type="sldNum" sz="quarter" idx="11"/>
          </p:nvPr>
        </p:nvSpPr>
        <p:spPr/>
        <p:txBody>
          <a:bodyPr/>
          <a:lstStyle/>
          <a:p>
            <a:pPr>
              <a:defRPr/>
            </a:pPr>
            <a:fld id="{3067EECE-76B4-489D-A939-B05A8F1F1F9C}" type="slidenum">
              <a:rPr lang="en-US" altLang="zh-CN" smtClean="0"/>
              <a:pPr>
                <a:defRPr/>
              </a:pPr>
              <a:t>54</a:t>
            </a:fld>
            <a:endParaRPr lang="en-US" altLang="zh-CN"/>
          </a:p>
        </p:txBody>
      </p:sp>
      <p:grpSp>
        <p:nvGrpSpPr>
          <p:cNvPr id="209" name="组合 208">
            <a:extLst>
              <a:ext uri="{FF2B5EF4-FFF2-40B4-BE49-F238E27FC236}">
                <a16:creationId xmlns:a16="http://schemas.microsoft.com/office/drawing/2014/main" id="{C5EB34ED-A188-4BEB-BC36-44EB9A22B92F}"/>
              </a:ext>
            </a:extLst>
          </p:cNvPr>
          <p:cNvGrpSpPr/>
          <p:nvPr/>
        </p:nvGrpSpPr>
        <p:grpSpPr>
          <a:xfrm>
            <a:off x="6744072" y="650910"/>
            <a:ext cx="4983987" cy="3095416"/>
            <a:chOff x="182563" y="144463"/>
            <a:chExt cx="8578963" cy="4971560"/>
          </a:xfrm>
          <a:noFill/>
        </p:grpSpPr>
        <p:sp>
          <p:nvSpPr>
            <p:cNvPr id="210" name="Rectangle 3">
              <a:extLst>
                <a:ext uri="{FF2B5EF4-FFF2-40B4-BE49-F238E27FC236}">
                  <a16:creationId xmlns:a16="http://schemas.microsoft.com/office/drawing/2014/main" id="{0AB9AED0-E4DB-413B-8590-37F05610D629}"/>
                </a:ext>
              </a:extLst>
            </p:cNvPr>
            <p:cNvSpPr>
              <a:spLocks noChangeArrowheads="1"/>
            </p:cNvSpPr>
            <p:nvPr/>
          </p:nvSpPr>
          <p:spPr bwMode="auto">
            <a:xfrm>
              <a:off x="8243888" y="4760912"/>
              <a:ext cx="169862"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211" name="Rectangle 4">
              <a:extLst>
                <a:ext uri="{FF2B5EF4-FFF2-40B4-BE49-F238E27FC236}">
                  <a16:creationId xmlns:a16="http://schemas.microsoft.com/office/drawing/2014/main" id="{3F041B35-E217-4349-82FC-3780082CA4C9}"/>
                </a:ext>
              </a:extLst>
            </p:cNvPr>
            <p:cNvSpPr>
              <a:spLocks noChangeArrowheads="1"/>
            </p:cNvSpPr>
            <p:nvPr/>
          </p:nvSpPr>
          <p:spPr bwMode="auto">
            <a:xfrm>
              <a:off x="8451851" y="4760912"/>
              <a:ext cx="15239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a:t>
              </a:r>
              <a:endParaRPr lang="en-US" altLang="zh-CN" sz="1000">
                <a:solidFill>
                  <a:srgbClr val="000000"/>
                </a:solidFill>
                <a:latin typeface="Tahoma" pitchFamily="34" charset="0"/>
                <a:ea typeface="Arial Unicode MS" pitchFamily="34" charset="-122"/>
              </a:endParaRPr>
            </a:p>
          </p:txBody>
        </p:sp>
        <p:sp>
          <p:nvSpPr>
            <p:cNvPr id="212" name="Rectangle 5">
              <a:extLst>
                <a:ext uri="{FF2B5EF4-FFF2-40B4-BE49-F238E27FC236}">
                  <a16:creationId xmlns:a16="http://schemas.microsoft.com/office/drawing/2014/main" id="{0B291912-3A2F-4AFB-9FB4-69AC7BE35AD2}"/>
                </a:ext>
              </a:extLst>
            </p:cNvPr>
            <p:cNvSpPr>
              <a:spLocks noChangeArrowheads="1"/>
            </p:cNvSpPr>
            <p:nvPr/>
          </p:nvSpPr>
          <p:spPr bwMode="auto">
            <a:xfrm>
              <a:off x="8475664" y="4760912"/>
              <a:ext cx="762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13" name="Rectangle 6">
              <a:extLst>
                <a:ext uri="{FF2B5EF4-FFF2-40B4-BE49-F238E27FC236}">
                  <a16:creationId xmlns:a16="http://schemas.microsoft.com/office/drawing/2014/main" id="{716EE725-03D3-453E-88E3-D860B17675E6}"/>
                </a:ext>
              </a:extLst>
            </p:cNvPr>
            <p:cNvSpPr>
              <a:spLocks noChangeArrowheads="1"/>
            </p:cNvSpPr>
            <p:nvPr/>
          </p:nvSpPr>
          <p:spPr bwMode="auto">
            <a:xfrm>
              <a:off x="6197329" y="4789488"/>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214" name="Rectangle 7">
              <a:extLst>
                <a:ext uri="{FF2B5EF4-FFF2-40B4-BE49-F238E27FC236}">
                  <a16:creationId xmlns:a16="http://schemas.microsoft.com/office/drawing/2014/main" id="{F051912D-1F39-4005-B68D-1F4BD15F57E0}"/>
                </a:ext>
              </a:extLst>
            </p:cNvPr>
            <p:cNvSpPr>
              <a:spLocks noChangeArrowheads="1"/>
            </p:cNvSpPr>
            <p:nvPr/>
          </p:nvSpPr>
          <p:spPr bwMode="auto">
            <a:xfrm>
              <a:off x="6403124" y="478948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0</a:t>
              </a:r>
              <a:endParaRPr lang="en-US" altLang="zh-CN" sz="1000">
                <a:solidFill>
                  <a:srgbClr val="000000"/>
                </a:solidFill>
                <a:latin typeface="Tahoma" pitchFamily="34" charset="0"/>
                <a:ea typeface="Arial Unicode MS" pitchFamily="34" charset="-122"/>
              </a:endParaRPr>
            </a:p>
          </p:txBody>
        </p:sp>
        <p:sp>
          <p:nvSpPr>
            <p:cNvPr id="215" name="Rectangle 8">
              <a:extLst>
                <a:ext uri="{FF2B5EF4-FFF2-40B4-BE49-F238E27FC236}">
                  <a16:creationId xmlns:a16="http://schemas.microsoft.com/office/drawing/2014/main" id="{411E9B62-619F-44F5-A056-6211DA2084B2}"/>
                </a:ext>
              </a:extLst>
            </p:cNvPr>
            <p:cNvSpPr>
              <a:spLocks noChangeArrowheads="1"/>
            </p:cNvSpPr>
            <p:nvPr/>
          </p:nvSpPr>
          <p:spPr bwMode="auto">
            <a:xfrm>
              <a:off x="6460387" y="478948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16" name="Rectangle 9">
              <a:extLst>
                <a:ext uri="{FF2B5EF4-FFF2-40B4-BE49-F238E27FC236}">
                  <a16:creationId xmlns:a16="http://schemas.microsoft.com/office/drawing/2014/main" id="{6E0C0100-CF63-437A-AFE7-5F6318590FCC}"/>
                </a:ext>
              </a:extLst>
            </p:cNvPr>
            <p:cNvSpPr>
              <a:spLocks noChangeArrowheads="1"/>
            </p:cNvSpPr>
            <p:nvPr/>
          </p:nvSpPr>
          <p:spPr bwMode="auto">
            <a:xfrm>
              <a:off x="7215925" y="106203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217" name="Rectangle 10">
              <a:extLst>
                <a:ext uri="{FF2B5EF4-FFF2-40B4-BE49-F238E27FC236}">
                  <a16:creationId xmlns:a16="http://schemas.microsoft.com/office/drawing/2014/main" id="{153A40F9-AFDD-4535-BDB2-623DBBD4FE22}"/>
                </a:ext>
              </a:extLst>
            </p:cNvPr>
            <p:cNvSpPr>
              <a:spLocks noChangeArrowheads="1"/>
            </p:cNvSpPr>
            <p:nvPr/>
          </p:nvSpPr>
          <p:spPr bwMode="auto">
            <a:xfrm>
              <a:off x="2794738" y="117633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218" name="Rectangle 11">
              <a:extLst>
                <a:ext uri="{FF2B5EF4-FFF2-40B4-BE49-F238E27FC236}">
                  <a16:creationId xmlns:a16="http://schemas.microsoft.com/office/drawing/2014/main" id="{11D4D21E-D3BA-4D0D-9EF1-7F1EA343249A}"/>
                </a:ext>
              </a:extLst>
            </p:cNvPr>
            <p:cNvSpPr>
              <a:spLocks noChangeArrowheads="1"/>
            </p:cNvSpPr>
            <p:nvPr/>
          </p:nvSpPr>
          <p:spPr bwMode="auto">
            <a:xfrm>
              <a:off x="2932961" y="117633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19" name="Rectangle 12">
              <a:extLst>
                <a:ext uri="{FF2B5EF4-FFF2-40B4-BE49-F238E27FC236}">
                  <a16:creationId xmlns:a16="http://schemas.microsoft.com/office/drawing/2014/main" id="{AE5ECE2F-6725-4F62-B692-FCB4EA293BDE}"/>
                </a:ext>
              </a:extLst>
            </p:cNvPr>
            <p:cNvSpPr>
              <a:spLocks noChangeArrowheads="1"/>
            </p:cNvSpPr>
            <p:nvPr/>
          </p:nvSpPr>
          <p:spPr bwMode="auto">
            <a:xfrm>
              <a:off x="5937986" y="106203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220" name="Rectangle 13">
              <a:extLst>
                <a:ext uri="{FF2B5EF4-FFF2-40B4-BE49-F238E27FC236}">
                  <a16:creationId xmlns:a16="http://schemas.microsoft.com/office/drawing/2014/main" id="{683D0C5E-D2C2-4321-A580-323EB355D3AC}"/>
                </a:ext>
              </a:extLst>
            </p:cNvPr>
            <p:cNvSpPr>
              <a:spLocks noChangeArrowheads="1"/>
            </p:cNvSpPr>
            <p:nvPr/>
          </p:nvSpPr>
          <p:spPr bwMode="auto">
            <a:xfrm>
              <a:off x="1461236" y="1116011"/>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221" name="Rectangle 14">
              <a:extLst>
                <a:ext uri="{FF2B5EF4-FFF2-40B4-BE49-F238E27FC236}">
                  <a16:creationId xmlns:a16="http://schemas.microsoft.com/office/drawing/2014/main" id="{83BA924C-E701-4BC3-B27F-1C167B50F312}"/>
                </a:ext>
              </a:extLst>
            </p:cNvPr>
            <p:cNvSpPr>
              <a:spLocks noChangeArrowheads="1"/>
            </p:cNvSpPr>
            <p:nvPr/>
          </p:nvSpPr>
          <p:spPr bwMode="auto">
            <a:xfrm>
              <a:off x="5379187" y="36036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222" name="Rectangle 15">
              <a:extLst>
                <a:ext uri="{FF2B5EF4-FFF2-40B4-BE49-F238E27FC236}">
                  <a16:creationId xmlns:a16="http://schemas.microsoft.com/office/drawing/2014/main" id="{DD91D061-40E0-401A-B217-B5FA6A38338A}"/>
                </a:ext>
              </a:extLst>
            </p:cNvPr>
            <p:cNvSpPr>
              <a:spLocks noChangeArrowheads="1"/>
            </p:cNvSpPr>
            <p:nvPr/>
          </p:nvSpPr>
          <p:spPr bwMode="auto">
            <a:xfrm>
              <a:off x="5517410" y="41592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23" name="Rectangle 16">
              <a:extLst>
                <a:ext uri="{FF2B5EF4-FFF2-40B4-BE49-F238E27FC236}">
                  <a16:creationId xmlns:a16="http://schemas.microsoft.com/office/drawing/2014/main" id="{4B2F376A-030B-4943-8157-A368B80FE759}"/>
                </a:ext>
              </a:extLst>
            </p:cNvPr>
            <p:cNvSpPr>
              <a:spLocks noChangeArrowheads="1"/>
            </p:cNvSpPr>
            <p:nvPr/>
          </p:nvSpPr>
          <p:spPr bwMode="auto">
            <a:xfrm>
              <a:off x="3116999" y="36036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endParaRPr lang="en-US" altLang="zh-CN" sz="1000">
                <a:solidFill>
                  <a:srgbClr val="99CC00"/>
                </a:solidFill>
                <a:latin typeface="Tahoma" pitchFamily="34" charset="0"/>
                <a:ea typeface="Arial Unicode MS" pitchFamily="34" charset="-122"/>
              </a:endParaRPr>
            </a:p>
          </p:txBody>
        </p:sp>
        <p:sp>
          <p:nvSpPr>
            <p:cNvPr id="224" name="Rectangle 17">
              <a:extLst>
                <a:ext uri="{FF2B5EF4-FFF2-40B4-BE49-F238E27FC236}">
                  <a16:creationId xmlns:a16="http://schemas.microsoft.com/office/drawing/2014/main" id="{04CC5B5D-9B92-4D5B-AB2A-8A19A8C0D337}"/>
                </a:ext>
              </a:extLst>
            </p:cNvPr>
            <p:cNvSpPr>
              <a:spLocks noChangeArrowheads="1"/>
            </p:cNvSpPr>
            <p:nvPr/>
          </p:nvSpPr>
          <p:spPr bwMode="auto">
            <a:xfrm>
              <a:off x="3306026" y="454025"/>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25" name="Freeform 18">
              <a:extLst>
                <a:ext uri="{FF2B5EF4-FFF2-40B4-BE49-F238E27FC236}">
                  <a16:creationId xmlns:a16="http://schemas.microsoft.com/office/drawing/2014/main" id="{CFFA5F00-69BD-4249-BAC7-B74CB57B1E24}"/>
                </a:ext>
              </a:extLst>
            </p:cNvPr>
            <p:cNvSpPr>
              <a:spLocks/>
            </p:cNvSpPr>
            <p:nvPr/>
          </p:nvSpPr>
          <p:spPr bwMode="auto">
            <a:xfrm>
              <a:off x="3849688" y="144463"/>
              <a:ext cx="827087" cy="45878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6" y="1"/>
                  </a:lnTo>
                  <a:lnTo>
                    <a:pt x="234" y="1"/>
                  </a:lnTo>
                  <a:lnTo>
                    <a:pt x="220" y="2"/>
                  </a:lnTo>
                  <a:lnTo>
                    <a:pt x="207" y="5"/>
                  </a:lnTo>
                  <a:lnTo>
                    <a:pt x="195" y="7"/>
                  </a:lnTo>
                  <a:lnTo>
                    <a:pt x="182" y="9"/>
                  </a:lnTo>
                  <a:lnTo>
                    <a:pt x="171" y="12"/>
                  </a:lnTo>
                  <a:lnTo>
                    <a:pt x="159" y="15"/>
                  </a:lnTo>
                  <a:lnTo>
                    <a:pt x="148" y="19"/>
                  </a:lnTo>
                  <a:lnTo>
                    <a:pt x="137" y="24"/>
                  </a:lnTo>
                  <a:lnTo>
                    <a:pt x="125" y="28"/>
                  </a:lnTo>
                  <a:lnTo>
                    <a:pt x="114" y="33"/>
                  </a:lnTo>
                  <a:lnTo>
                    <a:pt x="105" y="39"/>
                  </a:lnTo>
                  <a:lnTo>
                    <a:pt x="95" y="45"/>
                  </a:lnTo>
                  <a:lnTo>
                    <a:pt x="85" y="51"/>
                  </a:lnTo>
                  <a:lnTo>
                    <a:pt x="75" y="57"/>
                  </a:lnTo>
                  <a:lnTo>
                    <a:pt x="67" y="64"/>
                  </a:lnTo>
                  <a:lnTo>
                    <a:pt x="59" y="71"/>
                  </a:lnTo>
                  <a:lnTo>
                    <a:pt x="52" y="78"/>
                  </a:lnTo>
                  <a:lnTo>
                    <a:pt x="45" y="85"/>
                  </a:lnTo>
                  <a:lnTo>
                    <a:pt x="38" y="94"/>
                  </a:lnTo>
                  <a:lnTo>
                    <a:pt x="31" y="101"/>
                  </a:lnTo>
                  <a:lnTo>
                    <a:pt x="25" y="109"/>
                  </a:lnTo>
                  <a:lnTo>
                    <a:pt x="20" y="118"/>
                  </a:lnTo>
                  <a:lnTo>
                    <a:pt x="16" y="127"/>
                  </a:lnTo>
                  <a:lnTo>
                    <a:pt x="12" y="136"/>
                  </a:lnTo>
                  <a:lnTo>
                    <a:pt x="7" y="144"/>
                  </a:lnTo>
                  <a:lnTo>
                    <a:pt x="5" y="154"/>
                  </a:lnTo>
                  <a:lnTo>
                    <a:pt x="3" y="163"/>
                  </a:lnTo>
                  <a:lnTo>
                    <a:pt x="0" y="173"/>
                  </a:lnTo>
                  <a:lnTo>
                    <a:pt x="0" y="184"/>
                  </a:lnTo>
                  <a:lnTo>
                    <a:pt x="0" y="193"/>
                  </a:lnTo>
                  <a:lnTo>
                    <a:pt x="0" y="203"/>
                  </a:lnTo>
                  <a:lnTo>
                    <a:pt x="0" y="213"/>
                  </a:lnTo>
                  <a:lnTo>
                    <a:pt x="3" y="223"/>
                  </a:lnTo>
                  <a:lnTo>
                    <a:pt x="5" y="232"/>
                  </a:lnTo>
                  <a:lnTo>
                    <a:pt x="7" y="242"/>
                  </a:lnTo>
                  <a:lnTo>
                    <a:pt x="12" y="250"/>
                  </a:lnTo>
                  <a:lnTo>
                    <a:pt x="16" y="259"/>
                  </a:lnTo>
                  <a:lnTo>
                    <a:pt x="20" y="268"/>
                  </a:lnTo>
                  <a:lnTo>
                    <a:pt x="25" y="276"/>
                  </a:lnTo>
                  <a:lnTo>
                    <a:pt x="31" y="284"/>
                  </a:lnTo>
                  <a:lnTo>
                    <a:pt x="38" y="293"/>
                  </a:lnTo>
                  <a:lnTo>
                    <a:pt x="45" y="301"/>
                  </a:lnTo>
                  <a:lnTo>
                    <a:pt x="52" y="308"/>
                  </a:lnTo>
                  <a:lnTo>
                    <a:pt x="59" y="315"/>
                  </a:lnTo>
                  <a:lnTo>
                    <a:pt x="67" y="322"/>
                  </a:lnTo>
                  <a:lnTo>
                    <a:pt x="75" y="329"/>
                  </a:lnTo>
                  <a:lnTo>
                    <a:pt x="85" y="335"/>
                  </a:lnTo>
                  <a:lnTo>
                    <a:pt x="95" y="341"/>
                  </a:lnTo>
                  <a:lnTo>
                    <a:pt x="105" y="347"/>
                  </a:lnTo>
                  <a:lnTo>
                    <a:pt x="114" y="353"/>
                  </a:lnTo>
                  <a:lnTo>
                    <a:pt x="125" y="358"/>
                  </a:lnTo>
                  <a:lnTo>
                    <a:pt x="137" y="363"/>
                  </a:lnTo>
                  <a:lnTo>
                    <a:pt x="148" y="366"/>
                  </a:lnTo>
                  <a:lnTo>
                    <a:pt x="159" y="371"/>
                  </a:lnTo>
                  <a:lnTo>
                    <a:pt x="171" y="374"/>
                  </a:lnTo>
                  <a:lnTo>
                    <a:pt x="182" y="377"/>
                  </a:lnTo>
                  <a:lnTo>
                    <a:pt x="195" y="379"/>
                  </a:lnTo>
                  <a:lnTo>
                    <a:pt x="207" y="381"/>
                  </a:lnTo>
                  <a:lnTo>
                    <a:pt x="220" y="384"/>
                  </a:lnTo>
                  <a:lnTo>
                    <a:pt x="234" y="385"/>
                  </a:lnTo>
                  <a:lnTo>
                    <a:pt x="246" y="385"/>
                  </a:lnTo>
                  <a:lnTo>
                    <a:pt x="260" y="385"/>
                  </a:lnTo>
                  <a:lnTo>
                    <a:pt x="274" y="385"/>
                  </a:lnTo>
                  <a:lnTo>
                    <a:pt x="287" y="385"/>
                  </a:lnTo>
                  <a:lnTo>
                    <a:pt x="300" y="384"/>
                  </a:lnTo>
                  <a:lnTo>
                    <a:pt x="313" y="381"/>
                  </a:lnTo>
                  <a:lnTo>
                    <a:pt x="325" y="379"/>
                  </a:lnTo>
                  <a:lnTo>
                    <a:pt x="338" y="377"/>
                  </a:lnTo>
                  <a:lnTo>
                    <a:pt x="351" y="374"/>
                  </a:lnTo>
                  <a:lnTo>
                    <a:pt x="362" y="371"/>
                  </a:lnTo>
                  <a:lnTo>
                    <a:pt x="373" y="366"/>
                  </a:lnTo>
                  <a:lnTo>
                    <a:pt x="384" y="363"/>
                  </a:lnTo>
                  <a:lnTo>
                    <a:pt x="395" y="358"/>
                  </a:lnTo>
                  <a:lnTo>
                    <a:pt x="406" y="353"/>
                  </a:lnTo>
                  <a:lnTo>
                    <a:pt x="416" y="347"/>
                  </a:lnTo>
                  <a:lnTo>
                    <a:pt x="426" y="341"/>
                  </a:lnTo>
                  <a:lnTo>
                    <a:pt x="435" y="335"/>
                  </a:lnTo>
                  <a:lnTo>
                    <a:pt x="445" y="329"/>
                  </a:lnTo>
                  <a:lnTo>
                    <a:pt x="453" y="322"/>
                  </a:lnTo>
                  <a:lnTo>
                    <a:pt x="462" y="315"/>
                  </a:lnTo>
                  <a:lnTo>
                    <a:pt x="469" y="308"/>
                  </a:lnTo>
                  <a:lnTo>
                    <a:pt x="477" y="301"/>
                  </a:lnTo>
                  <a:lnTo>
                    <a:pt x="482" y="293"/>
                  </a:lnTo>
                  <a:lnTo>
                    <a:pt x="489" y="284"/>
                  </a:lnTo>
                  <a:lnTo>
                    <a:pt x="495" y="276"/>
                  </a:lnTo>
                  <a:lnTo>
                    <a:pt x="501" y="268"/>
                  </a:lnTo>
                  <a:lnTo>
                    <a:pt x="505" y="259"/>
                  </a:lnTo>
                  <a:lnTo>
                    <a:pt x="509" y="250"/>
                  </a:lnTo>
                  <a:lnTo>
                    <a:pt x="513" y="242"/>
                  </a:lnTo>
                  <a:lnTo>
                    <a:pt x="516" y="232"/>
                  </a:lnTo>
                  <a:lnTo>
                    <a:pt x="517" y="223"/>
                  </a:lnTo>
                  <a:lnTo>
                    <a:pt x="520" y="213"/>
                  </a:lnTo>
                  <a:lnTo>
                    <a:pt x="520" y="203"/>
                  </a:lnTo>
                  <a:lnTo>
                    <a:pt x="521" y="193"/>
                  </a:lnTo>
                  <a:lnTo>
                    <a:pt x="520" y="184"/>
                  </a:lnTo>
                  <a:lnTo>
                    <a:pt x="520" y="173"/>
                  </a:lnTo>
                  <a:lnTo>
                    <a:pt x="517" y="163"/>
                  </a:lnTo>
                  <a:lnTo>
                    <a:pt x="516" y="154"/>
                  </a:lnTo>
                  <a:lnTo>
                    <a:pt x="513" y="144"/>
                  </a:lnTo>
                  <a:lnTo>
                    <a:pt x="509" y="136"/>
                  </a:lnTo>
                  <a:lnTo>
                    <a:pt x="505" y="127"/>
                  </a:lnTo>
                  <a:lnTo>
                    <a:pt x="501" y="118"/>
                  </a:lnTo>
                  <a:lnTo>
                    <a:pt x="495" y="109"/>
                  </a:lnTo>
                  <a:lnTo>
                    <a:pt x="489" y="101"/>
                  </a:lnTo>
                  <a:lnTo>
                    <a:pt x="482" y="94"/>
                  </a:lnTo>
                  <a:lnTo>
                    <a:pt x="477" y="85"/>
                  </a:lnTo>
                  <a:lnTo>
                    <a:pt x="469" y="78"/>
                  </a:lnTo>
                  <a:lnTo>
                    <a:pt x="462" y="71"/>
                  </a:lnTo>
                  <a:lnTo>
                    <a:pt x="453" y="64"/>
                  </a:lnTo>
                  <a:lnTo>
                    <a:pt x="445" y="57"/>
                  </a:lnTo>
                  <a:lnTo>
                    <a:pt x="435" y="51"/>
                  </a:lnTo>
                  <a:lnTo>
                    <a:pt x="426" y="45"/>
                  </a:lnTo>
                  <a:lnTo>
                    <a:pt x="416" y="39"/>
                  </a:lnTo>
                  <a:lnTo>
                    <a:pt x="406" y="33"/>
                  </a:lnTo>
                  <a:lnTo>
                    <a:pt x="395" y="28"/>
                  </a:lnTo>
                  <a:lnTo>
                    <a:pt x="384" y="24"/>
                  </a:lnTo>
                  <a:lnTo>
                    <a:pt x="373" y="19"/>
                  </a:lnTo>
                  <a:lnTo>
                    <a:pt x="362" y="15"/>
                  </a:lnTo>
                  <a:lnTo>
                    <a:pt x="351" y="12"/>
                  </a:lnTo>
                  <a:lnTo>
                    <a:pt x="338" y="9"/>
                  </a:lnTo>
                  <a:lnTo>
                    <a:pt x="325" y="7"/>
                  </a:lnTo>
                  <a:lnTo>
                    <a:pt x="313" y="5"/>
                  </a:lnTo>
                  <a:lnTo>
                    <a:pt x="300" y="2"/>
                  </a:lnTo>
                  <a:lnTo>
                    <a:pt x="287" y="1"/>
                  </a:lnTo>
                  <a:lnTo>
                    <a:pt x="274" y="1"/>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26" name="Freeform 19">
              <a:extLst>
                <a:ext uri="{FF2B5EF4-FFF2-40B4-BE49-F238E27FC236}">
                  <a16:creationId xmlns:a16="http://schemas.microsoft.com/office/drawing/2014/main" id="{772F2D72-254B-4846-BFB3-C126869368A6}"/>
                </a:ext>
              </a:extLst>
            </p:cNvPr>
            <p:cNvSpPr>
              <a:spLocks/>
            </p:cNvSpPr>
            <p:nvPr/>
          </p:nvSpPr>
          <p:spPr bwMode="auto">
            <a:xfrm>
              <a:off x="3849688" y="144463"/>
              <a:ext cx="827087" cy="45878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6" y="1"/>
                  </a:lnTo>
                  <a:lnTo>
                    <a:pt x="234" y="1"/>
                  </a:lnTo>
                  <a:lnTo>
                    <a:pt x="220" y="2"/>
                  </a:lnTo>
                  <a:lnTo>
                    <a:pt x="207" y="5"/>
                  </a:lnTo>
                  <a:lnTo>
                    <a:pt x="195" y="7"/>
                  </a:lnTo>
                  <a:lnTo>
                    <a:pt x="182" y="9"/>
                  </a:lnTo>
                  <a:lnTo>
                    <a:pt x="171" y="12"/>
                  </a:lnTo>
                  <a:lnTo>
                    <a:pt x="159" y="15"/>
                  </a:lnTo>
                  <a:lnTo>
                    <a:pt x="148" y="19"/>
                  </a:lnTo>
                  <a:lnTo>
                    <a:pt x="137" y="24"/>
                  </a:lnTo>
                  <a:lnTo>
                    <a:pt x="125" y="28"/>
                  </a:lnTo>
                  <a:lnTo>
                    <a:pt x="114" y="33"/>
                  </a:lnTo>
                  <a:lnTo>
                    <a:pt x="105" y="39"/>
                  </a:lnTo>
                  <a:lnTo>
                    <a:pt x="95" y="45"/>
                  </a:lnTo>
                  <a:lnTo>
                    <a:pt x="85" y="51"/>
                  </a:lnTo>
                  <a:lnTo>
                    <a:pt x="75" y="57"/>
                  </a:lnTo>
                  <a:lnTo>
                    <a:pt x="67" y="64"/>
                  </a:lnTo>
                  <a:lnTo>
                    <a:pt x="59" y="71"/>
                  </a:lnTo>
                  <a:lnTo>
                    <a:pt x="52" y="78"/>
                  </a:lnTo>
                  <a:lnTo>
                    <a:pt x="45" y="85"/>
                  </a:lnTo>
                  <a:lnTo>
                    <a:pt x="38" y="94"/>
                  </a:lnTo>
                  <a:lnTo>
                    <a:pt x="31" y="101"/>
                  </a:lnTo>
                  <a:lnTo>
                    <a:pt x="25" y="109"/>
                  </a:lnTo>
                  <a:lnTo>
                    <a:pt x="20" y="118"/>
                  </a:lnTo>
                  <a:lnTo>
                    <a:pt x="16" y="127"/>
                  </a:lnTo>
                  <a:lnTo>
                    <a:pt x="12" y="136"/>
                  </a:lnTo>
                  <a:lnTo>
                    <a:pt x="7" y="144"/>
                  </a:lnTo>
                  <a:lnTo>
                    <a:pt x="5" y="154"/>
                  </a:lnTo>
                  <a:lnTo>
                    <a:pt x="3" y="163"/>
                  </a:lnTo>
                  <a:lnTo>
                    <a:pt x="0" y="173"/>
                  </a:lnTo>
                  <a:lnTo>
                    <a:pt x="0" y="184"/>
                  </a:lnTo>
                  <a:lnTo>
                    <a:pt x="0" y="193"/>
                  </a:lnTo>
                  <a:lnTo>
                    <a:pt x="0" y="203"/>
                  </a:lnTo>
                  <a:lnTo>
                    <a:pt x="0" y="213"/>
                  </a:lnTo>
                  <a:lnTo>
                    <a:pt x="3" y="223"/>
                  </a:lnTo>
                  <a:lnTo>
                    <a:pt x="5" y="232"/>
                  </a:lnTo>
                  <a:lnTo>
                    <a:pt x="7" y="242"/>
                  </a:lnTo>
                  <a:lnTo>
                    <a:pt x="12" y="250"/>
                  </a:lnTo>
                  <a:lnTo>
                    <a:pt x="16" y="259"/>
                  </a:lnTo>
                  <a:lnTo>
                    <a:pt x="20" y="268"/>
                  </a:lnTo>
                  <a:lnTo>
                    <a:pt x="25" y="276"/>
                  </a:lnTo>
                  <a:lnTo>
                    <a:pt x="31" y="284"/>
                  </a:lnTo>
                  <a:lnTo>
                    <a:pt x="38" y="293"/>
                  </a:lnTo>
                  <a:lnTo>
                    <a:pt x="45" y="301"/>
                  </a:lnTo>
                  <a:lnTo>
                    <a:pt x="52" y="308"/>
                  </a:lnTo>
                  <a:lnTo>
                    <a:pt x="59" y="315"/>
                  </a:lnTo>
                  <a:lnTo>
                    <a:pt x="67" y="322"/>
                  </a:lnTo>
                  <a:lnTo>
                    <a:pt x="75" y="329"/>
                  </a:lnTo>
                  <a:lnTo>
                    <a:pt x="85" y="335"/>
                  </a:lnTo>
                  <a:lnTo>
                    <a:pt x="95" y="341"/>
                  </a:lnTo>
                  <a:lnTo>
                    <a:pt x="105" y="347"/>
                  </a:lnTo>
                  <a:lnTo>
                    <a:pt x="114" y="353"/>
                  </a:lnTo>
                  <a:lnTo>
                    <a:pt x="125" y="358"/>
                  </a:lnTo>
                  <a:lnTo>
                    <a:pt x="137" y="363"/>
                  </a:lnTo>
                  <a:lnTo>
                    <a:pt x="148" y="366"/>
                  </a:lnTo>
                  <a:lnTo>
                    <a:pt x="159" y="371"/>
                  </a:lnTo>
                  <a:lnTo>
                    <a:pt x="171" y="374"/>
                  </a:lnTo>
                  <a:lnTo>
                    <a:pt x="182" y="377"/>
                  </a:lnTo>
                  <a:lnTo>
                    <a:pt x="195" y="379"/>
                  </a:lnTo>
                  <a:lnTo>
                    <a:pt x="207" y="381"/>
                  </a:lnTo>
                  <a:lnTo>
                    <a:pt x="220" y="384"/>
                  </a:lnTo>
                  <a:lnTo>
                    <a:pt x="234" y="385"/>
                  </a:lnTo>
                  <a:lnTo>
                    <a:pt x="246" y="385"/>
                  </a:lnTo>
                  <a:lnTo>
                    <a:pt x="260" y="385"/>
                  </a:lnTo>
                  <a:lnTo>
                    <a:pt x="274" y="385"/>
                  </a:lnTo>
                  <a:lnTo>
                    <a:pt x="287" y="385"/>
                  </a:lnTo>
                  <a:lnTo>
                    <a:pt x="300" y="384"/>
                  </a:lnTo>
                  <a:lnTo>
                    <a:pt x="313" y="381"/>
                  </a:lnTo>
                  <a:lnTo>
                    <a:pt x="325" y="379"/>
                  </a:lnTo>
                  <a:lnTo>
                    <a:pt x="338" y="377"/>
                  </a:lnTo>
                  <a:lnTo>
                    <a:pt x="351" y="374"/>
                  </a:lnTo>
                  <a:lnTo>
                    <a:pt x="362" y="371"/>
                  </a:lnTo>
                  <a:lnTo>
                    <a:pt x="373" y="366"/>
                  </a:lnTo>
                  <a:lnTo>
                    <a:pt x="384" y="363"/>
                  </a:lnTo>
                  <a:lnTo>
                    <a:pt x="395" y="358"/>
                  </a:lnTo>
                  <a:lnTo>
                    <a:pt x="406" y="353"/>
                  </a:lnTo>
                  <a:lnTo>
                    <a:pt x="416" y="347"/>
                  </a:lnTo>
                  <a:lnTo>
                    <a:pt x="426" y="341"/>
                  </a:lnTo>
                  <a:lnTo>
                    <a:pt x="435" y="335"/>
                  </a:lnTo>
                  <a:lnTo>
                    <a:pt x="445" y="329"/>
                  </a:lnTo>
                  <a:lnTo>
                    <a:pt x="453" y="322"/>
                  </a:lnTo>
                  <a:lnTo>
                    <a:pt x="462" y="315"/>
                  </a:lnTo>
                  <a:lnTo>
                    <a:pt x="469" y="308"/>
                  </a:lnTo>
                  <a:lnTo>
                    <a:pt x="477" y="301"/>
                  </a:lnTo>
                  <a:lnTo>
                    <a:pt x="482" y="293"/>
                  </a:lnTo>
                  <a:lnTo>
                    <a:pt x="489" y="284"/>
                  </a:lnTo>
                  <a:lnTo>
                    <a:pt x="495" y="276"/>
                  </a:lnTo>
                  <a:lnTo>
                    <a:pt x="501" y="268"/>
                  </a:lnTo>
                  <a:lnTo>
                    <a:pt x="505" y="259"/>
                  </a:lnTo>
                  <a:lnTo>
                    <a:pt x="509" y="250"/>
                  </a:lnTo>
                  <a:lnTo>
                    <a:pt x="513" y="242"/>
                  </a:lnTo>
                  <a:lnTo>
                    <a:pt x="516" y="232"/>
                  </a:lnTo>
                  <a:lnTo>
                    <a:pt x="517" y="223"/>
                  </a:lnTo>
                  <a:lnTo>
                    <a:pt x="520" y="213"/>
                  </a:lnTo>
                  <a:lnTo>
                    <a:pt x="520" y="203"/>
                  </a:lnTo>
                  <a:lnTo>
                    <a:pt x="521" y="193"/>
                  </a:lnTo>
                  <a:lnTo>
                    <a:pt x="520" y="184"/>
                  </a:lnTo>
                  <a:lnTo>
                    <a:pt x="520" y="173"/>
                  </a:lnTo>
                  <a:lnTo>
                    <a:pt x="517" y="163"/>
                  </a:lnTo>
                  <a:lnTo>
                    <a:pt x="516" y="154"/>
                  </a:lnTo>
                  <a:lnTo>
                    <a:pt x="513" y="144"/>
                  </a:lnTo>
                  <a:lnTo>
                    <a:pt x="509" y="136"/>
                  </a:lnTo>
                  <a:lnTo>
                    <a:pt x="505" y="127"/>
                  </a:lnTo>
                  <a:lnTo>
                    <a:pt x="501" y="118"/>
                  </a:lnTo>
                  <a:lnTo>
                    <a:pt x="495" y="109"/>
                  </a:lnTo>
                  <a:lnTo>
                    <a:pt x="489" y="101"/>
                  </a:lnTo>
                  <a:lnTo>
                    <a:pt x="482" y="94"/>
                  </a:lnTo>
                  <a:lnTo>
                    <a:pt x="477" y="85"/>
                  </a:lnTo>
                  <a:lnTo>
                    <a:pt x="469" y="78"/>
                  </a:lnTo>
                  <a:lnTo>
                    <a:pt x="462" y="71"/>
                  </a:lnTo>
                  <a:lnTo>
                    <a:pt x="453" y="64"/>
                  </a:lnTo>
                  <a:lnTo>
                    <a:pt x="445" y="57"/>
                  </a:lnTo>
                  <a:lnTo>
                    <a:pt x="435" y="51"/>
                  </a:lnTo>
                  <a:lnTo>
                    <a:pt x="426" y="45"/>
                  </a:lnTo>
                  <a:lnTo>
                    <a:pt x="416" y="39"/>
                  </a:lnTo>
                  <a:lnTo>
                    <a:pt x="406" y="33"/>
                  </a:lnTo>
                  <a:lnTo>
                    <a:pt x="395" y="28"/>
                  </a:lnTo>
                  <a:lnTo>
                    <a:pt x="384" y="24"/>
                  </a:lnTo>
                  <a:lnTo>
                    <a:pt x="373" y="19"/>
                  </a:lnTo>
                  <a:lnTo>
                    <a:pt x="362" y="15"/>
                  </a:lnTo>
                  <a:lnTo>
                    <a:pt x="351" y="12"/>
                  </a:lnTo>
                  <a:lnTo>
                    <a:pt x="338" y="9"/>
                  </a:lnTo>
                  <a:lnTo>
                    <a:pt x="325" y="7"/>
                  </a:lnTo>
                  <a:lnTo>
                    <a:pt x="313" y="5"/>
                  </a:lnTo>
                  <a:lnTo>
                    <a:pt x="300" y="2"/>
                  </a:lnTo>
                  <a:lnTo>
                    <a:pt x="287" y="1"/>
                  </a:lnTo>
                  <a:lnTo>
                    <a:pt x="274" y="1"/>
                  </a:lnTo>
                  <a:lnTo>
                    <a:pt x="260"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27" name="Rectangle 20">
              <a:extLst>
                <a:ext uri="{FF2B5EF4-FFF2-40B4-BE49-F238E27FC236}">
                  <a16:creationId xmlns:a16="http://schemas.microsoft.com/office/drawing/2014/main" id="{BF990A58-FD38-4808-89F9-A178F8DF6834}"/>
                </a:ext>
              </a:extLst>
            </p:cNvPr>
            <p:cNvSpPr>
              <a:spLocks noChangeArrowheads="1"/>
            </p:cNvSpPr>
            <p:nvPr/>
          </p:nvSpPr>
          <p:spPr bwMode="auto">
            <a:xfrm>
              <a:off x="4031278" y="239713"/>
              <a:ext cx="471834"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238</a:t>
              </a:r>
              <a:endParaRPr lang="en-US" altLang="zh-CN" sz="1000">
                <a:solidFill>
                  <a:srgbClr val="000000"/>
                </a:solidFill>
                <a:latin typeface="Tahoma" pitchFamily="34" charset="0"/>
                <a:ea typeface="Arial Unicode MS" pitchFamily="34" charset="-122"/>
              </a:endParaRPr>
            </a:p>
          </p:txBody>
        </p:sp>
        <p:sp>
          <p:nvSpPr>
            <p:cNvPr id="228" name="Rectangle 21">
              <a:extLst>
                <a:ext uri="{FF2B5EF4-FFF2-40B4-BE49-F238E27FC236}">
                  <a16:creationId xmlns:a16="http://schemas.microsoft.com/office/drawing/2014/main" id="{490180B8-1D23-40A5-8FFE-4CEFACB3B0B5}"/>
                </a:ext>
              </a:extLst>
            </p:cNvPr>
            <p:cNvSpPr>
              <a:spLocks noChangeArrowheads="1"/>
            </p:cNvSpPr>
            <p:nvPr/>
          </p:nvSpPr>
          <p:spPr bwMode="auto">
            <a:xfrm>
              <a:off x="4509349" y="33813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29" name="Line 22">
              <a:extLst>
                <a:ext uri="{FF2B5EF4-FFF2-40B4-BE49-F238E27FC236}">
                  <a16:creationId xmlns:a16="http://schemas.microsoft.com/office/drawing/2014/main" id="{7E694CBA-C01E-4A44-B966-5D2EE1EDBBB8}"/>
                </a:ext>
              </a:extLst>
            </p:cNvPr>
            <p:cNvSpPr>
              <a:spLocks noChangeShapeType="1"/>
            </p:cNvSpPr>
            <p:nvPr/>
          </p:nvSpPr>
          <p:spPr bwMode="auto">
            <a:xfrm flipH="1">
              <a:off x="2362200" y="520700"/>
              <a:ext cx="1585913" cy="26511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0" name="Line 23">
              <a:extLst>
                <a:ext uri="{FF2B5EF4-FFF2-40B4-BE49-F238E27FC236}">
                  <a16:creationId xmlns:a16="http://schemas.microsoft.com/office/drawing/2014/main" id="{D588711F-0CB1-4112-A9E0-364476B06BAA}"/>
                </a:ext>
              </a:extLst>
            </p:cNvPr>
            <p:cNvSpPr>
              <a:spLocks noChangeShapeType="1"/>
            </p:cNvSpPr>
            <p:nvPr/>
          </p:nvSpPr>
          <p:spPr bwMode="auto">
            <a:xfrm>
              <a:off x="4606925" y="511175"/>
              <a:ext cx="1724025" cy="274638"/>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1" name="Line 24">
              <a:extLst>
                <a:ext uri="{FF2B5EF4-FFF2-40B4-BE49-F238E27FC236}">
                  <a16:creationId xmlns:a16="http://schemas.microsoft.com/office/drawing/2014/main" id="{B981ED42-3671-48AD-817D-C14B027843B7}"/>
                </a:ext>
              </a:extLst>
            </p:cNvPr>
            <p:cNvSpPr>
              <a:spLocks noChangeShapeType="1"/>
            </p:cNvSpPr>
            <p:nvPr/>
          </p:nvSpPr>
          <p:spPr bwMode="auto">
            <a:xfrm flipH="1">
              <a:off x="1354138" y="1206500"/>
              <a:ext cx="635000" cy="292100"/>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2" name="Line 25">
              <a:extLst>
                <a:ext uri="{FF2B5EF4-FFF2-40B4-BE49-F238E27FC236}">
                  <a16:creationId xmlns:a16="http://schemas.microsoft.com/office/drawing/2014/main" id="{68CFC223-C889-4CE8-A65F-ABC4B7B8BD6E}"/>
                </a:ext>
              </a:extLst>
            </p:cNvPr>
            <p:cNvSpPr>
              <a:spLocks noChangeShapeType="1"/>
            </p:cNvSpPr>
            <p:nvPr/>
          </p:nvSpPr>
          <p:spPr bwMode="auto">
            <a:xfrm>
              <a:off x="2236788" y="1206500"/>
              <a:ext cx="771525" cy="30162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3" name="Line 26">
              <a:extLst>
                <a:ext uri="{FF2B5EF4-FFF2-40B4-BE49-F238E27FC236}">
                  <a16:creationId xmlns:a16="http://schemas.microsoft.com/office/drawing/2014/main" id="{28D0A93B-57A7-4A77-923B-EDE7B512C9BC}"/>
                </a:ext>
              </a:extLst>
            </p:cNvPr>
            <p:cNvSpPr>
              <a:spLocks noChangeShapeType="1"/>
            </p:cNvSpPr>
            <p:nvPr/>
          </p:nvSpPr>
          <p:spPr bwMode="auto">
            <a:xfrm flipH="1">
              <a:off x="514350" y="1885950"/>
              <a:ext cx="427038" cy="407988"/>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4" name="Line 27">
              <a:extLst>
                <a:ext uri="{FF2B5EF4-FFF2-40B4-BE49-F238E27FC236}">
                  <a16:creationId xmlns:a16="http://schemas.microsoft.com/office/drawing/2014/main" id="{A20BBECC-811D-4FA2-9EA1-F6B520B72A44}"/>
                </a:ext>
              </a:extLst>
            </p:cNvPr>
            <p:cNvSpPr>
              <a:spLocks noChangeShapeType="1"/>
            </p:cNvSpPr>
            <p:nvPr/>
          </p:nvSpPr>
          <p:spPr bwMode="auto">
            <a:xfrm>
              <a:off x="1120775" y="1885950"/>
              <a:ext cx="385763" cy="407988"/>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5" name="Line 28">
              <a:extLst>
                <a:ext uri="{FF2B5EF4-FFF2-40B4-BE49-F238E27FC236}">
                  <a16:creationId xmlns:a16="http://schemas.microsoft.com/office/drawing/2014/main" id="{A946C784-D115-4A59-9D3F-8162B1755B51}"/>
                </a:ext>
              </a:extLst>
            </p:cNvPr>
            <p:cNvSpPr>
              <a:spLocks noChangeShapeType="1"/>
            </p:cNvSpPr>
            <p:nvPr/>
          </p:nvSpPr>
          <p:spPr bwMode="auto">
            <a:xfrm flipH="1">
              <a:off x="3024188" y="1822450"/>
              <a:ext cx="217487" cy="431800"/>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6" name="Line 29">
              <a:extLst>
                <a:ext uri="{FF2B5EF4-FFF2-40B4-BE49-F238E27FC236}">
                  <a16:creationId xmlns:a16="http://schemas.microsoft.com/office/drawing/2014/main" id="{9445622A-F83C-4732-BE4B-C2224AB07FBA}"/>
                </a:ext>
              </a:extLst>
            </p:cNvPr>
            <p:cNvSpPr>
              <a:spLocks noChangeShapeType="1"/>
            </p:cNvSpPr>
            <p:nvPr/>
          </p:nvSpPr>
          <p:spPr bwMode="auto">
            <a:xfrm>
              <a:off x="3519488" y="1830388"/>
              <a:ext cx="330200" cy="515937"/>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7" name="Freeform 30">
              <a:extLst>
                <a:ext uri="{FF2B5EF4-FFF2-40B4-BE49-F238E27FC236}">
                  <a16:creationId xmlns:a16="http://schemas.microsoft.com/office/drawing/2014/main" id="{18465975-D56D-463D-BBBB-05AA67F99E29}"/>
                </a:ext>
              </a:extLst>
            </p:cNvPr>
            <p:cNvSpPr>
              <a:spLocks/>
            </p:cNvSpPr>
            <p:nvPr/>
          </p:nvSpPr>
          <p:spPr bwMode="auto">
            <a:xfrm>
              <a:off x="1712913" y="750888"/>
              <a:ext cx="827087" cy="458787"/>
            </a:xfrm>
            <a:custGeom>
              <a:avLst/>
              <a:gdLst>
                <a:gd name="T0" fmla="*/ 2147483647 w 521"/>
                <a:gd name="T1" fmla="*/ 2147483647 h 386"/>
                <a:gd name="T2" fmla="*/ 2147483647 w 521"/>
                <a:gd name="T3" fmla="*/ 2147483647 h 386"/>
                <a:gd name="T4" fmla="*/ 2147483647 w 521"/>
                <a:gd name="T5" fmla="*/ 2147483647 h 386"/>
                <a:gd name="T6" fmla="*/ 2147483647 w 521"/>
                <a:gd name="T7" fmla="*/ 2147483647 h 386"/>
                <a:gd name="T8" fmla="*/ 2147483647 w 521"/>
                <a:gd name="T9" fmla="*/ 2147483647 h 386"/>
                <a:gd name="T10" fmla="*/ 2147483647 w 521"/>
                <a:gd name="T11" fmla="*/ 2147483647 h 386"/>
                <a:gd name="T12" fmla="*/ 2147483647 w 521"/>
                <a:gd name="T13" fmla="*/ 2147483647 h 386"/>
                <a:gd name="T14" fmla="*/ 2147483647 w 521"/>
                <a:gd name="T15" fmla="*/ 2147483647 h 386"/>
                <a:gd name="T16" fmla="*/ 2147483647 w 521"/>
                <a:gd name="T17" fmla="*/ 2147483647 h 386"/>
                <a:gd name="T18" fmla="*/ 2147483647 w 521"/>
                <a:gd name="T19" fmla="*/ 2147483647 h 386"/>
                <a:gd name="T20" fmla="*/ 0 w 521"/>
                <a:gd name="T21" fmla="*/ 2147483647 h 386"/>
                <a:gd name="T22" fmla="*/ 2147483647 w 521"/>
                <a:gd name="T23" fmla="*/ 2147483647 h 386"/>
                <a:gd name="T24" fmla="*/ 2147483647 w 521"/>
                <a:gd name="T25" fmla="*/ 2147483647 h 386"/>
                <a:gd name="T26" fmla="*/ 2147483647 w 521"/>
                <a:gd name="T27" fmla="*/ 2147483647 h 386"/>
                <a:gd name="T28" fmla="*/ 2147483647 w 521"/>
                <a:gd name="T29" fmla="*/ 2147483647 h 386"/>
                <a:gd name="T30" fmla="*/ 2147483647 w 521"/>
                <a:gd name="T31" fmla="*/ 2147483647 h 386"/>
                <a:gd name="T32" fmla="*/ 2147483647 w 521"/>
                <a:gd name="T33" fmla="*/ 2147483647 h 386"/>
                <a:gd name="T34" fmla="*/ 2147483647 w 521"/>
                <a:gd name="T35" fmla="*/ 2147483647 h 386"/>
                <a:gd name="T36" fmla="*/ 2147483647 w 521"/>
                <a:gd name="T37" fmla="*/ 2147483647 h 386"/>
                <a:gd name="T38" fmla="*/ 2147483647 w 521"/>
                <a:gd name="T39" fmla="*/ 2147483647 h 386"/>
                <a:gd name="T40" fmla="*/ 2147483647 w 521"/>
                <a:gd name="T41" fmla="*/ 2147483647 h 386"/>
                <a:gd name="T42" fmla="*/ 2147483647 w 521"/>
                <a:gd name="T43" fmla="*/ 2147483647 h 386"/>
                <a:gd name="T44" fmla="*/ 2147483647 w 521"/>
                <a:gd name="T45" fmla="*/ 2147483647 h 386"/>
                <a:gd name="T46" fmla="*/ 2147483647 w 521"/>
                <a:gd name="T47" fmla="*/ 2147483647 h 386"/>
                <a:gd name="T48" fmla="*/ 2147483647 w 521"/>
                <a:gd name="T49" fmla="*/ 2147483647 h 386"/>
                <a:gd name="T50" fmla="*/ 2147483647 w 521"/>
                <a:gd name="T51" fmla="*/ 2147483647 h 386"/>
                <a:gd name="T52" fmla="*/ 2147483647 w 521"/>
                <a:gd name="T53" fmla="*/ 2147483647 h 386"/>
                <a:gd name="T54" fmla="*/ 2147483647 w 521"/>
                <a:gd name="T55" fmla="*/ 2147483647 h 386"/>
                <a:gd name="T56" fmla="*/ 2147483647 w 521"/>
                <a:gd name="T57" fmla="*/ 2147483647 h 386"/>
                <a:gd name="T58" fmla="*/ 2147483647 w 521"/>
                <a:gd name="T59" fmla="*/ 2147483647 h 386"/>
                <a:gd name="T60" fmla="*/ 2147483647 w 521"/>
                <a:gd name="T61" fmla="*/ 2147483647 h 386"/>
                <a:gd name="T62" fmla="*/ 2147483647 w 521"/>
                <a:gd name="T63" fmla="*/ 2147483647 h 386"/>
                <a:gd name="T64" fmla="*/ 2147483647 w 521"/>
                <a:gd name="T65" fmla="*/ 2147483647 h 386"/>
                <a:gd name="T66" fmla="*/ 2147483647 w 521"/>
                <a:gd name="T67" fmla="*/ 2147483647 h 386"/>
                <a:gd name="T68" fmla="*/ 2147483647 w 521"/>
                <a:gd name="T69" fmla="*/ 2147483647 h 386"/>
                <a:gd name="T70" fmla="*/ 2147483647 w 521"/>
                <a:gd name="T71" fmla="*/ 2147483647 h 386"/>
                <a:gd name="T72" fmla="*/ 2147483647 w 521"/>
                <a:gd name="T73" fmla="*/ 2147483647 h 386"/>
                <a:gd name="T74" fmla="*/ 2147483647 w 521"/>
                <a:gd name="T75" fmla="*/ 2147483647 h 386"/>
                <a:gd name="T76" fmla="*/ 2147483647 w 521"/>
                <a:gd name="T77" fmla="*/ 2147483647 h 386"/>
                <a:gd name="T78" fmla="*/ 2147483647 w 521"/>
                <a:gd name="T79" fmla="*/ 2147483647 h 386"/>
                <a:gd name="T80" fmla="*/ 2147483647 w 521"/>
                <a:gd name="T81" fmla="*/ 2147483647 h 386"/>
                <a:gd name="T82" fmla="*/ 2147483647 w 521"/>
                <a:gd name="T83" fmla="*/ 2147483647 h 386"/>
                <a:gd name="T84" fmla="*/ 2147483647 w 521"/>
                <a:gd name="T85" fmla="*/ 0 h 3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6"/>
                <a:gd name="T131" fmla="*/ 521 w 521"/>
                <a:gd name="T132" fmla="*/ 386 h 3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6">
                  <a:moveTo>
                    <a:pt x="260" y="0"/>
                  </a:moveTo>
                  <a:lnTo>
                    <a:pt x="248" y="2"/>
                  </a:lnTo>
                  <a:lnTo>
                    <a:pt x="234" y="2"/>
                  </a:lnTo>
                  <a:lnTo>
                    <a:pt x="221" y="3"/>
                  </a:lnTo>
                  <a:lnTo>
                    <a:pt x="207" y="5"/>
                  </a:lnTo>
                  <a:lnTo>
                    <a:pt x="195" y="8"/>
                  </a:lnTo>
                  <a:lnTo>
                    <a:pt x="184" y="10"/>
                  </a:lnTo>
                  <a:lnTo>
                    <a:pt x="171" y="12"/>
                  </a:lnTo>
                  <a:lnTo>
                    <a:pt x="159" y="16"/>
                  </a:lnTo>
                  <a:lnTo>
                    <a:pt x="148" y="19"/>
                  </a:lnTo>
                  <a:lnTo>
                    <a:pt x="137" y="24"/>
                  </a:lnTo>
                  <a:lnTo>
                    <a:pt x="125" y="29"/>
                  </a:lnTo>
                  <a:lnTo>
                    <a:pt x="114" y="34"/>
                  </a:lnTo>
                  <a:lnTo>
                    <a:pt x="105" y="40"/>
                  </a:lnTo>
                  <a:lnTo>
                    <a:pt x="95" y="46"/>
                  </a:lnTo>
                  <a:lnTo>
                    <a:pt x="85" y="51"/>
                  </a:lnTo>
                  <a:lnTo>
                    <a:pt x="77" y="57"/>
                  </a:lnTo>
                  <a:lnTo>
                    <a:pt x="67" y="64"/>
                  </a:lnTo>
                  <a:lnTo>
                    <a:pt x="60" y="72"/>
                  </a:lnTo>
                  <a:lnTo>
                    <a:pt x="52" y="79"/>
                  </a:lnTo>
                  <a:lnTo>
                    <a:pt x="45" y="86"/>
                  </a:lnTo>
                  <a:lnTo>
                    <a:pt x="38" y="94"/>
                  </a:lnTo>
                  <a:lnTo>
                    <a:pt x="31" y="101"/>
                  </a:lnTo>
                  <a:lnTo>
                    <a:pt x="25" y="109"/>
                  </a:lnTo>
                  <a:lnTo>
                    <a:pt x="21" y="119"/>
                  </a:lnTo>
                  <a:lnTo>
                    <a:pt x="16" y="127"/>
                  </a:lnTo>
                  <a:lnTo>
                    <a:pt x="12" y="137"/>
                  </a:lnTo>
                  <a:lnTo>
                    <a:pt x="9" y="145"/>
                  </a:lnTo>
                  <a:lnTo>
                    <a:pt x="6" y="155"/>
                  </a:lnTo>
                  <a:lnTo>
                    <a:pt x="3" y="164"/>
                  </a:lnTo>
                  <a:lnTo>
                    <a:pt x="2" y="173"/>
                  </a:lnTo>
                  <a:lnTo>
                    <a:pt x="0" y="184"/>
                  </a:lnTo>
                  <a:lnTo>
                    <a:pt x="0" y="194"/>
                  </a:lnTo>
                  <a:lnTo>
                    <a:pt x="0" y="203"/>
                  </a:lnTo>
                  <a:lnTo>
                    <a:pt x="2" y="214"/>
                  </a:lnTo>
                  <a:lnTo>
                    <a:pt x="3" y="223"/>
                  </a:lnTo>
                  <a:lnTo>
                    <a:pt x="6" y="233"/>
                  </a:lnTo>
                  <a:lnTo>
                    <a:pt x="9" y="242"/>
                  </a:lnTo>
                  <a:lnTo>
                    <a:pt x="12" y="251"/>
                  </a:lnTo>
                  <a:lnTo>
                    <a:pt x="16" y="260"/>
                  </a:lnTo>
                  <a:lnTo>
                    <a:pt x="21" y="268"/>
                  </a:lnTo>
                  <a:lnTo>
                    <a:pt x="25" y="277"/>
                  </a:lnTo>
                  <a:lnTo>
                    <a:pt x="31" y="285"/>
                  </a:lnTo>
                  <a:lnTo>
                    <a:pt x="38" y="293"/>
                  </a:lnTo>
                  <a:lnTo>
                    <a:pt x="45" y="301"/>
                  </a:lnTo>
                  <a:lnTo>
                    <a:pt x="52" y="309"/>
                  </a:lnTo>
                  <a:lnTo>
                    <a:pt x="60" y="316"/>
                  </a:lnTo>
                  <a:lnTo>
                    <a:pt x="67" y="323"/>
                  </a:lnTo>
                  <a:lnTo>
                    <a:pt x="77" y="330"/>
                  </a:lnTo>
                  <a:lnTo>
                    <a:pt x="85" y="336"/>
                  </a:lnTo>
                  <a:lnTo>
                    <a:pt x="95" y="342"/>
                  </a:lnTo>
                  <a:lnTo>
                    <a:pt x="105" y="348"/>
                  </a:lnTo>
                  <a:lnTo>
                    <a:pt x="114" y="354"/>
                  </a:lnTo>
                  <a:lnTo>
                    <a:pt x="125" y="358"/>
                  </a:lnTo>
                  <a:lnTo>
                    <a:pt x="137" y="363"/>
                  </a:lnTo>
                  <a:lnTo>
                    <a:pt x="148" y="367"/>
                  </a:lnTo>
                  <a:lnTo>
                    <a:pt x="159" y="371"/>
                  </a:lnTo>
                  <a:lnTo>
                    <a:pt x="171" y="375"/>
                  </a:lnTo>
                  <a:lnTo>
                    <a:pt x="184" y="377"/>
                  </a:lnTo>
                  <a:lnTo>
                    <a:pt x="195" y="380"/>
                  </a:lnTo>
                  <a:lnTo>
                    <a:pt x="207" y="382"/>
                  </a:lnTo>
                  <a:lnTo>
                    <a:pt x="221" y="384"/>
                  </a:lnTo>
                  <a:lnTo>
                    <a:pt x="234" y="386"/>
                  </a:lnTo>
                  <a:lnTo>
                    <a:pt x="248" y="386"/>
                  </a:lnTo>
                  <a:lnTo>
                    <a:pt x="260" y="386"/>
                  </a:lnTo>
                  <a:lnTo>
                    <a:pt x="274" y="386"/>
                  </a:lnTo>
                  <a:lnTo>
                    <a:pt x="287" y="386"/>
                  </a:lnTo>
                  <a:lnTo>
                    <a:pt x="300" y="384"/>
                  </a:lnTo>
                  <a:lnTo>
                    <a:pt x="313" y="382"/>
                  </a:lnTo>
                  <a:lnTo>
                    <a:pt x="325" y="380"/>
                  </a:lnTo>
                  <a:lnTo>
                    <a:pt x="338" y="377"/>
                  </a:lnTo>
                  <a:lnTo>
                    <a:pt x="350" y="375"/>
                  </a:lnTo>
                  <a:lnTo>
                    <a:pt x="362" y="371"/>
                  </a:lnTo>
                  <a:lnTo>
                    <a:pt x="374" y="367"/>
                  </a:lnTo>
                  <a:lnTo>
                    <a:pt x="385" y="363"/>
                  </a:lnTo>
                  <a:lnTo>
                    <a:pt x="396" y="358"/>
                  </a:lnTo>
                  <a:lnTo>
                    <a:pt x="406" y="354"/>
                  </a:lnTo>
                  <a:lnTo>
                    <a:pt x="416" y="348"/>
                  </a:lnTo>
                  <a:lnTo>
                    <a:pt x="427" y="342"/>
                  </a:lnTo>
                  <a:lnTo>
                    <a:pt x="435" y="336"/>
                  </a:lnTo>
                  <a:lnTo>
                    <a:pt x="445" y="330"/>
                  </a:lnTo>
                  <a:lnTo>
                    <a:pt x="453" y="323"/>
                  </a:lnTo>
                  <a:lnTo>
                    <a:pt x="462" y="316"/>
                  </a:lnTo>
                  <a:lnTo>
                    <a:pt x="470" y="309"/>
                  </a:lnTo>
                  <a:lnTo>
                    <a:pt x="477" y="301"/>
                  </a:lnTo>
                  <a:lnTo>
                    <a:pt x="484" y="293"/>
                  </a:lnTo>
                  <a:lnTo>
                    <a:pt x="489" y="285"/>
                  </a:lnTo>
                  <a:lnTo>
                    <a:pt x="495" y="277"/>
                  </a:lnTo>
                  <a:lnTo>
                    <a:pt x="500" y="268"/>
                  </a:lnTo>
                  <a:lnTo>
                    <a:pt x="505" y="260"/>
                  </a:lnTo>
                  <a:lnTo>
                    <a:pt x="509" y="251"/>
                  </a:lnTo>
                  <a:lnTo>
                    <a:pt x="513" y="242"/>
                  </a:lnTo>
                  <a:lnTo>
                    <a:pt x="516" y="233"/>
                  </a:lnTo>
                  <a:lnTo>
                    <a:pt x="519" y="223"/>
                  </a:lnTo>
                  <a:lnTo>
                    <a:pt x="520" y="214"/>
                  </a:lnTo>
                  <a:lnTo>
                    <a:pt x="521" y="203"/>
                  </a:lnTo>
                  <a:lnTo>
                    <a:pt x="521" y="194"/>
                  </a:lnTo>
                  <a:lnTo>
                    <a:pt x="521" y="184"/>
                  </a:lnTo>
                  <a:lnTo>
                    <a:pt x="520" y="173"/>
                  </a:lnTo>
                  <a:lnTo>
                    <a:pt x="519" y="164"/>
                  </a:lnTo>
                  <a:lnTo>
                    <a:pt x="516" y="155"/>
                  </a:lnTo>
                  <a:lnTo>
                    <a:pt x="513" y="145"/>
                  </a:lnTo>
                  <a:lnTo>
                    <a:pt x="509" y="137"/>
                  </a:lnTo>
                  <a:lnTo>
                    <a:pt x="505" y="127"/>
                  </a:lnTo>
                  <a:lnTo>
                    <a:pt x="500" y="119"/>
                  </a:lnTo>
                  <a:lnTo>
                    <a:pt x="495" y="109"/>
                  </a:lnTo>
                  <a:lnTo>
                    <a:pt x="489" y="101"/>
                  </a:lnTo>
                  <a:lnTo>
                    <a:pt x="484" y="94"/>
                  </a:lnTo>
                  <a:lnTo>
                    <a:pt x="477" y="86"/>
                  </a:lnTo>
                  <a:lnTo>
                    <a:pt x="470" y="79"/>
                  </a:lnTo>
                  <a:lnTo>
                    <a:pt x="462" y="72"/>
                  </a:lnTo>
                  <a:lnTo>
                    <a:pt x="453" y="64"/>
                  </a:lnTo>
                  <a:lnTo>
                    <a:pt x="445" y="57"/>
                  </a:lnTo>
                  <a:lnTo>
                    <a:pt x="435" y="51"/>
                  </a:lnTo>
                  <a:lnTo>
                    <a:pt x="427" y="46"/>
                  </a:lnTo>
                  <a:lnTo>
                    <a:pt x="416" y="40"/>
                  </a:lnTo>
                  <a:lnTo>
                    <a:pt x="406" y="34"/>
                  </a:lnTo>
                  <a:lnTo>
                    <a:pt x="396" y="29"/>
                  </a:lnTo>
                  <a:lnTo>
                    <a:pt x="385" y="24"/>
                  </a:lnTo>
                  <a:lnTo>
                    <a:pt x="374" y="19"/>
                  </a:lnTo>
                  <a:lnTo>
                    <a:pt x="362" y="16"/>
                  </a:lnTo>
                  <a:lnTo>
                    <a:pt x="350" y="12"/>
                  </a:lnTo>
                  <a:lnTo>
                    <a:pt x="338" y="10"/>
                  </a:lnTo>
                  <a:lnTo>
                    <a:pt x="325" y="8"/>
                  </a:lnTo>
                  <a:lnTo>
                    <a:pt x="313" y="5"/>
                  </a:lnTo>
                  <a:lnTo>
                    <a:pt x="300" y="3"/>
                  </a:lnTo>
                  <a:lnTo>
                    <a:pt x="287" y="2"/>
                  </a:lnTo>
                  <a:lnTo>
                    <a:pt x="274" y="2"/>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8" name="Freeform 31">
              <a:extLst>
                <a:ext uri="{FF2B5EF4-FFF2-40B4-BE49-F238E27FC236}">
                  <a16:creationId xmlns:a16="http://schemas.microsoft.com/office/drawing/2014/main" id="{8159F7B5-CDCE-4D54-A855-EED328A2DDAA}"/>
                </a:ext>
              </a:extLst>
            </p:cNvPr>
            <p:cNvSpPr>
              <a:spLocks/>
            </p:cNvSpPr>
            <p:nvPr/>
          </p:nvSpPr>
          <p:spPr bwMode="auto">
            <a:xfrm>
              <a:off x="1712913" y="750888"/>
              <a:ext cx="827087" cy="458787"/>
            </a:xfrm>
            <a:custGeom>
              <a:avLst/>
              <a:gdLst>
                <a:gd name="T0" fmla="*/ 2147483647 w 521"/>
                <a:gd name="T1" fmla="*/ 2147483647 h 386"/>
                <a:gd name="T2" fmla="*/ 2147483647 w 521"/>
                <a:gd name="T3" fmla="*/ 2147483647 h 386"/>
                <a:gd name="T4" fmla="*/ 2147483647 w 521"/>
                <a:gd name="T5" fmla="*/ 2147483647 h 386"/>
                <a:gd name="T6" fmla="*/ 2147483647 w 521"/>
                <a:gd name="T7" fmla="*/ 2147483647 h 386"/>
                <a:gd name="T8" fmla="*/ 2147483647 w 521"/>
                <a:gd name="T9" fmla="*/ 2147483647 h 386"/>
                <a:gd name="T10" fmla="*/ 2147483647 w 521"/>
                <a:gd name="T11" fmla="*/ 2147483647 h 386"/>
                <a:gd name="T12" fmla="*/ 2147483647 w 521"/>
                <a:gd name="T13" fmla="*/ 2147483647 h 386"/>
                <a:gd name="T14" fmla="*/ 2147483647 w 521"/>
                <a:gd name="T15" fmla="*/ 2147483647 h 386"/>
                <a:gd name="T16" fmla="*/ 2147483647 w 521"/>
                <a:gd name="T17" fmla="*/ 2147483647 h 386"/>
                <a:gd name="T18" fmla="*/ 2147483647 w 521"/>
                <a:gd name="T19" fmla="*/ 2147483647 h 386"/>
                <a:gd name="T20" fmla="*/ 0 w 521"/>
                <a:gd name="T21" fmla="*/ 2147483647 h 386"/>
                <a:gd name="T22" fmla="*/ 2147483647 w 521"/>
                <a:gd name="T23" fmla="*/ 2147483647 h 386"/>
                <a:gd name="T24" fmla="*/ 2147483647 w 521"/>
                <a:gd name="T25" fmla="*/ 2147483647 h 386"/>
                <a:gd name="T26" fmla="*/ 2147483647 w 521"/>
                <a:gd name="T27" fmla="*/ 2147483647 h 386"/>
                <a:gd name="T28" fmla="*/ 2147483647 w 521"/>
                <a:gd name="T29" fmla="*/ 2147483647 h 386"/>
                <a:gd name="T30" fmla="*/ 2147483647 w 521"/>
                <a:gd name="T31" fmla="*/ 2147483647 h 386"/>
                <a:gd name="T32" fmla="*/ 2147483647 w 521"/>
                <a:gd name="T33" fmla="*/ 2147483647 h 386"/>
                <a:gd name="T34" fmla="*/ 2147483647 w 521"/>
                <a:gd name="T35" fmla="*/ 2147483647 h 386"/>
                <a:gd name="T36" fmla="*/ 2147483647 w 521"/>
                <a:gd name="T37" fmla="*/ 2147483647 h 386"/>
                <a:gd name="T38" fmla="*/ 2147483647 w 521"/>
                <a:gd name="T39" fmla="*/ 2147483647 h 386"/>
                <a:gd name="T40" fmla="*/ 2147483647 w 521"/>
                <a:gd name="T41" fmla="*/ 2147483647 h 386"/>
                <a:gd name="T42" fmla="*/ 2147483647 w 521"/>
                <a:gd name="T43" fmla="*/ 2147483647 h 386"/>
                <a:gd name="T44" fmla="*/ 2147483647 w 521"/>
                <a:gd name="T45" fmla="*/ 2147483647 h 386"/>
                <a:gd name="T46" fmla="*/ 2147483647 w 521"/>
                <a:gd name="T47" fmla="*/ 2147483647 h 386"/>
                <a:gd name="T48" fmla="*/ 2147483647 w 521"/>
                <a:gd name="T49" fmla="*/ 2147483647 h 386"/>
                <a:gd name="T50" fmla="*/ 2147483647 w 521"/>
                <a:gd name="T51" fmla="*/ 2147483647 h 386"/>
                <a:gd name="T52" fmla="*/ 2147483647 w 521"/>
                <a:gd name="T53" fmla="*/ 2147483647 h 386"/>
                <a:gd name="T54" fmla="*/ 2147483647 w 521"/>
                <a:gd name="T55" fmla="*/ 2147483647 h 386"/>
                <a:gd name="T56" fmla="*/ 2147483647 w 521"/>
                <a:gd name="T57" fmla="*/ 2147483647 h 386"/>
                <a:gd name="T58" fmla="*/ 2147483647 w 521"/>
                <a:gd name="T59" fmla="*/ 2147483647 h 386"/>
                <a:gd name="T60" fmla="*/ 2147483647 w 521"/>
                <a:gd name="T61" fmla="*/ 2147483647 h 386"/>
                <a:gd name="T62" fmla="*/ 2147483647 w 521"/>
                <a:gd name="T63" fmla="*/ 2147483647 h 386"/>
                <a:gd name="T64" fmla="*/ 2147483647 w 521"/>
                <a:gd name="T65" fmla="*/ 2147483647 h 386"/>
                <a:gd name="T66" fmla="*/ 2147483647 w 521"/>
                <a:gd name="T67" fmla="*/ 2147483647 h 386"/>
                <a:gd name="T68" fmla="*/ 2147483647 w 521"/>
                <a:gd name="T69" fmla="*/ 2147483647 h 386"/>
                <a:gd name="T70" fmla="*/ 2147483647 w 521"/>
                <a:gd name="T71" fmla="*/ 2147483647 h 386"/>
                <a:gd name="T72" fmla="*/ 2147483647 w 521"/>
                <a:gd name="T73" fmla="*/ 2147483647 h 386"/>
                <a:gd name="T74" fmla="*/ 2147483647 w 521"/>
                <a:gd name="T75" fmla="*/ 2147483647 h 386"/>
                <a:gd name="T76" fmla="*/ 2147483647 w 521"/>
                <a:gd name="T77" fmla="*/ 2147483647 h 386"/>
                <a:gd name="T78" fmla="*/ 2147483647 w 521"/>
                <a:gd name="T79" fmla="*/ 2147483647 h 386"/>
                <a:gd name="T80" fmla="*/ 2147483647 w 521"/>
                <a:gd name="T81" fmla="*/ 2147483647 h 386"/>
                <a:gd name="T82" fmla="*/ 2147483647 w 521"/>
                <a:gd name="T83" fmla="*/ 2147483647 h 386"/>
                <a:gd name="T84" fmla="*/ 2147483647 w 521"/>
                <a:gd name="T85" fmla="*/ 0 h 3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6"/>
                <a:gd name="T131" fmla="*/ 521 w 521"/>
                <a:gd name="T132" fmla="*/ 386 h 3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6">
                  <a:moveTo>
                    <a:pt x="260" y="0"/>
                  </a:moveTo>
                  <a:lnTo>
                    <a:pt x="248" y="2"/>
                  </a:lnTo>
                  <a:lnTo>
                    <a:pt x="234" y="2"/>
                  </a:lnTo>
                  <a:lnTo>
                    <a:pt x="221" y="3"/>
                  </a:lnTo>
                  <a:lnTo>
                    <a:pt x="207" y="5"/>
                  </a:lnTo>
                  <a:lnTo>
                    <a:pt x="195" y="8"/>
                  </a:lnTo>
                  <a:lnTo>
                    <a:pt x="184" y="10"/>
                  </a:lnTo>
                  <a:lnTo>
                    <a:pt x="171" y="12"/>
                  </a:lnTo>
                  <a:lnTo>
                    <a:pt x="159" y="16"/>
                  </a:lnTo>
                  <a:lnTo>
                    <a:pt x="148" y="19"/>
                  </a:lnTo>
                  <a:lnTo>
                    <a:pt x="137" y="24"/>
                  </a:lnTo>
                  <a:lnTo>
                    <a:pt x="125" y="29"/>
                  </a:lnTo>
                  <a:lnTo>
                    <a:pt x="114" y="34"/>
                  </a:lnTo>
                  <a:lnTo>
                    <a:pt x="105" y="40"/>
                  </a:lnTo>
                  <a:lnTo>
                    <a:pt x="95" y="46"/>
                  </a:lnTo>
                  <a:lnTo>
                    <a:pt x="85" y="51"/>
                  </a:lnTo>
                  <a:lnTo>
                    <a:pt x="77" y="57"/>
                  </a:lnTo>
                  <a:lnTo>
                    <a:pt x="67" y="64"/>
                  </a:lnTo>
                  <a:lnTo>
                    <a:pt x="60" y="72"/>
                  </a:lnTo>
                  <a:lnTo>
                    <a:pt x="52" y="79"/>
                  </a:lnTo>
                  <a:lnTo>
                    <a:pt x="45" y="86"/>
                  </a:lnTo>
                  <a:lnTo>
                    <a:pt x="38" y="94"/>
                  </a:lnTo>
                  <a:lnTo>
                    <a:pt x="31" y="101"/>
                  </a:lnTo>
                  <a:lnTo>
                    <a:pt x="25" y="109"/>
                  </a:lnTo>
                  <a:lnTo>
                    <a:pt x="21" y="119"/>
                  </a:lnTo>
                  <a:lnTo>
                    <a:pt x="16" y="127"/>
                  </a:lnTo>
                  <a:lnTo>
                    <a:pt x="12" y="137"/>
                  </a:lnTo>
                  <a:lnTo>
                    <a:pt x="9" y="145"/>
                  </a:lnTo>
                  <a:lnTo>
                    <a:pt x="6" y="155"/>
                  </a:lnTo>
                  <a:lnTo>
                    <a:pt x="3" y="164"/>
                  </a:lnTo>
                  <a:lnTo>
                    <a:pt x="2" y="173"/>
                  </a:lnTo>
                  <a:lnTo>
                    <a:pt x="0" y="184"/>
                  </a:lnTo>
                  <a:lnTo>
                    <a:pt x="0" y="194"/>
                  </a:lnTo>
                  <a:lnTo>
                    <a:pt x="0" y="203"/>
                  </a:lnTo>
                  <a:lnTo>
                    <a:pt x="2" y="214"/>
                  </a:lnTo>
                  <a:lnTo>
                    <a:pt x="3" y="223"/>
                  </a:lnTo>
                  <a:lnTo>
                    <a:pt x="6" y="233"/>
                  </a:lnTo>
                  <a:lnTo>
                    <a:pt x="9" y="242"/>
                  </a:lnTo>
                  <a:lnTo>
                    <a:pt x="12" y="251"/>
                  </a:lnTo>
                  <a:lnTo>
                    <a:pt x="16" y="260"/>
                  </a:lnTo>
                  <a:lnTo>
                    <a:pt x="21" y="268"/>
                  </a:lnTo>
                  <a:lnTo>
                    <a:pt x="25" y="277"/>
                  </a:lnTo>
                  <a:lnTo>
                    <a:pt x="31" y="285"/>
                  </a:lnTo>
                  <a:lnTo>
                    <a:pt x="38" y="293"/>
                  </a:lnTo>
                  <a:lnTo>
                    <a:pt x="45" y="301"/>
                  </a:lnTo>
                  <a:lnTo>
                    <a:pt x="52" y="309"/>
                  </a:lnTo>
                  <a:lnTo>
                    <a:pt x="60" y="316"/>
                  </a:lnTo>
                  <a:lnTo>
                    <a:pt x="67" y="323"/>
                  </a:lnTo>
                  <a:lnTo>
                    <a:pt x="77" y="330"/>
                  </a:lnTo>
                  <a:lnTo>
                    <a:pt x="85" y="336"/>
                  </a:lnTo>
                  <a:lnTo>
                    <a:pt x="95" y="342"/>
                  </a:lnTo>
                  <a:lnTo>
                    <a:pt x="105" y="348"/>
                  </a:lnTo>
                  <a:lnTo>
                    <a:pt x="114" y="354"/>
                  </a:lnTo>
                  <a:lnTo>
                    <a:pt x="125" y="358"/>
                  </a:lnTo>
                  <a:lnTo>
                    <a:pt x="137" y="363"/>
                  </a:lnTo>
                  <a:lnTo>
                    <a:pt x="148" y="367"/>
                  </a:lnTo>
                  <a:lnTo>
                    <a:pt x="159" y="371"/>
                  </a:lnTo>
                  <a:lnTo>
                    <a:pt x="171" y="375"/>
                  </a:lnTo>
                  <a:lnTo>
                    <a:pt x="184" y="377"/>
                  </a:lnTo>
                  <a:lnTo>
                    <a:pt x="195" y="380"/>
                  </a:lnTo>
                  <a:lnTo>
                    <a:pt x="207" y="382"/>
                  </a:lnTo>
                  <a:lnTo>
                    <a:pt x="221" y="384"/>
                  </a:lnTo>
                  <a:lnTo>
                    <a:pt x="234" y="386"/>
                  </a:lnTo>
                  <a:lnTo>
                    <a:pt x="248" y="386"/>
                  </a:lnTo>
                  <a:lnTo>
                    <a:pt x="260" y="386"/>
                  </a:lnTo>
                  <a:lnTo>
                    <a:pt x="274" y="386"/>
                  </a:lnTo>
                  <a:lnTo>
                    <a:pt x="287" y="386"/>
                  </a:lnTo>
                  <a:lnTo>
                    <a:pt x="300" y="384"/>
                  </a:lnTo>
                  <a:lnTo>
                    <a:pt x="313" y="382"/>
                  </a:lnTo>
                  <a:lnTo>
                    <a:pt x="325" y="380"/>
                  </a:lnTo>
                  <a:lnTo>
                    <a:pt x="338" y="377"/>
                  </a:lnTo>
                  <a:lnTo>
                    <a:pt x="350" y="375"/>
                  </a:lnTo>
                  <a:lnTo>
                    <a:pt x="362" y="371"/>
                  </a:lnTo>
                  <a:lnTo>
                    <a:pt x="374" y="367"/>
                  </a:lnTo>
                  <a:lnTo>
                    <a:pt x="385" y="363"/>
                  </a:lnTo>
                  <a:lnTo>
                    <a:pt x="396" y="358"/>
                  </a:lnTo>
                  <a:lnTo>
                    <a:pt x="406" y="354"/>
                  </a:lnTo>
                  <a:lnTo>
                    <a:pt x="416" y="348"/>
                  </a:lnTo>
                  <a:lnTo>
                    <a:pt x="427" y="342"/>
                  </a:lnTo>
                  <a:lnTo>
                    <a:pt x="435" y="336"/>
                  </a:lnTo>
                  <a:lnTo>
                    <a:pt x="445" y="330"/>
                  </a:lnTo>
                  <a:lnTo>
                    <a:pt x="453" y="323"/>
                  </a:lnTo>
                  <a:lnTo>
                    <a:pt x="462" y="316"/>
                  </a:lnTo>
                  <a:lnTo>
                    <a:pt x="470" y="309"/>
                  </a:lnTo>
                  <a:lnTo>
                    <a:pt x="477" y="301"/>
                  </a:lnTo>
                  <a:lnTo>
                    <a:pt x="484" y="293"/>
                  </a:lnTo>
                  <a:lnTo>
                    <a:pt x="489" y="285"/>
                  </a:lnTo>
                  <a:lnTo>
                    <a:pt x="495" y="277"/>
                  </a:lnTo>
                  <a:lnTo>
                    <a:pt x="500" y="268"/>
                  </a:lnTo>
                  <a:lnTo>
                    <a:pt x="505" y="260"/>
                  </a:lnTo>
                  <a:lnTo>
                    <a:pt x="509" y="251"/>
                  </a:lnTo>
                  <a:lnTo>
                    <a:pt x="513" y="242"/>
                  </a:lnTo>
                  <a:lnTo>
                    <a:pt x="516" y="233"/>
                  </a:lnTo>
                  <a:lnTo>
                    <a:pt x="519" y="223"/>
                  </a:lnTo>
                  <a:lnTo>
                    <a:pt x="520" y="214"/>
                  </a:lnTo>
                  <a:lnTo>
                    <a:pt x="521" y="203"/>
                  </a:lnTo>
                  <a:lnTo>
                    <a:pt x="521" y="194"/>
                  </a:lnTo>
                  <a:lnTo>
                    <a:pt x="521" y="184"/>
                  </a:lnTo>
                  <a:lnTo>
                    <a:pt x="520" y="173"/>
                  </a:lnTo>
                  <a:lnTo>
                    <a:pt x="519" y="164"/>
                  </a:lnTo>
                  <a:lnTo>
                    <a:pt x="516" y="155"/>
                  </a:lnTo>
                  <a:lnTo>
                    <a:pt x="513" y="145"/>
                  </a:lnTo>
                  <a:lnTo>
                    <a:pt x="509" y="137"/>
                  </a:lnTo>
                  <a:lnTo>
                    <a:pt x="505" y="127"/>
                  </a:lnTo>
                  <a:lnTo>
                    <a:pt x="500" y="119"/>
                  </a:lnTo>
                  <a:lnTo>
                    <a:pt x="495" y="109"/>
                  </a:lnTo>
                  <a:lnTo>
                    <a:pt x="489" y="101"/>
                  </a:lnTo>
                  <a:lnTo>
                    <a:pt x="484" y="94"/>
                  </a:lnTo>
                  <a:lnTo>
                    <a:pt x="477" y="86"/>
                  </a:lnTo>
                  <a:lnTo>
                    <a:pt x="470" y="79"/>
                  </a:lnTo>
                  <a:lnTo>
                    <a:pt x="462" y="72"/>
                  </a:lnTo>
                  <a:lnTo>
                    <a:pt x="453" y="64"/>
                  </a:lnTo>
                  <a:lnTo>
                    <a:pt x="445" y="57"/>
                  </a:lnTo>
                  <a:lnTo>
                    <a:pt x="435" y="51"/>
                  </a:lnTo>
                  <a:lnTo>
                    <a:pt x="427" y="46"/>
                  </a:lnTo>
                  <a:lnTo>
                    <a:pt x="416" y="40"/>
                  </a:lnTo>
                  <a:lnTo>
                    <a:pt x="406" y="34"/>
                  </a:lnTo>
                  <a:lnTo>
                    <a:pt x="396" y="29"/>
                  </a:lnTo>
                  <a:lnTo>
                    <a:pt x="385" y="24"/>
                  </a:lnTo>
                  <a:lnTo>
                    <a:pt x="374" y="19"/>
                  </a:lnTo>
                  <a:lnTo>
                    <a:pt x="362" y="16"/>
                  </a:lnTo>
                  <a:lnTo>
                    <a:pt x="350" y="12"/>
                  </a:lnTo>
                  <a:lnTo>
                    <a:pt x="338" y="10"/>
                  </a:lnTo>
                  <a:lnTo>
                    <a:pt x="325" y="8"/>
                  </a:lnTo>
                  <a:lnTo>
                    <a:pt x="313" y="5"/>
                  </a:lnTo>
                  <a:lnTo>
                    <a:pt x="300" y="3"/>
                  </a:lnTo>
                  <a:lnTo>
                    <a:pt x="287" y="2"/>
                  </a:lnTo>
                  <a:lnTo>
                    <a:pt x="274" y="2"/>
                  </a:lnTo>
                  <a:lnTo>
                    <a:pt x="260"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39" name="Rectangle 32">
              <a:extLst>
                <a:ext uri="{FF2B5EF4-FFF2-40B4-BE49-F238E27FC236}">
                  <a16:creationId xmlns:a16="http://schemas.microsoft.com/office/drawing/2014/main" id="{08919ABE-13FD-459E-9ECB-48F4A1B30717}"/>
                </a:ext>
              </a:extLst>
            </p:cNvPr>
            <p:cNvSpPr>
              <a:spLocks noChangeArrowheads="1"/>
            </p:cNvSpPr>
            <p:nvPr/>
          </p:nvSpPr>
          <p:spPr bwMode="auto">
            <a:xfrm>
              <a:off x="1976320" y="811211"/>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95</a:t>
              </a:r>
              <a:endParaRPr lang="en-US" altLang="zh-CN" sz="1000">
                <a:solidFill>
                  <a:srgbClr val="000000"/>
                </a:solidFill>
                <a:latin typeface="Tahoma" pitchFamily="34" charset="0"/>
                <a:ea typeface="Arial Unicode MS" pitchFamily="34" charset="-122"/>
              </a:endParaRPr>
            </a:p>
          </p:txBody>
        </p:sp>
        <p:sp>
          <p:nvSpPr>
            <p:cNvPr id="240" name="Rectangle 33">
              <a:extLst>
                <a:ext uri="{FF2B5EF4-FFF2-40B4-BE49-F238E27FC236}">
                  <a16:creationId xmlns:a16="http://schemas.microsoft.com/office/drawing/2014/main" id="{242D134E-F79F-454C-BABB-7B52D492D8ED}"/>
                </a:ext>
              </a:extLst>
            </p:cNvPr>
            <p:cNvSpPr>
              <a:spLocks noChangeArrowheads="1"/>
            </p:cNvSpPr>
            <p:nvPr/>
          </p:nvSpPr>
          <p:spPr bwMode="auto">
            <a:xfrm>
              <a:off x="2309072" y="94456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41" name="Freeform 34">
              <a:extLst>
                <a:ext uri="{FF2B5EF4-FFF2-40B4-BE49-F238E27FC236}">
                  <a16:creationId xmlns:a16="http://schemas.microsoft.com/office/drawing/2014/main" id="{4E9FF5E7-F560-46E0-8D2E-22C02EF86E93}"/>
                </a:ext>
              </a:extLst>
            </p:cNvPr>
            <p:cNvSpPr>
              <a:spLocks/>
            </p:cNvSpPr>
            <p:nvPr/>
          </p:nvSpPr>
          <p:spPr bwMode="auto">
            <a:xfrm>
              <a:off x="6221413" y="722313"/>
              <a:ext cx="827087" cy="457200"/>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59" y="0"/>
                  </a:moveTo>
                  <a:lnTo>
                    <a:pt x="246" y="0"/>
                  </a:lnTo>
                  <a:lnTo>
                    <a:pt x="233" y="1"/>
                  </a:lnTo>
                  <a:lnTo>
                    <a:pt x="219" y="2"/>
                  </a:lnTo>
                  <a:lnTo>
                    <a:pt x="207" y="3"/>
                  </a:lnTo>
                  <a:lnTo>
                    <a:pt x="194" y="6"/>
                  </a:lnTo>
                  <a:lnTo>
                    <a:pt x="182" y="8"/>
                  </a:lnTo>
                  <a:lnTo>
                    <a:pt x="171" y="11"/>
                  </a:lnTo>
                  <a:lnTo>
                    <a:pt x="158" y="15"/>
                  </a:lnTo>
                  <a:lnTo>
                    <a:pt x="147" y="19"/>
                  </a:lnTo>
                  <a:lnTo>
                    <a:pt x="136" y="23"/>
                  </a:lnTo>
                  <a:lnTo>
                    <a:pt x="125" y="28"/>
                  </a:lnTo>
                  <a:lnTo>
                    <a:pt x="114" y="33"/>
                  </a:lnTo>
                  <a:lnTo>
                    <a:pt x="104" y="38"/>
                  </a:lnTo>
                  <a:lnTo>
                    <a:pt x="94" y="43"/>
                  </a:lnTo>
                  <a:lnTo>
                    <a:pt x="84" y="49"/>
                  </a:lnTo>
                  <a:lnTo>
                    <a:pt x="75" y="56"/>
                  </a:lnTo>
                  <a:lnTo>
                    <a:pt x="66" y="62"/>
                  </a:lnTo>
                  <a:lnTo>
                    <a:pt x="58" y="70"/>
                  </a:lnTo>
                  <a:lnTo>
                    <a:pt x="51" y="77"/>
                  </a:lnTo>
                  <a:lnTo>
                    <a:pt x="44" y="85"/>
                  </a:lnTo>
                  <a:lnTo>
                    <a:pt x="37" y="92"/>
                  </a:lnTo>
                  <a:lnTo>
                    <a:pt x="30" y="100"/>
                  </a:lnTo>
                  <a:lnTo>
                    <a:pt x="25" y="109"/>
                  </a:lnTo>
                  <a:lnTo>
                    <a:pt x="19" y="117"/>
                  </a:lnTo>
                  <a:lnTo>
                    <a:pt x="15" y="126"/>
                  </a:lnTo>
                  <a:lnTo>
                    <a:pt x="11" y="135"/>
                  </a:lnTo>
                  <a:lnTo>
                    <a:pt x="7" y="144"/>
                  </a:lnTo>
                  <a:lnTo>
                    <a:pt x="4" y="154"/>
                  </a:lnTo>
                  <a:lnTo>
                    <a:pt x="3" y="163"/>
                  </a:lnTo>
                  <a:lnTo>
                    <a:pt x="0" y="173"/>
                  </a:lnTo>
                  <a:lnTo>
                    <a:pt x="0" y="182"/>
                  </a:lnTo>
                  <a:lnTo>
                    <a:pt x="0" y="193"/>
                  </a:lnTo>
                  <a:lnTo>
                    <a:pt x="0" y="202"/>
                  </a:lnTo>
                  <a:lnTo>
                    <a:pt x="0" y="212"/>
                  </a:lnTo>
                  <a:lnTo>
                    <a:pt x="3" y="221"/>
                  </a:lnTo>
                  <a:lnTo>
                    <a:pt x="4" y="231"/>
                  </a:lnTo>
                  <a:lnTo>
                    <a:pt x="7" y="240"/>
                  </a:lnTo>
                  <a:lnTo>
                    <a:pt x="11" y="250"/>
                  </a:lnTo>
                  <a:lnTo>
                    <a:pt x="15" y="259"/>
                  </a:lnTo>
                  <a:lnTo>
                    <a:pt x="19" y="267"/>
                  </a:lnTo>
                  <a:lnTo>
                    <a:pt x="25" y="276"/>
                  </a:lnTo>
                  <a:lnTo>
                    <a:pt x="30" y="284"/>
                  </a:lnTo>
                  <a:lnTo>
                    <a:pt x="37" y="292"/>
                  </a:lnTo>
                  <a:lnTo>
                    <a:pt x="44" y="301"/>
                  </a:lnTo>
                  <a:lnTo>
                    <a:pt x="51" y="308"/>
                  </a:lnTo>
                  <a:lnTo>
                    <a:pt x="58" y="315"/>
                  </a:lnTo>
                  <a:lnTo>
                    <a:pt x="66" y="322"/>
                  </a:lnTo>
                  <a:lnTo>
                    <a:pt x="75" y="329"/>
                  </a:lnTo>
                  <a:lnTo>
                    <a:pt x="84" y="335"/>
                  </a:lnTo>
                  <a:lnTo>
                    <a:pt x="94" y="341"/>
                  </a:lnTo>
                  <a:lnTo>
                    <a:pt x="104" y="347"/>
                  </a:lnTo>
                  <a:lnTo>
                    <a:pt x="114" y="352"/>
                  </a:lnTo>
                  <a:lnTo>
                    <a:pt x="125" y="357"/>
                  </a:lnTo>
                  <a:lnTo>
                    <a:pt x="136" y="362"/>
                  </a:lnTo>
                  <a:lnTo>
                    <a:pt x="147" y="366"/>
                  </a:lnTo>
                  <a:lnTo>
                    <a:pt x="158" y="369"/>
                  </a:lnTo>
                  <a:lnTo>
                    <a:pt x="171" y="373"/>
                  </a:lnTo>
                  <a:lnTo>
                    <a:pt x="182" y="376"/>
                  </a:lnTo>
                  <a:lnTo>
                    <a:pt x="194" y="379"/>
                  </a:lnTo>
                  <a:lnTo>
                    <a:pt x="207" y="381"/>
                  </a:lnTo>
                  <a:lnTo>
                    <a:pt x="219" y="382"/>
                  </a:lnTo>
                  <a:lnTo>
                    <a:pt x="233" y="384"/>
                  </a:lnTo>
                  <a:lnTo>
                    <a:pt x="246" y="385"/>
                  </a:lnTo>
                  <a:lnTo>
                    <a:pt x="259" y="385"/>
                  </a:lnTo>
                  <a:lnTo>
                    <a:pt x="273" y="385"/>
                  </a:lnTo>
                  <a:lnTo>
                    <a:pt x="286" y="384"/>
                  </a:lnTo>
                  <a:lnTo>
                    <a:pt x="300" y="382"/>
                  </a:lnTo>
                  <a:lnTo>
                    <a:pt x="312" y="381"/>
                  </a:lnTo>
                  <a:lnTo>
                    <a:pt x="325" y="379"/>
                  </a:lnTo>
                  <a:lnTo>
                    <a:pt x="337" y="376"/>
                  </a:lnTo>
                  <a:lnTo>
                    <a:pt x="350" y="373"/>
                  </a:lnTo>
                  <a:lnTo>
                    <a:pt x="361" y="369"/>
                  </a:lnTo>
                  <a:lnTo>
                    <a:pt x="372" y="366"/>
                  </a:lnTo>
                  <a:lnTo>
                    <a:pt x="383" y="362"/>
                  </a:lnTo>
                  <a:lnTo>
                    <a:pt x="394" y="357"/>
                  </a:lnTo>
                  <a:lnTo>
                    <a:pt x="405" y="352"/>
                  </a:lnTo>
                  <a:lnTo>
                    <a:pt x="415" y="347"/>
                  </a:lnTo>
                  <a:lnTo>
                    <a:pt x="425" y="341"/>
                  </a:lnTo>
                  <a:lnTo>
                    <a:pt x="435" y="335"/>
                  </a:lnTo>
                  <a:lnTo>
                    <a:pt x="444" y="329"/>
                  </a:lnTo>
                  <a:lnTo>
                    <a:pt x="453" y="322"/>
                  </a:lnTo>
                  <a:lnTo>
                    <a:pt x="461" y="315"/>
                  </a:lnTo>
                  <a:lnTo>
                    <a:pt x="468" y="308"/>
                  </a:lnTo>
                  <a:lnTo>
                    <a:pt x="476" y="301"/>
                  </a:lnTo>
                  <a:lnTo>
                    <a:pt x="482" y="292"/>
                  </a:lnTo>
                  <a:lnTo>
                    <a:pt x="489" y="284"/>
                  </a:lnTo>
                  <a:lnTo>
                    <a:pt x="494" y="276"/>
                  </a:lnTo>
                  <a:lnTo>
                    <a:pt x="500" y="267"/>
                  </a:lnTo>
                  <a:lnTo>
                    <a:pt x="504" y="259"/>
                  </a:lnTo>
                  <a:lnTo>
                    <a:pt x="508" y="250"/>
                  </a:lnTo>
                  <a:lnTo>
                    <a:pt x="512" y="240"/>
                  </a:lnTo>
                  <a:lnTo>
                    <a:pt x="515" y="231"/>
                  </a:lnTo>
                  <a:lnTo>
                    <a:pt x="516" y="221"/>
                  </a:lnTo>
                  <a:lnTo>
                    <a:pt x="519" y="212"/>
                  </a:lnTo>
                  <a:lnTo>
                    <a:pt x="519" y="202"/>
                  </a:lnTo>
                  <a:lnTo>
                    <a:pt x="521" y="193"/>
                  </a:lnTo>
                  <a:lnTo>
                    <a:pt x="519" y="182"/>
                  </a:lnTo>
                  <a:lnTo>
                    <a:pt x="519" y="173"/>
                  </a:lnTo>
                  <a:lnTo>
                    <a:pt x="516" y="163"/>
                  </a:lnTo>
                  <a:lnTo>
                    <a:pt x="515" y="154"/>
                  </a:lnTo>
                  <a:lnTo>
                    <a:pt x="512" y="144"/>
                  </a:lnTo>
                  <a:lnTo>
                    <a:pt x="508" y="135"/>
                  </a:lnTo>
                  <a:lnTo>
                    <a:pt x="504" y="126"/>
                  </a:lnTo>
                  <a:lnTo>
                    <a:pt x="500" y="117"/>
                  </a:lnTo>
                  <a:lnTo>
                    <a:pt x="494" y="109"/>
                  </a:lnTo>
                  <a:lnTo>
                    <a:pt x="489" y="100"/>
                  </a:lnTo>
                  <a:lnTo>
                    <a:pt x="482" y="92"/>
                  </a:lnTo>
                  <a:lnTo>
                    <a:pt x="476" y="85"/>
                  </a:lnTo>
                  <a:lnTo>
                    <a:pt x="468" y="77"/>
                  </a:lnTo>
                  <a:lnTo>
                    <a:pt x="461" y="70"/>
                  </a:lnTo>
                  <a:lnTo>
                    <a:pt x="453" y="62"/>
                  </a:lnTo>
                  <a:lnTo>
                    <a:pt x="444" y="56"/>
                  </a:lnTo>
                  <a:lnTo>
                    <a:pt x="435" y="49"/>
                  </a:lnTo>
                  <a:lnTo>
                    <a:pt x="425" y="43"/>
                  </a:lnTo>
                  <a:lnTo>
                    <a:pt x="415" y="38"/>
                  </a:lnTo>
                  <a:lnTo>
                    <a:pt x="405" y="33"/>
                  </a:lnTo>
                  <a:lnTo>
                    <a:pt x="394" y="28"/>
                  </a:lnTo>
                  <a:lnTo>
                    <a:pt x="383" y="23"/>
                  </a:lnTo>
                  <a:lnTo>
                    <a:pt x="372" y="19"/>
                  </a:lnTo>
                  <a:lnTo>
                    <a:pt x="361" y="15"/>
                  </a:lnTo>
                  <a:lnTo>
                    <a:pt x="350" y="11"/>
                  </a:lnTo>
                  <a:lnTo>
                    <a:pt x="337" y="8"/>
                  </a:lnTo>
                  <a:lnTo>
                    <a:pt x="325" y="6"/>
                  </a:lnTo>
                  <a:lnTo>
                    <a:pt x="312" y="3"/>
                  </a:lnTo>
                  <a:lnTo>
                    <a:pt x="300" y="2"/>
                  </a:lnTo>
                  <a:lnTo>
                    <a:pt x="286" y="1"/>
                  </a:lnTo>
                  <a:lnTo>
                    <a:pt x="273" y="0"/>
                  </a:lnTo>
                  <a:lnTo>
                    <a:pt x="2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42" name="Freeform 35">
              <a:extLst>
                <a:ext uri="{FF2B5EF4-FFF2-40B4-BE49-F238E27FC236}">
                  <a16:creationId xmlns:a16="http://schemas.microsoft.com/office/drawing/2014/main" id="{8071327F-5A2C-4B08-A4B9-C9DB8C9CB129}"/>
                </a:ext>
              </a:extLst>
            </p:cNvPr>
            <p:cNvSpPr>
              <a:spLocks/>
            </p:cNvSpPr>
            <p:nvPr/>
          </p:nvSpPr>
          <p:spPr bwMode="auto">
            <a:xfrm>
              <a:off x="6221413" y="722313"/>
              <a:ext cx="827087" cy="457200"/>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59" y="0"/>
                  </a:moveTo>
                  <a:lnTo>
                    <a:pt x="246" y="0"/>
                  </a:lnTo>
                  <a:lnTo>
                    <a:pt x="233" y="1"/>
                  </a:lnTo>
                  <a:lnTo>
                    <a:pt x="219" y="2"/>
                  </a:lnTo>
                  <a:lnTo>
                    <a:pt x="207" y="3"/>
                  </a:lnTo>
                  <a:lnTo>
                    <a:pt x="194" y="6"/>
                  </a:lnTo>
                  <a:lnTo>
                    <a:pt x="182" y="8"/>
                  </a:lnTo>
                  <a:lnTo>
                    <a:pt x="171" y="11"/>
                  </a:lnTo>
                  <a:lnTo>
                    <a:pt x="158" y="15"/>
                  </a:lnTo>
                  <a:lnTo>
                    <a:pt x="147" y="19"/>
                  </a:lnTo>
                  <a:lnTo>
                    <a:pt x="136" y="23"/>
                  </a:lnTo>
                  <a:lnTo>
                    <a:pt x="125" y="28"/>
                  </a:lnTo>
                  <a:lnTo>
                    <a:pt x="114" y="33"/>
                  </a:lnTo>
                  <a:lnTo>
                    <a:pt x="104" y="38"/>
                  </a:lnTo>
                  <a:lnTo>
                    <a:pt x="94" y="43"/>
                  </a:lnTo>
                  <a:lnTo>
                    <a:pt x="84" y="49"/>
                  </a:lnTo>
                  <a:lnTo>
                    <a:pt x="75" y="56"/>
                  </a:lnTo>
                  <a:lnTo>
                    <a:pt x="66" y="62"/>
                  </a:lnTo>
                  <a:lnTo>
                    <a:pt x="58" y="70"/>
                  </a:lnTo>
                  <a:lnTo>
                    <a:pt x="51" y="77"/>
                  </a:lnTo>
                  <a:lnTo>
                    <a:pt x="44" y="85"/>
                  </a:lnTo>
                  <a:lnTo>
                    <a:pt x="37" y="92"/>
                  </a:lnTo>
                  <a:lnTo>
                    <a:pt x="30" y="100"/>
                  </a:lnTo>
                  <a:lnTo>
                    <a:pt x="25" y="109"/>
                  </a:lnTo>
                  <a:lnTo>
                    <a:pt x="19" y="117"/>
                  </a:lnTo>
                  <a:lnTo>
                    <a:pt x="15" y="126"/>
                  </a:lnTo>
                  <a:lnTo>
                    <a:pt x="11" y="135"/>
                  </a:lnTo>
                  <a:lnTo>
                    <a:pt x="7" y="144"/>
                  </a:lnTo>
                  <a:lnTo>
                    <a:pt x="4" y="154"/>
                  </a:lnTo>
                  <a:lnTo>
                    <a:pt x="3" y="163"/>
                  </a:lnTo>
                  <a:lnTo>
                    <a:pt x="0" y="173"/>
                  </a:lnTo>
                  <a:lnTo>
                    <a:pt x="0" y="182"/>
                  </a:lnTo>
                  <a:lnTo>
                    <a:pt x="0" y="193"/>
                  </a:lnTo>
                  <a:lnTo>
                    <a:pt x="0" y="202"/>
                  </a:lnTo>
                  <a:lnTo>
                    <a:pt x="0" y="212"/>
                  </a:lnTo>
                  <a:lnTo>
                    <a:pt x="3" y="221"/>
                  </a:lnTo>
                  <a:lnTo>
                    <a:pt x="4" y="231"/>
                  </a:lnTo>
                  <a:lnTo>
                    <a:pt x="7" y="240"/>
                  </a:lnTo>
                  <a:lnTo>
                    <a:pt x="11" y="250"/>
                  </a:lnTo>
                  <a:lnTo>
                    <a:pt x="15" y="259"/>
                  </a:lnTo>
                  <a:lnTo>
                    <a:pt x="19" y="267"/>
                  </a:lnTo>
                  <a:lnTo>
                    <a:pt x="25" y="276"/>
                  </a:lnTo>
                  <a:lnTo>
                    <a:pt x="30" y="284"/>
                  </a:lnTo>
                  <a:lnTo>
                    <a:pt x="37" y="292"/>
                  </a:lnTo>
                  <a:lnTo>
                    <a:pt x="44" y="301"/>
                  </a:lnTo>
                  <a:lnTo>
                    <a:pt x="51" y="308"/>
                  </a:lnTo>
                  <a:lnTo>
                    <a:pt x="58" y="315"/>
                  </a:lnTo>
                  <a:lnTo>
                    <a:pt x="66" y="322"/>
                  </a:lnTo>
                  <a:lnTo>
                    <a:pt x="75" y="329"/>
                  </a:lnTo>
                  <a:lnTo>
                    <a:pt x="84" y="335"/>
                  </a:lnTo>
                  <a:lnTo>
                    <a:pt x="94" y="341"/>
                  </a:lnTo>
                  <a:lnTo>
                    <a:pt x="104" y="347"/>
                  </a:lnTo>
                  <a:lnTo>
                    <a:pt x="114" y="352"/>
                  </a:lnTo>
                  <a:lnTo>
                    <a:pt x="125" y="357"/>
                  </a:lnTo>
                  <a:lnTo>
                    <a:pt x="136" y="362"/>
                  </a:lnTo>
                  <a:lnTo>
                    <a:pt x="147" y="366"/>
                  </a:lnTo>
                  <a:lnTo>
                    <a:pt x="158" y="369"/>
                  </a:lnTo>
                  <a:lnTo>
                    <a:pt x="171" y="373"/>
                  </a:lnTo>
                  <a:lnTo>
                    <a:pt x="182" y="376"/>
                  </a:lnTo>
                  <a:lnTo>
                    <a:pt x="194" y="379"/>
                  </a:lnTo>
                  <a:lnTo>
                    <a:pt x="207" y="381"/>
                  </a:lnTo>
                  <a:lnTo>
                    <a:pt x="219" y="382"/>
                  </a:lnTo>
                  <a:lnTo>
                    <a:pt x="233" y="384"/>
                  </a:lnTo>
                  <a:lnTo>
                    <a:pt x="246" y="385"/>
                  </a:lnTo>
                  <a:lnTo>
                    <a:pt x="259" y="385"/>
                  </a:lnTo>
                  <a:lnTo>
                    <a:pt x="273" y="385"/>
                  </a:lnTo>
                  <a:lnTo>
                    <a:pt x="286" y="384"/>
                  </a:lnTo>
                  <a:lnTo>
                    <a:pt x="300" y="382"/>
                  </a:lnTo>
                  <a:lnTo>
                    <a:pt x="312" y="381"/>
                  </a:lnTo>
                  <a:lnTo>
                    <a:pt x="325" y="379"/>
                  </a:lnTo>
                  <a:lnTo>
                    <a:pt x="337" y="376"/>
                  </a:lnTo>
                  <a:lnTo>
                    <a:pt x="350" y="373"/>
                  </a:lnTo>
                  <a:lnTo>
                    <a:pt x="361" y="369"/>
                  </a:lnTo>
                  <a:lnTo>
                    <a:pt x="372" y="366"/>
                  </a:lnTo>
                  <a:lnTo>
                    <a:pt x="383" y="362"/>
                  </a:lnTo>
                  <a:lnTo>
                    <a:pt x="394" y="357"/>
                  </a:lnTo>
                  <a:lnTo>
                    <a:pt x="405" y="352"/>
                  </a:lnTo>
                  <a:lnTo>
                    <a:pt x="415" y="347"/>
                  </a:lnTo>
                  <a:lnTo>
                    <a:pt x="425" y="341"/>
                  </a:lnTo>
                  <a:lnTo>
                    <a:pt x="435" y="335"/>
                  </a:lnTo>
                  <a:lnTo>
                    <a:pt x="444" y="329"/>
                  </a:lnTo>
                  <a:lnTo>
                    <a:pt x="453" y="322"/>
                  </a:lnTo>
                  <a:lnTo>
                    <a:pt x="461" y="315"/>
                  </a:lnTo>
                  <a:lnTo>
                    <a:pt x="468" y="308"/>
                  </a:lnTo>
                  <a:lnTo>
                    <a:pt x="476" y="301"/>
                  </a:lnTo>
                  <a:lnTo>
                    <a:pt x="482" y="292"/>
                  </a:lnTo>
                  <a:lnTo>
                    <a:pt x="489" y="284"/>
                  </a:lnTo>
                  <a:lnTo>
                    <a:pt x="494" y="276"/>
                  </a:lnTo>
                  <a:lnTo>
                    <a:pt x="500" y="267"/>
                  </a:lnTo>
                  <a:lnTo>
                    <a:pt x="504" y="259"/>
                  </a:lnTo>
                  <a:lnTo>
                    <a:pt x="508" y="250"/>
                  </a:lnTo>
                  <a:lnTo>
                    <a:pt x="512" y="240"/>
                  </a:lnTo>
                  <a:lnTo>
                    <a:pt x="515" y="231"/>
                  </a:lnTo>
                  <a:lnTo>
                    <a:pt x="516" y="221"/>
                  </a:lnTo>
                  <a:lnTo>
                    <a:pt x="519" y="212"/>
                  </a:lnTo>
                  <a:lnTo>
                    <a:pt x="519" y="202"/>
                  </a:lnTo>
                  <a:lnTo>
                    <a:pt x="521" y="193"/>
                  </a:lnTo>
                  <a:lnTo>
                    <a:pt x="519" y="182"/>
                  </a:lnTo>
                  <a:lnTo>
                    <a:pt x="519" y="173"/>
                  </a:lnTo>
                  <a:lnTo>
                    <a:pt x="516" y="163"/>
                  </a:lnTo>
                  <a:lnTo>
                    <a:pt x="515" y="154"/>
                  </a:lnTo>
                  <a:lnTo>
                    <a:pt x="512" y="144"/>
                  </a:lnTo>
                  <a:lnTo>
                    <a:pt x="508" y="135"/>
                  </a:lnTo>
                  <a:lnTo>
                    <a:pt x="504" y="126"/>
                  </a:lnTo>
                  <a:lnTo>
                    <a:pt x="500" y="117"/>
                  </a:lnTo>
                  <a:lnTo>
                    <a:pt x="494" y="109"/>
                  </a:lnTo>
                  <a:lnTo>
                    <a:pt x="489" y="100"/>
                  </a:lnTo>
                  <a:lnTo>
                    <a:pt x="482" y="92"/>
                  </a:lnTo>
                  <a:lnTo>
                    <a:pt x="476" y="85"/>
                  </a:lnTo>
                  <a:lnTo>
                    <a:pt x="468" y="77"/>
                  </a:lnTo>
                  <a:lnTo>
                    <a:pt x="461" y="70"/>
                  </a:lnTo>
                  <a:lnTo>
                    <a:pt x="453" y="62"/>
                  </a:lnTo>
                  <a:lnTo>
                    <a:pt x="444" y="56"/>
                  </a:lnTo>
                  <a:lnTo>
                    <a:pt x="435" y="49"/>
                  </a:lnTo>
                  <a:lnTo>
                    <a:pt x="425" y="43"/>
                  </a:lnTo>
                  <a:lnTo>
                    <a:pt x="415" y="38"/>
                  </a:lnTo>
                  <a:lnTo>
                    <a:pt x="405" y="33"/>
                  </a:lnTo>
                  <a:lnTo>
                    <a:pt x="394" y="28"/>
                  </a:lnTo>
                  <a:lnTo>
                    <a:pt x="383" y="23"/>
                  </a:lnTo>
                  <a:lnTo>
                    <a:pt x="372" y="19"/>
                  </a:lnTo>
                  <a:lnTo>
                    <a:pt x="361" y="15"/>
                  </a:lnTo>
                  <a:lnTo>
                    <a:pt x="350" y="11"/>
                  </a:lnTo>
                  <a:lnTo>
                    <a:pt x="337" y="8"/>
                  </a:lnTo>
                  <a:lnTo>
                    <a:pt x="325" y="6"/>
                  </a:lnTo>
                  <a:lnTo>
                    <a:pt x="312" y="3"/>
                  </a:lnTo>
                  <a:lnTo>
                    <a:pt x="300" y="2"/>
                  </a:lnTo>
                  <a:lnTo>
                    <a:pt x="286" y="1"/>
                  </a:lnTo>
                  <a:lnTo>
                    <a:pt x="273" y="0"/>
                  </a:lnTo>
                  <a:lnTo>
                    <a:pt x="259"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43" name="Rectangle 36">
              <a:extLst>
                <a:ext uri="{FF2B5EF4-FFF2-40B4-BE49-F238E27FC236}">
                  <a16:creationId xmlns:a16="http://schemas.microsoft.com/office/drawing/2014/main" id="{B83B900C-CFF8-4F34-92A5-4F517C531B07}"/>
                </a:ext>
              </a:extLst>
            </p:cNvPr>
            <p:cNvSpPr>
              <a:spLocks noChangeArrowheads="1"/>
            </p:cNvSpPr>
            <p:nvPr/>
          </p:nvSpPr>
          <p:spPr bwMode="auto">
            <a:xfrm>
              <a:off x="6394273" y="800100"/>
              <a:ext cx="471834"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143</a:t>
              </a:r>
              <a:endParaRPr lang="en-US" altLang="zh-CN" sz="1000">
                <a:solidFill>
                  <a:srgbClr val="000000"/>
                </a:solidFill>
                <a:latin typeface="Tahoma" pitchFamily="34" charset="0"/>
                <a:ea typeface="Arial Unicode MS" pitchFamily="34" charset="-122"/>
              </a:endParaRPr>
            </a:p>
          </p:txBody>
        </p:sp>
        <p:sp>
          <p:nvSpPr>
            <p:cNvPr id="244" name="Rectangle 37">
              <a:extLst>
                <a:ext uri="{FF2B5EF4-FFF2-40B4-BE49-F238E27FC236}">
                  <a16:creationId xmlns:a16="http://schemas.microsoft.com/office/drawing/2014/main" id="{1AD5E7BF-2A83-48F0-B967-D31B042E5879}"/>
                </a:ext>
              </a:extLst>
            </p:cNvPr>
            <p:cNvSpPr>
              <a:spLocks noChangeArrowheads="1"/>
            </p:cNvSpPr>
            <p:nvPr/>
          </p:nvSpPr>
          <p:spPr bwMode="auto">
            <a:xfrm>
              <a:off x="6881072" y="91598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45" name="Freeform 38">
              <a:extLst>
                <a:ext uri="{FF2B5EF4-FFF2-40B4-BE49-F238E27FC236}">
                  <a16:creationId xmlns:a16="http://schemas.microsoft.com/office/drawing/2014/main" id="{31DD6BAF-02DC-4070-B4F9-EA1D190692CC}"/>
                </a:ext>
              </a:extLst>
            </p:cNvPr>
            <p:cNvSpPr>
              <a:spLocks/>
            </p:cNvSpPr>
            <p:nvPr/>
          </p:nvSpPr>
          <p:spPr bwMode="auto">
            <a:xfrm>
              <a:off x="638175" y="1427163"/>
              <a:ext cx="825500" cy="458787"/>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61" y="0"/>
                  </a:moveTo>
                  <a:lnTo>
                    <a:pt x="247" y="1"/>
                  </a:lnTo>
                  <a:lnTo>
                    <a:pt x="234" y="1"/>
                  </a:lnTo>
                  <a:lnTo>
                    <a:pt x="220" y="3"/>
                  </a:lnTo>
                  <a:lnTo>
                    <a:pt x="208" y="5"/>
                  </a:lnTo>
                  <a:lnTo>
                    <a:pt x="195" y="7"/>
                  </a:lnTo>
                  <a:lnTo>
                    <a:pt x="183" y="10"/>
                  </a:lnTo>
                  <a:lnTo>
                    <a:pt x="170" y="12"/>
                  </a:lnTo>
                  <a:lnTo>
                    <a:pt x="159" y="16"/>
                  </a:lnTo>
                  <a:lnTo>
                    <a:pt x="148" y="19"/>
                  </a:lnTo>
                  <a:lnTo>
                    <a:pt x="136" y="24"/>
                  </a:lnTo>
                  <a:lnTo>
                    <a:pt x="126" y="29"/>
                  </a:lnTo>
                  <a:lnTo>
                    <a:pt x="115" y="33"/>
                  </a:lnTo>
                  <a:lnTo>
                    <a:pt x="105" y="39"/>
                  </a:lnTo>
                  <a:lnTo>
                    <a:pt x="95" y="45"/>
                  </a:lnTo>
                  <a:lnTo>
                    <a:pt x="86" y="51"/>
                  </a:lnTo>
                  <a:lnTo>
                    <a:pt x="76" y="57"/>
                  </a:lnTo>
                  <a:lnTo>
                    <a:pt x="68" y="64"/>
                  </a:lnTo>
                  <a:lnTo>
                    <a:pt x="59" y="71"/>
                  </a:lnTo>
                  <a:lnTo>
                    <a:pt x="52" y="78"/>
                  </a:lnTo>
                  <a:lnTo>
                    <a:pt x="44" y="86"/>
                  </a:lnTo>
                  <a:lnTo>
                    <a:pt x="37" y="94"/>
                  </a:lnTo>
                  <a:lnTo>
                    <a:pt x="31" y="101"/>
                  </a:lnTo>
                  <a:lnTo>
                    <a:pt x="26" y="109"/>
                  </a:lnTo>
                  <a:lnTo>
                    <a:pt x="20" y="119"/>
                  </a:lnTo>
                  <a:lnTo>
                    <a:pt x="16" y="127"/>
                  </a:lnTo>
                  <a:lnTo>
                    <a:pt x="12" y="137"/>
                  </a:lnTo>
                  <a:lnTo>
                    <a:pt x="8" y="145"/>
                  </a:lnTo>
                  <a:lnTo>
                    <a:pt x="5" y="154"/>
                  </a:lnTo>
                  <a:lnTo>
                    <a:pt x="2" y="164"/>
                  </a:lnTo>
                  <a:lnTo>
                    <a:pt x="1" y="173"/>
                  </a:lnTo>
                  <a:lnTo>
                    <a:pt x="1" y="184"/>
                  </a:lnTo>
                  <a:lnTo>
                    <a:pt x="0" y="193"/>
                  </a:lnTo>
                  <a:lnTo>
                    <a:pt x="1" y="203"/>
                  </a:lnTo>
                  <a:lnTo>
                    <a:pt x="1" y="214"/>
                  </a:lnTo>
                  <a:lnTo>
                    <a:pt x="2" y="223"/>
                  </a:lnTo>
                  <a:lnTo>
                    <a:pt x="5" y="233"/>
                  </a:lnTo>
                  <a:lnTo>
                    <a:pt x="8" y="242"/>
                  </a:lnTo>
                  <a:lnTo>
                    <a:pt x="12" y="250"/>
                  </a:lnTo>
                  <a:lnTo>
                    <a:pt x="16" y="260"/>
                  </a:lnTo>
                  <a:lnTo>
                    <a:pt x="20" y="268"/>
                  </a:lnTo>
                  <a:lnTo>
                    <a:pt x="26" y="276"/>
                  </a:lnTo>
                  <a:lnTo>
                    <a:pt x="31" y="285"/>
                  </a:lnTo>
                  <a:lnTo>
                    <a:pt x="37" y="293"/>
                  </a:lnTo>
                  <a:lnTo>
                    <a:pt x="44" y="301"/>
                  </a:lnTo>
                  <a:lnTo>
                    <a:pt x="52" y="308"/>
                  </a:lnTo>
                  <a:lnTo>
                    <a:pt x="59" y="315"/>
                  </a:lnTo>
                  <a:lnTo>
                    <a:pt x="68" y="323"/>
                  </a:lnTo>
                  <a:lnTo>
                    <a:pt x="76" y="330"/>
                  </a:lnTo>
                  <a:lnTo>
                    <a:pt x="86" y="336"/>
                  </a:lnTo>
                  <a:lnTo>
                    <a:pt x="95" y="342"/>
                  </a:lnTo>
                  <a:lnTo>
                    <a:pt x="105" y="347"/>
                  </a:lnTo>
                  <a:lnTo>
                    <a:pt x="115" y="353"/>
                  </a:lnTo>
                  <a:lnTo>
                    <a:pt x="126" y="358"/>
                  </a:lnTo>
                  <a:lnTo>
                    <a:pt x="136" y="363"/>
                  </a:lnTo>
                  <a:lnTo>
                    <a:pt x="148" y="366"/>
                  </a:lnTo>
                  <a:lnTo>
                    <a:pt x="159" y="371"/>
                  </a:lnTo>
                  <a:lnTo>
                    <a:pt x="170" y="375"/>
                  </a:lnTo>
                  <a:lnTo>
                    <a:pt x="183" y="377"/>
                  </a:lnTo>
                  <a:lnTo>
                    <a:pt x="195" y="379"/>
                  </a:lnTo>
                  <a:lnTo>
                    <a:pt x="208" y="382"/>
                  </a:lnTo>
                  <a:lnTo>
                    <a:pt x="220" y="384"/>
                  </a:lnTo>
                  <a:lnTo>
                    <a:pt x="234" y="385"/>
                  </a:lnTo>
                  <a:lnTo>
                    <a:pt x="247" y="385"/>
                  </a:lnTo>
                  <a:lnTo>
                    <a:pt x="261" y="385"/>
                  </a:lnTo>
                  <a:lnTo>
                    <a:pt x="273" y="385"/>
                  </a:lnTo>
                  <a:lnTo>
                    <a:pt x="287" y="385"/>
                  </a:lnTo>
                  <a:lnTo>
                    <a:pt x="300" y="384"/>
                  </a:lnTo>
                  <a:lnTo>
                    <a:pt x="313" y="382"/>
                  </a:lnTo>
                  <a:lnTo>
                    <a:pt x="326" y="379"/>
                  </a:lnTo>
                  <a:lnTo>
                    <a:pt x="338" y="377"/>
                  </a:lnTo>
                  <a:lnTo>
                    <a:pt x="350" y="375"/>
                  </a:lnTo>
                  <a:lnTo>
                    <a:pt x="362" y="371"/>
                  </a:lnTo>
                  <a:lnTo>
                    <a:pt x="373" y="366"/>
                  </a:lnTo>
                  <a:lnTo>
                    <a:pt x="384" y="363"/>
                  </a:lnTo>
                  <a:lnTo>
                    <a:pt x="395"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5" y="276"/>
                  </a:lnTo>
                  <a:lnTo>
                    <a:pt x="501" y="268"/>
                  </a:lnTo>
                  <a:lnTo>
                    <a:pt x="505" y="260"/>
                  </a:lnTo>
                  <a:lnTo>
                    <a:pt x="509" y="250"/>
                  </a:lnTo>
                  <a:lnTo>
                    <a:pt x="512" y="242"/>
                  </a:lnTo>
                  <a:lnTo>
                    <a:pt x="515" y="233"/>
                  </a:lnTo>
                  <a:lnTo>
                    <a:pt x="518" y="223"/>
                  </a:lnTo>
                  <a:lnTo>
                    <a:pt x="519" y="214"/>
                  </a:lnTo>
                  <a:lnTo>
                    <a:pt x="520" y="203"/>
                  </a:lnTo>
                  <a:lnTo>
                    <a:pt x="520" y="193"/>
                  </a:lnTo>
                  <a:lnTo>
                    <a:pt x="520" y="184"/>
                  </a:lnTo>
                  <a:lnTo>
                    <a:pt x="519" y="173"/>
                  </a:lnTo>
                  <a:lnTo>
                    <a:pt x="518" y="164"/>
                  </a:lnTo>
                  <a:lnTo>
                    <a:pt x="515" y="154"/>
                  </a:lnTo>
                  <a:lnTo>
                    <a:pt x="512" y="145"/>
                  </a:lnTo>
                  <a:lnTo>
                    <a:pt x="509" y="137"/>
                  </a:lnTo>
                  <a:lnTo>
                    <a:pt x="505" y="127"/>
                  </a:lnTo>
                  <a:lnTo>
                    <a:pt x="501" y="119"/>
                  </a:lnTo>
                  <a:lnTo>
                    <a:pt x="495"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5" y="29"/>
                  </a:lnTo>
                  <a:lnTo>
                    <a:pt x="384" y="24"/>
                  </a:lnTo>
                  <a:lnTo>
                    <a:pt x="373" y="19"/>
                  </a:lnTo>
                  <a:lnTo>
                    <a:pt x="362" y="16"/>
                  </a:lnTo>
                  <a:lnTo>
                    <a:pt x="350" y="12"/>
                  </a:lnTo>
                  <a:lnTo>
                    <a:pt x="338" y="10"/>
                  </a:lnTo>
                  <a:lnTo>
                    <a:pt x="326" y="7"/>
                  </a:lnTo>
                  <a:lnTo>
                    <a:pt x="313" y="5"/>
                  </a:lnTo>
                  <a:lnTo>
                    <a:pt x="300" y="3"/>
                  </a:lnTo>
                  <a:lnTo>
                    <a:pt x="287" y="1"/>
                  </a:lnTo>
                  <a:lnTo>
                    <a:pt x="273" y="1"/>
                  </a:lnTo>
                  <a:lnTo>
                    <a:pt x="2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46" name="Freeform 39">
              <a:extLst>
                <a:ext uri="{FF2B5EF4-FFF2-40B4-BE49-F238E27FC236}">
                  <a16:creationId xmlns:a16="http://schemas.microsoft.com/office/drawing/2014/main" id="{24405CA7-5995-48A9-BFD5-8999B856371A}"/>
                </a:ext>
              </a:extLst>
            </p:cNvPr>
            <p:cNvSpPr>
              <a:spLocks/>
            </p:cNvSpPr>
            <p:nvPr/>
          </p:nvSpPr>
          <p:spPr bwMode="auto">
            <a:xfrm>
              <a:off x="638175" y="1427163"/>
              <a:ext cx="825500" cy="458787"/>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61" y="0"/>
                  </a:moveTo>
                  <a:lnTo>
                    <a:pt x="247" y="1"/>
                  </a:lnTo>
                  <a:lnTo>
                    <a:pt x="234" y="1"/>
                  </a:lnTo>
                  <a:lnTo>
                    <a:pt x="220" y="3"/>
                  </a:lnTo>
                  <a:lnTo>
                    <a:pt x="208" y="5"/>
                  </a:lnTo>
                  <a:lnTo>
                    <a:pt x="195" y="7"/>
                  </a:lnTo>
                  <a:lnTo>
                    <a:pt x="183" y="10"/>
                  </a:lnTo>
                  <a:lnTo>
                    <a:pt x="170" y="12"/>
                  </a:lnTo>
                  <a:lnTo>
                    <a:pt x="159" y="16"/>
                  </a:lnTo>
                  <a:lnTo>
                    <a:pt x="148" y="19"/>
                  </a:lnTo>
                  <a:lnTo>
                    <a:pt x="136" y="24"/>
                  </a:lnTo>
                  <a:lnTo>
                    <a:pt x="126" y="29"/>
                  </a:lnTo>
                  <a:lnTo>
                    <a:pt x="115" y="33"/>
                  </a:lnTo>
                  <a:lnTo>
                    <a:pt x="105" y="39"/>
                  </a:lnTo>
                  <a:lnTo>
                    <a:pt x="95" y="45"/>
                  </a:lnTo>
                  <a:lnTo>
                    <a:pt x="86" y="51"/>
                  </a:lnTo>
                  <a:lnTo>
                    <a:pt x="76" y="57"/>
                  </a:lnTo>
                  <a:lnTo>
                    <a:pt x="68" y="64"/>
                  </a:lnTo>
                  <a:lnTo>
                    <a:pt x="59" y="71"/>
                  </a:lnTo>
                  <a:lnTo>
                    <a:pt x="52" y="78"/>
                  </a:lnTo>
                  <a:lnTo>
                    <a:pt x="44" y="86"/>
                  </a:lnTo>
                  <a:lnTo>
                    <a:pt x="37" y="94"/>
                  </a:lnTo>
                  <a:lnTo>
                    <a:pt x="31" y="101"/>
                  </a:lnTo>
                  <a:lnTo>
                    <a:pt x="26" y="109"/>
                  </a:lnTo>
                  <a:lnTo>
                    <a:pt x="20" y="119"/>
                  </a:lnTo>
                  <a:lnTo>
                    <a:pt x="16" y="127"/>
                  </a:lnTo>
                  <a:lnTo>
                    <a:pt x="12" y="137"/>
                  </a:lnTo>
                  <a:lnTo>
                    <a:pt x="8" y="145"/>
                  </a:lnTo>
                  <a:lnTo>
                    <a:pt x="5" y="154"/>
                  </a:lnTo>
                  <a:lnTo>
                    <a:pt x="2" y="164"/>
                  </a:lnTo>
                  <a:lnTo>
                    <a:pt x="1" y="173"/>
                  </a:lnTo>
                  <a:lnTo>
                    <a:pt x="1" y="184"/>
                  </a:lnTo>
                  <a:lnTo>
                    <a:pt x="0" y="193"/>
                  </a:lnTo>
                  <a:lnTo>
                    <a:pt x="1" y="203"/>
                  </a:lnTo>
                  <a:lnTo>
                    <a:pt x="1" y="214"/>
                  </a:lnTo>
                  <a:lnTo>
                    <a:pt x="2" y="223"/>
                  </a:lnTo>
                  <a:lnTo>
                    <a:pt x="5" y="233"/>
                  </a:lnTo>
                  <a:lnTo>
                    <a:pt x="8" y="242"/>
                  </a:lnTo>
                  <a:lnTo>
                    <a:pt x="12" y="250"/>
                  </a:lnTo>
                  <a:lnTo>
                    <a:pt x="16" y="260"/>
                  </a:lnTo>
                  <a:lnTo>
                    <a:pt x="20" y="268"/>
                  </a:lnTo>
                  <a:lnTo>
                    <a:pt x="26" y="276"/>
                  </a:lnTo>
                  <a:lnTo>
                    <a:pt x="31" y="285"/>
                  </a:lnTo>
                  <a:lnTo>
                    <a:pt x="37" y="293"/>
                  </a:lnTo>
                  <a:lnTo>
                    <a:pt x="44" y="301"/>
                  </a:lnTo>
                  <a:lnTo>
                    <a:pt x="52" y="308"/>
                  </a:lnTo>
                  <a:lnTo>
                    <a:pt x="59" y="315"/>
                  </a:lnTo>
                  <a:lnTo>
                    <a:pt x="68" y="323"/>
                  </a:lnTo>
                  <a:lnTo>
                    <a:pt x="76" y="330"/>
                  </a:lnTo>
                  <a:lnTo>
                    <a:pt x="86" y="336"/>
                  </a:lnTo>
                  <a:lnTo>
                    <a:pt x="95" y="342"/>
                  </a:lnTo>
                  <a:lnTo>
                    <a:pt x="105" y="347"/>
                  </a:lnTo>
                  <a:lnTo>
                    <a:pt x="115" y="353"/>
                  </a:lnTo>
                  <a:lnTo>
                    <a:pt x="126" y="358"/>
                  </a:lnTo>
                  <a:lnTo>
                    <a:pt x="136" y="363"/>
                  </a:lnTo>
                  <a:lnTo>
                    <a:pt x="148" y="366"/>
                  </a:lnTo>
                  <a:lnTo>
                    <a:pt x="159" y="371"/>
                  </a:lnTo>
                  <a:lnTo>
                    <a:pt x="170" y="375"/>
                  </a:lnTo>
                  <a:lnTo>
                    <a:pt x="183" y="377"/>
                  </a:lnTo>
                  <a:lnTo>
                    <a:pt x="195" y="379"/>
                  </a:lnTo>
                  <a:lnTo>
                    <a:pt x="208" y="382"/>
                  </a:lnTo>
                  <a:lnTo>
                    <a:pt x="220" y="384"/>
                  </a:lnTo>
                  <a:lnTo>
                    <a:pt x="234" y="385"/>
                  </a:lnTo>
                  <a:lnTo>
                    <a:pt x="247" y="385"/>
                  </a:lnTo>
                  <a:lnTo>
                    <a:pt x="261" y="385"/>
                  </a:lnTo>
                  <a:lnTo>
                    <a:pt x="273" y="385"/>
                  </a:lnTo>
                  <a:lnTo>
                    <a:pt x="287" y="385"/>
                  </a:lnTo>
                  <a:lnTo>
                    <a:pt x="300" y="384"/>
                  </a:lnTo>
                  <a:lnTo>
                    <a:pt x="313" y="382"/>
                  </a:lnTo>
                  <a:lnTo>
                    <a:pt x="326" y="379"/>
                  </a:lnTo>
                  <a:lnTo>
                    <a:pt x="338" y="377"/>
                  </a:lnTo>
                  <a:lnTo>
                    <a:pt x="350" y="375"/>
                  </a:lnTo>
                  <a:lnTo>
                    <a:pt x="362" y="371"/>
                  </a:lnTo>
                  <a:lnTo>
                    <a:pt x="373" y="366"/>
                  </a:lnTo>
                  <a:lnTo>
                    <a:pt x="384" y="363"/>
                  </a:lnTo>
                  <a:lnTo>
                    <a:pt x="395"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5" y="276"/>
                  </a:lnTo>
                  <a:lnTo>
                    <a:pt x="501" y="268"/>
                  </a:lnTo>
                  <a:lnTo>
                    <a:pt x="505" y="260"/>
                  </a:lnTo>
                  <a:lnTo>
                    <a:pt x="509" y="250"/>
                  </a:lnTo>
                  <a:lnTo>
                    <a:pt x="512" y="242"/>
                  </a:lnTo>
                  <a:lnTo>
                    <a:pt x="515" y="233"/>
                  </a:lnTo>
                  <a:lnTo>
                    <a:pt x="518" y="223"/>
                  </a:lnTo>
                  <a:lnTo>
                    <a:pt x="519" y="214"/>
                  </a:lnTo>
                  <a:lnTo>
                    <a:pt x="520" y="203"/>
                  </a:lnTo>
                  <a:lnTo>
                    <a:pt x="520" y="193"/>
                  </a:lnTo>
                  <a:lnTo>
                    <a:pt x="520" y="184"/>
                  </a:lnTo>
                  <a:lnTo>
                    <a:pt x="519" y="173"/>
                  </a:lnTo>
                  <a:lnTo>
                    <a:pt x="518" y="164"/>
                  </a:lnTo>
                  <a:lnTo>
                    <a:pt x="515" y="154"/>
                  </a:lnTo>
                  <a:lnTo>
                    <a:pt x="512" y="145"/>
                  </a:lnTo>
                  <a:lnTo>
                    <a:pt x="509" y="137"/>
                  </a:lnTo>
                  <a:lnTo>
                    <a:pt x="505" y="127"/>
                  </a:lnTo>
                  <a:lnTo>
                    <a:pt x="501" y="119"/>
                  </a:lnTo>
                  <a:lnTo>
                    <a:pt x="495"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5" y="29"/>
                  </a:lnTo>
                  <a:lnTo>
                    <a:pt x="384" y="24"/>
                  </a:lnTo>
                  <a:lnTo>
                    <a:pt x="373" y="19"/>
                  </a:lnTo>
                  <a:lnTo>
                    <a:pt x="362" y="16"/>
                  </a:lnTo>
                  <a:lnTo>
                    <a:pt x="350" y="12"/>
                  </a:lnTo>
                  <a:lnTo>
                    <a:pt x="338" y="10"/>
                  </a:lnTo>
                  <a:lnTo>
                    <a:pt x="326" y="7"/>
                  </a:lnTo>
                  <a:lnTo>
                    <a:pt x="313" y="5"/>
                  </a:lnTo>
                  <a:lnTo>
                    <a:pt x="300" y="3"/>
                  </a:lnTo>
                  <a:lnTo>
                    <a:pt x="287" y="1"/>
                  </a:lnTo>
                  <a:lnTo>
                    <a:pt x="273" y="1"/>
                  </a:lnTo>
                  <a:lnTo>
                    <a:pt x="261"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47" name="Rectangle 40">
              <a:extLst>
                <a:ext uri="{FF2B5EF4-FFF2-40B4-BE49-F238E27FC236}">
                  <a16:creationId xmlns:a16="http://schemas.microsoft.com/office/drawing/2014/main" id="{57A63468-35EA-443A-9C23-C179AAAF7309}"/>
                </a:ext>
              </a:extLst>
            </p:cNvPr>
            <p:cNvSpPr>
              <a:spLocks noChangeArrowheads="1"/>
            </p:cNvSpPr>
            <p:nvPr/>
          </p:nvSpPr>
          <p:spPr bwMode="auto">
            <a:xfrm>
              <a:off x="910312" y="1497013"/>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42</a:t>
              </a:r>
              <a:endParaRPr lang="en-US" altLang="zh-CN" sz="1000">
                <a:solidFill>
                  <a:srgbClr val="000000"/>
                </a:solidFill>
                <a:latin typeface="Tahoma" pitchFamily="34" charset="0"/>
                <a:ea typeface="Arial Unicode MS" pitchFamily="34" charset="-122"/>
              </a:endParaRPr>
            </a:p>
          </p:txBody>
        </p:sp>
        <p:sp>
          <p:nvSpPr>
            <p:cNvPr id="248" name="Rectangle 41">
              <a:extLst>
                <a:ext uri="{FF2B5EF4-FFF2-40B4-BE49-F238E27FC236}">
                  <a16:creationId xmlns:a16="http://schemas.microsoft.com/office/drawing/2014/main" id="{D60323FE-86E8-4D60-8597-A0151C3124B2}"/>
                </a:ext>
              </a:extLst>
            </p:cNvPr>
            <p:cNvSpPr>
              <a:spLocks noChangeArrowheads="1"/>
            </p:cNvSpPr>
            <p:nvPr/>
          </p:nvSpPr>
          <p:spPr bwMode="auto">
            <a:xfrm>
              <a:off x="1235924" y="1622424"/>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49" name="Freeform 42">
              <a:extLst>
                <a:ext uri="{FF2B5EF4-FFF2-40B4-BE49-F238E27FC236}">
                  <a16:creationId xmlns:a16="http://schemas.microsoft.com/office/drawing/2014/main" id="{85B69906-DBF9-4632-9309-523DED410D09}"/>
                </a:ext>
              </a:extLst>
            </p:cNvPr>
            <p:cNvSpPr>
              <a:spLocks/>
            </p:cNvSpPr>
            <p:nvPr/>
          </p:nvSpPr>
          <p:spPr bwMode="auto">
            <a:xfrm>
              <a:off x="2981325" y="1371600"/>
              <a:ext cx="827088" cy="458788"/>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7" y="1"/>
                  </a:lnTo>
                  <a:lnTo>
                    <a:pt x="234" y="1"/>
                  </a:lnTo>
                  <a:lnTo>
                    <a:pt x="221" y="2"/>
                  </a:lnTo>
                  <a:lnTo>
                    <a:pt x="207" y="5"/>
                  </a:lnTo>
                  <a:lnTo>
                    <a:pt x="195" y="7"/>
                  </a:lnTo>
                  <a:lnTo>
                    <a:pt x="184" y="9"/>
                  </a:lnTo>
                  <a:lnTo>
                    <a:pt x="171" y="12"/>
                  </a:lnTo>
                  <a:lnTo>
                    <a:pt x="159" y="15"/>
                  </a:lnTo>
                  <a:lnTo>
                    <a:pt x="147" y="19"/>
                  </a:lnTo>
                  <a:lnTo>
                    <a:pt x="136" y="24"/>
                  </a:lnTo>
                  <a:lnTo>
                    <a:pt x="125" y="28"/>
                  </a:lnTo>
                  <a:lnTo>
                    <a:pt x="114" y="33"/>
                  </a:lnTo>
                  <a:lnTo>
                    <a:pt x="104" y="39"/>
                  </a:lnTo>
                  <a:lnTo>
                    <a:pt x="95" y="45"/>
                  </a:lnTo>
                  <a:lnTo>
                    <a:pt x="85" y="51"/>
                  </a:lnTo>
                  <a:lnTo>
                    <a:pt x="77" y="57"/>
                  </a:lnTo>
                  <a:lnTo>
                    <a:pt x="67" y="64"/>
                  </a:lnTo>
                  <a:lnTo>
                    <a:pt x="60" y="71"/>
                  </a:lnTo>
                  <a:lnTo>
                    <a:pt x="52" y="78"/>
                  </a:lnTo>
                  <a:lnTo>
                    <a:pt x="45" y="85"/>
                  </a:lnTo>
                  <a:lnTo>
                    <a:pt x="38" y="93"/>
                  </a:lnTo>
                  <a:lnTo>
                    <a:pt x="31" y="101"/>
                  </a:lnTo>
                  <a:lnTo>
                    <a:pt x="25" y="109"/>
                  </a:lnTo>
                  <a:lnTo>
                    <a:pt x="21" y="118"/>
                  </a:lnTo>
                  <a:lnTo>
                    <a:pt x="15" y="127"/>
                  </a:lnTo>
                  <a:lnTo>
                    <a:pt x="11" y="136"/>
                  </a:lnTo>
                  <a:lnTo>
                    <a:pt x="8" y="144"/>
                  </a:lnTo>
                  <a:lnTo>
                    <a:pt x="6" y="154"/>
                  </a:lnTo>
                  <a:lnTo>
                    <a:pt x="3" y="163"/>
                  </a:lnTo>
                  <a:lnTo>
                    <a:pt x="2" y="173"/>
                  </a:lnTo>
                  <a:lnTo>
                    <a:pt x="0" y="184"/>
                  </a:lnTo>
                  <a:lnTo>
                    <a:pt x="0" y="193"/>
                  </a:lnTo>
                  <a:lnTo>
                    <a:pt x="0" y="203"/>
                  </a:lnTo>
                  <a:lnTo>
                    <a:pt x="2" y="213"/>
                  </a:lnTo>
                  <a:lnTo>
                    <a:pt x="3" y="223"/>
                  </a:lnTo>
                  <a:lnTo>
                    <a:pt x="6" y="232"/>
                  </a:lnTo>
                  <a:lnTo>
                    <a:pt x="8" y="242"/>
                  </a:lnTo>
                  <a:lnTo>
                    <a:pt x="11" y="250"/>
                  </a:lnTo>
                  <a:lnTo>
                    <a:pt x="15" y="259"/>
                  </a:lnTo>
                  <a:lnTo>
                    <a:pt x="21" y="268"/>
                  </a:lnTo>
                  <a:lnTo>
                    <a:pt x="25" y="276"/>
                  </a:lnTo>
                  <a:lnTo>
                    <a:pt x="31" y="284"/>
                  </a:lnTo>
                  <a:lnTo>
                    <a:pt x="38" y="293"/>
                  </a:lnTo>
                  <a:lnTo>
                    <a:pt x="45" y="301"/>
                  </a:lnTo>
                  <a:lnTo>
                    <a:pt x="52" y="308"/>
                  </a:lnTo>
                  <a:lnTo>
                    <a:pt x="60" y="315"/>
                  </a:lnTo>
                  <a:lnTo>
                    <a:pt x="67" y="322"/>
                  </a:lnTo>
                  <a:lnTo>
                    <a:pt x="77" y="329"/>
                  </a:lnTo>
                  <a:lnTo>
                    <a:pt x="85" y="335"/>
                  </a:lnTo>
                  <a:lnTo>
                    <a:pt x="95" y="341"/>
                  </a:lnTo>
                  <a:lnTo>
                    <a:pt x="104" y="347"/>
                  </a:lnTo>
                  <a:lnTo>
                    <a:pt x="114" y="353"/>
                  </a:lnTo>
                  <a:lnTo>
                    <a:pt x="125" y="358"/>
                  </a:lnTo>
                  <a:lnTo>
                    <a:pt x="136" y="362"/>
                  </a:lnTo>
                  <a:lnTo>
                    <a:pt x="147" y="366"/>
                  </a:lnTo>
                  <a:lnTo>
                    <a:pt x="159" y="371"/>
                  </a:lnTo>
                  <a:lnTo>
                    <a:pt x="171" y="374"/>
                  </a:lnTo>
                  <a:lnTo>
                    <a:pt x="184" y="377"/>
                  </a:lnTo>
                  <a:lnTo>
                    <a:pt x="195" y="379"/>
                  </a:lnTo>
                  <a:lnTo>
                    <a:pt x="207" y="381"/>
                  </a:lnTo>
                  <a:lnTo>
                    <a:pt x="221" y="384"/>
                  </a:lnTo>
                  <a:lnTo>
                    <a:pt x="234" y="385"/>
                  </a:lnTo>
                  <a:lnTo>
                    <a:pt x="247" y="385"/>
                  </a:lnTo>
                  <a:lnTo>
                    <a:pt x="260" y="385"/>
                  </a:lnTo>
                  <a:lnTo>
                    <a:pt x="274" y="385"/>
                  </a:lnTo>
                  <a:lnTo>
                    <a:pt x="286" y="385"/>
                  </a:lnTo>
                  <a:lnTo>
                    <a:pt x="300" y="384"/>
                  </a:lnTo>
                  <a:lnTo>
                    <a:pt x="313" y="381"/>
                  </a:lnTo>
                  <a:lnTo>
                    <a:pt x="325" y="379"/>
                  </a:lnTo>
                  <a:lnTo>
                    <a:pt x="338" y="377"/>
                  </a:lnTo>
                  <a:lnTo>
                    <a:pt x="350" y="374"/>
                  </a:lnTo>
                  <a:lnTo>
                    <a:pt x="361" y="371"/>
                  </a:lnTo>
                  <a:lnTo>
                    <a:pt x="374" y="366"/>
                  </a:lnTo>
                  <a:lnTo>
                    <a:pt x="385" y="362"/>
                  </a:lnTo>
                  <a:lnTo>
                    <a:pt x="396" y="358"/>
                  </a:lnTo>
                  <a:lnTo>
                    <a:pt x="406" y="353"/>
                  </a:lnTo>
                  <a:lnTo>
                    <a:pt x="415" y="347"/>
                  </a:lnTo>
                  <a:lnTo>
                    <a:pt x="427" y="341"/>
                  </a:lnTo>
                  <a:lnTo>
                    <a:pt x="435" y="335"/>
                  </a:lnTo>
                  <a:lnTo>
                    <a:pt x="445" y="329"/>
                  </a:lnTo>
                  <a:lnTo>
                    <a:pt x="453" y="322"/>
                  </a:lnTo>
                  <a:lnTo>
                    <a:pt x="461" y="315"/>
                  </a:lnTo>
                  <a:lnTo>
                    <a:pt x="470" y="308"/>
                  </a:lnTo>
                  <a:lnTo>
                    <a:pt x="477" y="301"/>
                  </a:lnTo>
                  <a:lnTo>
                    <a:pt x="484" y="293"/>
                  </a:lnTo>
                  <a:lnTo>
                    <a:pt x="489" y="284"/>
                  </a:lnTo>
                  <a:lnTo>
                    <a:pt x="495" y="276"/>
                  </a:lnTo>
                  <a:lnTo>
                    <a:pt x="500" y="268"/>
                  </a:lnTo>
                  <a:lnTo>
                    <a:pt x="504" y="259"/>
                  </a:lnTo>
                  <a:lnTo>
                    <a:pt x="509" y="250"/>
                  </a:lnTo>
                  <a:lnTo>
                    <a:pt x="513" y="242"/>
                  </a:lnTo>
                  <a:lnTo>
                    <a:pt x="516" y="232"/>
                  </a:lnTo>
                  <a:lnTo>
                    <a:pt x="518" y="223"/>
                  </a:lnTo>
                  <a:lnTo>
                    <a:pt x="520" y="213"/>
                  </a:lnTo>
                  <a:lnTo>
                    <a:pt x="521" y="203"/>
                  </a:lnTo>
                  <a:lnTo>
                    <a:pt x="521" y="193"/>
                  </a:lnTo>
                  <a:lnTo>
                    <a:pt x="521" y="184"/>
                  </a:lnTo>
                  <a:lnTo>
                    <a:pt x="520" y="173"/>
                  </a:lnTo>
                  <a:lnTo>
                    <a:pt x="518" y="163"/>
                  </a:lnTo>
                  <a:lnTo>
                    <a:pt x="516" y="154"/>
                  </a:lnTo>
                  <a:lnTo>
                    <a:pt x="513" y="144"/>
                  </a:lnTo>
                  <a:lnTo>
                    <a:pt x="509" y="136"/>
                  </a:lnTo>
                  <a:lnTo>
                    <a:pt x="504" y="127"/>
                  </a:lnTo>
                  <a:lnTo>
                    <a:pt x="500" y="118"/>
                  </a:lnTo>
                  <a:lnTo>
                    <a:pt x="495" y="109"/>
                  </a:lnTo>
                  <a:lnTo>
                    <a:pt x="489" y="101"/>
                  </a:lnTo>
                  <a:lnTo>
                    <a:pt x="484" y="93"/>
                  </a:lnTo>
                  <a:lnTo>
                    <a:pt x="477" y="85"/>
                  </a:lnTo>
                  <a:lnTo>
                    <a:pt x="470" y="78"/>
                  </a:lnTo>
                  <a:lnTo>
                    <a:pt x="461" y="71"/>
                  </a:lnTo>
                  <a:lnTo>
                    <a:pt x="453" y="64"/>
                  </a:lnTo>
                  <a:lnTo>
                    <a:pt x="445" y="57"/>
                  </a:lnTo>
                  <a:lnTo>
                    <a:pt x="435" y="51"/>
                  </a:lnTo>
                  <a:lnTo>
                    <a:pt x="427" y="45"/>
                  </a:lnTo>
                  <a:lnTo>
                    <a:pt x="415" y="39"/>
                  </a:lnTo>
                  <a:lnTo>
                    <a:pt x="406" y="33"/>
                  </a:lnTo>
                  <a:lnTo>
                    <a:pt x="396" y="28"/>
                  </a:lnTo>
                  <a:lnTo>
                    <a:pt x="385" y="24"/>
                  </a:lnTo>
                  <a:lnTo>
                    <a:pt x="374" y="19"/>
                  </a:lnTo>
                  <a:lnTo>
                    <a:pt x="361" y="15"/>
                  </a:lnTo>
                  <a:lnTo>
                    <a:pt x="350" y="12"/>
                  </a:lnTo>
                  <a:lnTo>
                    <a:pt x="338" y="9"/>
                  </a:lnTo>
                  <a:lnTo>
                    <a:pt x="325" y="7"/>
                  </a:lnTo>
                  <a:lnTo>
                    <a:pt x="313" y="5"/>
                  </a:lnTo>
                  <a:lnTo>
                    <a:pt x="300" y="2"/>
                  </a:lnTo>
                  <a:lnTo>
                    <a:pt x="286" y="1"/>
                  </a:lnTo>
                  <a:lnTo>
                    <a:pt x="274" y="1"/>
                  </a:lnTo>
                  <a:lnTo>
                    <a:pt x="2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50" name="Freeform 43">
              <a:extLst>
                <a:ext uri="{FF2B5EF4-FFF2-40B4-BE49-F238E27FC236}">
                  <a16:creationId xmlns:a16="http://schemas.microsoft.com/office/drawing/2014/main" id="{AAE81947-60C6-4E20-B3BC-605417C59F06}"/>
                </a:ext>
              </a:extLst>
            </p:cNvPr>
            <p:cNvSpPr>
              <a:spLocks/>
            </p:cNvSpPr>
            <p:nvPr/>
          </p:nvSpPr>
          <p:spPr bwMode="auto">
            <a:xfrm>
              <a:off x="2981325" y="1371600"/>
              <a:ext cx="827088" cy="458788"/>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7" y="1"/>
                  </a:lnTo>
                  <a:lnTo>
                    <a:pt x="234" y="1"/>
                  </a:lnTo>
                  <a:lnTo>
                    <a:pt x="221" y="2"/>
                  </a:lnTo>
                  <a:lnTo>
                    <a:pt x="207" y="5"/>
                  </a:lnTo>
                  <a:lnTo>
                    <a:pt x="195" y="7"/>
                  </a:lnTo>
                  <a:lnTo>
                    <a:pt x="184" y="9"/>
                  </a:lnTo>
                  <a:lnTo>
                    <a:pt x="171" y="12"/>
                  </a:lnTo>
                  <a:lnTo>
                    <a:pt x="159" y="15"/>
                  </a:lnTo>
                  <a:lnTo>
                    <a:pt x="147" y="19"/>
                  </a:lnTo>
                  <a:lnTo>
                    <a:pt x="136" y="24"/>
                  </a:lnTo>
                  <a:lnTo>
                    <a:pt x="125" y="28"/>
                  </a:lnTo>
                  <a:lnTo>
                    <a:pt x="114" y="33"/>
                  </a:lnTo>
                  <a:lnTo>
                    <a:pt x="104" y="39"/>
                  </a:lnTo>
                  <a:lnTo>
                    <a:pt x="95" y="45"/>
                  </a:lnTo>
                  <a:lnTo>
                    <a:pt x="85" y="51"/>
                  </a:lnTo>
                  <a:lnTo>
                    <a:pt x="77" y="57"/>
                  </a:lnTo>
                  <a:lnTo>
                    <a:pt x="67" y="64"/>
                  </a:lnTo>
                  <a:lnTo>
                    <a:pt x="60" y="71"/>
                  </a:lnTo>
                  <a:lnTo>
                    <a:pt x="52" y="78"/>
                  </a:lnTo>
                  <a:lnTo>
                    <a:pt x="45" y="85"/>
                  </a:lnTo>
                  <a:lnTo>
                    <a:pt x="38" y="93"/>
                  </a:lnTo>
                  <a:lnTo>
                    <a:pt x="31" y="101"/>
                  </a:lnTo>
                  <a:lnTo>
                    <a:pt x="25" y="109"/>
                  </a:lnTo>
                  <a:lnTo>
                    <a:pt x="21" y="118"/>
                  </a:lnTo>
                  <a:lnTo>
                    <a:pt x="15" y="127"/>
                  </a:lnTo>
                  <a:lnTo>
                    <a:pt x="11" y="136"/>
                  </a:lnTo>
                  <a:lnTo>
                    <a:pt x="8" y="144"/>
                  </a:lnTo>
                  <a:lnTo>
                    <a:pt x="6" y="154"/>
                  </a:lnTo>
                  <a:lnTo>
                    <a:pt x="3" y="163"/>
                  </a:lnTo>
                  <a:lnTo>
                    <a:pt x="2" y="173"/>
                  </a:lnTo>
                  <a:lnTo>
                    <a:pt x="0" y="184"/>
                  </a:lnTo>
                  <a:lnTo>
                    <a:pt x="0" y="193"/>
                  </a:lnTo>
                  <a:lnTo>
                    <a:pt x="0" y="203"/>
                  </a:lnTo>
                  <a:lnTo>
                    <a:pt x="2" y="213"/>
                  </a:lnTo>
                  <a:lnTo>
                    <a:pt x="3" y="223"/>
                  </a:lnTo>
                  <a:lnTo>
                    <a:pt x="6" y="232"/>
                  </a:lnTo>
                  <a:lnTo>
                    <a:pt x="8" y="242"/>
                  </a:lnTo>
                  <a:lnTo>
                    <a:pt x="11" y="250"/>
                  </a:lnTo>
                  <a:lnTo>
                    <a:pt x="15" y="259"/>
                  </a:lnTo>
                  <a:lnTo>
                    <a:pt x="21" y="268"/>
                  </a:lnTo>
                  <a:lnTo>
                    <a:pt x="25" y="276"/>
                  </a:lnTo>
                  <a:lnTo>
                    <a:pt x="31" y="284"/>
                  </a:lnTo>
                  <a:lnTo>
                    <a:pt x="38" y="293"/>
                  </a:lnTo>
                  <a:lnTo>
                    <a:pt x="45" y="301"/>
                  </a:lnTo>
                  <a:lnTo>
                    <a:pt x="52" y="308"/>
                  </a:lnTo>
                  <a:lnTo>
                    <a:pt x="60" y="315"/>
                  </a:lnTo>
                  <a:lnTo>
                    <a:pt x="67" y="322"/>
                  </a:lnTo>
                  <a:lnTo>
                    <a:pt x="77" y="329"/>
                  </a:lnTo>
                  <a:lnTo>
                    <a:pt x="85" y="335"/>
                  </a:lnTo>
                  <a:lnTo>
                    <a:pt x="95" y="341"/>
                  </a:lnTo>
                  <a:lnTo>
                    <a:pt x="104" y="347"/>
                  </a:lnTo>
                  <a:lnTo>
                    <a:pt x="114" y="353"/>
                  </a:lnTo>
                  <a:lnTo>
                    <a:pt x="125" y="358"/>
                  </a:lnTo>
                  <a:lnTo>
                    <a:pt x="136" y="362"/>
                  </a:lnTo>
                  <a:lnTo>
                    <a:pt x="147" y="366"/>
                  </a:lnTo>
                  <a:lnTo>
                    <a:pt x="159" y="371"/>
                  </a:lnTo>
                  <a:lnTo>
                    <a:pt x="171" y="374"/>
                  </a:lnTo>
                  <a:lnTo>
                    <a:pt x="184" y="377"/>
                  </a:lnTo>
                  <a:lnTo>
                    <a:pt x="195" y="379"/>
                  </a:lnTo>
                  <a:lnTo>
                    <a:pt x="207" y="381"/>
                  </a:lnTo>
                  <a:lnTo>
                    <a:pt x="221" y="384"/>
                  </a:lnTo>
                  <a:lnTo>
                    <a:pt x="234" y="385"/>
                  </a:lnTo>
                  <a:lnTo>
                    <a:pt x="247" y="385"/>
                  </a:lnTo>
                  <a:lnTo>
                    <a:pt x="260" y="385"/>
                  </a:lnTo>
                  <a:lnTo>
                    <a:pt x="274" y="385"/>
                  </a:lnTo>
                  <a:lnTo>
                    <a:pt x="286" y="385"/>
                  </a:lnTo>
                  <a:lnTo>
                    <a:pt x="300" y="384"/>
                  </a:lnTo>
                  <a:lnTo>
                    <a:pt x="313" y="381"/>
                  </a:lnTo>
                  <a:lnTo>
                    <a:pt x="325" y="379"/>
                  </a:lnTo>
                  <a:lnTo>
                    <a:pt x="338" y="377"/>
                  </a:lnTo>
                  <a:lnTo>
                    <a:pt x="350" y="374"/>
                  </a:lnTo>
                  <a:lnTo>
                    <a:pt x="361" y="371"/>
                  </a:lnTo>
                  <a:lnTo>
                    <a:pt x="374" y="366"/>
                  </a:lnTo>
                  <a:lnTo>
                    <a:pt x="385" y="362"/>
                  </a:lnTo>
                  <a:lnTo>
                    <a:pt x="396" y="358"/>
                  </a:lnTo>
                  <a:lnTo>
                    <a:pt x="406" y="353"/>
                  </a:lnTo>
                  <a:lnTo>
                    <a:pt x="415" y="347"/>
                  </a:lnTo>
                  <a:lnTo>
                    <a:pt x="427" y="341"/>
                  </a:lnTo>
                  <a:lnTo>
                    <a:pt x="435" y="335"/>
                  </a:lnTo>
                  <a:lnTo>
                    <a:pt x="445" y="329"/>
                  </a:lnTo>
                  <a:lnTo>
                    <a:pt x="453" y="322"/>
                  </a:lnTo>
                  <a:lnTo>
                    <a:pt x="461" y="315"/>
                  </a:lnTo>
                  <a:lnTo>
                    <a:pt x="470" y="308"/>
                  </a:lnTo>
                  <a:lnTo>
                    <a:pt x="477" y="301"/>
                  </a:lnTo>
                  <a:lnTo>
                    <a:pt x="484" y="293"/>
                  </a:lnTo>
                  <a:lnTo>
                    <a:pt x="489" y="284"/>
                  </a:lnTo>
                  <a:lnTo>
                    <a:pt x="495" y="276"/>
                  </a:lnTo>
                  <a:lnTo>
                    <a:pt x="500" y="268"/>
                  </a:lnTo>
                  <a:lnTo>
                    <a:pt x="504" y="259"/>
                  </a:lnTo>
                  <a:lnTo>
                    <a:pt x="509" y="250"/>
                  </a:lnTo>
                  <a:lnTo>
                    <a:pt x="513" y="242"/>
                  </a:lnTo>
                  <a:lnTo>
                    <a:pt x="516" y="232"/>
                  </a:lnTo>
                  <a:lnTo>
                    <a:pt x="518" y="223"/>
                  </a:lnTo>
                  <a:lnTo>
                    <a:pt x="520" y="213"/>
                  </a:lnTo>
                  <a:lnTo>
                    <a:pt x="521" y="203"/>
                  </a:lnTo>
                  <a:lnTo>
                    <a:pt x="521" y="193"/>
                  </a:lnTo>
                  <a:lnTo>
                    <a:pt x="521" y="184"/>
                  </a:lnTo>
                  <a:lnTo>
                    <a:pt x="520" y="173"/>
                  </a:lnTo>
                  <a:lnTo>
                    <a:pt x="518" y="163"/>
                  </a:lnTo>
                  <a:lnTo>
                    <a:pt x="516" y="154"/>
                  </a:lnTo>
                  <a:lnTo>
                    <a:pt x="513" y="144"/>
                  </a:lnTo>
                  <a:lnTo>
                    <a:pt x="509" y="136"/>
                  </a:lnTo>
                  <a:lnTo>
                    <a:pt x="504" y="127"/>
                  </a:lnTo>
                  <a:lnTo>
                    <a:pt x="500" y="118"/>
                  </a:lnTo>
                  <a:lnTo>
                    <a:pt x="495" y="109"/>
                  </a:lnTo>
                  <a:lnTo>
                    <a:pt x="489" y="101"/>
                  </a:lnTo>
                  <a:lnTo>
                    <a:pt x="484" y="93"/>
                  </a:lnTo>
                  <a:lnTo>
                    <a:pt x="477" y="85"/>
                  </a:lnTo>
                  <a:lnTo>
                    <a:pt x="470" y="78"/>
                  </a:lnTo>
                  <a:lnTo>
                    <a:pt x="461" y="71"/>
                  </a:lnTo>
                  <a:lnTo>
                    <a:pt x="453" y="64"/>
                  </a:lnTo>
                  <a:lnTo>
                    <a:pt x="445" y="57"/>
                  </a:lnTo>
                  <a:lnTo>
                    <a:pt x="435" y="51"/>
                  </a:lnTo>
                  <a:lnTo>
                    <a:pt x="427" y="45"/>
                  </a:lnTo>
                  <a:lnTo>
                    <a:pt x="415" y="39"/>
                  </a:lnTo>
                  <a:lnTo>
                    <a:pt x="406" y="33"/>
                  </a:lnTo>
                  <a:lnTo>
                    <a:pt x="396" y="28"/>
                  </a:lnTo>
                  <a:lnTo>
                    <a:pt x="385" y="24"/>
                  </a:lnTo>
                  <a:lnTo>
                    <a:pt x="374" y="19"/>
                  </a:lnTo>
                  <a:lnTo>
                    <a:pt x="361" y="15"/>
                  </a:lnTo>
                  <a:lnTo>
                    <a:pt x="350" y="12"/>
                  </a:lnTo>
                  <a:lnTo>
                    <a:pt x="338" y="9"/>
                  </a:lnTo>
                  <a:lnTo>
                    <a:pt x="325" y="7"/>
                  </a:lnTo>
                  <a:lnTo>
                    <a:pt x="313" y="5"/>
                  </a:lnTo>
                  <a:lnTo>
                    <a:pt x="300" y="2"/>
                  </a:lnTo>
                  <a:lnTo>
                    <a:pt x="286" y="1"/>
                  </a:lnTo>
                  <a:lnTo>
                    <a:pt x="274" y="1"/>
                  </a:lnTo>
                  <a:lnTo>
                    <a:pt x="260"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51" name="Rectangle 44">
              <a:extLst>
                <a:ext uri="{FF2B5EF4-FFF2-40B4-BE49-F238E27FC236}">
                  <a16:creationId xmlns:a16="http://schemas.microsoft.com/office/drawing/2014/main" id="{8890105F-C60D-42E8-A3D4-49BDD59D691F}"/>
                </a:ext>
              </a:extLst>
            </p:cNvPr>
            <p:cNvSpPr>
              <a:spLocks noChangeArrowheads="1"/>
            </p:cNvSpPr>
            <p:nvPr/>
          </p:nvSpPr>
          <p:spPr bwMode="auto">
            <a:xfrm>
              <a:off x="3271719" y="1485899"/>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53</a:t>
              </a:r>
              <a:endParaRPr lang="en-US" altLang="zh-CN" sz="1000">
                <a:solidFill>
                  <a:srgbClr val="000000"/>
                </a:solidFill>
                <a:latin typeface="Tahoma" pitchFamily="34" charset="0"/>
                <a:ea typeface="Arial Unicode MS" pitchFamily="34" charset="-122"/>
              </a:endParaRPr>
            </a:p>
          </p:txBody>
        </p:sp>
        <p:sp>
          <p:nvSpPr>
            <p:cNvPr id="252" name="Rectangle 45">
              <a:extLst>
                <a:ext uri="{FF2B5EF4-FFF2-40B4-BE49-F238E27FC236}">
                  <a16:creationId xmlns:a16="http://schemas.microsoft.com/office/drawing/2014/main" id="{6AAD7C25-BFCF-4672-A915-888EDE38105A}"/>
                </a:ext>
              </a:extLst>
            </p:cNvPr>
            <p:cNvSpPr>
              <a:spLocks noChangeArrowheads="1"/>
            </p:cNvSpPr>
            <p:nvPr/>
          </p:nvSpPr>
          <p:spPr bwMode="auto">
            <a:xfrm>
              <a:off x="3577486" y="1565274"/>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53" name="Rectangle 46">
              <a:extLst>
                <a:ext uri="{FF2B5EF4-FFF2-40B4-BE49-F238E27FC236}">
                  <a16:creationId xmlns:a16="http://schemas.microsoft.com/office/drawing/2014/main" id="{8CA5F7EE-7B8D-4BBE-8C39-C929AB91A0ED}"/>
                </a:ext>
              </a:extLst>
            </p:cNvPr>
            <p:cNvSpPr>
              <a:spLocks noChangeArrowheads="1"/>
            </p:cNvSpPr>
            <p:nvPr/>
          </p:nvSpPr>
          <p:spPr bwMode="auto">
            <a:xfrm>
              <a:off x="211138" y="2359025"/>
              <a:ext cx="661987" cy="4016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54" name="Rectangle 47">
              <a:extLst>
                <a:ext uri="{FF2B5EF4-FFF2-40B4-BE49-F238E27FC236}">
                  <a16:creationId xmlns:a16="http://schemas.microsoft.com/office/drawing/2014/main" id="{6F68C3D0-A8E7-45E7-941F-EBCD90C7AA6E}"/>
                </a:ext>
              </a:extLst>
            </p:cNvPr>
            <p:cNvSpPr>
              <a:spLocks noChangeArrowheads="1"/>
            </p:cNvSpPr>
            <p:nvPr/>
          </p:nvSpPr>
          <p:spPr bwMode="auto">
            <a:xfrm>
              <a:off x="182563" y="2295525"/>
              <a:ext cx="661987" cy="40322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55" name="Rectangle 48">
              <a:extLst>
                <a:ext uri="{FF2B5EF4-FFF2-40B4-BE49-F238E27FC236}">
                  <a16:creationId xmlns:a16="http://schemas.microsoft.com/office/drawing/2014/main" id="{F73A0DD4-B507-4415-BD8E-D7D4B4C4EC22}"/>
                </a:ext>
              </a:extLst>
            </p:cNvPr>
            <p:cNvSpPr>
              <a:spLocks noChangeArrowheads="1"/>
            </p:cNvSpPr>
            <p:nvPr/>
          </p:nvSpPr>
          <p:spPr bwMode="auto">
            <a:xfrm>
              <a:off x="386438" y="23431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19</a:t>
              </a:r>
              <a:endParaRPr lang="en-US" altLang="zh-CN" sz="1000">
                <a:solidFill>
                  <a:srgbClr val="000000"/>
                </a:solidFill>
                <a:latin typeface="Tahoma" pitchFamily="34" charset="0"/>
                <a:ea typeface="Arial Unicode MS" pitchFamily="34" charset="-122"/>
              </a:endParaRPr>
            </a:p>
          </p:txBody>
        </p:sp>
        <p:sp>
          <p:nvSpPr>
            <p:cNvPr id="256" name="Rectangle 49">
              <a:extLst>
                <a:ext uri="{FF2B5EF4-FFF2-40B4-BE49-F238E27FC236}">
                  <a16:creationId xmlns:a16="http://schemas.microsoft.com/office/drawing/2014/main" id="{B401D12B-A58B-4F51-B9A6-06F2579691F5}"/>
                </a:ext>
              </a:extLst>
            </p:cNvPr>
            <p:cNvSpPr>
              <a:spLocks noChangeArrowheads="1"/>
            </p:cNvSpPr>
            <p:nvPr/>
          </p:nvSpPr>
          <p:spPr bwMode="auto">
            <a:xfrm>
              <a:off x="664423" y="2441576"/>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57" name="Rectangle 50">
              <a:extLst>
                <a:ext uri="{FF2B5EF4-FFF2-40B4-BE49-F238E27FC236}">
                  <a16:creationId xmlns:a16="http://schemas.microsoft.com/office/drawing/2014/main" id="{73506FAF-D4BA-490A-8F49-DAE95A875A22}"/>
                </a:ext>
              </a:extLst>
            </p:cNvPr>
            <p:cNvSpPr>
              <a:spLocks noChangeArrowheads="1"/>
            </p:cNvSpPr>
            <p:nvPr/>
          </p:nvSpPr>
          <p:spPr bwMode="auto">
            <a:xfrm>
              <a:off x="1258888" y="2297113"/>
              <a:ext cx="606425" cy="4064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58" name="Rectangle 51">
              <a:extLst>
                <a:ext uri="{FF2B5EF4-FFF2-40B4-BE49-F238E27FC236}">
                  <a16:creationId xmlns:a16="http://schemas.microsoft.com/office/drawing/2014/main" id="{7E8B7B41-D165-4BF7-81EC-9C04E3B0AB28}"/>
                </a:ext>
              </a:extLst>
            </p:cNvPr>
            <p:cNvSpPr>
              <a:spLocks noChangeArrowheads="1"/>
            </p:cNvSpPr>
            <p:nvPr/>
          </p:nvSpPr>
          <p:spPr bwMode="auto">
            <a:xfrm>
              <a:off x="1258888" y="2297113"/>
              <a:ext cx="606425" cy="406400"/>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59" name="Rectangle 52">
              <a:extLst>
                <a:ext uri="{FF2B5EF4-FFF2-40B4-BE49-F238E27FC236}">
                  <a16:creationId xmlns:a16="http://schemas.microsoft.com/office/drawing/2014/main" id="{1981312C-8961-4173-9811-0FB8CDC25818}"/>
                </a:ext>
              </a:extLst>
            </p:cNvPr>
            <p:cNvSpPr>
              <a:spLocks noChangeArrowheads="1"/>
            </p:cNvSpPr>
            <p:nvPr/>
          </p:nvSpPr>
          <p:spPr bwMode="auto">
            <a:xfrm>
              <a:off x="1434189" y="23431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23</a:t>
              </a:r>
              <a:endParaRPr lang="en-US" altLang="zh-CN" sz="1000">
                <a:solidFill>
                  <a:srgbClr val="000000"/>
                </a:solidFill>
                <a:latin typeface="Tahoma" pitchFamily="34" charset="0"/>
                <a:ea typeface="Arial Unicode MS" pitchFamily="34" charset="-122"/>
              </a:endParaRPr>
            </a:p>
          </p:txBody>
        </p:sp>
        <p:sp>
          <p:nvSpPr>
            <p:cNvPr id="260" name="Rectangle 53">
              <a:extLst>
                <a:ext uri="{FF2B5EF4-FFF2-40B4-BE49-F238E27FC236}">
                  <a16:creationId xmlns:a16="http://schemas.microsoft.com/office/drawing/2014/main" id="{CB6A9A38-0E17-419B-836B-CCE51074A314}"/>
                </a:ext>
              </a:extLst>
            </p:cNvPr>
            <p:cNvSpPr>
              <a:spLocks noChangeArrowheads="1"/>
            </p:cNvSpPr>
            <p:nvPr/>
          </p:nvSpPr>
          <p:spPr bwMode="auto">
            <a:xfrm>
              <a:off x="1713760" y="2343150"/>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61" name="Rectangle 54">
              <a:extLst>
                <a:ext uri="{FF2B5EF4-FFF2-40B4-BE49-F238E27FC236}">
                  <a16:creationId xmlns:a16="http://schemas.microsoft.com/office/drawing/2014/main" id="{0D98BE8A-A08C-4EB8-B5F9-3CCC6A12BE5C}"/>
                </a:ext>
              </a:extLst>
            </p:cNvPr>
            <p:cNvSpPr>
              <a:spLocks noChangeArrowheads="1"/>
            </p:cNvSpPr>
            <p:nvPr/>
          </p:nvSpPr>
          <p:spPr bwMode="auto">
            <a:xfrm>
              <a:off x="3490913" y="2287588"/>
              <a:ext cx="690562" cy="4159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62" name="Rectangle 55">
              <a:extLst>
                <a:ext uri="{FF2B5EF4-FFF2-40B4-BE49-F238E27FC236}">
                  <a16:creationId xmlns:a16="http://schemas.microsoft.com/office/drawing/2014/main" id="{E85571FA-86EF-4A5D-9E4C-B49EEDEF4AB8}"/>
                </a:ext>
              </a:extLst>
            </p:cNvPr>
            <p:cNvSpPr>
              <a:spLocks noChangeArrowheads="1"/>
            </p:cNvSpPr>
            <p:nvPr/>
          </p:nvSpPr>
          <p:spPr bwMode="auto">
            <a:xfrm>
              <a:off x="3490913" y="2287588"/>
              <a:ext cx="690562" cy="41592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63" name="Rectangle 56">
              <a:extLst>
                <a:ext uri="{FF2B5EF4-FFF2-40B4-BE49-F238E27FC236}">
                  <a16:creationId xmlns:a16="http://schemas.microsoft.com/office/drawing/2014/main" id="{BBAFB4FA-DFED-464F-9EA7-666D9EEF6FED}"/>
                </a:ext>
              </a:extLst>
            </p:cNvPr>
            <p:cNvSpPr>
              <a:spLocks noChangeArrowheads="1"/>
            </p:cNvSpPr>
            <p:nvPr/>
          </p:nvSpPr>
          <p:spPr bwMode="auto">
            <a:xfrm>
              <a:off x="3728920" y="23431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dirty="0">
                  <a:solidFill>
                    <a:srgbClr val="000000"/>
                  </a:solidFill>
                  <a:latin typeface="Verdana" pitchFamily="34" charset="0"/>
                  <a:ea typeface="Arial Unicode MS" pitchFamily="34" charset="-122"/>
                </a:rPr>
                <a:t>29</a:t>
              </a:r>
              <a:endParaRPr lang="en-US" altLang="zh-CN" sz="1000" dirty="0">
                <a:solidFill>
                  <a:srgbClr val="000000"/>
                </a:solidFill>
                <a:latin typeface="Tahoma" pitchFamily="34" charset="0"/>
                <a:ea typeface="Arial Unicode MS" pitchFamily="34" charset="-122"/>
              </a:endParaRPr>
            </a:p>
          </p:txBody>
        </p:sp>
        <p:sp>
          <p:nvSpPr>
            <p:cNvPr id="264" name="Rectangle 57">
              <a:extLst>
                <a:ext uri="{FF2B5EF4-FFF2-40B4-BE49-F238E27FC236}">
                  <a16:creationId xmlns:a16="http://schemas.microsoft.com/office/drawing/2014/main" id="{B93C1568-A389-40F4-BDE0-985450FD07BA}"/>
                </a:ext>
              </a:extLst>
            </p:cNvPr>
            <p:cNvSpPr>
              <a:spLocks noChangeArrowheads="1"/>
            </p:cNvSpPr>
            <p:nvPr/>
          </p:nvSpPr>
          <p:spPr bwMode="auto">
            <a:xfrm>
              <a:off x="4020399" y="2428876"/>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65" name="Rectangle 58">
              <a:extLst>
                <a:ext uri="{FF2B5EF4-FFF2-40B4-BE49-F238E27FC236}">
                  <a16:creationId xmlns:a16="http://schemas.microsoft.com/office/drawing/2014/main" id="{42CD0F33-4378-4AD6-9F72-B8D3B3072269}"/>
                </a:ext>
              </a:extLst>
            </p:cNvPr>
            <p:cNvSpPr>
              <a:spLocks noChangeArrowheads="1"/>
            </p:cNvSpPr>
            <p:nvPr/>
          </p:nvSpPr>
          <p:spPr bwMode="auto">
            <a:xfrm>
              <a:off x="3189288" y="2979738"/>
              <a:ext cx="660400" cy="36671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66" name="Rectangle 59">
              <a:extLst>
                <a:ext uri="{FF2B5EF4-FFF2-40B4-BE49-F238E27FC236}">
                  <a16:creationId xmlns:a16="http://schemas.microsoft.com/office/drawing/2014/main" id="{D700B8F8-5510-4047-8C14-BB6349636BB7}"/>
                </a:ext>
              </a:extLst>
            </p:cNvPr>
            <p:cNvSpPr>
              <a:spLocks noChangeArrowheads="1"/>
            </p:cNvSpPr>
            <p:nvPr/>
          </p:nvSpPr>
          <p:spPr bwMode="auto">
            <a:xfrm>
              <a:off x="3189288" y="2979738"/>
              <a:ext cx="660400" cy="366712"/>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67" name="Rectangle 60">
              <a:extLst>
                <a:ext uri="{FF2B5EF4-FFF2-40B4-BE49-F238E27FC236}">
                  <a16:creationId xmlns:a16="http://schemas.microsoft.com/office/drawing/2014/main" id="{F007DC5E-6D22-48B7-A12C-6B502B819094}"/>
                </a:ext>
              </a:extLst>
            </p:cNvPr>
            <p:cNvSpPr>
              <a:spLocks noChangeArrowheads="1"/>
            </p:cNvSpPr>
            <p:nvPr/>
          </p:nvSpPr>
          <p:spPr bwMode="auto">
            <a:xfrm>
              <a:off x="3347919" y="30289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13</a:t>
              </a:r>
              <a:endParaRPr lang="en-US" altLang="zh-CN" sz="1000">
                <a:solidFill>
                  <a:srgbClr val="000000"/>
                </a:solidFill>
                <a:latin typeface="Tahoma" pitchFamily="34" charset="0"/>
                <a:ea typeface="Arial Unicode MS" pitchFamily="34" charset="-122"/>
              </a:endParaRPr>
            </a:p>
          </p:txBody>
        </p:sp>
        <p:sp>
          <p:nvSpPr>
            <p:cNvPr id="268" name="Rectangle 61">
              <a:extLst>
                <a:ext uri="{FF2B5EF4-FFF2-40B4-BE49-F238E27FC236}">
                  <a16:creationId xmlns:a16="http://schemas.microsoft.com/office/drawing/2014/main" id="{16F9947C-7CE9-4E00-B06A-FCD8BA7CF770}"/>
                </a:ext>
              </a:extLst>
            </p:cNvPr>
            <p:cNvSpPr>
              <a:spLocks noChangeArrowheads="1"/>
            </p:cNvSpPr>
            <p:nvPr/>
          </p:nvSpPr>
          <p:spPr bwMode="auto">
            <a:xfrm>
              <a:off x="3702899" y="311943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69" name="Line 62">
              <a:extLst>
                <a:ext uri="{FF2B5EF4-FFF2-40B4-BE49-F238E27FC236}">
                  <a16:creationId xmlns:a16="http://schemas.microsoft.com/office/drawing/2014/main" id="{1748995A-1AC8-4875-B591-38DC09B597A1}"/>
                </a:ext>
              </a:extLst>
            </p:cNvPr>
            <p:cNvSpPr>
              <a:spLocks noChangeShapeType="1"/>
            </p:cNvSpPr>
            <p:nvPr/>
          </p:nvSpPr>
          <p:spPr bwMode="auto">
            <a:xfrm flipH="1">
              <a:off x="2595563" y="2603500"/>
              <a:ext cx="261937" cy="3841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0" name="Line 63">
              <a:extLst>
                <a:ext uri="{FF2B5EF4-FFF2-40B4-BE49-F238E27FC236}">
                  <a16:creationId xmlns:a16="http://schemas.microsoft.com/office/drawing/2014/main" id="{DD48C219-F9C4-48A2-BF90-44966DD2862B}"/>
                </a:ext>
              </a:extLst>
            </p:cNvPr>
            <p:cNvSpPr>
              <a:spLocks noChangeShapeType="1"/>
            </p:cNvSpPr>
            <p:nvPr/>
          </p:nvSpPr>
          <p:spPr bwMode="auto">
            <a:xfrm>
              <a:off x="3105150" y="2611438"/>
              <a:ext cx="165100" cy="368300"/>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1" name="Rectangle 64">
              <a:extLst>
                <a:ext uri="{FF2B5EF4-FFF2-40B4-BE49-F238E27FC236}">
                  <a16:creationId xmlns:a16="http://schemas.microsoft.com/office/drawing/2014/main" id="{36156C76-BF34-4072-9A2F-668BE3FD0DB2}"/>
                </a:ext>
              </a:extLst>
            </p:cNvPr>
            <p:cNvSpPr>
              <a:spLocks noChangeArrowheads="1"/>
            </p:cNvSpPr>
            <p:nvPr/>
          </p:nvSpPr>
          <p:spPr bwMode="auto">
            <a:xfrm>
              <a:off x="2197100" y="2970213"/>
              <a:ext cx="563563" cy="3762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72" name="Rectangle 65">
              <a:extLst>
                <a:ext uri="{FF2B5EF4-FFF2-40B4-BE49-F238E27FC236}">
                  <a16:creationId xmlns:a16="http://schemas.microsoft.com/office/drawing/2014/main" id="{6066E1DE-7725-44C1-972E-BA4455A66F27}"/>
                </a:ext>
              </a:extLst>
            </p:cNvPr>
            <p:cNvSpPr>
              <a:spLocks noChangeArrowheads="1"/>
            </p:cNvSpPr>
            <p:nvPr/>
          </p:nvSpPr>
          <p:spPr bwMode="auto">
            <a:xfrm>
              <a:off x="2197100" y="2970213"/>
              <a:ext cx="563563" cy="376237"/>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73" name="Rectangle 66">
              <a:extLst>
                <a:ext uri="{FF2B5EF4-FFF2-40B4-BE49-F238E27FC236}">
                  <a16:creationId xmlns:a16="http://schemas.microsoft.com/office/drawing/2014/main" id="{AD61013B-7DAD-4D2F-A513-DEF16ACEE503}"/>
                </a:ext>
              </a:extLst>
            </p:cNvPr>
            <p:cNvSpPr>
              <a:spLocks noChangeArrowheads="1"/>
            </p:cNvSpPr>
            <p:nvPr/>
          </p:nvSpPr>
          <p:spPr bwMode="auto">
            <a:xfrm>
              <a:off x="2357322" y="30289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11</a:t>
              </a:r>
              <a:endParaRPr lang="en-US" altLang="zh-CN" sz="1000">
                <a:solidFill>
                  <a:srgbClr val="000000"/>
                </a:solidFill>
                <a:latin typeface="Tahoma" pitchFamily="34" charset="0"/>
                <a:ea typeface="Arial Unicode MS" pitchFamily="34" charset="-122"/>
              </a:endParaRPr>
            </a:p>
          </p:txBody>
        </p:sp>
        <p:sp>
          <p:nvSpPr>
            <p:cNvPr id="274" name="Rectangle 67">
              <a:extLst>
                <a:ext uri="{FF2B5EF4-FFF2-40B4-BE49-F238E27FC236}">
                  <a16:creationId xmlns:a16="http://schemas.microsoft.com/office/drawing/2014/main" id="{D72571CE-AA22-495A-875B-D981F1C39B99}"/>
                </a:ext>
              </a:extLst>
            </p:cNvPr>
            <p:cNvSpPr>
              <a:spLocks noChangeArrowheads="1"/>
            </p:cNvSpPr>
            <p:nvPr/>
          </p:nvSpPr>
          <p:spPr bwMode="auto">
            <a:xfrm>
              <a:off x="2661499" y="311149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75" name="Line 68">
              <a:extLst>
                <a:ext uri="{FF2B5EF4-FFF2-40B4-BE49-F238E27FC236}">
                  <a16:creationId xmlns:a16="http://schemas.microsoft.com/office/drawing/2014/main" id="{9C1D49C4-7448-45AC-80C6-16935C4F8DB1}"/>
                </a:ext>
              </a:extLst>
            </p:cNvPr>
            <p:cNvSpPr>
              <a:spLocks noChangeShapeType="1"/>
            </p:cNvSpPr>
            <p:nvPr/>
          </p:nvSpPr>
          <p:spPr bwMode="auto">
            <a:xfrm flipH="1">
              <a:off x="5848350" y="1171575"/>
              <a:ext cx="633413" cy="292100"/>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6" name="Line 69">
              <a:extLst>
                <a:ext uri="{FF2B5EF4-FFF2-40B4-BE49-F238E27FC236}">
                  <a16:creationId xmlns:a16="http://schemas.microsoft.com/office/drawing/2014/main" id="{08C75F58-F6B7-4A47-B9F2-08E91DD98BF6}"/>
                </a:ext>
              </a:extLst>
            </p:cNvPr>
            <p:cNvSpPr>
              <a:spLocks noChangeShapeType="1"/>
            </p:cNvSpPr>
            <p:nvPr/>
          </p:nvSpPr>
          <p:spPr bwMode="auto">
            <a:xfrm>
              <a:off x="6731000" y="1171575"/>
              <a:ext cx="771525" cy="30162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7" name="Freeform 70">
              <a:extLst>
                <a:ext uri="{FF2B5EF4-FFF2-40B4-BE49-F238E27FC236}">
                  <a16:creationId xmlns:a16="http://schemas.microsoft.com/office/drawing/2014/main" id="{A0C36DA4-E269-4D11-B354-F6706A9616DA}"/>
                </a:ext>
              </a:extLst>
            </p:cNvPr>
            <p:cNvSpPr>
              <a:spLocks/>
            </p:cNvSpPr>
            <p:nvPr/>
          </p:nvSpPr>
          <p:spPr bwMode="auto">
            <a:xfrm>
              <a:off x="5132388" y="1392238"/>
              <a:ext cx="825500" cy="458787"/>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59" y="0"/>
                  </a:moveTo>
                  <a:lnTo>
                    <a:pt x="247" y="1"/>
                  </a:lnTo>
                  <a:lnTo>
                    <a:pt x="233" y="1"/>
                  </a:lnTo>
                  <a:lnTo>
                    <a:pt x="220" y="2"/>
                  </a:lnTo>
                  <a:lnTo>
                    <a:pt x="206" y="4"/>
                  </a:lnTo>
                  <a:lnTo>
                    <a:pt x="194" y="7"/>
                  </a:lnTo>
                  <a:lnTo>
                    <a:pt x="183" y="9"/>
                  </a:lnTo>
                  <a:lnTo>
                    <a:pt x="170" y="12"/>
                  </a:lnTo>
                  <a:lnTo>
                    <a:pt x="158" y="15"/>
                  </a:lnTo>
                  <a:lnTo>
                    <a:pt x="147" y="19"/>
                  </a:lnTo>
                  <a:lnTo>
                    <a:pt x="136" y="23"/>
                  </a:lnTo>
                  <a:lnTo>
                    <a:pt x="125" y="28"/>
                  </a:lnTo>
                  <a:lnTo>
                    <a:pt x="113" y="33"/>
                  </a:lnTo>
                  <a:lnTo>
                    <a:pt x="104" y="39"/>
                  </a:lnTo>
                  <a:lnTo>
                    <a:pt x="94" y="45"/>
                  </a:lnTo>
                  <a:lnTo>
                    <a:pt x="84" y="51"/>
                  </a:lnTo>
                  <a:lnTo>
                    <a:pt x="76" y="57"/>
                  </a:lnTo>
                  <a:lnTo>
                    <a:pt x="66" y="64"/>
                  </a:lnTo>
                  <a:lnTo>
                    <a:pt x="59" y="71"/>
                  </a:lnTo>
                  <a:lnTo>
                    <a:pt x="51" y="78"/>
                  </a:lnTo>
                  <a:lnTo>
                    <a:pt x="44" y="85"/>
                  </a:lnTo>
                  <a:lnTo>
                    <a:pt x="37" y="93"/>
                  </a:lnTo>
                  <a:lnTo>
                    <a:pt x="30" y="100"/>
                  </a:lnTo>
                  <a:lnTo>
                    <a:pt x="25" y="109"/>
                  </a:lnTo>
                  <a:lnTo>
                    <a:pt x="20" y="118"/>
                  </a:lnTo>
                  <a:lnTo>
                    <a:pt x="15" y="126"/>
                  </a:lnTo>
                  <a:lnTo>
                    <a:pt x="11" y="136"/>
                  </a:lnTo>
                  <a:lnTo>
                    <a:pt x="8" y="144"/>
                  </a:lnTo>
                  <a:lnTo>
                    <a:pt x="5" y="154"/>
                  </a:lnTo>
                  <a:lnTo>
                    <a:pt x="2" y="163"/>
                  </a:lnTo>
                  <a:lnTo>
                    <a:pt x="1" y="173"/>
                  </a:lnTo>
                  <a:lnTo>
                    <a:pt x="0" y="183"/>
                  </a:lnTo>
                  <a:lnTo>
                    <a:pt x="0" y="193"/>
                  </a:lnTo>
                  <a:lnTo>
                    <a:pt x="0" y="202"/>
                  </a:lnTo>
                  <a:lnTo>
                    <a:pt x="1" y="213"/>
                  </a:lnTo>
                  <a:lnTo>
                    <a:pt x="2" y="222"/>
                  </a:lnTo>
                  <a:lnTo>
                    <a:pt x="5" y="232"/>
                  </a:lnTo>
                  <a:lnTo>
                    <a:pt x="8" y="241"/>
                  </a:lnTo>
                  <a:lnTo>
                    <a:pt x="11" y="250"/>
                  </a:lnTo>
                  <a:lnTo>
                    <a:pt x="15" y="259"/>
                  </a:lnTo>
                  <a:lnTo>
                    <a:pt x="20" y="267"/>
                  </a:lnTo>
                  <a:lnTo>
                    <a:pt x="25" y="276"/>
                  </a:lnTo>
                  <a:lnTo>
                    <a:pt x="30" y="284"/>
                  </a:lnTo>
                  <a:lnTo>
                    <a:pt x="37" y="292"/>
                  </a:lnTo>
                  <a:lnTo>
                    <a:pt x="44" y="301"/>
                  </a:lnTo>
                  <a:lnTo>
                    <a:pt x="51" y="308"/>
                  </a:lnTo>
                  <a:lnTo>
                    <a:pt x="59" y="315"/>
                  </a:lnTo>
                  <a:lnTo>
                    <a:pt x="66" y="322"/>
                  </a:lnTo>
                  <a:lnTo>
                    <a:pt x="76" y="329"/>
                  </a:lnTo>
                  <a:lnTo>
                    <a:pt x="84" y="335"/>
                  </a:lnTo>
                  <a:lnTo>
                    <a:pt x="94" y="341"/>
                  </a:lnTo>
                  <a:lnTo>
                    <a:pt x="104" y="347"/>
                  </a:lnTo>
                  <a:lnTo>
                    <a:pt x="113" y="353"/>
                  </a:lnTo>
                  <a:lnTo>
                    <a:pt x="125" y="358"/>
                  </a:lnTo>
                  <a:lnTo>
                    <a:pt x="136" y="362"/>
                  </a:lnTo>
                  <a:lnTo>
                    <a:pt x="147" y="366"/>
                  </a:lnTo>
                  <a:lnTo>
                    <a:pt x="158" y="371"/>
                  </a:lnTo>
                  <a:lnTo>
                    <a:pt x="170" y="374"/>
                  </a:lnTo>
                  <a:lnTo>
                    <a:pt x="183" y="376"/>
                  </a:lnTo>
                  <a:lnTo>
                    <a:pt x="194" y="379"/>
                  </a:lnTo>
                  <a:lnTo>
                    <a:pt x="206" y="381"/>
                  </a:lnTo>
                  <a:lnTo>
                    <a:pt x="220" y="384"/>
                  </a:lnTo>
                  <a:lnTo>
                    <a:pt x="233" y="385"/>
                  </a:lnTo>
                  <a:lnTo>
                    <a:pt x="247" y="385"/>
                  </a:lnTo>
                  <a:lnTo>
                    <a:pt x="259" y="385"/>
                  </a:lnTo>
                  <a:lnTo>
                    <a:pt x="273" y="385"/>
                  </a:lnTo>
                  <a:lnTo>
                    <a:pt x="286" y="385"/>
                  </a:lnTo>
                  <a:lnTo>
                    <a:pt x="300" y="384"/>
                  </a:lnTo>
                  <a:lnTo>
                    <a:pt x="312" y="381"/>
                  </a:lnTo>
                  <a:lnTo>
                    <a:pt x="325" y="379"/>
                  </a:lnTo>
                  <a:lnTo>
                    <a:pt x="337" y="376"/>
                  </a:lnTo>
                  <a:lnTo>
                    <a:pt x="350" y="374"/>
                  </a:lnTo>
                  <a:lnTo>
                    <a:pt x="361" y="371"/>
                  </a:lnTo>
                  <a:lnTo>
                    <a:pt x="373" y="366"/>
                  </a:lnTo>
                  <a:lnTo>
                    <a:pt x="384" y="362"/>
                  </a:lnTo>
                  <a:lnTo>
                    <a:pt x="395" y="358"/>
                  </a:lnTo>
                  <a:lnTo>
                    <a:pt x="405" y="353"/>
                  </a:lnTo>
                  <a:lnTo>
                    <a:pt x="415" y="347"/>
                  </a:lnTo>
                  <a:lnTo>
                    <a:pt x="426" y="341"/>
                  </a:lnTo>
                  <a:lnTo>
                    <a:pt x="434" y="335"/>
                  </a:lnTo>
                  <a:lnTo>
                    <a:pt x="444" y="329"/>
                  </a:lnTo>
                  <a:lnTo>
                    <a:pt x="452" y="322"/>
                  </a:lnTo>
                  <a:lnTo>
                    <a:pt x="461" y="315"/>
                  </a:lnTo>
                  <a:lnTo>
                    <a:pt x="469" y="308"/>
                  </a:lnTo>
                  <a:lnTo>
                    <a:pt x="476" y="301"/>
                  </a:lnTo>
                  <a:lnTo>
                    <a:pt x="483" y="292"/>
                  </a:lnTo>
                  <a:lnTo>
                    <a:pt x="488" y="284"/>
                  </a:lnTo>
                  <a:lnTo>
                    <a:pt x="494" y="276"/>
                  </a:lnTo>
                  <a:lnTo>
                    <a:pt x="500" y="267"/>
                  </a:lnTo>
                  <a:lnTo>
                    <a:pt x="504" y="259"/>
                  </a:lnTo>
                  <a:lnTo>
                    <a:pt x="508" y="250"/>
                  </a:lnTo>
                  <a:lnTo>
                    <a:pt x="512" y="241"/>
                  </a:lnTo>
                  <a:lnTo>
                    <a:pt x="515" y="232"/>
                  </a:lnTo>
                  <a:lnTo>
                    <a:pt x="518" y="222"/>
                  </a:lnTo>
                  <a:lnTo>
                    <a:pt x="519" y="213"/>
                  </a:lnTo>
                  <a:lnTo>
                    <a:pt x="520" y="202"/>
                  </a:lnTo>
                  <a:lnTo>
                    <a:pt x="520" y="193"/>
                  </a:lnTo>
                  <a:lnTo>
                    <a:pt x="520" y="183"/>
                  </a:lnTo>
                  <a:lnTo>
                    <a:pt x="519" y="173"/>
                  </a:lnTo>
                  <a:lnTo>
                    <a:pt x="518" y="163"/>
                  </a:lnTo>
                  <a:lnTo>
                    <a:pt x="515" y="154"/>
                  </a:lnTo>
                  <a:lnTo>
                    <a:pt x="512" y="144"/>
                  </a:lnTo>
                  <a:lnTo>
                    <a:pt x="508" y="136"/>
                  </a:lnTo>
                  <a:lnTo>
                    <a:pt x="504" y="126"/>
                  </a:lnTo>
                  <a:lnTo>
                    <a:pt x="500" y="118"/>
                  </a:lnTo>
                  <a:lnTo>
                    <a:pt x="494" y="109"/>
                  </a:lnTo>
                  <a:lnTo>
                    <a:pt x="488" y="100"/>
                  </a:lnTo>
                  <a:lnTo>
                    <a:pt x="483" y="93"/>
                  </a:lnTo>
                  <a:lnTo>
                    <a:pt x="476" y="85"/>
                  </a:lnTo>
                  <a:lnTo>
                    <a:pt x="469" y="78"/>
                  </a:lnTo>
                  <a:lnTo>
                    <a:pt x="461" y="71"/>
                  </a:lnTo>
                  <a:lnTo>
                    <a:pt x="452" y="64"/>
                  </a:lnTo>
                  <a:lnTo>
                    <a:pt x="444" y="57"/>
                  </a:lnTo>
                  <a:lnTo>
                    <a:pt x="434" y="51"/>
                  </a:lnTo>
                  <a:lnTo>
                    <a:pt x="426" y="45"/>
                  </a:lnTo>
                  <a:lnTo>
                    <a:pt x="415" y="39"/>
                  </a:lnTo>
                  <a:lnTo>
                    <a:pt x="405" y="33"/>
                  </a:lnTo>
                  <a:lnTo>
                    <a:pt x="395" y="28"/>
                  </a:lnTo>
                  <a:lnTo>
                    <a:pt x="384" y="23"/>
                  </a:lnTo>
                  <a:lnTo>
                    <a:pt x="373" y="19"/>
                  </a:lnTo>
                  <a:lnTo>
                    <a:pt x="361" y="15"/>
                  </a:lnTo>
                  <a:lnTo>
                    <a:pt x="350" y="12"/>
                  </a:lnTo>
                  <a:lnTo>
                    <a:pt x="337" y="9"/>
                  </a:lnTo>
                  <a:lnTo>
                    <a:pt x="325" y="7"/>
                  </a:lnTo>
                  <a:lnTo>
                    <a:pt x="312" y="4"/>
                  </a:lnTo>
                  <a:lnTo>
                    <a:pt x="300" y="2"/>
                  </a:lnTo>
                  <a:lnTo>
                    <a:pt x="286" y="1"/>
                  </a:lnTo>
                  <a:lnTo>
                    <a:pt x="273" y="1"/>
                  </a:lnTo>
                  <a:lnTo>
                    <a:pt x="25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8" name="Freeform 71">
              <a:extLst>
                <a:ext uri="{FF2B5EF4-FFF2-40B4-BE49-F238E27FC236}">
                  <a16:creationId xmlns:a16="http://schemas.microsoft.com/office/drawing/2014/main" id="{FCD39F19-D1B9-4B8A-AF54-705F4395E145}"/>
                </a:ext>
              </a:extLst>
            </p:cNvPr>
            <p:cNvSpPr>
              <a:spLocks/>
            </p:cNvSpPr>
            <p:nvPr/>
          </p:nvSpPr>
          <p:spPr bwMode="auto">
            <a:xfrm>
              <a:off x="5132388" y="1392238"/>
              <a:ext cx="825500" cy="458787"/>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59" y="0"/>
                  </a:moveTo>
                  <a:lnTo>
                    <a:pt x="247" y="1"/>
                  </a:lnTo>
                  <a:lnTo>
                    <a:pt x="233" y="1"/>
                  </a:lnTo>
                  <a:lnTo>
                    <a:pt x="220" y="2"/>
                  </a:lnTo>
                  <a:lnTo>
                    <a:pt x="206" y="4"/>
                  </a:lnTo>
                  <a:lnTo>
                    <a:pt x="194" y="7"/>
                  </a:lnTo>
                  <a:lnTo>
                    <a:pt x="183" y="9"/>
                  </a:lnTo>
                  <a:lnTo>
                    <a:pt x="170" y="12"/>
                  </a:lnTo>
                  <a:lnTo>
                    <a:pt x="158" y="15"/>
                  </a:lnTo>
                  <a:lnTo>
                    <a:pt x="147" y="19"/>
                  </a:lnTo>
                  <a:lnTo>
                    <a:pt x="136" y="23"/>
                  </a:lnTo>
                  <a:lnTo>
                    <a:pt x="125" y="28"/>
                  </a:lnTo>
                  <a:lnTo>
                    <a:pt x="113" y="33"/>
                  </a:lnTo>
                  <a:lnTo>
                    <a:pt x="104" y="39"/>
                  </a:lnTo>
                  <a:lnTo>
                    <a:pt x="94" y="45"/>
                  </a:lnTo>
                  <a:lnTo>
                    <a:pt x="84" y="51"/>
                  </a:lnTo>
                  <a:lnTo>
                    <a:pt x="76" y="57"/>
                  </a:lnTo>
                  <a:lnTo>
                    <a:pt x="66" y="64"/>
                  </a:lnTo>
                  <a:lnTo>
                    <a:pt x="59" y="71"/>
                  </a:lnTo>
                  <a:lnTo>
                    <a:pt x="51" y="78"/>
                  </a:lnTo>
                  <a:lnTo>
                    <a:pt x="44" y="85"/>
                  </a:lnTo>
                  <a:lnTo>
                    <a:pt x="37" y="93"/>
                  </a:lnTo>
                  <a:lnTo>
                    <a:pt x="30" y="100"/>
                  </a:lnTo>
                  <a:lnTo>
                    <a:pt x="25" y="109"/>
                  </a:lnTo>
                  <a:lnTo>
                    <a:pt x="20" y="118"/>
                  </a:lnTo>
                  <a:lnTo>
                    <a:pt x="15" y="126"/>
                  </a:lnTo>
                  <a:lnTo>
                    <a:pt x="11" y="136"/>
                  </a:lnTo>
                  <a:lnTo>
                    <a:pt x="8" y="144"/>
                  </a:lnTo>
                  <a:lnTo>
                    <a:pt x="5" y="154"/>
                  </a:lnTo>
                  <a:lnTo>
                    <a:pt x="2" y="163"/>
                  </a:lnTo>
                  <a:lnTo>
                    <a:pt x="1" y="173"/>
                  </a:lnTo>
                  <a:lnTo>
                    <a:pt x="0" y="183"/>
                  </a:lnTo>
                  <a:lnTo>
                    <a:pt x="0" y="193"/>
                  </a:lnTo>
                  <a:lnTo>
                    <a:pt x="0" y="202"/>
                  </a:lnTo>
                  <a:lnTo>
                    <a:pt x="1" y="213"/>
                  </a:lnTo>
                  <a:lnTo>
                    <a:pt x="2" y="222"/>
                  </a:lnTo>
                  <a:lnTo>
                    <a:pt x="5" y="232"/>
                  </a:lnTo>
                  <a:lnTo>
                    <a:pt x="8" y="241"/>
                  </a:lnTo>
                  <a:lnTo>
                    <a:pt x="11" y="250"/>
                  </a:lnTo>
                  <a:lnTo>
                    <a:pt x="15" y="259"/>
                  </a:lnTo>
                  <a:lnTo>
                    <a:pt x="20" y="267"/>
                  </a:lnTo>
                  <a:lnTo>
                    <a:pt x="25" y="276"/>
                  </a:lnTo>
                  <a:lnTo>
                    <a:pt x="30" y="284"/>
                  </a:lnTo>
                  <a:lnTo>
                    <a:pt x="37" y="292"/>
                  </a:lnTo>
                  <a:lnTo>
                    <a:pt x="44" y="301"/>
                  </a:lnTo>
                  <a:lnTo>
                    <a:pt x="51" y="308"/>
                  </a:lnTo>
                  <a:lnTo>
                    <a:pt x="59" y="315"/>
                  </a:lnTo>
                  <a:lnTo>
                    <a:pt x="66" y="322"/>
                  </a:lnTo>
                  <a:lnTo>
                    <a:pt x="76" y="329"/>
                  </a:lnTo>
                  <a:lnTo>
                    <a:pt x="84" y="335"/>
                  </a:lnTo>
                  <a:lnTo>
                    <a:pt x="94" y="341"/>
                  </a:lnTo>
                  <a:lnTo>
                    <a:pt x="104" y="347"/>
                  </a:lnTo>
                  <a:lnTo>
                    <a:pt x="113" y="353"/>
                  </a:lnTo>
                  <a:lnTo>
                    <a:pt x="125" y="358"/>
                  </a:lnTo>
                  <a:lnTo>
                    <a:pt x="136" y="362"/>
                  </a:lnTo>
                  <a:lnTo>
                    <a:pt x="147" y="366"/>
                  </a:lnTo>
                  <a:lnTo>
                    <a:pt x="158" y="371"/>
                  </a:lnTo>
                  <a:lnTo>
                    <a:pt x="170" y="374"/>
                  </a:lnTo>
                  <a:lnTo>
                    <a:pt x="183" y="376"/>
                  </a:lnTo>
                  <a:lnTo>
                    <a:pt x="194" y="379"/>
                  </a:lnTo>
                  <a:lnTo>
                    <a:pt x="206" y="381"/>
                  </a:lnTo>
                  <a:lnTo>
                    <a:pt x="220" y="384"/>
                  </a:lnTo>
                  <a:lnTo>
                    <a:pt x="233" y="385"/>
                  </a:lnTo>
                  <a:lnTo>
                    <a:pt x="247" y="385"/>
                  </a:lnTo>
                  <a:lnTo>
                    <a:pt x="259" y="385"/>
                  </a:lnTo>
                  <a:lnTo>
                    <a:pt x="273" y="385"/>
                  </a:lnTo>
                  <a:lnTo>
                    <a:pt x="286" y="385"/>
                  </a:lnTo>
                  <a:lnTo>
                    <a:pt x="300" y="384"/>
                  </a:lnTo>
                  <a:lnTo>
                    <a:pt x="312" y="381"/>
                  </a:lnTo>
                  <a:lnTo>
                    <a:pt x="325" y="379"/>
                  </a:lnTo>
                  <a:lnTo>
                    <a:pt x="337" y="376"/>
                  </a:lnTo>
                  <a:lnTo>
                    <a:pt x="350" y="374"/>
                  </a:lnTo>
                  <a:lnTo>
                    <a:pt x="361" y="371"/>
                  </a:lnTo>
                  <a:lnTo>
                    <a:pt x="373" y="366"/>
                  </a:lnTo>
                  <a:lnTo>
                    <a:pt x="384" y="362"/>
                  </a:lnTo>
                  <a:lnTo>
                    <a:pt x="395" y="358"/>
                  </a:lnTo>
                  <a:lnTo>
                    <a:pt x="405" y="353"/>
                  </a:lnTo>
                  <a:lnTo>
                    <a:pt x="415" y="347"/>
                  </a:lnTo>
                  <a:lnTo>
                    <a:pt x="426" y="341"/>
                  </a:lnTo>
                  <a:lnTo>
                    <a:pt x="434" y="335"/>
                  </a:lnTo>
                  <a:lnTo>
                    <a:pt x="444" y="329"/>
                  </a:lnTo>
                  <a:lnTo>
                    <a:pt x="452" y="322"/>
                  </a:lnTo>
                  <a:lnTo>
                    <a:pt x="461" y="315"/>
                  </a:lnTo>
                  <a:lnTo>
                    <a:pt x="469" y="308"/>
                  </a:lnTo>
                  <a:lnTo>
                    <a:pt x="476" y="301"/>
                  </a:lnTo>
                  <a:lnTo>
                    <a:pt x="483" y="292"/>
                  </a:lnTo>
                  <a:lnTo>
                    <a:pt x="488" y="284"/>
                  </a:lnTo>
                  <a:lnTo>
                    <a:pt x="494" y="276"/>
                  </a:lnTo>
                  <a:lnTo>
                    <a:pt x="500" y="267"/>
                  </a:lnTo>
                  <a:lnTo>
                    <a:pt x="504" y="259"/>
                  </a:lnTo>
                  <a:lnTo>
                    <a:pt x="508" y="250"/>
                  </a:lnTo>
                  <a:lnTo>
                    <a:pt x="512" y="241"/>
                  </a:lnTo>
                  <a:lnTo>
                    <a:pt x="515" y="232"/>
                  </a:lnTo>
                  <a:lnTo>
                    <a:pt x="518" y="222"/>
                  </a:lnTo>
                  <a:lnTo>
                    <a:pt x="519" y="213"/>
                  </a:lnTo>
                  <a:lnTo>
                    <a:pt x="520" y="202"/>
                  </a:lnTo>
                  <a:lnTo>
                    <a:pt x="520" y="193"/>
                  </a:lnTo>
                  <a:lnTo>
                    <a:pt x="520" y="183"/>
                  </a:lnTo>
                  <a:lnTo>
                    <a:pt x="519" y="173"/>
                  </a:lnTo>
                  <a:lnTo>
                    <a:pt x="518" y="163"/>
                  </a:lnTo>
                  <a:lnTo>
                    <a:pt x="515" y="154"/>
                  </a:lnTo>
                  <a:lnTo>
                    <a:pt x="512" y="144"/>
                  </a:lnTo>
                  <a:lnTo>
                    <a:pt x="508" y="136"/>
                  </a:lnTo>
                  <a:lnTo>
                    <a:pt x="504" y="126"/>
                  </a:lnTo>
                  <a:lnTo>
                    <a:pt x="500" y="118"/>
                  </a:lnTo>
                  <a:lnTo>
                    <a:pt x="494" y="109"/>
                  </a:lnTo>
                  <a:lnTo>
                    <a:pt x="488" y="100"/>
                  </a:lnTo>
                  <a:lnTo>
                    <a:pt x="483" y="93"/>
                  </a:lnTo>
                  <a:lnTo>
                    <a:pt x="476" y="85"/>
                  </a:lnTo>
                  <a:lnTo>
                    <a:pt x="469" y="78"/>
                  </a:lnTo>
                  <a:lnTo>
                    <a:pt x="461" y="71"/>
                  </a:lnTo>
                  <a:lnTo>
                    <a:pt x="452" y="64"/>
                  </a:lnTo>
                  <a:lnTo>
                    <a:pt x="444" y="57"/>
                  </a:lnTo>
                  <a:lnTo>
                    <a:pt x="434" y="51"/>
                  </a:lnTo>
                  <a:lnTo>
                    <a:pt x="426" y="45"/>
                  </a:lnTo>
                  <a:lnTo>
                    <a:pt x="415" y="39"/>
                  </a:lnTo>
                  <a:lnTo>
                    <a:pt x="405" y="33"/>
                  </a:lnTo>
                  <a:lnTo>
                    <a:pt x="395" y="28"/>
                  </a:lnTo>
                  <a:lnTo>
                    <a:pt x="384" y="23"/>
                  </a:lnTo>
                  <a:lnTo>
                    <a:pt x="373" y="19"/>
                  </a:lnTo>
                  <a:lnTo>
                    <a:pt x="361" y="15"/>
                  </a:lnTo>
                  <a:lnTo>
                    <a:pt x="350" y="12"/>
                  </a:lnTo>
                  <a:lnTo>
                    <a:pt x="337" y="9"/>
                  </a:lnTo>
                  <a:lnTo>
                    <a:pt x="325" y="7"/>
                  </a:lnTo>
                  <a:lnTo>
                    <a:pt x="312" y="4"/>
                  </a:lnTo>
                  <a:lnTo>
                    <a:pt x="300" y="2"/>
                  </a:lnTo>
                  <a:lnTo>
                    <a:pt x="286" y="1"/>
                  </a:lnTo>
                  <a:lnTo>
                    <a:pt x="273" y="1"/>
                  </a:lnTo>
                  <a:lnTo>
                    <a:pt x="259"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79" name="Rectangle 72">
              <a:extLst>
                <a:ext uri="{FF2B5EF4-FFF2-40B4-BE49-F238E27FC236}">
                  <a16:creationId xmlns:a16="http://schemas.microsoft.com/office/drawing/2014/main" id="{B3B09A11-73B7-47B2-B631-E286FA558507}"/>
                </a:ext>
              </a:extLst>
            </p:cNvPr>
            <p:cNvSpPr>
              <a:spLocks noChangeArrowheads="1"/>
            </p:cNvSpPr>
            <p:nvPr/>
          </p:nvSpPr>
          <p:spPr bwMode="auto">
            <a:xfrm>
              <a:off x="5405320" y="1485899"/>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65</a:t>
              </a:r>
              <a:endParaRPr lang="en-US" altLang="zh-CN" sz="1000">
                <a:solidFill>
                  <a:srgbClr val="000000"/>
                </a:solidFill>
                <a:latin typeface="Tahoma" pitchFamily="34" charset="0"/>
                <a:ea typeface="Arial Unicode MS" pitchFamily="34" charset="-122"/>
              </a:endParaRPr>
            </a:p>
          </p:txBody>
        </p:sp>
        <p:sp>
          <p:nvSpPr>
            <p:cNvPr id="280" name="Rectangle 73">
              <a:extLst>
                <a:ext uri="{FF2B5EF4-FFF2-40B4-BE49-F238E27FC236}">
                  <a16:creationId xmlns:a16="http://schemas.microsoft.com/office/drawing/2014/main" id="{45987162-785A-4280-9644-07534471BB6F}"/>
                </a:ext>
              </a:extLst>
            </p:cNvPr>
            <p:cNvSpPr>
              <a:spLocks noChangeArrowheads="1"/>
            </p:cNvSpPr>
            <p:nvPr/>
          </p:nvSpPr>
          <p:spPr bwMode="auto">
            <a:xfrm>
              <a:off x="5726961" y="158749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81" name="Freeform 74">
              <a:extLst>
                <a:ext uri="{FF2B5EF4-FFF2-40B4-BE49-F238E27FC236}">
                  <a16:creationId xmlns:a16="http://schemas.microsoft.com/office/drawing/2014/main" id="{8286BB68-3071-4E9F-91F3-2185AA7C0E3F}"/>
                </a:ext>
              </a:extLst>
            </p:cNvPr>
            <p:cNvSpPr>
              <a:spLocks/>
            </p:cNvSpPr>
            <p:nvPr/>
          </p:nvSpPr>
          <p:spPr bwMode="auto">
            <a:xfrm>
              <a:off x="7473950" y="1335088"/>
              <a:ext cx="827088" cy="45878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1" y="0"/>
                  </a:moveTo>
                  <a:lnTo>
                    <a:pt x="247" y="1"/>
                  </a:lnTo>
                  <a:lnTo>
                    <a:pt x="234" y="1"/>
                  </a:lnTo>
                  <a:lnTo>
                    <a:pt x="221" y="3"/>
                  </a:lnTo>
                  <a:lnTo>
                    <a:pt x="208" y="5"/>
                  </a:lnTo>
                  <a:lnTo>
                    <a:pt x="196" y="7"/>
                  </a:lnTo>
                  <a:lnTo>
                    <a:pt x="183" y="10"/>
                  </a:lnTo>
                  <a:lnTo>
                    <a:pt x="171" y="12"/>
                  </a:lnTo>
                  <a:lnTo>
                    <a:pt x="159" y="16"/>
                  </a:lnTo>
                  <a:lnTo>
                    <a:pt x="148" y="19"/>
                  </a:lnTo>
                  <a:lnTo>
                    <a:pt x="136" y="24"/>
                  </a:lnTo>
                  <a:lnTo>
                    <a:pt x="126" y="29"/>
                  </a:lnTo>
                  <a:lnTo>
                    <a:pt x="115" y="33"/>
                  </a:lnTo>
                  <a:lnTo>
                    <a:pt x="105" y="39"/>
                  </a:lnTo>
                  <a:lnTo>
                    <a:pt x="96" y="45"/>
                  </a:lnTo>
                  <a:lnTo>
                    <a:pt x="86" y="51"/>
                  </a:lnTo>
                  <a:lnTo>
                    <a:pt x="76" y="57"/>
                  </a:lnTo>
                  <a:lnTo>
                    <a:pt x="68" y="64"/>
                  </a:lnTo>
                  <a:lnTo>
                    <a:pt x="59" y="71"/>
                  </a:lnTo>
                  <a:lnTo>
                    <a:pt x="53" y="78"/>
                  </a:lnTo>
                  <a:lnTo>
                    <a:pt x="44" y="86"/>
                  </a:lnTo>
                  <a:lnTo>
                    <a:pt x="37" y="94"/>
                  </a:lnTo>
                  <a:lnTo>
                    <a:pt x="32" y="101"/>
                  </a:lnTo>
                  <a:lnTo>
                    <a:pt x="26" y="109"/>
                  </a:lnTo>
                  <a:lnTo>
                    <a:pt x="21" y="119"/>
                  </a:lnTo>
                  <a:lnTo>
                    <a:pt x="16" y="127"/>
                  </a:lnTo>
                  <a:lnTo>
                    <a:pt x="12" y="137"/>
                  </a:lnTo>
                  <a:lnTo>
                    <a:pt x="8" y="145"/>
                  </a:lnTo>
                  <a:lnTo>
                    <a:pt x="5" y="154"/>
                  </a:lnTo>
                  <a:lnTo>
                    <a:pt x="3" y="164"/>
                  </a:lnTo>
                  <a:lnTo>
                    <a:pt x="1" y="173"/>
                  </a:lnTo>
                  <a:lnTo>
                    <a:pt x="1" y="184"/>
                  </a:lnTo>
                  <a:lnTo>
                    <a:pt x="0" y="193"/>
                  </a:lnTo>
                  <a:lnTo>
                    <a:pt x="1" y="203"/>
                  </a:lnTo>
                  <a:lnTo>
                    <a:pt x="1" y="214"/>
                  </a:lnTo>
                  <a:lnTo>
                    <a:pt x="3" y="223"/>
                  </a:lnTo>
                  <a:lnTo>
                    <a:pt x="5" y="233"/>
                  </a:lnTo>
                  <a:lnTo>
                    <a:pt x="8" y="242"/>
                  </a:lnTo>
                  <a:lnTo>
                    <a:pt x="12" y="250"/>
                  </a:lnTo>
                  <a:lnTo>
                    <a:pt x="16" y="260"/>
                  </a:lnTo>
                  <a:lnTo>
                    <a:pt x="21" y="268"/>
                  </a:lnTo>
                  <a:lnTo>
                    <a:pt x="26" y="276"/>
                  </a:lnTo>
                  <a:lnTo>
                    <a:pt x="32" y="285"/>
                  </a:lnTo>
                  <a:lnTo>
                    <a:pt x="37" y="293"/>
                  </a:lnTo>
                  <a:lnTo>
                    <a:pt x="44" y="301"/>
                  </a:lnTo>
                  <a:lnTo>
                    <a:pt x="53" y="308"/>
                  </a:lnTo>
                  <a:lnTo>
                    <a:pt x="59" y="315"/>
                  </a:lnTo>
                  <a:lnTo>
                    <a:pt x="68" y="323"/>
                  </a:lnTo>
                  <a:lnTo>
                    <a:pt x="76" y="330"/>
                  </a:lnTo>
                  <a:lnTo>
                    <a:pt x="86" y="336"/>
                  </a:lnTo>
                  <a:lnTo>
                    <a:pt x="96" y="342"/>
                  </a:lnTo>
                  <a:lnTo>
                    <a:pt x="105" y="347"/>
                  </a:lnTo>
                  <a:lnTo>
                    <a:pt x="115" y="353"/>
                  </a:lnTo>
                  <a:lnTo>
                    <a:pt x="126" y="358"/>
                  </a:lnTo>
                  <a:lnTo>
                    <a:pt x="136" y="363"/>
                  </a:lnTo>
                  <a:lnTo>
                    <a:pt x="148" y="366"/>
                  </a:lnTo>
                  <a:lnTo>
                    <a:pt x="159" y="371"/>
                  </a:lnTo>
                  <a:lnTo>
                    <a:pt x="171" y="375"/>
                  </a:lnTo>
                  <a:lnTo>
                    <a:pt x="183" y="377"/>
                  </a:lnTo>
                  <a:lnTo>
                    <a:pt x="196" y="379"/>
                  </a:lnTo>
                  <a:lnTo>
                    <a:pt x="208" y="382"/>
                  </a:lnTo>
                  <a:lnTo>
                    <a:pt x="221" y="384"/>
                  </a:lnTo>
                  <a:lnTo>
                    <a:pt x="234" y="385"/>
                  </a:lnTo>
                  <a:lnTo>
                    <a:pt x="247" y="385"/>
                  </a:lnTo>
                  <a:lnTo>
                    <a:pt x="261" y="385"/>
                  </a:lnTo>
                  <a:lnTo>
                    <a:pt x="273" y="385"/>
                  </a:lnTo>
                  <a:lnTo>
                    <a:pt x="287" y="385"/>
                  </a:lnTo>
                  <a:lnTo>
                    <a:pt x="300" y="384"/>
                  </a:lnTo>
                  <a:lnTo>
                    <a:pt x="314" y="382"/>
                  </a:lnTo>
                  <a:lnTo>
                    <a:pt x="326" y="379"/>
                  </a:lnTo>
                  <a:lnTo>
                    <a:pt x="339" y="377"/>
                  </a:lnTo>
                  <a:lnTo>
                    <a:pt x="350" y="375"/>
                  </a:lnTo>
                  <a:lnTo>
                    <a:pt x="362" y="371"/>
                  </a:lnTo>
                  <a:lnTo>
                    <a:pt x="373" y="366"/>
                  </a:lnTo>
                  <a:lnTo>
                    <a:pt x="385" y="363"/>
                  </a:lnTo>
                  <a:lnTo>
                    <a:pt x="396"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6" y="276"/>
                  </a:lnTo>
                  <a:lnTo>
                    <a:pt x="501" y="268"/>
                  </a:lnTo>
                  <a:lnTo>
                    <a:pt x="505" y="260"/>
                  </a:lnTo>
                  <a:lnTo>
                    <a:pt x="510" y="250"/>
                  </a:lnTo>
                  <a:lnTo>
                    <a:pt x="512" y="242"/>
                  </a:lnTo>
                  <a:lnTo>
                    <a:pt x="515" y="233"/>
                  </a:lnTo>
                  <a:lnTo>
                    <a:pt x="518" y="223"/>
                  </a:lnTo>
                  <a:lnTo>
                    <a:pt x="519" y="214"/>
                  </a:lnTo>
                  <a:lnTo>
                    <a:pt x="521" y="203"/>
                  </a:lnTo>
                  <a:lnTo>
                    <a:pt x="521" y="193"/>
                  </a:lnTo>
                  <a:lnTo>
                    <a:pt x="521" y="184"/>
                  </a:lnTo>
                  <a:lnTo>
                    <a:pt x="519" y="173"/>
                  </a:lnTo>
                  <a:lnTo>
                    <a:pt x="518" y="164"/>
                  </a:lnTo>
                  <a:lnTo>
                    <a:pt x="515" y="154"/>
                  </a:lnTo>
                  <a:lnTo>
                    <a:pt x="512" y="145"/>
                  </a:lnTo>
                  <a:lnTo>
                    <a:pt x="510" y="137"/>
                  </a:lnTo>
                  <a:lnTo>
                    <a:pt x="505" y="127"/>
                  </a:lnTo>
                  <a:lnTo>
                    <a:pt x="501" y="119"/>
                  </a:lnTo>
                  <a:lnTo>
                    <a:pt x="496"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6" y="29"/>
                  </a:lnTo>
                  <a:lnTo>
                    <a:pt x="385" y="24"/>
                  </a:lnTo>
                  <a:lnTo>
                    <a:pt x="373" y="19"/>
                  </a:lnTo>
                  <a:lnTo>
                    <a:pt x="362" y="16"/>
                  </a:lnTo>
                  <a:lnTo>
                    <a:pt x="350" y="12"/>
                  </a:lnTo>
                  <a:lnTo>
                    <a:pt x="339" y="10"/>
                  </a:lnTo>
                  <a:lnTo>
                    <a:pt x="326" y="7"/>
                  </a:lnTo>
                  <a:lnTo>
                    <a:pt x="314" y="5"/>
                  </a:lnTo>
                  <a:lnTo>
                    <a:pt x="300" y="3"/>
                  </a:lnTo>
                  <a:lnTo>
                    <a:pt x="287" y="1"/>
                  </a:lnTo>
                  <a:lnTo>
                    <a:pt x="273" y="1"/>
                  </a:lnTo>
                  <a:lnTo>
                    <a:pt x="26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82" name="Freeform 75">
              <a:extLst>
                <a:ext uri="{FF2B5EF4-FFF2-40B4-BE49-F238E27FC236}">
                  <a16:creationId xmlns:a16="http://schemas.microsoft.com/office/drawing/2014/main" id="{53DC21F6-0874-4EA5-A555-EACE2521DC2A}"/>
                </a:ext>
              </a:extLst>
            </p:cNvPr>
            <p:cNvSpPr>
              <a:spLocks/>
            </p:cNvSpPr>
            <p:nvPr/>
          </p:nvSpPr>
          <p:spPr bwMode="auto">
            <a:xfrm>
              <a:off x="7473950" y="1335088"/>
              <a:ext cx="827088" cy="45878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1" y="0"/>
                  </a:moveTo>
                  <a:lnTo>
                    <a:pt x="247" y="1"/>
                  </a:lnTo>
                  <a:lnTo>
                    <a:pt x="234" y="1"/>
                  </a:lnTo>
                  <a:lnTo>
                    <a:pt x="221" y="3"/>
                  </a:lnTo>
                  <a:lnTo>
                    <a:pt x="208" y="5"/>
                  </a:lnTo>
                  <a:lnTo>
                    <a:pt x="196" y="7"/>
                  </a:lnTo>
                  <a:lnTo>
                    <a:pt x="183" y="10"/>
                  </a:lnTo>
                  <a:lnTo>
                    <a:pt x="171" y="12"/>
                  </a:lnTo>
                  <a:lnTo>
                    <a:pt x="159" y="16"/>
                  </a:lnTo>
                  <a:lnTo>
                    <a:pt x="148" y="19"/>
                  </a:lnTo>
                  <a:lnTo>
                    <a:pt x="136" y="24"/>
                  </a:lnTo>
                  <a:lnTo>
                    <a:pt x="126" y="29"/>
                  </a:lnTo>
                  <a:lnTo>
                    <a:pt x="115" y="33"/>
                  </a:lnTo>
                  <a:lnTo>
                    <a:pt x="105" y="39"/>
                  </a:lnTo>
                  <a:lnTo>
                    <a:pt x="96" y="45"/>
                  </a:lnTo>
                  <a:lnTo>
                    <a:pt x="86" y="51"/>
                  </a:lnTo>
                  <a:lnTo>
                    <a:pt x="76" y="57"/>
                  </a:lnTo>
                  <a:lnTo>
                    <a:pt x="68" y="64"/>
                  </a:lnTo>
                  <a:lnTo>
                    <a:pt x="59" y="71"/>
                  </a:lnTo>
                  <a:lnTo>
                    <a:pt x="53" y="78"/>
                  </a:lnTo>
                  <a:lnTo>
                    <a:pt x="44" y="86"/>
                  </a:lnTo>
                  <a:lnTo>
                    <a:pt x="37" y="94"/>
                  </a:lnTo>
                  <a:lnTo>
                    <a:pt x="32" y="101"/>
                  </a:lnTo>
                  <a:lnTo>
                    <a:pt x="26" y="109"/>
                  </a:lnTo>
                  <a:lnTo>
                    <a:pt x="21" y="119"/>
                  </a:lnTo>
                  <a:lnTo>
                    <a:pt x="16" y="127"/>
                  </a:lnTo>
                  <a:lnTo>
                    <a:pt x="12" y="137"/>
                  </a:lnTo>
                  <a:lnTo>
                    <a:pt x="8" y="145"/>
                  </a:lnTo>
                  <a:lnTo>
                    <a:pt x="5" y="154"/>
                  </a:lnTo>
                  <a:lnTo>
                    <a:pt x="3" y="164"/>
                  </a:lnTo>
                  <a:lnTo>
                    <a:pt x="1" y="173"/>
                  </a:lnTo>
                  <a:lnTo>
                    <a:pt x="1" y="184"/>
                  </a:lnTo>
                  <a:lnTo>
                    <a:pt x="0" y="193"/>
                  </a:lnTo>
                  <a:lnTo>
                    <a:pt x="1" y="203"/>
                  </a:lnTo>
                  <a:lnTo>
                    <a:pt x="1" y="214"/>
                  </a:lnTo>
                  <a:lnTo>
                    <a:pt x="3" y="223"/>
                  </a:lnTo>
                  <a:lnTo>
                    <a:pt x="5" y="233"/>
                  </a:lnTo>
                  <a:lnTo>
                    <a:pt x="8" y="242"/>
                  </a:lnTo>
                  <a:lnTo>
                    <a:pt x="12" y="250"/>
                  </a:lnTo>
                  <a:lnTo>
                    <a:pt x="16" y="260"/>
                  </a:lnTo>
                  <a:lnTo>
                    <a:pt x="21" y="268"/>
                  </a:lnTo>
                  <a:lnTo>
                    <a:pt x="26" y="276"/>
                  </a:lnTo>
                  <a:lnTo>
                    <a:pt x="32" y="285"/>
                  </a:lnTo>
                  <a:lnTo>
                    <a:pt x="37" y="293"/>
                  </a:lnTo>
                  <a:lnTo>
                    <a:pt x="44" y="301"/>
                  </a:lnTo>
                  <a:lnTo>
                    <a:pt x="53" y="308"/>
                  </a:lnTo>
                  <a:lnTo>
                    <a:pt x="59" y="315"/>
                  </a:lnTo>
                  <a:lnTo>
                    <a:pt x="68" y="323"/>
                  </a:lnTo>
                  <a:lnTo>
                    <a:pt x="76" y="330"/>
                  </a:lnTo>
                  <a:lnTo>
                    <a:pt x="86" y="336"/>
                  </a:lnTo>
                  <a:lnTo>
                    <a:pt x="96" y="342"/>
                  </a:lnTo>
                  <a:lnTo>
                    <a:pt x="105" y="347"/>
                  </a:lnTo>
                  <a:lnTo>
                    <a:pt x="115" y="353"/>
                  </a:lnTo>
                  <a:lnTo>
                    <a:pt x="126" y="358"/>
                  </a:lnTo>
                  <a:lnTo>
                    <a:pt x="136" y="363"/>
                  </a:lnTo>
                  <a:lnTo>
                    <a:pt x="148" y="366"/>
                  </a:lnTo>
                  <a:lnTo>
                    <a:pt x="159" y="371"/>
                  </a:lnTo>
                  <a:lnTo>
                    <a:pt x="171" y="375"/>
                  </a:lnTo>
                  <a:lnTo>
                    <a:pt x="183" y="377"/>
                  </a:lnTo>
                  <a:lnTo>
                    <a:pt x="196" y="379"/>
                  </a:lnTo>
                  <a:lnTo>
                    <a:pt x="208" y="382"/>
                  </a:lnTo>
                  <a:lnTo>
                    <a:pt x="221" y="384"/>
                  </a:lnTo>
                  <a:lnTo>
                    <a:pt x="234" y="385"/>
                  </a:lnTo>
                  <a:lnTo>
                    <a:pt x="247" y="385"/>
                  </a:lnTo>
                  <a:lnTo>
                    <a:pt x="261" y="385"/>
                  </a:lnTo>
                  <a:lnTo>
                    <a:pt x="273" y="385"/>
                  </a:lnTo>
                  <a:lnTo>
                    <a:pt x="287" y="385"/>
                  </a:lnTo>
                  <a:lnTo>
                    <a:pt x="300" y="384"/>
                  </a:lnTo>
                  <a:lnTo>
                    <a:pt x="314" y="382"/>
                  </a:lnTo>
                  <a:lnTo>
                    <a:pt x="326" y="379"/>
                  </a:lnTo>
                  <a:lnTo>
                    <a:pt x="339" y="377"/>
                  </a:lnTo>
                  <a:lnTo>
                    <a:pt x="350" y="375"/>
                  </a:lnTo>
                  <a:lnTo>
                    <a:pt x="362" y="371"/>
                  </a:lnTo>
                  <a:lnTo>
                    <a:pt x="373" y="366"/>
                  </a:lnTo>
                  <a:lnTo>
                    <a:pt x="385" y="363"/>
                  </a:lnTo>
                  <a:lnTo>
                    <a:pt x="396"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6" y="276"/>
                  </a:lnTo>
                  <a:lnTo>
                    <a:pt x="501" y="268"/>
                  </a:lnTo>
                  <a:lnTo>
                    <a:pt x="505" y="260"/>
                  </a:lnTo>
                  <a:lnTo>
                    <a:pt x="510" y="250"/>
                  </a:lnTo>
                  <a:lnTo>
                    <a:pt x="512" y="242"/>
                  </a:lnTo>
                  <a:lnTo>
                    <a:pt x="515" y="233"/>
                  </a:lnTo>
                  <a:lnTo>
                    <a:pt x="518" y="223"/>
                  </a:lnTo>
                  <a:lnTo>
                    <a:pt x="519" y="214"/>
                  </a:lnTo>
                  <a:lnTo>
                    <a:pt x="521" y="203"/>
                  </a:lnTo>
                  <a:lnTo>
                    <a:pt x="521" y="193"/>
                  </a:lnTo>
                  <a:lnTo>
                    <a:pt x="521" y="184"/>
                  </a:lnTo>
                  <a:lnTo>
                    <a:pt x="519" y="173"/>
                  </a:lnTo>
                  <a:lnTo>
                    <a:pt x="518" y="164"/>
                  </a:lnTo>
                  <a:lnTo>
                    <a:pt x="515" y="154"/>
                  </a:lnTo>
                  <a:lnTo>
                    <a:pt x="512" y="145"/>
                  </a:lnTo>
                  <a:lnTo>
                    <a:pt x="510" y="137"/>
                  </a:lnTo>
                  <a:lnTo>
                    <a:pt x="505" y="127"/>
                  </a:lnTo>
                  <a:lnTo>
                    <a:pt x="501" y="119"/>
                  </a:lnTo>
                  <a:lnTo>
                    <a:pt x="496"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6" y="29"/>
                  </a:lnTo>
                  <a:lnTo>
                    <a:pt x="385" y="24"/>
                  </a:lnTo>
                  <a:lnTo>
                    <a:pt x="373" y="19"/>
                  </a:lnTo>
                  <a:lnTo>
                    <a:pt x="362" y="16"/>
                  </a:lnTo>
                  <a:lnTo>
                    <a:pt x="350" y="12"/>
                  </a:lnTo>
                  <a:lnTo>
                    <a:pt x="339" y="10"/>
                  </a:lnTo>
                  <a:lnTo>
                    <a:pt x="326" y="7"/>
                  </a:lnTo>
                  <a:lnTo>
                    <a:pt x="314" y="5"/>
                  </a:lnTo>
                  <a:lnTo>
                    <a:pt x="300" y="3"/>
                  </a:lnTo>
                  <a:lnTo>
                    <a:pt x="287" y="1"/>
                  </a:lnTo>
                  <a:lnTo>
                    <a:pt x="273" y="1"/>
                  </a:lnTo>
                  <a:lnTo>
                    <a:pt x="261"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83" name="Rectangle 76">
              <a:extLst>
                <a:ext uri="{FF2B5EF4-FFF2-40B4-BE49-F238E27FC236}">
                  <a16:creationId xmlns:a16="http://schemas.microsoft.com/office/drawing/2014/main" id="{B0735334-17BD-4F52-920D-9AEDA9F9C074}"/>
                </a:ext>
              </a:extLst>
            </p:cNvPr>
            <p:cNvSpPr>
              <a:spLocks noChangeArrowheads="1"/>
            </p:cNvSpPr>
            <p:nvPr/>
          </p:nvSpPr>
          <p:spPr bwMode="auto">
            <a:xfrm>
              <a:off x="7766730" y="1428749"/>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78</a:t>
              </a:r>
              <a:endParaRPr lang="en-US" altLang="zh-CN" sz="1000">
                <a:solidFill>
                  <a:srgbClr val="000000"/>
                </a:solidFill>
                <a:latin typeface="Tahoma" pitchFamily="34" charset="0"/>
                <a:ea typeface="Arial Unicode MS" pitchFamily="34" charset="-122"/>
              </a:endParaRPr>
            </a:p>
          </p:txBody>
        </p:sp>
        <p:sp>
          <p:nvSpPr>
            <p:cNvPr id="284" name="Rectangle 77">
              <a:extLst>
                <a:ext uri="{FF2B5EF4-FFF2-40B4-BE49-F238E27FC236}">
                  <a16:creationId xmlns:a16="http://schemas.microsoft.com/office/drawing/2014/main" id="{A6B179B6-1DD2-4C27-BF9C-C7D65E84CC26}"/>
                </a:ext>
              </a:extLst>
            </p:cNvPr>
            <p:cNvSpPr>
              <a:spLocks noChangeArrowheads="1"/>
            </p:cNvSpPr>
            <p:nvPr/>
          </p:nvSpPr>
          <p:spPr bwMode="auto">
            <a:xfrm>
              <a:off x="8071699" y="153193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85" name="Rectangle 78">
              <a:extLst>
                <a:ext uri="{FF2B5EF4-FFF2-40B4-BE49-F238E27FC236}">
                  <a16:creationId xmlns:a16="http://schemas.microsoft.com/office/drawing/2014/main" id="{6A6A2CC9-B1B7-4910-9B7A-A204B375B2DE}"/>
                </a:ext>
              </a:extLst>
            </p:cNvPr>
            <p:cNvSpPr>
              <a:spLocks noChangeArrowheads="1"/>
            </p:cNvSpPr>
            <p:nvPr/>
          </p:nvSpPr>
          <p:spPr bwMode="auto">
            <a:xfrm>
              <a:off x="7985125" y="2160588"/>
              <a:ext cx="619125"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86" name="Rectangle 79">
              <a:extLst>
                <a:ext uri="{FF2B5EF4-FFF2-40B4-BE49-F238E27FC236}">
                  <a16:creationId xmlns:a16="http://schemas.microsoft.com/office/drawing/2014/main" id="{FF1C1A1E-B94B-4C52-B498-EA00B8AB44F6}"/>
                </a:ext>
              </a:extLst>
            </p:cNvPr>
            <p:cNvSpPr>
              <a:spLocks noChangeArrowheads="1"/>
            </p:cNvSpPr>
            <p:nvPr/>
          </p:nvSpPr>
          <p:spPr bwMode="auto">
            <a:xfrm>
              <a:off x="7985125" y="2160588"/>
              <a:ext cx="619125"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87" name="Rectangle 80">
              <a:extLst>
                <a:ext uri="{FF2B5EF4-FFF2-40B4-BE49-F238E27FC236}">
                  <a16:creationId xmlns:a16="http://schemas.microsoft.com/office/drawing/2014/main" id="{514A8CC1-F1C5-479D-AFCD-F017A42B7DC1}"/>
                </a:ext>
              </a:extLst>
            </p:cNvPr>
            <p:cNvSpPr>
              <a:spLocks noChangeArrowheads="1"/>
            </p:cNvSpPr>
            <p:nvPr/>
          </p:nvSpPr>
          <p:spPr bwMode="auto">
            <a:xfrm>
              <a:off x="8161219" y="2182815"/>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47</a:t>
              </a:r>
            </a:p>
          </p:txBody>
        </p:sp>
        <p:sp>
          <p:nvSpPr>
            <p:cNvPr id="288" name="Rectangle 81">
              <a:extLst>
                <a:ext uri="{FF2B5EF4-FFF2-40B4-BE49-F238E27FC236}">
                  <a16:creationId xmlns:a16="http://schemas.microsoft.com/office/drawing/2014/main" id="{4F5A2848-5348-4769-84FC-155E9545CDBA}"/>
                </a:ext>
              </a:extLst>
            </p:cNvPr>
            <p:cNvSpPr>
              <a:spLocks noChangeArrowheads="1"/>
            </p:cNvSpPr>
            <p:nvPr/>
          </p:nvSpPr>
          <p:spPr bwMode="auto">
            <a:xfrm>
              <a:off x="8436824" y="2303462"/>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89" name="Line 82">
              <a:extLst>
                <a:ext uri="{FF2B5EF4-FFF2-40B4-BE49-F238E27FC236}">
                  <a16:creationId xmlns:a16="http://schemas.microsoft.com/office/drawing/2014/main" id="{0BEC5FF9-B75C-4938-9FF4-8A3E3C56076C}"/>
                </a:ext>
              </a:extLst>
            </p:cNvPr>
            <p:cNvSpPr>
              <a:spLocks noChangeShapeType="1"/>
            </p:cNvSpPr>
            <p:nvPr/>
          </p:nvSpPr>
          <p:spPr bwMode="auto">
            <a:xfrm flipH="1">
              <a:off x="7515225" y="1781175"/>
              <a:ext cx="261938" cy="3841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90" name="Line 83">
              <a:extLst>
                <a:ext uri="{FF2B5EF4-FFF2-40B4-BE49-F238E27FC236}">
                  <a16:creationId xmlns:a16="http://schemas.microsoft.com/office/drawing/2014/main" id="{72B70B2F-0686-4D24-B8E8-95757155E9CE}"/>
                </a:ext>
              </a:extLst>
            </p:cNvPr>
            <p:cNvSpPr>
              <a:spLocks noChangeShapeType="1"/>
            </p:cNvSpPr>
            <p:nvPr/>
          </p:nvSpPr>
          <p:spPr bwMode="auto">
            <a:xfrm>
              <a:off x="8024813" y="1790700"/>
              <a:ext cx="165100" cy="36671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91" name="Rectangle 84">
              <a:extLst>
                <a:ext uri="{FF2B5EF4-FFF2-40B4-BE49-F238E27FC236}">
                  <a16:creationId xmlns:a16="http://schemas.microsoft.com/office/drawing/2014/main" id="{62E8CA21-2555-475A-B40C-C67E6C926BBB}"/>
                </a:ext>
              </a:extLst>
            </p:cNvPr>
            <p:cNvSpPr>
              <a:spLocks noChangeArrowheads="1"/>
            </p:cNvSpPr>
            <p:nvPr/>
          </p:nvSpPr>
          <p:spPr bwMode="auto">
            <a:xfrm>
              <a:off x="7158038" y="2147888"/>
              <a:ext cx="661987" cy="3714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92" name="Rectangle 85">
              <a:extLst>
                <a:ext uri="{FF2B5EF4-FFF2-40B4-BE49-F238E27FC236}">
                  <a16:creationId xmlns:a16="http://schemas.microsoft.com/office/drawing/2014/main" id="{C116F03B-BD37-4D1D-9F0A-D46185829C03}"/>
                </a:ext>
              </a:extLst>
            </p:cNvPr>
            <p:cNvSpPr>
              <a:spLocks noChangeArrowheads="1"/>
            </p:cNvSpPr>
            <p:nvPr/>
          </p:nvSpPr>
          <p:spPr bwMode="auto">
            <a:xfrm>
              <a:off x="7158038" y="2147888"/>
              <a:ext cx="661987" cy="3714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93" name="Rectangle 86">
              <a:extLst>
                <a:ext uri="{FF2B5EF4-FFF2-40B4-BE49-F238E27FC236}">
                  <a16:creationId xmlns:a16="http://schemas.microsoft.com/office/drawing/2014/main" id="{2F92C2BA-3FEF-4BC3-ADA4-1D58830DAEE1}"/>
                </a:ext>
              </a:extLst>
            </p:cNvPr>
            <p:cNvSpPr>
              <a:spLocks noChangeArrowheads="1"/>
            </p:cNvSpPr>
            <p:nvPr/>
          </p:nvSpPr>
          <p:spPr bwMode="auto">
            <a:xfrm>
              <a:off x="7333338" y="2182815"/>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31</a:t>
              </a:r>
              <a:endParaRPr lang="en-US" altLang="zh-CN" sz="1000">
                <a:solidFill>
                  <a:srgbClr val="000000"/>
                </a:solidFill>
                <a:latin typeface="Tahoma" pitchFamily="34" charset="0"/>
                <a:ea typeface="Arial Unicode MS" pitchFamily="34" charset="-122"/>
              </a:endParaRPr>
            </a:p>
          </p:txBody>
        </p:sp>
        <p:sp>
          <p:nvSpPr>
            <p:cNvPr id="294" name="Rectangle 87">
              <a:extLst>
                <a:ext uri="{FF2B5EF4-FFF2-40B4-BE49-F238E27FC236}">
                  <a16:creationId xmlns:a16="http://schemas.microsoft.com/office/drawing/2014/main" id="{BAC2E8B3-1056-41A6-9030-16AC354CE0A8}"/>
                </a:ext>
              </a:extLst>
            </p:cNvPr>
            <p:cNvSpPr>
              <a:spLocks noChangeArrowheads="1"/>
            </p:cNvSpPr>
            <p:nvPr/>
          </p:nvSpPr>
          <p:spPr bwMode="auto">
            <a:xfrm>
              <a:off x="7611324" y="228758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295" name="Line 88">
              <a:extLst>
                <a:ext uri="{FF2B5EF4-FFF2-40B4-BE49-F238E27FC236}">
                  <a16:creationId xmlns:a16="http://schemas.microsoft.com/office/drawing/2014/main" id="{44613220-F778-4B9D-9F01-0929B3B1897B}"/>
                </a:ext>
              </a:extLst>
            </p:cNvPr>
            <p:cNvSpPr>
              <a:spLocks noChangeShapeType="1"/>
            </p:cNvSpPr>
            <p:nvPr/>
          </p:nvSpPr>
          <p:spPr bwMode="auto">
            <a:xfrm>
              <a:off x="5668963" y="1839913"/>
              <a:ext cx="331787" cy="3206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96" name="Line 89">
              <a:extLst>
                <a:ext uri="{FF2B5EF4-FFF2-40B4-BE49-F238E27FC236}">
                  <a16:creationId xmlns:a16="http://schemas.microsoft.com/office/drawing/2014/main" id="{A1CF98AE-78E9-473A-94E9-42B6F8848EF1}"/>
                </a:ext>
              </a:extLst>
            </p:cNvPr>
            <p:cNvSpPr>
              <a:spLocks noChangeShapeType="1"/>
            </p:cNvSpPr>
            <p:nvPr/>
          </p:nvSpPr>
          <p:spPr bwMode="auto">
            <a:xfrm flipH="1">
              <a:off x="5008563" y="1839913"/>
              <a:ext cx="398462" cy="3206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297" name="Rectangle 90">
              <a:extLst>
                <a:ext uri="{FF2B5EF4-FFF2-40B4-BE49-F238E27FC236}">
                  <a16:creationId xmlns:a16="http://schemas.microsoft.com/office/drawing/2014/main" id="{23F4C794-248D-4850-AFA5-C63DDF7796E0}"/>
                </a:ext>
              </a:extLst>
            </p:cNvPr>
            <p:cNvSpPr>
              <a:spLocks noChangeArrowheads="1"/>
            </p:cNvSpPr>
            <p:nvPr/>
          </p:nvSpPr>
          <p:spPr bwMode="auto">
            <a:xfrm>
              <a:off x="4511675" y="2160588"/>
              <a:ext cx="660400"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98" name="Rectangle 91">
              <a:extLst>
                <a:ext uri="{FF2B5EF4-FFF2-40B4-BE49-F238E27FC236}">
                  <a16:creationId xmlns:a16="http://schemas.microsoft.com/office/drawing/2014/main" id="{A1395F40-E774-41F4-A67A-528FFC8D6A28}"/>
                </a:ext>
              </a:extLst>
            </p:cNvPr>
            <p:cNvSpPr>
              <a:spLocks noChangeArrowheads="1"/>
            </p:cNvSpPr>
            <p:nvPr/>
          </p:nvSpPr>
          <p:spPr bwMode="auto">
            <a:xfrm>
              <a:off x="4511675" y="2160588"/>
              <a:ext cx="660400"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299" name="Rectangle 92">
              <a:extLst>
                <a:ext uri="{FF2B5EF4-FFF2-40B4-BE49-F238E27FC236}">
                  <a16:creationId xmlns:a16="http://schemas.microsoft.com/office/drawing/2014/main" id="{23651925-AEAB-444B-896B-554C8EB2F215}"/>
                </a:ext>
              </a:extLst>
            </p:cNvPr>
            <p:cNvSpPr>
              <a:spLocks noChangeArrowheads="1"/>
            </p:cNvSpPr>
            <p:nvPr/>
          </p:nvSpPr>
          <p:spPr bwMode="auto">
            <a:xfrm>
              <a:off x="4719519" y="22288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31</a:t>
              </a:r>
              <a:endParaRPr lang="en-US" altLang="zh-CN" sz="1000">
                <a:solidFill>
                  <a:srgbClr val="000000"/>
                </a:solidFill>
                <a:latin typeface="Tahoma" pitchFamily="34" charset="0"/>
                <a:ea typeface="Arial Unicode MS" pitchFamily="34" charset="-122"/>
              </a:endParaRPr>
            </a:p>
          </p:txBody>
        </p:sp>
        <p:sp>
          <p:nvSpPr>
            <p:cNvPr id="300" name="Rectangle 93">
              <a:extLst>
                <a:ext uri="{FF2B5EF4-FFF2-40B4-BE49-F238E27FC236}">
                  <a16:creationId xmlns:a16="http://schemas.microsoft.com/office/drawing/2014/main" id="{0DDE087F-668B-446B-8E4B-A571966F7FA1}"/>
                </a:ext>
              </a:extLst>
            </p:cNvPr>
            <p:cNvSpPr>
              <a:spLocks noChangeArrowheads="1"/>
            </p:cNvSpPr>
            <p:nvPr/>
          </p:nvSpPr>
          <p:spPr bwMode="auto">
            <a:xfrm>
              <a:off x="5023698" y="2303462"/>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01" name="Line 94">
              <a:extLst>
                <a:ext uri="{FF2B5EF4-FFF2-40B4-BE49-F238E27FC236}">
                  <a16:creationId xmlns:a16="http://schemas.microsoft.com/office/drawing/2014/main" id="{66DA71F8-668F-4E3B-B211-39BC21A210A8}"/>
                </a:ext>
              </a:extLst>
            </p:cNvPr>
            <p:cNvSpPr>
              <a:spLocks noChangeShapeType="1"/>
            </p:cNvSpPr>
            <p:nvPr/>
          </p:nvSpPr>
          <p:spPr bwMode="auto">
            <a:xfrm>
              <a:off x="6137275" y="2481263"/>
              <a:ext cx="330200" cy="322262"/>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02" name="Line 95">
              <a:extLst>
                <a:ext uri="{FF2B5EF4-FFF2-40B4-BE49-F238E27FC236}">
                  <a16:creationId xmlns:a16="http://schemas.microsoft.com/office/drawing/2014/main" id="{C1FD5DE9-49B2-4EBD-A5F1-CEC6B08C414E}"/>
                </a:ext>
              </a:extLst>
            </p:cNvPr>
            <p:cNvSpPr>
              <a:spLocks noChangeShapeType="1"/>
            </p:cNvSpPr>
            <p:nvPr/>
          </p:nvSpPr>
          <p:spPr bwMode="auto">
            <a:xfrm flipH="1">
              <a:off x="5475288" y="2481263"/>
              <a:ext cx="400050" cy="322262"/>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03" name="Rectangle 96">
              <a:extLst>
                <a:ext uri="{FF2B5EF4-FFF2-40B4-BE49-F238E27FC236}">
                  <a16:creationId xmlns:a16="http://schemas.microsoft.com/office/drawing/2014/main" id="{B88831EC-D3E0-4F31-8A19-EEBD360AE9F1}"/>
                </a:ext>
              </a:extLst>
            </p:cNvPr>
            <p:cNvSpPr>
              <a:spLocks noChangeArrowheads="1"/>
            </p:cNvSpPr>
            <p:nvPr/>
          </p:nvSpPr>
          <p:spPr bwMode="auto">
            <a:xfrm>
              <a:off x="5008563" y="2803525"/>
              <a:ext cx="631825"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04" name="Rectangle 97">
              <a:extLst>
                <a:ext uri="{FF2B5EF4-FFF2-40B4-BE49-F238E27FC236}">
                  <a16:creationId xmlns:a16="http://schemas.microsoft.com/office/drawing/2014/main" id="{0988DB2C-D82E-45A2-B5BD-3CC3EE6853E1}"/>
                </a:ext>
              </a:extLst>
            </p:cNvPr>
            <p:cNvSpPr>
              <a:spLocks noChangeArrowheads="1"/>
            </p:cNvSpPr>
            <p:nvPr/>
          </p:nvSpPr>
          <p:spPr bwMode="auto">
            <a:xfrm>
              <a:off x="5008563" y="2803525"/>
              <a:ext cx="631825"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05" name="Rectangle 98">
              <a:extLst>
                <a:ext uri="{FF2B5EF4-FFF2-40B4-BE49-F238E27FC236}">
                  <a16:creationId xmlns:a16="http://schemas.microsoft.com/office/drawing/2014/main" id="{A522B1CB-6BF7-483A-818A-6D3AA4945923}"/>
                </a:ext>
              </a:extLst>
            </p:cNvPr>
            <p:cNvSpPr>
              <a:spLocks noChangeArrowheads="1"/>
            </p:cNvSpPr>
            <p:nvPr/>
          </p:nvSpPr>
          <p:spPr bwMode="auto">
            <a:xfrm>
              <a:off x="5176720" y="285750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17</a:t>
              </a:r>
              <a:endParaRPr lang="en-US" altLang="zh-CN" sz="1000">
                <a:solidFill>
                  <a:srgbClr val="000000"/>
                </a:solidFill>
                <a:latin typeface="Tahoma" pitchFamily="34" charset="0"/>
                <a:ea typeface="Arial Unicode MS" pitchFamily="34" charset="-122"/>
              </a:endParaRPr>
            </a:p>
          </p:txBody>
        </p:sp>
        <p:sp>
          <p:nvSpPr>
            <p:cNvPr id="306" name="Rectangle 99">
              <a:extLst>
                <a:ext uri="{FF2B5EF4-FFF2-40B4-BE49-F238E27FC236}">
                  <a16:creationId xmlns:a16="http://schemas.microsoft.com/office/drawing/2014/main" id="{7E61ED1B-AEE1-4813-8796-C7BE5BB9117E}"/>
                </a:ext>
              </a:extLst>
            </p:cNvPr>
            <p:cNvSpPr>
              <a:spLocks noChangeArrowheads="1"/>
            </p:cNvSpPr>
            <p:nvPr/>
          </p:nvSpPr>
          <p:spPr bwMode="auto">
            <a:xfrm>
              <a:off x="5506299" y="294481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07" name="Line 100">
              <a:extLst>
                <a:ext uri="{FF2B5EF4-FFF2-40B4-BE49-F238E27FC236}">
                  <a16:creationId xmlns:a16="http://schemas.microsoft.com/office/drawing/2014/main" id="{B4FA8570-2A80-401A-8C3C-4E7E54530ACB}"/>
                </a:ext>
              </a:extLst>
            </p:cNvPr>
            <p:cNvSpPr>
              <a:spLocks noChangeShapeType="1"/>
            </p:cNvSpPr>
            <p:nvPr/>
          </p:nvSpPr>
          <p:spPr bwMode="auto">
            <a:xfrm>
              <a:off x="6623050" y="3124200"/>
              <a:ext cx="330200" cy="32226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08" name="Line 101">
              <a:extLst>
                <a:ext uri="{FF2B5EF4-FFF2-40B4-BE49-F238E27FC236}">
                  <a16:creationId xmlns:a16="http://schemas.microsoft.com/office/drawing/2014/main" id="{0F9709FF-CB8C-44CB-AC87-DB470F3B7C1E}"/>
                </a:ext>
              </a:extLst>
            </p:cNvPr>
            <p:cNvSpPr>
              <a:spLocks noChangeShapeType="1"/>
            </p:cNvSpPr>
            <p:nvPr/>
          </p:nvSpPr>
          <p:spPr bwMode="auto">
            <a:xfrm flipH="1">
              <a:off x="5961063" y="3124200"/>
              <a:ext cx="398462" cy="32226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09" name="Rectangle 102">
              <a:extLst>
                <a:ext uri="{FF2B5EF4-FFF2-40B4-BE49-F238E27FC236}">
                  <a16:creationId xmlns:a16="http://schemas.microsoft.com/office/drawing/2014/main" id="{FDCC5E7E-207F-4E22-8BFD-8768FBDDB8B0}"/>
                </a:ext>
              </a:extLst>
            </p:cNvPr>
            <p:cNvSpPr>
              <a:spLocks noChangeArrowheads="1"/>
            </p:cNvSpPr>
            <p:nvPr/>
          </p:nvSpPr>
          <p:spPr bwMode="auto">
            <a:xfrm>
              <a:off x="5629275" y="3446463"/>
              <a:ext cx="495300" cy="35718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10" name="Rectangle 103">
              <a:extLst>
                <a:ext uri="{FF2B5EF4-FFF2-40B4-BE49-F238E27FC236}">
                  <a16:creationId xmlns:a16="http://schemas.microsoft.com/office/drawing/2014/main" id="{F8180076-AC28-478C-AC68-9A6A38E54813}"/>
                </a:ext>
              </a:extLst>
            </p:cNvPr>
            <p:cNvSpPr>
              <a:spLocks noChangeArrowheads="1"/>
            </p:cNvSpPr>
            <p:nvPr/>
          </p:nvSpPr>
          <p:spPr bwMode="auto">
            <a:xfrm>
              <a:off x="5629275" y="3446463"/>
              <a:ext cx="495300" cy="357187"/>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11" name="Rectangle 104">
              <a:extLst>
                <a:ext uri="{FF2B5EF4-FFF2-40B4-BE49-F238E27FC236}">
                  <a16:creationId xmlns:a16="http://schemas.microsoft.com/office/drawing/2014/main" id="{27930DAE-7187-46B4-8FEA-A1594BB39717}"/>
                </a:ext>
              </a:extLst>
            </p:cNvPr>
            <p:cNvSpPr>
              <a:spLocks noChangeArrowheads="1"/>
            </p:cNvSpPr>
            <p:nvPr/>
          </p:nvSpPr>
          <p:spPr bwMode="auto">
            <a:xfrm>
              <a:off x="5788761" y="349408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7</a:t>
              </a:r>
              <a:endParaRPr lang="en-US" altLang="zh-CN" sz="1000">
                <a:solidFill>
                  <a:srgbClr val="000000"/>
                </a:solidFill>
                <a:latin typeface="Tahoma" pitchFamily="34" charset="0"/>
                <a:ea typeface="Arial Unicode MS" pitchFamily="34" charset="-122"/>
              </a:endParaRPr>
            </a:p>
          </p:txBody>
        </p:sp>
        <p:sp>
          <p:nvSpPr>
            <p:cNvPr id="312" name="Rectangle 105">
              <a:extLst>
                <a:ext uri="{FF2B5EF4-FFF2-40B4-BE49-F238E27FC236}">
                  <a16:creationId xmlns:a16="http://schemas.microsoft.com/office/drawing/2014/main" id="{193E174E-DCF6-40F5-97FA-E0E45E151E4E}"/>
                </a:ext>
              </a:extLst>
            </p:cNvPr>
            <p:cNvSpPr>
              <a:spLocks noChangeArrowheads="1"/>
            </p:cNvSpPr>
            <p:nvPr/>
          </p:nvSpPr>
          <p:spPr bwMode="auto">
            <a:xfrm>
              <a:off x="5993660" y="3586164"/>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13" name="Line 106">
              <a:extLst>
                <a:ext uri="{FF2B5EF4-FFF2-40B4-BE49-F238E27FC236}">
                  <a16:creationId xmlns:a16="http://schemas.microsoft.com/office/drawing/2014/main" id="{8EFF7819-0479-4737-9C52-705773C89B08}"/>
                </a:ext>
              </a:extLst>
            </p:cNvPr>
            <p:cNvSpPr>
              <a:spLocks noChangeShapeType="1"/>
            </p:cNvSpPr>
            <p:nvPr/>
          </p:nvSpPr>
          <p:spPr bwMode="auto">
            <a:xfrm>
              <a:off x="7116763" y="3765550"/>
              <a:ext cx="330200" cy="32226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14" name="Line 107">
              <a:extLst>
                <a:ext uri="{FF2B5EF4-FFF2-40B4-BE49-F238E27FC236}">
                  <a16:creationId xmlns:a16="http://schemas.microsoft.com/office/drawing/2014/main" id="{3B84B6B8-916E-46BB-B62F-CFFE4A8DD47B}"/>
                </a:ext>
              </a:extLst>
            </p:cNvPr>
            <p:cNvSpPr>
              <a:spLocks noChangeShapeType="1"/>
            </p:cNvSpPr>
            <p:nvPr/>
          </p:nvSpPr>
          <p:spPr bwMode="auto">
            <a:xfrm flipH="1">
              <a:off x="6454775" y="3765550"/>
              <a:ext cx="398463" cy="322263"/>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15" name="Rectangle 108">
              <a:extLst>
                <a:ext uri="{FF2B5EF4-FFF2-40B4-BE49-F238E27FC236}">
                  <a16:creationId xmlns:a16="http://schemas.microsoft.com/office/drawing/2014/main" id="{AAD67764-0A2A-4A78-9991-BF92F4FF1E89}"/>
                </a:ext>
              </a:extLst>
            </p:cNvPr>
            <p:cNvSpPr>
              <a:spLocks noChangeArrowheads="1"/>
            </p:cNvSpPr>
            <p:nvPr/>
          </p:nvSpPr>
          <p:spPr bwMode="auto">
            <a:xfrm>
              <a:off x="6124575" y="4087813"/>
              <a:ext cx="493713"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16" name="Rectangle 109">
              <a:extLst>
                <a:ext uri="{FF2B5EF4-FFF2-40B4-BE49-F238E27FC236}">
                  <a16:creationId xmlns:a16="http://schemas.microsoft.com/office/drawing/2014/main" id="{30D5D1ED-61F9-4A7A-B921-0308905318B3}"/>
                </a:ext>
              </a:extLst>
            </p:cNvPr>
            <p:cNvSpPr>
              <a:spLocks noChangeArrowheads="1"/>
            </p:cNvSpPr>
            <p:nvPr/>
          </p:nvSpPr>
          <p:spPr bwMode="auto">
            <a:xfrm>
              <a:off x="6124575" y="4087813"/>
              <a:ext cx="493713"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17" name="Rectangle 110">
              <a:extLst>
                <a:ext uri="{FF2B5EF4-FFF2-40B4-BE49-F238E27FC236}">
                  <a16:creationId xmlns:a16="http://schemas.microsoft.com/office/drawing/2014/main" id="{140268E6-75F0-4CBB-9A51-C20522E341A6}"/>
                </a:ext>
              </a:extLst>
            </p:cNvPr>
            <p:cNvSpPr>
              <a:spLocks noChangeArrowheads="1"/>
            </p:cNvSpPr>
            <p:nvPr/>
          </p:nvSpPr>
          <p:spPr bwMode="auto">
            <a:xfrm>
              <a:off x="6287236" y="4121151"/>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5</a:t>
              </a:r>
              <a:endParaRPr lang="en-US" altLang="zh-CN" sz="1000">
                <a:solidFill>
                  <a:srgbClr val="000000"/>
                </a:solidFill>
                <a:latin typeface="Tahoma" pitchFamily="34" charset="0"/>
                <a:ea typeface="Arial Unicode MS" pitchFamily="34" charset="-122"/>
              </a:endParaRPr>
            </a:p>
          </p:txBody>
        </p:sp>
        <p:sp>
          <p:nvSpPr>
            <p:cNvPr id="318" name="Rectangle 111">
              <a:extLst>
                <a:ext uri="{FF2B5EF4-FFF2-40B4-BE49-F238E27FC236}">
                  <a16:creationId xmlns:a16="http://schemas.microsoft.com/office/drawing/2014/main" id="{FE5312E2-96BE-4B7C-9DBB-5CC70B0C6164}"/>
                </a:ext>
              </a:extLst>
            </p:cNvPr>
            <p:cNvSpPr>
              <a:spLocks noChangeArrowheads="1"/>
            </p:cNvSpPr>
            <p:nvPr/>
          </p:nvSpPr>
          <p:spPr bwMode="auto">
            <a:xfrm>
              <a:off x="6490549" y="4227512"/>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19" name="Line 112">
              <a:extLst>
                <a:ext uri="{FF2B5EF4-FFF2-40B4-BE49-F238E27FC236}">
                  <a16:creationId xmlns:a16="http://schemas.microsoft.com/office/drawing/2014/main" id="{0AEA9F9A-8617-4D06-9B3A-609A879EBB7C}"/>
                </a:ext>
              </a:extLst>
            </p:cNvPr>
            <p:cNvSpPr>
              <a:spLocks noChangeShapeType="1"/>
            </p:cNvSpPr>
            <p:nvPr/>
          </p:nvSpPr>
          <p:spPr bwMode="auto">
            <a:xfrm>
              <a:off x="7572375" y="4408488"/>
              <a:ext cx="331788" cy="3206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20" name="Line 113">
              <a:extLst>
                <a:ext uri="{FF2B5EF4-FFF2-40B4-BE49-F238E27FC236}">
                  <a16:creationId xmlns:a16="http://schemas.microsoft.com/office/drawing/2014/main" id="{7C732CA5-781D-491B-8732-7EAF00F6C6EA}"/>
                </a:ext>
              </a:extLst>
            </p:cNvPr>
            <p:cNvSpPr>
              <a:spLocks noChangeShapeType="1"/>
            </p:cNvSpPr>
            <p:nvPr/>
          </p:nvSpPr>
          <p:spPr bwMode="auto">
            <a:xfrm flipH="1">
              <a:off x="6911975" y="4408488"/>
              <a:ext cx="398463" cy="320675"/>
            </a:xfrm>
            <a:prstGeom prst="line">
              <a:avLst/>
            </a:prstGeom>
            <a:grpFill/>
            <a:ln w="55563">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21" name="Rectangle 114">
              <a:extLst>
                <a:ext uri="{FF2B5EF4-FFF2-40B4-BE49-F238E27FC236}">
                  <a16:creationId xmlns:a16="http://schemas.microsoft.com/office/drawing/2014/main" id="{E252E9AB-EF4E-498C-B17D-7547B00DC78F}"/>
                </a:ext>
              </a:extLst>
            </p:cNvPr>
            <p:cNvSpPr>
              <a:spLocks noChangeArrowheads="1"/>
            </p:cNvSpPr>
            <p:nvPr/>
          </p:nvSpPr>
          <p:spPr bwMode="auto">
            <a:xfrm>
              <a:off x="6580188" y="4729163"/>
              <a:ext cx="496887"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22" name="Rectangle 115">
              <a:extLst>
                <a:ext uri="{FF2B5EF4-FFF2-40B4-BE49-F238E27FC236}">
                  <a16:creationId xmlns:a16="http://schemas.microsoft.com/office/drawing/2014/main" id="{DCFE343C-5B53-4862-976E-A22DB5B6B693}"/>
                </a:ext>
              </a:extLst>
            </p:cNvPr>
            <p:cNvSpPr>
              <a:spLocks noChangeArrowheads="1"/>
            </p:cNvSpPr>
            <p:nvPr/>
          </p:nvSpPr>
          <p:spPr bwMode="auto">
            <a:xfrm>
              <a:off x="6580188" y="4729163"/>
              <a:ext cx="496887"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23" name="Rectangle 116">
              <a:extLst>
                <a:ext uri="{FF2B5EF4-FFF2-40B4-BE49-F238E27FC236}">
                  <a16:creationId xmlns:a16="http://schemas.microsoft.com/office/drawing/2014/main" id="{ABB5C910-E62E-4126-8DEB-6765E0893D9D}"/>
                </a:ext>
              </a:extLst>
            </p:cNvPr>
            <p:cNvSpPr>
              <a:spLocks noChangeArrowheads="1"/>
            </p:cNvSpPr>
            <p:nvPr/>
          </p:nvSpPr>
          <p:spPr bwMode="auto">
            <a:xfrm>
              <a:off x="6749201" y="4770436"/>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2</a:t>
              </a:r>
              <a:endParaRPr lang="en-US" altLang="zh-CN" sz="1000">
                <a:solidFill>
                  <a:srgbClr val="000000"/>
                </a:solidFill>
                <a:latin typeface="Tahoma" pitchFamily="34" charset="0"/>
                <a:ea typeface="Arial Unicode MS" pitchFamily="34" charset="-122"/>
              </a:endParaRPr>
            </a:p>
          </p:txBody>
        </p:sp>
        <p:sp>
          <p:nvSpPr>
            <p:cNvPr id="324" name="Rectangle 117">
              <a:extLst>
                <a:ext uri="{FF2B5EF4-FFF2-40B4-BE49-F238E27FC236}">
                  <a16:creationId xmlns:a16="http://schemas.microsoft.com/office/drawing/2014/main" id="{4C7B745D-F97A-435E-926C-9E724CBAC4AF}"/>
                </a:ext>
              </a:extLst>
            </p:cNvPr>
            <p:cNvSpPr>
              <a:spLocks noChangeArrowheads="1"/>
            </p:cNvSpPr>
            <p:nvPr/>
          </p:nvSpPr>
          <p:spPr bwMode="auto">
            <a:xfrm>
              <a:off x="6946163" y="486886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25" name="Rectangle 118">
              <a:extLst>
                <a:ext uri="{FF2B5EF4-FFF2-40B4-BE49-F238E27FC236}">
                  <a16:creationId xmlns:a16="http://schemas.microsoft.com/office/drawing/2014/main" id="{60B82E42-CB73-43E1-96FD-91E7D76627B1}"/>
                </a:ext>
              </a:extLst>
            </p:cNvPr>
            <p:cNvSpPr>
              <a:spLocks noChangeArrowheads="1"/>
            </p:cNvSpPr>
            <p:nvPr/>
          </p:nvSpPr>
          <p:spPr bwMode="auto">
            <a:xfrm>
              <a:off x="7654925" y="4729163"/>
              <a:ext cx="493713" cy="3587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26" name="Rectangle 119">
              <a:extLst>
                <a:ext uri="{FF2B5EF4-FFF2-40B4-BE49-F238E27FC236}">
                  <a16:creationId xmlns:a16="http://schemas.microsoft.com/office/drawing/2014/main" id="{C5B39611-63D0-4809-A3DE-D946FFEDC382}"/>
                </a:ext>
              </a:extLst>
            </p:cNvPr>
            <p:cNvSpPr>
              <a:spLocks noChangeArrowheads="1"/>
            </p:cNvSpPr>
            <p:nvPr/>
          </p:nvSpPr>
          <p:spPr bwMode="auto">
            <a:xfrm>
              <a:off x="7654925" y="4729163"/>
              <a:ext cx="493713" cy="358775"/>
            </a:xfrm>
            <a:prstGeom prst="rect">
              <a:avLst/>
            </a:prstGeom>
            <a:grpFill/>
            <a:ln w="12700">
              <a:solidFill>
                <a:srgbClr val="000000"/>
              </a:solidFill>
              <a:miter lim="800000"/>
              <a:headEnd/>
              <a:tailEnd/>
            </a:ln>
          </p:spPr>
          <p:txBody>
            <a:bodyPr lIns="68580" tIns="34290" rIns="68580" bIns="34290"/>
            <a:lstStyle/>
            <a:p>
              <a:pPr eaLnBrk="1" hangingPunct="1"/>
              <a:endParaRPr lang="zh-CN" altLang="en-US" sz="800">
                <a:solidFill>
                  <a:srgbClr val="000000"/>
                </a:solidFill>
                <a:latin typeface="Verdana" pitchFamily="34" charset="0"/>
                <a:ea typeface="Arial Unicode MS" pitchFamily="34" charset="-122"/>
              </a:endParaRPr>
            </a:p>
          </p:txBody>
        </p:sp>
        <p:sp>
          <p:nvSpPr>
            <p:cNvPr id="327" name="Rectangle 120">
              <a:extLst>
                <a:ext uri="{FF2B5EF4-FFF2-40B4-BE49-F238E27FC236}">
                  <a16:creationId xmlns:a16="http://schemas.microsoft.com/office/drawing/2014/main" id="{C2594E1E-214B-4606-9F05-8EE704EC1A76}"/>
                </a:ext>
              </a:extLst>
            </p:cNvPr>
            <p:cNvSpPr>
              <a:spLocks noChangeArrowheads="1"/>
            </p:cNvSpPr>
            <p:nvPr/>
          </p:nvSpPr>
          <p:spPr bwMode="auto">
            <a:xfrm>
              <a:off x="7825525" y="4767262"/>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3</a:t>
              </a:r>
              <a:endParaRPr lang="en-US" altLang="zh-CN" sz="1000">
                <a:solidFill>
                  <a:srgbClr val="000000"/>
                </a:solidFill>
                <a:latin typeface="Tahoma" pitchFamily="34" charset="0"/>
                <a:ea typeface="Arial Unicode MS" pitchFamily="34" charset="-122"/>
              </a:endParaRPr>
            </a:p>
          </p:txBody>
        </p:sp>
        <p:sp>
          <p:nvSpPr>
            <p:cNvPr id="328" name="Rectangle 121">
              <a:extLst>
                <a:ext uri="{FF2B5EF4-FFF2-40B4-BE49-F238E27FC236}">
                  <a16:creationId xmlns:a16="http://schemas.microsoft.com/office/drawing/2014/main" id="{CA7F895A-F0B1-4500-B255-08B1AB5E9CE6}"/>
                </a:ext>
              </a:extLst>
            </p:cNvPr>
            <p:cNvSpPr>
              <a:spLocks noChangeArrowheads="1"/>
            </p:cNvSpPr>
            <p:nvPr/>
          </p:nvSpPr>
          <p:spPr bwMode="auto">
            <a:xfrm>
              <a:off x="8017724" y="486886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29" name="Rectangle 122">
              <a:extLst>
                <a:ext uri="{FF2B5EF4-FFF2-40B4-BE49-F238E27FC236}">
                  <a16:creationId xmlns:a16="http://schemas.microsoft.com/office/drawing/2014/main" id="{11FA3250-D09C-40AC-B5A3-41D94E9C8B24}"/>
                </a:ext>
              </a:extLst>
            </p:cNvPr>
            <p:cNvSpPr>
              <a:spLocks noChangeArrowheads="1"/>
            </p:cNvSpPr>
            <p:nvPr/>
          </p:nvSpPr>
          <p:spPr bwMode="auto">
            <a:xfrm>
              <a:off x="441055" y="2895600"/>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30" name="Rectangle 123">
              <a:extLst>
                <a:ext uri="{FF2B5EF4-FFF2-40B4-BE49-F238E27FC236}">
                  <a16:creationId xmlns:a16="http://schemas.microsoft.com/office/drawing/2014/main" id="{28169C91-2FF3-4C75-936B-B2D5B43B233E}"/>
                </a:ext>
              </a:extLst>
            </p:cNvPr>
            <p:cNvSpPr>
              <a:spLocks noChangeArrowheads="1"/>
            </p:cNvSpPr>
            <p:nvPr/>
          </p:nvSpPr>
          <p:spPr bwMode="auto">
            <a:xfrm>
              <a:off x="536574" y="2916237"/>
              <a:ext cx="336551"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7</a:t>
              </a:r>
              <a:endParaRPr lang="en-US" altLang="zh-CN" sz="1000">
                <a:solidFill>
                  <a:srgbClr val="000000"/>
                </a:solidFill>
                <a:latin typeface="Tahoma" pitchFamily="34" charset="0"/>
                <a:ea typeface="Arial Unicode MS" pitchFamily="34" charset="-122"/>
              </a:endParaRPr>
            </a:p>
          </p:txBody>
        </p:sp>
        <p:sp>
          <p:nvSpPr>
            <p:cNvPr id="331" name="Rectangle 124">
              <a:extLst>
                <a:ext uri="{FF2B5EF4-FFF2-40B4-BE49-F238E27FC236}">
                  <a16:creationId xmlns:a16="http://schemas.microsoft.com/office/drawing/2014/main" id="{D6E80977-E094-4C53-9C2F-9673BFF43DD1}"/>
                </a:ext>
              </a:extLst>
            </p:cNvPr>
            <p:cNvSpPr>
              <a:spLocks noChangeArrowheads="1"/>
            </p:cNvSpPr>
            <p:nvPr/>
          </p:nvSpPr>
          <p:spPr bwMode="auto">
            <a:xfrm>
              <a:off x="666012" y="2838450"/>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32" name="Rectangle 125">
              <a:extLst>
                <a:ext uri="{FF2B5EF4-FFF2-40B4-BE49-F238E27FC236}">
                  <a16:creationId xmlns:a16="http://schemas.microsoft.com/office/drawing/2014/main" id="{CC1CE382-C316-4235-BF64-8EEEA40691D8}"/>
                </a:ext>
              </a:extLst>
            </p:cNvPr>
            <p:cNvSpPr>
              <a:spLocks noChangeArrowheads="1"/>
            </p:cNvSpPr>
            <p:nvPr/>
          </p:nvSpPr>
          <p:spPr bwMode="auto">
            <a:xfrm>
              <a:off x="1476103" y="2838450"/>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33" name="Rectangle 126">
              <a:extLst>
                <a:ext uri="{FF2B5EF4-FFF2-40B4-BE49-F238E27FC236}">
                  <a16:creationId xmlns:a16="http://schemas.microsoft.com/office/drawing/2014/main" id="{08E13BA4-8589-4C6F-8B35-BE1451E6DB60}"/>
                </a:ext>
              </a:extLst>
            </p:cNvPr>
            <p:cNvSpPr>
              <a:spLocks noChangeArrowheads="1"/>
            </p:cNvSpPr>
            <p:nvPr/>
          </p:nvSpPr>
          <p:spPr bwMode="auto">
            <a:xfrm>
              <a:off x="1672373" y="286702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8</a:t>
              </a:r>
              <a:endParaRPr lang="en-US" altLang="zh-CN" sz="1000">
                <a:solidFill>
                  <a:srgbClr val="000000"/>
                </a:solidFill>
                <a:latin typeface="Tahoma" pitchFamily="34" charset="0"/>
                <a:ea typeface="Arial Unicode MS" pitchFamily="34" charset="-122"/>
              </a:endParaRPr>
            </a:p>
          </p:txBody>
        </p:sp>
        <p:sp>
          <p:nvSpPr>
            <p:cNvPr id="334" name="Rectangle 127">
              <a:extLst>
                <a:ext uri="{FF2B5EF4-FFF2-40B4-BE49-F238E27FC236}">
                  <a16:creationId xmlns:a16="http://schemas.microsoft.com/office/drawing/2014/main" id="{B75D1551-AB8F-40CA-85E6-ADD5B76F1818}"/>
                </a:ext>
              </a:extLst>
            </p:cNvPr>
            <p:cNvSpPr>
              <a:spLocks noChangeArrowheads="1"/>
            </p:cNvSpPr>
            <p:nvPr/>
          </p:nvSpPr>
          <p:spPr bwMode="auto">
            <a:xfrm>
              <a:off x="1701061" y="2838450"/>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35" name="Rectangle 128">
              <a:extLst>
                <a:ext uri="{FF2B5EF4-FFF2-40B4-BE49-F238E27FC236}">
                  <a16:creationId xmlns:a16="http://schemas.microsoft.com/office/drawing/2014/main" id="{D7079679-E818-426B-A58C-2B659F39CD20}"/>
                </a:ext>
              </a:extLst>
            </p:cNvPr>
            <p:cNvSpPr>
              <a:spLocks noChangeArrowheads="1"/>
            </p:cNvSpPr>
            <p:nvPr/>
          </p:nvSpPr>
          <p:spPr bwMode="auto">
            <a:xfrm>
              <a:off x="2439717" y="3360739"/>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36" name="Rectangle 129">
              <a:extLst>
                <a:ext uri="{FF2B5EF4-FFF2-40B4-BE49-F238E27FC236}">
                  <a16:creationId xmlns:a16="http://schemas.microsoft.com/office/drawing/2014/main" id="{C9E77975-1015-48A9-BE7A-953489F0840E}"/>
                </a:ext>
              </a:extLst>
            </p:cNvPr>
            <p:cNvSpPr>
              <a:spLocks noChangeArrowheads="1"/>
            </p:cNvSpPr>
            <p:nvPr/>
          </p:nvSpPr>
          <p:spPr bwMode="auto">
            <a:xfrm>
              <a:off x="2664561" y="3371850"/>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4</a:t>
              </a:r>
              <a:endParaRPr lang="en-US" altLang="zh-CN" sz="1000">
                <a:solidFill>
                  <a:srgbClr val="000000"/>
                </a:solidFill>
                <a:latin typeface="Tahoma" pitchFamily="34" charset="0"/>
                <a:ea typeface="Arial Unicode MS" pitchFamily="34" charset="-122"/>
              </a:endParaRPr>
            </a:p>
          </p:txBody>
        </p:sp>
        <p:sp>
          <p:nvSpPr>
            <p:cNvPr id="337" name="Rectangle 130">
              <a:extLst>
                <a:ext uri="{FF2B5EF4-FFF2-40B4-BE49-F238E27FC236}">
                  <a16:creationId xmlns:a16="http://schemas.microsoft.com/office/drawing/2014/main" id="{8485160C-DF9E-4A4D-8D87-5E2ABD9E8C24}"/>
                </a:ext>
              </a:extLst>
            </p:cNvPr>
            <p:cNvSpPr>
              <a:spLocks noChangeArrowheads="1"/>
            </p:cNvSpPr>
            <p:nvPr/>
          </p:nvSpPr>
          <p:spPr bwMode="auto">
            <a:xfrm>
              <a:off x="2664675" y="336073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38" name="Rectangle 131">
              <a:extLst>
                <a:ext uri="{FF2B5EF4-FFF2-40B4-BE49-F238E27FC236}">
                  <a16:creationId xmlns:a16="http://schemas.microsoft.com/office/drawing/2014/main" id="{7E781822-0249-4A61-B175-7C33F4CA47C9}"/>
                </a:ext>
              </a:extLst>
            </p:cNvPr>
            <p:cNvSpPr>
              <a:spLocks noChangeArrowheads="1"/>
            </p:cNvSpPr>
            <p:nvPr/>
          </p:nvSpPr>
          <p:spPr bwMode="auto">
            <a:xfrm>
              <a:off x="3477943" y="3348040"/>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39" name="Rectangle 132">
              <a:extLst>
                <a:ext uri="{FF2B5EF4-FFF2-40B4-BE49-F238E27FC236}">
                  <a16:creationId xmlns:a16="http://schemas.microsoft.com/office/drawing/2014/main" id="{2DDD5BA6-E255-4DFF-9CF5-0A22D0B22601}"/>
                </a:ext>
              </a:extLst>
            </p:cNvPr>
            <p:cNvSpPr>
              <a:spLocks noChangeArrowheads="1"/>
            </p:cNvSpPr>
            <p:nvPr/>
          </p:nvSpPr>
          <p:spPr bwMode="auto">
            <a:xfrm>
              <a:off x="3682150" y="336073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5</a:t>
              </a:r>
              <a:endParaRPr lang="en-US" altLang="zh-CN" sz="1000">
                <a:solidFill>
                  <a:srgbClr val="000000"/>
                </a:solidFill>
                <a:latin typeface="Tahoma" pitchFamily="34" charset="0"/>
                <a:ea typeface="Arial Unicode MS" pitchFamily="34" charset="-122"/>
              </a:endParaRPr>
            </a:p>
          </p:txBody>
        </p:sp>
        <p:sp>
          <p:nvSpPr>
            <p:cNvPr id="340" name="Rectangle 133">
              <a:extLst>
                <a:ext uri="{FF2B5EF4-FFF2-40B4-BE49-F238E27FC236}">
                  <a16:creationId xmlns:a16="http://schemas.microsoft.com/office/drawing/2014/main" id="{7FC0EE61-4965-4A9E-90F8-9A9861988203}"/>
                </a:ext>
              </a:extLst>
            </p:cNvPr>
            <p:cNvSpPr>
              <a:spLocks noChangeArrowheads="1"/>
            </p:cNvSpPr>
            <p:nvPr/>
          </p:nvSpPr>
          <p:spPr bwMode="auto">
            <a:xfrm>
              <a:off x="3810849" y="3348040"/>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41" name="Rectangle 134">
              <a:extLst>
                <a:ext uri="{FF2B5EF4-FFF2-40B4-BE49-F238E27FC236}">
                  <a16:creationId xmlns:a16="http://schemas.microsoft.com/office/drawing/2014/main" id="{EED35BB9-55E0-46B4-A4B4-66D8E57095EC}"/>
                </a:ext>
              </a:extLst>
            </p:cNvPr>
            <p:cNvSpPr>
              <a:spLocks noChangeArrowheads="1"/>
            </p:cNvSpPr>
            <p:nvPr/>
          </p:nvSpPr>
          <p:spPr bwMode="auto">
            <a:xfrm>
              <a:off x="3811315" y="2746376"/>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42" name="Rectangle 135">
              <a:extLst>
                <a:ext uri="{FF2B5EF4-FFF2-40B4-BE49-F238E27FC236}">
                  <a16:creationId xmlns:a16="http://schemas.microsoft.com/office/drawing/2014/main" id="{F6A1E944-133C-4785-9D04-B33BCE080D55}"/>
                </a:ext>
              </a:extLst>
            </p:cNvPr>
            <p:cNvSpPr>
              <a:spLocks noChangeArrowheads="1"/>
            </p:cNvSpPr>
            <p:nvPr/>
          </p:nvSpPr>
          <p:spPr bwMode="auto">
            <a:xfrm>
              <a:off x="4015524" y="2747964"/>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9</a:t>
              </a:r>
              <a:endParaRPr lang="en-US" altLang="zh-CN" sz="1000">
                <a:solidFill>
                  <a:srgbClr val="000000"/>
                </a:solidFill>
                <a:latin typeface="Tahoma" pitchFamily="34" charset="0"/>
                <a:ea typeface="Arial Unicode MS" pitchFamily="34" charset="-122"/>
              </a:endParaRPr>
            </a:p>
          </p:txBody>
        </p:sp>
        <p:sp>
          <p:nvSpPr>
            <p:cNvPr id="343" name="Rectangle 136">
              <a:extLst>
                <a:ext uri="{FF2B5EF4-FFF2-40B4-BE49-F238E27FC236}">
                  <a16:creationId xmlns:a16="http://schemas.microsoft.com/office/drawing/2014/main" id="{92B0F6E0-8B9D-45AC-99E3-4CBB15E7DA0F}"/>
                </a:ext>
              </a:extLst>
            </p:cNvPr>
            <p:cNvSpPr>
              <a:spLocks noChangeArrowheads="1"/>
            </p:cNvSpPr>
            <p:nvPr/>
          </p:nvSpPr>
          <p:spPr bwMode="auto">
            <a:xfrm>
              <a:off x="4036273" y="2746376"/>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44" name="Rectangle 137">
              <a:extLst>
                <a:ext uri="{FF2B5EF4-FFF2-40B4-BE49-F238E27FC236}">
                  <a16:creationId xmlns:a16="http://schemas.microsoft.com/office/drawing/2014/main" id="{31290216-EBE2-4D7F-B372-4E380B0E30DD}"/>
                </a:ext>
              </a:extLst>
            </p:cNvPr>
            <p:cNvSpPr>
              <a:spLocks noChangeArrowheads="1"/>
            </p:cNvSpPr>
            <p:nvPr/>
          </p:nvSpPr>
          <p:spPr bwMode="auto">
            <a:xfrm>
              <a:off x="4579667" y="2520949"/>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45" name="Rectangle 138">
              <a:extLst>
                <a:ext uri="{FF2B5EF4-FFF2-40B4-BE49-F238E27FC236}">
                  <a16:creationId xmlns:a16="http://schemas.microsoft.com/office/drawing/2014/main" id="{C2328FD3-5B6A-40D4-BBA6-4B0E63AB67A5}"/>
                </a:ext>
              </a:extLst>
            </p:cNvPr>
            <p:cNvSpPr>
              <a:spLocks noChangeArrowheads="1"/>
            </p:cNvSpPr>
            <p:nvPr/>
          </p:nvSpPr>
          <p:spPr bwMode="auto">
            <a:xfrm>
              <a:off x="4779056" y="2505075"/>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10</a:t>
              </a:r>
              <a:endParaRPr lang="en-US" altLang="zh-CN" sz="1000">
                <a:solidFill>
                  <a:srgbClr val="000000"/>
                </a:solidFill>
                <a:latin typeface="Tahoma" pitchFamily="34" charset="0"/>
                <a:ea typeface="Arial Unicode MS" pitchFamily="34" charset="-122"/>
              </a:endParaRPr>
            </a:p>
          </p:txBody>
        </p:sp>
        <p:sp>
          <p:nvSpPr>
            <p:cNvPr id="346" name="Rectangle 139">
              <a:extLst>
                <a:ext uri="{FF2B5EF4-FFF2-40B4-BE49-F238E27FC236}">
                  <a16:creationId xmlns:a16="http://schemas.microsoft.com/office/drawing/2014/main" id="{2D62964D-A464-4302-B754-1F29EC331E69}"/>
                </a:ext>
              </a:extLst>
            </p:cNvPr>
            <p:cNvSpPr>
              <a:spLocks noChangeArrowheads="1"/>
            </p:cNvSpPr>
            <p:nvPr/>
          </p:nvSpPr>
          <p:spPr bwMode="auto">
            <a:xfrm>
              <a:off x="5050686" y="2563811"/>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47" name="Rectangle 140">
              <a:extLst>
                <a:ext uri="{FF2B5EF4-FFF2-40B4-BE49-F238E27FC236}">
                  <a16:creationId xmlns:a16="http://schemas.microsoft.com/office/drawing/2014/main" id="{934EEF0E-EC16-4651-BD80-A936814C34D6}"/>
                </a:ext>
              </a:extLst>
            </p:cNvPr>
            <p:cNvSpPr>
              <a:spLocks noChangeArrowheads="1"/>
            </p:cNvSpPr>
            <p:nvPr/>
          </p:nvSpPr>
          <p:spPr bwMode="auto">
            <a:xfrm>
              <a:off x="5279752" y="3205162"/>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48" name="Rectangle 141">
              <a:extLst>
                <a:ext uri="{FF2B5EF4-FFF2-40B4-BE49-F238E27FC236}">
                  <a16:creationId xmlns:a16="http://schemas.microsoft.com/office/drawing/2014/main" id="{3B8C8C4F-C2DB-4B6D-AB53-9EFC3C967CD8}"/>
                </a:ext>
              </a:extLst>
            </p:cNvPr>
            <p:cNvSpPr>
              <a:spLocks noChangeArrowheads="1"/>
            </p:cNvSpPr>
            <p:nvPr/>
          </p:nvSpPr>
          <p:spPr bwMode="auto">
            <a:xfrm>
              <a:off x="5476024" y="321151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6</a:t>
              </a:r>
              <a:endParaRPr lang="en-US" altLang="zh-CN" sz="1000">
                <a:solidFill>
                  <a:srgbClr val="000000"/>
                </a:solidFill>
                <a:latin typeface="Tahoma" pitchFamily="34" charset="0"/>
                <a:ea typeface="Arial Unicode MS" pitchFamily="34" charset="-122"/>
              </a:endParaRPr>
            </a:p>
          </p:txBody>
        </p:sp>
        <p:sp>
          <p:nvSpPr>
            <p:cNvPr id="349" name="Rectangle 142">
              <a:extLst>
                <a:ext uri="{FF2B5EF4-FFF2-40B4-BE49-F238E27FC236}">
                  <a16:creationId xmlns:a16="http://schemas.microsoft.com/office/drawing/2014/main" id="{E3788126-C0BA-400B-83BA-48C944FB65A9}"/>
                </a:ext>
              </a:extLst>
            </p:cNvPr>
            <p:cNvSpPr>
              <a:spLocks noChangeArrowheads="1"/>
            </p:cNvSpPr>
            <p:nvPr/>
          </p:nvSpPr>
          <p:spPr bwMode="auto">
            <a:xfrm>
              <a:off x="5504711" y="3205162"/>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50" name="Rectangle 143">
              <a:extLst>
                <a:ext uri="{FF2B5EF4-FFF2-40B4-BE49-F238E27FC236}">
                  <a16:creationId xmlns:a16="http://schemas.microsoft.com/office/drawing/2014/main" id="{4C6C5C1E-4395-4BF1-86E2-7C36EF9B4DDD}"/>
                </a:ext>
              </a:extLst>
            </p:cNvPr>
            <p:cNvSpPr>
              <a:spLocks noChangeArrowheads="1"/>
            </p:cNvSpPr>
            <p:nvPr/>
          </p:nvSpPr>
          <p:spPr bwMode="auto">
            <a:xfrm>
              <a:off x="5817915" y="3811589"/>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51" name="Rectangle 144">
              <a:extLst>
                <a:ext uri="{FF2B5EF4-FFF2-40B4-BE49-F238E27FC236}">
                  <a16:creationId xmlns:a16="http://schemas.microsoft.com/office/drawing/2014/main" id="{5EBF12AE-7DFB-4D3D-A3A1-12F274050E51}"/>
                </a:ext>
              </a:extLst>
            </p:cNvPr>
            <p:cNvSpPr>
              <a:spLocks noChangeArrowheads="1"/>
            </p:cNvSpPr>
            <p:nvPr/>
          </p:nvSpPr>
          <p:spPr bwMode="auto">
            <a:xfrm>
              <a:off x="5998313" y="381634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3</a:t>
              </a:r>
              <a:endParaRPr lang="en-US" altLang="zh-CN" sz="1000">
                <a:solidFill>
                  <a:srgbClr val="000000"/>
                </a:solidFill>
                <a:latin typeface="Tahoma" pitchFamily="34" charset="0"/>
                <a:ea typeface="Arial Unicode MS" pitchFamily="34" charset="-122"/>
              </a:endParaRPr>
            </a:p>
          </p:txBody>
        </p:sp>
        <p:sp>
          <p:nvSpPr>
            <p:cNvPr id="352" name="Rectangle 145">
              <a:extLst>
                <a:ext uri="{FF2B5EF4-FFF2-40B4-BE49-F238E27FC236}">
                  <a16:creationId xmlns:a16="http://schemas.microsoft.com/office/drawing/2014/main" id="{C9314CFC-F302-4836-BCD6-DA179139DFF8}"/>
                </a:ext>
              </a:extLst>
            </p:cNvPr>
            <p:cNvSpPr>
              <a:spLocks noChangeArrowheads="1"/>
            </p:cNvSpPr>
            <p:nvPr/>
          </p:nvSpPr>
          <p:spPr bwMode="auto">
            <a:xfrm>
              <a:off x="6042872" y="381158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53" name="Rectangle 146">
              <a:extLst>
                <a:ext uri="{FF2B5EF4-FFF2-40B4-BE49-F238E27FC236}">
                  <a16:creationId xmlns:a16="http://schemas.microsoft.com/office/drawing/2014/main" id="{E810753D-94AB-44CD-AD34-63F398816335}"/>
                </a:ext>
              </a:extLst>
            </p:cNvPr>
            <p:cNvSpPr>
              <a:spLocks noChangeArrowheads="1"/>
            </p:cNvSpPr>
            <p:nvPr/>
          </p:nvSpPr>
          <p:spPr bwMode="auto">
            <a:xfrm>
              <a:off x="6351318" y="4448174"/>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54" name="Rectangle 147">
              <a:extLst>
                <a:ext uri="{FF2B5EF4-FFF2-40B4-BE49-F238E27FC236}">
                  <a16:creationId xmlns:a16="http://schemas.microsoft.com/office/drawing/2014/main" id="{9570C7BF-CAFF-4E79-8B90-6F99BABB3838}"/>
                </a:ext>
              </a:extLst>
            </p:cNvPr>
            <p:cNvSpPr>
              <a:spLocks noChangeArrowheads="1"/>
            </p:cNvSpPr>
            <p:nvPr/>
          </p:nvSpPr>
          <p:spPr bwMode="auto">
            <a:xfrm>
              <a:off x="6539650" y="444658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2</a:t>
              </a:r>
              <a:endParaRPr lang="en-US" altLang="zh-CN" sz="1000">
                <a:solidFill>
                  <a:srgbClr val="000000"/>
                </a:solidFill>
                <a:latin typeface="Tahoma" pitchFamily="34" charset="0"/>
                <a:ea typeface="Arial Unicode MS" pitchFamily="34" charset="-122"/>
              </a:endParaRPr>
            </a:p>
          </p:txBody>
        </p:sp>
        <p:sp>
          <p:nvSpPr>
            <p:cNvPr id="355" name="Rectangle 148">
              <a:extLst>
                <a:ext uri="{FF2B5EF4-FFF2-40B4-BE49-F238E27FC236}">
                  <a16:creationId xmlns:a16="http://schemas.microsoft.com/office/drawing/2014/main" id="{E7EFF35B-ED6D-4D62-80D1-F57B4B23687D}"/>
                </a:ext>
              </a:extLst>
            </p:cNvPr>
            <p:cNvSpPr>
              <a:spLocks noChangeArrowheads="1"/>
            </p:cNvSpPr>
            <p:nvPr/>
          </p:nvSpPr>
          <p:spPr bwMode="auto">
            <a:xfrm>
              <a:off x="6576276" y="4448174"/>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56" name="Rectangle 149">
              <a:extLst>
                <a:ext uri="{FF2B5EF4-FFF2-40B4-BE49-F238E27FC236}">
                  <a16:creationId xmlns:a16="http://schemas.microsoft.com/office/drawing/2014/main" id="{E4C91E5A-2B02-4C4D-91D0-5E20CE35C466}"/>
                </a:ext>
              </a:extLst>
            </p:cNvPr>
            <p:cNvSpPr>
              <a:spLocks noChangeArrowheads="1"/>
            </p:cNvSpPr>
            <p:nvPr/>
          </p:nvSpPr>
          <p:spPr bwMode="auto">
            <a:xfrm>
              <a:off x="7364141" y="2563811"/>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57" name="Rectangle 150">
              <a:extLst>
                <a:ext uri="{FF2B5EF4-FFF2-40B4-BE49-F238E27FC236}">
                  <a16:creationId xmlns:a16="http://schemas.microsoft.com/office/drawing/2014/main" id="{A55F13FE-FBCC-47AD-9B51-69AB09C45288}"/>
                </a:ext>
              </a:extLst>
            </p:cNvPr>
            <p:cNvSpPr>
              <a:spLocks noChangeArrowheads="1"/>
            </p:cNvSpPr>
            <p:nvPr/>
          </p:nvSpPr>
          <p:spPr bwMode="auto">
            <a:xfrm>
              <a:off x="7585756" y="2570163"/>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11</a:t>
              </a:r>
              <a:endParaRPr lang="en-US" altLang="zh-CN" sz="1000">
                <a:solidFill>
                  <a:srgbClr val="000000"/>
                </a:solidFill>
                <a:latin typeface="Tahoma" pitchFamily="34" charset="0"/>
                <a:ea typeface="Arial Unicode MS" pitchFamily="34" charset="-122"/>
              </a:endParaRPr>
            </a:p>
          </p:txBody>
        </p:sp>
        <p:sp>
          <p:nvSpPr>
            <p:cNvPr id="358" name="Rectangle 151">
              <a:extLst>
                <a:ext uri="{FF2B5EF4-FFF2-40B4-BE49-F238E27FC236}">
                  <a16:creationId xmlns:a16="http://schemas.microsoft.com/office/drawing/2014/main" id="{A5F9E75A-931D-4AF9-B523-1EDCB767626D}"/>
                </a:ext>
              </a:extLst>
            </p:cNvPr>
            <p:cNvSpPr>
              <a:spLocks noChangeArrowheads="1"/>
            </p:cNvSpPr>
            <p:nvPr/>
          </p:nvSpPr>
          <p:spPr bwMode="auto">
            <a:xfrm>
              <a:off x="7663710" y="2563811"/>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59" name="Rectangle 152">
              <a:extLst>
                <a:ext uri="{FF2B5EF4-FFF2-40B4-BE49-F238E27FC236}">
                  <a16:creationId xmlns:a16="http://schemas.microsoft.com/office/drawing/2014/main" id="{A246A292-91ED-4415-92A4-43D5E5D12E97}"/>
                </a:ext>
              </a:extLst>
            </p:cNvPr>
            <p:cNvSpPr>
              <a:spLocks noChangeArrowheads="1"/>
            </p:cNvSpPr>
            <p:nvPr/>
          </p:nvSpPr>
          <p:spPr bwMode="auto">
            <a:xfrm>
              <a:off x="8227741" y="2581275"/>
              <a:ext cx="154518"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d</a:t>
              </a:r>
              <a:endParaRPr lang="en-US" altLang="zh-CN" sz="1000">
                <a:solidFill>
                  <a:srgbClr val="000000"/>
                </a:solidFill>
                <a:latin typeface="Tahoma" pitchFamily="34" charset="0"/>
                <a:ea typeface="Arial Unicode MS" pitchFamily="34" charset="-122"/>
              </a:endParaRPr>
            </a:p>
          </p:txBody>
        </p:sp>
        <p:sp>
          <p:nvSpPr>
            <p:cNvPr id="360" name="Rectangle 153">
              <a:extLst>
                <a:ext uri="{FF2B5EF4-FFF2-40B4-BE49-F238E27FC236}">
                  <a16:creationId xmlns:a16="http://schemas.microsoft.com/office/drawing/2014/main" id="{A1EB1359-289D-4DA9-BA78-1F57093DCC36}"/>
                </a:ext>
              </a:extLst>
            </p:cNvPr>
            <p:cNvSpPr>
              <a:spLocks noChangeArrowheads="1"/>
            </p:cNvSpPr>
            <p:nvPr/>
          </p:nvSpPr>
          <p:spPr bwMode="auto">
            <a:xfrm>
              <a:off x="8446971" y="2582863"/>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12</a:t>
              </a:r>
              <a:endParaRPr lang="en-US" altLang="zh-CN" sz="1000">
                <a:solidFill>
                  <a:srgbClr val="000000"/>
                </a:solidFill>
                <a:latin typeface="Tahoma" pitchFamily="34" charset="0"/>
                <a:ea typeface="Arial Unicode MS" pitchFamily="34" charset="-122"/>
              </a:endParaRPr>
            </a:p>
          </p:txBody>
        </p:sp>
        <p:sp>
          <p:nvSpPr>
            <p:cNvPr id="361" name="Rectangle 154">
              <a:extLst>
                <a:ext uri="{FF2B5EF4-FFF2-40B4-BE49-F238E27FC236}">
                  <a16:creationId xmlns:a16="http://schemas.microsoft.com/office/drawing/2014/main" id="{5281C85B-DF88-44B4-BA83-1CA93D1CA3FE}"/>
                </a:ext>
              </a:extLst>
            </p:cNvPr>
            <p:cNvSpPr>
              <a:spLocks noChangeArrowheads="1"/>
            </p:cNvSpPr>
            <p:nvPr/>
          </p:nvSpPr>
          <p:spPr bwMode="auto">
            <a:xfrm>
              <a:off x="8536835" y="2581275"/>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62" name="Rectangle 155">
              <a:extLst>
                <a:ext uri="{FF2B5EF4-FFF2-40B4-BE49-F238E27FC236}">
                  <a16:creationId xmlns:a16="http://schemas.microsoft.com/office/drawing/2014/main" id="{5DCD787E-1BF9-4870-9711-39BCE06D4B99}"/>
                </a:ext>
              </a:extLst>
            </p:cNvPr>
            <p:cNvSpPr>
              <a:spLocks noChangeArrowheads="1"/>
            </p:cNvSpPr>
            <p:nvPr/>
          </p:nvSpPr>
          <p:spPr bwMode="auto">
            <a:xfrm>
              <a:off x="1473936" y="192563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63" name="Rectangle 156">
              <a:extLst>
                <a:ext uri="{FF2B5EF4-FFF2-40B4-BE49-F238E27FC236}">
                  <a16:creationId xmlns:a16="http://schemas.microsoft.com/office/drawing/2014/main" id="{2AE7B46C-9C13-455C-9821-3C72A37C75B3}"/>
                </a:ext>
              </a:extLst>
            </p:cNvPr>
            <p:cNvSpPr>
              <a:spLocks noChangeArrowheads="1"/>
            </p:cNvSpPr>
            <p:nvPr/>
          </p:nvSpPr>
          <p:spPr bwMode="auto">
            <a:xfrm>
              <a:off x="1639147" y="200183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64" name="Rectangle 157">
              <a:extLst>
                <a:ext uri="{FF2B5EF4-FFF2-40B4-BE49-F238E27FC236}">
                  <a16:creationId xmlns:a16="http://schemas.microsoft.com/office/drawing/2014/main" id="{3A0B14ED-11ED-4EDD-9D78-F27DEC3F34B2}"/>
                </a:ext>
              </a:extLst>
            </p:cNvPr>
            <p:cNvSpPr>
              <a:spLocks noChangeArrowheads="1"/>
            </p:cNvSpPr>
            <p:nvPr/>
          </p:nvSpPr>
          <p:spPr bwMode="auto">
            <a:xfrm>
              <a:off x="392850" y="1982789"/>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65" name="Rectangle 158">
              <a:extLst>
                <a:ext uri="{FF2B5EF4-FFF2-40B4-BE49-F238E27FC236}">
                  <a16:creationId xmlns:a16="http://schemas.microsoft.com/office/drawing/2014/main" id="{45139832-0318-48A6-BE87-94ADDD75B945}"/>
                </a:ext>
              </a:extLst>
            </p:cNvPr>
            <p:cNvSpPr>
              <a:spLocks noChangeArrowheads="1"/>
            </p:cNvSpPr>
            <p:nvPr/>
          </p:nvSpPr>
          <p:spPr bwMode="auto">
            <a:xfrm>
              <a:off x="3732949" y="1909761"/>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66" name="Rectangle 159">
              <a:extLst>
                <a:ext uri="{FF2B5EF4-FFF2-40B4-BE49-F238E27FC236}">
                  <a16:creationId xmlns:a16="http://schemas.microsoft.com/office/drawing/2014/main" id="{429B8E83-1990-40E2-87E7-A9A03DCF17A8}"/>
                </a:ext>
              </a:extLst>
            </p:cNvPr>
            <p:cNvSpPr>
              <a:spLocks noChangeArrowheads="1"/>
            </p:cNvSpPr>
            <p:nvPr/>
          </p:nvSpPr>
          <p:spPr bwMode="auto">
            <a:xfrm>
              <a:off x="3871175" y="1909761"/>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67" name="Rectangle 160">
              <a:extLst>
                <a:ext uri="{FF2B5EF4-FFF2-40B4-BE49-F238E27FC236}">
                  <a16:creationId xmlns:a16="http://schemas.microsoft.com/office/drawing/2014/main" id="{32E02B57-D3F3-44E3-8174-B633F8F4BDC5}"/>
                </a:ext>
              </a:extLst>
            </p:cNvPr>
            <p:cNvSpPr>
              <a:spLocks noChangeArrowheads="1"/>
            </p:cNvSpPr>
            <p:nvPr/>
          </p:nvSpPr>
          <p:spPr bwMode="auto">
            <a:xfrm>
              <a:off x="2901101" y="1873251"/>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68" name="Rectangle 161">
              <a:extLst>
                <a:ext uri="{FF2B5EF4-FFF2-40B4-BE49-F238E27FC236}">
                  <a16:creationId xmlns:a16="http://schemas.microsoft.com/office/drawing/2014/main" id="{E5D66C90-B24B-44AE-8946-A03ECA76730A}"/>
                </a:ext>
              </a:extLst>
            </p:cNvPr>
            <p:cNvSpPr>
              <a:spLocks noChangeArrowheads="1"/>
            </p:cNvSpPr>
            <p:nvPr/>
          </p:nvSpPr>
          <p:spPr bwMode="auto">
            <a:xfrm>
              <a:off x="3140924" y="192246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69" name="Rectangle 162">
              <a:extLst>
                <a:ext uri="{FF2B5EF4-FFF2-40B4-BE49-F238E27FC236}">
                  <a16:creationId xmlns:a16="http://schemas.microsoft.com/office/drawing/2014/main" id="{E5AFC599-7F2F-414B-A907-38E00E73E9CA}"/>
                </a:ext>
              </a:extLst>
            </p:cNvPr>
            <p:cNvSpPr>
              <a:spLocks noChangeArrowheads="1"/>
            </p:cNvSpPr>
            <p:nvPr/>
          </p:nvSpPr>
          <p:spPr bwMode="auto">
            <a:xfrm>
              <a:off x="5936399" y="178117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70" name="Rectangle 163">
              <a:extLst>
                <a:ext uri="{FF2B5EF4-FFF2-40B4-BE49-F238E27FC236}">
                  <a16:creationId xmlns:a16="http://schemas.microsoft.com/office/drawing/2014/main" id="{E7956C56-84B9-4C0A-9609-3830FFF3BC64}"/>
                </a:ext>
              </a:extLst>
            </p:cNvPr>
            <p:cNvSpPr>
              <a:spLocks noChangeArrowheads="1"/>
            </p:cNvSpPr>
            <p:nvPr/>
          </p:nvSpPr>
          <p:spPr bwMode="auto">
            <a:xfrm>
              <a:off x="6017472" y="180498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71" name="Rectangle 164">
              <a:extLst>
                <a:ext uri="{FF2B5EF4-FFF2-40B4-BE49-F238E27FC236}">
                  <a16:creationId xmlns:a16="http://schemas.microsoft.com/office/drawing/2014/main" id="{CD1AE210-F9F7-4098-B712-E8052BAD290C}"/>
                </a:ext>
              </a:extLst>
            </p:cNvPr>
            <p:cNvSpPr>
              <a:spLocks noChangeArrowheads="1"/>
            </p:cNvSpPr>
            <p:nvPr/>
          </p:nvSpPr>
          <p:spPr bwMode="auto">
            <a:xfrm>
              <a:off x="4917224" y="181768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72" name="Rectangle 165">
              <a:extLst>
                <a:ext uri="{FF2B5EF4-FFF2-40B4-BE49-F238E27FC236}">
                  <a16:creationId xmlns:a16="http://schemas.microsoft.com/office/drawing/2014/main" id="{F5F363BA-0F2F-43CA-9B5F-ABED95C897A2}"/>
                </a:ext>
              </a:extLst>
            </p:cNvPr>
            <p:cNvSpPr>
              <a:spLocks noChangeArrowheads="1"/>
            </p:cNvSpPr>
            <p:nvPr/>
          </p:nvSpPr>
          <p:spPr bwMode="auto">
            <a:xfrm>
              <a:off x="8241452" y="181768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73" name="Rectangle 166">
              <a:extLst>
                <a:ext uri="{FF2B5EF4-FFF2-40B4-BE49-F238E27FC236}">
                  <a16:creationId xmlns:a16="http://schemas.microsoft.com/office/drawing/2014/main" id="{F4122F1F-9ED3-487F-8990-1C959588474C}"/>
                </a:ext>
              </a:extLst>
            </p:cNvPr>
            <p:cNvSpPr>
              <a:spLocks noChangeArrowheads="1"/>
            </p:cNvSpPr>
            <p:nvPr/>
          </p:nvSpPr>
          <p:spPr bwMode="auto">
            <a:xfrm>
              <a:off x="7377851" y="1817688"/>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74" name="Rectangle 167">
              <a:extLst>
                <a:ext uri="{FF2B5EF4-FFF2-40B4-BE49-F238E27FC236}">
                  <a16:creationId xmlns:a16="http://schemas.microsoft.com/office/drawing/2014/main" id="{1CDE9CE1-6232-4A8E-B60D-BD8961A67201}"/>
                </a:ext>
              </a:extLst>
            </p:cNvPr>
            <p:cNvSpPr>
              <a:spLocks noChangeArrowheads="1"/>
            </p:cNvSpPr>
            <p:nvPr/>
          </p:nvSpPr>
          <p:spPr bwMode="auto">
            <a:xfrm>
              <a:off x="7606561" y="192246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75" name="Rectangle 168">
              <a:extLst>
                <a:ext uri="{FF2B5EF4-FFF2-40B4-BE49-F238E27FC236}">
                  <a16:creationId xmlns:a16="http://schemas.microsoft.com/office/drawing/2014/main" id="{15CF033F-C92D-4DC7-BEEB-0F1A0763084A}"/>
                </a:ext>
              </a:extLst>
            </p:cNvPr>
            <p:cNvSpPr>
              <a:spLocks noChangeArrowheads="1"/>
            </p:cNvSpPr>
            <p:nvPr/>
          </p:nvSpPr>
          <p:spPr bwMode="auto">
            <a:xfrm>
              <a:off x="3274161" y="2682873"/>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76" name="Rectangle 169">
              <a:extLst>
                <a:ext uri="{FF2B5EF4-FFF2-40B4-BE49-F238E27FC236}">
                  <a16:creationId xmlns:a16="http://schemas.microsoft.com/office/drawing/2014/main" id="{515A3FB4-0A97-4C43-8DC0-4650F00A4848}"/>
                </a:ext>
              </a:extLst>
            </p:cNvPr>
            <p:cNvSpPr>
              <a:spLocks noChangeArrowheads="1"/>
            </p:cNvSpPr>
            <p:nvPr/>
          </p:nvSpPr>
          <p:spPr bwMode="auto">
            <a:xfrm>
              <a:off x="3485412" y="2746376"/>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77" name="Rectangle 170">
              <a:extLst>
                <a:ext uri="{FF2B5EF4-FFF2-40B4-BE49-F238E27FC236}">
                  <a16:creationId xmlns:a16="http://schemas.microsoft.com/office/drawing/2014/main" id="{1B05CDE7-BC3C-4EF3-9BF2-309A9F9A04D1}"/>
                </a:ext>
              </a:extLst>
            </p:cNvPr>
            <p:cNvSpPr>
              <a:spLocks noChangeArrowheads="1"/>
            </p:cNvSpPr>
            <p:nvPr/>
          </p:nvSpPr>
          <p:spPr bwMode="auto">
            <a:xfrm>
              <a:off x="2408973" y="2682873"/>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78" name="Rectangle 171">
              <a:extLst>
                <a:ext uri="{FF2B5EF4-FFF2-40B4-BE49-F238E27FC236}">
                  <a16:creationId xmlns:a16="http://schemas.microsoft.com/office/drawing/2014/main" id="{3DB181F8-11DC-4D1D-8F27-264A6697F023}"/>
                </a:ext>
              </a:extLst>
            </p:cNvPr>
            <p:cNvSpPr>
              <a:spLocks noChangeArrowheads="1"/>
            </p:cNvSpPr>
            <p:nvPr/>
          </p:nvSpPr>
          <p:spPr bwMode="auto">
            <a:xfrm>
              <a:off x="2590061" y="2746376"/>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79" name="Rectangle 172">
              <a:extLst>
                <a:ext uri="{FF2B5EF4-FFF2-40B4-BE49-F238E27FC236}">
                  <a16:creationId xmlns:a16="http://schemas.microsoft.com/office/drawing/2014/main" id="{41C7614F-68E7-487A-90CD-7861E7264577}"/>
                </a:ext>
              </a:extLst>
            </p:cNvPr>
            <p:cNvSpPr>
              <a:spLocks noChangeArrowheads="1"/>
            </p:cNvSpPr>
            <p:nvPr/>
          </p:nvSpPr>
          <p:spPr bwMode="auto">
            <a:xfrm>
              <a:off x="6369787" y="2411413"/>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80" name="Rectangle 173">
              <a:extLst>
                <a:ext uri="{FF2B5EF4-FFF2-40B4-BE49-F238E27FC236}">
                  <a16:creationId xmlns:a16="http://schemas.microsoft.com/office/drawing/2014/main" id="{FE379C25-ADB2-4443-8ABC-508A67AEA1F1}"/>
                </a:ext>
              </a:extLst>
            </p:cNvPr>
            <p:cNvSpPr>
              <a:spLocks noChangeArrowheads="1"/>
            </p:cNvSpPr>
            <p:nvPr/>
          </p:nvSpPr>
          <p:spPr bwMode="auto">
            <a:xfrm>
              <a:off x="5420462" y="2466975"/>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81" name="Rectangle 174">
              <a:extLst>
                <a:ext uri="{FF2B5EF4-FFF2-40B4-BE49-F238E27FC236}">
                  <a16:creationId xmlns:a16="http://schemas.microsoft.com/office/drawing/2014/main" id="{EE63E234-54CD-4A1D-BAD8-53AD6708C272}"/>
                </a:ext>
              </a:extLst>
            </p:cNvPr>
            <p:cNvSpPr>
              <a:spLocks noChangeArrowheads="1"/>
            </p:cNvSpPr>
            <p:nvPr/>
          </p:nvSpPr>
          <p:spPr bwMode="auto">
            <a:xfrm>
              <a:off x="5622187" y="2563811"/>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82" name="Rectangle 175">
              <a:extLst>
                <a:ext uri="{FF2B5EF4-FFF2-40B4-BE49-F238E27FC236}">
                  <a16:creationId xmlns:a16="http://schemas.microsoft.com/office/drawing/2014/main" id="{BFAF4FB2-445F-42A4-B17C-849B69BC4871}"/>
                </a:ext>
              </a:extLst>
            </p:cNvPr>
            <p:cNvSpPr>
              <a:spLocks noChangeArrowheads="1"/>
            </p:cNvSpPr>
            <p:nvPr/>
          </p:nvSpPr>
          <p:spPr bwMode="auto">
            <a:xfrm>
              <a:off x="6874612" y="3114674"/>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83" name="Rectangle 176">
              <a:extLst>
                <a:ext uri="{FF2B5EF4-FFF2-40B4-BE49-F238E27FC236}">
                  <a16:creationId xmlns:a16="http://schemas.microsoft.com/office/drawing/2014/main" id="{3052EE20-2F2C-48B2-BC44-BFF698A7C27F}"/>
                </a:ext>
              </a:extLst>
            </p:cNvPr>
            <p:cNvSpPr>
              <a:spLocks noChangeArrowheads="1"/>
            </p:cNvSpPr>
            <p:nvPr/>
          </p:nvSpPr>
          <p:spPr bwMode="auto">
            <a:xfrm>
              <a:off x="5857024" y="3114674"/>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dirty="0">
                  <a:solidFill>
                    <a:srgbClr val="99CC00"/>
                  </a:solidFill>
                  <a:latin typeface="Verdana" pitchFamily="34" charset="0"/>
                  <a:ea typeface="Arial Unicode MS" pitchFamily="34" charset="-122"/>
                </a:rPr>
                <a:t>0</a:t>
              </a:r>
            </a:p>
          </p:txBody>
        </p:sp>
        <p:sp>
          <p:nvSpPr>
            <p:cNvPr id="384" name="Rectangle 177">
              <a:extLst>
                <a:ext uri="{FF2B5EF4-FFF2-40B4-BE49-F238E27FC236}">
                  <a16:creationId xmlns:a16="http://schemas.microsoft.com/office/drawing/2014/main" id="{ECF2FF2B-5B25-4998-9A7D-F6453E4080F0}"/>
                </a:ext>
              </a:extLst>
            </p:cNvPr>
            <p:cNvSpPr>
              <a:spLocks noChangeArrowheads="1"/>
            </p:cNvSpPr>
            <p:nvPr/>
          </p:nvSpPr>
          <p:spPr bwMode="auto">
            <a:xfrm>
              <a:off x="5985723" y="3205162"/>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85" name="Rectangle 178">
              <a:extLst>
                <a:ext uri="{FF2B5EF4-FFF2-40B4-BE49-F238E27FC236}">
                  <a16:creationId xmlns:a16="http://schemas.microsoft.com/office/drawing/2014/main" id="{8B484D03-5A7A-4EEA-8196-1B0A43C238FD}"/>
                </a:ext>
              </a:extLst>
            </p:cNvPr>
            <p:cNvSpPr>
              <a:spLocks noChangeArrowheads="1"/>
            </p:cNvSpPr>
            <p:nvPr/>
          </p:nvSpPr>
          <p:spPr bwMode="auto">
            <a:xfrm>
              <a:off x="7377851" y="3708400"/>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FF33CC"/>
                  </a:solidFill>
                  <a:latin typeface="Verdana" pitchFamily="34" charset="0"/>
                  <a:ea typeface="Arial Unicode MS" pitchFamily="34" charset="-122"/>
                </a:rPr>
                <a:t>1</a:t>
              </a:r>
            </a:p>
          </p:txBody>
        </p:sp>
        <p:sp>
          <p:nvSpPr>
            <p:cNvPr id="386" name="Rectangle 179">
              <a:extLst>
                <a:ext uri="{FF2B5EF4-FFF2-40B4-BE49-F238E27FC236}">
                  <a16:creationId xmlns:a16="http://schemas.microsoft.com/office/drawing/2014/main" id="{BA79E886-D13F-4637-9B09-C328BEC3E818}"/>
                </a:ext>
              </a:extLst>
            </p:cNvPr>
            <p:cNvSpPr>
              <a:spLocks noChangeArrowheads="1"/>
            </p:cNvSpPr>
            <p:nvPr/>
          </p:nvSpPr>
          <p:spPr bwMode="auto">
            <a:xfrm>
              <a:off x="7592274" y="383698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87" name="Rectangle 180">
              <a:extLst>
                <a:ext uri="{FF2B5EF4-FFF2-40B4-BE49-F238E27FC236}">
                  <a16:creationId xmlns:a16="http://schemas.microsoft.com/office/drawing/2014/main" id="{A8B21290-8821-4AEA-9D3D-A3DCDB2BBEA3}"/>
                </a:ext>
              </a:extLst>
            </p:cNvPr>
            <p:cNvSpPr>
              <a:spLocks noChangeArrowheads="1"/>
            </p:cNvSpPr>
            <p:nvPr/>
          </p:nvSpPr>
          <p:spPr bwMode="auto">
            <a:xfrm>
              <a:off x="6428523" y="3708400"/>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88" name="Rectangle 181">
              <a:extLst>
                <a:ext uri="{FF2B5EF4-FFF2-40B4-BE49-F238E27FC236}">
                  <a16:creationId xmlns:a16="http://schemas.microsoft.com/office/drawing/2014/main" id="{CB9B30E5-EFF8-44E2-88F4-D4C3C78EC6C2}"/>
                </a:ext>
              </a:extLst>
            </p:cNvPr>
            <p:cNvSpPr>
              <a:spLocks noChangeArrowheads="1"/>
            </p:cNvSpPr>
            <p:nvPr/>
          </p:nvSpPr>
          <p:spPr bwMode="auto">
            <a:xfrm>
              <a:off x="6614374" y="384651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89" name="Rectangle 182">
              <a:extLst>
                <a:ext uri="{FF2B5EF4-FFF2-40B4-BE49-F238E27FC236}">
                  <a16:creationId xmlns:a16="http://schemas.microsoft.com/office/drawing/2014/main" id="{8504FE3A-D4F4-46F9-8418-CD832316C1E4}"/>
                </a:ext>
              </a:extLst>
            </p:cNvPr>
            <p:cNvSpPr>
              <a:spLocks noChangeArrowheads="1"/>
            </p:cNvSpPr>
            <p:nvPr/>
          </p:nvSpPr>
          <p:spPr bwMode="auto">
            <a:xfrm>
              <a:off x="7748585" y="4398960"/>
              <a:ext cx="231777"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dirty="0">
                  <a:solidFill>
                    <a:srgbClr val="FF33CC"/>
                  </a:solidFill>
                  <a:latin typeface="Verdana" pitchFamily="34" charset="0"/>
                  <a:ea typeface="Arial Unicode MS" pitchFamily="34" charset="-122"/>
                </a:rPr>
                <a:t> 1</a:t>
              </a:r>
            </a:p>
          </p:txBody>
        </p:sp>
        <p:sp>
          <p:nvSpPr>
            <p:cNvPr id="390" name="Rectangle 183">
              <a:extLst>
                <a:ext uri="{FF2B5EF4-FFF2-40B4-BE49-F238E27FC236}">
                  <a16:creationId xmlns:a16="http://schemas.microsoft.com/office/drawing/2014/main" id="{4810B256-5216-4FE9-B7A0-ADDEEBDB7919}"/>
                </a:ext>
              </a:extLst>
            </p:cNvPr>
            <p:cNvSpPr>
              <a:spLocks noChangeArrowheads="1"/>
            </p:cNvSpPr>
            <p:nvPr/>
          </p:nvSpPr>
          <p:spPr bwMode="auto">
            <a:xfrm>
              <a:off x="7924060" y="4398960"/>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91" name="Rectangle 184">
              <a:extLst>
                <a:ext uri="{FF2B5EF4-FFF2-40B4-BE49-F238E27FC236}">
                  <a16:creationId xmlns:a16="http://schemas.microsoft.com/office/drawing/2014/main" id="{4F1E8A89-6138-4EBC-81CF-2C0CBBB36DB8}"/>
                </a:ext>
              </a:extLst>
            </p:cNvPr>
            <p:cNvSpPr>
              <a:spLocks noChangeArrowheads="1"/>
            </p:cNvSpPr>
            <p:nvPr/>
          </p:nvSpPr>
          <p:spPr bwMode="auto">
            <a:xfrm>
              <a:off x="6933349" y="4356100"/>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99CC00"/>
                  </a:solidFill>
                  <a:latin typeface="Verdana" pitchFamily="34" charset="0"/>
                  <a:ea typeface="Arial Unicode MS" pitchFamily="34" charset="-122"/>
                </a:rPr>
                <a:t>0</a:t>
              </a:r>
            </a:p>
          </p:txBody>
        </p:sp>
        <p:sp>
          <p:nvSpPr>
            <p:cNvPr id="392" name="Rectangle 185">
              <a:extLst>
                <a:ext uri="{FF2B5EF4-FFF2-40B4-BE49-F238E27FC236}">
                  <a16:creationId xmlns:a16="http://schemas.microsoft.com/office/drawing/2014/main" id="{15C3A8A4-0E07-4B82-A284-60F79FF0029C}"/>
                </a:ext>
              </a:extLst>
            </p:cNvPr>
            <p:cNvSpPr>
              <a:spLocks noChangeArrowheads="1"/>
            </p:cNvSpPr>
            <p:nvPr/>
          </p:nvSpPr>
          <p:spPr bwMode="auto">
            <a:xfrm>
              <a:off x="7165237" y="4410074"/>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93" name="Freeform 186">
              <a:extLst>
                <a:ext uri="{FF2B5EF4-FFF2-40B4-BE49-F238E27FC236}">
                  <a16:creationId xmlns:a16="http://schemas.microsoft.com/office/drawing/2014/main" id="{7561936A-C4E3-4044-BEEC-CECC0C8B3674}"/>
                </a:ext>
              </a:extLst>
            </p:cNvPr>
            <p:cNvSpPr>
              <a:spLocks/>
            </p:cNvSpPr>
            <p:nvPr/>
          </p:nvSpPr>
          <p:spPr bwMode="auto">
            <a:xfrm>
              <a:off x="2527300" y="2254250"/>
              <a:ext cx="727075" cy="449263"/>
            </a:xfrm>
            <a:custGeom>
              <a:avLst/>
              <a:gdLst>
                <a:gd name="T0" fmla="*/ 2147483647 w 458"/>
                <a:gd name="T1" fmla="*/ 2147483647 h 378"/>
                <a:gd name="T2" fmla="*/ 2147483647 w 458"/>
                <a:gd name="T3" fmla="*/ 2147483647 h 378"/>
                <a:gd name="T4" fmla="*/ 2147483647 w 458"/>
                <a:gd name="T5" fmla="*/ 2147483647 h 378"/>
                <a:gd name="T6" fmla="*/ 2147483647 w 458"/>
                <a:gd name="T7" fmla="*/ 2147483647 h 378"/>
                <a:gd name="T8" fmla="*/ 2147483647 w 458"/>
                <a:gd name="T9" fmla="*/ 2147483647 h 378"/>
                <a:gd name="T10" fmla="*/ 2147483647 w 458"/>
                <a:gd name="T11" fmla="*/ 2147483647 h 378"/>
                <a:gd name="T12" fmla="*/ 2147483647 w 458"/>
                <a:gd name="T13" fmla="*/ 2147483647 h 378"/>
                <a:gd name="T14" fmla="*/ 2147483647 w 458"/>
                <a:gd name="T15" fmla="*/ 2147483647 h 378"/>
                <a:gd name="T16" fmla="*/ 2147483647 w 458"/>
                <a:gd name="T17" fmla="*/ 2147483647 h 378"/>
                <a:gd name="T18" fmla="*/ 2147483647 w 458"/>
                <a:gd name="T19" fmla="*/ 2147483647 h 378"/>
                <a:gd name="T20" fmla="*/ 0 w 458"/>
                <a:gd name="T21" fmla="*/ 2147483647 h 378"/>
                <a:gd name="T22" fmla="*/ 2147483647 w 458"/>
                <a:gd name="T23" fmla="*/ 2147483647 h 378"/>
                <a:gd name="T24" fmla="*/ 2147483647 w 458"/>
                <a:gd name="T25" fmla="*/ 2147483647 h 378"/>
                <a:gd name="T26" fmla="*/ 2147483647 w 458"/>
                <a:gd name="T27" fmla="*/ 2147483647 h 378"/>
                <a:gd name="T28" fmla="*/ 2147483647 w 458"/>
                <a:gd name="T29" fmla="*/ 2147483647 h 378"/>
                <a:gd name="T30" fmla="*/ 2147483647 w 458"/>
                <a:gd name="T31" fmla="*/ 2147483647 h 378"/>
                <a:gd name="T32" fmla="*/ 2147483647 w 458"/>
                <a:gd name="T33" fmla="*/ 2147483647 h 378"/>
                <a:gd name="T34" fmla="*/ 2147483647 w 458"/>
                <a:gd name="T35" fmla="*/ 2147483647 h 378"/>
                <a:gd name="T36" fmla="*/ 2147483647 w 458"/>
                <a:gd name="T37" fmla="*/ 2147483647 h 378"/>
                <a:gd name="T38" fmla="*/ 2147483647 w 458"/>
                <a:gd name="T39" fmla="*/ 2147483647 h 378"/>
                <a:gd name="T40" fmla="*/ 2147483647 w 458"/>
                <a:gd name="T41" fmla="*/ 2147483647 h 378"/>
                <a:gd name="T42" fmla="*/ 2147483647 w 458"/>
                <a:gd name="T43" fmla="*/ 2147483647 h 378"/>
                <a:gd name="T44" fmla="*/ 2147483647 w 458"/>
                <a:gd name="T45" fmla="*/ 2147483647 h 378"/>
                <a:gd name="T46" fmla="*/ 2147483647 w 458"/>
                <a:gd name="T47" fmla="*/ 2147483647 h 378"/>
                <a:gd name="T48" fmla="*/ 2147483647 w 458"/>
                <a:gd name="T49" fmla="*/ 2147483647 h 378"/>
                <a:gd name="T50" fmla="*/ 2147483647 w 458"/>
                <a:gd name="T51" fmla="*/ 2147483647 h 378"/>
                <a:gd name="T52" fmla="*/ 2147483647 w 458"/>
                <a:gd name="T53" fmla="*/ 2147483647 h 378"/>
                <a:gd name="T54" fmla="*/ 2147483647 w 458"/>
                <a:gd name="T55" fmla="*/ 2147483647 h 378"/>
                <a:gd name="T56" fmla="*/ 2147483647 w 458"/>
                <a:gd name="T57" fmla="*/ 2147483647 h 378"/>
                <a:gd name="T58" fmla="*/ 2147483647 w 458"/>
                <a:gd name="T59" fmla="*/ 2147483647 h 378"/>
                <a:gd name="T60" fmla="*/ 2147483647 w 458"/>
                <a:gd name="T61" fmla="*/ 2147483647 h 378"/>
                <a:gd name="T62" fmla="*/ 2147483647 w 458"/>
                <a:gd name="T63" fmla="*/ 2147483647 h 378"/>
                <a:gd name="T64" fmla="*/ 2147483647 w 458"/>
                <a:gd name="T65" fmla="*/ 2147483647 h 378"/>
                <a:gd name="T66" fmla="*/ 2147483647 w 458"/>
                <a:gd name="T67" fmla="*/ 2147483647 h 378"/>
                <a:gd name="T68" fmla="*/ 2147483647 w 458"/>
                <a:gd name="T69" fmla="*/ 2147483647 h 378"/>
                <a:gd name="T70" fmla="*/ 2147483647 w 458"/>
                <a:gd name="T71" fmla="*/ 2147483647 h 378"/>
                <a:gd name="T72" fmla="*/ 2147483647 w 458"/>
                <a:gd name="T73" fmla="*/ 2147483647 h 378"/>
                <a:gd name="T74" fmla="*/ 2147483647 w 458"/>
                <a:gd name="T75" fmla="*/ 2147483647 h 378"/>
                <a:gd name="T76" fmla="*/ 2147483647 w 458"/>
                <a:gd name="T77" fmla="*/ 2147483647 h 378"/>
                <a:gd name="T78" fmla="*/ 2147483647 w 458"/>
                <a:gd name="T79" fmla="*/ 2147483647 h 378"/>
                <a:gd name="T80" fmla="*/ 2147483647 w 458"/>
                <a:gd name="T81" fmla="*/ 2147483647 h 378"/>
                <a:gd name="T82" fmla="*/ 2147483647 w 458"/>
                <a:gd name="T83" fmla="*/ 2147483647 h 378"/>
                <a:gd name="T84" fmla="*/ 2147483647 w 458"/>
                <a:gd name="T85" fmla="*/ 0 h 3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8"/>
                <a:gd name="T130" fmla="*/ 0 h 378"/>
                <a:gd name="T131" fmla="*/ 458 w 458"/>
                <a:gd name="T132" fmla="*/ 378 h 3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8" h="378">
                  <a:moveTo>
                    <a:pt x="229" y="0"/>
                  </a:moveTo>
                  <a:lnTo>
                    <a:pt x="217" y="1"/>
                  </a:lnTo>
                  <a:lnTo>
                    <a:pt x="206" y="1"/>
                  </a:lnTo>
                  <a:lnTo>
                    <a:pt x="194" y="2"/>
                  </a:lnTo>
                  <a:lnTo>
                    <a:pt x="182" y="4"/>
                  </a:lnTo>
                  <a:lnTo>
                    <a:pt x="171" y="5"/>
                  </a:lnTo>
                  <a:lnTo>
                    <a:pt x="161" y="9"/>
                  </a:lnTo>
                  <a:lnTo>
                    <a:pt x="150" y="11"/>
                  </a:lnTo>
                  <a:lnTo>
                    <a:pt x="139" y="15"/>
                  </a:lnTo>
                  <a:lnTo>
                    <a:pt x="129" y="18"/>
                  </a:lnTo>
                  <a:lnTo>
                    <a:pt x="119" y="23"/>
                  </a:lnTo>
                  <a:lnTo>
                    <a:pt x="110" y="27"/>
                  </a:lnTo>
                  <a:lnTo>
                    <a:pt x="100" y="33"/>
                  </a:lnTo>
                  <a:lnTo>
                    <a:pt x="92" y="37"/>
                  </a:lnTo>
                  <a:lnTo>
                    <a:pt x="83" y="43"/>
                  </a:lnTo>
                  <a:lnTo>
                    <a:pt x="75" y="49"/>
                  </a:lnTo>
                  <a:lnTo>
                    <a:pt x="67" y="55"/>
                  </a:lnTo>
                  <a:lnTo>
                    <a:pt x="58" y="62"/>
                  </a:lnTo>
                  <a:lnTo>
                    <a:pt x="51" y="68"/>
                  </a:lnTo>
                  <a:lnTo>
                    <a:pt x="44" y="75"/>
                  </a:lnTo>
                  <a:lnTo>
                    <a:pt x="39" y="84"/>
                  </a:lnTo>
                  <a:lnTo>
                    <a:pt x="32" y="91"/>
                  </a:lnTo>
                  <a:lnTo>
                    <a:pt x="26" y="99"/>
                  </a:lnTo>
                  <a:lnTo>
                    <a:pt x="22" y="107"/>
                  </a:lnTo>
                  <a:lnTo>
                    <a:pt x="18" y="116"/>
                  </a:lnTo>
                  <a:lnTo>
                    <a:pt x="14" y="124"/>
                  </a:lnTo>
                  <a:lnTo>
                    <a:pt x="10" y="132"/>
                  </a:lnTo>
                  <a:lnTo>
                    <a:pt x="7" y="142"/>
                  </a:lnTo>
                  <a:lnTo>
                    <a:pt x="4" y="151"/>
                  </a:lnTo>
                  <a:lnTo>
                    <a:pt x="1" y="159"/>
                  </a:lnTo>
                  <a:lnTo>
                    <a:pt x="0" y="169"/>
                  </a:lnTo>
                  <a:lnTo>
                    <a:pt x="0" y="180"/>
                  </a:lnTo>
                  <a:lnTo>
                    <a:pt x="0" y="189"/>
                  </a:lnTo>
                  <a:lnTo>
                    <a:pt x="0" y="199"/>
                  </a:lnTo>
                  <a:lnTo>
                    <a:pt x="0" y="208"/>
                  </a:lnTo>
                  <a:lnTo>
                    <a:pt x="1" y="218"/>
                  </a:lnTo>
                  <a:lnTo>
                    <a:pt x="4" y="227"/>
                  </a:lnTo>
                  <a:lnTo>
                    <a:pt x="7" y="237"/>
                  </a:lnTo>
                  <a:lnTo>
                    <a:pt x="10" y="245"/>
                  </a:lnTo>
                  <a:lnTo>
                    <a:pt x="14" y="254"/>
                  </a:lnTo>
                  <a:lnTo>
                    <a:pt x="18" y="263"/>
                  </a:lnTo>
                  <a:lnTo>
                    <a:pt x="22" y="271"/>
                  </a:lnTo>
                  <a:lnTo>
                    <a:pt x="26" y="279"/>
                  </a:lnTo>
                  <a:lnTo>
                    <a:pt x="32" y="286"/>
                  </a:lnTo>
                  <a:lnTo>
                    <a:pt x="39" y="295"/>
                  </a:lnTo>
                  <a:lnTo>
                    <a:pt x="44" y="302"/>
                  </a:lnTo>
                  <a:lnTo>
                    <a:pt x="51" y="309"/>
                  </a:lnTo>
                  <a:lnTo>
                    <a:pt x="58" y="316"/>
                  </a:lnTo>
                  <a:lnTo>
                    <a:pt x="67" y="322"/>
                  </a:lnTo>
                  <a:lnTo>
                    <a:pt x="75" y="329"/>
                  </a:lnTo>
                  <a:lnTo>
                    <a:pt x="83" y="335"/>
                  </a:lnTo>
                  <a:lnTo>
                    <a:pt x="92" y="340"/>
                  </a:lnTo>
                  <a:lnTo>
                    <a:pt x="100" y="346"/>
                  </a:lnTo>
                  <a:lnTo>
                    <a:pt x="110" y="350"/>
                  </a:lnTo>
                  <a:lnTo>
                    <a:pt x="119" y="355"/>
                  </a:lnTo>
                  <a:lnTo>
                    <a:pt x="129" y="359"/>
                  </a:lnTo>
                  <a:lnTo>
                    <a:pt x="139" y="363"/>
                  </a:lnTo>
                  <a:lnTo>
                    <a:pt x="150" y="366"/>
                  </a:lnTo>
                  <a:lnTo>
                    <a:pt x="161" y="369"/>
                  </a:lnTo>
                  <a:lnTo>
                    <a:pt x="171" y="372"/>
                  </a:lnTo>
                  <a:lnTo>
                    <a:pt x="182" y="374"/>
                  </a:lnTo>
                  <a:lnTo>
                    <a:pt x="194" y="375"/>
                  </a:lnTo>
                  <a:lnTo>
                    <a:pt x="206" y="376"/>
                  </a:lnTo>
                  <a:lnTo>
                    <a:pt x="217" y="378"/>
                  </a:lnTo>
                  <a:lnTo>
                    <a:pt x="229" y="378"/>
                  </a:lnTo>
                  <a:lnTo>
                    <a:pt x="240" y="378"/>
                  </a:lnTo>
                  <a:lnTo>
                    <a:pt x="253" y="376"/>
                  </a:lnTo>
                  <a:lnTo>
                    <a:pt x="264" y="375"/>
                  </a:lnTo>
                  <a:lnTo>
                    <a:pt x="275" y="374"/>
                  </a:lnTo>
                  <a:lnTo>
                    <a:pt x="286" y="372"/>
                  </a:lnTo>
                  <a:lnTo>
                    <a:pt x="297" y="369"/>
                  </a:lnTo>
                  <a:lnTo>
                    <a:pt x="308" y="366"/>
                  </a:lnTo>
                  <a:lnTo>
                    <a:pt x="318" y="363"/>
                  </a:lnTo>
                  <a:lnTo>
                    <a:pt x="328" y="359"/>
                  </a:lnTo>
                  <a:lnTo>
                    <a:pt x="339" y="355"/>
                  </a:lnTo>
                  <a:lnTo>
                    <a:pt x="347" y="350"/>
                  </a:lnTo>
                  <a:lnTo>
                    <a:pt x="357" y="346"/>
                  </a:lnTo>
                  <a:lnTo>
                    <a:pt x="367" y="340"/>
                  </a:lnTo>
                  <a:lnTo>
                    <a:pt x="375" y="335"/>
                  </a:lnTo>
                  <a:lnTo>
                    <a:pt x="383" y="329"/>
                  </a:lnTo>
                  <a:lnTo>
                    <a:pt x="392" y="322"/>
                  </a:lnTo>
                  <a:lnTo>
                    <a:pt x="399" y="316"/>
                  </a:lnTo>
                  <a:lnTo>
                    <a:pt x="406" y="309"/>
                  </a:lnTo>
                  <a:lnTo>
                    <a:pt x="413" y="302"/>
                  </a:lnTo>
                  <a:lnTo>
                    <a:pt x="420" y="295"/>
                  </a:lnTo>
                  <a:lnTo>
                    <a:pt x="425" y="286"/>
                  </a:lnTo>
                  <a:lnTo>
                    <a:pt x="431" y="279"/>
                  </a:lnTo>
                  <a:lnTo>
                    <a:pt x="436" y="271"/>
                  </a:lnTo>
                  <a:lnTo>
                    <a:pt x="440" y="263"/>
                  </a:lnTo>
                  <a:lnTo>
                    <a:pt x="445" y="254"/>
                  </a:lnTo>
                  <a:lnTo>
                    <a:pt x="449" y="245"/>
                  </a:lnTo>
                  <a:lnTo>
                    <a:pt x="451" y="237"/>
                  </a:lnTo>
                  <a:lnTo>
                    <a:pt x="454" y="227"/>
                  </a:lnTo>
                  <a:lnTo>
                    <a:pt x="456" y="218"/>
                  </a:lnTo>
                  <a:lnTo>
                    <a:pt x="457" y="208"/>
                  </a:lnTo>
                  <a:lnTo>
                    <a:pt x="458" y="199"/>
                  </a:lnTo>
                  <a:lnTo>
                    <a:pt x="458" y="189"/>
                  </a:lnTo>
                  <a:lnTo>
                    <a:pt x="458" y="180"/>
                  </a:lnTo>
                  <a:lnTo>
                    <a:pt x="457" y="169"/>
                  </a:lnTo>
                  <a:lnTo>
                    <a:pt x="456" y="159"/>
                  </a:lnTo>
                  <a:lnTo>
                    <a:pt x="454" y="151"/>
                  </a:lnTo>
                  <a:lnTo>
                    <a:pt x="451" y="142"/>
                  </a:lnTo>
                  <a:lnTo>
                    <a:pt x="449" y="132"/>
                  </a:lnTo>
                  <a:lnTo>
                    <a:pt x="445" y="124"/>
                  </a:lnTo>
                  <a:lnTo>
                    <a:pt x="440" y="116"/>
                  </a:lnTo>
                  <a:lnTo>
                    <a:pt x="436" y="107"/>
                  </a:lnTo>
                  <a:lnTo>
                    <a:pt x="431" y="99"/>
                  </a:lnTo>
                  <a:lnTo>
                    <a:pt x="425" y="91"/>
                  </a:lnTo>
                  <a:lnTo>
                    <a:pt x="420" y="84"/>
                  </a:lnTo>
                  <a:lnTo>
                    <a:pt x="413" y="75"/>
                  </a:lnTo>
                  <a:lnTo>
                    <a:pt x="406" y="68"/>
                  </a:lnTo>
                  <a:lnTo>
                    <a:pt x="399" y="62"/>
                  </a:lnTo>
                  <a:lnTo>
                    <a:pt x="392" y="55"/>
                  </a:lnTo>
                  <a:lnTo>
                    <a:pt x="383" y="49"/>
                  </a:lnTo>
                  <a:lnTo>
                    <a:pt x="375" y="43"/>
                  </a:lnTo>
                  <a:lnTo>
                    <a:pt x="367" y="37"/>
                  </a:lnTo>
                  <a:lnTo>
                    <a:pt x="357" y="33"/>
                  </a:lnTo>
                  <a:lnTo>
                    <a:pt x="347" y="27"/>
                  </a:lnTo>
                  <a:lnTo>
                    <a:pt x="339" y="23"/>
                  </a:lnTo>
                  <a:lnTo>
                    <a:pt x="328" y="18"/>
                  </a:lnTo>
                  <a:lnTo>
                    <a:pt x="318" y="15"/>
                  </a:lnTo>
                  <a:lnTo>
                    <a:pt x="308" y="11"/>
                  </a:lnTo>
                  <a:lnTo>
                    <a:pt x="297" y="9"/>
                  </a:lnTo>
                  <a:lnTo>
                    <a:pt x="286" y="5"/>
                  </a:lnTo>
                  <a:lnTo>
                    <a:pt x="275" y="4"/>
                  </a:lnTo>
                  <a:lnTo>
                    <a:pt x="264" y="2"/>
                  </a:lnTo>
                  <a:lnTo>
                    <a:pt x="253" y="1"/>
                  </a:lnTo>
                  <a:lnTo>
                    <a:pt x="240" y="1"/>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94" name="Freeform 187">
              <a:extLst>
                <a:ext uri="{FF2B5EF4-FFF2-40B4-BE49-F238E27FC236}">
                  <a16:creationId xmlns:a16="http://schemas.microsoft.com/office/drawing/2014/main" id="{6F3EDAB5-91A6-487F-B263-FA73E58EE87F}"/>
                </a:ext>
              </a:extLst>
            </p:cNvPr>
            <p:cNvSpPr>
              <a:spLocks/>
            </p:cNvSpPr>
            <p:nvPr/>
          </p:nvSpPr>
          <p:spPr bwMode="auto">
            <a:xfrm>
              <a:off x="2527300" y="2254250"/>
              <a:ext cx="727075" cy="449263"/>
            </a:xfrm>
            <a:custGeom>
              <a:avLst/>
              <a:gdLst>
                <a:gd name="T0" fmla="*/ 2147483647 w 458"/>
                <a:gd name="T1" fmla="*/ 2147483647 h 378"/>
                <a:gd name="T2" fmla="*/ 2147483647 w 458"/>
                <a:gd name="T3" fmla="*/ 2147483647 h 378"/>
                <a:gd name="T4" fmla="*/ 2147483647 w 458"/>
                <a:gd name="T5" fmla="*/ 2147483647 h 378"/>
                <a:gd name="T6" fmla="*/ 2147483647 w 458"/>
                <a:gd name="T7" fmla="*/ 2147483647 h 378"/>
                <a:gd name="T8" fmla="*/ 2147483647 w 458"/>
                <a:gd name="T9" fmla="*/ 2147483647 h 378"/>
                <a:gd name="T10" fmla="*/ 2147483647 w 458"/>
                <a:gd name="T11" fmla="*/ 2147483647 h 378"/>
                <a:gd name="T12" fmla="*/ 2147483647 w 458"/>
                <a:gd name="T13" fmla="*/ 2147483647 h 378"/>
                <a:gd name="T14" fmla="*/ 2147483647 w 458"/>
                <a:gd name="T15" fmla="*/ 2147483647 h 378"/>
                <a:gd name="T16" fmla="*/ 2147483647 w 458"/>
                <a:gd name="T17" fmla="*/ 2147483647 h 378"/>
                <a:gd name="T18" fmla="*/ 2147483647 w 458"/>
                <a:gd name="T19" fmla="*/ 2147483647 h 378"/>
                <a:gd name="T20" fmla="*/ 0 w 458"/>
                <a:gd name="T21" fmla="*/ 2147483647 h 378"/>
                <a:gd name="T22" fmla="*/ 2147483647 w 458"/>
                <a:gd name="T23" fmla="*/ 2147483647 h 378"/>
                <a:gd name="T24" fmla="*/ 2147483647 w 458"/>
                <a:gd name="T25" fmla="*/ 2147483647 h 378"/>
                <a:gd name="T26" fmla="*/ 2147483647 w 458"/>
                <a:gd name="T27" fmla="*/ 2147483647 h 378"/>
                <a:gd name="T28" fmla="*/ 2147483647 w 458"/>
                <a:gd name="T29" fmla="*/ 2147483647 h 378"/>
                <a:gd name="T30" fmla="*/ 2147483647 w 458"/>
                <a:gd name="T31" fmla="*/ 2147483647 h 378"/>
                <a:gd name="T32" fmla="*/ 2147483647 w 458"/>
                <a:gd name="T33" fmla="*/ 2147483647 h 378"/>
                <a:gd name="T34" fmla="*/ 2147483647 w 458"/>
                <a:gd name="T35" fmla="*/ 2147483647 h 378"/>
                <a:gd name="T36" fmla="*/ 2147483647 w 458"/>
                <a:gd name="T37" fmla="*/ 2147483647 h 378"/>
                <a:gd name="T38" fmla="*/ 2147483647 w 458"/>
                <a:gd name="T39" fmla="*/ 2147483647 h 378"/>
                <a:gd name="T40" fmla="*/ 2147483647 w 458"/>
                <a:gd name="T41" fmla="*/ 2147483647 h 378"/>
                <a:gd name="T42" fmla="*/ 2147483647 w 458"/>
                <a:gd name="T43" fmla="*/ 2147483647 h 378"/>
                <a:gd name="T44" fmla="*/ 2147483647 w 458"/>
                <a:gd name="T45" fmla="*/ 2147483647 h 378"/>
                <a:gd name="T46" fmla="*/ 2147483647 w 458"/>
                <a:gd name="T47" fmla="*/ 2147483647 h 378"/>
                <a:gd name="T48" fmla="*/ 2147483647 w 458"/>
                <a:gd name="T49" fmla="*/ 2147483647 h 378"/>
                <a:gd name="T50" fmla="*/ 2147483647 w 458"/>
                <a:gd name="T51" fmla="*/ 2147483647 h 378"/>
                <a:gd name="T52" fmla="*/ 2147483647 w 458"/>
                <a:gd name="T53" fmla="*/ 2147483647 h 378"/>
                <a:gd name="T54" fmla="*/ 2147483647 w 458"/>
                <a:gd name="T55" fmla="*/ 2147483647 h 378"/>
                <a:gd name="T56" fmla="*/ 2147483647 w 458"/>
                <a:gd name="T57" fmla="*/ 2147483647 h 378"/>
                <a:gd name="T58" fmla="*/ 2147483647 w 458"/>
                <a:gd name="T59" fmla="*/ 2147483647 h 378"/>
                <a:gd name="T60" fmla="*/ 2147483647 w 458"/>
                <a:gd name="T61" fmla="*/ 2147483647 h 378"/>
                <a:gd name="T62" fmla="*/ 2147483647 w 458"/>
                <a:gd name="T63" fmla="*/ 2147483647 h 378"/>
                <a:gd name="T64" fmla="*/ 2147483647 w 458"/>
                <a:gd name="T65" fmla="*/ 2147483647 h 378"/>
                <a:gd name="T66" fmla="*/ 2147483647 w 458"/>
                <a:gd name="T67" fmla="*/ 2147483647 h 378"/>
                <a:gd name="T68" fmla="*/ 2147483647 w 458"/>
                <a:gd name="T69" fmla="*/ 2147483647 h 378"/>
                <a:gd name="T70" fmla="*/ 2147483647 w 458"/>
                <a:gd name="T71" fmla="*/ 2147483647 h 378"/>
                <a:gd name="T72" fmla="*/ 2147483647 w 458"/>
                <a:gd name="T73" fmla="*/ 2147483647 h 378"/>
                <a:gd name="T74" fmla="*/ 2147483647 w 458"/>
                <a:gd name="T75" fmla="*/ 2147483647 h 378"/>
                <a:gd name="T76" fmla="*/ 2147483647 w 458"/>
                <a:gd name="T77" fmla="*/ 2147483647 h 378"/>
                <a:gd name="T78" fmla="*/ 2147483647 w 458"/>
                <a:gd name="T79" fmla="*/ 2147483647 h 378"/>
                <a:gd name="T80" fmla="*/ 2147483647 w 458"/>
                <a:gd name="T81" fmla="*/ 2147483647 h 378"/>
                <a:gd name="T82" fmla="*/ 2147483647 w 458"/>
                <a:gd name="T83" fmla="*/ 2147483647 h 378"/>
                <a:gd name="T84" fmla="*/ 2147483647 w 458"/>
                <a:gd name="T85" fmla="*/ 0 h 3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8"/>
                <a:gd name="T130" fmla="*/ 0 h 378"/>
                <a:gd name="T131" fmla="*/ 458 w 458"/>
                <a:gd name="T132" fmla="*/ 378 h 3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8" h="378">
                  <a:moveTo>
                    <a:pt x="229" y="0"/>
                  </a:moveTo>
                  <a:lnTo>
                    <a:pt x="217" y="1"/>
                  </a:lnTo>
                  <a:lnTo>
                    <a:pt x="206" y="1"/>
                  </a:lnTo>
                  <a:lnTo>
                    <a:pt x="194" y="2"/>
                  </a:lnTo>
                  <a:lnTo>
                    <a:pt x="182" y="4"/>
                  </a:lnTo>
                  <a:lnTo>
                    <a:pt x="171" y="5"/>
                  </a:lnTo>
                  <a:lnTo>
                    <a:pt x="161" y="9"/>
                  </a:lnTo>
                  <a:lnTo>
                    <a:pt x="150" y="11"/>
                  </a:lnTo>
                  <a:lnTo>
                    <a:pt x="139" y="15"/>
                  </a:lnTo>
                  <a:lnTo>
                    <a:pt x="129" y="18"/>
                  </a:lnTo>
                  <a:lnTo>
                    <a:pt x="119" y="23"/>
                  </a:lnTo>
                  <a:lnTo>
                    <a:pt x="110" y="27"/>
                  </a:lnTo>
                  <a:lnTo>
                    <a:pt x="100" y="33"/>
                  </a:lnTo>
                  <a:lnTo>
                    <a:pt x="92" y="37"/>
                  </a:lnTo>
                  <a:lnTo>
                    <a:pt x="83" y="43"/>
                  </a:lnTo>
                  <a:lnTo>
                    <a:pt x="75" y="49"/>
                  </a:lnTo>
                  <a:lnTo>
                    <a:pt x="67" y="55"/>
                  </a:lnTo>
                  <a:lnTo>
                    <a:pt x="58" y="62"/>
                  </a:lnTo>
                  <a:lnTo>
                    <a:pt x="51" y="68"/>
                  </a:lnTo>
                  <a:lnTo>
                    <a:pt x="44" y="75"/>
                  </a:lnTo>
                  <a:lnTo>
                    <a:pt x="39" y="84"/>
                  </a:lnTo>
                  <a:lnTo>
                    <a:pt x="32" y="91"/>
                  </a:lnTo>
                  <a:lnTo>
                    <a:pt x="26" y="99"/>
                  </a:lnTo>
                  <a:lnTo>
                    <a:pt x="22" y="107"/>
                  </a:lnTo>
                  <a:lnTo>
                    <a:pt x="18" y="116"/>
                  </a:lnTo>
                  <a:lnTo>
                    <a:pt x="14" y="124"/>
                  </a:lnTo>
                  <a:lnTo>
                    <a:pt x="10" y="132"/>
                  </a:lnTo>
                  <a:lnTo>
                    <a:pt x="7" y="142"/>
                  </a:lnTo>
                  <a:lnTo>
                    <a:pt x="4" y="151"/>
                  </a:lnTo>
                  <a:lnTo>
                    <a:pt x="1" y="159"/>
                  </a:lnTo>
                  <a:lnTo>
                    <a:pt x="0" y="169"/>
                  </a:lnTo>
                  <a:lnTo>
                    <a:pt x="0" y="180"/>
                  </a:lnTo>
                  <a:lnTo>
                    <a:pt x="0" y="189"/>
                  </a:lnTo>
                  <a:lnTo>
                    <a:pt x="0" y="199"/>
                  </a:lnTo>
                  <a:lnTo>
                    <a:pt x="0" y="208"/>
                  </a:lnTo>
                  <a:lnTo>
                    <a:pt x="1" y="218"/>
                  </a:lnTo>
                  <a:lnTo>
                    <a:pt x="4" y="227"/>
                  </a:lnTo>
                  <a:lnTo>
                    <a:pt x="7" y="237"/>
                  </a:lnTo>
                  <a:lnTo>
                    <a:pt x="10" y="245"/>
                  </a:lnTo>
                  <a:lnTo>
                    <a:pt x="14" y="254"/>
                  </a:lnTo>
                  <a:lnTo>
                    <a:pt x="18" y="263"/>
                  </a:lnTo>
                  <a:lnTo>
                    <a:pt x="22" y="271"/>
                  </a:lnTo>
                  <a:lnTo>
                    <a:pt x="26" y="279"/>
                  </a:lnTo>
                  <a:lnTo>
                    <a:pt x="32" y="286"/>
                  </a:lnTo>
                  <a:lnTo>
                    <a:pt x="39" y="295"/>
                  </a:lnTo>
                  <a:lnTo>
                    <a:pt x="44" y="302"/>
                  </a:lnTo>
                  <a:lnTo>
                    <a:pt x="51" y="309"/>
                  </a:lnTo>
                  <a:lnTo>
                    <a:pt x="58" y="316"/>
                  </a:lnTo>
                  <a:lnTo>
                    <a:pt x="67" y="322"/>
                  </a:lnTo>
                  <a:lnTo>
                    <a:pt x="75" y="329"/>
                  </a:lnTo>
                  <a:lnTo>
                    <a:pt x="83" y="335"/>
                  </a:lnTo>
                  <a:lnTo>
                    <a:pt x="92" y="340"/>
                  </a:lnTo>
                  <a:lnTo>
                    <a:pt x="100" y="346"/>
                  </a:lnTo>
                  <a:lnTo>
                    <a:pt x="110" y="350"/>
                  </a:lnTo>
                  <a:lnTo>
                    <a:pt x="119" y="355"/>
                  </a:lnTo>
                  <a:lnTo>
                    <a:pt x="129" y="359"/>
                  </a:lnTo>
                  <a:lnTo>
                    <a:pt x="139" y="363"/>
                  </a:lnTo>
                  <a:lnTo>
                    <a:pt x="150" y="366"/>
                  </a:lnTo>
                  <a:lnTo>
                    <a:pt x="161" y="369"/>
                  </a:lnTo>
                  <a:lnTo>
                    <a:pt x="171" y="372"/>
                  </a:lnTo>
                  <a:lnTo>
                    <a:pt x="182" y="374"/>
                  </a:lnTo>
                  <a:lnTo>
                    <a:pt x="194" y="375"/>
                  </a:lnTo>
                  <a:lnTo>
                    <a:pt x="206" y="376"/>
                  </a:lnTo>
                  <a:lnTo>
                    <a:pt x="217" y="378"/>
                  </a:lnTo>
                  <a:lnTo>
                    <a:pt x="229" y="378"/>
                  </a:lnTo>
                  <a:lnTo>
                    <a:pt x="240" y="378"/>
                  </a:lnTo>
                  <a:lnTo>
                    <a:pt x="253" y="376"/>
                  </a:lnTo>
                  <a:lnTo>
                    <a:pt x="264" y="375"/>
                  </a:lnTo>
                  <a:lnTo>
                    <a:pt x="275" y="374"/>
                  </a:lnTo>
                  <a:lnTo>
                    <a:pt x="286" y="372"/>
                  </a:lnTo>
                  <a:lnTo>
                    <a:pt x="297" y="369"/>
                  </a:lnTo>
                  <a:lnTo>
                    <a:pt x="308" y="366"/>
                  </a:lnTo>
                  <a:lnTo>
                    <a:pt x="318" y="363"/>
                  </a:lnTo>
                  <a:lnTo>
                    <a:pt x="328" y="359"/>
                  </a:lnTo>
                  <a:lnTo>
                    <a:pt x="339" y="355"/>
                  </a:lnTo>
                  <a:lnTo>
                    <a:pt x="347" y="350"/>
                  </a:lnTo>
                  <a:lnTo>
                    <a:pt x="357" y="346"/>
                  </a:lnTo>
                  <a:lnTo>
                    <a:pt x="367" y="340"/>
                  </a:lnTo>
                  <a:lnTo>
                    <a:pt x="375" y="335"/>
                  </a:lnTo>
                  <a:lnTo>
                    <a:pt x="383" y="329"/>
                  </a:lnTo>
                  <a:lnTo>
                    <a:pt x="392" y="322"/>
                  </a:lnTo>
                  <a:lnTo>
                    <a:pt x="399" y="316"/>
                  </a:lnTo>
                  <a:lnTo>
                    <a:pt x="406" y="309"/>
                  </a:lnTo>
                  <a:lnTo>
                    <a:pt x="413" y="302"/>
                  </a:lnTo>
                  <a:lnTo>
                    <a:pt x="420" y="295"/>
                  </a:lnTo>
                  <a:lnTo>
                    <a:pt x="425" y="286"/>
                  </a:lnTo>
                  <a:lnTo>
                    <a:pt x="431" y="279"/>
                  </a:lnTo>
                  <a:lnTo>
                    <a:pt x="436" y="271"/>
                  </a:lnTo>
                  <a:lnTo>
                    <a:pt x="440" y="263"/>
                  </a:lnTo>
                  <a:lnTo>
                    <a:pt x="445" y="254"/>
                  </a:lnTo>
                  <a:lnTo>
                    <a:pt x="449" y="245"/>
                  </a:lnTo>
                  <a:lnTo>
                    <a:pt x="451" y="237"/>
                  </a:lnTo>
                  <a:lnTo>
                    <a:pt x="454" y="227"/>
                  </a:lnTo>
                  <a:lnTo>
                    <a:pt x="456" y="218"/>
                  </a:lnTo>
                  <a:lnTo>
                    <a:pt x="457" y="208"/>
                  </a:lnTo>
                  <a:lnTo>
                    <a:pt x="458" y="199"/>
                  </a:lnTo>
                  <a:lnTo>
                    <a:pt x="458" y="189"/>
                  </a:lnTo>
                  <a:lnTo>
                    <a:pt x="458" y="180"/>
                  </a:lnTo>
                  <a:lnTo>
                    <a:pt x="457" y="169"/>
                  </a:lnTo>
                  <a:lnTo>
                    <a:pt x="456" y="159"/>
                  </a:lnTo>
                  <a:lnTo>
                    <a:pt x="454" y="151"/>
                  </a:lnTo>
                  <a:lnTo>
                    <a:pt x="451" y="142"/>
                  </a:lnTo>
                  <a:lnTo>
                    <a:pt x="449" y="132"/>
                  </a:lnTo>
                  <a:lnTo>
                    <a:pt x="445" y="124"/>
                  </a:lnTo>
                  <a:lnTo>
                    <a:pt x="440" y="116"/>
                  </a:lnTo>
                  <a:lnTo>
                    <a:pt x="436" y="107"/>
                  </a:lnTo>
                  <a:lnTo>
                    <a:pt x="431" y="99"/>
                  </a:lnTo>
                  <a:lnTo>
                    <a:pt x="425" y="91"/>
                  </a:lnTo>
                  <a:lnTo>
                    <a:pt x="420" y="84"/>
                  </a:lnTo>
                  <a:lnTo>
                    <a:pt x="413" y="75"/>
                  </a:lnTo>
                  <a:lnTo>
                    <a:pt x="406" y="68"/>
                  </a:lnTo>
                  <a:lnTo>
                    <a:pt x="399" y="62"/>
                  </a:lnTo>
                  <a:lnTo>
                    <a:pt x="392" y="55"/>
                  </a:lnTo>
                  <a:lnTo>
                    <a:pt x="383" y="49"/>
                  </a:lnTo>
                  <a:lnTo>
                    <a:pt x="375" y="43"/>
                  </a:lnTo>
                  <a:lnTo>
                    <a:pt x="367" y="37"/>
                  </a:lnTo>
                  <a:lnTo>
                    <a:pt x="357" y="33"/>
                  </a:lnTo>
                  <a:lnTo>
                    <a:pt x="347" y="27"/>
                  </a:lnTo>
                  <a:lnTo>
                    <a:pt x="339" y="23"/>
                  </a:lnTo>
                  <a:lnTo>
                    <a:pt x="328" y="18"/>
                  </a:lnTo>
                  <a:lnTo>
                    <a:pt x="318" y="15"/>
                  </a:lnTo>
                  <a:lnTo>
                    <a:pt x="308" y="11"/>
                  </a:lnTo>
                  <a:lnTo>
                    <a:pt x="297" y="9"/>
                  </a:lnTo>
                  <a:lnTo>
                    <a:pt x="286" y="5"/>
                  </a:lnTo>
                  <a:lnTo>
                    <a:pt x="275" y="4"/>
                  </a:lnTo>
                  <a:lnTo>
                    <a:pt x="264" y="2"/>
                  </a:lnTo>
                  <a:lnTo>
                    <a:pt x="253" y="1"/>
                  </a:lnTo>
                  <a:lnTo>
                    <a:pt x="240" y="1"/>
                  </a:lnTo>
                  <a:lnTo>
                    <a:pt x="229"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95" name="Rectangle 188">
              <a:extLst>
                <a:ext uri="{FF2B5EF4-FFF2-40B4-BE49-F238E27FC236}">
                  <a16:creationId xmlns:a16="http://schemas.microsoft.com/office/drawing/2014/main" id="{5EDEF0D2-FA6C-4305-8AAE-569E21AA48E1}"/>
                </a:ext>
              </a:extLst>
            </p:cNvPr>
            <p:cNvSpPr>
              <a:spLocks noChangeArrowheads="1"/>
            </p:cNvSpPr>
            <p:nvPr/>
          </p:nvSpPr>
          <p:spPr bwMode="auto">
            <a:xfrm>
              <a:off x="2738319" y="234315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24</a:t>
              </a:r>
              <a:endParaRPr lang="en-US" altLang="zh-CN" sz="1000">
                <a:solidFill>
                  <a:srgbClr val="000000"/>
                </a:solidFill>
                <a:latin typeface="Tahoma" pitchFamily="34" charset="0"/>
                <a:ea typeface="Arial Unicode MS" pitchFamily="34" charset="-122"/>
              </a:endParaRPr>
            </a:p>
          </p:txBody>
        </p:sp>
        <p:sp>
          <p:nvSpPr>
            <p:cNvPr id="396" name="Rectangle 189">
              <a:extLst>
                <a:ext uri="{FF2B5EF4-FFF2-40B4-BE49-F238E27FC236}">
                  <a16:creationId xmlns:a16="http://schemas.microsoft.com/office/drawing/2014/main" id="{78BBB515-B833-423B-8E91-AFA058393107}"/>
                </a:ext>
              </a:extLst>
            </p:cNvPr>
            <p:cNvSpPr>
              <a:spLocks noChangeArrowheads="1"/>
            </p:cNvSpPr>
            <p:nvPr/>
          </p:nvSpPr>
          <p:spPr bwMode="auto">
            <a:xfrm>
              <a:off x="3074249" y="2446338"/>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397" name="Freeform 190">
              <a:extLst>
                <a:ext uri="{FF2B5EF4-FFF2-40B4-BE49-F238E27FC236}">
                  <a16:creationId xmlns:a16="http://schemas.microsoft.com/office/drawing/2014/main" id="{15B5EDCB-2B28-4FE6-9D86-ACC86FB79FBF}"/>
                </a:ext>
              </a:extLst>
            </p:cNvPr>
            <p:cNvSpPr>
              <a:spLocks/>
            </p:cNvSpPr>
            <p:nvPr/>
          </p:nvSpPr>
          <p:spPr bwMode="auto">
            <a:xfrm>
              <a:off x="5594350" y="2103438"/>
              <a:ext cx="771525" cy="485775"/>
            </a:xfrm>
            <a:custGeom>
              <a:avLst/>
              <a:gdLst>
                <a:gd name="T0" fmla="*/ 2147483647 w 486"/>
                <a:gd name="T1" fmla="*/ 2147483647 h 408"/>
                <a:gd name="T2" fmla="*/ 2147483647 w 486"/>
                <a:gd name="T3" fmla="*/ 2147483647 h 408"/>
                <a:gd name="T4" fmla="*/ 2147483647 w 486"/>
                <a:gd name="T5" fmla="*/ 2147483647 h 408"/>
                <a:gd name="T6" fmla="*/ 2147483647 w 486"/>
                <a:gd name="T7" fmla="*/ 2147483647 h 408"/>
                <a:gd name="T8" fmla="*/ 2147483647 w 486"/>
                <a:gd name="T9" fmla="*/ 2147483647 h 408"/>
                <a:gd name="T10" fmla="*/ 2147483647 w 486"/>
                <a:gd name="T11" fmla="*/ 2147483647 h 408"/>
                <a:gd name="T12" fmla="*/ 2147483647 w 486"/>
                <a:gd name="T13" fmla="*/ 2147483647 h 408"/>
                <a:gd name="T14" fmla="*/ 2147483647 w 486"/>
                <a:gd name="T15" fmla="*/ 2147483647 h 408"/>
                <a:gd name="T16" fmla="*/ 2147483647 w 486"/>
                <a:gd name="T17" fmla="*/ 2147483647 h 408"/>
                <a:gd name="T18" fmla="*/ 2147483647 w 486"/>
                <a:gd name="T19" fmla="*/ 2147483647 h 408"/>
                <a:gd name="T20" fmla="*/ 0 w 486"/>
                <a:gd name="T21" fmla="*/ 2147483647 h 408"/>
                <a:gd name="T22" fmla="*/ 2147483647 w 486"/>
                <a:gd name="T23" fmla="*/ 2147483647 h 408"/>
                <a:gd name="T24" fmla="*/ 2147483647 w 486"/>
                <a:gd name="T25" fmla="*/ 2147483647 h 408"/>
                <a:gd name="T26" fmla="*/ 2147483647 w 486"/>
                <a:gd name="T27" fmla="*/ 2147483647 h 408"/>
                <a:gd name="T28" fmla="*/ 2147483647 w 486"/>
                <a:gd name="T29" fmla="*/ 2147483647 h 408"/>
                <a:gd name="T30" fmla="*/ 2147483647 w 486"/>
                <a:gd name="T31" fmla="*/ 2147483647 h 408"/>
                <a:gd name="T32" fmla="*/ 2147483647 w 486"/>
                <a:gd name="T33" fmla="*/ 2147483647 h 408"/>
                <a:gd name="T34" fmla="*/ 2147483647 w 486"/>
                <a:gd name="T35" fmla="*/ 2147483647 h 408"/>
                <a:gd name="T36" fmla="*/ 2147483647 w 486"/>
                <a:gd name="T37" fmla="*/ 2147483647 h 408"/>
                <a:gd name="T38" fmla="*/ 2147483647 w 486"/>
                <a:gd name="T39" fmla="*/ 2147483647 h 408"/>
                <a:gd name="T40" fmla="*/ 2147483647 w 486"/>
                <a:gd name="T41" fmla="*/ 2147483647 h 408"/>
                <a:gd name="T42" fmla="*/ 2147483647 w 486"/>
                <a:gd name="T43" fmla="*/ 2147483647 h 408"/>
                <a:gd name="T44" fmla="*/ 2147483647 w 486"/>
                <a:gd name="T45" fmla="*/ 2147483647 h 408"/>
                <a:gd name="T46" fmla="*/ 2147483647 w 486"/>
                <a:gd name="T47" fmla="*/ 2147483647 h 408"/>
                <a:gd name="T48" fmla="*/ 2147483647 w 486"/>
                <a:gd name="T49" fmla="*/ 2147483647 h 408"/>
                <a:gd name="T50" fmla="*/ 2147483647 w 486"/>
                <a:gd name="T51" fmla="*/ 2147483647 h 408"/>
                <a:gd name="T52" fmla="*/ 2147483647 w 486"/>
                <a:gd name="T53" fmla="*/ 2147483647 h 408"/>
                <a:gd name="T54" fmla="*/ 2147483647 w 486"/>
                <a:gd name="T55" fmla="*/ 2147483647 h 408"/>
                <a:gd name="T56" fmla="*/ 2147483647 w 486"/>
                <a:gd name="T57" fmla="*/ 2147483647 h 408"/>
                <a:gd name="T58" fmla="*/ 2147483647 w 486"/>
                <a:gd name="T59" fmla="*/ 2147483647 h 408"/>
                <a:gd name="T60" fmla="*/ 2147483647 w 486"/>
                <a:gd name="T61" fmla="*/ 2147483647 h 408"/>
                <a:gd name="T62" fmla="*/ 2147483647 w 486"/>
                <a:gd name="T63" fmla="*/ 2147483647 h 408"/>
                <a:gd name="T64" fmla="*/ 2147483647 w 486"/>
                <a:gd name="T65" fmla="*/ 2147483647 h 408"/>
                <a:gd name="T66" fmla="*/ 2147483647 w 486"/>
                <a:gd name="T67" fmla="*/ 2147483647 h 408"/>
                <a:gd name="T68" fmla="*/ 2147483647 w 486"/>
                <a:gd name="T69" fmla="*/ 2147483647 h 408"/>
                <a:gd name="T70" fmla="*/ 2147483647 w 486"/>
                <a:gd name="T71" fmla="*/ 2147483647 h 408"/>
                <a:gd name="T72" fmla="*/ 2147483647 w 486"/>
                <a:gd name="T73" fmla="*/ 2147483647 h 408"/>
                <a:gd name="T74" fmla="*/ 2147483647 w 486"/>
                <a:gd name="T75" fmla="*/ 2147483647 h 408"/>
                <a:gd name="T76" fmla="*/ 2147483647 w 486"/>
                <a:gd name="T77" fmla="*/ 2147483647 h 408"/>
                <a:gd name="T78" fmla="*/ 2147483647 w 486"/>
                <a:gd name="T79" fmla="*/ 2147483647 h 408"/>
                <a:gd name="T80" fmla="*/ 2147483647 w 486"/>
                <a:gd name="T81" fmla="*/ 2147483647 h 408"/>
                <a:gd name="T82" fmla="*/ 2147483647 w 486"/>
                <a:gd name="T83" fmla="*/ 2147483647 h 408"/>
                <a:gd name="T84" fmla="*/ 2147483647 w 486"/>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6"/>
                <a:gd name="T130" fmla="*/ 0 h 408"/>
                <a:gd name="T131" fmla="*/ 486 w 486"/>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6" h="408">
                  <a:moveTo>
                    <a:pt x="243" y="0"/>
                  </a:moveTo>
                  <a:lnTo>
                    <a:pt x="231" y="0"/>
                  </a:lnTo>
                  <a:lnTo>
                    <a:pt x="218" y="1"/>
                  </a:lnTo>
                  <a:lnTo>
                    <a:pt x="207" y="2"/>
                  </a:lnTo>
                  <a:lnTo>
                    <a:pt x="195" y="3"/>
                  </a:lnTo>
                  <a:lnTo>
                    <a:pt x="184" y="6"/>
                  </a:lnTo>
                  <a:lnTo>
                    <a:pt x="171" y="8"/>
                  </a:lnTo>
                  <a:lnTo>
                    <a:pt x="160" y="12"/>
                  </a:lnTo>
                  <a:lnTo>
                    <a:pt x="149" y="15"/>
                  </a:lnTo>
                  <a:lnTo>
                    <a:pt x="138" y="20"/>
                  </a:lnTo>
                  <a:lnTo>
                    <a:pt x="128" y="24"/>
                  </a:lnTo>
                  <a:lnTo>
                    <a:pt x="118" y="30"/>
                  </a:lnTo>
                  <a:lnTo>
                    <a:pt x="107" y="34"/>
                  </a:lnTo>
                  <a:lnTo>
                    <a:pt x="99" y="40"/>
                  </a:lnTo>
                  <a:lnTo>
                    <a:pt x="89" y="46"/>
                  </a:lnTo>
                  <a:lnTo>
                    <a:pt x="81" y="52"/>
                  </a:lnTo>
                  <a:lnTo>
                    <a:pt x="72" y="59"/>
                  </a:lnTo>
                  <a:lnTo>
                    <a:pt x="64" y="66"/>
                  </a:lnTo>
                  <a:lnTo>
                    <a:pt x="56" y="73"/>
                  </a:lnTo>
                  <a:lnTo>
                    <a:pt x="49" y="82"/>
                  </a:lnTo>
                  <a:lnTo>
                    <a:pt x="42" y="90"/>
                  </a:lnTo>
                  <a:lnTo>
                    <a:pt x="36" y="97"/>
                  </a:lnTo>
                  <a:lnTo>
                    <a:pt x="29" y="107"/>
                  </a:lnTo>
                  <a:lnTo>
                    <a:pt x="25" y="115"/>
                  </a:lnTo>
                  <a:lnTo>
                    <a:pt x="20" y="124"/>
                  </a:lnTo>
                  <a:lnTo>
                    <a:pt x="16" y="134"/>
                  </a:lnTo>
                  <a:lnTo>
                    <a:pt x="11" y="143"/>
                  </a:lnTo>
                  <a:lnTo>
                    <a:pt x="9" y="153"/>
                  </a:lnTo>
                  <a:lnTo>
                    <a:pt x="6" y="162"/>
                  </a:lnTo>
                  <a:lnTo>
                    <a:pt x="3" y="172"/>
                  </a:lnTo>
                  <a:lnTo>
                    <a:pt x="2" y="182"/>
                  </a:lnTo>
                  <a:lnTo>
                    <a:pt x="0" y="193"/>
                  </a:lnTo>
                  <a:lnTo>
                    <a:pt x="0" y="204"/>
                  </a:lnTo>
                  <a:lnTo>
                    <a:pt x="0" y="213"/>
                  </a:lnTo>
                  <a:lnTo>
                    <a:pt x="2" y="224"/>
                  </a:lnTo>
                  <a:lnTo>
                    <a:pt x="3" y="235"/>
                  </a:lnTo>
                  <a:lnTo>
                    <a:pt x="6" y="244"/>
                  </a:lnTo>
                  <a:lnTo>
                    <a:pt x="9" y="255"/>
                  </a:lnTo>
                  <a:lnTo>
                    <a:pt x="11" y="264"/>
                  </a:lnTo>
                  <a:lnTo>
                    <a:pt x="16" y="274"/>
                  </a:lnTo>
                  <a:lnTo>
                    <a:pt x="20" y="283"/>
                  </a:lnTo>
                  <a:lnTo>
                    <a:pt x="25" y="291"/>
                  </a:lnTo>
                  <a:lnTo>
                    <a:pt x="29" y="301"/>
                  </a:lnTo>
                  <a:lnTo>
                    <a:pt x="36" y="309"/>
                  </a:lnTo>
                  <a:lnTo>
                    <a:pt x="42" y="317"/>
                  </a:lnTo>
                  <a:lnTo>
                    <a:pt x="49" y="325"/>
                  </a:lnTo>
                  <a:lnTo>
                    <a:pt x="56" y="333"/>
                  </a:lnTo>
                  <a:lnTo>
                    <a:pt x="64" y="340"/>
                  </a:lnTo>
                  <a:lnTo>
                    <a:pt x="72" y="347"/>
                  </a:lnTo>
                  <a:lnTo>
                    <a:pt x="81" y="354"/>
                  </a:lnTo>
                  <a:lnTo>
                    <a:pt x="89" y="360"/>
                  </a:lnTo>
                  <a:lnTo>
                    <a:pt x="99" y="366"/>
                  </a:lnTo>
                  <a:lnTo>
                    <a:pt x="107" y="372"/>
                  </a:lnTo>
                  <a:lnTo>
                    <a:pt x="118" y="378"/>
                  </a:lnTo>
                  <a:lnTo>
                    <a:pt x="128" y="383"/>
                  </a:lnTo>
                  <a:lnTo>
                    <a:pt x="138" y="387"/>
                  </a:lnTo>
                  <a:lnTo>
                    <a:pt x="149" y="391"/>
                  </a:lnTo>
                  <a:lnTo>
                    <a:pt x="160" y="395"/>
                  </a:lnTo>
                  <a:lnTo>
                    <a:pt x="171" y="398"/>
                  </a:lnTo>
                  <a:lnTo>
                    <a:pt x="184" y="400"/>
                  </a:lnTo>
                  <a:lnTo>
                    <a:pt x="195" y="403"/>
                  </a:lnTo>
                  <a:lnTo>
                    <a:pt x="207" y="405"/>
                  </a:lnTo>
                  <a:lnTo>
                    <a:pt x="218" y="406"/>
                  </a:lnTo>
                  <a:lnTo>
                    <a:pt x="231" y="406"/>
                  </a:lnTo>
                  <a:lnTo>
                    <a:pt x="243" y="408"/>
                  </a:lnTo>
                  <a:lnTo>
                    <a:pt x="256" y="406"/>
                  </a:lnTo>
                  <a:lnTo>
                    <a:pt x="268" y="406"/>
                  </a:lnTo>
                  <a:lnTo>
                    <a:pt x="281" y="405"/>
                  </a:lnTo>
                  <a:lnTo>
                    <a:pt x="293" y="403"/>
                  </a:lnTo>
                  <a:lnTo>
                    <a:pt x="304" y="400"/>
                  </a:lnTo>
                  <a:lnTo>
                    <a:pt x="316" y="398"/>
                  </a:lnTo>
                  <a:lnTo>
                    <a:pt x="327" y="395"/>
                  </a:lnTo>
                  <a:lnTo>
                    <a:pt x="338" y="391"/>
                  </a:lnTo>
                  <a:lnTo>
                    <a:pt x="349" y="387"/>
                  </a:lnTo>
                  <a:lnTo>
                    <a:pt x="360" y="383"/>
                  </a:lnTo>
                  <a:lnTo>
                    <a:pt x="370" y="378"/>
                  </a:lnTo>
                  <a:lnTo>
                    <a:pt x="379" y="372"/>
                  </a:lnTo>
                  <a:lnTo>
                    <a:pt x="389" y="366"/>
                  </a:lnTo>
                  <a:lnTo>
                    <a:pt x="399" y="360"/>
                  </a:lnTo>
                  <a:lnTo>
                    <a:pt x="407" y="354"/>
                  </a:lnTo>
                  <a:lnTo>
                    <a:pt x="416" y="347"/>
                  </a:lnTo>
                  <a:lnTo>
                    <a:pt x="424" y="340"/>
                  </a:lnTo>
                  <a:lnTo>
                    <a:pt x="431" y="333"/>
                  </a:lnTo>
                  <a:lnTo>
                    <a:pt x="438" y="325"/>
                  </a:lnTo>
                  <a:lnTo>
                    <a:pt x="445" y="317"/>
                  </a:lnTo>
                  <a:lnTo>
                    <a:pt x="452" y="309"/>
                  </a:lnTo>
                  <a:lnTo>
                    <a:pt x="457" y="301"/>
                  </a:lnTo>
                  <a:lnTo>
                    <a:pt x="463" y="291"/>
                  </a:lnTo>
                  <a:lnTo>
                    <a:pt x="468" y="283"/>
                  </a:lnTo>
                  <a:lnTo>
                    <a:pt x="473" y="274"/>
                  </a:lnTo>
                  <a:lnTo>
                    <a:pt x="475" y="264"/>
                  </a:lnTo>
                  <a:lnTo>
                    <a:pt x="479" y="255"/>
                  </a:lnTo>
                  <a:lnTo>
                    <a:pt x="482" y="244"/>
                  </a:lnTo>
                  <a:lnTo>
                    <a:pt x="484" y="235"/>
                  </a:lnTo>
                  <a:lnTo>
                    <a:pt x="485" y="224"/>
                  </a:lnTo>
                  <a:lnTo>
                    <a:pt x="486" y="213"/>
                  </a:lnTo>
                  <a:lnTo>
                    <a:pt x="486" y="204"/>
                  </a:lnTo>
                  <a:lnTo>
                    <a:pt x="486" y="193"/>
                  </a:lnTo>
                  <a:lnTo>
                    <a:pt x="485" y="182"/>
                  </a:lnTo>
                  <a:lnTo>
                    <a:pt x="484" y="172"/>
                  </a:lnTo>
                  <a:lnTo>
                    <a:pt x="482" y="162"/>
                  </a:lnTo>
                  <a:lnTo>
                    <a:pt x="479" y="153"/>
                  </a:lnTo>
                  <a:lnTo>
                    <a:pt x="475" y="143"/>
                  </a:lnTo>
                  <a:lnTo>
                    <a:pt x="473" y="134"/>
                  </a:lnTo>
                  <a:lnTo>
                    <a:pt x="468" y="124"/>
                  </a:lnTo>
                  <a:lnTo>
                    <a:pt x="463" y="115"/>
                  </a:lnTo>
                  <a:lnTo>
                    <a:pt x="457" y="107"/>
                  </a:lnTo>
                  <a:lnTo>
                    <a:pt x="452" y="97"/>
                  </a:lnTo>
                  <a:lnTo>
                    <a:pt x="445" y="90"/>
                  </a:lnTo>
                  <a:lnTo>
                    <a:pt x="438" y="82"/>
                  </a:lnTo>
                  <a:lnTo>
                    <a:pt x="431" y="73"/>
                  </a:lnTo>
                  <a:lnTo>
                    <a:pt x="424" y="66"/>
                  </a:lnTo>
                  <a:lnTo>
                    <a:pt x="416" y="59"/>
                  </a:lnTo>
                  <a:lnTo>
                    <a:pt x="407" y="52"/>
                  </a:lnTo>
                  <a:lnTo>
                    <a:pt x="399" y="46"/>
                  </a:lnTo>
                  <a:lnTo>
                    <a:pt x="389" y="40"/>
                  </a:lnTo>
                  <a:lnTo>
                    <a:pt x="379" y="34"/>
                  </a:lnTo>
                  <a:lnTo>
                    <a:pt x="370" y="30"/>
                  </a:lnTo>
                  <a:lnTo>
                    <a:pt x="360" y="24"/>
                  </a:lnTo>
                  <a:lnTo>
                    <a:pt x="349" y="20"/>
                  </a:lnTo>
                  <a:lnTo>
                    <a:pt x="338" y="15"/>
                  </a:lnTo>
                  <a:lnTo>
                    <a:pt x="327" y="12"/>
                  </a:lnTo>
                  <a:lnTo>
                    <a:pt x="316" y="8"/>
                  </a:lnTo>
                  <a:lnTo>
                    <a:pt x="304" y="6"/>
                  </a:lnTo>
                  <a:lnTo>
                    <a:pt x="293" y="3"/>
                  </a:lnTo>
                  <a:lnTo>
                    <a:pt x="281" y="2"/>
                  </a:lnTo>
                  <a:lnTo>
                    <a:pt x="268" y="1"/>
                  </a:lnTo>
                  <a:lnTo>
                    <a:pt x="256" y="0"/>
                  </a:lnTo>
                  <a:lnTo>
                    <a:pt x="2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98" name="Freeform 191">
              <a:extLst>
                <a:ext uri="{FF2B5EF4-FFF2-40B4-BE49-F238E27FC236}">
                  <a16:creationId xmlns:a16="http://schemas.microsoft.com/office/drawing/2014/main" id="{CCCF981F-A90B-4DCD-8C10-041654A0528C}"/>
                </a:ext>
              </a:extLst>
            </p:cNvPr>
            <p:cNvSpPr>
              <a:spLocks/>
            </p:cNvSpPr>
            <p:nvPr/>
          </p:nvSpPr>
          <p:spPr bwMode="auto">
            <a:xfrm>
              <a:off x="5594350" y="2103438"/>
              <a:ext cx="771525" cy="485775"/>
            </a:xfrm>
            <a:custGeom>
              <a:avLst/>
              <a:gdLst>
                <a:gd name="T0" fmla="*/ 2147483647 w 486"/>
                <a:gd name="T1" fmla="*/ 2147483647 h 408"/>
                <a:gd name="T2" fmla="*/ 2147483647 w 486"/>
                <a:gd name="T3" fmla="*/ 2147483647 h 408"/>
                <a:gd name="T4" fmla="*/ 2147483647 w 486"/>
                <a:gd name="T5" fmla="*/ 2147483647 h 408"/>
                <a:gd name="T6" fmla="*/ 2147483647 w 486"/>
                <a:gd name="T7" fmla="*/ 2147483647 h 408"/>
                <a:gd name="T8" fmla="*/ 2147483647 w 486"/>
                <a:gd name="T9" fmla="*/ 2147483647 h 408"/>
                <a:gd name="T10" fmla="*/ 2147483647 w 486"/>
                <a:gd name="T11" fmla="*/ 2147483647 h 408"/>
                <a:gd name="T12" fmla="*/ 2147483647 w 486"/>
                <a:gd name="T13" fmla="*/ 2147483647 h 408"/>
                <a:gd name="T14" fmla="*/ 2147483647 w 486"/>
                <a:gd name="T15" fmla="*/ 2147483647 h 408"/>
                <a:gd name="T16" fmla="*/ 2147483647 w 486"/>
                <a:gd name="T17" fmla="*/ 2147483647 h 408"/>
                <a:gd name="T18" fmla="*/ 2147483647 w 486"/>
                <a:gd name="T19" fmla="*/ 2147483647 h 408"/>
                <a:gd name="T20" fmla="*/ 0 w 486"/>
                <a:gd name="T21" fmla="*/ 2147483647 h 408"/>
                <a:gd name="T22" fmla="*/ 2147483647 w 486"/>
                <a:gd name="T23" fmla="*/ 2147483647 h 408"/>
                <a:gd name="T24" fmla="*/ 2147483647 w 486"/>
                <a:gd name="T25" fmla="*/ 2147483647 h 408"/>
                <a:gd name="T26" fmla="*/ 2147483647 w 486"/>
                <a:gd name="T27" fmla="*/ 2147483647 h 408"/>
                <a:gd name="T28" fmla="*/ 2147483647 w 486"/>
                <a:gd name="T29" fmla="*/ 2147483647 h 408"/>
                <a:gd name="T30" fmla="*/ 2147483647 w 486"/>
                <a:gd name="T31" fmla="*/ 2147483647 h 408"/>
                <a:gd name="T32" fmla="*/ 2147483647 w 486"/>
                <a:gd name="T33" fmla="*/ 2147483647 h 408"/>
                <a:gd name="T34" fmla="*/ 2147483647 w 486"/>
                <a:gd name="T35" fmla="*/ 2147483647 h 408"/>
                <a:gd name="T36" fmla="*/ 2147483647 w 486"/>
                <a:gd name="T37" fmla="*/ 2147483647 h 408"/>
                <a:gd name="T38" fmla="*/ 2147483647 w 486"/>
                <a:gd name="T39" fmla="*/ 2147483647 h 408"/>
                <a:gd name="T40" fmla="*/ 2147483647 w 486"/>
                <a:gd name="T41" fmla="*/ 2147483647 h 408"/>
                <a:gd name="T42" fmla="*/ 2147483647 w 486"/>
                <a:gd name="T43" fmla="*/ 2147483647 h 408"/>
                <a:gd name="T44" fmla="*/ 2147483647 w 486"/>
                <a:gd name="T45" fmla="*/ 2147483647 h 408"/>
                <a:gd name="T46" fmla="*/ 2147483647 w 486"/>
                <a:gd name="T47" fmla="*/ 2147483647 h 408"/>
                <a:gd name="T48" fmla="*/ 2147483647 w 486"/>
                <a:gd name="T49" fmla="*/ 2147483647 h 408"/>
                <a:gd name="T50" fmla="*/ 2147483647 w 486"/>
                <a:gd name="T51" fmla="*/ 2147483647 h 408"/>
                <a:gd name="T52" fmla="*/ 2147483647 w 486"/>
                <a:gd name="T53" fmla="*/ 2147483647 h 408"/>
                <a:gd name="T54" fmla="*/ 2147483647 w 486"/>
                <a:gd name="T55" fmla="*/ 2147483647 h 408"/>
                <a:gd name="T56" fmla="*/ 2147483647 w 486"/>
                <a:gd name="T57" fmla="*/ 2147483647 h 408"/>
                <a:gd name="T58" fmla="*/ 2147483647 w 486"/>
                <a:gd name="T59" fmla="*/ 2147483647 h 408"/>
                <a:gd name="T60" fmla="*/ 2147483647 w 486"/>
                <a:gd name="T61" fmla="*/ 2147483647 h 408"/>
                <a:gd name="T62" fmla="*/ 2147483647 w 486"/>
                <a:gd name="T63" fmla="*/ 2147483647 h 408"/>
                <a:gd name="T64" fmla="*/ 2147483647 w 486"/>
                <a:gd name="T65" fmla="*/ 2147483647 h 408"/>
                <a:gd name="T66" fmla="*/ 2147483647 w 486"/>
                <a:gd name="T67" fmla="*/ 2147483647 h 408"/>
                <a:gd name="T68" fmla="*/ 2147483647 w 486"/>
                <a:gd name="T69" fmla="*/ 2147483647 h 408"/>
                <a:gd name="T70" fmla="*/ 2147483647 w 486"/>
                <a:gd name="T71" fmla="*/ 2147483647 h 408"/>
                <a:gd name="T72" fmla="*/ 2147483647 w 486"/>
                <a:gd name="T73" fmla="*/ 2147483647 h 408"/>
                <a:gd name="T74" fmla="*/ 2147483647 w 486"/>
                <a:gd name="T75" fmla="*/ 2147483647 h 408"/>
                <a:gd name="T76" fmla="*/ 2147483647 w 486"/>
                <a:gd name="T77" fmla="*/ 2147483647 h 408"/>
                <a:gd name="T78" fmla="*/ 2147483647 w 486"/>
                <a:gd name="T79" fmla="*/ 2147483647 h 408"/>
                <a:gd name="T80" fmla="*/ 2147483647 w 486"/>
                <a:gd name="T81" fmla="*/ 2147483647 h 408"/>
                <a:gd name="T82" fmla="*/ 2147483647 w 486"/>
                <a:gd name="T83" fmla="*/ 2147483647 h 408"/>
                <a:gd name="T84" fmla="*/ 2147483647 w 486"/>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6"/>
                <a:gd name="T130" fmla="*/ 0 h 408"/>
                <a:gd name="T131" fmla="*/ 486 w 486"/>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6" h="408">
                  <a:moveTo>
                    <a:pt x="243" y="0"/>
                  </a:moveTo>
                  <a:lnTo>
                    <a:pt x="231" y="0"/>
                  </a:lnTo>
                  <a:lnTo>
                    <a:pt x="218" y="1"/>
                  </a:lnTo>
                  <a:lnTo>
                    <a:pt x="207" y="2"/>
                  </a:lnTo>
                  <a:lnTo>
                    <a:pt x="195" y="3"/>
                  </a:lnTo>
                  <a:lnTo>
                    <a:pt x="184" y="6"/>
                  </a:lnTo>
                  <a:lnTo>
                    <a:pt x="171" y="8"/>
                  </a:lnTo>
                  <a:lnTo>
                    <a:pt x="160" y="12"/>
                  </a:lnTo>
                  <a:lnTo>
                    <a:pt x="149" y="15"/>
                  </a:lnTo>
                  <a:lnTo>
                    <a:pt x="138" y="20"/>
                  </a:lnTo>
                  <a:lnTo>
                    <a:pt x="128" y="24"/>
                  </a:lnTo>
                  <a:lnTo>
                    <a:pt x="118" y="30"/>
                  </a:lnTo>
                  <a:lnTo>
                    <a:pt x="107" y="34"/>
                  </a:lnTo>
                  <a:lnTo>
                    <a:pt x="99" y="40"/>
                  </a:lnTo>
                  <a:lnTo>
                    <a:pt x="89" y="46"/>
                  </a:lnTo>
                  <a:lnTo>
                    <a:pt x="81" y="52"/>
                  </a:lnTo>
                  <a:lnTo>
                    <a:pt x="72" y="59"/>
                  </a:lnTo>
                  <a:lnTo>
                    <a:pt x="64" y="66"/>
                  </a:lnTo>
                  <a:lnTo>
                    <a:pt x="56" y="73"/>
                  </a:lnTo>
                  <a:lnTo>
                    <a:pt x="49" y="82"/>
                  </a:lnTo>
                  <a:lnTo>
                    <a:pt x="42" y="90"/>
                  </a:lnTo>
                  <a:lnTo>
                    <a:pt x="36" y="97"/>
                  </a:lnTo>
                  <a:lnTo>
                    <a:pt x="29" y="107"/>
                  </a:lnTo>
                  <a:lnTo>
                    <a:pt x="25" y="115"/>
                  </a:lnTo>
                  <a:lnTo>
                    <a:pt x="20" y="124"/>
                  </a:lnTo>
                  <a:lnTo>
                    <a:pt x="16" y="134"/>
                  </a:lnTo>
                  <a:lnTo>
                    <a:pt x="11" y="143"/>
                  </a:lnTo>
                  <a:lnTo>
                    <a:pt x="9" y="153"/>
                  </a:lnTo>
                  <a:lnTo>
                    <a:pt x="6" y="162"/>
                  </a:lnTo>
                  <a:lnTo>
                    <a:pt x="3" y="172"/>
                  </a:lnTo>
                  <a:lnTo>
                    <a:pt x="2" y="182"/>
                  </a:lnTo>
                  <a:lnTo>
                    <a:pt x="0" y="193"/>
                  </a:lnTo>
                  <a:lnTo>
                    <a:pt x="0" y="204"/>
                  </a:lnTo>
                  <a:lnTo>
                    <a:pt x="0" y="213"/>
                  </a:lnTo>
                  <a:lnTo>
                    <a:pt x="2" y="224"/>
                  </a:lnTo>
                  <a:lnTo>
                    <a:pt x="3" y="235"/>
                  </a:lnTo>
                  <a:lnTo>
                    <a:pt x="6" y="244"/>
                  </a:lnTo>
                  <a:lnTo>
                    <a:pt x="9" y="255"/>
                  </a:lnTo>
                  <a:lnTo>
                    <a:pt x="11" y="264"/>
                  </a:lnTo>
                  <a:lnTo>
                    <a:pt x="16" y="274"/>
                  </a:lnTo>
                  <a:lnTo>
                    <a:pt x="20" y="283"/>
                  </a:lnTo>
                  <a:lnTo>
                    <a:pt x="25" y="291"/>
                  </a:lnTo>
                  <a:lnTo>
                    <a:pt x="29" y="301"/>
                  </a:lnTo>
                  <a:lnTo>
                    <a:pt x="36" y="309"/>
                  </a:lnTo>
                  <a:lnTo>
                    <a:pt x="42" y="317"/>
                  </a:lnTo>
                  <a:lnTo>
                    <a:pt x="49" y="325"/>
                  </a:lnTo>
                  <a:lnTo>
                    <a:pt x="56" y="333"/>
                  </a:lnTo>
                  <a:lnTo>
                    <a:pt x="64" y="340"/>
                  </a:lnTo>
                  <a:lnTo>
                    <a:pt x="72" y="347"/>
                  </a:lnTo>
                  <a:lnTo>
                    <a:pt x="81" y="354"/>
                  </a:lnTo>
                  <a:lnTo>
                    <a:pt x="89" y="360"/>
                  </a:lnTo>
                  <a:lnTo>
                    <a:pt x="99" y="366"/>
                  </a:lnTo>
                  <a:lnTo>
                    <a:pt x="107" y="372"/>
                  </a:lnTo>
                  <a:lnTo>
                    <a:pt x="118" y="378"/>
                  </a:lnTo>
                  <a:lnTo>
                    <a:pt x="128" y="383"/>
                  </a:lnTo>
                  <a:lnTo>
                    <a:pt x="138" y="387"/>
                  </a:lnTo>
                  <a:lnTo>
                    <a:pt x="149" y="391"/>
                  </a:lnTo>
                  <a:lnTo>
                    <a:pt x="160" y="395"/>
                  </a:lnTo>
                  <a:lnTo>
                    <a:pt x="171" y="398"/>
                  </a:lnTo>
                  <a:lnTo>
                    <a:pt x="184" y="400"/>
                  </a:lnTo>
                  <a:lnTo>
                    <a:pt x="195" y="403"/>
                  </a:lnTo>
                  <a:lnTo>
                    <a:pt x="207" y="405"/>
                  </a:lnTo>
                  <a:lnTo>
                    <a:pt x="218" y="406"/>
                  </a:lnTo>
                  <a:lnTo>
                    <a:pt x="231" y="406"/>
                  </a:lnTo>
                  <a:lnTo>
                    <a:pt x="243" y="408"/>
                  </a:lnTo>
                  <a:lnTo>
                    <a:pt x="256" y="406"/>
                  </a:lnTo>
                  <a:lnTo>
                    <a:pt x="268" y="406"/>
                  </a:lnTo>
                  <a:lnTo>
                    <a:pt x="281" y="405"/>
                  </a:lnTo>
                  <a:lnTo>
                    <a:pt x="293" y="403"/>
                  </a:lnTo>
                  <a:lnTo>
                    <a:pt x="304" y="400"/>
                  </a:lnTo>
                  <a:lnTo>
                    <a:pt x="316" y="398"/>
                  </a:lnTo>
                  <a:lnTo>
                    <a:pt x="327" y="395"/>
                  </a:lnTo>
                  <a:lnTo>
                    <a:pt x="338" y="391"/>
                  </a:lnTo>
                  <a:lnTo>
                    <a:pt x="349" y="387"/>
                  </a:lnTo>
                  <a:lnTo>
                    <a:pt x="360" y="383"/>
                  </a:lnTo>
                  <a:lnTo>
                    <a:pt x="370" y="378"/>
                  </a:lnTo>
                  <a:lnTo>
                    <a:pt x="379" y="372"/>
                  </a:lnTo>
                  <a:lnTo>
                    <a:pt x="389" y="366"/>
                  </a:lnTo>
                  <a:lnTo>
                    <a:pt x="399" y="360"/>
                  </a:lnTo>
                  <a:lnTo>
                    <a:pt x="407" y="354"/>
                  </a:lnTo>
                  <a:lnTo>
                    <a:pt x="416" y="347"/>
                  </a:lnTo>
                  <a:lnTo>
                    <a:pt x="424" y="340"/>
                  </a:lnTo>
                  <a:lnTo>
                    <a:pt x="431" y="333"/>
                  </a:lnTo>
                  <a:lnTo>
                    <a:pt x="438" y="325"/>
                  </a:lnTo>
                  <a:lnTo>
                    <a:pt x="445" y="317"/>
                  </a:lnTo>
                  <a:lnTo>
                    <a:pt x="452" y="309"/>
                  </a:lnTo>
                  <a:lnTo>
                    <a:pt x="457" y="301"/>
                  </a:lnTo>
                  <a:lnTo>
                    <a:pt x="463" y="291"/>
                  </a:lnTo>
                  <a:lnTo>
                    <a:pt x="468" y="283"/>
                  </a:lnTo>
                  <a:lnTo>
                    <a:pt x="473" y="274"/>
                  </a:lnTo>
                  <a:lnTo>
                    <a:pt x="475" y="264"/>
                  </a:lnTo>
                  <a:lnTo>
                    <a:pt x="479" y="255"/>
                  </a:lnTo>
                  <a:lnTo>
                    <a:pt x="482" y="244"/>
                  </a:lnTo>
                  <a:lnTo>
                    <a:pt x="484" y="235"/>
                  </a:lnTo>
                  <a:lnTo>
                    <a:pt x="485" y="224"/>
                  </a:lnTo>
                  <a:lnTo>
                    <a:pt x="486" y="213"/>
                  </a:lnTo>
                  <a:lnTo>
                    <a:pt x="486" y="204"/>
                  </a:lnTo>
                  <a:lnTo>
                    <a:pt x="486" y="193"/>
                  </a:lnTo>
                  <a:lnTo>
                    <a:pt x="485" y="182"/>
                  </a:lnTo>
                  <a:lnTo>
                    <a:pt x="484" y="172"/>
                  </a:lnTo>
                  <a:lnTo>
                    <a:pt x="482" y="162"/>
                  </a:lnTo>
                  <a:lnTo>
                    <a:pt x="479" y="153"/>
                  </a:lnTo>
                  <a:lnTo>
                    <a:pt x="475" y="143"/>
                  </a:lnTo>
                  <a:lnTo>
                    <a:pt x="473" y="134"/>
                  </a:lnTo>
                  <a:lnTo>
                    <a:pt x="468" y="124"/>
                  </a:lnTo>
                  <a:lnTo>
                    <a:pt x="463" y="115"/>
                  </a:lnTo>
                  <a:lnTo>
                    <a:pt x="457" y="107"/>
                  </a:lnTo>
                  <a:lnTo>
                    <a:pt x="452" y="97"/>
                  </a:lnTo>
                  <a:lnTo>
                    <a:pt x="445" y="90"/>
                  </a:lnTo>
                  <a:lnTo>
                    <a:pt x="438" y="82"/>
                  </a:lnTo>
                  <a:lnTo>
                    <a:pt x="431" y="73"/>
                  </a:lnTo>
                  <a:lnTo>
                    <a:pt x="424" y="66"/>
                  </a:lnTo>
                  <a:lnTo>
                    <a:pt x="416" y="59"/>
                  </a:lnTo>
                  <a:lnTo>
                    <a:pt x="407" y="52"/>
                  </a:lnTo>
                  <a:lnTo>
                    <a:pt x="399" y="46"/>
                  </a:lnTo>
                  <a:lnTo>
                    <a:pt x="389" y="40"/>
                  </a:lnTo>
                  <a:lnTo>
                    <a:pt x="379" y="34"/>
                  </a:lnTo>
                  <a:lnTo>
                    <a:pt x="370" y="30"/>
                  </a:lnTo>
                  <a:lnTo>
                    <a:pt x="360" y="24"/>
                  </a:lnTo>
                  <a:lnTo>
                    <a:pt x="349" y="20"/>
                  </a:lnTo>
                  <a:lnTo>
                    <a:pt x="338" y="15"/>
                  </a:lnTo>
                  <a:lnTo>
                    <a:pt x="327" y="12"/>
                  </a:lnTo>
                  <a:lnTo>
                    <a:pt x="316" y="8"/>
                  </a:lnTo>
                  <a:lnTo>
                    <a:pt x="304" y="6"/>
                  </a:lnTo>
                  <a:lnTo>
                    <a:pt x="293" y="3"/>
                  </a:lnTo>
                  <a:lnTo>
                    <a:pt x="281" y="2"/>
                  </a:lnTo>
                  <a:lnTo>
                    <a:pt x="268" y="1"/>
                  </a:lnTo>
                  <a:lnTo>
                    <a:pt x="256" y="0"/>
                  </a:lnTo>
                  <a:lnTo>
                    <a:pt x="243"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399" name="Rectangle 192">
              <a:extLst>
                <a:ext uri="{FF2B5EF4-FFF2-40B4-BE49-F238E27FC236}">
                  <a16:creationId xmlns:a16="http://schemas.microsoft.com/office/drawing/2014/main" id="{8439BF8C-12C5-4666-8241-0123F93E61F0}"/>
                </a:ext>
              </a:extLst>
            </p:cNvPr>
            <p:cNvSpPr>
              <a:spLocks noChangeArrowheads="1"/>
            </p:cNvSpPr>
            <p:nvPr/>
          </p:nvSpPr>
          <p:spPr bwMode="auto">
            <a:xfrm>
              <a:off x="5862519" y="2182815"/>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34</a:t>
              </a:r>
              <a:endParaRPr lang="en-US" altLang="zh-CN" sz="1000">
                <a:solidFill>
                  <a:srgbClr val="000000"/>
                </a:solidFill>
                <a:latin typeface="Tahoma" pitchFamily="34" charset="0"/>
                <a:ea typeface="Arial Unicode MS" pitchFamily="34" charset="-122"/>
              </a:endParaRPr>
            </a:p>
          </p:txBody>
        </p:sp>
        <p:sp>
          <p:nvSpPr>
            <p:cNvPr id="400" name="Rectangle 193">
              <a:extLst>
                <a:ext uri="{FF2B5EF4-FFF2-40B4-BE49-F238E27FC236}">
                  <a16:creationId xmlns:a16="http://schemas.microsoft.com/office/drawing/2014/main" id="{5342A159-E579-4FB5-8B49-DBC770C98706}"/>
                </a:ext>
              </a:extLst>
            </p:cNvPr>
            <p:cNvSpPr>
              <a:spLocks noChangeArrowheads="1"/>
            </p:cNvSpPr>
            <p:nvPr/>
          </p:nvSpPr>
          <p:spPr bwMode="auto">
            <a:xfrm>
              <a:off x="6166697" y="2301873"/>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401" name="Freeform 194">
              <a:extLst>
                <a:ext uri="{FF2B5EF4-FFF2-40B4-BE49-F238E27FC236}">
                  <a16:creationId xmlns:a16="http://schemas.microsoft.com/office/drawing/2014/main" id="{689E8DF5-969B-4356-880A-81F47D94F19E}"/>
                </a:ext>
              </a:extLst>
            </p:cNvPr>
            <p:cNvSpPr>
              <a:spLocks/>
            </p:cNvSpPr>
            <p:nvPr/>
          </p:nvSpPr>
          <p:spPr bwMode="auto">
            <a:xfrm>
              <a:off x="6170613" y="2741613"/>
              <a:ext cx="661987" cy="485775"/>
            </a:xfrm>
            <a:custGeom>
              <a:avLst/>
              <a:gdLst>
                <a:gd name="T0" fmla="*/ 2147483647 w 417"/>
                <a:gd name="T1" fmla="*/ 2147483647 h 408"/>
                <a:gd name="T2" fmla="*/ 2147483647 w 417"/>
                <a:gd name="T3" fmla="*/ 2147483647 h 408"/>
                <a:gd name="T4" fmla="*/ 2147483647 w 417"/>
                <a:gd name="T5" fmla="*/ 2147483647 h 408"/>
                <a:gd name="T6" fmla="*/ 2147483647 w 417"/>
                <a:gd name="T7" fmla="*/ 2147483647 h 408"/>
                <a:gd name="T8" fmla="*/ 2147483647 w 417"/>
                <a:gd name="T9" fmla="*/ 2147483647 h 408"/>
                <a:gd name="T10" fmla="*/ 2147483647 w 417"/>
                <a:gd name="T11" fmla="*/ 2147483647 h 408"/>
                <a:gd name="T12" fmla="*/ 2147483647 w 417"/>
                <a:gd name="T13" fmla="*/ 2147483647 h 408"/>
                <a:gd name="T14" fmla="*/ 2147483647 w 417"/>
                <a:gd name="T15" fmla="*/ 2147483647 h 408"/>
                <a:gd name="T16" fmla="*/ 2147483647 w 417"/>
                <a:gd name="T17" fmla="*/ 2147483647 h 408"/>
                <a:gd name="T18" fmla="*/ 2147483647 w 417"/>
                <a:gd name="T19" fmla="*/ 2147483647 h 408"/>
                <a:gd name="T20" fmla="*/ 0 w 417"/>
                <a:gd name="T21" fmla="*/ 2147483647 h 408"/>
                <a:gd name="T22" fmla="*/ 2147483647 w 417"/>
                <a:gd name="T23" fmla="*/ 2147483647 h 408"/>
                <a:gd name="T24" fmla="*/ 2147483647 w 417"/>
                <a:gd name="T25" fmla="*/ 2147483647 h 408"/>
                <a:gd name="T26" fmla="*/ 2147483647 w 417"/>
                <a:gd name="T27" fmla="*/ 2147483647 h 408"/>
                <a:gd name="T28" fmla="*/ 2147483647 w 417"/>
                <a:gd name="T29" fmla="*/ 2147483647 h 408"/>
                <a:gd name="T30" fmla="*/ 2147483647 w 417"/>
                <a:gd name="T31" fmla="*/ 2147483647 h 408"/>
                <a:gd name="T32" fmla="*/ 2147483647 w 417"/>
                <a:gd name="T33" fmla="*/ 2147483647 h 408"/>
                <a:gd name="T34" fmla="*/ 2147483647 w 417"/>
                <a:gd name="T35" fmla="*/ 2147483647 h 408"/>
                <a:gd name="T36" fmla="*/ 2147483647 w 417"/>
                <a:gd name="T37" fmla="*/ 2147483647 h 408"/>
                <a:gd name="T38" fmla="*/ 2147483647 w 417"/>
                <a:gd name="T39" fmla="*/ 2147483647 h 408"/>
                <a:gd name="T40" fmla="*/ 2147483647 w 417"/>
                <a:gd name="T41" fmla="*/ 2147483647 h 408"/>
                <a:gd name="T42" fmla="*/ 2147483647 w 417"/>
                <a:gd name="T43" fmla="*/ 2147483647 h 408"/>
                <a:gd name="T44" fmla="*/ 2147483647 w 417"/>
                <a:gd name="T45" fmla="*/ 2147483647 h 408"/>
                <a:gd name="T46" fmla="*/ 2147483647 w 417"/>
                <a:gd name="T47" fmla="*/ 2147483647 h 408"/>
                <a:gd name="T48" fmla="*/ 2147483647 w 417"/>
                <a:gd name="T49" fmla="*/ 2147483647 h 408"/>
                <a:gd name="T50" fmla="*/ 2147483647 w 417"/>
                <a:gd name="T51" fmla="*/ 2147483647 h 408"/>
                <a:gd name="T52" fmla="*/ 2147483647 w 417"/>
                <a:gd name="T53" fmla="*/ 2147483647 h 408"/>
                <a:gd name="T54" fmla="*/ 2147483647 w 417"/>
                <a:gd name="T55" fmla="*/ 2147483647 h 408"/>
                <a:gd name="T56" fmla="*/ 2147483647 w 417"/>
                <a:gd name="T57" fmla="*/ 2147483647 h 408"/>
                <a:gd name="T58" fmla="*/ 2147483647 w 417"/>
                <a:gd name="T59" fmla="*/ 2147483647 h 408"/>
                <a:gd name="T60" fmla="*/ 2147483647 w 417"/>
                <a:gd name="T61" fmla="*/ 2147483647 h 408"/>
                <a:gd name="T62" fmla="*/ 2147483647 w 417"/>
                <a:gd name="T63" fmla="*/ 2147483647 h 408"/>
                <a:gd name="T64" fmla="*/ 2147483647 w 417"/>
                <a:gd name="T65" fmla="*/ 2147483647 h 408"/>
                <a:gd name="T66" fmla="*/ 2147483647 w 417"/>
                <a:gd name="T67" fmla="*/ 2147483647 h 408"/>
                <a:gd name="T68" fmla="*/ 2147483647 w 417"/>
                <a:gd name="T69" fmla="*/ 2147483647 h 408"/>
                <a:gd name="T70" fmla="*/ 2147483647 w 417"/>
                <a:gd name="T71" fmla="*/ 2147483647 h 408"/>
                <a:gd name="T72" fmla="*/ 2147483647 w 417"/>
                <a:gd name="T73" fmla="*/ 2147483647 h 408"/>
                <a:gd name="T74" fmla="*/ 2147483647 w 417"/>
                <a:gd name="T75" fmla="*/ 2147483647 h 408"/>
                <a:gd name="T76" fmla="*/ 2147483647 w 417"/>
                <a:gd name="T77" fmla="*/ 2147483647 h 408"/>
                <a:gd name="T78" fmla="*/ 2147483647 w 417"/>
                <a:gd name="T79" fmla="*/ 2147483647 h 408"/>
                <a:gd name="T80" fmla="*/ 2147483647 w 417"/>
                <a:gd name="T81" fmla="*/ 2147483647 h 408"/>
                <a:gd name="T82" fmla="*/ 2147483647 w 417"/>
                <a:gd name="T83" fmla="*/ 2147483647 h 408"/>
                <a:gd name="T84" fmla="*/ 2147483647 w 417"/>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7"/>
                <a:gd name="T130" fmla="*/ 0 h 408"/>
                <a:gd name="T131" fmla="*/ 417 w 417"/>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7" h="408">
                  <a:moveTo>
                    <a:pt x="208" y="0"/>
                  </a:moveTo>
                  <a:lnTo>
                    <a:pt x="197" y="2"/>
                  </a:lnTo>
                  <a:lnTo>
                    <a:pt x="186" y="2"/>
                  </a:lnTo>
                  <a:lnTo>
                    <a:pt x="176" y="3"/>
                  </a:lnTo>
                  <a:lnTo>
                    <a:pt x="165" y="5"/>
                  </a:lnTo>
                  <a:lnTo>
                    <a:pt x="156" y="8"/>
                  </a:lnTo>
                  <a:lnTo>
                    <a:pt x="146" y="10"/>
                  </a:lnTo>
                  <a:lnTo>
                    <a:pt x="136" y="13"/>
                  </a:lnTo>
                  <a:lnTo>
                    <a:pt x="126" y="17"/>
                  </a:lnTo>
                  <a:lnTo>
                    <a:pt x="118" y="21"/>
                  </a:lnTo>
                  <a:lnTo>
                    <a:pt x="108" y="25"/>
                  </a:lnTo>
                  <a:lnTo>
                    <a:pt x="100" y="30"/>
                  </a:lnTo>
                  <a:lnTo>
                    <a:pt x="92" y="36"/>
                  </a:lnTo>
                  <a:lnTo>
                    <a:pt x="83" y="42"/>
                  </a:lnTo>
                  <a:lnTo>
                    <a:pt x="75" y="48"/>
                  </a:lnTo>
                  <a:lnTo>
                    <a:pt x="68" y="54"/>
                  </a:lnTo>
                  <a:lnTo>
                    <a:pt x="60" y="61"/>
                  </a:lnTo>
                  <a:lnTo>
                    <a:pt x="54" y="68"/>
                  </a:lnTo>
                  <a:lnTo>
                    <a:pt x="47" y="75"/>
                  </a:lnTo>
                  <a:lnTo>
                    <a:pt x="40" y="82"/>
                  </a:lnTo>
                  <a:lnTo>
                    <a:pt x="35" y="90"/>
                  </a:lnTo>
                  <a:lnTo>
                    <a:pt x="29" y="99"/>
                  </a:lnTo>
                  <a:lnTo>
                    <a:pt x="25" y="107"/>
                  </a:lnTo>
                  <a:lnTo>
                    <a:pt x="19" y="117"/>
                  </a:lnTo>
                  <a:lnTo>
                    <a:pt x="15" y="125"/>
                  </a:lnTo>
                  <a:lnTo>
                    <a:pt x="12" y="134"/>
                  </a:lnTo>
                  <a:lnTo>
                    <a:pt x="8" y="144"/>
                  </a:lnTo>
                  <a:lnTo>
                    <a:pt x="6" y="153"/>
                  </a:lnTo>
                  <a:lnTo>
                    <a:pt x="4" y="164"/>
                  </a:lnTo>
                  <a:lnTo>
                    <a:pt x="1" y="173"/>
                  </a:lnTo>
                  <a:lnTo>
                    <a:pt x="0" y="184"/>
                  </a:lnTo>
                  <a:lnTo>
                    <a:pt x="0" y="194"/>
                  </a:lnTo>
                  <a:lnTo>
                    <a:pt x="0" y="204"/>
                  </a:lnTo>
                  <a:lnTo>
                    <a:pt x="0" y="215"/>
                  </a:lnTo>
                  <a:lnTo>
                    <a:pt x="0" y="226"/>
                  </a:lnTo>
                  <a:lnTo>
                    <a:pt x="1" y="235"/>
                  </a:lnTo>
                  <a:lnTo>
                    <a:pt x="4" y="246"/>
                  </a:lnTo>
                  <a:lnTo>
                    <a:pt x="6" y="255"/>
                  </a:lnTo>
                  <a:lnTo>
                    <a:pt x="8" y="265"/>
                  </a:lnTo>
                  <a:lnTo>
                    <a:pt x="12" y="274"/>
                  </a:lnTo>
                  <a:lnTo>
                    <a:pt x="15" y="284"/>
                  </a:lnTo>
                  <a:lnTo>
                    <a:pt x="19" y="293"/>
                  </a:lnTo>
                  <a:lnTo>
                    <a:pt x="25" y="301"/>
                  </a:lnTo>
                  <a:lnTo>
                    <a:pt x="29" y="310"/>
                  </a:lnTo>
                  <a:lnTo>
                    <a:pt x="35" y="318"/>
                  </a:lnTo>
                  <a:lnTo>
                    <a:pt x="40" y="326"/>
                  </a:lnTo>
                  <a:lnTo>
                    <a:pt x="47" y="335"/>
                  </a:lnTo>
                  <a:lnTo>
                    <a:pt x="54" y="342"/>
                  </a:lnTo>
                  <a:lnTo>
                    <a:pt x="60" y="349"/>
                  </a:lnTo>
                  <a:lnTo>
                    <a:pt x="68" y="356"/>
                  </a:lnTo>
                  <a:lnTo>
                    <a:pt x="75" y="362"/>
                  </a:lnTo>
                  <a:lnTo>
                    <a:pt x="83" y="368"/>
                  </a:lnTo>
                  <a:lnTo>
                    <a:pt x="92" y="374"/>
                  </a:lnTo>
                  <a:lnTo>
                    <a:pt x="100" y="378"/>
                  </a:lnTo>
                  <a:lnTo>
                    <a:pt x="108" y="383"/>
                  </a:lnTo>
                  <a:lnTo>
                    <a:pt x="118" y="388"/>
                  </a:lnTo>
                  <a:lnTo>
                    <a:pt x="126" y="393"/>
                  </a:lnTo>
                  <a:lnTo>
                    <a:pt x="136" y="396"/>
                  </a:lnTo>
                  <a:lnTo>
                    <a:pt x="146" y="399"/>
                  </a:lnTo>
                  <a:lnTo>
                    <a:pt x="156" y="402"/>
                  </a:lnTo>
                  <a:lnTo>
                    <a:pt x="165" y="404"/>
                  </a:lnTo>
                  <a:lnTo>
                    <a:pt x="176" y="406"/>
                  </a:lnTo>
                  <a:lnTo>
                    <a:pt x="186" y="407"/>
                  </a:lnTo>
                  <a:lnTo>
                    <a:pt x="197" y="408"/>
                  </a:lnTo>
                  <a:lnTo>
                    <a:pt x="208" y="408"/>
                  </a:lnTo>
                  <a:lnTo>
                    <a:pt x="218" y="408"/>
                  </a:lnTo>
                  <a:lnTo>
                    <a:pt x="229" y="407"/>
                  </a:lnTo>
                  <a:lnTo>
                    <a:pt x="239" y="406"/>
                  </a:lnTo>
                  <a:lnTo>
                    <a:pt x="250" y="404"/>
                  </a:lnTo>
                  <a:lnTo>
                    <a:pt x="260" y="402"/>
                  </a:lnTo>
                  <a:lnTo>
                    <a:pt x="269" y="399"/>
                  </a:lnTo>
                  <a:lnTo>
                    <a:pt x="279" y="396"/>
                  </a:lnTo>
                  <a:lnTo>
                    <a:pt x="289" y="393"/>
                  </a:lnTo>
                  <a:lnTo>
                    <a:pt x="299" y="388"/>
                  </a:lnTo>
                  <a:lnTo>
                    <a:pt x="307" y="383"/>
                  </a:lnTo>
                  <a:lnTo>
                    <a:pt x="315" y="378"/>
                  </a:lnTo>
                  <a:lnTo>
                    <a:pt x="324" y="374"/>
                  </a:lnTo>
                  <a:lnTo>
                    <a:pt x="332" y="368"/>
                  </a:lnTo>
                  <a:lnTo>
                    <a:pt x="340" y="362"/>
                  </a:lnTo>
                  <a:lnTo>
                    <a:pt x="347" y="356"/>
                  </a:lnTo>
                  <a:lnTo>
                    <a:pt x="356" y="349"/>
                  </a:lnTo>
                  <a:lnTo>
                    <a:pt x="363" y="342"/>
                  </a:lnTo>
                  <a:lnTo>
                    <a:pt x="368" y="335"/>
                  </a:lnTo>
                  <a:lnTo>
                    <a:pt x="375" y="326"/>
                  </a:lnTo>
                  <a:lnTo>
                    <a:pt x="381" y="318"/>
                  </a:lnTo>
                  <a:lnTo>
                    <a:pt x="386" y="310"/>
                  </a:lnTo>
                  <a:lnTo>
                    <a:pt x="390" y="301"/>
                  </a:lnTo>
                  <a:lnTo>
                    <a:pt x="396" y="293"/>
                  </a:lnTo>
                  <a:lnTo>
                    <a:pt x="400" y="284"/>
                  </a:lnTo>
                  <a:lnTo>
                    <a:pt x="403" y="274"/>
                  </a:lnTo>
                  <a:lnTo>
                    <a:pt x="407" y="265"/>
                  </a:lnTo>
                  <a:lnTo>
                    <a:pt x="410" y="255"/>
                  </a:lnTo>
                  <a:lnTo>
                    <a:pt x="411" y="246"/>
                  </a:lnTo>
                  <a:lnTo>
                    <a:pt x="414" y="235"/>
                  </a:lnTo>
                  <a:lnTo>
                    <a:pt x="415" y="226"/>
                  </a:lnTo>
                  <a:lnTo>
                    <a:pt x="415" y="215"/>
                  </a:lnTo>
                  <a:lnTo>
                    <a:pt x="417" y="204"/>
                  </a:lnTo>
                  <a:lnTo>
                    <a:pt x="415" y="194"/>
                  </a:lnTo>
                  <a:lnTo>
                    <a:pt x="415" y="184"/>
                  </a:lnTo>
                  <a:lnTo>
                    <a:pt x="414" y="173"/>
                  </a:lnTo>
                  <a:lnTo>
                    <a:pt x="411" y="164"/>
                  </a:lnTo>
                  <a:lnTo>
                    <a:pt x="410" y="153"/>
                  </a:lnTo>
                  <a:lnTo>
                    <a:pt x="407" y="144"/>
                  </a:lnTo>
                  <a:lnTo>
                    <a:pt x="403" y="134"/>
                  </a:lnTo>
                  <a:lnTo>
                    <a:pt x="400" y="125"/>
                  </a:lnTo>
                  <a:lnTo>
                    <a:pt x="396" y="117"/>
                  </a:lnTo>
                  <a:lnTo>
                    <a:pt x="390" y="107"/>
                  </a:lnTo>
                  <a:lnTo>
                    <a:pt x="386" y="99"/>
                  </a:lnTo>
                  <a:lnTo>
                    <a:pt x="381" y="90"/>
                  </a:lnTo>
                  <a:lnTo>
                    <a:pt x="375" y="82"/>
                  </a:lnTo>
                  <a:lnTo>
                    <a:pt x="368" y="75"/>
                  </a:lnTo>
                  <a:lnTo>
                    <a:pt x="363" y="68"/>
                  </a:lnTo>
                  <a:lnTo>
                    <a:pt x="356" y="61"/>
                  </a:lnTo>
                  <a:lnTo>
                    <a:pt x="347" y="54"/>
                  </a:lnTo>
                  <a:lnTo>
                    <a:pt x="340" y="48"/>
                  </a:lnTo>
                  <a:lnTo>
                    <a:pt x="332" y="42"/>
                  </a:lnTo>
                  <a:lnTo>
                    <a:pt x="324" y="36"/>
                  </a:lnTo>
                  <a:lnTo>
                    <a:pt x="315" y="30"/>
                  </a:lnTo>
                  <a:lnTo>
                    <a:pt x="307" y="25"/>
                  </a:lnTo>
                  <a:lnTo>
                    <a:pt x="299" y="21"/>
                  </a:lnTo>
                  <a:lnTo>
                    <a:pt x="289" y="17"/>
                  </a:lnTo>
                  <a:lnTo>
                    <a:pt x="279" y="13"/>
                  </a:lnTo>
                  <a:lnTo>
                    <a:pt x="269" y="10"/>
                  </a:lnTo>
                  <a:lnTo>
                    <a:pt x="260" y="8"/>
                  </a:lnTo>
                  <a:lnTo>
                    <a:pt x="250" y="5"/>
                  </a:lnTo>
                  <a:lnTo>
                    <a:pt x="239" y="3"/>
                  </a:lnTo>
                  <a:lnTo>
                    <a:pt x="229" y="2"/>
                  </a:lnTo>
                  <a:lnTo>
                    <a:pt x="218" y="2"/>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02" name="Freeform 195">
              <a:extLst>
                <a:ext uri="{FF2B5EF4-FFF2-40B4-BE49-F238E27FC236}">
                  <a16:creationId xmlns:a16="http://schemas.microsoft.com/office/drawing/2014/main" id="{DD789AF2-5AF7-4E21-BADF-E93F2A2932C7}"/>
                </a:ext>
              </a:extLst>
            </p:cNvPr>
            <p:cNvSpPr>
              <a:spLocks/>
            </p:cNvSpPr>
            <p:nvPr/>
          </p:nvSpPr>
          <p:spPr bwMode="auto">
            <a:xfrm>
              <a:off x="6170613" y="2741613"/>
              <a:ext cx="661987" cy="485775"/>
            </a:xfrm>
            <a:custGeom>
              <a:avLst/>
              <a:gdLst>
                <a:gd name="T0" fmla="*/ 2147483647 w 417"/>
                <a:gd name="T1" fmla="*/ 2147483647 h 408"/>
                <a:gd name="T2" fmla="*/ 2147483647 w 417"/>
                <a:gd name="T3" fmla="*/ 2147483647 h 408"/>
                <a:gd name="T4" fmla="*/ 2147483647 w 417"/>
                <a:gd name="T5" fmla="*/ 2147483647 h 408"/>
                <a:gd name="T6" fmla="*/ 2147483647 w 417"/>
                <a:gd name="T7" fmla="*/ 2147483647 h 408"/>
                <a:gd name="T8" fmla="*/ 2147483647 w 417"/>
                <a:gd name="T9" fmla="*/ 2147483647 h 408"/>
                <a:gd name="T10" fmla="*/ 2147483647 w 417"/>
                <a:gd name="T11" fmla="*/ 2147483647 h 408"/>
                <a:gd name="T12" fmla="*/ 2147483647 w 417"/>
                <a:gd name="T13" fmla="*/ 2147483647 h 408"/>
                <a:gd name="T14" fmla="*/ 2147483647 w 417"/>
                <a:gd name="T15" fmla="*/ 2147483647 h 408"/>
                <a:gd name="T16" fmla="*/ 2147483647 w 417"/>
                <a:gd name="T17" fmla="*/ 2147483647 h 408"/>
                <a:gd name="T18" fmla="*/ 2147483647 w 417"/>
                <a:gd name="T19" fmla="*/ 2147483647 h 408"/>
                <a:gd name="T20" fmla="*/ 0 w 417"/>
                <a:gd name="T21" fmla="*/ 2147483647 h 408"/>
                <a:gd name="T22" fmla="*/ 2147483647 w 417"/>
                <a:gd name="T23" fmla="*/ 2147483647 h 408"/>
                <a:gd name="T24" fmla="*/ 2147483647 w 417"/>
                <a:gd name="T25" fmla="*/ 2147483647 h 408"/>
                <a:gd name="T26" fmla="*/ 2147483647 w 417"/>
                <a:gd name="T27" fmla="*/ 2147483647 h 408"/>
                <a:gd name="T28" fmla="*/ 2147483647 w 417"/>
                <a:gd name="T29" fmla="*/ 2147483647 h 408"/>
                <a:gd name="T30" fmla="*/ 2147483647 w 417"/>
                <a:gd name="T31" fmla="*/ 2147483647 h 408"/>
                <a:gd name="T32" fmla="*/ 2147483647 w 417"/>
                <a:gd name="T33" fmla="*/ 2147483647 h 408"/>
                <a:gd name="T34" fmla="*/ 2147483647 w 417"/>
                <a:gd name="T35" fmla="*/ 2147483647 h 408"/>
                <a:gd name="T36" fmla="*/ 2147483647 w 417"/>
                <a:gd name="T37" fmla="*/ 2147483647 h 408"/>
                <a:gd name="T38" fmla="*/ 2147483647 w 417"/>
                <a:gd name="T39" fmla="*/ 2147483647 h 408"/>
                <a:gd name="T40" fmla="*/ 2147483647 w 417"/>
                <a:gd name="T41" fmla="*/ 2147483647 h 408"/>
                <a:gd name="T42" fmla="*/ 2147483647 w 417"/>
                <a:gd name="T43" fmla="*/ 2147483647 h 408"/>
                <a:gd name="T44" fmla="*/ 2147483647 w 417"/>
                <a:gd name="T45" fmla="*/ 2147483647 h 408"/>
                <a:gd name="T46" fmla="*/ 2147483647 w 417"/>
                <a:gd name="T47" fmla="*/ 2147483647 h 408"/>
                <a:gd name="T48" fmla="*/ 2147483647 w 417"/>
                <a:gd name="T49" fmla="*/ 2147483647 h 408"/>
                <a:gd name="T50" fmla="*/ 2147483647 w 417"/>
                <a:gd name="T51" fmla="*/ 2147483647 h 408"/>
                <a:gd name="T52" fmla="*/ 2147483647 w 417"/>
                <a:gd name="T53" fmla="*/ 2147483647 h 408"/>
                <a:gd name="T54" fmla="*/ 2147483647 w 417"/>
                <a:gd name="T55" fmla="*/ 2147483647 h 408"/>
                <a:gd name="T56" fmla="*/ 2147483647 w 417"/>
                <a:gd name="T57" fmla="*/ 2147483647 h 408"/>
                <a:gd name="T58" fmla="*/ 2147483647 w 417"/>
                <a:gd name="T59" fmla="*/ 2147483647 h 408"/>
                <a:gd name="T60" fmla="*/ 2147483647 w 417"/>
                <a:gd name="T61" fmla="*/ 2147483647 h 408"/>
                <a:gd name="T62" fmla="*/ 2147483647 w 417"/>
                <a:gd name="T63" fmla="*/ 2147483647 h 408"/>
                <a:gd name="T64" fmla="*/ 2147483647 w 417"/>
                <a:gd name="T65" fmla="*/ 2147483647 h 408"/>
                <a:gd name="T66" fmla="*/ 2147483647 w 417"/>
                <a:gd name="T67" fmla="*/ 2147483647 h 408"/>
                <a:gd name="T68" fmla="*/ 2147483647 w 417"/>
                <a:gd name="T69" fmla="*/ 2147483647 h 408"/>
                <a:gd name="T70" fmla="*/ 2147483647 w 417"/>
                <a:gd name="T71" fmla="*/ 2147483647 h 408"/>
                <a:gd name="T72" fmla="*/ 2147483647 w 417"/>
                <a:gd name="T73" fmla="*/ 2147483647 h 408"/>
                <a:gd name="T74" fmla="*/ 2147483647 w 417"/>
                <a:gd name="T75" fmla="*/ 2147483647 h 408"/>
                <a:gd name="T76" fmla="*/ 2147483647 w 417"/>
                <a:gd name="T77" fmla="*/ 2147483647 h 408"/>
                <a:gd name="T78" fmla="*/ 2147483647 w 417"/>
                <a:gd name="T79" fmla="*/ 2147483647 h 408"/>
                <a:gd name="T80" fmla="*/ 2147483647 w 417"/>
                <a:gd name="T81" fmla="*/ 2147483647 h 408"/>
                <a:gd name="T82" fmla="*/ 2147483647 w 417"/>
                <a:gd name="T83" fmla="*/ 2147483647 h 408"/>
                <a:gd name="T84" fmla="*/ 2147483647 w 417"/>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7"/>
                <a:gd name="T130" fmla="*/ 0 h 408"/>
                <a:gd name="T131" fmla="*/ 417 w 417"/>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7" h="408">
                  <a:moveTo>
                    <a:pt x="208" y="0"/>
                  </a:moveTo>
                  <a:lnTo>
                    <a:pt x="197" y="2"/>
                  </a:lnTo>
                  <a:lnTo>
                    <a:pt x="186" y="2"/>
                  </a:lnTo>
                  <a:lnTo>
                    <a:pt x="176" y="3"/>
                  </a:lnTo>
                  <a:lnTo>
                    <a:pt x="165" y="5"/>
                  </a:lnTo>
                  <a:lnTo>
                    <a:pt x="156" y="8"/>
                  </a:lnTo>
                  <a:lnTo>
                    <a:pt x="146" y="10"/>
                  </a:lnTo>
                  <a:lnTo>
                    <a:pt x="136" y="13"/>
                  </a:lnTo>
                  <a:lnTo>
                    <a:pt x="126" y="17"/>
                  </a:lnTo>
                  <a:lnTo>
                    <a:pt x="118" y="21"/>
                  </a:lnTo>
                  <a:lnTo>
                    <a:pt x="108" y="25"/>
                  </a:lnTo>
                  <a:lnTo>
                    <a:pt x="100" y="30"/>
                  </a:lnTo>
                  <a:lnTo>
                    <a:pt x="92" y="36"/>
                  </a:lnTo>
                  <a:lnTo>
                    <a:pt x="83" y="42"/>
                  </a:lnTo>
                  <a:lnTo>
                    <a:pt x="75" y="48"/>
                  </a:lnTo>
                  <a:lnTo>
                    <a:pt x="68" y="54"/>
                  </a:lnTo>
                  <a:lnTo>
                    <a:pt x="60" y="61"/>
                  </a:lnTo>
                  <a:lnTo>
                    <a:pt x="54" y="68"/>
                  </a:lnTo>
                  <a:lnTo>
                    <a:pt x="47" y="75"/>
                  </a:lnTo>
                  <a:lnTo>
                    <a:pt x="40" y="82"/>
                  </a:lnTo>
                  <a:lnTo>
                    <a:pt x="35" y="90"/>
                  </a:lnTo>
                  <a:lnTo>
                    <a:pt x="29" y="99"/>
                  </a:lnTo>
                  <a:lnTo>
                    <a:pt x="25" y="107"/>
                  </a:lnTo>
                  <a:lnTo>
                    <a:pt x="19" y="117"/>
                  </a:lnTo>
                  <a:lnTo>
                    <a:pt x="15" y="125"/>
                  </a:lnTo>
                  <a:lnTo>
                    <a:pt x="12" y="134"/>
                  </a:lnTo>
                  <a:lnTo>
                    <a:pt x="8" y="144"/>
                  </a:lnTo>
                  <a:lnTo>
                    <a:pt x="6" y="153"/>
                  </a:lnTo>
                  <a:lnTo>
                    <a:pt x="4" y="164"/>
                  </a:lnTo>
                  <a:lnTo>
                    <a:pt x="1" y="173"/>
                  </a:lnTo>
                  <a:lnTo>
                    <a:pt x="0" y="184"/>
                  </a:lnTo>
                  <a:lnTo>
                    <a:pt x="0" y="194"/>
                  </a:lnTo>
                  <a:lnTo>
                    <a:pt x="0" y="204"/>
                  </a:lnTo>
                  <a:lnTo>
                    <a:pt x="0" y="215"/>
                  </a:lnTo>
                  <a:lnTo>
                    <a:pt x="0" y="226"/>
                  </a:lnTo>
                  <a:lnTo>
                    <a:pt x="1" y="235"/>
                  </a:lnTo>
                  <a:lnTo>
                    <a:pt x="4" y="246"/>
                  </a:lnTo>
                  <a:lnTo>
                    <a:pt x="6" y="255"/>
                  </a:lnTo>
                  <a:lnTo>
                    <a:pt x="8" y="265"/>
                  </a:lnTo>
                  <a:lnTo>
                    <a:pt x="12" y="274"/>
                  </a:lnTo>
                  <a:lnTo>
                    <a:pt x="15" y="284"/>
                  </a:lnTo>
                  <a:lnTo>
                    <a:pt x="19" y="293"/>
                  </a:lnTo>
                  <a:lnTo>
                    <a:pt x="25" y="301"/>
                  </a:lnTo>
                  <a:lnTo>
                    <a:pt x="29" y="310"/>
                  </a:lnTo>
                  <a:lnTo>
                    <a:pt x="35" y="318"/>
                  </a:lnTo>
                  <a:lnTo>
                    <a:pt x="40" y="326"/>
                  </a:lnTo>
                  <a:lnTo>
                    <a:pt x="47" y="335"/>
                  </a:lnTo>
                  <a:lnTo>
                    <a:pt x="54" y="342"/>
                  </a:lnTo>
                  <a:lnTo>
                    <a:pt x="60" y="349"/>
                  </a:lnTo>
                  <a:lnTo>
                    <a:pt x="68" y="356"/>
                  </a:lnTo>
                  <a:lnTo>
                    <a:pt x="75" y="362"/>
                  </a:lnTo>
                  <a:lnTo>
                    <a:pt x="83" y="368"/>
                  </a:lnTo>
                  <a:lnTo>
                    <a:pt x="92" y="374"/>
                  </a:lnTo>
                  <a:lnTo>
                    <a:pt x="100" y="378"/>
                  </a:lnTo>
                  <a:lnTo>
                    <a:pt x="108" y="383"/>
                  </a:lnTo>
                  <a:lnTo>
                    <a:pt x="118" y="388"/>
                  </a:lnTo>
                  <a:lnTo>
                    <a:pt x="126" y="393"/>
                  </a:lnTo>
                  <a:lnTo>
                    <a:pt x="136" y="396"/>
                  </a:lnTo>
                  <a:lnTo>
                    <a:pt x="146" y="399"/>
                  </a:lnTo>
                  <a:lnTo>
                    <a:pt x="156" y="402"/>
                  </a:lnTo>
                  <a:lnTo>
                    <a:pt x="165" y="404"/>
                  </a:lnTo>
                  <a:lnTo>
                    <a:pt x="176" y="406"/>
                  </a:lnTo>
                  <a:lnTo>
                    <a:pt x="186" y="407"/>
                  </a:lnTo>
                  <a:lnTo>
                    <a:pt x="197" y="408"/>
                  </a:lnTo>
                  <a:lnTo>
                    <a:pt x="208" y="408"/>
                  </a:lnTo>
                  <a:lnTo>
                    <a:pt x="218" y="408"/>
                  </a:lnTo>
                  <a:lnTo>
                    <a:pt x="229" y="407"/>
                  </a:lnTo>
                  <a:lnTo>
                    <a:pt x="239" y="406"/>
                  </a:lnTo>
                  <a:lnTo>
                    <a:pt x="250" y="404"/>
                  </a:lnTo>
                  <a:lnTo>
                    <a:pt x="260" y="402"/>
                  </a:lnTo>
                  <a:lnTo>
                    <a:pt x="269" y="399"/>
                  </a:lnTo>
                  <a:lnTo>
                    <a:pt x="279" y="396"/>
                  </a:lnTo>
                  <a:lnTo>
                    <a:pt x="289" y="393"/>
                  </a:lnTo>
                  <a:lnTo>
                    <a:pt x="299" y="388"/>
                  </a:lnTo>
                  <a:lnTo>
                    <a:pt x="307" y="383"/>
                  </a:lnTo>
                  <a:lnTo>
                    <a:pt x="315" y="378"/>
                  </a:lnTo>
                  <a:lnTo>
                    <a:pt x="324" y="374"/>
                  </a:lnTo>
                  <a:lnTo>
                    <a:pt x="332" y="368"/>
                  </a:lnTo>
                  <a:lnTo>
                    <a:pt x="340" y="362"/>
                  </a:lnTo>
                  <a:lnTo>
                    <a:pt x="347" y="356"/>
                  </a:lnTo>
                  <a:lnTo>
                    <a:pt x="356" y="349"/>
                  </a:lnTo>
                  <a:lnTo>
                    <a:pt x="363" y="342"/>
                  </a:lnTo>
                  <a:lnTo>
                    <a:pt x="368" y="335"/>
                  </a:lnTo>
                  <a:lnTo>
                    <a:pt x="375" y="326"/>
                  </a:lnTo>
                  <a:lnTo>
                    <a:pt x="381" y="318"/>
                  </a:lnTo>
                  <a:lnTo>
                    <a:pt x="386" y="310"/>
                  </a:lnTo>
                  <a:lnTo>
                    <a:pt x="390" y="301"/>
                  </a:lnTo>
                  <a:lnTo>
                    <a:pt x="396" y="293"/>
                  </a:lnTo>
                  <a:lnTo>
                    <a:pt x="400" y="284"/>
                  </a:lnTo>
                  <a:lnTo>
                    <a:pt x="403" y="274"/>
                  </a:lnTo>
                  <a:lnTo>
                    <a:pt x="407" y="265"/>
                  </a:lnTo>
                  <a:lnTo>
                    <a:pt x="410" y="255"/>
                  </a:lnTo>
                  <a:lnTo>
                    <a:pt x="411" y="246"/>
                  </a:lnTo>
                  <a:lnTo>
                    <a:pt x="414" y="235"/>
                  </a:lnTo>
                  <a:lnTo>
                    <a:pt x="415" y="226"/>
                  </a:lnTo>
                  <a:lnTo>
                    <a:pt x="415" y="215"/>
                  </a:lnTo>
                  <a:lnTo>
                    <a:pt x="417" y="204"/>
                  </a:lnTo>
                  <a:lnTo>
                    <a:pt x="415" y="194"/>
                  </a:lnTo>
                  <a:lnTo>
                    <a:pt x="415" y="184"/>
                  </a:lnTo>
                  <a:lnTo>
                    <a:pt x="414" y="173"/>
                  </a:lnTo>
                  <a:lnTo>
                    <a:pt x="411" y="164"/>
                  </a:lnTo>
                  <a:lnTo>
                    <a:pt x="410" y="153"/>
                  </a:lnTo>
                  <a:lnTo>
                    <a:pt x="407" y="144"/>
                  </a:lnTo>
                  <a:lnTo>
                    <a:pt x="403" y="134"/>
                  </a:lnTo>
                  <a:lnTo>
                    <a:pt x="400" y="125"/>
                  </a:lnTo>
                  <a:lnTo>
                    <a:pt x="396" y="117"/>
                  </a:lnTo>
                  <a:lnTo>
                    <a:pt x="390" y="107"/>
                  </a:lnTo>
                  <a:lnTo>
                    <a:pt x="386" y="99"/>
                  </a:lnTo>
                  <a:lnTo>
                    <a:pt x="381" y="90"/>
                  </a:lnTo>
                  <a:lnTo>
                    <a:pt x="375" y="82"/>
                  </a:lnTo>
                  <a:lnTo>
                    <a:pt x="368" y="75"/>
                  </a:lnTo>
                  <a:lnTo>
                    <a:pt x="363" y="68"/>
                  </a:lnTo>
                  <a:lnTo>
                    <a:pt x="356" y="61"/>
                  </a:lnTo>
                  <a:lnTo>
                    <a:pt x="347" y="54"/>
                  </a:lnTo>
                  <a:lnTo>
                    <a:pt x="340" y="48"/>
                  </a:lnTo>
                  <a:lnTo>
                    <a:pt x="332" y="42"/>
                  </a:lnTo>
                  <a:lnTo>
                    <a:pt x="324" y="36"/>
                  </a:lnTo>
                  <a:lnTo>
                    <a:pt x="315" y="30"/>
                  </a:lnTo>
                  <a:lnTo>
                    <a:pt x="307" y="25"/>
                  </a:lnTo>
                  <a:lnTo>
                    <a:pt x="299" y="21"/>
                  </a:lnTo>
                  <a:lnTo>
                    <a:pt x="289" y="17"/>
                  </a:lnTo>
                  <a:lnTo>
                    <a:pt x="279" y="13"/>
                  </a:lnTo>
                  <a:lnTo>
                    <a:pt x="269" y="10"/>
                  </a:lnTo>
                  <a:lnTo>
                    <a:pt x="260" y="8"/>
                  </a:lnTo>
                  <a:lnTo>
                    <a:pt x="250" y="5"/>
                  </a:lnTo>
                  <a:lnTo>
                    <a:pt x="239" y="3"/>
                  </a:lnTo>
                  <a:lnTo>
                    <a:pt x="229" y="2"/>
                  </a:lnTo>
                  <a:lnTo>
                    <a:pt x="218" y="2"/>
                  </a:lnTo>
                  <a:lnTo>
                    <a:pt x="208"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03" name="Rectangle 196">
              <a:extLst>
                <a:ext uri="{FF2B5EF4-FFF2-40B4-BE49-F238E27FC236}">
                  <a16:creationId xmlns:a16="http://schemas.microsoft.com/office/drawing/2014/main" id="{512B28A6-BE8E-4B50-9527-5F872C902790}"/>
                </a:ext>
              </a:extLst>
            </p:cNvPr>
            <p:cNvSpPr>
              <a:spLocks noChangeArrowheads="1"/>
            </p:cNvSpPr>
            <p:nvPr/>
          </p:nvSpPr>
          <p:spPr bwMode="auto">
            <a:xfrm>
              <a:off x="6319720" y="2857500"/>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17</a:t>
              </a:r>
              <a:endParaRPr lang="en-US" altLang="zh-CN" sz="1000">
                <a:solidFill>
                  <a:srgbClr val="000000"/>
                </a:solidFill>
                <a:latin typeface="Tahoma" pitchFamily="34" charset="0"/>
                <a:ea typeface="Arial Unicode MS" pitchFamily="34" charset="-122"/>
              </a:endParaRPr>
            </a:p>
          </p:txBody>
        </p:sp>
        <p:sp>
          <p:nvSpPr>
            <p:cNvPr id="404" name="Rectangle 197">
              <a:extLst>
                <a:ext uri="{FF2B5EF4-FFF2-40B4-BE49-F238E27FC236}">
                  <a16:creationId xmlns:a16="http://schemas.microsoft.com/office/drawing/2014/main" id="{81C31478-4F84-44EC-A348-090A5BC12617}"/>
                </a:ext>
              </a:extLst>
            </p:cNvPr>
            <p:cNvSpPr>
              <a:spLocks noChangeArrowheads="1"/>
            </p:cNvSpPr>
            <p:nvPr/>
          </p:nvSpPr>
          <p:spPr bwMode="auto">
            <a:xfrm>
              <a:off x="6684223" y="2941639"/>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dirty="0">
                  <a:solidFill>
                    <a:srgbClr val="000000"/>
                  </a:solidFill>
                  <a:latin typeface="Verdana" pitchFamily="34" charset="0"/>
                  <a:ea typeface="Arial Unicode MS" pitchFamily="34" charset="-122"/>
                </a:rPr>
                <a:t> </a:t>
              </a:r>
              <a:endParaRPr lang="zh-CN" altLang="en-US" sz="1000" dirty="0">
                <a:solidFill>
                  <a:srgbClr val="000000"/>
                </a:solidFill>
                <a:latin typeface="Tahoma" pitchFamily="34" charset="0"/>
                <a:ea typeface="Arial Unicode MS" pitchFamily="34" charset="-122"/>
              </a:endParaRPr>
            </a:p>
          </p:txBody>
        </p:sp>
        <p:sp>
          <p:nvSpPr>
            <p:cNvPr id="405" name="Freeform 198">
              <a:extLst>
                <a:ext uri="{FF2B5EF4-FFF2-40B4-BE49-F238E27FC236}">
                  <a16:creationId xmlns:a16="http://schemas.microsoft.com/office/drawing/2014/main" id="{FD2B6B93-7037-4404-8CC1-57C54638E915}"/>
                </a:ext>
              </a:extLst>
            </p:cNvPr>
            <p:cNvSpPr>
              <a:spLocks/>
            </p:cNvSpPr>
            <p:nvPr/>
          </p:nvSpPr>
          <p:spPr bwMode="auto">
            <a:xfrm>
              <a:off x="6681788" y="3384550"/>
              <a:ext cx="646112" cy="484188"/>
            </a:xfrm>
            <a:custGeom>
              <a:avLst/>
              <a:gdLst>
                <a:gd name="T0" fmla="*/ 2147483647 w 407"/>
                <a:gd name="T1" fmla="*/ 2147483647 h 407"/>
                <a:gd name="T2" fmla="*/ 2147483647 w 407"/>
                <a:gd name="T3" fmla="*/ 2147483647 h 407"/>
                <a:gd name="T4" fmla="*/ 2147483647 w 407"/>
                <a:gd name="T5" fmla="*/ 2147483647 h 407"/>
                <a:gd name="T6" fmla="*/ 2147483647 w 407"/>
                <a:gd name="T7" fmla="*/ 2147483647 h 407"/>
                <a:gd name="T8" fmla="*/ 2147483647 w 407"/>
                <a:gd name="T9" fmla="*/ 2147483647 h 407"/>
                <a:gd name="T10" fmla="*/ 2147483647 w 407"/>
                <a:gd name="T11" fmla="*/ 2147483647 h 407"/>
                <a:gd name="T12" fmla="*/ 2147483647 w 407"/>
                <a:gd name="T13" fmla="*/ 2147483647 h 407"/>
                <a:gd name="T14" fmla="*/ 2147483647 w 407"/>
                <a:gd name="T15" fmla="*/ 2147483647 h 407"/>
                <a:gd name="T16" fmla="*/ 2147483647 w 407"/>
                <a:gd name="T17" fmla="*/ 2147483647 h 407"/>
                <a:gd name="T18" fmla="*/ 2147483647 w 407"/>
                <a:gd name="T19" fmla="*/ 2147483647 h 407"/>
                <a:gd name="T20" fmla="*/ 0 w 407"/>
                <a:gd name="T21" fmla="*/ 2147483647 h 407"/>
                <a:gd name="T22" fmla="*/ 2147483647 w 407"/>
                <a:gd name="T23" fmla="*/ 2147483647 h 407"/>
                <a:gd name="T24" fmla="*/ 2147483647 w 407"/>
                <a:gd name="T25" fmla="*/ 2147483647 h 407"/>
                <a:gd name="T26" fmla="*/ 2147483647 w 407"/>
                <a:gd name="T27" fmla="*/ 2147483647 h 407"/>
                <a:gd name="T28" fmla="*/ 2147483647 w 407"/>
                <a:gd name="T29" fmla="*/ 2147483647 h 407"/>
                <a:gd name="T30" fmla="*/ 2147483647 w 407"/>
                <a:gd name="T31" fmla="*/ 2147483647 h 407"/>
                <a:gd name="T32" fmla="*/ 2147483647 w 407"/>
                <a:gd name="T33" fmla="*/ 2147483647 h 407"/>
                <a:gd name="T34" fmla="*/ 2147483647 w 407"/>
                <a:gd name="T35" fmla="*/ 2147483647 h 407"/>
                <a:gd name="T36" fmla="*/ 2147483647 w 407"/>
                <a:gd name="T37" fmla="*/ 2147483647 h 407"/>
                <a:gd name="T38" fmla="*/ 2147483647 w 407"/>
                <a:gd name="T39" fmla="*/ 2147483647 h 407"/>
                <a:gd name="T40" fmla="*/ 2147483647 w 407"/>
                <a:gd name="T41" fmla="*/ 2147483647 h 407"/>
                <a:gd name="T42" fmla="*/ 2147483647 w 407"/>
                <a:gd name="T43" fmla="*/ 2147483647 h 407"/>
                <a:gd name="T44" fmla="*/ 2147483647 w 407"/>
                <a:gd name="T45" fmla="*/ 2147483647 h 407"/>
                <a:gd name="T46" fmla="*/ 2147483647 w 407"/>
                <a:gd name="T47" fmla="*/ 2147483647 h 407"/>
                <a:gd name="T48" fmla="*/ 2147483647 w 407"/>
                <a:gd name="T49" fmla="*/ 2147483647 h 407"/>
                <a:gd name="T50" fmla="*/ 2147483647 w 407"/>
                <a:gd name="T51" fmla="*/ 2147483647 h 407"/>
                <a:gd name="T52" fmla="*/ 2147483647 w 407"/>
                <a:gd name="T53" fmla="*/ 2147483647 h 407"/>
                <a:gd name="T54" fmla="*/ 2147483647 w 407"/>
                <a:gd name="T55" fmla="*/ 2147483647 h 407"/>
                <a:gd name="T56" fmla="*/ 2147483647 w 407"/>
                <a:gd name="T57" fmla="*/ 2147483647 h 407"/>
                <a:gd name="T58" fmla="*/ 2147483647 w 407"/>
                <a:gd name="T59" fmla="*/ 2147483647 h 407"/>
                <a:gd name="T60" fmla="*/ 2147483647 w 407"/>
                <a:gd name="T61" fmla="*/ 2147483647 h 407"/>
                <a:gd name="T62" fmla="*/ 2147483647 w 407"/>
                <a:gd name="T63" fmla="*/ 2147483647 h 407"/>
                <a:gd name="T64" fmla="*/ 2147483647 w 407"/>
                <a:gd name="T65" fmla="*/ 2147483647 h 407"/>
                <a:gd name="T66" fmla="*/ 2147483647 w 407"/>
                <a:gd name="T67" fmla="*/ 2147483647 h 407"/>
                <a:gd name="T68" fmla="*/ 2147483647 w 407"/>
                <a:gd name="T69" fmla="*/ 2147483647 h 407"/>
                <a:gd name="T70" fmla="*/ 2147483647 w 407"/>
                <a:gd name="T71" fmla="*/ 2147483647 h 407"/>
                <a:gd name="T72" fmla="*/ 2147483647 w 407"/>
                <a:gd name="T73" fmla="*/ 2147483647 h 407"/>
                <a:gd name="T74" fmla="*/ 2147483647 w 407"/>
                <a:gd name="T75" fmla="*/ 2147483647 h 407"/>
                <a:gd name="T76" fmla="*/ 2147483647 w 407"/>
                <a:gd name="T77" fmla="*/ 2147483647 h 407"/>
                <a:gd name="T78" fmla="*/ 2147483647 w 407"/>
                <a:gd name="T79" fmla="*/ 2147483647 h 407"/>
                <a:gd name="T80" fmla="*/ 2147483647 w 407"/>
                <a:gd name="T81" fmla="*/ 2147483647 h 407"/>
                <a:gd name="T82" fmla="*/ 2147483647 w 407"/>
                <a:gd name="T83" fmla="*/ 2147483647 h 407"/>
                <a:gd name="T84" fmla="*/ 2147483647 w 40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407"/>
                <a:gd name="T131" fmla="*/ 407 w 40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407">
                  <a:moveTo>
                    <a:pt x="203" y="0"/>
                  </a:moveTo>
                  <a:lnTo>
                    <a:pt x="193" y="1"/>
                  </a:lnTo>
                  <a:lnTo>
                    <a:pt x="182" y="1"/>
                  </a:lnTo>
                  <a:lnTo>
                    <a:pt x="173" y="2"/>
                  </a:lnTo>
                  <a:lnTo>
                    <a:pt x="163" y="4"/>
                  </a:lnTo>
                  <a:lnTo>
                    <a:pt x="153" y="7"/>
                  </a:lnTo>
                  <a:lnTo>
                    <a:pt x="143" y="9"/>
                  </a:lnTo>
                  <a:lnTo>
                    <a:pt x="134" y="13"/>
                  </a:lnTo>
                  <a:lnTo>
                    <a:pt x="124" y="16"/>
                  </a:lnTo>
                  <a:lnTo>
                    <a:pt x="116" y="20"/>
                  </a:lnTo>
                  <a:lnTo>
                    <a:pt x="106" y="24"/>
                  </a:lnTo>
                  <a:lnTo>
                    <a:pt x="97" y="29"/>
                  </a:lnTo>
                  <a:lnTo>
                    <a:pt x="89" y="35"/>
                  </a:lnTo>
                  <a:lnTo>
                    <a:pt x="82" y="41"/>
                  </a:lnTo>
                  <a:lnTo>
                    <a:pt x="74" y="47"/>
                  </a:lnTo>
                  <a:lnTo>
                    <a:pt x="67" y="53"/>
                  </a:lnTo>
                  <a:lnTo>
                    <a:pt x="60" y="60"/>
                  </a:lnTo>
                  <a:lnTo>
                    <a:pt x="53" y="67"/>
                  </a:lnTo>
                  <a:lnTo>
                    <a:pt x="46" y="74"/>
                  </a:lnTo>
                  <a:lnTo>
                    <a:pt x="41" y="81"/>
                  </a:lnTo>
                  <a:lnTo>
                    <a:pt x="35" y="90"/>
                  </a:lnTo>
                  <a:lnTo>
                    <a:pt x="29" y="98"/>
                  </a:lnTo>
                  <a:lnTo>
                    <a:pt x="24" y="106"/>
                  </a:lnTo>
                  <a:lnTo>
                    <a:pt x="20" y="116"/>
                  </a:lnTo>
                  <a:lnTo>
                    <a:pt x="16" y="124"/>
                  </a:lnTo>
                  <a:lnTo>
                    <a:pt x="13" y="133"/>
                  </a:lnTo>
                  <a:lnTo>
                    <a:pt x="9" y="143"/>
                  </a:lnTo>
                  <a:lnTo>
                    <a:pt x="6" y="152"/>
                  </a:lnTo>
                  <a:lnTo>
                    <a:pt x="4" y="163"/>
                  </a:lnTo>
                  <a:lnTo>
                    <a:pt x="2" y="173"/>
                  </a:lnTo>
                  <a:lnTo>
                    <a:pt x="0" y="183"/>
                  </a:lnTo>
                  <a:lnTo>
                    <a:pt x="0" y="193"/>
                  </a:lnTo>
                  <a:lnTo>
                    <a:pt x="0" y="203"/>
                  </a:lnTo>
                  <a:lnTo>
                    <a:pt x="0" y="214"/>
                  </a:lnTo>
                  <a:lnTo>
                    <a:pt x="0" y="225"/>
                  </a:lnTo>
                  <a:lnTo>
                    <a:pt x="2" y="234"/>
                  </a:lnTo>
                  <a:lnTo>
                    <a:pt x="4" y="245"/>
                  </a:lnTo>
                  <a:lnTo>
                    <a:pt x="6" y="254"/>
                  </a:lnTo>
                  <a:lnTo>
                    <a:pt x="9" y="264"/>
                  </a:lnTo>
                  <a:lnTo>
                    <a:pt x="13" y="273"/>
                  </a:lnTo>
                  <a:lnTo>
                    <a:pt x="16" y="283"/>
                  </a:lnTo>
                  <a:lnTo>
                    <a:pt x="20" y="292"/>
                  </a:lnTo>
                  <a:lnTo>
                    <a:pt x="24" y="301"/>
                  </a:lnTo>
                  <a:lnTo>
                    <a:pt x="29" y="309"/>
                  </a:lnTo>
                  <a:lnTo>
                    <a:pt x="35" y="317"/>
                  </a:lnTo>
                  <a:lnTo>
                    <a:pt x="41" y="325"/>
                  </a:lnTo>
                  <a:lnTo>
                    <a:pt x="46" y="334"/>
                  </a:lnTo>
                  <a:lnTo>
                    <a:pt x="53" y="341"/>
                  </a:lnTo>
                  <a:lnTo>
                    <a:pt x="60" y="348"/>
                  </a:lnTo>
                  <a:lnTo>
                    <a:pt x="67" y="355"/>
                  </a:lnTo>
                  <a:lnTo>
                    <a:pt x="74" y="361"/>
                  </a:lnTo>
                  <a:lnTo>
                    <a:pt x="82" y="367"/>
                  </a:lnTo>
                  <a:lnTo>
                    <a:pt x="89" y="373"/>
                  </a:lnTo>
                  <a:lnTo>
                    <a:pt x="97" y="378"/>
                  </a:lnTo>
                  <a:lnTo>
                    <a:pt x="106" y="382"/>
                  </a:lnTo>
                  <a:lnTo>
                    <a:pt x="116" y="387"/>
                  </a:lnTo>
                  <a:lnTo>
                    <a:pt x="124" y="392"/>
                  </a:lnTo>
                  <a:lnTo>
                    <a:pt x="134" y="395"/>
                  </a:lnTo>
                  <a:lnTo>
                    <a:pt x="143" y="398"/>
                  </a:lnTo>
                  <a:lnTo>
                    <a:pt x="153" y="401"/>
                  </a:lnTo>
                  <a:lnTo>
                    <a:pt x="163" y="404"/>
                  </a:lnTo>
                  <a:lnTo>
                    <a:pt x="173" y="405"/>
                  </a:lnTo>
                  <a:lnTo>
                    <a:pt x="182" y="406"/>
                  </a:lnTo>
                  <a:lnTo>
                    <a:pt x="193" y="407"/>
                  </a:lnTo>
                  <a:lnTo>
                    <a:pt x="203" y="407"/>
                  </a:lnTo>
                  <a:lnTo>
                    <a:pt x="214" y="407"/>
                  </a:lnTo>
                  <a:lnTo>
                    <a:pt x="224" y="406"/>
                  </a:lnTo>
                  <a:lnTo>
                    <a:pt x="234" y="405"/>
                  </a:lnTo>
                  <a:lnTo>
                    <a:pt x="245" y="404"/>
                  </a:lnTo>
                  <a:lnTo>
                    <a:pt x="254" y="401"/>
                  </a:lnTo>
                  <a:lnTo>
                    <a:pt x="264" y="398"/>
                  </a:lnTo>
                  <a:lnTo>
                    <a:pt x="273" y="395"/>
                  </a:lnTo>
                  <a:lnTo>
                    <a:pt x="282" y="392"/>
                  </a:lnTo>
                  <a:lnTo>
                    <a:pt x="292" y="387"/>
                  </a:lnTo>
                  <a:lnTo>
                    <a:pt x="300" y="382"/>
                  </a:lnTo>
                  <a:lnTo>
                    <a:pt x="309" y="378"/>
                  </a:lnTo>
                  <a:lnTo>
                    <a:pt x="317" y="373"/>
                  </a:lnTo>
                  <a:lnTo>
                    <a:pt x="325" y="367"/>
                  </a:lnTo>
                  <a:lnTo>
                    <a:pt x="332" y="361"/>
                  </a:lnTo>
                  <a:lnTo>
                    <a:pt x="341" y="355"/>
                  </a:lnTo>
                  <a:lnTo>
                    <a:pt x="348" y="348"/>
                  </a:lnTo>
                  <a:lnTo>
                    <a:pt x="354" y="341"/>
                  </a:lnTo>
                  <a:lnTo>
                    <a:pt x="360" y="334"/>
                  </a:lnTo>
                  <a:lnTo>
                    <a:pt x="366" y="325"/>
                  </a:lnTo>
                  <a:lnTo>
                    <a:pt x="373" y="317"/>
                  </a:lnTo>
                  <a:lnTo>
                    <a:pt x="377" y="309"/>
                  </a:lnTo>
                  <a:lnTo>
                    <a:pt x="382" y="301"/>
                  </a:lnTo>
                  <a:lnTo>
                    <a:pt x="386" y="292"/>
                  </a:lnTo>
                  <a:lnTo>
                    <a:pt x="391" y="283"/>
                  </a:lnTo>
                  <a:lnTo>
                    <a:pt x="395" y="273"/>
                  </a:lnTo>
                  <a:lnTo>
                    <a:pt x="398" y="264"/>
                  </a:lnTo>
                  <a:lnTo>
                    <a:pt x="400" y="254"/>
                  </a:lnTo>
                  <a:lnTo>
                    <a:pt x="403" y="245"/>
                  </a:lnTo>
                  <a:lnTo>
                    <a:pt x="404" y="234"/>
                  </a:lnTo>
                  <a:lnTo>
                    <a:pt x="406" y="225"/>
                  </a:lnTo>
                  <a:lnTo>
                    <a:pt x="406" y="214"/>
                  </a:lnTo>
                  <a:lnTo>
                    <a:pt x="407" y="203"/>
                  </a:lnTo>
                  <a:lnTo>
                    <a:pt x="406" y="193"/>
                  </a:lnTo>
                  <a:lnTo>
                    <a:pt x="406" y="183"/>
                  </a:lnTo>
                  <a:lnTo>
                    <a:pt x="404" y="173"/>
                  </a:lnTo>
                  <a:lnTo>
                    <a:pt x="403" y="163"/>
                  </a:lnTo>
                  <a:lnTo>
                    <a:pt x="400" y="152"/>
                  </a:lnTo>
                  <a:lnTo>
                    <a:pt x="398" y="143"/>
                  </a:lnTo>
                  <a:lnTo>
                    <a:pt x="395" y="133"/>
                  </a:lnTo>
                  <a:lnTo>
                    <a:pt x="391" y="124"/>
                  </a:lnTo>
                  <a:lnTo>
                    <a:pt x="386" y="116"/>
                  </a:lnTo>
                  <a:lnTo>
                    <a:pt x="382" y="106"/>
                  </a:lnTo>
                  <a:lnTo>
                    <a:pt x="377" y="98"/>
                  </a:lnTo>
                  <a:lnTo>
                    <a:pt x="373" y="90"/>
                  </a:lnTo>
                  <a:lnTo>
                    <a:pt x="366" y="81"/>
                  </a:lnTo>
                  <a:lnTo>
                    <a:pt x="360" y="74"/>
                  </a:lnTo>
                  <a:lnTo>
                    <a:pt x="354" y="67"/>
                  </a:lnTo>
                  <a:lnTo>
                    <a:pt x="348" y="60"/>
                  </a:lnTo>
                  <a:lnTo>
                    <a:pt x="341" y="53"/>
                  </a:lnTo>
                  <a:lnTo>
                    <a:pt x="332" y="47"/>
                  </a:lnTo>
                  <a:lnTo>
                    <a:pt x="325" y="41"/>
                  </a:lnTo>
                  <a:lnTo>
                    <a:pt x="317" y="35"/>
                  </a:lnTo>
                  <a:lnTo>
                    <a:pt x="309" y="29"/>
                  </a:lnTo>
                  <a:lnTo>
                    <a:pt x="300" y="24"/>
                  </a:lnTo>
                  <a:lnTo>
                    <a:pt x="292" y="20"/>
                  </a:lnTo>
                  <a:lnTo>
                    <a:pt x="282" y="16"/>
                  </a:lnTo>
                  <a:lnTo>
                    <a:pt x="273" y="13"/>
                  </a:lnTo>
                  <a:lnTo>
                    <a:pt x="264" y="9"/>
                  </a:lnTo>
                  <a:lnTo>
                    <a:pt x="254" y="7"/>
                  </a:lnTo>
                  <a:lnTo>
                    <a:pt x="245" y="4"/>
                  </a:lnTo>
                  <a:lnTo>
                    <a:pt x="234" y="2"/>
                  </a:lnTo>
                  <a:lnTo>
                    <a:pt x="224" y="1"/>
                  </a:lnTo>
                  <a:lnTo>
                    <a:pt x="214" y="1"/>
                  </a:lnTo>
                  <a:lnTo>
                    <a:pt x="20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06" name="Freeform 199">
              <a:extLst>
                <a:ext uri="{FF2B5EF4-FFF2-40B4-BE49-F238E27FC236}">
                  <a16:creationId xmlns:a16="http://schemas.microsoft.com/office/drawing/2014/main" id="{B1258150-7B0C-45B9-AAD0-BF62C4231292}"/>
                </a:ext>
              </a:extLst>
            </p:cNvPr>
            <p:cNvSpPr>
              <a:spLocks/>
            </p:cNvSpPr>
            <p:nvPr/>
          </p:nvSpPr>
          <p:spPr bwMode="auto">
            <a:xfrm>
              <a:off x="6681788" y="3384550"/>
              <a:ext cx="646112" cy="484188"/>
            </a:xfrm>
            <a:custGeom>
              <a:avLst/>
              <a:gdLst>
                <a:gd name="T0" fmla="*/ 2147483647 w 407"/>
                <a:gd name="T1" fmla="*/ 2147483647 h 407"/>
                <a:gd name="T2" fmla="*/ 2147483647 w 407"/>
                <a:gd name="T3" fmla="*/ 2147483647 h 407"/>
                <a:gd name="T4" fmla="*/ 2147483647 w 407"/>
                <a:gd name="T5" fmla="*/ 2147483647 h 407"/>
                <a:gd name="T6" fmla="*/ 2147483647 w 407"/>
                <a:gd name="T7" fmla="*/ 2147483647 h 407"/>
                <a:gd name="T8" fmla="*/ 2147483647 w 407"/>
                <a:gd name="T9" fmla="*/ 2147483647 h 407"/>
                <a:gd name="T10" fmla="*/ 2147483647 w 407"/>
                <a:gd name="T11" fmla="*/ 2147483647 h 407"/>
                <a:gd name="T12" fmla="*/ 2147483647 w 407"/>
                <a:gd name="T13" fmla="*/ 2147483647 h 407"/>
                <a:gd name="T14" fmla="*/ 2147483647 w 407"/>
                <a:gd name="T15" fmla="*/ 2147483647 h 407"/>
                <a:gd name="T16" fmla="*/ 2147483647 w 407"/>
                <a:gd name="T17" fmla="*/ 2147483647 h 407"/>
                <a:gd name="T18" fmla="*/ 2147483647 w 407"/>
                <a:gd name="T19" fmla="*/ 2147483647 h 407"/>
                <a:gd name="T20" fmla="*/ 0 w 407"/>
                <a:gd name="T21" fmla="*/ 2147483647 h 407"/>
                <a:gd name="T22" fmla="*/ 2147483647 w 407"/>
                <a:gd name="T23" fmla="*/ 2147483647 h 407"/>
                <a:gd name="T24" fmla="*/ 2147483647 w 407"/>
                <a:gd name="T25" fmla="*/ 2147483647 h 407"/>
                <a:gd name="T26" fmla="*/ 2147483647 w 407"/>
                <a:gd name="T27" fmla="*/ 2147483647 h 407"/>
                <a:gd name="T28" fmla="*/ 2147483647 w 407"/>
                <a:gd name="T29" fmla="*/ 2147483647 h 407"/>
                <a:gd name="T30" fmla="*/ 2147483647 w 407"/>
                <a:gd name="T31" fmla="*/ 2147483647 h 407"/>
                <a:gd name="T32" fmla="*/ 2147483647 w 407"/>
                <a:gd name="T33" fmla="*/ 2147483647 h 407"/>
                <a:gd name="T34" fmla="*/ 2147483647 w 407"/>
                <a:gd name="T35" fmla="*/ 2147483647 h 407"/>
                <a:gd name="T36" fmla="*/ 2147483647 w 407"/>
                <a:gd name="T37" fmla="*/ 2147483647 h 407"/>
                <a:gd name="T38" fmla="*/ 2147483647 w 407"/>
                <a:gd name="T39" fmla="*/ 2147483647 h 407"/>
                <a:gd name="T40" fmla="*/ 2147483647 w 407"/>
                <a:gd name="T41" fmla="*/ 2147483647 h 407"/>
                <a:gd name="T42" fmla="*/ 2147483647 w 407"/>
                <a:gd name="T43" fmla="*/ 2147483647 h 407"/>
                <a:gd name="T44" fmla="*/ 2147483647 w 407"/>
                <a:gd name="T45" fmla="*/ 2147483647 h 407"/>
                <a:gd name="T46" fmla="*/ 2147483647 w 407"/>
                <a:gd name="T47" fmla="*/ 2147483647 h 407"/>
                <a:gd name="T48" fmla="*/ 2147483647 w 407"/>
                <a:gd name="T49" fmla="*/ 2147483647 h 407"/>
                <a:gd name="T50" fmla="*/ 2147483647 w 407"/>
                <a:gd name="T51" fmla="*/ 2147483647 h 407"/>
                <a:gd name="T52" fmla="*/ 2147483647 w 407"/>
                <a:gd name="T53" fmla="*/ 2147483647 h 407"/>
                <a:gd name="T54" fmla="*/ 2147483647 w 407"/>
                <a:gd name="T55" fmla="*/ 2147483647 h 407"/>
                <a:gd name="T56" fmla="*/ 2147483647 w 407"/>
                <a:gd name="T57" fmla="*/ 2147483647 h 407"/>
                <a:gd name="T58" fmla="*/ 2147483647 w 407"/>
                <a:gd name="T59" fmla="*/ 2147483647 h 407"/>
                <a:gd name="T60" fmla="*/ 2147483647 w 407"/>
                <a:gd name="T61" fmla="*/ 2147483647 h 407"/>
                <a:gd name="T62" fmla="*/ 2147483647 w 407"/>
                <a:gd name="T63" fmla="*/ 2147483647 h 407"/>
                <a:gd name="T64" fmla="*/ 2147483647 w 407"/>
                <a:gd name="T65" fmla="*/ 2147483647 h 407"/>
                <a:gd name="T66" fmla="*/ 2147483647 w 407"/>
                <a:gd name="T67" fmla="*/ 2147483647 h 407"/>
                <a:gd name="T68" fmla="*/ 2147483647 w 407"/>
                <a:gd name="T69" fmla="*/ 2147483647 h 407"/>
                <a:gd name="T70" fmla="*/ 2147483647 w 407"/>
                <a:gd name="T71" fmla="*/ 2147483647 h 407"/>
                <a:gd name="T72" fmla="*/ 2147483647 w 407"/>
                <a:gd name="T73" fmla="*/ 2147483647 h 407"/>
                <a:gd name="T74" fmla="*/ 2147483647 w 407"/>
                <a:gd name="T75" fmla="*/ 2147483647 h 407"/>
                <a:gd name="T76" fmla="*/ 2147483647 w 407"/>
                <a:gd name="T77" fmla="*/ 2147483647 h 407"/>
                <a:gd name="T78" fmla="*/ 2147483647 w 407"/>
                <a:gd name="T79" fmla="*/ 2147483647 h 407"/>
                <a:gd name="T80" fmla="*/ 2147483647 w 407"/>
                <a:gd name="T81" fmla="*/ 2147483647 h 407"/>
                <a:gd name="T82" fmla="*/ 2147483647 w 407"/>
                <a:gd name="T83" fmla="*/ 2147483647 h 407"/>
                <a:gd name="T84" fmla="*/ 2147483647 w 40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407"/>
                <a:gd name="T131" fmla="*/ 407 w 40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407">
                  <a:moveTo>
                    <a:pt x="203" y="0"/>
                  </a:moveTo>
                  <a:lnTo>
                    <a:pt x="193" y="1"/>
                  </a:lnTo>
                  <a:lnTo>
                    <a:pt x="182" y="1"/>
                  </a:lnTo>
                  <a:lnTo>
                    <a:pt x="173" y="2"/>
                  </a:lnTo>
                  <a:lnTo>
                    <a:pt x="163" y="4"/>
                  </a:lnTo>
                  <a:lnTo>
                    <a:pt x="153" y="7"/>
                  </a:lnTo>
                  <a:lnTo>
                    <a:pt x="143" y="9"/>
                  </a:lnTo>
                  <a:lnTo>
                    <a:pt x="134" y="13"/>
                  </a:lnTo>
                  <a:lnTo>
                    <a:pt x="124" y="16"/>
                  </a:lnTo>
                  <a:lnTo>
                    <a:pt x="116" y="20"/>
                  </a:lnTo>
                  <a:lnTo>
                    <a:pt x="106" y="24"/>
                  </a:lnTo>
                  <a:lnTo>
                    <a:pt x="97" y="29"/>
                  </a:lnTo>
                  <a:lnTo>
                    <a:pt x="89" y="35"/>
                  </a:lnTo>
                  <a:lnTo>
                    <a:pt x="82" y="41"/>
                  </a:lnTo>
                  <a:lnTo>
                    <a:pt x="74" y="47"/>
                  </a:lnTo>
                  <a:lnTo>
                    <a:pt x="67" y="53"/>
                  </a:lnTo>
                  <a:lnTo>
                    <a:pt x="60" y="60"/>
                  </a:lnTo>
                  <a:lnTo>
                    <a:pt x="53" y="67"/>
                  </a:lnTo>
                  <a:lnTo>
                    <a:pt x="46" y="74"/>
                  </a:lnTo>
                  <a:lnTo>
                    <a:pt x="41" y="81"/>
                  </a:lnTo>
                  <a:lnTo>
                    <a:pt x="35" y="90"/>
                  </a:lnTo>
                  <a:lnTo>
                    <a:pt x="29" y="98"/>
                  </a:lnTo>
                  <a:lnTo>
                    <a:pt x="24" y="106"/>
                  </a:lnTo>
                  <a:lnTo>
                    <a:pt x="20" y="116"/>
                  </a:lnTo>
                  <a:lnTo>
                    <a:pt x="16" y="124"/>
                  </a:lnTo>
                  <a:lnTo>
                    <a:pt x="13" y="133"/>
                  </a:lnTo>
                  <a:lnTo>
                    <a:pt x="9" y="143"/>
                  </a:lnTo>
                  <a:lnTo>
                    <a:pt x="6" y="152"/>
                  </a:lnTo>
                  <a:lnTo>
                    <a:pt x="4" y="163"/>
                  </a:lnTo>
                  <a:lnTo>
                    <a:pt x="2" y="173"/>
                  </a:lnTo>
                  <a:lnTo>
                    <a:pt x="0" y="183"/>
                  </a:lnTo>
                  <a:lnTo>
                    <a:pt x="0" y="193"/>
                  </a:lnTo>
                  <a:lnTo>
                    <a:pt x="0" y="203"/>
                  </a:lnTo>
                  <a:lnTo>
                    <a:pt x="0" y="214"/>
                  </a:lnTo>
                  <a:lnTo>
                    <a:pt x="0" y="225"/>
                  </a:lnTo>
                  <a:lnTo>
                    <a:pt x="2" y="234"/>
                  </a:lnTo>
                  <a:lnTo>
                    <a:pt x="4" y="245"/>
                  </a:lnTo>
                  <a:lnTo>
                    <a:pt x="6" y="254"/>
                  </a:lnTo>
                  <a:lnTo>
                    <a:pt x="9" y="264"/>
                  </a:lnTo>
                  <a:lnTo>
                    <a:pt x="13" y="273"/>
                  </a:lnTo>
                  <a:lnTo>
                    <a:pt x="16" y="283"/>
                  </a:lnTo>
                  <a:lnTo>
                    <a:pt x="20" y="292"/>
                  </a:lnTo>
                  <a:lnTo>
                    <a:pt x="24" y="301"/>
                  </a:lnTo>
                  <a:lnTo>
                    <a:pt x="29" y="309"/>
                  </a:lnTo>
                  <a:lnTo>
                    <a:pt x="35" y="317"/>
                  </a:lnTo>
                  <a:lnTo>
                    <a:pt x="41" y="325"/>
                  </a:lnTo>
                  <a:lnTo>
                    <a:pt x="46" y="334"/>
                  </a:lnTo>
                  <a:lnTo>
                    <a:pt x="53" y="341"/>
                  </a:lnTo>
                  <a:lnTo>
                    <a:pt x="60" y="348"/>
                  </a:lnTo>
                  <a:lnTo>
                    <a:pt x="67" y="355"/>
                  </a:lnTo>
                  <a:lnTo>
                    <a:pt x="74" y="361"/>
                  </a:lnTo>
                  <a:lnTo>
                    <a:pt x="82" y="367"/>
                  </a:lnTo>
                  <a:lnTo>
                    <a:pt x="89" y="373"/>
                  </a:lnTo>
                  <a:lnTo>
                    <a:pt x="97" y="378"/>
                  </a:lnTo>
                  <a:lnTo>
                    <a:pt x="106" y="382"/>
                  </a:lnTo>
                  <a:lnTo>
                    <a:pt x="116" y="387"/>
                  </a:lnTo>
                  <a:lnTo>
                    <a:pt x="124" y="392"/>
                  </a:lnTo>
                  <a:lnTo>
                    <a:pt x="134" y="395"/>
                  </a:lnTo>
                  <a:lnTo>
                    <a:pt x="143" y="398"/>
                  </a:lnTo>
                  <a:lnTo>
                    <a:pt x="153" y="401"/>
                  </a:lnTo>
                  <a:lnTo>
                    <a:pt x="163" y="404"/>
                  </a:lnTo>
                  <a:lnTo>
                    <a:pt x="173" y="405"/>
                  </a:lnTo>
                  <a:lnTo>
                    <a:pt x="182" y="406"/>
                  </a:lnTo>
                  <a:lnTo>
                    <a:pt x="193" y="407"/>
                  </a:lnTo>
                  <a:lnTo>
                    <a:pt x="203" y="407"/>
                  </a:lnTo>
                  <a:lnTo>
                    <a:pt x="214" y="407"/>
                  </a:lnTo>
                  <a:lnTo>
                    <a:pt x="224" y="406"/>
                  </a:lnTo>
                  <a:lnTo>
                    <a:pt x="234" y="405"/>
                  </a:lnTo>
                  <a:lnTo>
                    <a:pt x="245" y="404"/>
                  </a:lnTo>
                  <a:lnTo>
                    <a:pt x="254" y="401"/>
                  </a:lnTo>
                  <a:lnTo>
                    <a:pt x="264" y="398"/>
                  </a:lnTo>
                  <a:lnTo>
                    <a:pt x="273" y="395"/>
                  </a:lnTo>
                  <a:lnTo>
                    <a:pt x="282" y="392"/>
                  </a:lnTo>
                  <a:lnTo>
                    <a:pt x="292" y="387"/>
                  </a:lnTo>
                  <a:lnTo>
                    <a:pt x="300" y="382"/>
                  </a:lnTo>
                  <a:lnTo>
                    <a:pt x="309" y="378"/>
                  </a:lnTo>
                  <a:lnTo>
                    <a:pt x="317" y="373"/>
                  </a:lnTo>
                  <a:lnTo>
                    <a:pt x="325" y="367"/>
                  </a:lnTo>
                  <a:lnTo>
                    <a:pt x="332" y="361"/>
                  </a:lnTo>
                  <a:lnTo>
                    <a:pt x="341" y="355"/>
                  </a:lnTo>
                  <a:lnTo>
                    <a:pt x="348" y="348"/>
                  </a:lnTo>
                  <a:lnTo>
                    <a:pt x="354" y="341"/>
                  </a:lnTo>
                  <a:lnTo>
                    <a:pt x="360" y="334"/>
                  </a:lnTo>
                  <a:lnTo>
                    <a:pt x="366" y="325"/>
                  </a:lnTo>
                  <a:lnTo>
                    <a:pt x="373" y="317"/>
                  </a:lnTo>
                  <a:lnTo>
                    <a:pt x="377" y="309"/>
                  </a:lnTo>
                  <a:lnTo>
                    <a:pt x="382" y="301"/>
                  </a:lnTo>
                  <a:lnTo>
                    <a:pt x="386" y="292"/>
                  </a:lnTo>
                  <a:lnTo>
                    <a:pt x="391" y="283"/>
                  </a:lnTo>
                  <a:lnTo>
                    <a:pt x="395" y="273"/>
                  </a:lnTo>
                  <a:lnTo>
                    <a:pt x="398" y="264"/>
                  </a:lnTo>
                  <a:lnTo>
                    <a:pt x="400" y="254"/>
                  </a:lnTo>
                  <a:lnTo>
                    <a:pt x="403" y="245"/>
                  </a:lnTo>
                  <a:lnTo>
                    <a:pt x="404" y="234"/>
                  </a:lnTo>
                  <a:lnTo>
                    <a:pt x="406" y="225"/>
                  </a:lnTo>
                  <a:lnTo>
                    <a:pt x="406" y="214"/>
                  </a:lnTo>
                  <a:lnTo>
                    <a:pt x="407" y="203"/>
                  </a:lnTo>
                  <a:lnTo>
                    <a:pt x="406" y="193"/>
                  </a:lnTo>
                  <a:lnTo>
                    <a:pt x="406" y="183"/>
                  </a:lnTo>
                  <a:lnTo>
                    <a:pt x="404" y="173"/>
                  </a:lnTo>
                  <a:lnTo>
                    <a:pt x="403" y="163"/>
                  </a:lnTo>
                  <a:lnTo>
                    <a:pt x="400" y="152"/>
                  </a:lnTo>
                  <a:lnTo>
                    <a:pt x="398" y="143"/>
                  </a:lnTo>
                  <a:lnTo>
                    <a:pt x="395" y="133"/>
                  </a:lnTo>
                  <a:lnTo>
                    <a:pt x="391" y="124"/>
                  </a:lnTo>
                  <a:lnTo>
                    <a:pt x="386" y="116"/>
                  </a:lnTo>
                  <a:lnTo>
                    <a:pt x="382" y="106"/>
                  </a:lnTo>
                  <a:lnTo>
                    <a:pt x="377" y="98"/>
                  </a:lnTo>
                  <a:lnTo>
                    <a:pt x="373" y="90"/>
                  </a:lnTo>
                  <a:lnTo>
                    <a:pt x="366" y="81"/>
                  </a:lnTo>
                  <a:lnTo>
                    <a:pt x="360" y="74"/>
                  </a:lnTo>
                  <a:lnTo>
                    <a:pt x="354" y="67"/>
                  </a:lnTo>
                  <a:lnTo>
                    <a:pt x="348" y="60"/>
                  </a:lnTo>
                  <a:lnTo>
                    <a:pt x="341" y="53"/>
                  </a:lnTo>
                  <a:lnTo>
                    <a:pt x="332" y="47"/>
                  </a:lnTo>
                  <a:lnTo>
                    <a:pt x="325" y="41"/>
                  </a:lnTo>
                  <a:lnTo>
                    <a:pt x="317" y="35"/>
                  </a:lnTo>
                  <a:lnTo>
                    <a:pt x="309" y="29"/>
                  </a:lnTo>
                  <a:lnTo>
                    <a:pt x="300" y="24"/>
                  </a:lnTo>
                  <a:lnTo>
                    <a:pt x="292" y="20"/>
                  </a:lnTo>
                  <a:lnTo>
                    <a:pt x="282" y="16"/>
                  </a:lnTo>
                  <a:lnTo>
                    <a:pt x="273" y="13"/>
                  </a:lnTo>
                  <a:lnTo>
                    <a:pt x="264" y="9"/>
                  </a:lnTo>
                  <a:lnTo>
                    <a:pt x="254" y="7"/>
                  </a:lnTo>
                  <a:lnTo>
                    <a:pt x="245" y="4"/>
                  </a:lnTo>
                  <a:lnTo>
                    <a:pt x="234" y="2"/>
                  </a:lnTo>
                  <a:lnTo>
                    <a:pt x="224" y="1"/>
                  </a:lnTo>
                  <a:lnTo>
                    <a:pt x="214" y="1"/>
                  </a:lnTo>
                  <a:lnTo>
                    <a:pt x="203"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07" name="Rectangle 200">
              <a:extLst>
                <a:ext uri="{FF2B5EF4-FFF2-40B4-BE49-F238E27FC236}">
                  <a16:creationId xmlns:a16="http://schemas.microsoft.com/office/drawing/2014/main" id="{D48B2F8F-A01B-4168-AC4A-CB026E49E020}"/>
                </a:ext>
              </a:extLst>
            </p:cNvPr>
            <p:cNvSpPr>
              <a:spLocks noChangeArrowheads="1"/>
            </p:cNvSpPr>
            <p:nvPr/>
          </p:nvSpPr>
          <p:spPr bwMode="auto">
            <a:xfrm>
              <a:off x="6845183" y="3492501"/>
              <a:ext cx="314555"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10</a:t>
              </a:r>
              <a:endParaRPr lang="en-US" altLang="zh-CN" sz="1000">
                <a:solidFill>
                  <a:srgbClr val="000000"/>
                </a:solidFill>
                <a:latin typeface="Tahoma" pitchFamily="34" charset="0"/>
                <a:ea typeface="Arial Unicode MS" pitchFamily="34" charset="-122"/>
              </a:endParaRPr>
            </a:p>
          </p:txBody>
        </p:sp>
        <p:sp>
          <p:nvSpPr>
            <p:cNvPr id="408" name="Rectangle 201">
              <a:extLst>
                <a:ext uri="{FF2B5EF4-FFF2-40B4-BE49-F238E27FC236}">
                  <a16:creationId xmlns:a16="http://schemas.microsoft.com/office/drawing/2014/main" id="{6534F008-3538-45CC-872C-E7290969B099}"/>
                </a:ext>
              </a:extLst>
            </p:cNvPr>
            <p:cNvSpPr>
              <a:spLocks noChangeArrowheads="1"/>
            </p:cNvSpPr>
            <p:nvPr/>
          </p:nvSpPr>
          <p:spPr bwMode="auto">
            <a:xfrm>
              <a:off x="7189049" y="358298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sp>
          <p:nvSpPr>
            <p:cNvPr id="409" name="Freeform 202">
              <a:extLst>
                <a:ext uri="{FF2B5EF4-FFF2-40B4-BE49-F238E27FC236}">
                  <a16:creationId xmlns:a16="http://schemas.microsoft.com/office/drawing/2014/main" id="{52CE6BE4-442C-427F-A10D-370BC54E89D7}"/>
                </a:ext>
              </a:extLst>
            </p:cNvPr>
            <p:cNvSpPr>
              <a:spLocks/>
            </p:cNvSpPr>
            <p:nvPr/>
          </p:nvSpPr>
          <p:spPr bwMode="auto">
            <a:xfrm>
              <a:off x="7175500" y="4027488"/>
              <a:ext cx="563563" cy="484187"/>
            </a:xfrm>
            <a:custGeom>
              <a:avLst/>
              <a:gdLst>
                <a:gd name="T0" fmla="*/ 2147483647 w 355"/>
                <a:gd name="T1" fmla="*/ 2147483647 h 407"/>
                <a:gd name="T2" fmla="*/ 2147483647 w 355"/>
                <a:gd name="T3" fmla="*/ 2147483647 h 407"/>
                <a:gd name="T4" fmla="*/ 2147483647 w 355"/>
                <a:gd name="T5" fmla="*/ 2147483647 h 407"/>
                <a:gd name="T6" fmla="*/ 2147483647 w 355"/>
                <a:gd name="T7" fmla="*/ 2147483647 h 407"/>
                <a:gd name="T8" fmla="*/ 2147483647 w 355"/>
                <a:gd name="T9" fmla="*/ 2147483647 h 407"/>
                <a:gd name="T10" fmla="*/ 2147483647 w 355"/>
                <a:gd name="T11" fmla="*/ 2147483647 h 407"/>
                <a:gd name="T12" fmla="*/ 2147483647 w 355"/>
                <a:gd name="T13" fmla="*/ 2147483647 h 407"/>
                <a:gd name="T14" fmla="*/ 2147483647 w 355"/>
                <a:gd name="T15" fmla="*/ 2147483647 h 407"/>
                <a:gd name="T16" fmla="*/ 2147483647 w 355"/>
                <a:gd name="T17" fmla="*/ 2147483647 h 407"/>
                <a:gd name="T18" fmla="*/ 2147483647 w 355"/>
                <a:gd name="T19" fmla="*/ 2147483647 h 407"/>
                <a:gd name="T20" fmla="*/ 0 w 355"/>
                <a:gd name="T21" fmla="*/ 2147483647 h 407"/>
                <a:gd name="T22" fmla="*/ 2147483647 w 355"/>
                <a:gd name="T23" fmla="*/ 2147483647 h 407"/>
                <a:gd name="T24" fmla="*/ 2147483647 w 355"/>
                <a:gd name="T25" fmla="*/ 2147483647 h 407"/>
                <a:gd name="T26" fmla="*/ 2147483647 w 355"/>
                <a:gd name="T27" fmla="*/ 2147483647 h 407"/>
                <a:gd name="T28" fmla="*/ 2147483647 w 355"/>
                <a:gd name="T29" fmla="*/ 2147483647 h 407"/>
                <a:gd name="T30" fmla="*/ 2147483647 w 355"/>
                <a:gd name="T31" fmla="*/ 2147483647 h 407"/>
                <a:gd name="T32" fmla="*/ 2147483647 w 355"/>
                <a:gd name="T33" fmla="*/ 2147483647 h 407"/>
                <a:gd name="T34" fmla="*/ 2147483647 w 355"/>
                <a:gd name="T35" fmla="*/ 2147483647 h 407"/>
                <a:gd name="T36" fmla="*/ 2147483647 w 355"/>
                <a:gd name="T37" fmla="*/ 2147483647 h 407"/>
                <a:gd name="T38" fmla="*/ 2147483647 w 355"/>
                <a:gd name="T39" fmla="*/ 2147483647 h 407"/>
                <a:gd name="T40" fmla="*/ 2147483647 w 355"/>
                <a:gd name="T41" fmla="*/ 2147483647 h 407"/>
                <a:gd name="T42" fmla="*/ 2147483647 w 355"/>
                <a:gd name="T43" fmla="*/ 2147483647 h 407"/>
                <a:gd name="T44" fmla="*/ 2147483647 w 355"/>
                <a:gd name="T45" fmla="*/ 2147483647 h 407"/>
                <a:gd name="T46" fmla="*/ 2147483647 w 355"/>
                <a:gd name="T47" fmla="*/ 2147483647 h 407"/>
                <a:gd name="T48" fmla="*/ 2147483647 w 355"/>
                <a:gd name="T49" fmla="*/ 2147483647 h 407"/>
                <a:gd name="T50" fmla="*/ 2147483647 w 355"/>
                <a:gd name="T51" fmla="*/ 2147483647 h 407"/>
                <a:gd name="T52" fmla="*/ 2147483647 w 355"/>
                <a:gd name="T53" fmla="*/ 2147483647 h 407"/>
                <a:gd name="T54" fmla="*/ 2147483647 w 355"/>
                <a:gd name="T55" fmla="*/ 2147483647 h 407"/>
                <a:gd name="T56" fmla="*/ 2147483647 w 355"/>
                <a:gd name="T57" fmla="*/ 2147483647 h 407"/>
                <a:gd name="T58" fmla="*/ 2147483647 w 355"/>
                <a:gd name="T59" fmla="*/ 2147483647 h 407"/>
                <a:gd name="T60" fmla="*/ 2147483647 w 355"/>
                <a:gd name="T61" fmla="*/ 2147483647 h 407"/>
                <a:gd name="T62" fmla="*/ 2147483647 w 355"/>
                <a:gd name="T63" fmla="*/ 2147483647 h 407"/>
                <a:gd name="T64" fmla="*/ 2147483647 w 355"/>
                <a:gd name="T65" fmla="*/ 2147483647 h 407"/>
                <a:gd name="T66" fmla="*/ 2147483647 w 355"/>
                <a:gd name="T67" fmla="*/ 2147483647 h 407"/>
                <a:gd name="T68" fmla="*/ 2147483647 w 355"/>
                <a:gd name="T69" fmla="*/ 2147483647 h 407"/>
                <a:gd name="T70" fmla="*/ 2147483647 w 355"/>
                <a:gd name="T71" fmla="*/ 2147483647 h 407"/>
                <a:gd name="T72" fmla="*/ 2147483647 w 355"/>
                <a:gd name="T73" fmla="*/ 2147483647 h 407"/>
                <a:gd name="T74" fmla="*/ 2147483647 w 355"/>
                <a:gd name="T75" fmla="*/ 2147483647 h 407"/>
                <a:gd name="T76" fmla="*/ 2147483647 w 355"/>
                <a:gd name="T77" fmla="*/ 2147483647 h 407"/>
                <a:gd name="T78" fmla="*/ 2147483647 w 355"/>
                <a:gd name="T79" fmla="*/ 2147483647 h 407"/>
                <a:gd name="T80" fmla="*/ 2147483647 w 355"/>
                <a:gd name="T81" fmla="*/ 2147483647 h 407"/>
                <a:gd name="T82" fmla="*/ 2147483647 w 355"/>
                <a:gd name="T83" fmla="*/ 2147483647 h 407"/>
                <a:gd name="T84" fmla="*/ 2147483647 w 355"/>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5"/>
                <a:gd name="T130" fmla="*/ 0 h 407"/>
                <a:gd name="T131" fmla="*/ 355 w 355"/>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5" h="407">
                  <a:moveTo>
                    <a:pt x="178" y="0"/>
                  </a:moveTo>
                  <a:lnTo>
                    <a:pt x="168" y="1"/>
                  </a:lnTo>
                  <a:lnTo>
                    <a:pt x="159" y="1"/>
                  </a:lnTo>
                  <a:lnTo>
                    <a:pt x="150" y="2"/>
                  </a:lnTo>
                  <a:lnTo>
                    <a:pt x="142" y="5"/>
                  </a:lnTo>
                  <a:lnTo>
                    <a:pt x="134" y="7"/>
                  </a:lnTo>
                  <a:lnTo>
                    <a:pt x="125" y="9"/>
                  </a:lnTo>
                  <a:lnTo>
                    <a:pt x="117" y="13"/>
                  </a:lnTo>
                  <a:lnTo>
                    <a:pt x="109" y="16"/>
                  </a:lnTo>
                  <a:lnTo>
                    <a:pt x="100" y="20"/>
                  </a:lnTo>
                  <a:lnTo>
                    <a:pt x="93" y="25"/>
                  </a:lnTo>
                  <a:lnTo>
                    <a:pt x="85" y="29"/>
                  </a:lnTo>
                  <a:lnTo>
                    <a:pt x="78" y="35"/>
                  </a:lnTo>
                  <a:lnTo>
                    <a:pt x="71" y="41"/>
                  </a:lnTo>
                  <a:lnTo>
                    <a:pt x="64" y="47"/>
                  </a:lnTo>
                  <a:lnTo>
                    <a:pt x="59" y="53"/>
                  </a:lnTo>
                  <a:lnTo>
                    <a:pt x="52" y="60"/>
                  </a:lnTo>
                  <a:lnTo>
                    <a:pt x="46" y="67"/>
                  </a:lnTo>
                  <a:lnTo>
                    <a:pt x="41" y="74"/>
                  </a:lnTo>
                  <a:lnTo>
                    <a:pt x="35" y="82"/>
                  </a:lnTo>
                  <a:lnTo>
                    <a:pt x="31" y="90"/>
                  </a:lnTo>
                  <a:lnTo>
                    <a:pt x="25" y="98"/>
                  </a:lnTo>
                  <a:lnTo>
                    <a:pt x="21" y="106"/>
                  </a:lnTo>
                  <a:lnTo>
                    <a:pt x="17" y="116"/>
                  </a:lnTo>
                  <a:lnTo>
                    <a:pt x="14" y="124"/>
                  </a:lnTo>
                  <a:lnTo>
                    <a:pt x="12" y="134"/>
                  </a:lnTo>
                  <a:lnTo>
                    <a:pt x="9" y="143"/>
                  </a:lnTo>
                  <a:lnTo>
                    <a:pt x="6" y="153"/>
                  </a:lnTo>
                  <a:lnTo>
                    <a:pt x="3" y="163"/>
                  </a:lnTo>
                  <a:lnTo>
                    <a:pt x="2" y="173"/>
                  </a:lnTo>
                  <a:lnTo>
                    <a:pt x="0" y="183"/>
                  </a:lnTo>
                  <a:lnTo>
                    <a:pt x="0" y="193"/>
                  </a:lnTo>
                  <a:lnTo>
                    <a:pt x="0" y="204"/>
                  </a:lnTo>
                  <a:lnTo>
                    <a:pt x="0" y="214"/>
                  </a:lnTo>
                  <a:lnTo>
                    <a:pt x="0" y="225"/>
                  </a:lnTo>
                  <a:lnTo>
                    <a:pt x="2" y="234"/>
                  </a:lnTo>
                  <a:lnTo>
                    <a:pt x="3" y="245"/>
                  </a:lnTo>
                  <a:lnTo>
                    <a:pt x="6" y="255"/>
                  </a:lnTo>
                  <a:lnTo>
                    <a:pt x="9" y="264"/>
                  </a:lnTo>
                  <a:lnTo>
                    <a:pt x="12" y="274"/>
                  </a:lnTo>
                  <a:lnTo>
                    <a:pt x="14" y="283"/>
                  </a:lnTo>
                  <a:lnTo>
                    <a:pt x="17" y="292"/>
                  </a:lnTo>
                  <a:lnTo>
                    <a:pt x="21" y="301"/>
                  </a:lnTo>
                  <a:lnTo>
                    <a:pt x="25" y="309"/>
                  </a:lnTo>
                  <a:lnTo>
                    <a:pt x="31" y="317"/>
                  </a:lnTo>
                  <a:lnTo>
                    <a:pt x="35" y="326"/>
                  </a:lnTo>
                  <a:lnTo>
                    <a:pt x="41" y="334"/>
                  </a:lnTo>
                  <a:lnTo>
                    <a:pt x="46" y="341"/>
                  </a:lnTo>
                  <a:lnTo>
                    <a:pt x="52" y="348"/>
                  </a:lnTo>
                  <a:lnTo>
                    <a:pt x="59" y="355"/>
                  </a:lnTo>
                  <a:lnTo>
                    <a:pt x="64" y="361"/>
                  </a:lnTo>
                  <a:lnTo>
                    <a:pt x="71" y="367"/>
                  </a:lnTo>
                  <a:lnTo>
                    <a:pt x="78" y="373"/>
                  </a:lnTo>
                  <a:lnTo>
                    <a:pt x="85" y="378"/>
                  </a:lnTo>
                  <a:lnTo>
                    <a:pt x="93" y="383"/>
                  </a:lnTo>
                  <a:lnTo>
                    <a:pt x="100" y="387"/>
                  </a:lnTo>
                  <a:lnTo>
                    <a:pt x="109" y="392"/>
                  </a:lnTo>
                  <a:lnTo>
                    <a:pt x="117" y="396"/>
                  </a:lnTo>
                  <a:lnTo>
                    <a:pt x="125" y="398"/>
                  </a:lnTo>
                  <a:lnTo>
                    <a:pt x="134" y="401"/>
                  </a:lnTo>
                  <a:lnTo>
                    <a:pt x="142" y="404"/>
                  </a:lnTo>
                  <a:lnTo>
                    <a:pt x="150" y="405"/>
                  </a:lnTo>
                  <a:lnTo>
                    <a:pt x="159" y="406"/>
                  </a:lnTo>
                  <a:lnTo>
                    <a:pt x="168" y="407"/>
                  </a:lnTo>
                  <a:lnTo>
                    <a:pt x="178" y="407"/>
                  </a:lnTo>
                  <a:lnTo>
                    <a:pt x="187" y="407"/>
                  </a:lnTo>
                  <a:lnTo>
                    <a:pt x="196" y="406"/>
                  </a:lnTo>
                  <a:lnTo>
                    <a:pt x="205" y="405"/>
                  </a:lnTo>
                  <a:lnTo>
                    <a:pt x="213" y="404"/>
                  </a:lnTo>
                  <a:lnTo>
                    <a:pt x="221" y="401"/>
                  </a:lnTo>
                  <a:lnTo>
                    <a:pt x="230" y="398"/>
                  </a:lnTo>
                  <a:lnTo>
                    <a:pt x="238" y="396"/>
                  </a:lnTo>
                  <a:lnTo>
                    <a:pt x="246" y="392"/>
                  </a:lnTo>
                  <a:lnTo>
                    <a:pt x="255" y="387"/>
                  </a:lnTo>
                  <a:lnTo>
                    <a:pt x="262" y="383"/>
                  </a:lnTo>
                  <a:lnTo>
                    <a:pt x="270" y="378"/>
                  </a:lnTo>
                  <a:lnTo>
                    <a:pt x="277" y="373"/>
                  </a:lnTo>
                  <a:lnTo>
                    <a:pt x="284" y="367"/>
                  </a:lnTo>
                  <a:lnTo>
                    <a:pt x="291" y="361"/>
                  </a:lnTo>
                  <a:lnTo>
                    <a:pt x="296" y="355"/>
                  </a:lnTo>
                  <a:lnTo>
                    <a:pt x="303" y="348"/>
                  </a:lnTo>
                  <a:lnTo>
                    <a:pt x="309" y="341"/>
                  </a:lnTo>
                  <a:lnTo>
                    <a:pt x="314" y="334"/>
                  </a:lnTo>
                  <a:lnTo>
                    <a:pt x="320" y="326"/>
                  </a:lnTo>
                  <a:lnTo>
                    <a:pt x="324" y="317"/>
                  </a:lnTo>
                  <a:lnTo>
                    <a:pt x="330" y="309"/>
                  </a:lnTo>
                  <a:lnTo>
                    <a:pt x="334" y="301"/>
                  </a:lnTo>
                  <a:lnTo>
                    <a:pt x="338" y="292"/>
                  </a:lnTo>
                  <a:lnTo>
                    <a:pt x="341" y="283"/>
                  </a:lnTo>
                  <a:lnTo>
                    <a:pt x="345" y="274"/>
                  </a:lnTo>
                  <a:lnTo>
                    <a:pt x="348" y="264"/>
                  </a:lnTo>
                  <a:lnTo>
                    <a:pt x="349" y="255"/>
                  </a:lnTo>
                  <a:lnTo>
                    <a:pt x="352" y="245"/>
                  </a:lnTo>
                  <a:lnTo>
                    <a:pt x="353" y="234"/>
                  </a:lnTo>
                  <a:lnTo>
                    <a:pt x="355" y="225"/>
                  </a:lnTo>
                  <a:lnTo>
                    <a:pt x="355" y="214"/>
                  </a:lnTo>
                  <a:lnTo>
                    <a:pt x="355" y="204"/>
                  </a:lnTo>
                  <a:lnTo>
                    <a:pt x="355" y="193"/>
                  </a:lnTo>
                  <a:lnTo>
                    <a:pt x="355" y="183"/>
                  </a:lnTo>
                  <a:lnTo>
                    <a:pt x="353" y="173"/>
                  </a:lnTo>
                  <a:lnTo>
                    <a:pt x="352" y="163"/>
                  </a:lnTo>
                  <a:lnTo>
                    <a:pt x="349" y="153"/>
                  </a:lnTo>
                  <a:lnTo>
                    <a:pt x="348" y="143"/>
                  </a:lnTo>
                  <a:lnTo>
                    <a:pt x="345" y="134"/>
                  </a:lnTo>
                  <a:lnTo>
                    <a:pt x="341" y="124"/>
                  </a:lnTo>
                  <a:lnTo>
                    <a:pt x="338" y="116"/>
                  </a:lnTo>
                  <a:lnTo>
                    <a:pt x="334" y="106"/>
                  </a:lnTo>
                  <a:lnTo>
                    <a:pt x="330" y="98"/>
                  </a:lnTo>
                  <a:lnTo>
                    <a:pt x="324" y="90"/>
                  </a:lnTo>
                  <a:lnTo>
                    <a:pt x="320" y="82"/>
                  </a:lnTo>
                  <a:lnTo>
                    <a:pt x="314" y="74"/>
                  </a:lnTo>
                  <a:lnTo>
                    <a:pt x="309" y="67"/>
                  </a:lnTo>
                  <a:lnTo>
                    <a:pt x="303" y="60"/>
                  </a:lnTo>
                  <a:lnTo>
                    <a:pt x="296" y="53"/>
                  </a:lnTo>
                  <a:lnTo>
                    <a:pt x="291" y="47"/>
                  </a:lnTo>
                  <a:lnTo>
                    <a:pt x="284" y="41"/>
                  </a:lnTo>
                  <a:lnTo>
                    <a:pt x="277" y="35"/>
                  </a:lnTo>
                  <a:lnTo>
                    <a:pt x="270" y="29"/>
                  </a:lnTo>
                  <a:lnTo>
                    <a:pt x="262" y="25"/>
                  </a:lnTo>
                  <a:lnTo>
                    <a:pt x="255" y="20"/>
                  </a:lnTo>
                  <a:lnTo>
                    <a:pt x="246" y="16"/>
                  </a:lnTo>
                  <a:lnTo>
                    <a:pt x="238" y="13"/>
                  </a:lnTo>
                  <a:lnTo>
                    <a:pt x="230" y="9"/>
                  </a:lnTo>
                  <a:lnTo>
                    <a:pt x="221" y="7"/>
                  </a:lnTo>
                  <a:lnTo>
                    <a:pt x="213" y="5"/>
                  </a:lnTo>
                  <a:lnTo>
                    <a:pt x="205" y="2"/>
                  </a:lnTo>
                  <a:lnTo>
                    <a:pt x="196" y="1"/>
                  </a:lnTo>
                  <a:lnTo>
                    <a:pt x="187" y="1"/>
                  </a:lnTo>
                  <a:lnTo>
                    <a:pt x="17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10" name="Freeform 203">
              <a:extLst>
                <a:ext uri="{FF2B5EF4-FFF2-40B4-BE49-F238E27FC236}">
                  <a16:creationId xmlns:a16="http://schemas.microsoft.com/office/drawing/2014/main" id="{20B1B60F-75BC-4A45-8D1A-67C3828F8C6F}"/>
                </a:ext>
              </a:extLst>
            </p:cNvPr>
            <p:cNvSpPr>
              <a:spLocks/>
            </p:cNvSpPr>
            <p:nvPr/>
          </p:nvSpPr>
          <p:spPr bwMode="auto">
            <a:xfrm>
              <a:off x="7175500" y="4027488"/>
              <a:ext cx="563563" cy="484187"/>
            </a:xfrm>
            <a:custGeom>
              <a:avLst/>
              <a:gdLst>
                <a:gd name="T0" fmla="*/ 2147483647 w 355"/>
                <a:gd name="T1" fmla="*/ 2147483647 h 407"/>
                <a:gd name="T2" fmla="*/ 2147483647 w 355"/>
                <a:gd name="T3" fmla="*/ 2147483647 h 407"/>
                <a:gd name="T4" fmla="*/ 2147483647 w 355"/>
                <a:gd name="T5" fmla="*/ 2147483647 h 407"/>
                <a:gd name="T6" fmla="*/ 2147483647 w 355"/>
                <a:gd name="T7" fmla="*/ 2147483647 h 407"/>
                <a:gd name="T8" fmla="*/ 2147483647 w 355"/>
                <a:gd name="T9" fmla="*/ 2147483647 h 407"/>
                <a:gd name="T10" fmla="*/ 2147483647 w 355"/>
                <a:gd name="T11" fmla="*/ 2147483647 h 407"/>
                <a:gd name="T12" fmla="*/ 2147483647 w 355"/>
                <a:gd name="T13" fmla="*/ 2147483647 h 407"/>
                <a:gd name="T14" fmla="*/ 2147483647 w 355"/>
                <a:gd name="T15" fmla="*/ 2147483647 h 407"/>
                <a:gd name="T16" fmla="*/ 2147483647 w 355"/>
                <a:gd name="T17" fmla="*/ 2147483647 h 407"/>
                <a:gd name="T18" fmla="*/ 2147483647 w 355"/>
                <a:gd name="T19" fmla="*/ 2147483647 h 407"/>
                <a:gd name="T20" fmla="*/ 0 w 355"/>
                <a:gd name="T21" fmla="*/ 2147483647 h 407"/>
                <a:gd name="T22" fmla="*/ 2147483647 w 355"/>
                <a:gd name="T23" fmla="*/ 2147483647 h 407"/>
                <a:gd name="T24" fmla="*/ 2147483647 w 355"/>
                <a:gd name="T25" fmla="*/ 2147483647 h 407"/>
                <a:gd name="T26" fmla="*/ 2147483647 w 355"/>
                <a:gd name="T27" fmla="*/ 2147483647 h 407"/>
                <a:gd name="T28" fmla="*/ 2147483647 w 355"/>
                <a:gd name="T29" fmla="*/ 2147483647 h 407"/>
                <a:gd name="T30" fmla="*/ 2147483647 w 355"/>
                <a:gd name="T31" fmla="*/ 2147483647 h 407"/>
                <a:gd name="T32" fmla="*/ 2147483647 w 355"/>
                <a:gd name="T33" fmla="*/ 2147483647 h 407"/>
                <a:gd name="T34" fmla="*/ 2147483647 w 355"/>
                <a:gd name="T35" fmla="*/ 2147483647 h 407"/>
                <a:gd name="T36" fmla="*/ 2147483647 w 355"/>
                <a:gd name="T37" fmla="*/ 2147483647 h 407"/>
                <a:gd name="T38" fmla="*/ 2147483647 w 355"/>
                <a:gd name="T39" fmla="*/ 2147483647 h 407"/>
                <a:gd name="T40" fmla="*/ 2147483647 w 355"/>
                <a:gd name="T41" fmla="*/ 2147483647 h 407"/>
                <a:gd name="T42" fmla="*/ 2147483647 w 355"/>
                <a:gd name="T43" fmla="*/ 2147483647 h 407"/>
                <a:gd name="T44" fmla="*/ 2147483647 w 355"/>
                <a:gd name="T45" fmla="*/ 2147483647 h 407"/>
                <a:gd name="T46" fmla="*/ 2147483647 w 355"/>
                <a:gd name="T47" fmla="*/ 2147483647 h 407"/>
                <a:gd name="T48" fmla="*/ 2147483647 w 355"/>
                <a:gd name="T49" fmla="*/ 2147483647 h 407"/>
                <a:gd name="T50" fmla="*/ 2147483647 w 355"/>
                <a:gd name="T51" fmla="*/ 2147483647 h 407"/>
                <a:gd name="T52" fmla="*/ 2147483647 w 355"/>
                <a:gd name="T53" fmla="*/ 2147483647 h 407"/>
                <a:gd name="T54" fmla="*/ 2147483647 w 355"/>
                <a:gd name="T55" fmla="*/ 2147483647 h 407"/>
                <a:gd name="T56" fmla="*/ 2147483647 w 355"/>
                <a:gd name="T57" fmla="*/ 2147483647 h 407"/>
                <a:gd name="T58" fmla="*/ 2147483647 w 355"/>
                <a:gd name="T59" fmla="*/ 2147483647 h 407"/>
                <a:gd name="T60" fmla="*/ 2147483647 w 355"/>
                <a:gd name="T61" fmla="*/ 2147483647 h 407"/>
                <a:gd name="T62" fmla="*/ 2147483647 w 355"/>
                <a:gd name="T63" fmla="*/ 2147483647 h 407"/>
                <a:gd name="T64" fmla="*/ 2147483647 w 355"/>
                <a:gd name="T65" fmla="*/ 2147483647 h 407"/>
                <a:gd name="T66" fmla="*/ 2147483647 w 355"/>
                <a:gd name="T67" fmla="*/ 2147483647 h 407"/>
                <a:gd name="T68" fmla="*/ 2147483647 w 355"/>
                <a:gd name="T69" fmla="*/ 2147483647 h 407"/>
                <a:gd name="T70" fmla="*/ 2147483647 w 355"/>
                <a:gd name="T71" fmla="*/ 2147483647 h 407"/>
                <a:gd name="T72" fmla="*/ 2147483647 w 355"/>
                <a:gd name="T73" fmla="*/ 2147483647 h 407"/>
                <a:gd name="T74" fmla="*/ 2147483647 w 355"/>
                <a:gd name="T75" fmla="*/ 2147483647 h 407"/>
                <a:gd name="T76" fmla="*/ 2147483647 w 355"/>
                <a:gd name="T77" fmla="*/ 2147483647 h 407"/>
                <a:gd name="T78" fmla="*/ 2147483647 w 355"/>
                <a:gd name="T79" fmla="*/ 2147483647 h 407"/>
                <a:gd name="T80" fmla="*/ 2147483647 w 355"/>
                <a:gd name="T81" fmla="*/ 2147483647 h 407"/>
                <a:gd name="T82" fmla="*/ 2147483647 w 355"/>
                <a:gd name="T83" fmla="*/ 2147483647 h 407"/>
                <a:gd name="T84" fmla="*/ 2147483647 w 355"/>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5"/>
                <a:gd name="T130" fmla="*/ 0 h 407"/>
                <a:gd name="T131" fmla="*/ 355 w 355"/>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5" h="407">
                  <a:moveTo>
                    <a:pt x="178" y="0"/>
                  </a:moveTo>
                  <a:lnTo>
                    <a:pt x="168" y="1"/>
                  </a:lnTo>
                  <a:lnTo>
                    <a:pt x="159" y="1"/>
                  </a:lnTo>
                  <a:lnTo>
                    <a:pt x="150" y="2"/>
                  </a:lnTo>
                  <a:lnTo>
                    <a:pt x="142" y="5"/>
                  </a:lnTo>
                  <a:lnTo>
                    <a:pt x="134" y="7"/>
                  </a:lnTo>
                  <a:lnTo>
                    <a:pt x="125" y="9"/>
                  </a:lnTo>
                  <a:lnTo>
                    <a:pt x="117" y="13"/>
                  </a:lnTo>
                  <a:lnTo>
                    <a:pt x="109" y="16"/>
                  </a:lnTo>
                  <a:lnTo>
                    <a:pt x="100" y="20"/>
                  </a:lnTo>
                  <a:lnTo>
                    <a:pt x="93" y="25"/>
                  </a:lnTo>
                  <a:lnTo>
                    <a:pt x="85" y="29"/>
                  </a:lnTo>
                  <a:lnTo>
                    <a:pt x="78" y="35"/>
                  </a:lnTo>
                  <a:lnTo>
                    <a:pt x="71" y="41"/>
                  </a:lnTo>
                  <a:lnTo>
                    <a:pt x="64" y="47"/>
                  </a:lnTo>
                  <a:lnTo>
                    <a:pt x="59" y="53"/>
                  </a:lnTo>
                  <a:lnTo>
                    <a:pt x="52" y="60"/>
                  </a:lnTo>
                  <a:lnTo>
                    <a:pt x="46" y="67"/>
                  </a:lnTo>
                  <a:lnTo>
                    <a:pt x="41" y="74"/>
                  </a:lnTo>
                  <a:lnTo>
                    <a:pt x="35" y="82"/>
                  </a:lnTo>
                  <a:lnTo>
                    <a:pt x="31" y="90"/>
                  </a:lnTo>
                  <a:lnTo>
                    <a:pt x="25" y="98"/>
                  </a:lnTo>
                  <a:lnTo>
                    <a:pt x="21" y="106"/>
                  </a:lnTo>
                  <a:lnTo>
                    <a:pt x="17" y="116"/>
                  </a:lnTo>
                  <a:lnTo>
                    <a:pt x="14" y="124"/>
                  </a:lnTo>
                  <a:lnTo>
                    <a:pt x="12" y="134"/>
                  </a:lnTo>
                  <a:lnTo>
                    <a:pt x="9" y="143"/>
                  </a:lnTo>
                  <a:lnTo>
                    <a:pt x="6" y="153"/>
                  </a:lnTo>
                  <a:lnTo>
                    <a:pt x="3" y="163"/>
                  </a:lnTo>
                  <a:lnTo>
                    <a:pt x="2" y="173"/>
                  </a:lnTo>
                  <a:lnTo>
                    <a:pt x="0" y="183"/>
                  </a:lnTo>
                  <a:lnTo>
                    <a:pt x="0" y="193"/>
                  </a:lnTo>
                  <a:lnTo>
                    <a:pt x="0" y="204"/>
                  </a:lnTo>
                  <a:lnTo>
                    <a:pt x="0" y="214"/>
                  </a:lnTo>
                  <a:lnTo>
                    <a:pt x="0" y="225"/>
                  </a:lnTo>
                  <a:lnTo>
                    <a:pt x="2" y="234"/>
                  </a:lnTo>
                  <a:lnTo>
                    <a:pt x="3" y="245"/>
                  </a:lnTo>
                  <a:lnTo>
                    <a:pt x="6" y="255"/>
                  </a:lnTo>
                  <a:lnTo>
                    <a:pt x="9" y="264"/>
                  </a:lnTo>
                  <a:lnTo>
                    <a:pt x="12" y="274"/>
                  </a:lnTo>
                  <a:lnTo>
                    <a:pt x="14" y="283"/>
                  </a:lnTo>
                  <a:lnTo>
                    <a:pt x="17" y="292"/>
                  </a:lnTo>
                  <a:lnTo>
                    <a:pt x="21" y="301"/>
                  </a:lnTo>
                  <a:lnTo>
                    <a:pt x="25" y="309"/>
                  </a:lnTo>
                  <a:lnTo>
                    <a:pt x="31" y="317"/>
                  </a:lnTo>
                  <a:lnTo>
                    <a:pt x="35" y="326"/>
                  </a:lnTo>
                  <a:lnTo>
                    <a:pt x="41" y="334"/>
                  </a:lnTo>
                  <a:lnTo>
                    <a:pt x="46" y="341"/>
                  </a:lnTo>
                  <a:lnTo>
                    <a:pt x="52" y="348"/>
                  </a:lnTo>
                  <a:lnTo>
                    <a:pt x="59" y="355"/>
                  </a:lnTo>
                  <a:lnTo>
                    <a:pt x="64" y="361"/>
                  </a:lnTo>
                  <a:lnTo>
                    <a:pt x="71" y="367"/>
                  </a:lnTo>
                  <a:lnTo>
                    <a:pt x="78" y="373"/>
                  </a:lnTo>
                  <a:lnTo>
                    <a:pt x="85" y="378"/>
                  </a:lnTo>
                  <a:lnTo>
                    <a:pt x="93" y="383"/>
                  </a:lnTo>
                  <a:lnTo>
                    <a:pt x="100" y="387"/>
                  </a:lnTo>
                  <a:lnTo>
                    <a:pt x="109" y="392"/>
                  </a:lnTo>
                  <a:lnTo>
                    <a:pt x="117" y="396"/>
                  </a:lnTo>
                  <a:lnTo>
                    <a:pt x="125" y="398"/>
                  </a:lnTo>
                  <a:lnTo>
                    <a:pt x="134" y="401"/>
                  </a:lnTo>
                  <a:lnTo>
                    <a:pt x="142" y="404"/>
                  </a:lnTo>
                  <a:lnTo>
                    <a:pt x="150" y="405"/>
                  </a:lnTo>
                  <a:lnTo>
                    <a:pt x="159" y="406"/>
                  </a:lnTo>
                  <a:lnTo>
                    <a:pt x="168" y="407"/>
                  </a:lnTo>
                  <a:lnTo>
                    <a:pt x="178" y="407"/>
                  </a:lnTo>
                  <a:lnTo>
                    <a:pt x="187" y="407"/>
                  </a:lnTo>
                  <a:lnTo>
                    <a:pt x="196" y="406"/>
                  </a:lnTo>
                  <a:lnTo>
                    <a:pt x="205" y="405"/>
                  </a:lnTo>
                  <a:lnTo>
                    <a:pt x="213" y="404"/>
                  </a:lnTo>
                  <a:lnTo>
                    <a:pt x="221" y="401"/>
                  </a:lnTo>
                  <a:lnTo>
                    <a:pt x="230" y="398"/>
                  </a:lnTo>
                  <a:lnTo>
                    <a:pt x="238" y="396"/>
                  </a:lnTo>
                  <a:lnTo>
                    <a:pt x="246" y="392"/>
                  </a:lnTo>
                  <a:lnTo>
                    <a:pt x="255" y="387"/>
                  </a:lnTo>
                  <a:lnTo>
                    <a:pt x="262" y="383"/>
                  </a:lnTo>
                  <a:lnTo>
                    <a:pt x="270" y="378"/>
                  </a:lnTo>
                  <a:lnTo>
                    <a:pt x="277" y="373"/>
                  </a:lnTo>
                  <a:lnTo>
                    <a:pt x="284" y="367"/>
                  </a:lnTo>
                  <a:lnTo>
                    <a:pt x="291" y="361"/>
                  </a:lnTo>
                  <a:lnTo>
                    <a:pt x="296" y="355"/>
                  </a:lnTo>
                  <a:lnTo>
                    <a:pt x="303" y="348"/>
                  </a:lnTo>
                  <a:lnTo>
                    <a:pt x="309" y="341"/>
                  </a:lnTo>
                  <a:lnTo>
                    <a:pt x="314" y="334"/>
                  </a:lnTo>
                  <a:lnTo>
                    <a:pt x="320" y="326"/>
                  </a:lnTo>
                  <a:lnTo>
                    <a:pt x="324" y="317"/>
                  </a:lnTo>
                  <a:lnTo>
                    <a:pt x="330" y="309"/>
                  </a:lnTo>
                  <a:lnTo>
                    <a:pt x="334" y="301"/>
                  </a:lnTo>
                  <a:lnTo>
                    <a:pt x="338" y="292"/>
                  </a:lnTo>
                  <a:lnTo>
                    <a:pt x="341" y="283"/>
                  </a:lnTo>
                  <a:lnTo>
                    <a:pt x="345" y="274"/>
                  </a:lnTo>
                  <a:lnTo>
                    <a:pt x="348" y="264"/>
                  </a:lnTo>
                  <a:lnTo>
                    <a:pt x="349" y="255"/>
                  </a:lnTo>
                  <a:lnTo>
                    <a:pt x="352" y="245"/>
                  </a:lnTo>
                  <a:lnTo>
                    <a:pt x="353" y="234"/>
                  </a:lnTo>
                  <a:lnTo>
                    <a:pt x="355" y="225"/>
                  </a:lnTo>
                  <a:lnTo>
                    <a:pt x="355" y="214"/>
                  </a:lnTo>
                  <a:lnTo>
                    <a:pt x="355" y="204"/>
                  </a:lnTo>
                  <a:lnTo>
                    <a:pt x="355" y="193"/>
                  </a:lnTo>
                  <a:lnTo>
                    <a:pt x="355" y="183"/>
                  </a:lnTo>
                  <a:lnTo>
                    <a:pt x="353" y="173"/>
                  </a:lnTo>
                  <a:lnTo>
                    <a:pt x="352" y="163"/>
                  </a:lnTo>
                  <a:lnTo>
                    <a:pt x="349" y="153"/>
                  </a:lnTo>
                  <a:lnTo>
                    <a:pt x="348" y="143"/>
                  </a:lnTo>
                  <a:lnTo>
                    <a:pt x="345" y="134"/>
                  </a:lnTo>
                  <a:lnTo>
                    <a:pt x="341" y="124"/>
                  </a:lnTo>
                  <a:lnTo>
                    <a:pt x="338" y="116"/>
                  </a:lnTo>
                  <a:lnTo>
                    <a:pt x="334" y="106"/>
                  </a:lnTo>
                  <a:lnTo>
                    <a:pt x="330" y="98"/>
                  </a:lnTo>
                  <a:lnTo>
                    <a:pt x="324" y="90"/>
                  </a:lnTo>
                  <a:lnTo>
                    <a:pt x="320" y="82"/>
                  </a:lnTo>
                  <a:lnTo>
                    <a:pt x="314" y="74"/>
                  </a:lnTo>
                  <a:lnTo>
                    <a:pt x="309" y="67"/>
                  </a:lnTo>
                  <a:lnTo>
                    <a:pt x="303" y="60"/>
                  </a:lnTo>
                  <a:lnTo>
                    <a:pt x="296" y="53"/>
                  </a:lnTo>
                  <a:lnTo>
                    <a:pt x="291" y="47"/>
                  </a:lnTo>
                  <a:lnTo>
                    <a:pt x="284" y="41"/>
                  </a:lnTo>
                  <a:lnTo>
                    <a:pt x="277" y="35"/>
                  </a:lnTo>
                  <a:lnTo>
                    <a:pt x="270" y="29"/>
                  </a:lnTo>
                  <a:lnTo>
                    <a:pt x="262" y="25"/>
                  </a:lnTo>
                  <a:lnTo>
                    <a:pt x="255" y="20"/>
                  </a:lnTo>
                  <a:lnTo>
                    <a:pt x="246" y="16"/>
                  </a:lnTo>
                  <a:lnTo>
                    <a:pt x="238" y="13"/>
                  </a:lnTo>
                  <a:lnTo>
                    <a:pt x="230" y="9"/>
                  </a:lnTo>
                  <a:lnTo>
                    <a:pt x="221" y="7"/>
                  </a:lnTo>
                  <a:lnTo>
                    <a:pt x="213" y="5"/>
                  </a:lnTo>
                  <a:lnTo>
                    <a:pt x="205" y="2"/>
                  </a:lnTo>
                  <a:lnTo>
                    <a:pt x="196" y="1"/>
                  </a:lnTo>
                  <a:lnTo>
                    <a:pt x="187" y="1"/>
                  </a:lnTo>
                  <a:lnTo>
                    <a:pt x="178" y="0"/>
                  </a:lnTo>
                </a:path>
              </a:pathLst>
            </a:custGeom>
            <a:grpFill/>
            <a:ln w="12700">
              <a:solidFill>
                <a:srgbClr val="000000"/>
              </a:solidFill>
              <a:round/>
              <a:headEnd/>
              <a:tailEnd/>
            </a:ln>
          </p:spPr>
          <p:txBody>
            <a:bodyPr lIns="68580" tIns="34290" rIns="68580" bIns="34290"/>
            <a:lstStyle/>
            <a:p>
              <a:endParaRPr lang="zh-CN" altLang="en-US" sz="800">
                <a:solidFill>
                  <a:srgbClr val="000000"/>
                </a:solidFill>
                <a:latin typeface="Verdana" pitchFamily="34" charset="0"/>
                <a:ea typeface="Arial Unicode MS" pitchFamily="34" charset="-122"/>
              </a:endParaRPr>
            </a:p>
          </p:txBody>
        </p:sp>
        <p:sp>
          <p:nvSpPr>
            <p:cNvPr id="411" name="Rectangle 204">
              <a:extLst>
                <a:ext uri="{FF2B5EF4-FFF2-40B4-BE49-F238E27FC236}">
                  <a16:creationId xmlns:a16="http://schemas.microsoft.com/office/drawing/2014/main" id="{69FDFAC0-64FA-4D0F-9B44-8DEEE3502062}"/>
                </a:ext>
              </a:extLst>
            </p:cNvPr>
            <p:cNvSpPr>
              <a:spLocks noChangeArrowheads="1"/>
            </p:cNvSpPr>
            <p:nvPr/>
          </p:nvSpPr>
          <p:spPr bwMode="auto">
            <a:xfrm>
              <a:off x="7395312" y="4135437"/>
              <a:ext cx="157279"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en-US" altLang="zh-CN" sz="1000" b="1">
                  <a:solidFill>
                    <a:srgbClr val="000000"/>
                  </a:solidFill>
                  <a:latin typeface="Verdana" pitchFamily="34" charset="0"/>
                  <a:ea typeface="Arial Unicode MS" pitchFamily="34" charset="-122"/>
                </a:rPr>
                <a:t>5</a:t>
              </a:r>
              <a:endParaRPr lang="en-US" altLang="zh-CN" sz="1000">
                <a:solidFill>
                  <a:srgbClr val="000000"/>
                </a:solidFill>
                <a:latin typeface="Tahoma" pitchFamily="34" charset="0"/>
                <a:ea typeface="Arial Unicode MS" pitchFamily="34" charset="-122"/>
              </a:endParaRPr>
            </a:p>
          </p:txBody>
        </p:sp>
        <p:sp>
          <p:nvSpPr>
            <p:cNvPr id="412" name="Rectangle 205">
              <a:extLst>
                <a:ext uri="{FF2B5EF4-FFF2-40B4-BE49-F238E27FC236}">
                  <a16:creationId xmlns:a16="http://schemas.microsoft.com/office/drawing/2014/main" id="{1A60DCCB-0C8B-4857-9FD5-C720B3F6536F}"/>
                </a:ext>
              </a:extLst>
            </p:cNvPr>
            <p:cNvSpPr>
              <a:spLocks noChangeArrowheads="1"/>
            </p:cNvSpPr>
            <p:nvPr/>
          </p:nvSpPr>
          <p:spPr bwMode="auto">
            <a:xfrm>
              <a:off x="7577983" y="4225927"/>
              <a:ext cx="74500" cy="2471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1" hangingPunct="1"/>
              <a:r>
                <a:rPr lang="zh-CN" altLang="en-US" sz="1000" b="1">
                  <a:solidFill>
                    <a:srgbClr val="000000"/>
                  </a:solidFill>
                  <a:latin typeface="Verdana" pitchFamily="34" charset="0"/>
                  <a:ea typeface="Arial Unicode MS" pitchFamily="34" charset="-122"/>
                </a:rPr>
                <a:t> </a:t>
              </a:r>
              <a:endParaRPr lang="zh-CN" altLang="en-US" sz="1000">
                <a:solidFill>
                  <a:srgbClr val="000000"/>
                </a:solidFill>
                <a:latin typeface="Tahoma" pitchFamily="34" charset="0"/>
                <a:ea typeface="Arial Unicode MS" pitchFamily="34" charset="-122"/>
              </a:endParaRPr>
            </a:p>
          </p:txBody>
        </p:sp>
      </p:grpSp>
    </p:spTree>
    <p:extLst>
      <p:ext uri="{BB962C8B-B14F-4D97-AF65-F5344CB8AC3E}">
        <p14:creationId xmlns:p14="http://schemas.microsoft.com/office/powerpoint/2010/main" val="3348819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C38EA7-63A6-4A34-B8C2-9B8A15ED25E4}"/>
              </a:ext>
            </a:extLst>
          </p:cNvPr>
          <p:cNvSpPr>
            <a:spLocks noGrp="1"/>
          </p:cNvSpPr>
          <p:nvPr>
            <p:ph type="title"/>
          </p:nvPr>
        </p:nvSpPr>
        <p:spPr/>
        <p:txBody>
          <a:bodyPr/>
          <a:lstStyle/>
          <a:p>
            <a:r>
              <a:rPr lang="en-US" altLang="zh-CN" dirty="0"/>
              <a:t>Decode based on Huffman Tree</a:t>
            </a:r>
            <a:endParaRPr lang="zh-CN" altLang="en-US" dirty="0"/>
          </a:p>
        </p:txBody>
      </p:sp>
      <p:sp>
        <p:nvSpPr>
          <p:cNvPr id="3" name="内容占位符 2">
            <a:extLst>
              <a:ext uri="{FF2B5EF4-FFF2-40B4-BE49-F238E27FC236}">
                <a16:creationId xmlns:a16="http://schemas.microsoft.com/office/drawing/2014/main" id="{948C0BA6-F588-41AA-92A5-15A617CEA820}"/>
              </a:ext>
            </a:extLst>
          </p:cNvPr>
          <p:cNvSpPr>
            <a:spLocks noGrp="1"/>
          </p:cNvSpPr>
          <p:nvPr>
            <p:ph idx="1"/>
          </p:nvPr>
        </p:nvSpPr>
        <p:spPr/>
        <p:txBody>
          <a:bodyPr>
            <a:normAutofit lnSpcReduction="10000"/>
          </a:bodyPr>
          <a:lstStyle/>
          <a:p>
            <a:r>
              <a:rPr lang="en-US" altLang="zh-CN" dirty="0"/>
              <a:t>Input: a binary string and a Huffman Tree</a:t>
            </a:r>
          </a:p>
          <a:p>
            <a:endParaRPr lang="en-US" altLang="zh-CN" dirty="0"/>
          </a:p>
          <a:p>
            <a:r>
              <a:rPr lang="en-US" altLang="zh-CN" dirty="0"/>
              <a:t>Key idea: scan the binary string, until a character is determined</a:t>
            </a:r>
          </a:p>
          <a:p>
            <a:r>
              <a:rPr lang="en-US" altLang="zh-CN" dirty="0"/>
              <a:t>Algorithm</a:t>
            </a:r>
          </a:p>
          <a:p>
            <a:pPr lvl="1"/>
            <a:r>
              <a:rPr lang="en-US" altLang="zh-CN" dirty="0"/>
              <a:t>Start from the root</a:t>
            </a:r>
          </a:p>
          <a:p>
            <a:pPr lvl="1"/>
            <a:r>
              <a:rPr lang="en-US" altLang="zh-CN" dirty="0"/>
              <a:t>Access left subtree for bit 0,</a:t>
            </a:r>
            <a:r>
              <a:rPr lang="zh-CN" altLang="en-US" dirty="0"/>
              <a:t> </a:t>
            </a:r>
            <a:r>
              <a:rPr lang="en-US" altLang="zh-CN" dirty="0"/>
              <a:t>or</a:t>
            </a:r>
          </a:p>
          <a:p>
            <a:pPr lvl="1"/>
            <a:r>
              <a:rPr lang="en-US" altLang="zh-CN" dirty="0"/>
              <a:t>Access right subtree for bit 1</a:t>
            </a:r>
          </a:p>
          <a:p>
            <a:pPr lvl="1"/>
            <a:r>
              <a:rPr lang="en-US" altLang="zh-CN" dirty="0"/>
              <a:t>When reaching a leave, obtain a character</a:t>
            </a:r>
          </a:p>
          <a:p>
            <a:pPr lvl="1"/>
            <a:r>
              <a:rPr lang="en-US" altLang="zh-CN" dirty="0"/>
              <a:t>Repeat from the root</a:t>
            </a:r>
          </a:p>
        </p:txBody>
      </p:sp>
      <p:sp>
        <p:nvSpPr>
          <p:cNvPr id="4" name="灯片编号占位符 3">
            <a:extLst>
              <a:ext uri="{FF2B5EF4-FFF2-40B4-BE49-F238E27FC236}">
                <a16:creationId xmlns:a16="http://schemas.microsoft.com/office/drawing/2014/main" id="{D6B50F26-B6E8-4C39-B661-C24F9CC5E74A}"/>
              </a:ext>
            </a:extLst>
          </p:cNvPr>
          <p:cNvSpPr>
            <a:spLocks noGrp="1"/>
          </p:cNvSpPr>
          <p:nvPr>
            <p:ph type="sldNum" sz="quarter" idx="11"/>
          </p:nvPr>
        </p:nvSpPr>
        <p:spPr/>
        <p:txBody>
          <a:bodyPr/>
          <a:lstStyle/>
          <a:p>
            <a:pPr>
              <a:defRPr/>
            </a:pPr>
            <a:fld id="{3067EECE-76B4-489D-A939-B05A8F1F1F9C}" type="slidenum">
              <a:rPr lang="en-US" altLang="zh-CN" smtClean="0"/>
              <a:pPr>
                <a:defRPr/>
              </a:pPr>
              <a:t>55</a:t>
            </a:fld>
            <a:endParaRPr lang="en-US" altLang="zh-CN"/>
          </a:p>
        </p:txBody>
      </p:sp>
    </p:spTree>
    <p:extLst>
      <p:ext uri="{BB962C8B-B14F-4D97-AF65-F5344CB8AC3E}">
        <p14:creationId xmlns:p14="http://schemas.microsoft.com/office/powerpoint/2010/main" val="23323020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矩形 206"/>
          <p:cNvSpPr>
            <a:spLocks noChangeArrowheads="1"/>
          </p:cNvSpPr>
          <p:nvPr/>
        </p:nvSpPr>
        <p:spPr bwMode="auto">
          <a:xfrm>
            <a:off x="0" y="-25400"/>
            <a:ext cx="12192000" cy="6883400"/>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anchor="ctr"/>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3" name="Rectangle 2"/>
          <p:cNvSpPr txBox="1">
            <a:spLocks noChangeArrowheads="1"/>
          </p:cNvSpPr>
          <p:nvPr/>
        </p:nvSpPr>
        <p:spPr>
          <a:xfrm>
            <a:off x="1874888" y="5085971"/>
            <a:ext cx="4368800" cy="414867"/>
          </a:xfrm>
          <a:prstGeom prst="rect">
            <a:avLst/>
          </a:prstGeom>
        </p:spPr>
        <p:txBody>
          <a:bodyPr/>
          <a:lstStyle/>
          <a:p>
            <a:pPr defTabSz="1219170" eaLnBrk="1" hangingPunct="1">
              <a:defRPr/>
            </a:pPr>
            <a:r>
              <a:rPr lang="en-US" altLang="zh-CN" sz="2400" b="1" kern="0" dirty="0">
                <a:solidFill>
                  <a:srgbClr val="0070C0"/>
                </a:solidFill>
                <a:latin typeface="微软雅黑" pitchFamily="34" charset="-122"/>
                <a:ea typeface="微软雅黑" pitchFamily="34" charset="-122"/>
                <a:cs typeface="+mj-cs"/>
              </a:rPr>
              <a:t>String</a:t>
            </a:r>
            <a:r>
              <a:rPr lang="zh-CN" altLang="en-US" sz="2400" b="1" kern="0" dirty="0">
                <a:solidFill>
                  <a:srgbClr val="0070C0"/>
                </a:solidFill>
                <a:latin typeface="微软雅黑" pitchFamily="34" charset="-122"/>
                <a:ea typeface="微软雅黑" pitchFamily="34" charset="-122"/>
                <a:cs typeface="+mj-cs"/>
              </a:rPr>
              <a:t>：</a:t>
            </a:r>
            <a:r>
              <a:rPr lang="en-US" altLang="zh-CN" sz="2400" b="1" kern="0" dirty="0">
                <a:solidFill>
                  <a:srgbClr val="0070C0"/>
                </a:solidFill>
                <a:latin typeface="微软雅黑" pitchFamily="34" charset="-122"/>
                <a:ea typeface="微软雅黑" pitchFamily="34" charset="-122"/>
                <a:cs typeface="+mj-cs"/>
              </a:rPr>
              <a:t>111  101110</a:t>
            </a:r>
            <a:endParaRPr lang="zh-CN" altLang="en-US" sz="2400" b="1" kern="0" dirty="0">
              <a:solidFill>
                <a:srgbClr val="0070C0"/>
              </a:solidFill>
              <a:latin typeface="微软雅黑" pitchFamily="34" charset="-122"/>
              <a:ea typeface="微软雅黑" pitchFamily="34" charset="-122"/>
              <a:cs typeface="+mj-cs"/>
            </a:endParaRPr>
          </a:p>
        </p:txBody>
      </p:sp>
      <mc:AlternateContent xmlns:mc="http://schemas.openxmlformats.org/markup-compatibility/2006" xmlns:a14="http://schemas.microsoft.com/office/drawing/2010/main">
        <mc:Choice Requires="a14">
          <p:sp>
            <p:nvSpPr>
              <p:cNvPr id="68612" name="Rectangle 3"/>
              <p:cNvSpPr>
                <a:spLocks noChangeArrowheads="1"/>
              </p:cNvSpPr>
              <p:nvPr/>
            </p:nvSpPr>
            <p:spPr bwMode="auto">
              <a:xfrm>
                <a:off x="11268006" y="6309019"/>
                <a:ext cx="226484"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𝟏</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612" name="Rectangle 3"/>
              <p:cNvSpPr>
                <a:spLocks noRot="1" noChangeAspect="1" noMove="1" noResize="1" noEditPoints="1" noAdjustHandles="1" noChangeArrowheads="1" noChangeShapeType="1" noTextEdit="1"/>
              </p:cNvSpPr>
              <p:nvPr/>
            </p:nvSpPr>
            <p:spPr bwMode="auto">
              <a:xfrm>
                <a:off x="11268006" y="6309019"/>
                <a:ext cx="226484" cy="369332"/>
              </a:xfrm>
              <a:prstGeom prst="rect">
                <a:avLst/>
              </a:prstGeom>
              <a:blipFill>
                <a:blip r:embed="rId2"/>
                <a:stretch>
                  <a:fillRect l="-92105" r="-31579"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614" name="Rectangle 5"/>
          <p:cNvSpPr>
            <a:spLocks noChangeArrowheads="1"/>
          </p:cNvSpPr>
          <p:nvPr/>
        </p:nvSpPr>
        <p:spPr bwMode="auto">
          <a:xfrm>
            <a:off x="11499849" y="6267451"/>
            <a:ext cx="10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615" name="Rectangle 6"/>
              <p:cNvSpPr>
                <a:spLocks noChangeArrowheads="1"/>
              </p:cNvSpPr>
              <p:nvPr/>
            </p:nvSpPr>
            <p:spPr bwMode="auto">
              <a:xfrm>
                <a:off x="9743005" y="6292851"/>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𝟎</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615" name="Rectangle 6"/>
              <p:cNvSpPr>
                <a:spLocks noRot="1" noChangeAspect="1" noMove="1" noResize="1" noEditPoints="1" noAdjustHandles="1" noChangeArrowheads="1" noChangeShapeType="1" noTextEdit="1"/>
              </p:cNvSpPr>
              <p:nvPr/>
            </p:nvSpPr>
            <p:spPr bwMode="auto">
              <a:xfrm>
                <a:off x="9743005" y="6292851"/>
                <a:ext cx="442365" cy="369332"/>
              </a:xfrm>
              <a:prstGeom prst="rect">
                <a:avLst/>
              </a:prstGeom>
              <a:blipFill>
                <a:blip r:embed="rId3"/>
                <a:stretch>
                  <a:fillRect l="-24658"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Rectangle 9"/>
          <p:cNvSpPr>
            <a:spLocks noChangeArrowheads="1"/>
          </p:cNvSpPr>
          <p:nvPr/>
        </p:nvSpPr>
        <p:spPr bwMode="auto">
          <a:xfrm>
            <a:off x="9816302" y="133561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11" name="Rectangle 10"/>
          <p:cNvSpPr>
            <a:spLocks noChangeArrowheads="1"/>
          </p:cNvSpPr>
          <p:nvPr/>
        </p:nvSpPr>
        <p:spPr bwMode="auto">
          <a:xfrm>
            <a:off x="3920327" y="148801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620" name="Rectangle 11"/>
          <p:cNvSpPr>
            <a:spLocks noChangeArrowheads="1"/>
          </p:cNvSpPr>
          <p:nvPr/>
        </p:nvSpPr>
        <p:spPr bwMode="auto">
          <a:xfrm>
            <a:off x="4106352" y="14880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3" name="Rectangle 12"/>
          <p:cNvSpPr>
            <a:spLocks noChangeArrowheads="1"/>
          </p:cNvSpPr>
          <p:nvPr/>
        </p:nvSpPr>
        <p:spPr bwMode="auto">
          <a:xfrm>
            <a:off x="8112386" y="133561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99CC00"/>
                </a:solidFill>
                <a:latin typeface="Verdana" pitchFamily="34" charset="0"/>
                <a:ea typeface="Arial Unicode MS" pitchFamily="34" charset="-122"/>
              </a:rPr>
              <a:t>0</a:t>
            </a:r>
          </a:p>
        </p:txBody>
      </p:sp>
      <p:sp>
        <p:nvSpPr>
          <p:cNvPr id="14" name="Rectangle 13"/>
          <p:cNvSpPr>
            <a:spLocks noChangeArrowheads="1"/>
          </p:cNvSpPr>
          <p:nvPr/>
        </p:nvSpPr>
        <p:spPr bwMode="auto">
          <a:xfrm>
            <a:off x="2142327" y="1407584"/>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15" name="Rectangle 14"/>
          <p:cNvSpPr>
            <a:spLocks noChangeArrowheads="1"/>
          </p:cNvSpPr>
          <p:nvPr/>
        </p:nvSpPr>
        <p:spPr bwMode="auto">
          <a:xfrm>
            <a:off x="7366261" y="4000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68624" name="Rectangle 15"/>
          <p:cNvSpPr>
            <a:spLocks noChangeArrowheads="1"/>
          </p:cNvSpPr>
          <p:nvPr/>
        </p:nvSpPr>
        <p:spPr bwMode="auto">
          <a:xfrm>
            <a:off x="7552285" y="4741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dirty="0">
                <a:solidFill>
                  <a:srgbClr val="000000"/>
                </a:solidFill>
                <a:latin typeface="Verdana" pitchFamily="34" charset="0"/>
                <a:ea typeface="Arial Unicode MS" pitchFamily="34" charset="-122"/>
              </a:rPr>
              <a:t> </a:t>
            </a:r>
            <a:endParaRPr lang="zh-CN" altLang="en-US" sz="2400" dirty="0">
              <a:solidFill>
                <a:srgbClr val="000000"/>
              </a:solidFill>
              <a:latin typeface="Tahoma" pitchFamily="34" charset="0"/>
              <a:ea typeface="Arial Unicode MS" pitchFamily="34" charset="-122"/>
            </a:endParaRPr>
          </a:p>
        </p:txBody>
      </p:sp>
      <p:sp>
        <p:nvSpPr>
          <p:cNvPr id="17" name="Rectangle 16"/>
          <p:cNvSpPr>
            <a:spLocks noChangeArrowheads="1"/>
          </p:cNvSpPr>
          <p:nvPr/>
        </p:nvSpPr>
        <p:spPr bwMode="auto">
          <a:xfrm>
            <a:off x="4350010" y="4000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endParaRPr lang="en-US" altLang="zh-CN" sz="2400">
              <a:solidFill>
                <a:srgbClr val="99CC00"/>
              </a:solidFill>
              <a:latin typeface="Tahoma" pitchFamily="34" charset="0"/>
              <a:ea typeface="Arial Unicode MS" pitchFamily="34" charset="-122"/>
            </a:endParaRPr>
          </a:p>
        </p:txBody>
      </p:sp>
      <p:sp>
        <p:nvSpPr>
          <p:cNvPr id="68626" name="Rectangle 17"/>
          <p:cNvSpPr>
            <a:spLocks noChangeArrowheads="1"/>
          </p:cNvSpPr>
          <p:nvPr/>
        </p:nvSpPr>
        <p:spPr bwMode="auto">
          <a:xfrm>
            <a:off x="4603768" y="5249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27" name="Freeform 18"/>
          <p:cNvSpPr>
            <a:spLocks/>
          </p:cNvSpPr>
          <p:nvPr/>
        </p:nvSpPr>
        <p:spPr bwMode="auto">
          <a:xfrm>
            <a:off x="5331883" y="112184"/>
            <a:ext cx="1102784" cy="609600"/>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6" y="1"/>
                </a:lnTo>
                <a:lnTo>
                  <a:pt x="234" y="1"/>
                </a:lnTo>
                <a:lnTo>
                  <a:pt x="220" y="2"/>
                </a:lnTo>
                <a:lnTo>
                  <a:pt x="207" y="5"/>
                </a:lnTo>
                <a:lnTo>
                  <a:pt x="195" y="7"/>
                </a:lnTo>
                <a:lnTo>
                  <a:pt x="182" y="9"/>
                </a:lnTo>
                <a:lnTo>
                  <a:pt x="171" y="12"/>
                </a:lnTo>
                <a:lnTo>
                  <a:pt x="159" y="15"/>
                </a:lnTo>
                <a:lnTo>
                  <a:pt x="148" y="19"/>
                </a:lnTo>
                <a:lnTo>
                  <a:pt x="137" y="24"/>
                </a:lnTo>
                <a:lnTo>
                  <a:pt x="125" y="28"/>
                </a:lnTo>
                <a:lnTo>
                  <a:pt x="114" y="33"/>
                </a:lnTo>
                <a:lnTo>
                  <a:pt x="105" y="39"/>
                </a:lnTo>
                <a:lnTo>
                  <a:pt x="95" y="45"/>
                </a:lnTo>
                <a:lnTo>
                  <a:pt x="85" y="51"/>
                </a:lnTo>
                <a:lnTo>
                  <a:pt x="75" y="57"/>
                </a:lnTo>
                <a:lnTo>
                  <a:pt x="67" y="64"/>
                </a:lnTo>
                <a:lnTo>
                  <a:pt x="59" y="71"/>
                </a:lnTo>
                <a:lnTo>
                  <a:pt x="52" y="78"/>
                </a:lnTo>
                <a:lnTo>
                  <a:pt x="45" y="85"/>
                </a:lnTo>
                <a:lnTo>
                  <a:pt x="38" y="94"/>
                </a:lnTo>
                <a:lnTo>
                  <a:pt x="31" y="101"/>
                </a:lnTo>
                <a:lnTo>
                  <a:pt x="25" y="109"/>
                </a:lnTo>
                <a:lnTo>
                  <a:pt x="20" y="118"/>
                </a:lnTo>
                <a:lnTo>
                  <a:pt x="16" y="127"/>
                </a:lnTo>
                <a:lnTo>
                  <a:pt x="12" y="136"/>
                </a:lnTo>
                <a:lnTo>
                  <a:pt x="7" y="144"/>
                </a:lnTo>
                <a:lnTo>
                  <a:pt x="5" y="154"/>
                </a:lnTo>
                <a:lnTo>
                  <a:pt x="3" y="163"/>
                </a:lnTo>
                <a:lnTo>
                  <a:pt x="0" y="173"/>
                </a:lnTo>
                <a:lnTo>
                  <a:pt x="0" y="184"/>
                </a:lnTo>
                <a:lnTo>
                  <a:pt x="0" y="193"/>
                </a:lnTo>
                <a:lnTo>
                  <a:pt x="0" y="203"/>
                </a:lnTo>
                <a:lnTo>
                  <a:pt x="0" y="213"/>
                </a:lnTo>
                <a:lnTo>
                  <a:pt x="3" y="223"/>
                </a:lnTo>
                <a:lnTo>
                  <a:pt x="5" y="232"/>
                </a:lnTo>
                <a:lnTo>
                  <a:pt x="7" y="242"/>
                </a:lnTo>
                <a:lnTo>
                  <a:pt x="12" y="250"/>
                </a:lnTo>
                <a:lnTo>
                  <a:pt x="16" y="259"/>
                </a:lnTo>
                <a:lnTo>
                  <a:pt x="20" y="268"/>
                </a:lnTo>
                <a:lnTo>
                  <a:pt x="25" y="276"/>
                </a:lnTo>
                <a:lnTo>
                  <a:pt x="31" y="284"/>
                </a:lnTo>
                <a:lnTo>
                  <a:pt x="38" y="293"/>
                </a:lnTo>
                <a:lnTo>
                  <a:pt x="45" y="301"/>
                </a:lnTo>
                <a:lnTo>
                  <a:pt x="52" y="308"/>
                </a:lnTo>
                <a:lnTo>
                  <a:pt x="59" y="315"/>
                </a:lnTo>
                <a:lnTo>
                  <a:pt x="67" y="322"/>
                </a:lnTo>
                <a:lnTo>
                  <a:pt x="75" y="329"/>
                </a:lnTo>
                <a:lnTo>
                  <a:pt x="85" y="335"/>
                </a:lnTo>
                <a:lnTo>
                  <a:pt x="95" y="341"/>
                </a:lnTo>
                <a:lnTo>
                  <a:pt x="105" y="347"/>
                </a:lnTo>
                <a:lnTo>
                  <a:pt x="114" y="353"/>
                </a:lnTo>
                <a:lnTo>
                  <a:pt x="125" y="358"/>
                </a:lnTo>
                <a:lnTo>
                  <a:pt x="137" y="363"/>
                </a:lnTo>
                <a:lnTo>
                  <a:pt x="148" y="366"/>
                </a:lnTo>
                <a:lnTo>
                  <a:pt x="159" y="371"/>
                </a:lnTo>
                <a:lnTo>
                  <a:pt x="171" y="374"/>
                </a:lnTo>
                <a:lnTo>
                  <a:pt x="182" y="377"/>
                </a:lnTo>
                <a:lnTo>
                  <a:pt x="195" y="379"/>
                </a:lnTo>
                <a:lnTo>
                  <a:pt x="207" y="381"/>
                </a:lnTo>
                <a:lnTo>
                  <a:pt x="220" y="384"/>
                </a:lnTo>
                <a:lnTo>
                  <a:pt x="234" y="385"/>
                </a:lnTo>
                <a:lnTo>
                  <a:pt x="246" y="385"/>
                </a:lnTo>
                <a:lnTo>
                  <a:pt x="260" y="385"/>
                </a:lnTo>
                <a:lnTo>
                  <a:pt x="274" y="385"/>
                </a:lnTo>
                <a:lnTo>
                  <a:pt x="287" y="385"/>
                </a:lnTo>
                <a:lnTo>
                  <a:pt x="300" y="384"/>
                </a:lnTo>
                <a:lnTo>
                  <a:pt x="313" y="381"/>
                </a:lnTo>
                <a:lnTo>
                  <a:pt x="325" y="379"/>
                </a:lnTo>
                <a:lnTo>
                  <a:pt x="338" y="377"/>
                </a:lnTo>
                <a:lnTo>
                  <a:pt x="351" y="374"/>
                </a:lnTo>
                <a:lnTo>
                  <a:pt x="362" y="371"/>
                </a:lnTo>
                <a:lnTo>
                  <a:pt x="373" y="366"/>
                </a:lnTo>
                <a:lnTo>
                  <a:pt x="384" y="363"/>
                </a:lnTo>
                <a:lnTo>
                  <a:pt x="395" y="358"/>
                </a:lnTo>
                <a:lnTo>
                  <a:pt x="406" y="353"/>
                </a:lnTo>
                <a:lnTo>
                  <a:pt x="416" y="347"/>
                </a:lnTo>
                <a:lnTo>
                  <a:pt x="426" y="341"/>
                </a:lnTo>
                <a:lnTo>
                  <a:pt x="435" y="335"/>
                </a:lnTo>
                <a:lnTo>
                  <a:pt x="445" y="329"/>
                </a:lnTo>
                <a:lnTo>
                  <a:pt x="453" y="322"/>
                </a:lnTo>
                <a:lnTo>
                  <a:pt x="462" y="315"/>
                </a:lnTo>
                <a:lnTo>
                  <a:pt x="469" y="308"/>
                </a:lnTo>
                <a:lnTo>
                  <a:pt x="477" y="301"/>
                </a:lnTo>
                <a:lnTo>
                  <a:pt x="482" y="293"/>
                </a:lnTo>
                <a:lnTo>
                  <a:pt x="489" y="284"/>
                </a:lnTo>
                <a:lnTo>
                  <a:pt x="495" y="276"/>
                </a:lnTo>
                <a:lnTo>
                  <a:pt x="501" y="268"/>
                </a:lnTo>
                <a:lnTo>
                  <a:pt x="505" y="259"/>
                </a:lnTo>
                <a:lnTo>
                  <a:pt x="509" y="250"/>
                </a:lnTo>
                <a:lnTo>
                  <a:pt x="513" y="242"/>
                </a:lnTo>
                <a:lnTo>
                  <a:pt x="516" y="232"/>
                </a:lnTo>
                <a:lnTo>
                  <a:pt x="517" y="223"/>
                </a:lnTo>
                <a:lnTo>
                  <a:pt x="520" y="213"/>
                </a:lnTo>
                <a:lnTo>
                  <a:pt x="520" y="203"/>
                </a:lnTo>
                <a:lnTo>
                  <a:pt x="521" y="193"/>
                </a:lnTo>
                <a:lnTo>
                  <a:pt x="520" y="184"/>
                </a:lnTo>
                <a:lnTo>
                  <a:pt x="520" y="173"/>
                </a:lnTo>
                <a:lnTo>
                  <a:pt x="517" y="163"/>
                </a:lnTo>
                <a:lnTo>
                  <a:pt x="516" y="154"/>
                </a:lnTo>
                <a:lnTo>
                  <a:pt x="513" y="144"/>
                </a:lnTo>
                <a:lnTo>
                  <a:pt x="509" y="136"/>
                </a:lnTo>
                <a:lnTo>
                  <a:pt x="505" y="127"/>
                </a:lnTo>
                <a:lnTo>
                  <a:pt x="501" y="118"/>
                </a:lnTo>
                <a:lnTo>
                  <a:pt x="495" y="109"/>
                </a:lnTo>
                <a:lnTo>
                  <a:pt x="489" y="101"/>
                </a:lnTo>
                <a:lnTo>
                  <a:pt x="482" y="94"/>
                </a:lnTo>
                <a:lnTo>
                  <a:pt x="477" y="85"/>
                </a:lnTo>
                <a:lnTo>
                  <a:pt x="469" y="78"/>
                </a:lnTo>
                <a:lnTo>
                  <a:pt x="462" y="71"/>
                </a:lnTo>
                <a:lnTo>
                  <a:pt x="453" y="64"/>
                </a:lnTo>
                <a:lnTo>
                  <a:pt x="445" y="57"/>
                </a:lnTo>
                <a:lnTo>
                  <a:pt x="435" y="51"/>
                </a:lnTo>
                <a:lnTo>
                  <a:pt x="426" y="45"/>
                </a:lnTo>
                <a:lnTo>
                  <a:pt x="416" y="39"/>
                </a:lnTo>
                <a:lnTo>
                  <a:pt x="406" y="33"/>
                </a:lnTo>
                <a:lnTo>
                  <a:pt x="395" y="28"/>
                </a:lnTo>
                <a:lnTo>
                  <a:pt x="384" y="24"/>
                </a:lnTo>
                <a:lnTo>
                  <a:pt x="373" y="19"/>
                </a:lnTo>
                <a:lnTo>
                  <a:pt x="362" y="15"/>
                </a:lnTo>
                <a:lnTo>
                  <a:pt x="351" y="12"/>
                </a:lnTo>
                <a:lnTo>
                  <a:pt x="338" y="9"/>
                </a:lnTo>
                <a:lnTo>
                  <a:pt x="325" y="7"/>
                </a:lnTo>
                <a:lnTo>
                  <a:pt x="313" y="5"/>
                </a:lnTo>
                <a:lnTo>
                  <a:pt x="300" y="2"/>
                </a:lnTo>
                <a:lnTo>
                  <a:pt x="287" y="1"/>
                </a:lnTo>
                <a:lnTo>
                  <a:pt x="274" y="1"/>
                </a:lnTo>
                <a:lnTo>
                  <a:pt x="2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28" name="Freeform 19"/>
          <p:cNvSpPr>
            <a:spLocks/>
          </p:cNvSpPr>
          <p:nvPr/>
        </p:nvSpPr>
        <p:spPr bwMode="auto">
          <a:xfrm>
            <a:off x="5331883" y="112184"/>
            <a:ext cx="1102784" cy="609600"/>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6" y="1"/>
                </a:lnTo>
                <a:lnTo>
                  <a:pt x="234" y="1"/>
                </a:lnTo>
                <a:lnTo>
                  <a:pt x="220" y="2"/>
                </a:lnTo>
                <a:lnTo>
                  <a:pt x="207" y="5"/>
                </a:lnTo>
                <a:lnTo>
                  <a:pt x="195" y="7"/>
                </a:lnTo>
                <a:lnTo>
                  <a:pt x="182" y="9"/>
                </a:lnTo>
                <a:lnTo>
                  <a:pt x="171" y="12"/>
                </a:lnTo>
                <a:lnTo>
                  <a:pt x="159" y="15"/>
                </a:lnTo>
                <a:lnTo>
                  <a:pt x="148" y="19"/>
                </a:lnTo>
                <a:lnTo>
                  <a:pt x="137" y="24"/>
                </a:lnTo>
                <a:lnTo>
                  <a:pt x="125" y="28"/>
                </a:lnTo>
                <a:lnTo>
                  <a:pt x="114" y="33"/>
                </a:lnTo>
                <a:lnTo>
                  <a:pt x="105" y="39"/>
                </a:lnTo>
                <a:lnTo>
                  <a:pt x="95" y="45"/>
                </a:lnTo>
                <a:lnTo>
                  <a:pt x="85" y="51"/>
                </a:lnTo>
                <a:lnTo>
                  <a:pt x="75" y="57"/>
                </a:lnTo>
                <a:lnTo>
                  <a:pt x="67" y="64"/>
                </a:lnTo>
                <a:lnTo>
                  <a:pt x="59" y="71"/>
                </a:lnTo>
                <a:lnTo>
                  <a:pt x="52" y="78"/>
                </a:lnTo>
                <a:lnTo>
                  <a:pt x="45" y="85"/>
                </a:lnTo>
                <a:lnTo>
                  <a:pt x="38" y="94"/>
                </a:lnTo>
                <a:lnTo>
                  <a:pt x="31" y="101"/>
                </a:lnTo>
                <a:lnTo>
                  <a:pt x="25" y="109"/>
                </a:lnTo>
                <a:lnTo>
                  <a:pt x="20" y="118"/>
                </a:lnTo>
                <a:lnTo>
                  <a:pt x="16" y="127"/>
                </a:lnTo>
                <a:lnTo>
                  <a:pt x="12" y="136"/>
                </a:lnTo>
                <a:lnTo>
                  <a:pt x="7" y="144"/>
                </a:lnTo>
                <a:lnTo>
                  <a:pt x="5" y="154"/>
                </a:lnTo>
                <a:lnTo>
                  <a:pt x="3" y="163"/>
                </a:lnTo>
                <a:lnTo>
                  <a:pt x="0" y="173"/>
                </a:lnTo>
                <a:lnTo>
                  <a:pt x="0" y="184"/>
                </a:lnTo>
                <a:lnTo>
                  <a:pt x="0" y="193"/>
                </a:lnTo>
                <a:lnTo>
                  <a:pt x="0" y="203"/>
                </a:lnTo>
                <a:lnTo>
                  <a:pt x="0" y="213"/>
                </a:lnTo>
                <a:lnTo>
                  <a:pt x="3" y="223"/>
                </a:lnTo>
                <a:lnTo>
                  <a:pt x="5" y="232"/>
                </a:lnTo>
                <a:lnTo>
                  <a:pt x="7" y="242"/>
                </a:lnTo>
                <a:lnTo>
                  <a:pt x="12" y="250"/>
                </a:lnTo>
                <a:lnTo>
                  <a:pt x="16" y="259"/>
                </a:lnTo>
                <a:lnTo>
                  <a:pt x="20" y="268"/>
                </a:lnTo>
                <a:lnTo>
                  <a:pt x="25" y="276"/>
                </a:lnTo>
                <a:lnTo>
                  <a:pt x="31" y="284"/>
                </a:lnTo>
                <a:lnTo>
                  <a:pt x="38" y="293"/>
                </a:lnTo>
                <a:lnTo>
                  <a:pt x="45" y="301"/>
                </a:lnTo>
                <a:lnTo>
                  <a:pt x="52" y="308"/>
                </a:lnTo>
                <a:lnTo>
                  <a:pt x="59" y="315"/>
                </a:lnTo>
                <a:lnTo>
                  <a:pt x="67" y="322"/>
                </a:lnTo>
                <a:lnTo>
                  <a:pt x="75" y="329"/>
                </a:lnTo>
                <a:lnTo>
                  <a:pt x="85" y="335"/>
                </a:lnTo>
                <a:lnTo>
                  <a:pt x="95" y="341"/>
                </a:lnTo>
                <a:lnTo>
                  <a:pt x="105" y="347"/>
                </a:lnTo>
                <a:lnTo>
                  <a:pt x="114" y="353"/>
                </a:lnTo>
                <a:lnTo>
                  <a:pt x="125" y="358"/>
                </a:lnTo>
                <a:lnTo>
                  <a:pt x="137" y="363"/>
                </a:lnTo>
                <a:lnTo>
                  <a:pt x="148" y="366"/>
                </a:lnTo>
                <a:lnTo>
                  <a:pt x="159" y="371"/>
                </a:lnTo>
                <a:lnTo>
                  <a:pt x="171" y="374"/>
                </a:lnTo>
                <a:lnTo>
                  <a:pt x="182" y="377"/>
                </a:lnTo>
                <a:lnTo>
                  <a:pt x="195" y="379"/>
                </a:lnTo>
                <a:lnTo>
                  <a:pt x="207" y="381"/>
                </a:lnTo>
                <a:lnTo>
                  <a:pt x="220" y="384"/>
                </a:lnTo>
                <a:lnTo>
                  <a:pt x="234" y="385"/>
                </a:lnTo>
                <a:lnTo>
                  <a:pt x="246" y="385"/>
                </a:lnTo>
                <a:lnTo>
                  <a:pt x="260" y="385"/>
                </a:lnTo>
                <a:lnTo>
                  <a:pt x="274" y="385"/>
                </a:lnTo>
                <a:lnTo>
                  <a:pt x="287" y="385"/>
                </a:lnTo>
                <a:lnTo>
                  <a:pt x="300" y="384"/>
                </a:lnTo>
                <a:lnTo>
                  <a:pt x="313" y="381"/>
                </a:lnTo>
                <a:lnTo>
                  <a:pt x="325" y="379"/>
                </a:lnTo>
                <a:lnTo>
                  <a:pt x="338" y="377"/>
                </a:lnTo>
                <a:lnTo>
                  <a:pt x="351" y="374"/>
                </a:lnTo>
                <a:lnTo>
                  <a:pt x="362" y="371"/>
                </a:lnTo>
                <a:lnTo>
                  <a:pt x="373" y="366"/>
                </a:lnTo>
                <a:lnTo>
                  <a:pt x="384" y="363"/>
                </a:lnTo>
                <a:lnTo>
                  <a:pt x="395" y="358"/>
                </a:lnTo>
                <a:lnTo>
                  <a:pt x="406" y="353"/>
                </a:lnTo>
                <a:lnTo>
                  <a:pt x="416" y="347"/>
                </a:lnTo>
                <a:lnTo>
                  <a:pt x="426" y="341"/>
                </a:lnTo>
                <a:lnTo>
                  <a:pt x="435" y="335"/>
                </a:lnTo>
                <a:lnTo>
                  <a:pt x="445" y="329"/>
                </a:lnTo>
                <a:lnTo>
                  <a:pt x="453" y="322"/>
                </a:lnTo>
                <a:lnTo>
                  <a:pt x="462" y="315"/>
                </a:lnTo>
                <a:lnTo>
                  <a:pt x="469" y="308"/>
                </a:lnTo>
                <a:lnTo>
                  <a:pt x="477" y="301"/>
                </a:lnTo>
                <a:lnTo>
                  <a:pt x="482" y="293"/>
                </a:lnTo>
                <a:lnTo>
                  <a:pt x="489" y="284"/>
                </a:lnTo>
                <a:lnTo>
                  <a:pt x="495" y="276"/>
                </a:lnTo>
                <a:lnTo>
                  <a:pt x="501" y="268"/>
                </a:lnTo>
                <a:lnTo>
                  <a:pt x="505" y="259"/>
                </a:lnTo>
                <a:lnTo>
                  <a:pt x="509" y="250"/>
                </a:lnTo>
                <a:lnTo>
                  <a:pt x="513" y="242"/>
                </a:lnTo>
                <a:lnTo>
                  <a:pt x="516" y="232"/>
                </a:lnTo>
                <a:lnTo>
                  <a:pt x="517" y="223"/>
                </a:lnTo>
                <a:lnTo>
                  <a:pt x="520" y="213"/>
                </a:lnTo>
                <a:lnTo>
                  <a:pt x="520" y="203"/>
                </a:lnTo>
                <a:lnTo>
                  <a:pt x="521" y="193"/>
                </a:lnTo>
                <a:lnTo>
                  <a:pt x="520" y="184"/>
                </a:lnTo>
                <a:lnTo>
                  <a:pt x="520" y="173"/>
                </a:lnTo>
                <a:lnTo>
                  <a:pt x="517" y="163"/>
                </a:lnTo>
                <a:lnTo>
                  <a:pt x="516" y="154"/>
                </a:lnTo>
                <a:lnTo>
                  <a:pt x="513" y="144"/>
                </a:lnTo>
                <a:lnTo>
                  <a:pt x="509" y="136"/>
                </a:lnTo>
                <a:lnTo>
                  <a:pt x="505" y="127"/>
                </a:lnTo>
                <a:lnTo>
                  <a:pt x="501" y="118"/>
                </a:lnTo>
                <a:lnTo>
                  <a:pt x="495" y="109"/>
                </a:lnTo>
                <a:lnTo>
                  <a:pt x="489" y="101"/>
                </a:lnTo>
                <a:lnTo>
                  <a:pt x="482" y="94"/>
                </a:lnTo>
                <a:lnTo>
                  <a:pt x="477" y="85"/>
                </a:lnTo>
                <a:lnTo>
                  <a:pt x="469" y="78"/>
                </a:lnTo>
                <a:lnTo>
                  <a:pt x="462" y="71"/>
                </a:lnTo>
                <a:lnTo>
                  <a:pt x="453" y="64"/>
                </a:lnTo>
                <a:lnTo>
                  <a:pt x="445" y="57"/>
                </a:lnTo>
                <a:lnTo>
                  <a:pt x="435" y="51"/>
                </a:lnTo>
                <a:lnTo>
                  <a:pt x="426" y="45"/>
                </a:lnTo>
                <a:lnTo>
                  <a:pt x="416" y="39"/>
                </a:lnTo>
                <a:lnTo>
                  <a:pt x="406" y="33"/>
                </a:lnTo>
                <a:lnTo>
                  <a:pt x="395" y="28"/>
                </a:lnTo>
                <a:lnTo>
                  <a:pt x="384" y="24"/>
                </a:lnTo>
                <a:lnTo>
                  <a:pt x="373" y="19"/>
                </a:lnTo>
                <a:lnTo>
                  <a:pt x="362" y="15"/>
                </a:lnTo>
                <a:lnTo>
                  <a:pt x="351" y="12"/>
                </a:lnTo>
                <a:lnTo>
                  <a:pt x="338" y="9"/>
                </a:lnTo>
                <a:lnTo>
                  <a:pt x="325" y="7"/>
                </a:lnTo>
                <a:lnTo>
                  <a:pt x="313" y="5"/>
                </a:lnTo>
                <a:lnTo>
                  <a:pt x="300" y="2"/>
                </a:lnTo>
                <a:lnTo>
                  <a:pt x="287" y="1"/>
                </a:lnTo>
                <a:lnTo>
                  <a:pt x="274" y="1"/>
                </a:lnTo>
                <a:lnTo>
                  <a:pt x="26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29" name="Rectangle 20"/>
          <p:cNvSpPr>
            <a:spLocks noChangeArrowheads="1"/>
          </p:cNvSpPr>
          <p:nvPr/>
        </p:nvSpPr>
        <p:spPr bwMode="auto">
          <a:xfrm>
            <a:off x="5560208" y="239184"/>
            <a:ext cx="658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238</a:t>
            </a:r>
            <a:endParaRPr lang="en-US" altLang="zh-CN" sz="2400">
              <a:solidFill>
                <a:srgbClr val="000000"/>
              </a:solidFill>
              <a:latin typeface="Tahoma" pitchFamily="34" charset="0"/>
              <a:ea typeface="Arial Unicode MS" pitchFamily="34" charset="-122"/>
            </a:endParaRPr>
          </a:p>
        </p:txBody>
      </p:sp>
      <p:sp>
        <p:nvSpPr>
          <p:cNvPr id="68630" name="Rectangle 21"/>
          <p:cNvSpPr>
            <a:spLocks noChangeArrowheads="1"/>
          </p:cNvSpPr>
          <p:nvPr/>
        </p:nvSpPr>
        <p:spPr bwMode="auto">
          <a:xfrm>
            <a:off x="6208201" y="3704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31" name="Line 22"/>
          <p:cNvSpPr>
            <a:spLocks noChangeShapeType="1"/>
          </p:cNvSpPr>
          <p:nvPr/>
        </p:nvSpPr>
        <p:spPr bwMode="auto">
          <a:xfrm flipH="1">
            <a:off x="3348567" y="613834"/>
            <a:ext cx="2116667" cy="3534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2" name="Line 23"/>
          <p:cNvSpPr>
            <a:spLocks noChangeShapeType="1"/>
          </p:cNvSpPr>
          <p:nvPr/>
        </p:nvSpPr>
        <p:spPr bwMode="auto">
          <a:xfrm>
            <a:off x="6341533" y="601133"/>
            <a:ext cx="2300816" cy="3661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3" name="Line 24"/>
          <p:cNvSpPr>
            <a:spLocks noChangeShapeType="1"/>
          </p:cNvSpPr>
          <p:nvPr/>
        </p:nvSpPr>
        <p:spPr bwMode="auto">
          <a:xfrm flipH="1">
            <a:off x="2004483" y="1528233"/>
            <a:ext cx="846667" cy="3894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4" name="Line 25"/>
          <p:cNvSpPr>
            <a:spLocks noChangeShapeType="1"/>
          </p:cNvSpPr>
          <p:nvPr/>
        </p:nvSpPr>
        <p:spPr bwMode="auto">
          <a:xfrm>
            <a:off x="3181350" y="1528234"/>
            <a:ext cx="1028700" cy="4021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5" name="Line 26"/>
          <p:cNvSpPr>
            <a:spLocks noChangeShapeType="1"/>
          </p:cNvSpPr>
          <p:nvPr/>
        </p:nvSpPr>
        <p:spPr bwMode="auto">
          <a:xfrm flipH="1">
            <a:off x="884767" y="2434167"/>
            <a:ext cx="571500" cy="5418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6" name="Line 27"/>
          <p:cNvSpPr>
            <a:spLocks noChangeShapeType="1"/>
          </p:cNvSpPr>
          <p:nvPr/>
        </p:nvSpPr>
        <p:spPr bwMode="auto">
          <a:xfrm>
            <a:off x="1693334" y="2434167"/>
            <a:ext cx="514349" cy="5418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7" name="Line 28"/>
          <p:cNvSpPr>
            <a:spLocks noChangeShapeType="1"/>
          </p:cNvSpPr>
          <p:nvPr/>
        </p:nvSpPr>
        <p:spPr bwMode="auto">
          <a:xfrm flipH="1">
            <a:off x="4231216" y="2347385"/>
            <a:ext cx="289984" cy="577849"/>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8" name="Line 29"/>
          <p:cNvSpPr>
            <a:spLocks noChangeShapeType="1"/>
          </p:cNvSpPr>
          <p:nvPr/>
        </p:nvSpPr>
        <p:spPr bwMode="auto">
          <a:xfrm>
            <a:off x="4893734" y="2360084"/>
            <a:ext cx="438149" cy="685800"/>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39" name="Freeform 30"/>
          <p:cNvSpPr>
            <a:spLocks/>
          </p:cNvSpPr>
          <p:nvPr/>
        </p:nvSpPr>
        <p:spPr bwMode="auto">
          <a:xfrm>
            <a:off x="2482849" y="918634"/>
            <a:ext cx="1102784" cy="613833"/>
          </a:xfrm>
          <a:custGeom>
            <a:avLst/>
            <a:gdLst>
              <a:gd name="T0" fmla="*/ 2147483647 w 521"/>
              <a:gd name="T1" fmla="*/ 2147483647 h 386"/>
              <a:gd name="T2" fmla="*/ 2147483647 w 521"/>
              <a:gd name="T3" fmla="*/ 2147483647 h 386"/>
              <a:gd name="T4" fmla="*/ 2147483647 w 521"/>
              <a:gd name="T5" fmla="*/ 2147483647 h 386"/>
              <a:gd name="T6" fmla="*/ 2147483647 w 521"/>
              <a:gd name="T7" fmla="*/ 2147483647 h 386"/>
              <a:gd name="T8" fmla="*/ 2147483647 w 521"/>
              <a:gd name="T9" fmla="*/ 2147483647 h 386"/>
              <a:gd name="T10" fmla="*/ 2147483647 w 521"/>
              <a:gd name="T11" fmla="*/ 2147483647 h 386"/>
              <a:gd name="T12" fmla="*/ 2147483647 w 521"/>
              <a:gd name="T13" fmla="*/ 2147483647 h 386"/>
              <a:gd name="T14" fmla="*/ 2147483647 w 521"/>
              <a:gd name="T15" fmla="*/ 2147483647 h 386"/>
              <a:gd name="T16" fmla="*/ 2147483647 w 521"/>
              <a:gd name="T17" fmla="*/ 2147483647 h 386"/>
              <a:gd name="T18" fmla="*/ 2147483647 w 521"/>
              <a:gd name="T19" fmla="*/ 2147483647 h 386"/>
              <a:gd name="T20" fmla="*/ 0 w 521"/>
              <a:gd name="T21" fmla="*/ 2147483647 h 386"/>
              <a:gd name="T22" fmla="*/ 2147483647 w 521"/>
              <a:gd name="T23" fmla="*/ 2147483647 h 386"/>
              <a:gd name="T24" fmla="*/ 2147483647 w 521"/>
              <a:gd name="T25" fmla="*/ 2147483647 h 386"/>
              <a:gd name="T26" fmla="*/ 2147483647 w 521"/>
              <a:gd name="T27" fmla="*/ 2147483647 h 386"/>
              <a:gd name="T28" fmla="*/ 2147483647 w 521"/>
              <a:gd name="T29" fmla="*/ 2147483647 h 386"/>
              <a:gd name="T30" fmla="*/ 2147483647 w 521"/>
              <a:gd name="T31" fmla="*/ 2147483647 h 386"/>
              <a:gd name="T32" fmla="*/ 2147483647 w 521"/>
              <a:gd name="T33" fmla="*/ 2147483647 h 386"/>
              <a:gd name="T34" fmla="*/ 2147483647 w 521"/>
              <a:gd name="T35" fmla="*/ 2147483647 h 386"/>
              <a:gd name="T36" fmla="*/ 2147483647 w 521"/>
              <a:gd name="T37" fmla="*/ 2147483647 h 386"/>
              <a:gd name="T38" fmla="*/ 2147483647 w 521"/>
              <a:gd name="T39" fmla="*/ 2147483647 h 386"/>
              <a:gd name="T40" fmla="*/ 2147483647 w 521"/>
              <a:gd name="T41" fmla="*/ 2147483647 h 386"/>
              <a:gd name="T42" fmla="*/ 2147483647 w 521"/>
              <a:gd name="T43" fmla="*/ 2147483647 h 386"/>
              <a:gd name="T44" fmla="*/ 2147483647 w 521"/>
              <a:gd name="T45" fmla="*/ 2147483647 h 386"/>
              <a:gd name="T46" fmla="*/ 2147483647 w 521"/>
              <a:gd name="T47" fmla="*/ 2147483647 h 386"/>
              <a:gd name="T48" fmla="*/ 2147483647 w 521"/>
              <a:gd name="T49" fmla="*/ 2147483647 h 386"/>
              <a:gd name="T50" fmla="*/ 2147483647 w 521"/>
              <a:gd name="T51" fmla="*/ 2147483647 h 386"/>
              <a:gd name="T52" fmla="*/ 2147483647 w 521"/>
              <a:gd name="T53" fmla="*/ 2147483647 h 386"/>
              <a:gd name="T54" fmla="*/ 2147483647 w 521"/>
              <a:gd name="T55" fmla="*/ 2147483647 h 386"/>
              <a:gd name="T56" fmla="*/ 2147483647 w 521"/>
              <a:gd name="T57" fmla="*/ 2147483647 h 386"/>
              <a:gd name="T58" fmla="*/ 2147483647 w 521"/>
              <a:gd name="T59" fmla="*/ 2147483647 h 386"/>
              <a:gd name="T60" fmla="*/ 2147483647 w 521"/>
              <a:gd name="T61" fmla="*/ 2147483647 h 386"/>
              <a:gd name="T62" fmla="*/ 2147483647 w 521"/>
              <a:gd name="T63" fmla="*/ 2147483647 h 386"/>
              <a:gd name="T64" fmla="*/ 2147483647 w 521"/>
              <a:gd name="T65" fmla="*/ 2147483647 h 386"/>
              <a:gd name="T66" fmla="*/ 2147483647 w 521"/>
              <a:gd name="T67" fmla="*/ 2147483647 h 386"/>
              <a:gd name="T68" fmla="*/ 2147483647 w 521"/>
              <a:gd name="T69" fmla="*/ 2147483647 h 386"/>
              <a:gd name="T70" fmla="*/ 2147483647 w 521"/>
              <a:gd name="T71" fmla="*/ 2147483647 h 386"/>
              <a:gd name="T72" fmla="*/ 2147483647 w 521"/>
              <a:gd name="T73" fmla="*/ 2147483647 h 386"/>
              <a:gd name="T74" fmla="*/ 2147483647 w 521"/>
              <a:gd name="T75" fmla="*/ 2147483647 h 386"/>
              <a:gd name="T76" fmla="*/ 2147483647 w 521"/>
              <a:gd name="T77" fmla="*/ 2147483647 h 386"/>
              <a:gd name="T78" fmla="*/ 2147483647 w 521"/>
              <a:gd name="T79" fmla="*/ 2147483647 h 386"/>
              <a:gd name="T80" fmla="*/ 2147483647 w 521"/>
              <a:gd name="T81" fmla="*/ 2147483647 h 386"/>
              <a:gd name="T82" fmla="*/ 2147483647 w 521"/>
              <a:gd name="T83" fmla="*/ 2147483647 h 386"/>
              <a:gd name="T84" fmla="*/ 2147483647 w 521"/>
              <a:gd name="T85" fmla="*/ 0 h 3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6"/>
              <a:gd name="T131" fmla="*/ 521 w 521"/>
              <a:gd name="T132" fmla="*/ 386 h 3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6">
                <a:moveTo>
                  <a:pt x="260" y="0"/>
                </a:moveTo>
                <a:lnTo>
                  <a:pt x="248" y="2"/>
                </a:lnTo>
                <a:lnTo>
                  <a:pt x="234" y="2"/>
                </a:lnTo>
                <a:lnTo>
                  <a:pt x="221" y="3"/>
                </a:lnTo>
                <a:lnTo>
                  <a:pt x="207" y="5"/>
                </a:lnTo>
                <a:lnTo>
                  <a:pt x="195" y="8"/>
                </a:lnTo>
                <a:lnTo>
                  <a:pt x="184" y="10"/>
                </a:lnTo>
                <a:lnTo>
                  <a:pt x="171" y="12"/>
                </a:lnTo>
                <a:lnTo>
                  <a:pt x="159" y="16"/>
                </a:lnTo>
                <a:lnTo>
                  <a:pt x="148" y="19"/>
                </a:lnTo>
                <a:lnTo>
                  <a:pt x="137" y="24"/>
                </a:lnTo>
                <a:lnTo>
                  <a:pt x="125" y="29"/>
                </a:lnTo>
                <a:lnTo>
                  <a:pt x="114" y="34"/>
                </a:lnTo>
                <a:lnTo>
                  <a:pt x="105" y="40"/>
                </a:lnTo>
                <a:lnTo>
                  <a:pt x="95" y="46"/>
                </a:lnTo>
                <a:lnTo>
                  <a:pt x="85" y="51"/>
                </a:lnTo>
                <a:lnTo>
                  <a:pt x="77" y="57"/>
                </a:lnTo>
                <a:lnTo>
                  <a:pt x="67" y="64"/>
                </a:lnTo>
                <a:lnTo>
                  <a:pt x="60" y="72"/>
                </a:lnTo>
                <a:lnTo>
                  <a:pt x="52" y="79"/>
                </a:lnTo>
                <a:lnTo>
                  <a:pt x="45" y="86"/>
                </a:lnTo>
                <a:lnTo>
                  <a:pt x="38" y="94"/>
                </a:lnTo>
                <a:lnTo>
                  <a:pt x="31" y="101"/>
                </a:lnTo>
                <a:lnTo>
                  <a:pt x="25" y="109"/>
                </a:lnTo>
                <a:lnTo>
                  <a:pt x="21" y="119"/>
                </a:lnTo>
                <a:lnTo>
                  <a:pt x="16" y="127"/>
                </a:lnTo>
                <a:lnTo>
                  <a:pt x="12" y="137"/>
                </a:lnTo>
                <a:lnTo>
                  <a:pt x="9" y="145"/>
                </a:lnTo>
                <a:lnTo>
                  <a:pt x="6" y="155"/>
                </a:lnTo>
                <a:lnTo>
                  <a:pt x="3" y="164"/>
                </a:lnTo>
                <a:lnTo>
                  <a:pt x="2" y="173"/>
                </a:lnTo>
                <a:lnTo>
                  <a:pt x="0" y="184"/>
                </a:lnTo>
                <a:lnTo>
                  <a:pt x="0" y="194"/>
                </a:lnTo>
                <a:lnTo>
                  <a:pt x="0" y="203"/>
                </a:lnTo>
                <a:lnTo>
                  <a:pt x="2" y="214"/>
                </a:lnTo>
                <a:lnTo>
                  <a:pt x="3" y="223"/>
                </a:lnTo>
                <a:lnTo>
                  <a:pt x="6" y="233"/>
                </a:lnTo>
                <a:lnTo>
                  <a:pt x="9" y="242"/>
                </a:lnTo>
                <a:lnTo>
                  <a:pt x="12" y="251"/>
                </a:lnTo>
                <a:lnTo>
                  <a:pt x="16" y="260"/>
                </a:lnTo>
                <a:lnTo>
                  <a:pt x="21" y="268"/>
                </a:lnTo>
                <a:lnTo>
                  <a:pt x="25" y="277"/>
                </a:lnTo>
                <a:lnTo>
                  <a:pt x="31" y="285"/>
                </a:lnTo>
                <a:lnTo>
                  <a:pt x="38" y="293"/>
                </a:lnTo>
                <a:lnTo>
                  <a:pt x="45" y="301"/>
                </a:lnTo>
                <a:lnTo>
                  <a:pt x="52" y="309"/>
                </a:lnTo>
                <a:lnTo>
                  <a:pt x="60" y="316"/>
                </a:lnTo>
                <a:lnTo>
                  <a:pt x="67" y="323"/>
                </a:lnTo>
                <a:lnTo>
                  <a:pt x="77" y="330"/>
                </a:lnTo>
                <a:lnTo>
                  <a:pt x="85" y="336"/>
                </a:lnTo>
                <a:lnTo>
                  <a:pt x="95" y="342"/>
                </a:lnTo>
                <a:lnTo>
                  <a:pt x="105" y="348"/>
                </a:lnTo>
                <a:lnTo>
                  <a:pt x="114" y="354"/>
                </a:lnTo>
                <a:lnTo>
                  <a:pt x="125" y="358"/>
                </a:lnTo>
                <a:lnTo>
                  <a:pt x="137" y="363"/>
                </a:lnTo>
                <a:lnTo>
                  <a:pt x="148" y="367"/>
                </a:lnTo>
                <a:lnTo>
                  <a:pt x="159" y="371"/>
                </a:lnTo>
                <a:lnTo>
                  <a:pt x="171" y="375"/>
                </a:lnTo>
                <a:lnTo>
                  <a:pt x="184" y="377"/>
                </a:lnTo>
                <a:lnTo>
                  <a:pt x="195" y="380"/>
                </a:lnTo>
                <a:lnTo>
                  <a:pt x="207" y="382"/>
                </a:lnTo>
                <a:lnTo>
                  <a:pt x="221" y="384"/>
                </a:lnTo>
                <a:lnTo>
                  <a:pt x="234" y="386"/>
                </a:lnTo>
                <a:lnTo>
                  <a:pt x="248" y="386"/>
                </a:lnTo>
                <a:lnTo>
                  <a:pt x="260" y="386"/>
                </a:lnTo>
                <a:lnTo>
                  <a:pt x="274" y="386"/>
                </a:lnTo>
                <a:lnTo>
                  <a:pt x="287" y="386"/>
                </a:lnTo>
                <a:lnTo>
                  <a:pt x="300" y="384"/>
                </a:lnTo>
                <a:lnTo>
                  <a:pt x="313" y="382"/>
                </a:lnTo>
                <a:lnTo>
                  <a:pt x="325" y="380"/>
                </a:lnTo>
                <a:lnTo>
                  <a:pt x="338" y="377"/>
                </a:lnTo>
                <a:lnTo>
                  <a:pt x="350" y="375"/>
                </a:lnTo>
                <a:lnTo>
                  <a:pt x="362" y="371"/>
                </a:lnTo>
                <a:lnTo>
                  <a:pt x="374" y="367"/>
                </a:lnTo>
                <a:lnTo>
                  <a:pt x="385" y="363"/>
                </a:lnTo>
                <a:lnTo>
                  <a:pt x="396" y="358"/>
                </a:lnTo>
                <a:lnTo>
                  <a:pt x="406" y="354"/>
                </a:lnTo>
                <a:lnTo>
                  <a:pt x="416" y="348"/>
                </a:lnTo>
                <a:lnTo>
                  <a:pt x="427" y="342"/>
                </a:lnTo>
                <a:lnTo>
                  <a:pt x="435" y="336"/>
                </a:lnTo>
                <a:lnTo>
                  <a:pt x="445" y="330"/>
                </a:lnTo>
                <a:lnTo>
                  <a:pt x="453" y="323"/>
                </a:lnTo>
                <a:lnTo>
                  <a:pt x="462" y="316"/>
                </a:lnTo>
                <a:lnTo>
                  <a:pt x="470" y="309"/>
                </a:lnTo>
                <a:lnTo>
                  <a:pt x="477" y="301"/>
                </a:lnTo>
                <a:lnTo>
                  <a:pt x="484" y="293"/>
                </a:lnTo>
                <a:lnTo>
                  <a:pt x="489" y="285"/>
                </a:lnTo>
                <a:lnTo>
                  <a:pt x="495" y="277"/>
                </a:lnTo>
                <a:lnTo>
                  <a:pt x="500" y="268"/>
                </a:lnTo>
                <a:lnTo>
                  <a:pt x="505" y="260"/>
                </a:lnTo>
                <a:lnTo>
                  <a:pt x="509" y="251"/>
                </a:lnTo>
                <a:lnTo>
                  <a:pt x="513" y="242"/>
                </a:lnTo>
                <a:lnTo>
                  <a:pt x="516" y="233"/>
                </a:lnTo>
                <a:lnTo>
                  <a:pt x="519" y="223"/>
                </a:lnTo>
                <a:lnTo>
                  <a:pt x="520" y="214"/>
                </a:lnTo>
                <a:lnTo>
                  <a:pt x="521" y="203"/>
                </a:lnTo>
                <a:lnTo>
                  <a:pt x="521" y="194"/>
                </a:lnTo>
                <a:lnTo>
                  <a:pt x="521" y="184"/>
                </a:lnTo>
                <a:lnTo>
                  <a:pt x="520" y="173"/>
                </a:lnTo>
                <a:lnTo>
                  <a:pt x="519" y="164"/>
                </a:lnTo>
                <a:lnTo>
                  <a:pt x="516" y="155"/>
                </a:lnTo>
                <a:lnTo>
                  <a:pt x="513" y="145"/>
                </a:lnTo>
                <a:lnTo>
                  <a:pt x="509" y="137"/>
                </a:lnTo>
                <a:lnTo>
                  <a:pt x="505" y="127"/>
                </a:lnTo>
                <a:lnTo>
                  <a:pt x="500" y="119"/>
                </a:lnTo>
                <a:lnTo>
                  <a:pt x="495" y="109"/>
                </a:lnTo>
                <a:lnTo>
                  <a:pt x="489" y="101"/>
                </a:lnTo>
                <a:lnTo>
                  <a:pt x="484" y="94"/>
                </a:lnTo>
                <a:lnTo>
                  <a:pt x="477" y="86"/>
                </a:lnTo>
                <a:lnTo>
                  <a:pt x="470" y="79"/>
                </a:lnTo>
                <a:lnTo>
                  <a:pt x="462" y="72"/>
                </a:lnTo>
                <a:lnTo>
                  <a:pt x="453" y="64"/>
                </a:lnTo>
                <a:lnTo>
                  <a:pt x="445" y="57"/>
                </a:lnTo>
                <a:lnTo>
                  <a:pt x="435" y="51"/>
                </a:lnTo>
                <a:lnTo>
                  <a:pt x="427" y="46"/>
                </a:lnTo>
                <a:lnTo>
                  <a:pt x="416" y="40"/>
                </a:lnTo>
                <a:lnTo>
                  <a:pt x="406" y="34"/>
                </a:lnTo>
                <a:lnTo>
                  <a:pt x="396" y="29"/>
                </a:lnTo>
                <a:lnTo>
                  <a:pt x="385" y="24"/>
                </a:lnTo>
                <a:lnTo>
                  <a:pt x="374" y="19"/>
                </a:lnTo>
                <a:lnTo>
                  <a:pt x="362" y="16"/>
                </a:lnTo>
                <a:lnTo>
                  <a:pt x="350" y="12"/>
                </a:lnTo>
                <a:lnTo>
                  <a:pt x="338" y="10"/>
                </a:lnTo>
                <a:lnTo>
                  <a:pt x="325" y="8"/>
                </a:lnTo>
                <a:lnTo>
                  <a:pt x="313" y="5"/>
                </a:lnTo>
                <a:lnTo>
                  <a:pt x="300" y="3"/>
                </a:lnTo>
                <a:lnTo>
                  <a:pt x="287" y="2"/>
                </a:lnTo>
                <a:lnTo>
                  <a:pt x="274" y="2"/>
                </a:lnTo>
                <a:lnTo>
                  <a:pt x="2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0" name="Freeform 31"/>
          <p:cNvSpPr>
            <a:spLocks/>
          </p:cNvSpPr>
          <p:nvPr/>
        </p:nvSpPr>
        <p:spPr bwMode="auto">
          <a:xfrm>
            <a:off x="2482849" y="918634"/>
            <a:ext cx="1102784" cy="613833"/>
          </a:xfrm>
          <a:custGeom>
            <a:avLst/>
            <a:gdLst>
              <a:gd name="T0" fmla="*/ 2147483647 w 521"/>
              <a:gd name="T1" fmla="*/ 2147483647 h 386"/>
              <a:gd name="T2" fmla="*/ 2147483647 w 521"/>
              <a:gd name="T3" fmla="*/ 2147483647 h 386"/>
              <a:gd name="T4" fmla="*/ 2147483647 w 521"/>
              <a:gd name="T5" fmla="*/ 2147483647 h 386"/>
              <a:gd name="T6" fmla="*/ 2147483647 w 521"/>
              <a:gd name="T7" fmla="*/ 2147483647 h 386"/>
              <a:gd name="T8" fmla="*/ 2147483647 w 521"/>
              <a:gd name="T9" fmla="*/ 2147483647 h 386"/>
              <a:gd name="T10" fmla="*/ 2147483647 w 521"/>
              <a:gd name="T11" fmla="*/ 2147483647 h 386"/>
              <a:gd name="T12" fmla="*/ 2147483647 w 521"/>
              <a:gd name="T13" fmla="*/ 2147483647 h 386"/>
              <a:gd name="T14" fmla="*/ 2147483647 w 521"/>
              <a:gd name="T15" fmla="*/ 2147483647 h 386"/>
              <a:gd name="T16" fmla="*/ 2147483647 w 521"/>
              <a:gd name="T17" fmla="*/ 2147483647 h 386"/>
              <a:gd name="T18" fmla="*/ 2147483647 w 521"/>
              <a:gd name="T19" fmla="*/ 2147483647 h 386"/>
              <a:gd name="T20" fmla="*/ 0 w 521"/>
              <a:gd name="T21" fmla="*/ 2147483647 h 386"/>
              <a:gd name="T22" fmla="*/ 2147483647 w 521"/>
              <a:gd name="T23" fmla="*/ 2147483647 h 386"/>
              <a:gd name="T24" fmla="*/ 2147483647 w 521"/>
              <a:gd name="T25" fmla="*/ 2147483647 h 386"/>
              <a:gd name="T26" fmla="*/ 2147483647 w 521"/>
              <a:gd name="T27" fmla="*/ 2147483647 h 386"/>
              <a:gd name="T28" fmla="*/ 2147483647 w 521"/>
              <a:gd name="T29" fmla="*/ 2147483647 h 386"/>
              <a:gd name="T30" fmla="*/ 2147483647 w 521"/>
              <a:gd name="T31" fmla="*/ 2147483647 h 386"/>
              <a:gd name="T32" fmla="*/ 2147483647 w 521"/>
              <a:gd name="T33" fmla="*/ 2147483647 h 386"/>
              <a:gd name="T34" fmla="*/ 2147483647 w 521"/>
              <a:gd name="T35" fmla="*/ 2147483647 h 386"/>
              <a:gd name="T36" fmla="*/ 2147483647 w 521"/>
              <a:gd name="T37" fmla="*/ 2147483647 h 386"/>
              <a:gd name="T38" fmla="*/ 2147483647 w 521"/>
              <a:gd name="T39" fmla="*/ 2147483647 h 386"/>
              <a:gd name="T40" fmla="*/ 2147483647 w 521"/>
              <a:gd name="T41" fmla="*/ 2147483647 h 386"/>
              <a:gd name="T42" fmla="*/ 2147483647 w 521"/>
              <a:gd name="T43" fmla="*/ 2147483647 h 386"/>
              <a:gd name="T44" fmla="*/ 2147483647 w 521"/>
              <a:gd name="T45" fmla="*/ 2147483647 h 386"/>
              <a:gd name="T46" fmla="*/ 2147483647 w 521"/>
              <a:gd name="T47" fmla="*/ 2147483647 h 386"/>
              <a:gd name="T48" fmla="*/ 2147483647 w 521"/>
              <a:gd name="T49" fmla="*/ 2147483647 h 386"/>
              <a:gd name="T50" fmla="*/ 2147483647 w 521"/>
              <a:gd name="T51" fmla="*/ 2147483647 h 386"/>
              <a:gd name="T52" fmla="*/ 2147483647 w 521"/>
              <a:gd name="T53" fmla="*/ 2147483647 h 386"/>
              <a:gd name="T54" fmla="*/ 2147483647 w 521"/>
              <a:gd name="T55" fmla="*/ 2147483647 h 386"/>
              <a:gd name="T56" fmla="*/ 2147483647 w 521"/>
              <a:gd name="T57" fmla="*/ 2147483647 h 386"/>
              <a:gd name="T58" fmla="*/ 2147483647 w 521"/>
              <a:gd name="T59" fmla="*/ 2147483647 h 386"/>
              <a:gd name="T60" fmla="*/ 2147483647 w 521"/>
              <a:gd name="T61" fmla="*/ 2147483647 h 386"/>
              <a:gd name="T62" fmla="*/ 2147483647 w 521"/>
              <a:gd name="T63" fmla="*/ 2147483647 h 386"/>
              <a:gd name="T64" fmla="*/ 2147483647 w 521"/>
              <a:gd name="T65" fmla="*/ 2147483647 h 386"/>
              <a:gd name="T66" fmla="*/ 2147483647 w 521"/>
              <a:gd name="T67" fmla="*/ 2147483647 h 386"/>
              <a:gd name="T68" fmla="*/ 2147483647 w 521"/>
              <a:gd name="T69" fmla="*/ 2147483647 h 386"/>
              <a:gd name="T70" fmla="*/ 2147483647 w 521"/>
              <a:gd name="T71" fmla="*/ 2147483647 h 386"/>
              <a:gd name="T72" fmla="*/ 2147483647 w 521"/>
              <a:gd name="T73" fmla="*/ 2147483647 h 386"/>
              <a:gd name="T74" fmla="*/ 2147483647 w 521"/>
              <a:gd name="T75" fmla="*/ 2147483647 h 386"/>
              <a:gd name="T76" fmla="*/ 2147483647 w 521"/>
              <a:gd name="T77" fmla="*/ 2147483647 h 386"/>
              <a:gd name="T78" fmla="*/ 2147483647 w 521"/>
              <a:gd name="T79" fmla="*/ 2147483647 h 386"/>
              <a:gd name="T80" fmla="*/ 2147483647 w 521"/>
              <a:gd name="T81" fmla="*/ 2147483647 h 386"/>
              <a:gd name="T82" fmla="*/ 2147483647 w 521"/>
              <a:gd name="T83" fmla="*/ 2147483647 h 386"/>
              <a:gd name="T84" fmla="*/ 2147483647 w 521"/>
              <a:gd name="T85" fmla="*/ 0 h 38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6"/>
              <a:gd name="T131" fmla="*/ 521 w 521"/>
              <a:gd name="T132" fmla="*/ 386 h 38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6">
                <a:moveTo>
                  <a:pt x="260" y="0"/>
                </a:moveTo>
                <a:lnTo>
                  <a:pt x="248" y="2"/>
                </a:lnTo>
                <a:lnTo>
                  <a:pt x="234" y="2"/>
                </a:lnTo>
                <a:lnTo>
                  <a:pt x="221" y="3"/>
                </a:lnTo>
                <a:lnTo>
                  <a:pt x="207" y="5"/>
                </a:lnTo>
                <a:lnTo>
                  <a:pt x="195" y="8"/>
                </a:lnTo>
                <a:lnTo>
                  <a:pt x="184" y="10"/>
                </a:lnTo>
                <a:lnTo>
                  <a:pt x="171" y="12"/>
                </a:lnTo>
                <a:lnTo>
                  <a:pt x="159" y="16"/>
                </a:lnTo>
                <a:lnTo>
                  <a:pt x="148" y="19"/>
                </a:lnTo>
                <a:lnTo>
                  <a:pt x="137" y="24"/>
                </a:lnTo>
                <a:lnTo>
                  <a:pt x="125" y="29"/>
                </a:lnTo>
                <a:lnTo>
                  <a:pt x="114" y="34"/>
                </a:lnTo>
                <a:lnTo>
                  <a:pt x="105" y="40"/>
                </a:lnTo>
                <a:lnTo>
                  <a:pt x="95" y="46"/>
                </a:lnTo>
                <a:lnTo>
                  <a:pt x="85" y="51"/>
                </a:lnTo>
                <a:lnTo>
                  <a:pt x="77" y="57"/>
                </a:lnTo>
                <a:lnTo>
                  <a:pt x="67" y="64"/>
                </a:lnTo>
                <a:lnTo>
                  <a:pt x="60" y="72"/>
                </a:lnTo>
                <a:lnTo>
                  <a:pt x="52" y="79"/>
                </a:lnTo>
                <a:lnTo>
                  <a:pt x="45" y="86"/>
                </a:lnTo>
                <a:lnTo>
                  <a:pt x="38" y="94"/>
                </a:lnTo>
                <a:lnTo>
                  <a:pt x="31" y="101"/>
                </a:lnTo>
                <a:lnTo>
                  <a:pt x="25" y="109"/>
                </a:lnTo>
                <a:lnTo>
                  <a:pt x="21" y="119"/>
                </a:lnTo>
                <a:lnTo>
                  <a:pt x="16" y="127"/>
                </a:lnTo>
                <a:lnTo>
                  <a:pt x="12" y="137"/>
                </a:lnTo>
                <a:lnTo>
                  <a:pt x="9" y="145"/>
                </a:lnTo>
                <a:lnTo>
                  <a:pt x="6" y="155"/>
                </a:lnTo>
                <a:lnTo>
                  <a:pt x="3" y="164"/>
                </a:lnTo>
                <a:lnTo>
                  <a:pt x="2" y="173"/>
                </a:lnTo>
                <a:lnTo>
                  <a:pt x="0" y="184"/>
                </a:lnTo>
                <a:lnTo>
                  <a:pt x="0" y="194"/>
                </a:lnTo>
                <a:lnTo>
                  <a:pt x="0" y="203"/>
                </a:lnTo>
                <a:lnTo>
                  <a:pt x="2" y="214"/>
                </a:lnTo>
                <a:lnTo>
                  <a:pt x="3" y="223"/>
                </a:lnTo>
                <a:lnTo>
                  <a:pt x="6" y="233"/>
                </a:lnTo>
                <a:lnTo>
                  <a:pt x="9" y="242"/>
                </a:lnTo>
                <a:lnTo>
                  <a:pt x="12" y="251"/>
                </a:lnTo>
                <a:lnTo>
                  <a:pt x="16" y="260"/>
                </a:lnTo>
                <a:lnTo>
                  <a:pt x="21" y="268"/>
                </a:lnTo>
                <a:lnTo>
                  <a:pt x="25" y="277"/>
                </a:lnTo>
                <a:lnTo>
                  <a:pt x="31" y="285"/>
                </a:lnTo>
                <a:lnTo>
                  <a:pt x="38" y="293"/>
                </a:lnTo>
                <a:lnTo>
                  <a:pt x="45" y="301"/>
                </a:lnTo>
                <a:lnTo>
                  <a:pt x="52" y="309"/>
                </a:lnTo>
                <a:lnTo>
                  <a:pt x="60" y="316"/>
                </a:lnTo>
                <a:lnTo>
                  <a:pt x="67" y="323"/>
                </a:lnTo>
                <a:lnTo>
                  <a:pt x="77" y="330"/>
                </a:lnTo>
                <a:lnTo>
                  <a:pt x="85" y="336"/>
                </a:lnTo>
                <a:lnTo>
                  <a:pt x="95" y="342"/>
                </a:lnTo>
                <a:lnTo>
                  <a:pt x="105" y="348"/>
                </a:lnTo>
                <a:lnTo>
                  <a:pt x="114" y="354"/>
                </a:lnTo>
                <a:lnTo>
                  <a:pt x="125" y="358"/>
                </a:lnTo>
                <a:lnTo>
                  <a:pt x="137" y="363"/>
                </a:lnTo>
                <a:lnTo>
                  <a:pt x="148" y="367"/>
                </a:lnTo>
                <a:lnTo>
                  <a:pt x="159" y="371"/>
                </a:lnTo>
                <a:lnTo>
                  <a:pt x="171" y="375"/>
                </a:lnTo>
                <a:lnTo>
                  <a:pt x="184" y="377"/>
                </a:lnTo>
                <a:lnTo>
                  <a:pt x="195" y="380"/>
                </a:lnTo>
                <a:lnTo>
                  <a:pt x="207" y="382"/>
                </a:lnTo>
                <a:lnTo>
                  <a:pt x="221" y="384"/>
                </a:lnTo>
                <a:lnTo>
                  <a:pt x="234" y="386"/>
                </a:lnTo>
                <a:lnTo>
                  <a:pt x="248" y="386"/>
                </a:lnTo>
                <a:lnTo>
                  <a:pt x="260" y="386"/>
                </a:lnTo>
                <a:lnTo>
                  <a:pt x="274" y="386"/>
                </a:lnTo>
                <a:lnTo>
                  <a:pt x="287" y="386"/>
                </a:lnTo>
                <a:lnTo>
                  <a:pt x="300" y="384"/>
                </a:lnTo>
                <a:lnTo>
                  <a:pt x="313" y="382"/>
                </a:lnTo>
                <a:lnTo>
                  <a:pt x="325" y="380"/>
                </a:lnTo>
                <a:lnTo>
                  <a:pt x="338" y="377"/>
                </a:lnTo>
                <a:lnTo>
                  <a:pt x="350" y="375"/>
                </a:lnTo>
                <a:lnTo>
                  <a:pt x="362" y="371"/>
                </a:lnTo>
                <a:lnTo>
                  <a:pt x="374" y="367"/>
                </a:lnTo>
                <a:lnTo>
                  <a:pt x="385" y="363"/>
                </a:lnTo>
                <a:lnTo>
                  <a:pt x="396" y="358"/>
                </a:lnTo>
                <a:lnTo>
                  <a:pt x="406" y="354"/>
                </a:lnTo>
                <a:lnTo>
                  <a:pt x="416" y="348"/>
                </a:lnTo>
                <a:lnTo>
                  <a:pt x="427" y="342"/>
                </a:lnTo>
                <a:lnTo>
                  <a:pt x="435" y="336"/>
                </a:lnTo>
                <a:lnTo>
                  <a:pt x="445" y="330"/>
                </a:lnTo>
                <a:lnTo>
                  <a:pt x="453" y="323"/>
                </a:lnTo>
                <a:lnTo>
                  <a:pt x="462" y="316"/>
                </a:lnTo>
                <a:lnTo>
                  <a:pt x="470" y="309"/>
                </a:lnTo>
                <a:lnTo>
                  <a:pt x="477" y="301"/>
                </a:lnTo>
                <a:lnTo>
                  <a:pt x="484" y="293"/>
                </a:lnTo>
                <a:lnTo>
                  <a:pt x="489" y="285"/>
                </a:lnTo>
                <a:lnTo>
                  <a:pt x="495" y="277"/>
                </a:lnTo>
                <a:lnTo>
                  <a:pt x="500" y="268"/>
                </a:lnTo>
                <a:lnTo>
                  <a:pt x="505" y="260"/>
                </a:lnTo>
                <a:lnTo>
                  <a:pt x="509" y="251"/>
                </a:lnTo>
                <a:lnTo>
                  <a:pt x="513" y="242"/>
                </a:lnTo>
                <a:lnTo>
                  <a:pt x="516" y="233"/>
                </a:lnTo>
                <a:lnTo>
                  <a:pt x="519" y="223"/>
                </a:lnTo>
                <a:lnTo>
                  <a:pt x="520" y="214"/>
                </a:lnTo>
                <a:lnTo>
                  <a:pt x="521" y="203"/>
                </a:lnTo>
                <a:lnTo>
                  <a:pt x="521" y="194"/>
                </a:lnTo>
                <a:lnTo>
                  <a:pt x="521" y="184"/>
                </a:lnTo>
                <a:lnTo>
                  <a:pt x="520" y="173"/>
                </a:lnTo>
                <a:lnTo>
                  <a:pt x="519" y="164"/>
                </a:lnTo>
                <a:lnTo>
                  <a:pt x="516" y="155"/>
                </a:lnTo>
                <a:lnTo>
                  <a:pt x="513" y="145"/>
                </a:lnTo>
                <a:lnTo>
                  <a:pt x="509" y="137"/>
                </a:lnTo>
                <a:lnTo>
                  <a:pt x="505" y="127"/>
                </a:lnTo>
                <a:lnTo>
                  <a:pt x="500" y="119"/>
                </a:lnTo>
                <a:lnTo>
                  <a:pt x="495" y="109"/>
                </a:lnTo>
                <a:lnTo>
                  <a:pt x="489" y="101"/>
                </a:lnTo>
                <a:lnTo>
                  <a:pt x="484" y="94"/>
                </a:lnTo>
                <a:lnTo>
                  <a:pt x="477" y="86"/>
                </a:lnTo>
                <a:lnTo>
                  <a:pt x="470" y="79"/>
                </a:lnTo>
                <a:lnTo>
                  <a:pt x="462" y="72"/>
                </a:lnTo>
                <a:lnTo>
                  <a:pt x="453" y="64"/>
                </a:lnTo>
                <a:lnTo>
                  <a:pt x="445" y="57"/>
                </a:lnTo>
                <a:lnTo>
                  <a:pt x="435" y="51"/>
                </a:lnTo>
                <a:lnTo>
                  <a:pt x="427" y="46"/>
                </a:lnTo>
                <a:lnTo>
                  <a:pt x="416" y="40"/>
                </a:lnTo>
                <a:lnTo>
                  <a:pt x="406" y="34"/>
                </a:lnTo>
                <a:lnTo>
                  <a:pt x="396" y="29"/>
                </a:lnTo>
                <a:lnTo>
                  <a:pt x="385" y="24"/>
                </a:lnTo>
                <a:lnTo>
                  <a:pt x="374" y="19"/>
                </a:lnTo>
                <a:lnTo>
                  <a:pt x="362" y="16"/>
                </a:lnTo>
                <a:lnTo>
                  <a:pt x="350" y="12"/>
                </a:lnTo>
                <a:lnTo>
                  <a:pt x="338" y="10"/>
                </a:lnTo>
                <a:lnTo>
                  <a:pt x="325" y="8"/>
                </a:lnTo>
                <a:lnTo>
                  <a:pt x="313" y="5"/>
                </a:lnTo>
                <a:lnTo>
                  <a:pt x="300" y="3"/>
                </a:lnTo>
                <a:lnTo>
                  <a:pt x="287" y="2"/>
                </a:lnTo>
                <a:lnTo>
                  <a:pt x="274" y="2"/>
                </a:lnTo>
                <a:lnTo>
                  <a:pt x="26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1" name="Rectangle 32"/>
          <p:cNvSpPr>
            <a:spLocks noChangeArrowheads="1"/>
          </p:cNvSpPr>
          <p:nvPr/>
        </p:nvSpPr>
        <p:spPr bwMode="auto">
          <a:xfrm>
            <a:off x="2824155" y="1001184"/>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95</a:t>
            </a:r>
            <a:endParaRPr lang="en-US" altLang="zh-CN" sz="2400">
              <a:solidFill>
                <a:srgbClr val="000000"/>
              </a:solidFill>
              <a:latin typeface="Tahoma" pitchFamily="34" charset="0"/>
              <a:ea typeface="Arial Unicode MS" pitchFamily="34" charset="-122"/>
            </a:endParaRPr>
          </a:p>
        </p:txBody>
      </p:sp>
      <p:sp>
        <p:nvSpPr>
          <p:cNvPr id="68642" name="Rectangle 33"/>
          <p:cNvSpPr>
            <a:spLocks noChangeArrowheads="1"/>
          </p:cNvSpPr>
          <p:nvPr/>
        </p:nvSpPr>
        <p:spPr bwMode="auto">
          <a:xfrm>
            <a:off x="3274501" y="11789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43" name="Freeform 34"/>
          <p:cNvSpPr>
            <a:spLocks/>
          </p:cNvSpPr>
          <p:nvPr/>
        </p:nvSpPr>
        <p:spPr bwMode="auto">
          <a:xfrm>
            <a:off x="8494183" y="880534"/>
            <a:ext cx="1102784" cy="61171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59" y="0"/>
                </a:moveTo>
                <a:lnTo>
                  <a:pt x="246" y="0"/>
                </a:lnTo>
                <a:lnTo>
                  <a:pt x="233" y="1"/>
                </a:lnTo>
                <a:lnTo>
                  <a:pt x="219" y="2"/>
                </a:lnTo>
                <a:lnTo>
                  <a:pt x="207" y="3"/>
                </a:lnTo>
                <a:lnTo>
                  <a:pt x="194" y="6"/>
                </a:lnTo>
                <a:lnTo>
                  <a:pt x="182" y="8"/>
                </a:lnTo>
                <a:lnTo>
                  <a:pt x="171" y="11"/>
                </a:lnTo>
                <a:lnTo>
                  <a:pt x="158" y="15"/>
                </a:lnTo>
                <a:lnTo>
                  <a:pt x="147" y="19"/>
                </a:lnTo>
                <a:lnTo>
                  <a:pt x="136" y="23"/>
                </a:lnTo>
                <a:lnTo>
                  <a:pt x="125" y="28"/>
                </a:lnTo>
                <a:lnTo>
                  <a:pt x="114" y="33"/>
                </a:lnTo>
                <a:lnTo>
                  <a:pt x="104" y="38"/>
                </a:lnTo>
                <a:lnTo>
                  <a:pt x="94" y="43"/>
                </a:lnTo>
                <a:lnTo>
                  <a:pt x="84" y="49"/>
                </a:lnTo>
                <a:lnTo>
                  <a:pt x="75" y="56"/>
                </a:lnTo>
                <a:lnTo>
                  <a:pt x="66" y="62"/>
                </a:lnTo>
                <a:lnTo>
                  <a:pt x="58" y="70"/>
                </a:lnTo>
                <a:lnTo>
                  <a:pt x="51" y="77"/>
                </a:lnTo>
                <a:lnTo>
                  <a:pt x="44" y="85"/>
                </a:lnTo>
                <a:lnTo>
                  <a:pt x="37" y="92"/>
                </a:lnTo>
                <a:lnTo>
                  <a:pt x="30" y="100"/>
                </a:lnTo>
                <a:lnTo>
                  <a:pt x="25" y="109"/>
                </a:lnTo>
                <a:lnTo>
                  <a:pt x="19" y="117"/>
                </a:lnTo>
                <a:lnTo>
                  <a:pt x="15" y="126"/>
                </a:lnTo>
                <a:lnTo>
                  <a:pt x="11" y="135"/>
                </a:lnTo>
                <a:lnTo>
                  <a:pt x="7" y="144"/>
                </a:lnTo>
                <a:lnTo>
                  <a:pt x="4" y="154"/>
                </a:lnTo>
                <a:lnTo>
                  <a:pt x="3" y="163"/>
                </a:lnTo>
                <a:lnTo>
                  <a:pt x="0" y="173"/>
                </a:lnTo>
                <a:lnTo>
                  <a:pt x="0" y="182"/>
                </a:lnTo>
                <a:lnTo>
                  <a:pt x="0" y="193"/>
                </a:lnTo>
                <a:lnTo>
                  <a:pt x="0" y="202"/>
                </a:lnTo>
                <a:lnTo>
                  <a:pt x="0" y="212"/>
                </a:lnTo>
                <a:lnTo>
                  <a:pt x="3" y="221"/>
                </a:lnTo>
                <a:lnTo>
                  <a:pt x="4" y="231"/>
                </a:lnTo>
                <a:lnTo>
                  <a:pt x="7" y="240"/>
                </a:lnTo>
                <a:lnTo>
                  <a:pt x="11" y="250"/>
                </a:lnTo>
                <a:lnTo>
                  <a:pt x="15" y="259"/>
                </a:lnTo>
                <a:lnTo>
                  <a:pt x="19" y="267"/>
                </a:lnTo>
                <a:lnTo>
                  <a:pt x="25" y="276"/>
                </a:lnTo>
                <a:lnTo>
                  <a:pt x="30" y="284"/>
                </a:lnTo>
                <a:lnTo>
                  <a:pt x="37" y="292"/>
                </a:lnTo>
                <a:lnTo>
                  <a:pt x="44" y="301"/>
                </a:lnTo>
                <a:lnTo>
                  <a:pt x="51" y="308"/>
                </a:lnTo>
                <a:lnTo>
                  <a:pt x="58" y="315"/>
                </a:lnTo>
                <a:lnTo>
                  <a:pt x="66" y="322"/>
                </a:lnTo>
                <a:lnTo>
                  <a:pt x="75" y="329"/>
                </a:lnTo>
                <a:lnTo>
                  <a:pt x="84" y="335"/>
                </a:lnTo>
                <a:lnTo>
                  <a:pt x="94" y="341"/>
                </a:lnTo>
                <a:lnTo>
                  <a:pt x="104" y="347"/>
                </a:lnTo>
                <a:lnTo>
                  <a:pt x="114" y="352"/>
                </a:lnTo>
                <a:lnTo>
                  <a:pt x="125" y="357"/>
                </a:lnTo>
                <a:lnTo>
                  <a:pt x="136" y="362"/>
                </a:lnTo>
                <a:lnTo>
                  <a:pt x="147" y="366"/>
                </a:lnTo>
                <a:lnTo>
                  <a:pt x="158" y="369"/>
                </a:lnTo>
                <a:lnTo>
                  <a:pt x="171" y="373"/>
                </a:lnTo>
                <a:lnTo>
                  <a:pt x="182" y="376"/>
                </a:lnTo>
                <a:lnTo>
                  <a:pt x="194" y="379"/>
                </a:lnTo>
                <a:lnTo>
                  <a:pt x="207" y="381"/>
                </a:lnTo>
                <a:lnTo>
                  <a:pt x="219" y="382"/>
                </a:lnTo>
                <a:lnTo>
                  <a:pt x="233" y="384"/>
                </a:lnTo>
                <a:lnTo>
                  <a:pt x="246" y="385"/>
                </a:lnTo>
                <a:lnTo>
                  <a:pt x="259" y="385"/>
                </a:lnTo>
                <a:lnTo>
                  <a:pt x="273" y="385"/>
                </a:lnTo>
                <a:lnTo>
                  <a:pt x="286" y="384"/>
                </a:lnTo>
                <a:lnTo>
                  <a:pt x="300" y="382"/>
                </a:lnTo>
                <a:lnTo>
                  <a:pt x="312" y="381"/>
                </a:lnTo>
                <a:lnTo>
                  <a:pt x="325" y="379"/>
                </a:lnTo>
                <a:lnTo>
                  <a:pt x="337" y="376"/>
                </a:lnTo>
                <a:lnTo>
                  <a:pt x="350" y="373"/>
                </a:lnTo>
                <a:lnTo>
                  <a:pt x="361" y="369"/>
                </a:lnTo>
                <a:lnTo>
                  <a:pt x="372" y="366"/>
                </a:lnTo>
                <a:lnTo>
                  <a:pt x="383" y="362"/>
                </a:lnTo>
                <a:lnTo>
                  <a:pt x="394" y="357"/>
                </a:lnTo>
                <a:lnTo>
                  <a:pt x="405" y="352"/>
                </a:lnTo>
                <a:lnTo>
                  <a:pt x="415" y="347"/>
                </a:lnTo>
                <a:lnTo>
                  <a:pt x="425" y="341"/>
                </a:lnTo>
                <a:lnTo>
                  <a:pt x="435" y="335"/>
                </a:lnTo>
                <a:lnTo>
                  <a:pt x="444" y="329"/>
                </a:lnTo>
                <a:lnTo>
                  <a:pt x="453" y="322"/>
                </a:lnTo>
                <a:lnTo>
                  <a:pt x="461" y="315"/>
                </a:lnTo>
                <a:lnTo>
                  <a:pt x="468" y="308"/>
                </a:lnTo>
                <a:lnTo>
                  <a:pt x="476" y="301"/>
                </a:lnTo>
                <a:lnTo>
                  <a:pt x="482" y="292"/>
                </a:lnTo>
                <a:lnTo>
                  <a:pt x="489" y="284"/>
                </a:lnTo>
                <a:lnTo>
                  <a:pt x="494" y="276"/>
                </a:lnTo>
                <a:lnTo>
                  <a:pt x="500" y="267"/>
                </a:lnTo>
                <a:lnTo>
                  <a:pt x="504" y="259"/>
                </a:lnTo>
                <a:lnTo>
                  <a:pt x="508" y="250"/>
                </a:lnTo>
                <a:lnTo>
                  <a:pt x="512" y="240"/>
                </a:lnTo>
                <a:lnTo>
                  <a:pt x="515" y="231"/>
                </a:lnTo>
                <a:lnTo>
                  <a:pt x="516" y="221"/>
                </a:lnTo>
                <a:lnTo>
                  <a:pt x="519" y="212"/>
                </a:lnTo>
                <a:lnTo>
                  <a:pt x="519" y="202"/>
                </a:lnTo>
                <a:lnTo>
                  <a:pt x="521" y="193"/>
                </a:lnTo>
                <a:lnTo>
                  <a:pt x="519" y="182"/>
                </a:lnTo>
                <a:lnTo>
                  <a:pt x="519" y="173"/>
                </a:lnTo>
                <a:lnTo>
                  <a:pt x="516" y="163"/>
                </a:lnTo>
                <a:lnTo>
                  <a:pt x="515" y="154"/>
                </a:lnTo>
                <a:lnTo>
                  <a:pt x="512" y="144"/>
                </a:lnTo>
                <a:lnTo>
                  <a:pt x="508" y="135"/>
                </a:lnTo>
                <a:lnTo>
                  <a:pt x="504" y="126"/>
                </a:lnTo>
                <a:lnTo>
                  <a:pt x="500" y="117"/>
                </a:lnTo>
                <a:lnTo>
                  <a:pt x="494" y="109"/>
                </a:lnTo>
                <a:lnTo>
                  <a:pt x="489" y="100"/>
                </a:lnTo>
                <a:lnTo>
                  <a:pt x="482" y="92"/>
                </a:lnTo>
                <a:lnTo>
                  <a:pt x="476" y="85"/>
                </a:lnTo>
                <a:lnTo>
                  <a:pt x="468" y="77"/>
                </a:lnTo>
                <a:lnTo>
                  <a:pt x="461" y="70"/>
                </a:lnTo>
                <a:lnTo>
                  <a:pt x="453" y="62"/>
                </a:lnTo>
                <a:lnTo>
                  <a:pt x="444" y="56"/>
                </a:lnTo>
                <a:lnTo>
                  <a:pt x="435" y="49"/>
                </a:lnTo>
                <a:lnTo>
                  <a:pt x="425" y="43"/>
                </a:lnTo>
                <a:lnTo>
                  <a:pt x="415" y="38"/>
                </a:lnTo>
                <a:lnTo>
                  <a:pt x="405" y="33"/>
                </a:lnTo>
                <a:lnTo>
                  <a:pt x="394" y="28"/>
                </a:lnTo>
                <a:lnTo>
                  <a:pt x="383" y="23"/>
                </a:lnTo>
                <a:lnTo>
                  <a:pt x="372" y="19"/>
                </a:lnTo>
                <a:lnTo>
                  <a:pt x="361" y="15"/>
                </a:lnTo>
                <a:lnTo>
                  <a:pt x="350" y="11"/>
                </a:lnTo>
                <a:lnTo>
                  <a:pt x="337" y="8"/>
                </a:lnTo>
                <a:lnTo>
                  <a:pt x="325" y="6"/>
                </a:lnTo>
                <a:lnTo>
                  <a:pt x="312" y="3"/>
                </a:lnTo>
                <a:lnTo>
                  <a:pt x="300" y="2"/>
                </a:lnTo>
                <a:lnTo>
                  <a:pt x="286" y="1"/>
                </a:lnTo>
                <a:lnTo>
                  <a:pt x="273" y="0"/>
                </a:lnTo>
                <a:lnTo>
                  <a:pt x="2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4" name="Freeform 35"/>
          <p:cNvSpPr>
            <a:spLocks/>
          </p:cNvSpPr>
          <p:nvPr/>
        </p:nvSpPr>
        <p:spPr bwMode="auto">
          <a:xfrm>
            <a:off x="8494183" y="880534"/>
            <a:ext cx="1102784" cy="61171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59" y="0"/>
                </a:moveTo>
                <a:lnTo>
                  <a:pt x="246" y="0"/>
                </a:lnTo>
                <a:lnTo>
                  <a:pt x="233" y="1"/>
                </a:lnTo>
                <a:lnTo>
                  <a:pt x="219" y="2"/>
                </a:lnTo>
                <a:lnTo>
                  <a:pt x="207" y="3"/>
                </a:lnTo>
                <a:lnTo>
                  <a:pt x="194" y="6"/>
                </a:lnTo>
                <a:lnTo>
                  <a:pt x="182" y="8"/>
                </a:lnTo>
                <a:lnTo>
                  <a:pt x="171" y="11"/>
                </a:lnTo>
                <a:lnTo>
                  <a:pt x="158" y="15"/>
                </a:lnTo>
                <a:lnTo>
                  <a:pt x="147" y="19"/>
                </a:lnTo>
                <a:lnTo>
                  <a:pt x="136" y="23"/>
                </a:lnTo>
                <a:lnTo>
                  <a:pt x="125" y="28"/>
                </a:lnTo>
                <a:lnTo>
                  <a:pt x="114" y="33"/>
                </a:lnTo>
                <a:lnTo>
                  <a:pt x="104" y="38"/>
                </a:lnTo>
                <a:lnTo>
                  <a:pt x="94" y="43"/>
                </a:lnTo>
                <a:lnTo>
                  <a:pt x="84" y="49"/>
                </a:lnTo>
                <a:lnTo>
                  <a:pt x="75" y="56"/>
                </a:lnTo>
                <a:lnTo>
                  <a:pt x="66" y="62"/>
                </a:lnTo>
                <a:lnTo>
                  <a:pt x="58" y="70"/>
                </a:lnTo>
                <a:lnTo>
                  <a:pt x="51" y="77"/>
                </a:lnTo>
                <a:lnTo>
                  <a:pt x="44" y="85"/>
                </a:lnTo>
                <a:lnTo>
                  <a:pt x="37" y="92"/>
                </a:lnTo>
                <a:lnTo>
                  <a:pt x="30" y="100"/>
                </a:lnTo>
                <a:lnTo>
                  <a:pt x="25" y="109"/>
                </a:lnTo>
                <a:lnTo>
                  <a:pt x="19" y="117"/>
                </a:lnTo>
                <a:lnTo>
                  <a:pt x="15" y="126"/>
                </a:lnTo>
                <a:lnTo>
                  <a:pt x="11" y="135"/>
                </a:lnTo>
                <a:lnTo>
                  <a:pt x="7" y="144"/>
                </a:lnTo>
                <a:lnTo>
                  <a:pt x="4" y="154"/>
                </a:lnTo>
                <a:lnTo>
                  <a:pt x="3" y="163"/>
                </a:lnTo>
                <a:lnTo>
                  <a:pt x="0" y="173"/>
                </a:lnTo>
                <a:lnTo>
                  <a:pt x="0" y="182"/>
                </a:lnTo>
                <a:lnTo>
                  <a:pt x="0" y="193"/>
                </a:lnTo>
                <a:lnTo>
                  <a:pt x="0" y="202"/>
                </a:lnTo>
                <a:lnTo>
                  <a:pt x="0" y="212"/>
                </a:lnTo>
                <a:lnTo>
                  <a:pt x="3" y="221"/>
                </a:lnTo>
                <a:lnTo>
                  <a:pt x="4" y="231"/>
                </a:lnTo>
                <a:lnTo>
                  <a:pt x="7" y="240"/>
                </a:lnTo>
                <a:lnTo>
                  <a:pt x="11" y="250"/>
                </a:lnTo>
                <a:lnTo>
                  <a:pt x="15" y="259"/>
                </a:lnTo>
                <a:lnTo>
                  <a:pt x="19" y="267"/>
                </a:lnTo>
                <a:lnTo>
                  <a:pt x="25" y="276"/>
                </a:lnTo>
                <a:lnTo>
                  <a:pt x="30" y="284"/>
                </a:lnTo>
                <a:lnTo>
                  <a:pt x="37" y="292"/>
                </a:lnTo>
                <a:lnTo>
                  <a:pt x="44" y="301"/>
                </a:lnTo>
                <a:lnTo>
                  <a:pt x="51" y="308"/>
                </a:lnTo>
                <a:lnTo>
                  <a:pt x="58" y="315"/>
                </a:lnTo>
                <a:lnTo>
                  <a:pt x="66" y="322"/>
                </a:lnTo>
                <a:lnTo>
                  <a:pt x="75" y="329"/>
                </a:lnTo>
                <a:lnTo>
                  <a:pt x="84" y="335"/>
                </a:lnTo>
                <a:lnTo>
                  <a:pt x="94" y="341"/>
                </a:lnTo>
                <a:lnTo>
                  <a:pt x="104" y="347"/>
                </a:lnTo>
                <a:lnTo>
                  <a:pt x="114" y="352"/>
                </a:lnTo>
                <a:lnTo>
                  <a:pt x="125" y="357"/>
                </a:lnTo>
                <a:lnTo>
                  <a:pt x="136" y="362"/>
                </a:lnTo>
                <a:lnTo>
                  <a:pt x="147" y="366"/>
                </a:lnTo>
                <a:lnTo>
                  <a:pt x="158" y="369"/>
                </a:lnTo>
                <a:lnTo>
                  <a:pt x="171" y="373"/>
                </a:lnTo>
                <a:lnTo>
                  <a:pt x="182" y="376"/>
                </a:lnTo>
                <a:lnTo>
                  <a:pt x="194" y="379"/>
                </a:lnTo>
                <a:lnTo>
                  <a:pt x="207" y="381"/>
                </a:lnTo>
                <a:lnTo>
                  <a:pt x="219" y="382"/>
                </a:lnTo>
                <a:lnTo>
                  <a:pt x="233" y="384"/>
                </a:lnTo>
                <a:lnTo>
                  <a:pt x="246" y="385"/>
                </a:lnTo>
                <a:lnTo>
                  <a:pt x="259" y="385"/>
                </a:lnTo>
                <a:lnTo>
                  <a:pt x="273" y="385"/>
                </a:lnTo>
                <a:lnTo>
                  <a:pt x="286" y="384"/>
                </a:lnTo>
                <a:lnTo>
                  <a:pt x="300" y="382"/>
                </a:lnTo>
                <a:lnTo>
                  <a:pt x="312" y="381"/>
                </a:lnTo>
                <a:lnTo>
                  <a:pt x="325" y="379"/>
                </a:lnTo>
                <a:lnTo>
                  <a:pt x="337" y="376"/>
                </a:lnTo>
                <a:lnTo>
                  <a:pt x="350" y="373"/>
                </a:lnTo>
                <a:lnTo>
                  <a:pt x="361" y="369"/>
                </a:lnTo>
                <a:lnTo>
                  <a:pt x="372" y="366"/>
                </a:lnTo>
                <a:lnTo>
                  <a:pt x="383" y="362"/>
                </a:lnTo>
                <a:lnTo>
                  <a:pt x="394" y="357"/>
                </a:lnTo>
                <a:lnTo>
                  <a:pt x="405" y="352"/>
                </a:lnTo>
                <a:lnTo>
                  <a:pt x="415" y="347"/>
                </a:lnTo>
                <a:lnTo>
                  <a:pt x="425" y="341"/>
                </a:lnTo>
                <a:lnTo>
                  <a:pt x="435" y="335"/>
                </a:lnTo>
                <a:lnTo>
                  <a:pt x="444" y="329"/>
                </a:lnTo>
                <a:lnTo>
                  <a:pt x="453" y="322"/>
                </a:lnTo>
                <a:lnTo>
                  <a:pt x="461" y="315"/>
                </a:lnTo>
                <a:lnTo>
                  <a:pt x="468" y="308"/>
                </a:lnTo>
                <a:lnTo>
                  <a:pt x="476" y="301"/>
                </a:lnTo>
                <a:lnTo>
                  <a:pt x="482" y="292"/>
                </a:lnTo>
                <a:lnTo>
                  <a:pt x="489" y="284"/>
                </a:lnTo>
                <a:lnTo>
                  <a:pt x="494" y="276"/>
                </a:lnTo>
                <a:lnTo>
                  <a:pt x="500" y="267"/>
                </a:lnTo>
                <a:lnTo>
                  <a:pt x="504" y="259"/>
                </a:lnTo>
                <a:lnTo>
                  <a:pt x="508" y="250"/>
                </a:lnTo>
                <a:lnTo>
                  <a:pt x="512" y="240"/>
                </a:lnTo>
                <a:lnTo>
                  <a:pt x="515" y="231"/>
                </a:lnTo>
                <a:lnTo>
                  <a:pt x="516" y="221"/>
                </a:lnTo>
                <a:lnTo>
                  <a:pt x="519" y="212"/>
                </a:lnTo>
                <a:lnTo>
                  <a:pt x="519" y="202"/>
                </a:lnTo>
                <a:lnTo>
                  <a:pt x="521" y="193"/>
                </a:lnTo>
                <a:lnTo>
                  <a:pt x="519" y="182"/>
                </a:lnTo>
                <a:lnTo>
                  <a:pt x="519" y="173"/>
                </a:lnTo>
                <a:lnTo>
                  <a:pt x="516" y="163"/>
                </a:lnTo>
                <a:lnTo>
                  <a:pt x="515" y="154"/>
                </a:lnTo>
                <a:lnTo>
                  <a:pt x="512" y="144"/>
                </a:lnTo>
                <a:lnTo>
                  <a:pt x="508" y="135"/>
                </a:lnTo>
                <a:lnTo>
                  <a:pt x="504" y="126"/>
                </a:lnTo>
                <a:lnTo>
                  <a:pt x="500" y="117"/>
                </a:lnTo>
                <a:lnTo>
                  <a:pt x="494" y="109"/>
                </a:lnTo>
                <a:lnTo>
                  <a:pt x="489" y="100"/>
                </a:lnTo>
                <a:lnTo>
                  <a:pt x="482" y="92"/>
                </a:lnTo>
                <a:lnTo>
                  <a:pt x="476" y="85"/>
                </a:lnTo>
                <a:lnTo>
                  <a:pt x="468" y="77"/>
                </a:lnTo>
                <a:lnTo>
                  <a:pt x="461" y="70"/>
                </a:lnTo>
                <a:lnTo>
                  <a:pt x="453" y="62"/>
                </a:lnTo>
                <a:lnTo>
                  <a:pt x="444" y="56"/>
                </a:lnTo>
                <a:lnTo>
                  <a:pt x="435" y="49"/>
                </a:lnTo>
                <a:lnTo>
                  <a:pt x="425" y="43"/>
                </a:lnTo>
                <a:lnTo>
                  <a:pt x="415" y="38"/>
                </a:lnTo>
                <a:lnTo>
                  <a:pt x="405" y="33"/>
                </a:lnTo>
                <a:lnTo>
                  <a:pt x="394" y="28"/>
                </a:lnTo>
                <a:lnTo>
                  <a:pt x="383" y="23"/>
                </a:lnTo>
                <a:lnTo>
                  <a:pt x="372" y="19"/>
                </a:lnTo>
                <a:lnTo>
                  <a:pt x="361" y="15"/>
                </a:lnTo>
                <a:lnTo>
                  <a:pt x="350" y="11"/>
                </a:lnTo>
                <a:lnTo>
                  <a:pt x="337" y="8"/>
                </a:lnTo>
                <a:lnTo>
                  <a:pt x="325" y="6"/>
                </a:lnTo>
                <a:lnTo>
                  <a:pt x="312" y="3"/>
                </a:lnTo>
                <a:lnTo>
                  <a:pt x="300" y="2"/>
                </a:lnTo>
                <a:lnTo>
                  <a:pt x="286" y="1"/>
                </a:lnTo>
                <a:lnTo>
                  <a:pt x="273" y="0"/>
                </a:lnTo>
                <a:lnTo>
                  <a:pt x="259"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5" name="Rectangle 36"/>
          <p:cNvSpPr>
            <a:spLocks noChangeArrowheads="1"/>
          </p:cNvSpPr>
          <p:nvPr/>
        </p:nvSpPr>
        <p:spPr bwMode="auto">
          <a:xfrm>
            <a:off x="8709808" y="986367"/>
            <a:ext cx="6588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143</a:t>
            </a:r>
            <a:endParaRPr lang="en-US" altLang="zh-CN" sz="2400">
              <a:solidFill>
                <a:srgbClr val="000000"/>
              </a:solidFill>
              <a:latin typeface="Tahoma" pitchFamily="34" charset="0"/>
              <a:ea typeface="Arial Unicode MS" pitchFamily="34" charset="-122"/>
            </a:endParaRPr>
          </a:p>
        </p:txBody>
      </p:sp>
      <p:sp>
        <p:nvSpPr>
          <p:cNvPr id="68646" name="Rectangle 37"/>
          <p:cNvSpPr>
            <a:spLocks noChangeArrowheads="1"/>
          </p:cNvSpPr>
          <p:nvPr/>
        </p:nvSpPr>
        <p:spPr bwMode="auto">
          <a:xfrm>
            <a:off x="9371559" y="11408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47" name="Freeform 38"/>
          <p:cNvSpPr>
            <a:spLocks/>
          </p:cNvSpPr>
          <p:nvPr/>
        </p:nvSpPr>
        <p:spPr bwMode="auto">
          <a:xfrm>
            <a:off x="1049867" y="1822451"/>
            <a:ext cx="1100667" cy="611716"/>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61" y="0"/>
                </a:moveTo>
                <a:lnTo>
                  <a:pt x="247" y="1"/>
                </a:lnTo>
                <a:lnTo>
                  <a:pt x="234" y="1"/>
                </a:lnTo>
                <a:lnTo>
                  <a:pt x="220" y="3"/>
                </a:lnTo>
                <a:lnTo>
                  <a:pt x="208" y="5"/>
                </a:lnTo>
                <a:lnTo>
                  <a:pt x="195" y="7"/>
                </a:lnTo>
                <a:lnTo>
                  <a:pt x="183" y="10"/>
                </a:lnTo>
                <a:lnTo>
                  <a:pt x="170" y="12"/>
                </a:lnTo>
                <a:lnTo>
                  <a:pt x="159" y="16"/>
                </a:lnTo>
                <a:lnTo>
                  <a:pt x="148" y="19"/>
                </a:lnTo>
                <a:lnTo>
                  <a:pt x="136" y="24"/>
                </a:lnTo>
                <a:lnTo>
                  <a:pt x="126" y="29"/>
                </a:lnTo>
                <a:lnTo>
                  <a:pt x="115" y="33"/>
                </a:lnTo>
                <a:lnTo>
                  <a:pt x="105" y="39"/>
                </a:lnTo>
                <a:lnTo>
                  <a:pt x="95" y="45"/>
                </a:lnTo>
                <a:lnTo>
                  <a:pt x="86" y="51"/>
                </a:lnTo>
                <a:lnTo>
                  <a:pt x="76" y="57"/>
                </a:lnTo>
                <a:lnTo>
                  <a:pt x="68" y="64"/>
                </a:lnTo>
                <a:lnTo>
                  <a:pt x="59" y="71"/>
                </a:lnTo>
                <a:lnTo>
                  <a:pt x="52" y="78"/>
                </a:lnTo>
                <a:lnTo>
                  <a:pt x="44" y="86"/>
                </a:lnTo>
                <a:lnTo>
                  <a:pt x="37" y="94"/>
                </a:lnTo>
                <a:lnTo>
                  <a:pt x="31" y="101"/>
                </a:lnTo>
                <a:lnTo>
                  <a:pt x="26" y="109"/>
                </a:lnTo>
                <a:lnTo>
                  <a:pt x="20" y="119"/>
                </a:lnTo>
                <a:lnTo>
                  <a:pt x="16" y="127"/>
                </a:lnTo>
                <a:lnTo>
                  <a:pt x="12" y="137"/>
                </a:lnTo>
                <a:lnTo>
                  <a:pt x="8" y="145"/>
                </a:lnTo>
                <a:lnTo>
                  <a:pt x="5" y="154"/>
                </a:lnTo>
                <a:lnTo>
                  <a:pt x="2" y="164"/>
                </a:lnTo>
                <a:lnTo>
                  <a:pt x="1" y="173"/>
                </a:lnTo>
                <a:lnTo>
                  <a:pt x="1" y="184"/>
                </a:lnTo>
                <a:lnTo>
                  <a:pt x="0" y="193"/>
                </a:lnTo>
                <a:lnTo>
                  <a:pt x="1" y="203"/>
                </a:lnTo>
                <a:lnTo>
                  <a:pt x="1" y="214"/>
                </a:lnTo>
                <a:lnTo>
                  <a:pt x="2" y="223"/>
                </a:lnTo>
                <a:lnTo>
                  <a:pt x="5" y="233"/>
                </a:lnTo>
                <a:lnTo>
                  <a:pt x="8" y="242"/>
                </a:lnTo>
                <a:lnTo>
                  <a:pt x="12" y="250"/>
                </a:lnTo>
                <a:lnTo>
                  <a:pt x="16" y="260"/>
                </a:lnTo>
                <a:lnTo>
                  <a:pt x="20" y="268"/>
                </a:lnTo>
                <a:lnTo>
                  <a:pt x="26" y="276"/>
                </a:lnTo>
                <a:lnTo>
                  <a:pt x="31" y="285"/>
                </a:lnTo>
                <a:lnTo>
                  <a:pt x="37" y="293"/>
                </a:lnTo>
                <a:lnTo>
                  <a:pt x="44" y="301"/>
                </a:lnTo>
                <a:lnTo>
                  <a:pt x="52" y="308"/>
                </a:lnTo>
                <a:lnTo>
                  <a:pt x="59" y="315"/>
                </a:lnTo>
                <a:lnTo>
                  <a:pt x="68" y="323"/>
                </a:lnTo>
                <a:lnTo>
                  <a:pt x="76" y="330"/>
                </a:lnTo>
                <a:lnTo>
                  <a:pt x="86" y="336"/>
                </a:lnTo>
                <a:lnTo>
                  <a:pt x="95" y="342"/>
                </a:lnTo>
                <a:lnTo>
                  <a:pt x="105" y="347"/>
                </a:lnTo>
                <a:lnTo>
                  <a:pt x="115" y="353"/>
                </a:lnTo>
                <a:lnTo>
                  <a:pt x="126" y="358"/>
                </a:lnTo>
                <a:lnTo>
                  <a:pt x="136" y="363"/>
                </a:lnTo>
                <a:lnTo>
                  <a:pt x="148" y="366"/>
                </a:lnTo>
                <a:lnTo>
                  <a:pt x="159" y="371"/>
                </a:lnTo>
                <a:lnTo>
                  <a:pt x="170" y="375"/>
                </a:lnTo>
                <a:lnTo>
                  <a:pt x="183" y="377"/>
                </a:lnTo>
                <a:lnTo>
                  <a:pt x="195" y="379"/>
                </a:lnTo>
                <a:lnTo>
                  <a:pt x="208" y="382"/>
                </a:lnTo>
                <a:lnTo>
                  <a:pt x="220" y="384"/>
                </a:lnTo>
                <a:lnTo>
                  <a:pt x="234" y="385"/>
                </a:lnTo>
                <a:lnTo>
                  <a:pt x="247" y="385"/>
                </a:lnTo>
                <a:lnTo>
                  <a:pt x="261" y="385"/>
                </a:lnTo>
                <a:lnTo>
                  <a:pt x="273" y="385"/>
                </a:lnTo>
                <a:lnTo>
                  <a:pt x="287" y="385"/>
                </a:lnTo>
                <a:lnTo>
                  <a:pt x="300" y="384"/>
                </a:lnTo>
                <a:lnTo>
                  <a:pt x="313" y="382"/>
                </a:lnTo>
                <a:lnTo>
                  <a:pt x="326" y="379"/>
                </a:lnTo>
                <a:lnTo>
                  <a:pt x="338" y="377"/>
                </a:lnTo>
                <a:lnTo>
                  <a:pt x="350" y="375"/>
                </a:lnTo>
                <a:lnTo>
                  <a:pt x="362" y="371"/>
                </a:lnTo>
                <a:lnTo>
                  <a:pt x="373" y="366"/>
                </a:lnTo>
                <a:lnTo>
                  <a:pt x="384" y="363"/>
                </a:lnTo>
                <a:lnTo>
                  <a:pt x="395"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5" y="276"/>
                </a:lnTo>
                <a:lnTo>
                  <a:pt x="501" y="268"/>
                </a:lnTo>
                <a:lnTo>
                  <a:pt x="505" y="260"/>
                </a:lnTo>
                <a:lnTo>
                  <a:pt x="509" y="250"/>
                </a:lnTo>
                <a:lnTo>
                  <a:pt x="512" y="242"/>
                </a:lnTo>
                <a:lnTo>
                  <a:pt x="515" y="233"/>
                </a:lnTo>
                <a:lnTo>
                  <a:pt x="518" y="223"/>
                </a:lnTo>
                <a:lnTo>
                  <a:pt x="519" y="214"/>
                </a:lnTo>
                <a:lnTo>
                  <a:pt x="520" y="203"/>
                </a:lnTo>
                <a:lnTo>
                  <a:pt x="520" y="193"/>
                </a:lnTo>
                <a:lnTo>
                  <a:pt x="520" y="184"/>
                </a:lnTo>
                <a:lnTo>
                  <a:pt x="519" y="173"/>
                </a:lnTo>
                <a:lnTo>
                  <a:pt x="518" y="164"/>
                </a:lnTo>
                <a:lnTo>
                  <a:pt x="515" y="154"/>
                </a:lnTo>
                <a:lnTo>
                  <a:pt x="512" y="145"/>
                </a:lnTo>
                <a:lnTo>
                  <a:pt x="509" y="137"/>
                </a:lnTo>
                <a:lnTo>
                  <a:pt x="505" y="127"/>
                </a:lnTo>
                <a:lnTo>
                  <a:pt x="501" y="119"/>
                </a:lnTo>
                <a:lnTo>
                  <a:pt x="495"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5" y="29"/>
                </a:lnTo>
                <a:lnTo>
                  <a:pt x="384" y="24"/>
                </a:lnTo>
                <a:lnTo>
                  <a:pt x="373" y="19"/>
                </a:lnTo>
                <a:lnTo>
                  <a:pt x="362" y="16"/>
                </a:lnTo>
                <a:lnTo>
                  <a:pt x="350" y="12"/>
                </a:lnTo>
                <a:lnTo>
                  <a:pt x="338" y="10"/>
                </a:lnTo>
                <a:lnTo>
                  <a:pt x="326" y="7"/>
                </a:lnTo>
                <a:lnTo>
                  <a:pt x="313" y="5"/>
                </a:lnTo>
                <a:lnTo>
                  <a:pt x="300" y="3"/>
                </a:lnTo>
                <a:lnTo>
                  <a:pt x="287" y="1"/>
                </a:lnTo>
                <a:lnTo>
                  <a:pt x="273" y="1"/>
                </a:lnTo>
                <a:lnTo>
                  <a:pt x="2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8" name="Freeform 39"/>
          <p:cNvSpPr>
            <a:spLocks/>
          </p:cNvSpPr>
          <p:nvPr/>
        </p:nvSpPr>
        <p:spPr bwMode="auto">
          <a:xfrm>
            <a:off x="1049867" y="1822451"/>
            <a:ext cx="1100667" cy="611716"/>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61" y="0"/>
                </a:moveTo>
                <a:lnTo>
                  <a:pt x="247" y="1"/>
                </a:lnTo>
                <a:lnTo>
                  <a:pt x="234" y="1"/>
                </a:lnTo>
                <a:lnTo>
                  <a:pt x="220" y="3"/>
                </a:lnTo>
                <a:lnTo>
                  <a:pt x="208" y="5"/>
                </a:lnTo>
                <a:lnTo>
                  <a:pt x="195" y="7"/>
                </a:lnTo>
                <a:lnTo>
                  <a:pt x="183" y="10"/>
                </a:lnTo>
                <a:lnTo>
                  <a:pt x="170" y="12"/>
                </a:lnTo>
                <a:lnTo>
                  <a:pt x="159" y="16"/>
                </a:lnTo>
                <a:lnTo>
                  <a:pt x="148" y="19"/>
                </a:lnTo>
                <a:lnTo>
                  <a:pt x="136" y="24"/>
                </a:lnTo>
                <a:lnTo>
                  <a:pt x="126" y="29"/>
                </a:lnTo>
                <a:lnTo>
                  <a:pt x="115" y="33"/>
                </a:lnTo>
                <a:lnTo>
                  <a:pt x="105" y="39"/>
                </a:lnTo>
                <a:lnTo>
                  <a:pt x="95" y="45"/>
                </a:lnTo>
                <a:lnTo>
                  <a:pt x="86" y="51"/>
                </a:lnTo>
                <a:lnTo>
                  <a:pt x="76" y="57"/>
                </a:lnTo>
                <a:lnTo>
                  <a:pt x="68" y="64"/>
                </a:lnTo>
                <a:lnTo>
                  <a:pt x="59" y="71"/>
                </a:lnTo>
                <a:lnTo>
                  <a:pt x="52" y="78"/>
                </a:lnTo>
                <a:lnTo>
                  <a:pt x="44" y="86"/>
                </a:lnTo>
                <a:lnTo>
                  <a:pt x="37" y="94"/>
                </a:lnTo>
                <a:lnTo>
                  <a:pt x="31" y="101"/>
                </a:lnTo>
                <a:lnTo>
                  <a:pt x="26" y="109"/>
                </a:lnTo>
                <a:lnTo>
                  <a:pt x="20" y="119"/>
                </a:lnTo>
                <a:lnTo>
                  <a:pt x="16" y="127"/>
                </a:lnTo>
                <a:lnTo>
                  <a:pt x="12" y="137"/>
                </a:lnTo>
                <a:lnTo>
                  <a:pt x="8" y="145"/>
                </a:lnTo>
                <a:lnTo>
                  <a:pt x="5" y="154"/>
                </a:lnTo>
                <a:lnTo>
                  <a:pt x="2" y="164"/>
                </a:lnTo>
                <a:lnTo>
                  <a:pt x="1" y="173"/>
                </a:lnTo>
                <a:lnTo>
                  <a:pt x="1" y="184"/>
                </a:lnTo>
                <a:lnTo>
                  <a:pt x="0" y="193"/>
                </a:lnTo>
                <a:lnTo>
                  <a:pt x="1" y="203"/>
                </a:lnTo>
                <a:lnTo>
                  <a:pt x="1" y="214"/>
                </a:lnTo>
                <a:lnTo>
                  <a:pt x="2" y="223"/>
                </a:lnTo>
                <a:lnTo>
                  <a:pt x="5" y="233"/>
                </a:lnTo>
                <a:lnTo>
                  <a:pt x="8" y="242"/>
                </a:lnTo>
                <a:lnTo>
                  <a:pt x="12" y="250"/>
                </a:lnTo>
                <a:lnTo>
                  <a:pt x="16" y="260"/>
                </a:lnTo>
                <a:lnTo>
                  <a:pt x="20" y="268"/>
                </a:lnTo>
                <a:lnTo>
                  <a:pt x="26" y="276"/>
                </a:lnTo>
                <a:lnTo>
                  <a:pt x="31" y="285"/>
                </a:lnTo>
                <a:lnTo>
                  <a:pt x="37" y="293"/>
                </a:lnTo>
                <a:lnTo>
                  <a:pt x="44" y="301"/>
                </a:lnTo>
                <a:lnTo>
                  <a:pt x="52" y="308"/>
                </a:lnTo>
                <a:lnTo>
                  <a:pt x="59" y="315"/>
                </a:lnTo>
                <a:lnTo>
                  <a:pt x="68" y="323"/>
                </a:lnTo>
                <a:lnTo>
                  <a:pt x="76" y="330"/>
                </a:lnTo>
                <a:lnTo>
                  <a:pt x="86" y="336"/>
                </a:lnTo>
                <a:lnTo>
                  <a:pt x="95" y="342"/>
                </a:lnTo>
                <a:lnTo>
                  <a:pt x="105" y="347"/>
                </a:lnTo>
                <a:lnTo>
                  <a:pt x="115" y="353"/>
                </a:lnTo>
                <a:lnTo>
                  <a:pt x="126" y="358"/>
                </a:lnTo>
                <a:lnTo>
                  <a:pt x="136" y="363"/>
                </a:lnTo>
                <a:lnTo>
                  <a:pt x="148" y="366"/>
                </a:lnTo>
                <a:lnTo>
                  <a:pt x="159" y="371"/>
                </a:lnTo>
                <a:lnTo>
                  <a:pt x="170" y="375"/>
                </a:lnTo>
                <a:lnTo>
                  <a:pt x="183" y="377"/>
                </a:lnTo>
                <a:lnTo>
                  <a:pt x="195" y="379"/>
                </a:lnTo>
                <a:lnTo>
                  <a:pt x="208" y="382"/>
                </a:lnTo>
                <a:lnTo>
                  <a:pt x="220" y="384"/>
                </a:lnTo>
                <a:lnTo>
                  <a:pt x="234" y="385"/>
                </a:lnTo>
                <a:lnTo>
                  <a:pt x="247" y="385"/>
                </a:lnTo>
                <a:lnTo>
                  <a:pt x="261" y="385"/>
                </a:lnTo>
                <a:lnTo>
                  <a:pt x="273" y="385"/>
                </a:lnTo>
                <a:lnTo>
                  <a:pt x="287" y="385"/>
                </a:lnTo>
                <a:lnTo>
                  <a:pt x="300" y="384"/>
                </a:lnTo>
                <a:lnTo>
                  <a:pt x="313" y="382"/>
                </a:lnTo>
                <a:lnTo>
                  <a:pt x="326" y="379"/>
                </a:lnTo>
                <a:lnTo>
                  <a:pt x="338" y="377"/>
                </a:lnTo>
                <a:lnTo>
                  <a:pt x="350" y="375"/>
                </a:lnTo>
                <a:lnTo>
                  <a:pt x="362" y="371"/>
                </a:lnTo>
                <a:lnTo>
                  <a:pt x="373" y="366"/>
                </a:lnTo>
                <a:lnTo>
                  <a:pt x="384" y="363"/>
                </a:lnTo>
                <a:lnTo>
                  <a:pt x="395"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5" y="276"/>
                </a:lnTo>
                <a:lnTo>
                  <a:pt x="501" y="268"/>
                </a:lnTo>
                <a:lnTo>
                  <a:pt x="505" y="260"/>
                </a:lnTo>
                <a:lnTo>
                  <a:pt x="509" y="250"/>
                </a:lnTo>
                <a:lnTo>
                  <a:pt x="512" y="242"/>
                </a:lnTo>
                <a:lnTo>
                  <a:pt x="515" y="233"/>
                </a:lnTo>
                <a:lnTo>
                  <a:pt x="518" y="223"/>
                </a:lnTo>
                <a:lnTo>
                  <a:pt x="519" y="214"/>
                </a:lnTo>
                <a:lnTo>
                  <a:pt x="520" y="203"/>
                </a:lnTo>
                <a:lnTo>
                  <a:pt x="520" y="193"/>
                </a:lnTo>
                <a:lnTo>
                  <a:pt x="520" y="184"/>
                </a:lnTo>
                <a:lnTo>
                  <a:pt x="519" y="173"/>
                </a:lnTo>
                <a:lnTo>
                  <a:pt x="518" y="164"/>
                </a:lnTo>
                <a:lnTo>
                  <a:pt x="515" y="154"/>
                </a:lnTo>
                <a:lnTo>
                  <a:pt x="512" y="145"/>
                </a:lnTo>
                <a:lnTo>
                  <a:pt x="509" y="137"/>
                </a:lnTo>
                <a:lnTo>
                  <a:pt x="505" y="127"/>
                </a:lnTo>
                <a:lnTo>
                  <a:pt x="501" y="119"/>
                </a:lnTo>
                <a:lnTo>
                  <a:pt x="495"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5" y="29"/>
                </a:lnTo>
                <a:lnTo>
                  <a:pt x="384" y="24"/>
                </a:lnTo>
                <a:lnTo>
                  <a:pt x="373" y="19"/>
                </a:lnTo>
                <a:lnTo>
                  <a:pt x="362" y="16"/>
                </a:lnTo>
                <a:lnTo>
                  <a:pt x="350" y="12"/>
                </a:lnTo>
                <a:lnTo>
                  <a:pt x="338" y="10"/>
                </a:lnTo>
                <a:lnTo>
                  <a:pt x="326" y="7"/>
                </a:lnTo>
                <a:lnTo>
                  <a:pt x="313" y="5"/>
                </a:lnTo>
                <a:lnTo>
                  <a:pt x="300" y="3"/>
                </a:lnTo>
                <a:lnTo>
                  <a:pt x="287" y="1"/>
                </a:lnTo>
                <a:lnTo>
                  <a:pt x="273" y="1"/>
                </a:lnTo>
                <a:lnTo>
                  <a:pt x="26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49" name="Rectangle 40"/>
          <p:cNvSpPr>
            <a:spLocks noChangeArrowheads="1"/>
          </p:cNvSpPr>
          <p:nvPr/>
        </p:nvSpPr>
        <p:spPr bwMode="auto">
          <a:xfrm>
            <a:off x="1402813" y="1915584"/>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42</a:t>
            </a:r>
            <a:endParaRPr lang="en-US" altLang="zh-CN" sz="2400">
              <a:solidFill>
                <a:srgbClr val="000000"/>
              </a:solidFill>
              <a:latin typeface="Tahoma" pitchFamily="34" charset="0"/>
              <a:ea typeface="Arial Unicode MS" pitchFamily="34" charset="-122"/>
            </a:endParaRPr>
          </a:p>
        </p:txBody>
      </p:sp>
      <p:sp>
        <p:nvSpPr>
          <p:cNvPr id="68650" name="Rectangle 41"/>
          <p:cNvSpPr>
            <a:spLocks noChangeArrowheads="1"/>
          </p:cNvSpPr>
          <p:nvPr/>
        </p:nvSpPr>
        <p:spPr bwMode="auto">
          <a:xfrm>
            <a:off x="1844693" y="2082800"/>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51" name="Freeform 42"/>
          <p:cNvSpPr>
            <a:spLocks/>
          </p:cNvSpPr>
          <p:nvPr/>
        </p:nvSpPr>
        <p:spPr bwMode="auto">
          <a:xfrm>
            <a:off x="4174067" y="1748367"/>
            <a:ext cx="1102783" cy="61171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7" y="1"/>
                </a:lnTo>
                <a:lnTo>
                  <a:pt x="234" y="1"/>
                </a:lnTo>
                <a:lnTo>
                  <a:pt x="221" y="2"/>
                </a:lnTo>
                <a:lnTo>
                  <a:pt x="207" y="5"/>
                </a:lnTo>
                <a:lnTo>
                  <a:pt x="195" y="7"/>
                </a:lnTo>
                <a:lnTo>
                  <a:pt x="184" y="9"/>
                </a:lnTo>
                <a:lnTo>
                  <a:pt x="171" y="12"/>
                </a:lnTo>
                <a:lnTo>
                  <a:pt x="159" y="15"/>
                </a:lnTo>
                <a:lnTo>
                  <a:pt x="147" y="19"/>
                </a:lnTo>
                <a:lnTo>
                  <a:pt x="136" y="24"/>
                </a:lnTo>
                <a:lnTo>
                  <a:pt x="125" y="28"/>
                </a:lnTo>
                <a:lnTo>
                  <a:pt x="114" y="33"/>
                </a:lnTo>
                <a:lnTo>
                  <a:pt x="104" y="39"/>
                </a:lnTo>
                <a:lnTo>
                  <a:pt x="95" y="45"/>
                </a:lnTo>
                <a:lnTo>
                  <a:pt x="85" y="51"/>
                </a:lnTo>
                <a:lnTo>
                  <a:pt x="77" y="57"/>
                </a:lnTo>
                <a:lnTo>
                  <a:pt x="67" y="64"/>
                </a:lnTo>
                <a:lnTo>
                  <a:pt x="60" y="71"/>
                </a:lnTo>
                <a:lnTo>
                  <a:pt x="52" y="78"/>
                </a:lnTo>
                <a:lnTo>
                  <a:pt x="45" y="85"/>
                </a:lnTo>
                <a:lnTo>
                  <a:pt x="38" y="93"/>
                </a:lnTo>
                <a:lnTo>
                  <a:pt x="31" y="101"/>
                </a:lnTo>
                <a:lnTo>
                  <a:pt x="25" y="109"/>
                </a:lnTo>
                <a:lnTo>
                  <a:pt x="21" y="118"/>
                </a:lnTo>
                <a:lnTo>
                  <a:pt x="15" y="127"/>
                </a:lnTo>
                <a:lnTo>
                  <a:pt x="11" y="136"/>
                </a:lnTo>
                <a:lnTo>
                  <a:pt x="8" y="144"/>
                </a:lnTo>
                <a:lnTo>
                  <a:pt x="6" y="154"/>
                </a:lnTo>
                <a:lnTo>
                  <a:pt x="3" y="163"/>
                </a:lnTo>
                <a:lnTo>
                  <a:pt x="2" y="173"/>
                </a:lnTo>
                <a:lnTo>
                  <a:pt x="0" y="184"/>
                </a:lnTo>
                <a:lnTo>
                  <a:pt x="0" y="193"/>
                </a:lnTo>
                <a:lnTo>
                  <a:pt x="0" y="203"/>
                </a:lnTo>
                <a:lnTo>
                  <a:pt x="2" y="213"/>
                </a:lnTo>
                <a:lnTo>
                  <a:pt x="3" y="223"/>
                </a:lnTo>
                <a:lnTo>
                  <a:pt x="6" y="232"/>
                </a:lnTo>
                <a:lnTo>
                  <a:pt x="8" y="242"/>
                </a:lnTo>
                <a:lnTo>
                  <a:pt x="11" y="250"/>
                </a:lnTo>
                <a:lnTo>
                  <a:pt x="15" y="259"/>
                </a:lnTo>
                <a:lnTo>
                  <a:pt x="21" y="268"/>
                </a:lnTo>
                <a:lnTo>
                  <a:pt x="25" y="276"/>
                </a:lnTo>
                <a:lnTo>
                  <a:pt x="31" y="284"/>
                </a:lnTo>
                <a:lnTo>
                  <a:pt x="38" y="293"/>
                </a:lnTo>
                <a:lnTo>
                  <a:pt x="45" y="301"/>
                </a:lnTo>
                <a:lnTo>
                  <a:pt x="52" y="308"/>
                </a:lnTo>
                <a:lnTo>
                  <a:pt x="60" y="315"/>
                </a:lnTo>
                <a:lnTo>
                  <a:pt x="67" y="322"/>
                </a:lnTo>
                <a:lnTo>
                  <a:pt x="77" y="329"/>
                </a:lnTo>
                <a:lnTo>
                  <a:pt x="85" y="335"/>
                </a:lnTo>
                <a:lnTo>
                  <a:pt x="95" y="341"/>
                </a:lnTo>
                <a:lnTo>
                  <a:pt x="104" y="347"/>
                </a:lnTo>
                <a:lnTo>
                  <a:pt x="114" y="353"/>
                </a:lnTo>
                <a:lnTo>
                  <a:pt x="125" y="358"/>
                </a:lnTo>
                <a:lnTo>
                  <a:pt x="136" y="362"/>
                </a:lnTo>
                <a:lnTo>
                  <a:pt x="147" y="366"/>
                </a:lnTo>
                <a:lnTo>
                  <a:pt x="159" y="371"/>
                </a:lnTo>
                <a:lnTo>
                  <a:pt x="171" y="374"/>
                </a:lnTo>
                <a:lnTo>
                  <a:pt x="184" y="377"/>
                </a:lnTo>
                <a:lnTo>
                  <a:pt x="195" y="379"/>
                </a:lnTo>
                <a:lnTo>
                  <a:pt x="207" y="381"/>
                </a:lnTo>
                <a:lnTo>
                  <a:pt x="221" y="384"/>
                </a:lnTo>
                <a:lnTo>
                  <a:pt x="234" y="385"/>
                </a:lnTo>
                <a:lnTo>
                  <a:pt x="247" y="385"/>
                </a:lnTo>
                <a:lnTo>
                  <a:pt x="260" y="385"/>
                </a:lnTo>
                <a:lnTo>
                  <a:pt x="274" y="385"/>
                </a:lnTo>
                <a:lnTo>
                  <a:pt x="286" y="385"/>
                </a:lnTo>
                <a:lnTo>
                  <a:pt x="300" y="384"/>
                </a:lnTo>
                <a:lnTo>
                  <a:pt x="313" y="381"/>
                </a:lnTo>
                <a:lnTo>
                  <a:pt x="325" y="379"/>
                </a:lnTo>
                <a:lnTo>
                  <a:pt x="338" y="377"/>
                </a:lnTo>
                <a:lnTo>
                  <a:pt x="350" y="374"/>
                </a:lnTo>
                <a:lnTo>
                  <a:pt x="361" y="371"/>
                </a:lnTo>
                <a:lnTo>
                  <a:pt x="374" y="366"/>
                </a:lnTo>
                <a:lnTo>
                  <a:pt x="385" y="362"/>
                </a:lnTo>
                <a:lnTo>
                  <a:pt x="396" y="358"/>
                </a:lnTo>
                <a:lnTo>
                  <a:pt x="406" y="353"/>
                </a:lnTo>
                <a:lnTo>
                  <a:pt x="415" y="347"/>
                </a:lnTo>
                <a:lnTo>
                  <a:pt x="427" y="341"/>
                </a:lnTo>
                <a:lnTo>
                  <a:pt x="435" y="335"/>
                </a:lnTo>
                <a:lnTo>
                  <a:pt x="445" y="329"/>
                </a:lnTo>
                <a:lnTo>
                  <a:pt x="453" y="322"/>
                </a:lnTo>
                <a:lnTo>
                  <a:pt x="461" y="315"/>
                </a:lnTo>
                <a:lnTo>
                  <a:pt x="470" y="308"/>
                </a:lnTo>
                <a:lnTo>
                  <a:pt x="477" y="301"/>
                </a:lnTo>
                <a:lnTo>
                  <a:pt x="484" y="293"/>
                </a:lnTo>
                <a:lnTo>
                  <a:pt x="489" y="284"/>
                </a:lnTo>
                <a:lnTo>
                  <a:pt x="495" y="276"/>
                </a:lnTo>
                <a:lnTo>
                  <a:pt x="500" y="268"/>
                </a:lnTo>
                <a:lnTo>
                  <a:pt x="504" y="259"/>
                </a:lnTo>
                <a:lnTo>
                  <a:pt x="509" y="250"/>
                </a:lnTo>
                <a:lnTo>
                  <a:pt x="513" y="242"/>
                </a:lnTo>
                <a:lnTo>
                  <a:pt x="516" y="232"/>
                </a:lnTo>
                <a:lnTo>
                  <a:pt x="518" y="223"/>
                </a:lnTo>
                <a:lnTo>
                  <a:pt x="520" y="213"/>
                </a:lnTo>
                <a:lnTo>
                  <a:pt x="521" y="203"/>
                </a:lnTo>
                <a:lnTo>
                  <a:pt x="521" y="193"/>
                </a:lnTo>
                <a:lnTo>
                  <a:pt x="521" y="184"/>
                </a:lnTo>
                <a:lnTo>
                  <a:pt x="520" y="173"/>
                </a:lnTo>
                <a:lnTo>
                  <a:pt x="518" y="163"/>
                </a:lnTo>
                <a:lnTo>
                  <a:pt x="516" y="154"/>
                </a:lnTo>
                <a:lnTo>
                  <a:pt x="513" y="144"/>
                </a:lnTo>
                <a:lnTo>
                  <a:pt x="509" y="136"/>
                </a:lnTo>
                <a:lnTo>
                  <a:pt x="504" y="127"/>
                </a:lnTo>
                <a:lnTo>
                  <a:pt x="500" y="118"/>
                </a:lnTo>
                <a:lnTo>
                  <a:pt x="495" y="109"/>
                </a:lnTo>
                <a:lnTo>
                  <a:pt x="489" y="101"/>
                </a:lnTo>
                <a:lnTo>
                  <a:pt x="484" y="93"/>
                </a:lnTo>
                <a:lnTo>
                  <a:pt x="477" y="85"/>
                </a:lnTo>
                <a:lnTo>
                  <a:pt x="470" y="78"/>
                </a:lnTo>
                <a:lnTo>
                  <a:pt x="461" y="71"/>
                </a:lnTo>
                <a:lnTo>
                  <a:pt x="453" y="64"/>
                </a:lnTo>
                <a:lnTo>
                  <a:pt x="445" y="57"/>
                </a:lnTo>
                <a:lnTo>
                  <a:pt x="435" y="51"/>
                </a:lnTo>
                <a:lnTo>
                  <a:pt x="427" y="45"/>
                </a:lnTo>
                <a:lnTo>
                  <a:pt x="415" y="39"/>
                </a:lnTo>
                <a:lnTo>
                  <a:pt x="406" y="33"/>
                </a:lnTo>
                <a:lnTo>
                  <a:pt x="396" y="28"/>
                </a:lnTo>
                <a:lnTo>
                  <a:pt x="385" y="24"/>
                </a:lnTo>
                <a:lnTo>
                  <a:pt x="374" y="19"/>
                </a:lnTo>
                <a:lnTo>
                  <a:pt x="361" y="15"/>
                </a:lnTo>
                <a:lnTo>
                  <a:pt x="350" y="12"/>
                </a:lnTo>
                <a:lnTo>
                  <a:pt x="338" y="9"/>
                </a:lnTo>
                <a:lnTo>
                  <a:pt x="325" y="7"/>
                </a:lnTo>
                <a:lnTo>
                  <a:pt x="313" y="5"/>
                </a:lnTo>
                <a:lnTo>
                  <a:pt x="300" y="2"/>
                </a:lnTo>
                <a:lnTo>
                  <a:pt x="286" y="1"/>
                </a:lnTo>
                <a:lnTo>
                  <a:pt x="274" y="1"/>
                </a:lnTo>
                <a:lnTo>
                  <a:pt x="26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52" name="Freeform 43"/>
          <p:cNvSpPr>
            <a:spLocks/>
          </p:cNvSpPr>
          <p:nvPr/>
        </p:nvSpPr>
        <p:spPr bwMode="auto">
          <a:xfrm>
            <a:off x="4174067" y="1748367"/>
            <a:ext cx="1102783" cy="611717"/>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0" y="0"/>
                </a:moveTo>
                <a:lnTo>
                  <a:pt x="247" y="1"/>
                </a:lnTo>
                <a:lnTo>
                  <a:pt x="234" y="1"/>
                </a:lnTo>
                <a:lnTo>
                  <a:pt x="221" y="2"/>
                </a:lnTo>
                <a:lnTo>
                  <a:pt x="207" y="5"/>
                </a:lnTo>
                <a:lnTo>
                  <a:pt x="195" y="7"/>
                </a:lnTo>
                <a:lnTo>
                  <a:pt x="184" y="9"/>
                </a:lnTo>
                <a:lnTo>
                  <a:pt x="171" y="12"/>
                </a:lnTo>
                <a:lnTo>
                  <a:pt x="159" y="15"/>
                </a:lnTo>
                <a:lnTo>
                  <a:pt x="147" y="19"/>
                </a:lnTo>
                <a:lnTo>
                  <a:pt x="136" y="24"/>
                </a:lnTo>
                <a:lnTo>
                  <a:pt x="125" y="28"/>
                </a:lnTo>
                <a:lnTo>
                  <a:pt x="114" y="33"/>
                </a:lnTo>
                <a:lnTo>
                  <a:pt x="104" y="39"/>
                </a:lnTo>
                <a:lnTo>
                  <a:pt x="95" y="45"/>
                </a:lnTo>
                <a:lnTo>
                  <a:pt x="85" y="51"/>
                </a:lnTo>
                <a:lnTo>
                  <a:pt x="77" y="57"/>
                </a:lnTo>
                <a:lnTo>
                  <a:pt x="67" y="64"/>
                </a:lnTo>
                <a:lnTo>
                  <a:pt x="60" y="71"/>
                </a:lnTo>
                <a:lnTo>
                  <a:pt x="52" y="78"/>
                </a:lnTo>
                <a:lnTo>
                  <a:pt x="45" y="85"/>
                </a:lnTo>
                <a:lnTo>
                  <a:pt x="38" y="93"/>
                </a:lnTo>
                <a:lnTo>
                  <a:pt x="31" y="101"/>
                </a:lnTo>
                <a:lnTo>
                  <a:pt x="25" y="109"/>
                </a:lnTo>
                <a:lnTo>
                  <a:pt x="21" y="118"/>
                </a:lnTo>
                <a:lnTo>
                  <a:pt x="15" y="127"/>
                </a:lnTo>
                <a:lnTo>
                  <a:pt x="11" y="136"/>
                </a:lnTo>
                <a:lnTo>
                  <a:pt x="8" y="144"/>
                </a:lnTo>
                <a:lnTo>
                  <a:pt x="6" y="154"/>
                </a:lnTo>
                <a:lnTo>
                  <a:pt x="3" y="163"/>
                </a:lnTo>
                <a:lnTo>
                  <a:pt x="2" y="173"/>
                </a:lnTo>
                <a:lnTo>
                  <a:pt x="0" y="184"/>
                </a:lnTo>
                <a:lnTo>
                  <a:pt x="0" y="193"/>
                </a:lnTo>
                <a:lnTo>
                  <a:pt x="0" y="203"/>
                </a:lnTo>
                <a:lnTo>
                  <a:pt x="2" y="213"/>
                </a:lnTo>
                <a:lnTo>
                  <a:pt x="3" y="223"/>
                </a:lnTo>
                <a:lnTo>
                  <a:pt x="6" y="232"/>
                </a:lnTo>
                <a:lnTo>
                  <a:pt x="8" y="242"/>
                </a:lnTo>
                <a:lnTo>
                  <a:pt x="11" y="250"/>
                </a:lnTo>
                <a:lnTo>
                  <a:pt x="15" y="259"/>
                </a:lnTo>
                <a:lnTo>
                  <a:pt x="21" y="268"/>
                </a:lnTo>
                <a:lnTo>
                  <a:pt x="25" y="276"/>
                </a:lnTo>
                <a:lnTo>
                  <a:pt x="31" y="284"/>
                </a:lnTo>
                <a:lnTo>
                  <a:pt x="38" y="293"/>
                </a:lnTo>
                <a:lnTo>
                  <a:pt x="45" y="301"/>
                </a:lnTo>
                <a:lnTo>
                  <a:pt x="52" y="308"/>
                </a:lnTo>
                <a:lnTo>
                  <a:pt x="60" y="315"/>
                </a:lnTo>
                <a:lnTo>
                  <a:pt x="67" y="322"/>
                </a:lnTo>
                <a:lnTo>
                  <a:pt x="77" y="329"/>
                </a:lnTo>
                <a:lnTo>
                  <a:pt x="85" y="335"/>
                </a:lnTo>
                <a:lnTo>
                  <a:pt x="95" y="341"/>
                </a:lnTo>
                <a:lnTo>
                  <a:pt x="104" y="347"/>
                </a:lnTo>
                <a:lnTo>
                  <a:pt x="114" y="353"/>
                </a:lnTo>
                <a:lnTo>
                  <a:pt x="125" y="358"/>
                </a:lnTo>
                <a:lnTo>
                  <a:pt x="136" y="362"/>
                </a:lnTo>
                <a:lnTo>
                  <a:pt x="147" y="366"/>
                </a:lnTo>
                <a:lnTo>
                  <a:pt x="159" y="371"/>
                </a:lnTo>
                <a:lnTo>
                  <a:pt x="171" y="374"/>
                </a:lnTo>
                <a:lnTo>
                  <a:pt x="184" y="377"/>
                </a:lnTo>
                <a:lnTo>
                  <a:pt x="195" y="379"/>
                </a:lnTo>
                <a:lnTo>
                  <a:pt x="207" y="381"/>
                </a:lnTo>
                <a:lnTo>
                  <a:pt x="221" y="384"/>
                </a:lnTo>
                <a:lnTo>
                  <a:pt x="234" y="385"/>
                </a:lnTo>
                <a:lnTo>
                  <a:pt x="247" y="385"/>
                </a:lnTo>
                <a:lnTo>
                  <a:pt x="260" y="385"/>
                </a:lnTo>
                <a:lnTo>
                  <a:pt x="274" y="385"/>
                </a:lnTo>
                <a:lnTo>
                  <a:pt x="286" y="385"/>
                </a:lnTo>
                <a:lnTo>
                  <a:pt x="300" y="384"/>
                </a:lnTo>
                <a:lnTo>
                  <a:pt x="313" y="381"/>
                </a:lnTo>
                <a:lnTo>
                  <a:pt x="325" y="379"/>
                </a:lnTo>
                <a:lnTo>
                  <a:pt x="338" y="377"/>
                </a:lnTo>
                <a:lnTo>
                  <a:pt x="350" y="374"/>
                </a:lnTo>
                <a:lnTo>
                  <a:pt x="361" y="371"/>
                </a:lnTo>
                <a:lnTo>
                  <a:pt x="374" y="366"/>
                </a:lnTo>
                <a:lnTo>
                  <a:pt x="385" y="362"/>
                </a:lnTo>
                <a:lnTo>
                  <a:pt x="396" y="358"/>
                </a:lnTo>
                <a:lnTo>
                  <a:pt x="406" y="353"/>
                </a:lnTo>
                <a:lnTo>
                  <a:pt x="415" y="347"/>
                </a:lnTo>
                <a:lnTo>
                  <a:pt x="427" y="341"/>
                </a:lnTo>
                <a:lnTo>
                  <a:pt x="435" y="335"/>
                </a:lnTo>
                <a:lnTo>
                  <a:pt x="445" y="329"/>
                </a:lnTo>
                <a:lnTo>
                  <a:pt x="453" y="322"/>
                </a:lnTo>
                <a:lnTo>
                  <a:pt x="461" y="315"/>
                </a:lnTo>
                <a:lnTo>
                  <a:pt x="470" y="308"/>
                </a:lnTo>
                <a:lnTo>
                  <a:pt x="477" y="301"/>
                </a:lnTo>
                <a:lnTo>
                  <a:pt x="484" y="293"/>
                </a:lnTo>
                <a:lnTo>
                  <a:pt x="489" y="284"/>
                </a:lnTo>
                <a:lnTo>
                  <a:pt x="495" y="276"/>
                </a:lnTo>
                <a:lnTo>
                  <a:pt x="500" y="268"/>
                </a:lnTo>
                <a:lnTo>
                  <a:pt x="504" y="259"/>
                </a:lnTo>
                <a:lnTo>
                  <a:pt x="509" y="250"/>
                </a:lnTo>
                <a:lnTo>
                  <a:pt x="513" y="242"/>
                </a:lnTo>
                <a:lnTo>
                  <a:pt x="516" y="232"/>
                </a:lnTo>
                <a:lnTo>
                  <a:pt x="518" y="223"/>
                </a:lnTo>
                <a:lnTo>
                  <a:pt x="520" y="213"/>
                </a:lnTo>
                <a:lnTo>
                  <a:pt x="521" y="203"/>
                </a:lnTo>
                <a:lnTo>
                  <a:pt x="521" y="193"/>
                </a:lnTo>
                <a:lnTo>
                  <a:pt x="521" y="184"/>
                </a:lnTo>
                <a:lnTo>
                  <a:pt x="520" y="173"/>
                </a:lnTo>
                <a:lnTo>
                  <a:pt x="518" y="163"/>
                </a:lnTo>
                <a:lnTo>
                  <a:pt x="516" y="154"/>
                </a:lnTo>
                <a:lnTo>
                  <a:pt x="513" y="144"/>
                </a:lnTo>
                <a:lnTo>
                  <a:pt x="509" y="136"/>
                </a:lnTo>
                <a:lnTo>
                  <a:pt x="504" y="127"/>
                </a:lnTo>
                <a:lnTo>
                  <a:pt x="500" y="118"/>
                </a:lnTo>
                <a:lnTo>
                  <a:pt x="495" y="109"/>
                </a:lnTo>
                <a:lnTo>
                  <a:pt x="489" y="101"/>
                </a:lnTo>
                <a:lnTo>
                  <a:pt x="484" y="93"/>
                </a:lnTo>
                <a:lnTo>
                  <a:pt x="477" y="85"/>
                </a:lnTo>
                <a:lnTo>
                  <a:pt x="470" y="78"/>
                </a:lnTo>
                <a:lnTo>
                  <a:pt x="461" y="71"/>
                </a:lnTo>
                <a:lnTo>
                  <a:pt x="453" y="64"/>
                </a:lnTo>
                <a:lnTo>
                  <a:pt x="445" y="57"/>
                </a:lnTo>
                <a:lnTo>
                  <a:pt x="435" y="51"/>
                </a:lnTo>
                <a:lnTo>
                  <a:pt x="427" y="45"/>
                </a:lnTo>
                <a:lnTo>
                  <a:pt x="415" y="39"/>
                </a:lnTo>
                <a:lnTo>
                  <a:pt x="406" y="33"/>
                </a:lnTo>
                <a:lnTo>
                  <a:pt x="396" y="28"/>
                </a:lnTo>
                <a:lnTo>
                  <a:pt x="385" y="24"/>
                </a:lnTo>
                <a:lnTo>
                  <a:pt x="374" y="19"/>
                </a:lnTo>
                <a:lnTo>
                  <a:pt x="361" y="15"/>
                </a:lnTo>
                <a:lnTo>
                  <a:pt x="350" y="12"/>
                </a:lnTo>
                <a:lnTo>
                  <a:pt x="338" y="9"/>
                </a:lnTo>
                <a:lnTo>
                  <a:pt x="325" y="7"/>
                </a:lnTo>
                <a:lnTo>
                  <a:pt x="313" y="5"/>
                </a:lnTo>
                <a:lnTo>
                  <a:pt x="300" y="2"/>
                </a:lnTo>
                <a:lnTo>
                  <a:pt x="286" y="1"/>
                </a:lnTo>
                <a:lnTo>
                  <a:pt x="274" y="1"/>
                </a:lnTo>
                <a:lnTo>
                  <a:pt x="260"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53" name="Rectangle 44"/>
          <p:cNvSpPr>
            <a:spLocks noChangeArrowheads="1"/>
          </p:cNvSpPr>
          <p:nvPr/>
        </p:nvSpPr>
        <p:spPr bwMode="auto">
          <a:xfrm>
            <a:off x="4551355" y="1900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000000"/>
                </a:solidFill>
                <a:latin typeface="Verdana" pitchFamily="34" charset="0"/>
                <a:ea typeface="Arial Unicode MS" pitchFamily="34" charset="-122"/>
              </a:rPr>
              <a:t>53</a:t>
            </a:r>
            <a:endParaRPr lang="en-US" altLang="zh-CN" sz="2400" dirty="0">
              <a:solidFill>
                <a:srgbClr val="000000"/>
              </a:solidFill>
              <a:latin typeface="Tahoma" pitchFamily="34" charset="0"/>
              <a:ea typeface="Arial Unicode MS" pitchFamily="34" charset="-122"/>
            </a:endParaRPr>
          </a:p>
        </p:txBody>
      </p:sp>
      <p:sp>
        <p:nvSpPr>
          <p:cNvPr id="68654" name="Rectangle 45"/>
          <p:cNvSpPr>
            <a:spLocks noChangeArrowheads="1"/>
          </p:cNvSpPr>
          <p:nvPr/>
        </p:nvSpPr>
        <p:spPr bwMode="auto">
          <a:xfrm>
            <a:off x="4965718" y="2006600"/>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55" name="Rectangle 46"/>
          <p:cNvSpPr>
            <a:spLocks noChangeArrowheads="1"/>
          </p:cNvSpPr>
          <p:nvPr/>
        </p:nvSpPr>
        <p:spPr bwMode="auto">
          <a:xfrm>
            <a:off x="480483" y="3064934"/>
            <a:ext cx="882651" cy="53551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56" name="Rectangle 47"/>
          <p:cNvSpPr>
            <a:spLocks noChangeArrowheads="1"/>
          </p:cNvSpPr>
          <p:nvPr/>
        </p:nvSpPr>
        <p:spPr bwMode="auto">
          <a:xfrm>
            <a:off x="442383" y="2980267"/>
            <a:ext cx="882651" cy="53551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57" name="Rectangle 48"/>
          <p:cNvSpPr>
            <a:spLocks noChangeArrowheads="1"/>
          </p:cNvSpPr>
          <p:nvPr/>
        </p:nvSpPr>
        <p:spPr bwMode="auto">
          <a:xfrm>
            <a:off x="704313" y="3043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19</a:t>
            </a:r>
            <a:endParaRPr lang="en-US" altLang="zh-CN" sz="2400">
              <a:solidFill>
                <a:srgbClr val="000000"/>
              </a:solidFill>
              <a:latin typeface="Tahoma" pitchFamily="34" charset="0"/>
              <a:ea typeface="Arial Unicode MS" pitchFamily="34" charset="-122"/>
            </a:endParaRPr>
          </a:p>
        </p:txBody>
      </p:sp>
      <p:sp>
        <p:nvSpPr>
          <p:cNvPr id="68658" name="Rectangle 49"/>
          <p:cNvSpPr>
            <a:spLocks noChangeArrowheads="1"/>
          </p:cNvSpPr>
          <p:nvPr/>
        </p:nvSpPr>
        <p:spPr bwMode="auto">
          <a:xfrm>
            <a:off x="1082693" y="3175000"/>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59" name="Rectangle 50"/>
          <p:cNvSpPr>
            <a:spLocks noChangeArrowheads="1"/>
          </p:cNvSpPr>
          <p:nvPr/>
        </p:nvSpPr>
        <p:spPr bwMode="auto">
          <a:xfrm>
            <a:off x="1877483" y="2982384"/>
            <a:ext cx="808567" cy="5418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0" name="Rectangle 51"/>
          <p:cNvSpPr>
            <a:spLocks noChangeArrowheads="1"/>
          </p:cNvSpPr>
          <p:nvPr/>
        </p:nvSpPr>
        <p:spPr bwMode="auto">
          <a:xfrm>
            <a:off x="1877483" y="2982384"/>
            <a:ext cx="808567" cy="5418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1" name="Rectangle 52"/>
          <p:cNvSpPr>
            <a:spLocks noChangeArrowheads="1"/>
          </p:cNvSpPr>
          <p:nvPr/>
        </p:nvSpPr>
        <p:spPr bwMode="auto">
          <a:xfrm>
            <a:off x="2103431" y="3043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23</a:t>
            </a:r>
            <a:endParaRPr lang="en-US" altLang="zh-CN" sz="2400">
              <a:solidFill>
                <a:srgbClr val="000000"/>
              </a:solidFill>
              <a:latin typeface="Tahoma" pitchFamily="34" charset="0"/>
              <a:ea typeface="Arial Unicode MS" pitchFamily="34" charset="-122"/>
            </a:endParaRPr>
          </a:p>
        </p:txBody>
      </p:sp>
      <p:sp>
        <p:nvSpPr>
          <p:cNvPr id="68662" name="Rectangle 53"/>
          <p:cNvSpPr>
            <a:spLocks noChangeArrowheads="1"/>
          </p:cNvSpPr>
          <p:nvPr/>
        </p:nvSpPr>
        <p:spPr bwMode="auto">
          <a:xfrm>
            <a:off x="2480752" y="304376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63" name="Rectangle 54"/>
          <p:cNvSpPr>
            <a:spLocks noChangeArrowheads="1"/>
          </p:cNvSpPr>
          <p:nvPr/>
        </p:nvSpPr>
        <p:spPr bwMode="auto">
          <a:xfrm>
            <a:off x="4855634" y="2969685"/>
            <a:ext cx="920749" cy="5545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4" name="Rectangle 55"/>
          <p:cNvSpPr>
            <a:spLocks noChangeArrowheads="1"/>
          </p:cNvSpPr>
          <p:nvPr/>
        </p:nvSpPr>
        <p:spPr bwMode="auto">
          <a:xfrm>
            <a:off x="4855634" y="2969685"/>
            <a:ext cx="920749" cy="5545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5" name="Rectangle 56"/>
          <p:cNvSpPr>
            <a:spLocks noChangeArrowheads="1"/>
          </p:cNvSpPr>
          <p:nvPr/>
        </p:nvSpPr>
        <p:spPr bwMode="auto">
          <a:xfrm>
            <a:off x="5160955" y="3043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29</a:t>
            </a:r>
            <a:endParaRPr lang="en-US" altLang="zh-CN" sz="2400">
              <a:solidFill>
                <a:srgbClr val="000000"/>
              </a:solidFill>
              <a:latin typeface="Tahoma" pitchFamily="34" charset="0"/>
              <a:ea typeface="Arial Unicode MS" pitchFamily="34" charset="-122"/>
            </a:endParaRPr>
          </a:p>
        </p:txBody>
      </p:sp>
      <p:sp>
        <p:nvSpPr>
          <p:cNvPr id="68666" name="Rectangle 57"/>
          <p:cNvSpPr>
            <a:spLocks noChangeArrowheads="1"/>
          </p:cNvSpPr>
          <p:nvPr/>
        </p:nvSpPr>
        <p:spPr bwMode="auto">
          <a:xfrm>
            <a:off x="5556268" y="315806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67" name="Rectangle 58"/>
          <p:cNvSpPr>
            <a:spLocks noChangeArrowheads="1"/>
          </p:cNvSpPr>
          <p:nvPr/>
        </p:nvSpPr>
        <p:spPr bwMode="auto">
          <a:xfrm>
            <a:off x="4451350" y="3890434"/>
            <a:ext cx="880533" cy="4889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8" name="Rectangle 59"/>
          <p:cNvSpPr>
            <a:spLocks noChangeArrowheads="1"/>
          </p:cNvSpPr>
          <p:nvPr/>
        </p:nvSpPr>
        <p:spPr bwMode="auto">
          <a:xfrm>
            <a:off x="4451350" y="3890434"/>
            <a:ext cx="880533" cy="48895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69" name="Rectangle 60"/>
          <p:cNvSpPr>
            <a:spLocks noChangeArrowheads="1"/>
          </p:cNvSpPr>
          <p:nvPr/>
        </p:nvSpPr>
        <p:spPr bwMode="auto">
          <a:xfrm>
            <a:off x="4652955" y="39581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13</a:t>
            </a:r>
            <a:endParaRPr lang="en-US" altLang="zh-CN" sz="2400">
              <a:solidFill>
                <a:srgbClr val="000000"/>
              </a:solidFill>
              <a:latin typeface="Tahoma" pitchFamily="34" charset="0"/>
              <a:ea typeface="Arial Unicode MS" pitchFamily="34" charset="-122"/>
            </a:endParaRPr>
          </a:p>
        </p:txBody>
      </p:sp>
      <p:sp>
        <p:nvSpPr>
          <p:cNvPr id="68670" name="Rectangle 61"/>
          <p:cNvSpPr>
            <a:spLocks noChangeArrowheads="1"/>
          </p:cNvSpPr>
          <p:nvPr/>
        </p:nvSpPr>
        <p:spPr bwMode="auto">
          <a:xfrm>
            <a:off x="5133993" y="40788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71" name="Line 62"/>
          <p:cNvSpPr>
            <a:spLocks noChangeShapeType="1"/>
          </p:cNvSpPr>
          <p:nvPr/>
        </p:nvSpPr>
        <p:spPr bwMode="auto">
          <a:xfrm flipH="1">
            <a:off x="3659716" y="3388784"/>
            <a:ext cx="349251" cy="514349"/>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72" name="Line 63"/>
          <p:cNvSpPr>
            <a:spLocks noChangeShapeType="1"/>
          </p:cNvSpPr>
          <p:nvPr/>
        </p:nvSpPr>
        <p:spPr bwMode="auto">
          <a:xfrm>
            <a:off x="4339167" y="3401484"/>
            <a:ext cx="220133" cy="488949"/>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73" name="Rectangle 64"/>
          <p:cNvSpPr>
            <a:spLocks noChangeArrowheads="1"/>
          </p:cNvSpPr>
          <p:nvPr/>
        </p:nvSpPr>
        <p:spPr bwMode="auto">
          <a:xfrm>
            <a:off x="3128433" y="3877733"/>
            <a:ext cx="751416" cy="501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74" name="Rectangle 65"/>
          <p:cNvSpPr>
            <a:spLocks noChangeArrowheads="1"/>
          </p:cNvSpPr>
          <p:nvPr/>
        </p:nvSpPr>
        <p:spPr bwMode="auto">
          <a:xfrm>
            <a:off x="3128433" y="3877733"/>
            <a:ext cx="751416" cy="50165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75" name="Rectangle 66"/>
          <p:cNvSpPr>
            <a:spLocks noChangeArrowheads="1"/>
          </p:cNvSpPr>
          <p:nvPr/>
        </p:nvSpPr>
        <p:spPr bwMode="auto">
          <a:xfrm>
            <a:off x="3332155" y="39581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11</a:t>
            </a:r>
            <a:endParaRPr lang="en-US" altLang="zh-CN" sz="2400">
              <a:solidFill>
                <a:srgbClr val="000000"/>
              </a:solidFill>
              <a:latin typeface="Tahoma" pitchFamily="34" charset="0"/>
              <a:ea typeface="Arial Unicode MS" pitchFamily="34" charset="-122"/>
            </a:endParaRPr>
          </a:p>
        </p:txBody>
      </p:sp>
      <p:sp>
        <p:nvSpPr>
          <p:cNvPr id="68676" name="Rectangle 67"/>
          <p:cNvSpPr>
            <a:spLocks noChangeArrowheads="1"/>
          </p:cNvSpPr>
          <p:nvPr/>
        </p:nvSpPr>
        <p:spPr bwMode="auto">
          <a:xfrm>
            <a:off x="3744401" y="40682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77" name="Line 68"/>
          <p:cNvSpPr>
            <a:spLocks noChangeShapeType="1"/>
          </p:cNvSpPr>
          <p:nvPr/>
        </p:nvSpPr>
        <p:spPr bwMode="auto">
          <a:xfrm flipH="1">
            <a:off x="7996767" y="1481667"/>
            <a:ext cx="844549" cy="3894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78" name="Line 69"/>
          <p:cNvSpPr>
            <a:spLocks noChangeShapeType="1"/>
          </p:cNvSpPr>
          <p:nvPr/>
        </p:nvSpPr>
        <p:spPr bwMode="auto">
          <a:xfrm>
            <a:off x="9175750" y="1481667"/>
            <a:ext cx="1028700" cy="4021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79" name="Freeform 70"/>
          <p:cNvSpPr>
            <a:spLocks/>
          </p:cNvSpPr>
          <p:nvPr/>
        </p:nvSpPr>
        <p:spPr bwMode="auto">
          <a:xfrm>
            <a:off x="7042149" y="1775885"/>
            <a:ext cx="1100667" cy="611716"/>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59" y="0"/>
                </a:moveTo>
                <a:lnTo>
                  <a:pt x="247" y="1"/>
                </a:lnTo>
                <a:lnTo>
                  <a:pt x="233" y="1"/>
                </a:lnTo>
                <a:lnTo>
                  <a:pt x="220" y="2"/>
                </a:lnTo>
                <a:lnTo>
                  <a:pt x="206" y="4"/>
                </a:lnTo>
                <a:lnTo>
                  <a:pt x="194" y="7"/>
                </a:lnTo>
                <a:lnTo>
                  <a:pt x="183" y="9"/>
                </a:lnTo>
                <a:lnTo>
                  <a:pt x="170" y="12"/>
                </a:lnTo>
                <a:lnTo>
                  <a:pt x="158" y="15"/>
                </a:lnTo>
                <a:lnTo>
                  <a:pt x="147" y="19"/>
                </a:lnTo>
                <a:lnTo>
                  <a:pt x="136" y="23"/>
                </a:lnTo>
                <a:lnTo>
                  <a:pt x="125" y="28"/>
                </a:lnTo>
                <a:lnTo>
                  <a:pt x="113" y="33"/>
                </a:lnTo>
                <a:lnTo>
                  <a:pt x="104" y="39"/>
                </a:lnTo>
                <a:lnTo>
                  <a:pt x="94" y="45"/>
                </a:lnTo>
                <a:lnTo>
                  <a:pt x="84" y="51"/>
                </a:lnTo>
                <a:lnTo>
                  <a:pt x="76" y="57"/>
                </a:lnTo>
                <a:lnTo>
                  <a:pt x="66" y="64"/>
                </a:lnTo>
                <a:lnTo>
                  <a:pt x="59" y="71"/>
                </a:lnTo>
                <a:lnTo>
                  <a:pt x="51" y="78"/>
                </a:lnTo>
                <a:lnTo>
                  <a:pt x="44" y="85"/>
                </a:lnTo>
                <a:lnTo>
                  <a:pt x="37" y="93"/>
                </a:lnTo>
                <a:lnTo>
                  <a:pt x="30" y="100"/>
                </a:lnTo>
                <a:lnTo>
                  <a:pt x="25" y="109"/>
                </a:lnTo>
                <a:lnTo>
                  <a:pt x="20" y="118"/>
                </a:lnTo>
                <a:lnTo>
                  <a:pt x="15" y="126"/>
                </a:lnTo>
                <a:lnTo>
                  <a:pt x="11" y="136"/>
                </a:lnTo>
                <a:lnTo>
                  <a:pt x="8" y="144"/>
                </a:lnTo>
                <a:lnTo>
                  <a:pt x="5" y="154"/>
                </a:lnTo>
                <a:lnTo>
                  <a:pt x="2" y="163"/>
                </a:lnTo>
                <a:lnTo>
                  <a:pt x="1" y="173"/>
                </a:lnTo>
                <a:lnTo>
                  <a:pt x="0" y="183"/>
                </a:lnTo>
                <a:lnTo>
                  <a:pt x="0" y="193"/>
                </a:lnTo>
                <a:lnTo>
                  <a:pt x="0" y="202"/>
                </a:lnTo>
                <a:lnTo>
                  <a:pt x="1" y="213"/>
                </a:lnTo>
                <a:lnTo>
                  <a:pt x="2" y="222"/>
                </a:lnTo>
                <a:lnTo>
                  <a:pt x="5" y="232"/>
                </a:lnTo>
                <a:lnTo>
                  <a:pt x="8" y="241"/>
                </a:lnTo>
                <a:lnTo>
                  <a:pt x="11" y="250"/>
                </a:lnTo>
                <a:lnTo>
                  <a:pt x="15" y="259"/>
                </a:lnTo>
                <a:lnTo>
                  <a:pt x="20" y="267"/>
                </a:lnTo>
                <a:lnTo>
                  <a:pt x="25" y="276"/>
                </a:lnTo>
                <a:lnTo>
                  <a:pt x="30" y="284"/>
                </a:lnTo>
                <a:lnTo>
                  <a:pt x="37" y="292"/>
                </a:lnTo>
                <a:lnTo>
                  <a:pt x="44" y="301"/>
                </a:lnTo>
                <a:lnTo>
                  <a:pt x="51" y="308"/>
                </a:lnTo>
                <a:lnTo>
                  <a:pt x="59" y="315"/>
                </a:lnTo>
                <a:lnTo>
                  <a:pt x="66" y="322"/>
                </a:lnTo>
                <a:lnTo>
                  <a:pt x="76" y="329"/>
                </a:lnTo>
                <a:lnTo>
                  <a:pt x="84" y="335"/>
                </a:lnTo>
                <a:lnTo>
                  <a:pt x="94" y="341"/>
                </a:lnTo>
                <a:lnTo>
                  <a:pt x="104" y="347"/>
                </a:lnTo>
                <a:lnTo>
                  <a:pt x="113" y="353"/>
                </a:lnTo>
                <a:lnTo>
                  <a:pt x="125" y="358"/>
                </a:lnTo>
                <a:lnTo>
                  <a:pt x="136" y="362"/>
                </a:lnTo>
                <a:lnTo>
                  <a:pt x="147" y="366"/>
                </a:lnTo>
                <a:lnTo>
                  <a:pt x="158" y="371"/>
                </a:lnTo>
                <a:lnTo>
                  <a:pt x="170" y="374"/>
                </a:lnTo>
                <a:lnTo>
                  <a:pt x="183" y="376"/>
                </a:lnTo>
                <a:lnTo>
                  <a:pt x="194" y="379"/>
                </a:lnTo>
                <a:lnTo>
                  <a:pt x="206" y="381"/>
                </a:lnTo>
                <a:lnTo>
                  <a:pt x="220" y="384"/>
                </a:lnTo>
                <a:lnTo>
                  <a:pt x="233" y="385"/>
                </a:lnTo>
                <a:lnTo>
                  <a:pt x="247" y="385"/>
                </a:lnTo>
                <a:lnTo>
                  <a:pt x="259" y="385"/>
                </a:lnTo>
                <a:lnTo>
                  <a:pt x="273" y="385"/>
                </a:lnTo>
                <a:lnTo>
                  <a:pt x="286" y="385"/>
                </a:lnTo>
                <a:lnTo>
                  <a:pt x="300" y="384"/>
                </a:lnTo>
                <a:lnTo>
                  <a:pt x="312" y="381"/>
                </a:lnTo>
                <a:lnTo>
                  <a:pt x="325" y="379"/>
                </a:lnTo>
                <a:lnTo>
                  <a:pt x="337" y="376"/>
                </a:lnTo>
                <a:lnTo>
                  <a:pt x="350" y="374"/>
                </a:lnTo>
                <a:lnTo>
                  <a:pt x="361" y="371"/>
                </a:lnTo>
                <a:lnTo>
                  <a:pt x="373" y="366"/>
                </a:lnTo>
                <a:lnTo>
                  <a:pt x="384" y="362"/>
                </a:lnTo>
                <a:lnTo>
                  <a:pt x="395" y="358"/>
                </a:lnTo>
                <a:lnTo>
                  <a:pt x="405" y="353"/>
                </a:lnTo>
                <a:lnTo>
                  <a:pt x="415" y="347"/>
                </a:lnTo>
                <a:lnTo>
                  <a:pt x="426" y="341"/>
                </a:lnTo>
                <a:lnTo>
                  <a:pt x="434" y="335"/>
                </a:lnTo>
                <a:lnTo>
                  <a:pt x="444" y="329"/>
                </a:lnTo>
                <a:lnTo>
                  <a:pt x="452" y="322"/>
                </a:lnTo>
                <a:lnTo>
                  <a:pt x="461" y="315"/>
                </a:lnTo>
                <a:lnTo>
                  <a:pt x="469" y="308"/>
                </a:lnTo>
                <a:lnTo>
                  <a:pt x="476" y="301"/>
                </a:lnTo>
                <a:lnTo>
                  <a:pt x="483" y="292"/>
                </a:lnTo>
                <a:lnTo>
                  <a:pt x="488" y="284"/>
                </a:lnTo>
                <a:lnTo>
                  <a:pt x="494" y="276"/>
                </a:lnTo>
                <a:lnTo>
                  <a:pt x="500" y="267"/>
                </a:lnTo>
                <a:lnTo>
                  <a:pt x="504" y="259"/>
                </a:lnTo>
                <a:lnTo>
                  <a:pt x="508" y="250"/>
                </a:lnTo>
                <a:lnTo>
                  <a:pt x="512" y="241"/>
                </a:lnTo>
                <a:lnTo>
                  <a:pt x="515" y="232"/>
                </a:lnTo>
                <a:lnTo>
                  <a:pt x="518" y="222"/>
                </a:lnTo>
                <a:lnTo>
                  <a:pt x="519" y="213"/>
                </a:lnTo>
                <a:lnTo>
                  <a:pt x="520" y="202"/>
                </a:lnTo>
                <a:lnTo>
                  <a:pt x="520" y="193"/>
                </a:lnTo>
                <a:lnTo>
                  <a:pt x="520" y="183"/>
                </a:lnTo>
                <a:lnTo>
                  <a:pt x="519" y="173"/>
                </a:lnTo>
                <a:lnTo>
                  <a:pt x="518" y="163"/>
                </a:lnTo>
                <a:lnTo>
                  <a:pt x="515" y="154"/>
                </a:lnTo>
                <a:lnTo>
                  <a:pt x="512" y="144"/>
                </a:lnTo>
                <a:lnTo>
                  <a:pt x="508" y="136"/>
                </a:lnTo>
                <a:lnTo>
                  <a:pt x="504" y="126"/>
                </a:lnTo>
                <a:lnTo>
                  <a:pt x="500" y="118"/>
                </a:lnTo>
                <a:lnTo>
                  <a:pt x="494" y="109"/>
                </a:lnTo>
                <a:lnTo>
                  <a:pt x="488" y="100"/>
                </a:lnTo>
                <a:lnTo>
                  <a:pt x="483" y="93"/>
                </a:lnTo>
                <a:lnTo>
                  <a:pt x="476" y="85"/>
                </a:lnTo>
                <a:lnTo>
                  <a:pt x="469" y="78"/>
                </a:lnTo>
                <a:lnTo>
                  <a:pt x="461" y="71"/>
                </a:lnTo>
                <a:lnTo>
                  <a:pt x="452" y="64"/>
                </a:lnTo>
                <a:lnTo>
                  <a:pt x="444" y="57"/>
                </a:lnTo>
                <a:lnTo>
                  <a:pt x="434" y="51"/>
                </a:lnTo>
                <a:lnTo>
                  <a:pt x="426" y="45"/>
                </a:lnTo>
                <a:lnTo>
                  <a:pt x="415" y="39"/>
                </a:lnTo>
                <a:lnTo>
                  <a:pt x="405" y="33"/>
                </a:lnTo>
                <a:lnTo>
                  <a:pt x="395" y="28"/>
                </a:lnTo>
                <a:lnTo>
                  <a:pt x="384" y="23"/>
                </a:lnTo>
                <a:lnTo>
                  <a:pt x="373" y="19"/>
                </a:lnTo>
                <a:lnTo>
                  <a:pt x="361" y="15"/>
                </a:lnTo>
                <a:lnTo>
                  <a:pt x="350" y="12"/>
                </a:lnTo>
                <a:lnTo>
                  <a:pt x="337" y="9"/>
                </a:lnTo>
                <a:lnTo>
                  <a:pt x="325" y="7"/>
                </a:lnTo>
                <a:lnTo>
                  <a:pt x="312" y="4"/>
                </a:lnTo>
                <a:lnTo>
                  <a:pt x="300" y="2"/>
                </a:lnTo>
                <a:lnTo>
                  <a:pt x="286" y="1"/>
                </a:lnTo>
                <a:lnTo>
                  <a:pt x="273" y="1"/>
                </a:lnTo>
                <a:lnTo>
                  <a:pt x="25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80" name="Freeform 71"/>
          <p:cNvSpPr>
            <a:spLocks/>
          </p:cNvSpPr>
          <p:nvPr/>
        </p:nvSpPr>
        <p:spPr bwMode="auto">
          <a:xfrm>
            <a:off x="7042149" y="1775885"/>
            <a:ext cx="1100667" cy="611716"/>
          </a:xfrm>
          <a:custGeom>
            <a:avLst/>
            <a:gdLst>
              <a:gd name="T0" fmla="*/ 2147483647 w 520"/>
              <a:gd name="T1" fmla="*/ 2147483647 h 385"/>
              <a:gd name="T2" fmla="*/ 2147483647 w 520"/>
              <a:gd name="T3" fmla="*/ 2147483647 h 385"/>
              <a:gd name="T4" fmla="*/ 2147483647 w 520"/>
              <a:gd name="T5" fmla="*/ 2147483647 h 385"/>
              <a:gd name="T6" fmla="*/ 2147483647 w 520"/>
              <a:gd name="T7" fmla="*/ 2147483647 h 385"/>
              <a:gd name="T8" fmla="*/ 2147483647 w 520"/>
              <a:gd name="T9" fmla="*/ 2147483647 h 385"/>
              <a:gd name="T10" fmla="*/ 2147483647 w 520"/>
              <a:gd name="T11" fmla="*/ 2147483647 h 385"/>
              <a:gd name="T12" fmla="*/ 2147483647 w 520"/>
              <a:gd name="T13" fmla="*/ 2147483647 h 385"/>
              <a:gd name="T14" fmla="*/ 2147483647 w 520"/>
              <a:gd name="T15" fmla="*/ 2147483647 h 385"/>
              <a:gd name="T16" fmla="*/ 2147483647 w 520"/>
              <a:gd name="T17" fmla="*/ 2147483647 h 385"/>
              <a:gd name="T18" fmla="*/ 2147483647 w 520"/>
              <a:gd name="T19" fmla="*/ 2147483647 h 385"/>
              <a:gd name="T20" fmla="*/ 0 w 520"/>
              <a:gd name="T21" fmla="*/ 2147483647 h 385"/>
              <a:gd name="T22" fmla="*/ 2147483647 w 520"/>
              <a:gd name="T23" fmla="*/ 2147483647 h 385"/>
              <a:gd name="T24" fmla="*/ 2147483647 w 520"/>
              <a:gd name="T25" fmla="*/ 2147483647 h 385"/>
              <a:gd name="T26" fmla="*/ 2147483647 w 520"/>
              <a:gd name="T27" fmla="*/ 2147483647 h 385"/>
              <a:gd name="T28" fmla="*/ 2147483647 w 520"/>
              <a:gd name="T29" fmla="*/ 2147483647 h 385"/>
              <a:gd name="T30" fmla="*/ 2147483647 w 520"/>
              <a:gd name="T31" fmla="*/ 2147483647 h 385"/>
              <a:gd name="T32" fmla="*/ 2147483647 w 520"/>
              <a:gd name="T33" fmla="*/ 2147483647 h 385"/>
              <a:gd name="T34" fmla="*/ 2147483647 w 520"/>
              <a:gd name="T35" fmla="*/ 2147483647 h 385"/>
              <a:gd name="T36" fmla="*/ 2147483647 w 520"/>
              <a:gd name="T37" fmla="*/ 2147483647 h 385"/>
              <a:gd name="T38" fmla="*/ 2147483647 w 520"/>
              <a:gd name="T39" fmla="*/ 2147483647 h 385"/>
              <a:gd name="T40" fmla="*/ 2147483647 w 520"/>
              <a:gd name="T41" fmla="*/ 2147483647 h 385"/>
              <a:gd name="T42" fmla="*/ 2147483647 w 520"/>
              <a:gd name="T43" fmla="*/ 2147483647 h 385"/>
              <a:gd name="T44" fmla="*/ 2147483647 w 520"/>
              <a:gd name="T45" fmla="*/ 2147483647 h 385"/>
              <a:gd name="T46" fmla="*/ 2147483647 w 520"/>
              <a:gd name="T47" fmla="*/ 2147483647 h 385"/>
              <a:gd name="T48" fmla="*/ 2147483647 w 520"/>
              <a:gd name="T49" fmla="*/ 2147483647 h 385"/>
              <a:gd name="T50" fmla="*/ 2147483647 w 520"/>
              <a:gd name="T51" fmla="*/ 2147483647 h 385"/>
              <a:gd name="T52" fmla="*/ 2147483647 w 520"/>
              <a:gd name="T53" fmla="*/ 2147483647 h 385"/>
              <a:gd name="T54" fmla="*/ 2147483647 w 520"/>
              <a:gd name="T55" fmla="*/ 2147483647 h 385"/>
              <a:gd name="T56" fmla="*/ 2147483647 w 520"/>
              <a:gd name="T57" fmla="*/ 2147483647 h 385"/>
              <a:gd name="T58" fmla="*/ 2147483647 w 520"/>
              <a:gd name="T59" fmla="*/ 2147483647 h 385"/>
              <a:gd name="T60" fmla="*/ 2147483647 w 520"/>
              <a:gd name="T61" fmla="*/ 2147483647 h 385"/>
              <a:gd name="T62" fmla="*/ 2147483647 w 520"/>
              <a:gd name="T63" fmla="*/ 2147483647 h 385"/>
              <a:gd name="T64" fmla="*/ 2147483647 w 520"/>
              <a:gd name="T65" fmla="*/ 2147483647 h 385"/>
              <a:gd name="T66" fmla="*/ 2147483647 w 520"/>
              <a:gd name="T67" fmla="*/ 2147483647 h 385"/>
              <a:gd name="T68" fmla="*/ 2147483647 w 520"/>
              <a:gd name="T69" fmla="*/ 2147483647 h 385"/>
              <a:gd name="T70" fmla="*/ 2147483647 w 520"/>
              <a:gd name="T71" fmla="*/ 2147483647 h 385"/>
              <a:gd name="T72" fmla="*/ 2147483647 w 520"/>
              <a:gd name="T73" fmla="*/ 2147483647 h 385"/>
              <a:gd name="T74" fmla="*/ 2147483647 w 520"/>
              <a:gd name="T75" fmla="*/ 2147483647 h 385"/>
              <a:gd name="T76" fmla="*/ 2147483647 w 520"/>
              <a:gd name="T77" fmla="*/ 2147483647 h 385"/>
              <a:gd name="T78" fmla="*/ 2147483647 w 520"/>
              <a:gd name="T79" fmla="*/ 2147483647 h 385"/>
              <a:gd name="T80" fmla="*/ 2147483647 w 520"/>
              <a:gd name="T81" fmla="*/ 2147483647 h 385"/>
              <a:gd name="T82" fmla="*/ 2147483647 w 520"/>
              <a:gd name="T83" fmla="*/ 2147483647 h 385"/>
              <a:gd name="T84" fmla="*/ 2147483647 w 520"/>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0"/>
              <a:gd name="T130" fmla="*/ 0 h 385"/>
              <a:gd name="T131" fmla="*/ 520 w 520"/>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0" h="385">
                <a:moveTo>
                  <a:pt x="259" y="0"/>
                </a:moveTo>
                <a:lnTo>
                  <a:pt x="247" y="1"/>
                </a:lnTo>
                <a:lnTo>
                  <a:pt x="233" y="1"/>
                </a:lnTo>
                <a:lnTo>
                  <a:pt x="220" y="2"/>
                </a:lnTo>
                <a:lnTo>
                  <a:pt x="206" y="4"/>
                </a:lnTo>
                <a:lnTo>
                  <a:pt x="194" y="7"/>
                </a:lnTo>
                <a:lnTo>
                  <a:pt x="183" y="9"/>
                </a:lnTo>
                <a:lnTo>
                  <a:pt x="170" y="12"/>
                </a:lnTo>
                <a:lnTo>
                  <a:pt x="158" y="15"/>
                </a:lnTo>
                <a:lnTo>
                  <a:pt x="147" y="19"/>
                </a:lnTo>
                <a:lnTo>
                  <a:pt x="136" y="23"/>
                </a:lnTo>
                <a:lnTo>
                  <a:pt x="125" y="28"/>
                </a:lnTo>
                <a:lnTo>
                  <a:pt x="113" y="33"/>
                </a:lnTo>
                <a:lnTo>
                  <a:pt x="104" y="39"/>
                </a:lnTo>
                <a:lnTo>
                  <a:pt x="94" y="45"/>
                </a:lnTo>
                <a:lnTo>
                  <a:pt x="84" y="51"/>
                </a:lnTo>
                <a:lnTo>
                  <a:pt x="76" y="57"/>
                </a:lnTo>
                <a:lnTo>
                  <a:pt x="66" y="64"/>
                </a:lnTo>
                <a:lnTo>
                  <a:pt x="59" y="71"/>
                </a:lnTo>
                <a:lnTo>
                  <a:pt x="51" y="78"/>
                </a:lnTo>
                <a:lnTo>
                  <a:pt x="44" y="85"/>
                </a:lnTo>
                <a:lnTo>
                  <a:pt x="37" y="93"/>
                </a:lnTo>
                <a:lnTo>
                  <a:pt x="30" y="100"/>
                </a:lnTo>
                <a:lnTo>
                  <a:pt x="25" y="109"/>
                </a:lnTo>
                <a:lnTo>
                  <a:pt x="20" y="118"/>
                </a:lnTo>
                <a:lnTo>
                  <a:pt x="15" y="126"/>
                </a:lnTo>
                <a:lnTo>
                  <a:pt x="11" y="136"/>
                </a:lnTo>
                <a:lnTo>
                  <a:pt x="8" y="144"/>
                </a:lnTo>
                <a:lnTo>
                  <a:pt x="5" y="154"/>
                </a:lnTo>
                <a:lnTo>
                  <a:pt x="2" y="163"/>
                </a:lnTo>
                <a:lnTo>
                  <a:pt x="1" y="173"/>
                </a:lnTo>
                <a:lnTo>
                  <a:pt x="0" y="183"/>
                </a:lnTo>
                <a:lnTo>
                  <a:pt x="0" y="193"/>
                </a:lnTo>
                <a:lnTo>
                  <a:pt x="0" y="202"/>
                </a:lnTo>
                <a:lnTo>
                  <a:pt x="1" y="213"/>
                </a:lnTo>
                <a:lnTo>
                  <a:pt x="2" y="222"/>
                </a:lnTo>
                <a:lnTo>
                  <a:pt x="5" y="232"/>
                </a:lnTo>
                <a:lnTo>
                  <a:pt x="8" y="241"/>
                </a:lnTo>
                <a:lnTo>
                  <a:pt x="11" y="250"/>
                </a:lnTo>
                <a:lnTo>
                  <a:pt x="15" y="259"/>
                </a:lnTo>
                <a:lnTo>
                  <a:pt x="20" y="267"/>
                </a:lnTo>
                <a:lnTo>
                  <a:pt x="25" y="276"/>
                </a:lnTo>
                <a:lnTo>
                  <a:pt x="30" y="284"/>
                </a:lnTo>
                <a:lnTo>
                  <a:pt x="37" y="292"/>
                </a:lnTo>
                <a:lnTo>
                  <a:pt x="44" y="301"/>
                </a:lnTo>
                <a:lnTo>
                  <a:pt x="51" y="308"/>
                </a:lnTo>
                <a:lnTo>
                  <a:pt x="59" y="315"/>
                </a:lnTo>
                <a:lnTo>
                  <a:pt x="66" y="322"/>
                </a:lnTo>
                <a:lnTo>
                  <a:pt x="76" y="329"/>
                </a:lnTo>
                <a:lnTo>
                  <a:pt x="84" y="335"/>
                </a:lnTo>
                <a:lnTo>
                  <a:pt x="94" y="341"/>
                </a:lnTo>
                <a:lnTo>
                  <a:pt x="104" y="347"/>
                </a:lnTo>
                <a:lnTo>
                  <a:pt x="113" y="353"/>
                </a:lnTo>
                <a:lnTo>
                  <a:pt x="125" y="358"/>
                </a:lnTo>
                <a:lnTo>
                  <a:pt x="136" y="362"/>
                </a:lnTo>
                <a:lnTo>
                  <a:pt x="147" y="366"/>
                </a:lnTo>
                <a:lnTo>
                  <a:pt x="158" y="371"/>
                </a:lnTo>
                <a:lnTo>
                  <a:pt x="170" y="374"/>
                </a:lnTo>
                <a:lnTo>
                  <a:pt x="183" y="376"/>
                </a:lnTo>
                <a:lnTo>
                  <a:pt x="194" y="379"/>
                </a:lnTo>
                <a:lnTo>
                  <a:pt x="206" y="381"/>
                </a:lnTo>
                <a:lnTo>
                  <a:pt x="220" y="384"/>
                </a:lnTo>
                <a:lnTo>
                  <a:pt x="233" y="385"/>
                </a:lnTo>
                <a:lnTo>
                  <a:pt x="247" y="385"/>
                </a:lnTo>
                <a:lnTo>
                  <a:pt x="259" y="385"/>
                </a:lnTo>
                <a:lnTo>
                  <a:pt x="273" y="385"/>
                </a:lnTo>
                <a:lnTo>
                  <a:pt x="286" y="385"/>
                </a:lnTo>
                <a:lnTo>
                  <a:pt x="300" y="384"/>
                </a:lnTo>
                <a:lnTo>
                  <a:pt x="312" y="381"/>
                </a:lnTo>
                <a:lnTo>
                  <a:pt x="325" y="379"/>
                </a:lnTo>
                <a:lnTo>
                  <a:pt x="337" y="376"/>
                </a:lnTo>
                <a:lnTo>
                  <a:pt x="350" y="374"/>
                </a:lnTo>
                <a:lnTo>
                  <a:pt x="361" y="371"/>
                </a:lnTo>
                <a:lnTo>
                  <a:pt x="373" y="366"/>
                </a:lnTo>
                <a:lnTo>
                  <a:pt x="384" y="362"/>
                </a:lnTo>
                <a:lnTo>
                  <a:pt x="395" y="358"/>
                </a:lnTo>
                <a:lnTo>
                  <a:pt x="405" y="353"/>
                </a:lnTo>
                <a:lnTo>
                  <a:pt x="415" y="347"/>
                </a:lnTo>
                <a:lnTo>
                  <a:pt x="426" y="341"/>
                </a:lnTo>
                <a:lnTo>
                  <a:pt x="434" y="335"/>
                </a:lnTo>
                <a:lnTo>
                  <a:pt x="444" y="329"/>
                </a:lnTo>
                <a:lnTo>
                  <a:pt x="452" y="322"/>
                </a:lnTo>
                <a:lnTo>
                  <a:pt x="461" y="315"/>
                </a:lnTo>
                <a:lnTo>
                  <a:pt x="469" y="308"/>
                </a:lnTo>
                <a:lnTo>
                  <a:pt x="476" y="301"/>
                </a:lnTo>
                <a:lnTo>
                  <a:pt x="483" y="292"/>
                </a:lnTo>
                <a:lnTo>
                  <a:pt x="488" y="284"/>
                </a:lnTo>
                <a:lnTo>
                  <a:pt x="494" y="276"/>
                </a:lnTo>
                <a:lnTo>
                  <a:pt x="500" y="267"/>
                </a:lnTo>
                <a:lnTo>
                  <a:pt x="504" y="259"/>
                </a:lnTo>
                <a:lnTo>
                  <a:pt x="508" y="250"/>
                </a:lnTo>
                <a:lnTo>
                  <a:pt x="512" y="241"/>
                </a:lnTo>
                <a:lnTo>
                  <a:pt x="515" y="232"/>
                </a:lnTo>
                <a:lnTo>
                  <a:pt x="518" y="222"/>
                </a:lnTo>
                <a:lnTo>
                  <a:pt x="519" y="213"/>
                </a:lnTo>
                <a:lnTo>
                  <a:pt x="520" y="202"/>
                </a:lnTo>
                <a:lnTo>
                  <a:pt x="520" y="193"/>
                </a:lnTo>
                <a:lnTo>
                  <a:pt x="520" y="183"/>
                </a:lnTo>
                <a:lnTo>
                  <a:pt x="519" y="173"/>
                </a:lnTo>
                <a:lnTo>
                  <a:pt x="518" y="163"/>
                </a:lnTo>
                <a:lnTo>
                  <a:pt x="515" y="154"/>
                </a:lnTo>
                <a:lnTo>
                  <a:pt x="512" y="144"/>
                </a:lnTo>
                <a:lnTo>
                  <a:pt x="508" y="136"/>
                </a:lnTo>
                <a:lnTo>
                  <a:pt x="504" y="126"/>
                </a:lnTo>
                <a:lnTo>
                  <a:pt x="500" y="118"/>
                </a:lnTo>
                <a:lnTo>
                  <a:pt x="494" y="109"/>
                </a:lnTo>
                <a:lnTo>
                  <a:pt x="488" y="100"/>
                </a:lnTo>
                <a:lnTo>
                  <a:pt x="483" y="93"/>
                </a:lnTo>
                <a:lnTo>
                  <a:pt x="476" y="85"/>
                </a:lnTo>
                <a:lnTo>
                  <a:pt x="469" y="78"/>
                </a:lnTo>
                <a:lnTo>
                  <a:pt x="461" y="71"/>
                </a:lnTo>
                <a:lnTo>
                  <a:pt x="452" y="64"/>
                </a:lnTo>
                <a:lnTo>
                  <a:pt x="444" y="57"/>
                </a:lnTo>
                <a:lnTo>
                  <a:pt x="434" y="51"/>
                </a:lnTo>
                <a:lnTo>
                  <a:pt x="426" y="45"/>
                </a:lnTo>
                <a:lnTo>
                  <a:pt x="415" y="39"/>
                </a:lnTo>
                <a:lnTo>
                  <a:pt x="405" y="33"/>
                </a:lnTo>
                <a:lnTo>
                  <a:pt x="395" y="28"/>
                </a:lnTo>
                <a:lnTo>
                  <a:pt x="384" y="23"/>
                </a:lnTo>
                <a:lnTo>
                  <a:pt x="373" y="19"/>
                </a:lnTo>
                <a:lnTo>
                  <a:pt x="361" y="15"/>
                </a:lnTo>
                <a:lnTo>
                  <a:pt x="350" y="12"/>
                </a:lnTo>
                <a:lnTo>
                  <a:pt x="337" y="9"/>
                </a:lnTo>
                <a:lnTo>
                  <a:pt x="325" y="7"/>
                </a:lnTo>
                <a:lnTo>
                  <a:pt x="312" y="4"/>
                </a:lnTo>
                <a:lnTo>
                  <a:pt x="300" y="2"/>
                </a:lnTo>
                <a:lnTo>
                  <a:pt x="286" y="1"/>
                </a:lnTo>
                <a:lnTo>
                  <a:pt x="273" y="1"/>
                </a:lnTo>
                <a:lnTo>
                  <a:pt x="259"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81" name="Rectangle 72"/>
          <p:cNvSpPr>
            <a:spLocks noChangeArrowheads="1"/>
          </p:cNvSpPr>
          <p:nvPr/>
        </p:nvSpPr>
        <p:spPr bwMode="auto">
          <a:xfrm>
            <a:off x="7396155" y="1900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65</a:t>
            </a:r>
            <a:endParaRPr lang="en-US" altLang="zh-CN" sz="2400">
              <a:solidFill>
                <a:srgbClr val="000000"/>
              </a:solidFill>
              <a:latin typeface="Tahoma" pitchFamily="34" charset="0"/>
              <a:ea typeface="Arial Unicode MS" pitchFamily="34" charset="-122"/>
            </a:endParaRPr>
          </a:p>
        </p:txBody>
      </p:sp>
      <p:sp>
        <p:nvSpPr>
          <p:cNvPr id="68682" name="Rectangle 73"/>
          <p:cNvSpPr>
            <a:spLocks noChangeArrowheads="1"/>
          </p:cNvSpPr>
          <p:nvPr/>
        </p:nvSpPr>
        <p:spPr bwMode="auto">
          <a:xfrm>
            <a:off x="7831685" y="20362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83" name="Freeform 74"/>
          <p:cNvSpPr>
            <a:spLocks/>
          </p:cNvSpPr>
          <p:nvPr/>
        </p:nvSpPr>
        <p:spPr bwMode="auto">
          <a:xfrm>
            <a:off x="10166349" y="1699685"/>
            <a:ext cx="1100667" cy="611716"/>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1" y="0"/>
                </a:moveTo>
                <a:lnTo>
                  <a:pt x="247" y="1"/>
                </a:lnTo>
                <a:lnTo>
                  <a:pt x="234" y="1"/>
                </a:lnTo>
                <a:lnTo>
                  <a:pt x="221" y="3"/>
                </a:lnTo>
                <a:lnTo>
                  <a:pt x="208" y="5"/>
                </a:lnTo>
                <a:lnTo>
                  <a:pt x="196" y="7"/>
                </a:lnTo>
                <a:lnTo>
                  <a:pt x="183" y="10"/>
                </a:lnTo>
                <a:lnTo>
                  <a:pt x="171" y="12"/>
                </a:lnTo>
                <a:lnTo>
                  <a:pt x="159" y="16"/>
                </a:lnTo>
                <a:lnTo>
                  <a:pt x="148" y="19"/>
                </a:lnTo>
                <a:lnTo>
                  <a:pt x="136" y="24"/>
                </a:lnTo>
                <a:lnTo>
                  <a:pt x="126" y="29"/>
                </a:lnTo>
                <a:lnTo>
                  <a:pt x="115" y="33"/>
                </a:lnTo>
                <a:lnTo>
                  <a:pt x="105" y="39"/>
                </a:lnTo>
                <a:lnTo>
                  <a:pt x="96" y="45"/>
                </a:lnTo>
                <a:lnTo>
                  <a:pt x="86" y="51"/>
                </a:lnTo>
                <a:lnTo>
                  <a:pt x="76" y="57"/>
                </a:lnTo>
                <a:lnTo>
                  <a:pt x="68" y="64"/>
                </a:lnTo>
                <a:lnTo>
                  <a:pt x="59" y="71"/>
                </a:lnTo>
                <a:lnTo>
                  <a:pt x="53" y="78"/>
                </a:lnTo>
                <a:lnTo>
                  <a:pt x="44" y="86"/>
                </a:lnTo>
                <a:lnTo>
                  <a:pt x="37" y="94"/>
                </a:lnTo>
                <a:lnTo>
                  <a:pt x="32" y="101"/>
                </a:lnTo>
                <a:lnTo>
                  <a:pt x="26" y="109"/>
                </a:lnTo>
                <a:lnTo>
                  <a:pt x="21" y="119"/>
                </a:lnTo>
                <a:lnTo>
                  <a:pt x="16" y="127"/>
                </a:lnTo>
                <a:lnTo>
                  <a:pt x="12" y="137"/>
                </a:lnTo>
                <a:lnTo>
                  <a:pt x="8" y="145"/>
                </a:lnTo>
                <a:lnTo>
                  <a:pt x="5" y="154"/>
                </a:lnTo>
                <a:lnTo>
                  <a:pt x="3" y="164"/>
                </a:lnTo>
                <a:lnTo>
                  <a:pt x="1" y="173"/>
                </a:lnTo>
                <a:lnTo>
                  <a:pt x="1" y="184"/>
                </a:lnTo>
                <a:lnTo>
                  <a:pt x="0" y="193"/>
                </a:lnTo>
                <a:lnTo>
                  <a:pt x="1" y="203"/>
                </a:lnTo>
                <a:lnTo>
                  <a:pt x="1" y="214"/>
                </a:lnTo>
                <a:lnTo>
                  <a:pt x="3" y="223"/>
                </a:lnTo>
                <a:lnTo>
                  <a:pt x="5" y="233"/>
                </a:lnTo>
                <a:lnTo>
                  <a:pt x="8" y="242"/>
                </a:lnTo>
                <a:lnTo>
                  <a:pt x="12" y="250"/>
                </a:lnTo>
                <a:lnTo>
                  <a:pt x="16" y="260"/>
                </a:lnTo>
                <a:lnTo>
                  <a:pt x="21" y="268"/>
                </a:lnTo>
                <a:lnTo>
                  <a:pt x="26" y="276"/>
                </a:lnTo>
                <a:lnTo>
                  <a:pt x="32" y="285"/>
                </a:lnTo>
                <a:lnTo>
                  <a:pt x="37" y="293"/>
                </a:lnTo>
                <a:lnTo>
                  <a:pt x="44" y="301"/>
                </a:lnTo>
                <a:lnTo>
                  <a:pt x="53" y="308"/>
                </a:lnTo>
                <a:lnTo>
                  <a:pt x="59" y="315"/>
                </a:lnTo>
                <a:lnTo>
                  <a:pt x="68" y="323"/>
                </a:lnTo>
                <a:lnTo>
                  <a:pt x="76" y="330"/>
                </a:lnTo>
                <a:lnTo>
                  <a:pt x="86" y="336"/>
                </a:lnTo>
                <a:lnTo>
                  <a:pt x="96" y="342"/>
                </a:lnTo>
                <a:lnTo>
                  <a:pt x="105" y="347"/>
                </a:lnTo>
                <a:lnTo>
                  <a:pt x="115" y="353"/>
                </a:lnTo>
                <a:lnTo>
                  <a:pt x="126" y="358"/>
                </a:lnTo>
                <a:lnTo>
                  <a:pt x="136" y="363"/>
                </a:lnTo>
                <a:lnTo>
                  <a:pt x="148" y="366"/>
                </a:lnTo>
                <a:lnTo>
                  <a:pt x="159" y="371"/>
                </a:lnTo>
                <a:lnTo>
                  <a:pt x="171" y="375"/>
                </a:lnTo>
                <a:lnTo>
                  <a:pt x="183" y="377"/>
                </a:lnTo>
                <a:lnTo>
                  <a:pt x="196" y="379"/>
                </a:lnTo>
                <a:lnTo>
                  <a:pt x="208" y="382"/>
                </a:lnTo>
                <a:lnTo>
                  <a:pt x="221" y="384"/>
                </a:lnTo>
                <a:lnTo>
                  <a:pt x="234" y="385"/>
                </a:lnTo>
                <a:lnTo>
                  <a:pt x="247" y="385"/>
                </a:lnTo>
                <a:lnTo>
                  <a:pt x="261" y="385"/>
                </a:lnTo>
                <a:lnTo>
                  <a:pt x="273" y="385"/>
                </a:lnTo>
                <a:lnTo>
                  <a:pt x="287" y="385"/>
                </a:lnTo>
                <a:lnTo>
                  <a:pt x="300" y="384"/>
                </a:lnTo>
                <a:lnTo>
                  <a:pt x="314" y="382"/>
                </a:lnTo>
                <a:lnTo>
                  <a:pt x="326" y="379"/>
                </a:lnTo>
                <a:lnTo>
                  <a:pt x="339" y="377"/>
                </a:lnTo>
                <a:lnTo>
                  <a:pt x="350" y="375"/>
                </a:lnTo>
                <a:lnTo>
                  <a:pt x="362" y="371"/>
                </a:lnTo>
                <a:lnTo>
                  <a:pt x="373" y="366"/>
                </a:lnTo>
                <a:lnTo>
                  <a:pt x="385" y="363"/>
                </a:lnTo>
                <a:lnTo>
                  <a:pt x="396"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6" y="276"/>
                </a:lnTo>
                <a:lnTo>
                  <a:pt x="501" y="268"/>
                </a:lnTo>
                <a:lnTo>
                  <a:pt x="505" y="260"/>
                </a:lnTo>
                <a:lnTo>
                  <a:pt x="510" y="250"/>
                </a:lnTo>
                <a:lnTo>
                  <a:pt x="512" y="242"/>
                </a:lnTo>
                <a:lnTo>
                  <a:pt x="515" y="233"/>
                </a:lnTo>
                <a:lnTo>
                  <a:pt x="518" y="223"/>
                </a:lnTo>
                <a:lnTo>
                  <a:pt x="519" y="214"/>
                </a:lnTo>
                <a:lnTo>
                  <a:pt x="521" y="203"/>
                </a:lnTo>
                <a:lnTo>
                  <a:pt x="521" y="193"/>
                </a:lnTo>
                <a:lnTo>
                  <a:pt x="521" y="184"/>
                </a:lnTo>
                <a:lnTo>
                  <a:pt x="519" y="173"/>
                </a:lnTo>
                <a:lnTo>
                  <a:pt x="518" y="164"/>
                </a:lnTo>
                <a:lnTo>
                  <a:pt x="515" y="154"/>
                </a:lnTo>
                <a:lnTo>
                  <a:pt x="512" y="145"/>
                </a:lnTo>
                <a:lnTo>
                  <a:pt x="510" y="137"/>
                </a:lnTo>
                <a:lnTo>
                  <a:pt x="505" y="127"/>
                </a:lnTo>
                <a:lnTo>
                  <a:pt x="501" y="119"/>
                </a:lnTo>
                <a:lnTo>
                  <a:pt x="496"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6" y="29"/>
                </a:lnTo>
                <a:lnTo>
                  <a:pt x="385" y="24"/>
                </a:lnTo>
                <a:lnTo>
                  <a:pt x="373" y="19"/>
                </a:lnTo>
                <a:lnTo>
                  <a:pt x="362" y="16"/>
                </a:lnTo>
                <a:lnTo>
                  <a:pt x="350" y="12"/>
                </a:lnTo>
                <a:lnTo>
                  <a:pt x="339" y="10"/>
                </a:lnTo>
                <a:lnTo>
                  <a:pt x="326" y="7"/>
                </a:lnTo>
                <a:lnTo>
                  <a:pt x="314" y="5"/>
                </a:lnTo>
                <a:lnTo>
                  <a:pt x="300" y="3"/>
                </a:lnTo>
                <a:lnTo>
                  <a:pt x="287" y="1"/>
                </a:lnTo>
                <a:lnTo>
                  <a:pt x="273" y="1"/>
                </a:lnTo>
                <a:lnTo>
                  <a:pt x="2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84" name="Freeform 75"/>
          <p:cNvSpPr>
            <a:spLocks/>
          </p:cNvSpPr>
          <p:nvPr/>
        </p:nvSpPr>
        <p:spPr bwMode="auto">
          <a:xfrm>
            <a:off x="10166349" y="1699685"/>
            <a:ext cx="1100667" cy="611716"/>
          </a:xfrm>
          <a:custGeom>
            <a:avLst/>
            <a:gdLst>
              <a:gd name="T0" fmla="*/ 2147483647 w 521"/>
              <a:gd name="T1" fmla="*/ 2147483647 h 385"/>
              <a:gd name="T2" fmla="*/ 2147483647 w 521"/>
              <a:gd name="T3" fmla="*/ 2147483647 h 385"/>
              <a:gd name="T4" fmla="*/ 2147483647 w 521"/>
              <a:gd name="T5" fmla="*/ 2147483647 h 385"/>
              <a:gd name="T6" fmla="*/ 2147483647 w 521"/>
              <a:gd name="T7" fmla="*/ 2147483647 h 385"/>
              <a:gd name="T8" fmla="*/ 2147483647 w 521"/>
              <a:gd name="T9" fmla="*/ 2147483647 h 385"/>
              <a:gd name="T10" fmla="*/ 2147483647 w 521"/>
              <a:gd name="T11" fmla="*/ 2147483647 h 385"/>
              <a:gd name="T12" fmla="*/ 2147483647 w 521"/>
              <a:gd name="T13" fmla="*/ 2147483647 h 385"/>
              <a:gd name="T14" fmla="*/ 2147483647 w 521"/>
              <a:gd name="T15" fmla="*/ 2147483647 h 385"/>
              <a:gd name="T16" fmla="*/ 2147483647 w 521"/>
              <a:gd name="T17" fmla="*/ 2147483647 h 385"/>
              <a:gd name="T18" fmla="*/ 2147483647 w 521"/>
              <a:gd name="T19" fmla="*/ 2147483647 h 385"/>
              <a:gd name="T20" fmla="*/ 0 w 521"/>
              <a:gd name="T21" fmla="*/ 2147483647 h 385"/>
              <a:gd name="T22" fmla="*/ 2147483647 w 521"/>
              <a:gd name="T23" fmla="*/ 2147483647 h 385"/>
              <a:gd name="T24" fmla="*/ 2147483647 w 521"/>
              <a:gd name="T25" fmla="*/ 2147483647 h 385"/>
              <a:gd name="T26" fmla="*/ 2147483647 w 521"/>
              <a:gd name="T27" fmla="*/ 2147483647 h 385"/>
              <a:gd name="T28" fmla="*/ 2147483647 w 521"/>
              <a:gd name="T29" fmla="*/ 2147483647 h 385"/>
              <a:gd name="T30" fmla="*/ 2147483647 w 521"/>
              <a:gd name="T31" fmla="*/ 2147483647 h 385"/>
              <a:gd name="T32" fmla="*/ 2147483647 w 521"/>
              <a:gd name="T33" fmla="*/ 2147483647 h 385"/>
              <a:gd name="T34" fmla="*/ 2147483647 w 521"/>
              <a:gd name="T35" fmla="*/ 2147483647 h 385"/>
              <a:gd name="T36" fmla="*/ 2147483647 w 521"/>
              <a:gd name="T37" fmla="*/ 2147483647 h 385"/>
              <a:gd name="T38" fmla="*/ 2147483647 w 521"/>
              <a:gd name="T39" fmla="*/ 2147483647 h 385"/>
              <a:gd name="T40" fmla="*/ 2147483647 w 521"/>
              <a:gd name="T41" fmla="*/ 2147483647 h 385"/>
              <a:gd name="T42" fmla="*/ 2147483647 w 521"/>
              <a:gd name="T43" fmla="*/ 2147483647 h 385"/>
              <a:gd name="T44" fmla="*/ 2147483647 w 521"/>
              <a:gd name="T45" fmla="*/ 2147483647 h 385"/>
              <a:gd name="T46" fmla="*/ 2147483647 w 521"/>
              <a:gd name="T47" fmla="*/ 2147483647 h 385"/>
              <a:gd name="T48" fmla="*/ 2147483647 w 521"/>
              <a:gd name="T49" fmla="*/ 2147483647 h 385"/>
              <a:gd name="T50" fmla="*/ 2147483647 w 521"/>
              <a:gd name="T51" fmla="*/ 2147483647 h 385"/>
              <a:gd name="T52" fmla="*/ 2147483647 w 521"/>
              <a:gd name="T53" fmla="*/ 2147483647 h 385"/>
              <a:gd name="T54" fmla="*/ 2147483647 w 521"/>
              <a:gd name="T55" fmla="*/ 2147483647 h 385"/>
              <a:gd name="T56" fmla="*/ 2147483647 w 521"/>
              <a:gd name="T57" fmla="*/ 2147483647 h 385"/>
              <a:gd name="T58" fmla="*/ 2147483647 w 521"/>
              <a:gd name="T59" fmla="*/ 2147483647 h 385"/>
              <a:gd name="T60" fmla="*/ 2147483647 w 521"/>
              <a:gd name="T61" fmla="*/ 2147483647 h 385"/>
              <a:gd name="T62" fmla="*/ 2147483647 w 521"/>
              <a:gd name="T63" fmla="*/ 2147483647 h 385"/>
              <a:gd name="T64" fmla="*/ 2147483647 w 521"/>
              <a:gd name="T65" fmla="*/ 2147483647 h 385"/>
              <a:gd name="T66" fmla="*/ 2147483647 w 521"/>
              <a:gd name="T67" fmla="*/ 2147483647 h 385"/>
              <a:gd name="T68" fmla="*/ 2147483647 w 521"/>
              <a:gd name="T69" fmla="*/ 2147483647 h 385"/>
              <a:gd name="T70" fmla="*/ 2147483647 w 521"/>
              <a:gd name="T71" fmla="*/ 2147483647 h 385"/>
              <a:gd name="T72" fmla="*/ 2147483647 w 521"/>
              <a:gd name="T73" fmla="*/ 2147483647 h 385"/>
              <a:gd name="T74" fmla="*/ 2147483647 w 521"/>
              <a:gd name="T75" fmla="*/ 2147483647 h 385"/>
              <a:gd name="T76" fmla="*/ 2147483647 w 521"/>
              <a:gd name="T77" fmla="*/ 2147483647 h 385"/>
              <a:gd name="T78" fmla="*/ 2147483647 w 521"/>
              <a:gd name="T79" fmla="*/ 2147483647 h 385"/>
              <a:gd name="T80" fmla="*/ 2147483647 w 521"/>
              <a:gd name="T81" fmla="*/ 2147483647 h 385"/>
              <a:gd name="T82" fmla="*/ 2147483647 w 521"/>
              <a:gd name="T83" fmla="*/ 2147483647 h 385"/>
              <a:gd name="T84" fmla="*/ 2147483647 w 521"/>
              <a:gd name="T85" fmla="*/ 0 h 38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521"/>
              <a:gd name="T130" fmla="*/ 0 h 385"/>
              <a:gd name="T131" fmla="*/ 521 w 521"/>
              <a:gd name="T132" fmla="*/ 385 h 385"/>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521" h="385">
                <a:moveTo>
                  <a:pt x="261" y="0"/>
                </a:moveTo>
                <a:lnTo>
                  <a:pt x="247" y="1"/>
                </a:lnTo>
                <a:lnTo>
                  <a:pt x="234" y="1"/>
                </a:lnTo>
                <a:lnTo>
                  <a:pt x="221" y="3"/>
                </a:lnTo>
                <a:lnTo>
                  <a:pt x="208" y="5"/>
                </a:lnTo>
                <a:lnTo>
                  <a:pt x="196" y="7"/>
                </a:lnTo>
                <a:lnTo>
                  <a:pt x="183" y="10"/>
                </a:lnTo>
                <a:lnTo>
                  <a:pt x="171" y="12"/>
                </a:lnTo>
                <a:lnTo>
                  <a:pt x="159" y="16"/>
                </a:lnTo>
                <a:lnTo>
                  <a:pt x="148" y="19"/>
                </a:lnTo>
                <a:lnTo>
                  <a:pt x="136" y="24"/>
                </a:lnTo>
                <a:lnTo>
                  <a:pt x="126" y="29"/>
                </a:lnTo>
                <a:lnTo>
                  <a:pt x="115" y="33"/>
                </a:lnTo>
                <a:lnTo>
                  <a:pt x="105" y="39"/>
                </a:lnTo>
                <a:lnTo>
                  <a:pt x="96" y="45"/>
                </a:lnTo>
                <a:lnTo>
                  <a:pt x="86" y="51"/>
                </a:lnTo>
                <a:lnTo>
                  <a:pt x="76" y="57"/>
                </a:lnTo>
                <a:lnTo>
                  <a:pt x="68" y="64"/>
                </a:lnTo>
                <a:lnTo>
                  <a:pt x="59" y="71"/>
                </a:lnTo>
                <a:lnTo>
                  <a:pt x="53" y="78"/>
                </a:lnTo>
                <a:lnTo>
                  <a:pt x="44" y="86"/>
                </a:lnTo>
                <a:lnTo>
                  <a:pt x="37" y="94"/>
                </a:lnTo>
                <a:lnTo>
                  <a:pt x="32" y="101"/>
                </a:lnTo>
                <a:lnTo>
                  <a:pt x="26" y="109"/>
                </a:lnTo>
                <a:lnTo>
                  <a:pt x="21" y="119"/>
                </a:lnTo>
                <a:lnTo>
                  <a:pt x="16" y="127"/>
                </a:lnTo>
                <a:lnTo>
                  <a:pt x="12" y="137"/>
                </a:lnTo>
                <a:lnTo>
                  <a:pt x="8" y="145"/>
                </a:lnTo>
                <a:lnTo>
                  <a:pt x="5" y="154"/>
                </a:lnTo>
                <a:lnTo>
                  <a:pt x="3" y="164"/>
                </a:lnTo>
                <a:lnTo>
                  <a:pt x="1" y="173"/>
                </a:lnTo>
                <a:lnTo>
                  <a:pt x="1" y="184"/>
                </a:lnTo>
                <a:lnTo>
                  <a:pt x="0" y="193"/>
                </a:lnTo>
                <a:lnTo>
                  <a:pt x="1" y="203"/>
                </a:lnTo>
                <a:lnTo>
                  <a:pt x="1" y="214"/>
                </a:lnTo>
                <a:lnTo>
                  <a:pt x="3" y="223"/>
                </a:lnTo>
                <a:lnTo>
                  <a:pt x="5" y="233"/>
                </a:lnTo>
                <a:lnTo>
                  <a:pt x="8" y="242"/>
                </a:lnTo>
                <a:lnTo>
                  <a:pt x="12" y="250"/>
                </a:lnTo>
                <a:lnTo>
                  <a:pt x="16" y="260"/>
                </a:lnTo>
                <a:lnTo>
                  <a:pt x="21" y="268"/>
                </a:lnTo>
                <a:lnTo>
                  <a:pt x="26" y="276"/>
                </a:lnTo>
                <a:lnTo>
                  <a:pt x="32" y="285"/>
                </a:lnTo>
                <a:lnTo>
                  <a:pt x="37" y="293"/>
                </a:lnTo>
                <a:lnTo>
                  <a:pt x="44" y="301"/>
                </a:lnTo>
                <a:lnTo>
                  <a:pt x="53" y="308"/>
                </a:lnTo>
                <a:lnTo>
                  <a:pt x="59" y="315"/>
                </a:lnTo>
                <a:lnTo>
                  <a:pt x="68" y="323"/>
                </a:lnTo>
                <a:lnTo>
                  <a:pt x="76" y="330"/>
                </a:lnTo>
                <a:lnTo>
                  <a:pt x="86" y="336"/>
                </a:lnTo>
                <a:lnTo>
                  <a:pt x="96" y="342"/>
                </a:lnTo>
                <a:lnTo>
                  <a:pt x="105" y="347"/>
                </a:lnTo>
                <a:lnTo>
                  <a:pt x="115" y="353"/>
                </a:lnTo>
                <a:lnTo>
                  <a:pt x="126" y="358"/>
                </a:lnTo>
                <a:lnTo>
                  <a:pt x="136" y="363"/>
                </a:lnTo>
                <a:lnTo>
                  <a:pt x="148" y="366"/>
                </a:lnTo>
                <a:lnTo>
                  <a:pt x="159" y="371"/>
                </a:lnTo>
                <a:lnTo>
                  <a:pt x="171" y="375"/>
                </a:lnTo>
                <a:lnTo>
                  <a:pt x="183" y="377"/>
                </a:lnTo>
                <a:lnTo>
                  <a:pt x="196" y="379"/>
                </a:lnTo>
                <a:lnTo>
                  <a:pt x="208" y="382"/>
                </a:lnTo>
                <a:lnTo>
                  <a:pt x="221" y="384"/>
                </a:lnTo>
                <a:lnTo>
                  <a:pt x="234" y="385"/>
                </a:lnTo>
                <a:lnTo>
                  <a:pt x="247" y="385"/>
                </a:lnTo>
                <a:lnTo>
                  <a:pt x="261" y="385"/>
                </a:lnTo>
                <a:lnTo>
                  <a:pt x="273" y="385"/>
                </a:lnTo>
                <a:lnTo>
                  <a:pt x="287" y="385"/>
                </a:lnTo>
                <a:lnTo>
                  <a:pt x="300" y="384"/>
                </a:lnTo>
                <a:lnTo>
                  <a:pt x="314" y="382"/>
                </a:lnTo>
                <a:lnTo>
                  <a:pt x="326" y="379"/>
                </a:lnTo>
                <a:lnTo>
                  <a:pt x="339" y="377"/>
                </a:lnTo>
                <a:lnTo>
                  <a:pt x="350" y="375"/>
                </a:lnTo>
                <a:lnTo>
                  <a:pt x="362" y="371"/>
                </a:lnTo>
                <a:lnTo>
                  <a:pt x="373" y="366"/>
                </a:lnTo>
                <a:lnTo>
                  <a:pt x="385" y="363"/>
                </a:lnTo>
                <a:lnTo>
                  <a:pt x="396" y="358"/>
                </a:lnTo>
                <a:lnTo>
                  <a:pt x="407" y="353"/>
                </a:lnTo>
                <a:lnTo>
                  <a:pt x="416" y="347"/>
                </a:lnTo>
                <a:lnTo>
                  <a:pt x="426" y="342"/>
                </a:lnTo>
                <a:lnTo>
                  <a:pt x="436" y="336"/>
                </a:lnTo>
                <a:lnTo>
                  <a:pt x="444" y="330"/>
                </a:lnTo>
                <a:lnTo>
                  <a:pt x="454" y="323"/>
                </a:lnTo>
                <a:lnTo>
                  <a:pt x="461" y="315"/>
                </a:lnTo>
                <a:lnTo>
                  <a:pt x="469" y="308"/>
                </a:lnTo>
                <a:lnTo>
                  <a:pt x="476" y="301"/>
                </a:lnTo>
                <a:lnTo>
                  <a:pt x="483" y="293"/>
                </a:lnTo>
                <a:lnTo>
                  <a:pt x="490" y="285"/>
                </a:lnTo>
                <a:lnTo>
                  <a:pt x="496" y="276"/>
                </a:lnTo>
                <a:lnTo>
                  <a:pt x="501" y="268"/>
                </a:lnTo>
                <a:lnTo>
                  <a:pt x="505" y="260"/>
                </a:lnTo>
                <a:lnTo>
                  <a:pt x="510" y="250"/>
                </a:lnTo>
                <a:lnTo>
                  <a:pt x="512" y="242"/>
                </a:lnTo>
                <a:lnTo>
                  <a:pt x="515" y="233"/>
                </a:lnTo>
                <a:lnTo>
                  <a:pt x="518" y="223"/>
                </a:lnTo>
                <a:lnTo>
                  <a:pt x="519" y="214"/>
                </a:lnTo>
                <a:lnTo>
                  <a:pt x="521" y="203"/>
                </a:lnTo>
                <a:lnTo>
                  <a:pt x="521" y="193"/>
                </a:lnTo>
                <a:lnTo>
                  <a:pt x="521" y="184"/>
                </a:lnTo>
                <a:lnTo>
                  <a:pt x="519" y="173"/>
                </a:lnTo>
                <a:lnTo>
                  <a:pt x="518" y="164"/>
                </a:lnTo>
                <a:lnTo>
                  <a:pt x="515" y="154"/>
                </a:lnTo>
                <a:lnTo>
                  <a:pt x="512" y="145"/>
                </a:lnTo>
                <a:lnTo>
                  <a:pt x="510" y="137"/>
                </a:lnTo>
                <a:lnTo>
                  <a:pt x="505" y="127"/>
                </a:lnTo>
                <a:lnTo>
                  <a:pt x="501" y="119"/>
                </a:lnTo>
                <a:lnTo>
                  <a:pt x="496" y="109"/>
                </a:lnTo>
                <a:lnTo>
                  <a:pt x="490" y="101"/>
                </a:lnTo>
                <a:lnTo>
                  <a:pt x="483" y="94"/>
                </a:lnTo>
                <a:lnTo>
                  <a:pt x="476" y="86"/>
                </a:lnTo>
                <a:lnTo>
                  <a:pt x="469" y="78"/>
                </a:lnTo>
                <a:lnTo>
                  <a:pt x="461" y="71"/>
                </a:lnTo>
                <a:lnTo>
                  <a:pt x="454" y="64"/>
                </a:lnTo>
                <a:lnTo>
                  <a:pt x="444" y="57"/>
                </a:lnTo>
                <a:lnTo>
                  <a:pt x="436" y="51"/>
                </a:lnTo>
                <a:lnTo>
                  <a:pt x="426" y="45"/>
                </a:lnTo>
                <a:lnTo>
                  <a:pt x="416" y="39"/>
                </a:lnTo>
                <a:lnTo>
                  <a:pt x="407" y="33"/>
                </a:lnTo>
                <a:lnTo>
                  <a:pt x="396" y="29"/>
                </a:lnTo>
                <a:lnTo>
                  <a:pt x="385" y="24"/>
                </a:lnTo>
                <a:lnTo>
                  <a:pt x="373" y="19"/>
                </a:lnTo>
                <a:lnTo>
                  <a:pt x="362" y="16"/>
                </a:lnTo>
                <a:lnTo>
                  <a:pt x="350" y="12"/>
                </a:lnTo>
                <a:lnTo>
                  <a:pt x="339" y="10"/>
                </a:lnTo>
                <a:lnTo>
                  <a:pt x="326" y="7"/>
                </a:lnTo>
                <a:lnTo>
                  <a:pt x="314" y="5"/>
                </a:lnTo>
                <a:lnTo>
                  <a:pt x="300" y="3"/>
                </a:lnTo>
                <a:lnTo>
                  <a:pt x="287" y="1"/>
                </a:lnTo>
                <a:lnTo>
                  <a:pt x="273" y="1"/>
                </a:lnTo>
                <a:lnTo>
                  <a:pt x="261"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85" name="Rectangle 76"/>
          <p:cNvSpPr>
            <a:spLocks noChangeArrowheads="1"/>
          </p:cNvSpPr>
          <p:nvPr/>
        </p:nvSpPr>
        <p:spPr bwMode="auto">
          <a:xfrm>
            <a:off x="10546813" y="18245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78</a:t>
            </a:r>
            <a:endParaRPr lang="en-US" altLang="zh-CN" sz="2400">
              <a:solidFill>
                <a:srgbClr val="000000"/>
              </a:solidFill>
              <a:latin typeface="Tahoma" pitchFamily="34" charset="0"/>
              <a:ea typeface="Arial Unicode MS" pitchFamily="34" charset="-122"/>
            </a:endParaRPr>
          </a:p>
        </p:txBody>
      </p:sp>
      <p:sp>
        <p:nvSpPr>
          <p:cNvPr id="68686" name="Rectangle 77"/>
          <p:cNvSpPr>
            <a:spLocks noChangeArrowheads="1"/>
          </p:cNvSpPr>
          <p:nvPr/>
        </p:nvSpPr>
        <p:spPr bwMode="auto">
          <a:xfrm>
            <a:off x="10958001" y="19600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87" name="Rectangle 78"/>
          <p:cNvSpPr>
            <a:spLocks noChangeArrowheads="1"/>
          </p:cNvSpPr>
          <p:nvPr/>
        </p:nvSpPr>
        <p:spPr bwMode="auto">
          <a:xfrm>
            <a:off x="10845801" y="2800351"/>
            <a:ext cx="825500"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88" name="Rectangle 79"/>
          <p:cNvSpPr>
            <a:spLocks noChangeArrowheads="1"/>
          </p:cNvSpPr>
          <p:nvPr/>
        </p:nvSpPr>
        <p:spPr bwMode="auto">
          <a:xfrm>
            <a:off x="10845801" y="2800351"/>
            <a:ext cx="825500"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89" name="Rectangle 80"/>
          <p:cNvSpPr>
            <a:spLocks noChangeArrowheads="1"/>
          </p:cNvSpPr>
          <p:nvPr/>
        </p:nvSpPr>
        <p:spPr bwMode="auto">
          <a:xfrm>
            <a:off x="11070688" y="2829984"/>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47</a:t>
            </a:r>
          </a:p>
        </p:txBody>
      </p:sp>
      <p:sp>
        <p:nvSpPr>
          <p:cNvPr id="68690" name="Rectangle 81"/>
          <p:cNvSpPr>
            <a:spLocks noChangeArrowheads="1"/>
          </p:cNvSpPr>
          <p:nvPr/>
        </p:nvSpPr>
        <p:spPr bwMode="auto">
          <a:xfrm>
            <a:off x="11444834" y="29887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91" name="Line 82"/>
          <p:cNvSpPr>
            <a:spLocks noChangeShapeType="1"/>
          </p:cNvSpPr>
          <p:nvPr/>
        </p:nvSpPr>
        <p:spPr bwMode="auto">
          <a:xfrm flipH="1">
            <a:off x="10219268" y="2294468"/>
            <a:ext cx="349249" cy="512233"/>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92" name="Line 83"/>
          <p:cNvSpPr>
            <a:spLocks noChangeShapeType="1"/>
          </p:cNvSpPr>
          <p:nvPr/>
        </p:nvSpPr>
        <p:spPr bwMode="auto">
          <a:xfrm>
            <a:off x="10898716" y="2307167"/>
            <a:ext cx="220133" cy="488951"/>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93" name="Rectangle 84"/>
          <p:cNvSpPr>
            <a:spLocks noChangeArrowheads="1"/>
          </p:cNvSpPr>
          <p:nvPr/>
        </p:nvSpPr>
        <p:spPr bwMode="auto">
          <a:xfrm>
            <a:off x="9743016" y="2783418"/>
            <a:ext cx="882651" cy="495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94" name="Rectangle 85"/>
          <p:cNvSpPr>
            <a:spLocks noChangeArrowheads="1"/>
          </p:cNvSpPr>
          <p:nvPr/>
        </p:nvSpPr>
        <p:spPr bwMode="auto">
          <a:xfrm>
            <a:off x="9743016" y="2783418"/>
            <a:ext cx="882651" cy="495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695" name="Rectangle 86"/>
          <p:cNvSpPr>
            <a:spLocks noChangeArrowheads="1"/>
          </p:cNvSpPr>
          <p:nvPr/>
        </p:nvSpPr>
        <p:spPr bwMode="auto">
          <a:xfrm>
            <a:off x="9966847" y="2829984"/>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31</a:t>
            </a:r>
            <a:endParaRPr lang="en-US" altLang="zh-CN" sz="2400">
              <a:solidFill>
                <a:srgbClr val="000000"/>
              </a:solidFill>
              <a:latin typeface="Tahoma" pitchFamily="34" charset="0"/>
              <a:ea typeface="Arial Unicode MS" pitchFamily="34" charset="-122"/>
            </a:endParaRPr>
          </a:p>
        </p:txBody>
      </p:sp>
      <p:sp>
        <p:nvSpPr>
          <p:cNvPr id="68696" name="Rectangle 87"/>
          <p:cNvSpPr>
            <a:spLocks noChangeArrowheads="1"/>
          </p:cNvSpPr>
          <p:nvPr/>
        </p:nvSpPr>
        <p:spPr bwMode="auto">
          <a:xfrm>
            <a:off x="10344168" y="29696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697" name="Line 88"/>
          <p:cNvSpPr>
            <a:spLocks noChangeShapeType="1"/>
          </p:cNvSpPr>
          <p:nvPr/>
        </p:nvSpPr>
        <p:spPr bwMode="auto">
          <a:xfrm>
            <a:off x="7757583" y="2372785"/>
            <a:ext cx="442384" cy="4275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98" name="Line 89"/>
          <p:cNvSpPr>
            <a:spLocks noChangeShapeType="1"/>
          </p:cNvSpPr>
          <p:nvPr/>
        </p:nvSpPr>
        <p:spPr bwMode="auto">
          <a:xfrm flipH="1">
            <a:off x="6877050" y="2372785"/>
            <a:ext cx="531284" cy="4275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699" name="Rectangle 90"/>
          <p:cNvSpPr>
            <a:spLocks noChangeArrowheads="1"/>
          </p:cNvSpPr>
          <p:nvPr/>
        </p:nvSpPr>
        <p:spPr bwMode="auto">
          <a:xfrm>
            <a:off x="6214534" y="2800351"/>
            <a:ext cx="880533"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00" name="Rectangle 91"/>
          <p:cNvSpPr>
            <a:spLocks noChangeArrowheads="1"/>
          </p:cNvSpPr>
          <p:nvPr/>
        </p:nvSpPr>
        <p:spPr bwMode="auto">
          <a:xfrm>
            <a:off x="6214534" y="2800351"/>
            <a:ext cx="880533"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01" name="Rectangle 92"/>
          <p:cNvSpPr>
            <a:spLocks noChangeArrowheads="1"/>
          </p:cNvSpPr>
          <p:nvPr/>
        </p:nvSpPr>
        <p:spPr bwMode="auto">
          <a:xfrm>
            <a:off x="6481755" y="28913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31</a:t>
            </a:r>
            <a:endParaRPr lang="en-US" altLang="zh-CN" sz="2400">
              <a:solidFill>
                <a:srgbClr val="000000"/>
              </a:solidFill>
              <a:latin typeface="Tahoma" pitchFamily="34" charset="0"/>
              <a:ea typeface="Arial Unicode MS" pitchFamily="34" charset="-122"/>
            </a:endParaRPr>
          </a:p>
        </p:txBody>
      </p:sp>
      <p:sp>
        <p:nvSpPr>
          <p:cNvPr id="68702" name="Rectangle 93"/>
          <p:cNvSpPr>
            <a:spLocks noChangeArrowheads="1"/>
          </p:cNvSpPr>
          <p:nvPr/>
        </p:nvSpPr>
        <p:spPr bwMode="auto">
          <a:xfrm>
            <a:off x="6894001" y="29887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03" name="Line 94"/>
          <p:cNvSpPr>
            <a:spLocks noChangeShapeType="1"/>
          </p:cNvSpPr>
          <p:nvPr/>
        </p:nvSpPr>
        <p:spPr bwMode="auto">
          <a:xfrm>
            <a:off x="8382000" y="3227917"/>
            <a:ext cx="440267" cy="429683"/>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04" name="Line 95"/>
          <p:cNvSpPr>
            <a:spLocks noChangeShapeType="1"/>
          </p:cNvSpPr>
          <p:nvPr/>
        </p:nvSpPr>
        <p:spPr bwMode="auto">
          <a:xfrm flipH="1">
            <a:off x="7499349" y="3227917"/>
            <a:ext cx="533400" cy="429683"/>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05" name="Rectangle 96"/>
          <p:cNvSpPr>
            <a:spLocks noChangeArrowheads="1"/>
          </p:cNvSpPr>
          <p:nvPr/>
        </p:nvSpPr>
        <p:spPr bwMode="auto">
          <a:xfrm>
            <a:off x="6877050" y="3657601"/>
            <a:ext cx="842433"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06" name="Rectangle 97"/>
          <p:cNvSpPr>
            <a:spLocks noChangeArrowheads="1"/>
          </p:cNvSpPr>
          <p:nvPr/>
        </p:nvSpPr>
        <p:spPr bwMode="auto">
          <a:xfrm>
            <a:off x="6877050" y="3657601"/>
            <a:ext cx="842433"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07" name="Rectangle 98"/>
          <p:cNvSpPr>
            <a:spLocks noChangeArrowheads="1"/>
          </p:cNvSpPr>
          <p:nvPr/>
        </p:nvSpPr>
        <p:spPr bwMode="auto">
          <a:xfrm>
            <a:off x="7091355" y="37295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17</a:t>
            </a:r>
            <a:endParaRPr lang="en-US" altLang="zh-CN" sz="2400">
              <a:solidFill>
                <a:srgbClr val="000000"/>
              </a:solidFill>
              <a:latin typeface="Tahoma" pitchFamily="34" charset="0"/>
              <a:ea typeface="Arial Unicode MS" pitchFamily="34" charset="-122"/>
            </a:endParaRPr>
          </a:p>
        </p:txBody>
      </p:sp>
      <p:sp>
        <p:nvSpPr>
          <p:cNvPr id="68708" name="Rectangle 99"/>
          <p:cNvSpPr>
            <a:spLocks noChangeArrowheads="1"/>
          </p:cNvSpPr>
          <p:nvPr/>
        </p:nvSpPr>
        <p:spPr bwMode="auto">
          <a:xfrm>
            <a:off x="7537468" y="38459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09" name="Line 100"/>
          <p:cNvSpPr>
            <a:spLocks noChangeShapeType="1"/>
          </p:cNvSpPr>
          <p:nvPr/>
        </p:nvSpPr>
        <p:spPr bwMode="auto">
          <a:xfrm>
            <a:off x="9029700" y="4085167"/>
            <a:ext cx="440267" cy="4275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10" name="Line 101"/>
          <p:cNvSpPr>
            <a:spLocks noChangeShapeType="1"/>
          </p:cNvSpPr>
          <p:nvPr/>
        </p:nvSpPr>
        <p:spPr bwMode="auto">
          <a:xfrm flipH="1">
            <a:off x="8147049" y="4085167"/>
            <a:ext cx="533400" cy="427567"/>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11" name="Rectangle 102"/>
          <p:cNvSpPr>
            <a:spLocks noChangeArrowheads="1"/>
          </p:cNvSpPr>
          <p:nvPr/>
        </p:nvSpPr>
        <p:spPr bwMode="auto">
          <a:xfrm>
            <a:off x="7704667" y="4512734"/>
            <a:ext cx="660400"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12" name="Rectangle 103"/>
          <p:cNvSpPr>
            <a:spLocks noChangeArrowheads="1"/>
          </p:cNvSpPr>
          <p:nvPr/>
        </p:nvSpPr>
        <p:spPr bwMode="auto">
          <a:xfrm>
            <a:off x="7704667" y="4512734"/>
            <a:ext cx="660400"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13" name="Rectangle 104"/>
          <p:cNvSpPr>
            <a:spLocks noChangeArrowheads="1"/>
          </p:cNvSpPr>
          <p:nvPr/>
        </p:nvSpPr>
        <p:spPr bwMode="auto">
          <a:xfrm>
            <a:off x="7912361" y="45783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7</a:t>
            </a:r>
            <a:endParaRPr lang="en-US" altLang="zh-CN" sz="2400">
              <a:solidFill>
                <a:srgbClr val="000000"/>
              </a:solidFill>
              <a:latin typeface="Tahoma" pitchFamily="34" charset="0"/>
              <a:ea typeface="Arial Unicode MS" pitchFamily="34" charset="-122"/>
            </a:endParaRPr>
          </a:p>
        </p:txBody>
      </p:sp>
      <p:sp>
        <p:nvSpPr>
          <p:cNvPr id="68714" name="Rectangle 105"/>
          <p:cNvSpPr>
            <a:spLocks noChangeArrowheads="1"/>
          </p:cNvSpPr>
          <p:nvPr/>
        </p:nvSpPr>
        <p:spPr bwMode="auto">
          <a:xfrm>
            <a:off x="8187285" y="47011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15" name="Line 106"/>
          <p:cNvSpPr>
            <a:spLocks noChangeShapeType="1"/>
          </p:cNvSpPr>
          <p:nvPr/>
        </p:nvSpPr>
        <p:spPr bwMode="auto">
          <a:xfrm>
            <a:off x="9690100" y="4940301"/>
            <a:ext cx="438149" cy="4296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16" name="Line 107"/>
          <p:cNvSpPr>
            <a:spLocks noChangeShapeType="1"/>
          </p:cNvSpPr>
          <p:nvPr/>
        </p:nvSpPr>
        <p:spPr bwMode="auto">
          <a:xfrm flipH="1">
            <a:off x="8807450" y="4940301"/>
            <a:ext cx="529167" cy="4296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17" name="Rectangle 108"/>
          <p:cNvSpPr>
            <a:spLocks noChangeArrowheads="1"/>
          </p:cNvSpPr>
          <p:nvPr/>
        </p:nvSpPr>
        <p:spPr bwMode="auto">
          <a:xfrm>
            <a:off x="8365067" y="5369985"/>
            <a:ext cx="658283" cy="47624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18" name="Rectangle 109"/>
          <p:cNvSpPr>
            <a:spLocks noChangeArrowheads="1"/>
          </p:cNvSpPr>
          <p:nvPr/>
        </p:nvSpPr>
        <p:spPr bwMode="auto">
          <a:xfrm>
            <a:off x="8365067" y="5369985"/>
            <a:ext cx="658283" cy="476249"/>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19" name="Rectangle 110"/>
          <p:cNvSpPr>
            <a:spLocks noChangeArrowheads="1"/>
          </p:cNvSpPr>
          <p:nvPr/>
        </p:nvSpPr>
        <p:spPr bwMode="auto">
          <a:xfrm>
            <a:off x="8578053" y="5414433"/>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5</a:t>
            </a:r>
            <a:endParaRPr lang="en-US" altLang="zh-CN" sz="2400">
              <a:solidFill>
                <a:srgbClr val="000000"/>
              </a:solidFill>
              <a:latin typeface="Tahoma" pitchFamily="34" charset="0"/>
              <a:ea typeface="Arial Unicode MS" pitchFamily="34" charset="-122"/>
            </a:endParaRPr>
          </a:p>
        </p:txBody>
      </p:sp>
      <p:sp>
        <p:nvSpPr>
          <p:cNvPr id="68720" name="Rectangle 111"/>
          <p:cNvSpPr>
            <a:spLocks noChangeArrowheads="1"/>
          </p:cNvSpPr>
          <p:nvPr/>
        </p:nvSpPr>
        <p:spPr bwMode="auto">
          <a:xfrm>
            <a:off x="8850859" y="5556251"/>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21" name="Line 112"/>
          <p:cNvSpPr>
            <a:spLocks noChangeShapeType="1"/>
          </p:cNvSpPr>
          <p:nvPr/>
        </p:nvSpPr>
        <p:spPr bwMode="auto">
          <a:xfrm>
            <a:off x="10295467" y="5795434"/>
            <a:ext cx="442383" cy="4296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22" name="Line 113"/>
          <p:cNvSpPr>
            <a:spLocks noChangeShapeType="1"/>
          </p:cNvSpPr>
          <p:nvPr/>
        </p:nvSpPr>
        <p:spPr bwMode="auto">
          <a:xfrm flipH="1">
            <a:off x="9417050" y="5795434"/>
            <a:ext cx="529167" cy="429684"/>
          </a:xfrm>
          <a:prstGeom prst="line">
            <a:avLst/>
          </a:prstGeom>
          <a:noFill/>
          <a:ln w="55563">
            <a:solidFill>
              <a:srgbClr val="000000"/>
            </a:solidFill>
            <a:round/>
            <a:headEnd/>
            <a:tailEnd/>
          </a:ln>
          <a:extLst>
            <a:ext uri="{909E8E84-426E-40DD-AFC4-6F175D3DCCD1}">
              <a14:hiddenFill xmlns:a14="http://schemas.microsoft.com/office/drawing/2010/main">
                <a:no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23" name="Rectangle 114"/>
          <p:cNvSpPr>
            <a:spLocks noChangeArrowheads="1"/>
          </p:cNvSpPr>
          <p:nvPr/>
        </p:nvSpPr>
        <p:spPr bwMode="auto">
          <a:xfrm>
            <a:off x="8972550" y="6225118"/>
            <a:ext cx="662517"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24" name="Rectangle 115"/>
          <p:cNvSpPr>
            <a:spLocks noChangeArrowheads="1"/>
          </p:cNvSpPr>
          <p:nvPr/>
        </p:nvSpPr>
        <p:spPr bwMode="auto">
          <a:xfrm>
            <a:off x="8972550" y="6225118"/>
            <a:ext cx="662517"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25" name="Rectangle 116"/>
          <p:cNvSpPr>
            <a:spLocks noChangeArrowheads="1"/>
          </p:cNvSpPr>
          <p:nvPr/>
        </p:nvSpPr>
        <p:spPr bwMode="auto">
          <a:xfrm>
            <a:off x="9194002" y="62801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2</a:t>
            </a:r>
            <a:endParaRPr lang="en-US" altLang="zh-CN" sz="2400">
              <a:solidFill>
                <a:srgbClr val="000000"/>
              </a:solidFill>
              <a:latin typeface="Tahoma" pitchFamily="34" charset="0"/>
              <a:ea typeface="Arial Unicode MS" pitchFamily="34" charset="-122"/>
            </a:endParaRPr>
          </a:p>
        </p:txBody>
      </p:sp>
      <p:sp>
        <p:nvSpPr>
          <p:cNvPr id="68726" name="Rectangle 117"/>
          <p:cNvSpPr>
            <a:spLocks noChangeArrowheads="1"/>
          </p:cNvSpPr>
          <p:nvPr/>
        </p:nvSpPr>
        <p:spPr bwMode="auto">
          <a:xfrm>
            <a:off x="9457285" y="64113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27" name="Rectangle 118"/>
          <p:cNvSpPr>
            <a:spLocks noChangeArrowheads="1"/>
          </p:cNvSpPr>
          <p:nvPr/>
        </p:nvSpPr>
        <p:spPr bwMode="auto">
          <a:xfrm>
            <a:off x="10405533" y="6225118"/>
            <a:ext cx="658283" cy="47836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28" name="Rectangle 119"/>
          <p:cNvSpPr>
            <a:spLocks noChangeArrowheads="1"/>
          </p:cNvSpPr>
          <p:nvPr/>
        </p:nvSpPr>
        <p:spPr bwMode="auto">
          <a:xfrm>
            <a:off x="10405533" y="6225118"/>
            <a:ext cx="658283" cy="47836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eaLnBrk="1" hangingPunct="1"/>
            <a:endParaRPr lang="zh-CN" altLang="en-US" sz="1867">
              <a:solidFill>
                <a:srgbClr val="000000"/>
              </a:solidFill>
              <a:latin typeface="Verdana" pitchFamily="34" charset="0"/>
              <a:ea typeface="Arial Unicode MS" pitchFamily="34" charset="-122"/>
            </a:endParaRPr>
          </a:p>
        </p:txBody>
      </p:sp>
      <p:sp>
        <p:nvSpPr>
          <p:cNvPr id="68729" name="Rectangle 120"/>
          <p:cNvSpPr>
            <a:spLocks noChangeArrowheads="1"/>
          </p:cNvSpPr>
          <p:nvPr/>
        </p:nvSpPr>
        <p:spPr bwMode="auto">
          <a:xfrm>
            <a:off x="10629102" y="627591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3</a:t>
            </a:r>
            <a:endParaRPr lang="en-US" altLang="zh-CN" sz="2400">
              <a:solidFill>
                <a:srgbClr val="000000"/>
              </a:solidFill>
              <a:latin typeface="Tahoma" pitchFamily="34" charset="0"/>
              <a:ea typeface="Arial Unicode MS" pitchFamily="34" charset="-122"/>
            </a:endParaRPr>
          </a:p>
        </p:txBody>
      </p:sp>
      <p:sp>
        <p:nvSpPr>
          <p:cNvPr id="68730" name="Rectangle 121"/>
          <p:cNvSpPr>
            <a:spLocks noChangeArrowheads="1"/>
          </p:cNvSpPr>
          <p:nvPr/>
        </p:nvSpPr>
        <p:spPr bwMode="auto">
          <a:xfrm>
            <a:off x="10886034" y="64113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31" name="Rectangle 122"/>
              <p:cNvSpPr>
                <a:spLocks noChangeArrowheads="1"/>
              </p:cNvSpPr>
              <p:nvPr/>
            </p:nvSpPr>
            <p:spPr bwMode="auto">
              <a:xfrm>
                <a:off x="669934" y="3530600"/>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a:solidFill>
                                <a:srgbClr val="000000"/>
                              </a:solidFill>
                              <a:latin typeface="Cambria Math" panose="02040503050406030204" pitchFamily="18" charset="0"/>
                            </a:rPr>
                          </m:ctrlPr>
                        </m:sSubPr>
                        <m:e>
                          <m:r>
                            <a:rPr lang="en-US" altLang="zh-CN" sz="2400" b="1" i="1">
                              <a:solidFill>
                                <a:srgbClr val="000000"/>
                              </a:solidFill>
                              <a:latin typeface="Cambria Math" panose="02040503050406030204" pitchFamily="18" charset="0"/>
                            </a:rPr>
                            <m:t>𝒅</m:t>
                          </m:r>
                        </m:e>
                        <m:sub>
                          <m:r>
                            <a:rPr lang="en-US" altLang="zh-CN" sz="2400" b="1" i="1">
                              <a:solidFill>
                                <a:srgbClr val="000000"/>
                              </a:solidFill>
                              <a:latin typeface="Cambria Math" panose="02040503050406030204" pitchFamily="18" charset="0"/>
                            </a:rPr>
                            <m:t>𝟕</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31" name="Rectangle 122"/>
              <p:cNvSpPr>
                <a:spLocks noRot="1" noChangeAspect="1" noMove="1" noResize="1" noEditPoints="1" noAdjustHandles="1" noChangeArrowheads="1" noChangeShapeType="1" noTextEdit="1"/>
              </p:cNvSpPr>
              <p:nvPr/>
            </p:nvSpPr>
            <p:spPr bwMode="auto">
              <a:xfrm>
                <a:off x="669934" y="3530600"/>
                <a:ext cx="442365" cy="369332"/>
              </a:xfrm>
              <a:prstGeom prst="rect">
                <a:avLst/>
              </a:prstGeom>
              <a:blipFill>
                <a:blip r:embed="rId4"/>
                <a:stretch>
                  <a:fillRect l="-25000"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734" name="Rectangle 125"/>
              <p:cNvSpPr>
                <a:spLocks noChangeArrowheads="1"/>
              </p:cNvSpPr>
              <p:nvPr/>
            </p:nvSpPr>
            <p:spPr bwMode="auto">
              <a:xfrm>
                <a:off x="2048942" y="3552971"/>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𝟖</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34" name="Rectangle 125"/>
              <p:cNvSpPr>
                <a:spLocks noRot="1" noChangeAspect="1" noMove="1" noResize="1" noEditPoints="1" noAdjustHandles="1" noChangeArrowheads="1" noChangeShapeType="1" noTextEdit="1"/>
              </p:cNvSpPr>
              <p:nvPr/>
            </p:nvSpPr>
            <p:spPr bwMode="auto">
              <a:xfrm>
                <a:off x="2048942" y="3552971"/>
                <a:ext cx="442365" cy="369332"/>
              </a:xfrm>
              <a:prstGeom prst="rect">
                <a:avLst/>
              </a:prstGeom>
              <a:blipFill>
                <a:blip r:embed="rId5"/>
                <a:stretch>
                  <a:fillRect l="-24658"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737" name="Rectangle 128"/>
              <p:cNvSpPr>
                <a:spLocks noChangeArrowheads="1"/>
              </p:cNvSpPr>
              <p:nvPr/>
            </p:nvSpPr>
            <p:spPr bwMode="auto">
              <a:xfrm>
                <a:off x="3333758" y="4400551"/>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𝟒</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37" name="Rectangle 128"/>
              <p:cNvSpPr>
                <a:spLocks noRot="1" noChangeAspect="1" noMove="1" noResize="1" noEditPoints="1" noAdjustHandles="1" noChangeArrowheads="1" noChangeShapeType="1" noTextEdit="1"/>
              </p:cNvSpPr>
              <p:nvPr/>
            </p:nvSpPr>
            <p:spPr bwMode="auto">
              <a:xfrm>
                <a:off x="3333758" y="4400551"/>
                <a:ext cx="442365" cy="369332"/>
              </a:xfrm>
              <a:prstGeom prst="rect">
                <a:avLst/>
              </a:prstGeom>
              <a:blipFill>
                <a:blip r:embed="rId6"/>
                <a:stretch>
                  <a:fillRect l="-25000"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39" name="Rectangle 130"/>
          <p:cNvSpPr>
            <a:spLocks noChangeArrowheads="1"/>
          </p:cNvSpPr>
          <p:nvPr/>
        </p:nvSpPr>
        <p:spPr bwMode="auto">
          <a:xfrm>
            <a:off x="3748634" y="4400551"/>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40" name="Rectangle 131"/>
              <p:cNvSpPr>
                <a:spLocks noChangeArrowheads="1"/>
              </p:cNvSpPr>
              <p:nvPr/>
            </p:nvSpPr>
            <p:spPr bwMode="auto">
              <a:xfrm>
                <a:off x="4718058" y="4383617"/>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𝟓</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40" name="Rectangle 131"/>
              <p:cNvSpPr>
                <a:spLocks noRot="1" noChangeAspect="1" noMove="1" noResize="1" noEditPoints="1" noAdjustHandles="1" noChangeArrowheads="1" noChangeShapeType="1" noTextEdit="1"/>
              </p:cNvSpPr>
              <p:nvPr/>
            </p:nvSpPr>
            <p:spPr bwMode="auto">
              <a:xfrm>
                <a:off x="4718058" y="4383617"/>
                <a:ext cx="442365" cy="369332"/>
              </a:xfrm>
              <a:prstGeom prst="rect">
                <a:avLst/>
              </a:prstGeom>
              <a:blipFill>
                <a:blip r:embed="rId7"/>
                <a:stretch>
                  <a:fillRect l="-24658" b="-196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42" name="Rectangle 133"/>
          <p:cNvSpPr>
            <a:spLocks noChangeArrowheads="1"/>
          </p:cNvSpPr>
          <p:nvPr/>
        </p:nvSpPr>
        <p:spPr bwMode="auto">
          <a:xfrm>
            <a:off x="5276868" y="43836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43" name="Rectangle 134"/>
              <p:cNvSpPr>
                <a:spLocks noChangeArrowheads="1"/>
              </p:cNvSpPr>
              <p:nvPr/>
            </p:nvSpPr>
            <p:spPr bwMode="auto">
              <a:xfrm>
                <a:off x="5252768" y="3525335"/>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𝟗</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43" name="Rectangle 134"/>
              <p:cNvSpPr>
                <a:spLocks noRot="1" noChangeAspect="1" noMove="1" noResize="1" noEditPoints="1" noAdjustHandles="1" noChangeArrowheads="1" noChangeShapeType="1" noTextEdit="1"/>
              </p:cNvSpPr>
              <p:nvPr/>
            </p:nvSpPr>
            <p:spPr bwMode="auto">
              <a:xfrm>
                <a:off x="5252768" y="3525335"/>
                <a:ext cx="442365" cy="369332"/>
              </a:xfrm>
              <a:prstGeom prst="rect">
                <a:avLst/>
              </a:prstGeom>
              <a:blipFill>
                <a:blip r:embed="rId8"/>
                <a:stretch>
                  <a:fillRect l="-26389"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746" name="Rectangle 137"/>
              <p:cNvSpPr>
                <a:spLocks noChangeArrowheads="1"/>
              </p:cNvSpPr>
              <p:nvPr/>
            </p:nvSpPr>
            <p:spPr bwMode="auto">
              <a:xfrm>
                <a:off x="6288884" y="3272833"/>
                <a:ext cx="539443"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𝑑</m:t>
                          </m:r>
                        </m:e>
                        <m:sub>
                          <m:r>
                            <a:rPr lang="en-US" altLang="zh-CN" sz="2400" i="1">
                              <a:solidFill>
                                <a:srgbClr val="000000"/>
                              </a:solidFill>
                              <a:latin typeface="Cambria Math" panose="02040503050406030204" pitchFamily="18" charset="0"/>
                            </a:rPr>
                            <m:t>10</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46" name="Rectangle 137"/>
              <p:cNvSpPr>
                <a:spLocks noRot="1" noChangeAspect="1" noMove="1" noResize="1" noEditPoints="1" noAdjustHandles="1" noChangeArrowheads="1" noChangeShapeType="1" noTextEdit="1"/>
              </p:cNvSpPr>
              <p:nvPr/>
            </p:nvSpPr>
            <p:spPr bwMode="auto">
              <a:xfrm>
                <a:off x="6288884" y="3272833"/>
                <a:ext cx="539443" cy="369332"/>
              </a:xfrm>
              <a:prstGeom prst="rect">
                <a:avLst/>
              </a:prstGeom>
              <a:blipFill>
                <a:blip r:embed="rId9"/>
                <a:stretch>
                  <a:fillRect l="-20455" b="-1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48" name="Rectangle 139"/>
          <p:cNvSpPr>
            <a:spLocks noChangeArrowheads="1"/>
          </p:cNvSpPr>
          <p:nvPr/>
        </p:nvSpPr>
        <p:spPr bwMode="auto">
          <a:xfrm>
            <a:off x="6929985" y="33379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49" name="Rectangle 140"/>
              <p:cNvSpPr>
                <a:spLocks noChangeArrowheads="1"/>
              </p:cNvSpPr>
              <p:nvPr/>
            </p:nvSpPr>
            <p:spPr bwMode="auto">
              <a:xfrm>
                <a:off x="7120476" y="4193117"/>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𝟔</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49" name="Rectangle 140"/>
              <p:cNvSpPr>
                <a:spLocks noRot="1" noChangeAspect="1" noMove="1" noResize="1" noEditPoints="1" noAdjustHandles="1" noChangeArrowheads="1" noChangeShapeType="1" noTextEdit="1"/>
              </p:cNvSpPr>
              <p:nvPr/>
            </p:nvSpPr>
            <p:spPr bwMode="auto">
              <a:xfrm>
                <a:off x="7120476" y="4193117"/>
                <a:ext cx="442365" cy="369332"/>
              </a:xfrm>
              <a:prstGeom prst="rect">
                <a:avLst/>
              </a:prstGeom>
              <a:blipFill>
                <a:blip r:embed="rId10"/>
                <a:stretch>
                  <a:fillRect l="-24658"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51" name="Rectangle 142"/>
          <p:cNvSpPr>
            <a:spLocks noChangeArrowheads="1"/>
          </p:cNvSpPr>
          <p:nvPr/>
        </p:nvSpPr>
        <p:spPr bwMode="auto">
          <a:xfrm>
            <a:off x="7535352" y="41931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52" name="Rectangle 143"/>
              <p:cNvSpPr>
                <a:spLocks noChangeArrowheads="1"/>
              </p:cNvSpPr>
              <p:nvPr/>
            </p:nvSpPr>
            <p:spPr bwMode="auto">
              <a:xfrm>
                <a:off x="7838025" y="5001684"/>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𝟑</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52" name="Rectangle 143"/>
              <p:cNvSpPr>
                <a:spLocks noRot="1" noChangeAspect="1" noMove="1" noResize="1" noEditPoints="1" noAdjustHandles="1" noChangeArrowheads="1" noChangeShapeType="1" noTextEdit="1"/>
              </p:cNvSpPr>
              <p:nvPr/>
            </p:nvSpPr>
            <p:spPr bwMode="auto">
              <a:xfrm>
                <a:off x="7838025" y="5001684"/>
                <a:ext cx="442365" cy="369332"/>
              </a:xfrm>
              <a:prstGeom prst="rect">
                <a:avLst/>
              </a:prstGeom>
              <a:blipFill>
                <a:blip r:embed="rId11"/>
                <a:stretch>
                  <a:fillRect l="-25000" b="-180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54" name="Rectangle 145"/>
          <p:cNvSpPr>
            <a:spLocks noChangeArrowheads="1"/>
          </p:cNvSpPr>
          <p:nvPr/>
        </p:nvSpPr>
        <p:spPr bwMode="auto">
          <a:xfrm>
            <a:off x="8252901" y="50016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55" name="Rectangle 146"/>
              <p:cNvSpPr>
                <a:spLocks noChangeArrowheads="1"/>
              </p:cNvSpPr>
              <p:nvPr/>
            </p:nvSpPr>
            <p:spPr bwMode="auto">
              <a:xfrm>
                <a:off x="8549225" y="5850467"/>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𝟐</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55" name="Rectangle 146"/>
              <p:cNvSpPr>
                <a:spLocks noRot="1" noChangeAspect="1" noMove="1" noResize="1" noEditPoints="1" noAdjustHandles="1" noChangeArrowheads="1" noChangeShapeType="1" noTextEdit="1"/>
              </p:cNvSpPr>
              <p:nvPr/>
            </p:nvSpPr>
            <p:spPr bwMode="auto">
              <a:xfrm>
                <a:off x="8549225" y="5850467"/>
                <a:ext cx="442365" cy="369332"/>
              </a:xfrm>
              <a:prstGeom prst="rect">
                <a:avLst/>
              </a:prstGeom>
              <a:blipFill>
                <a:blip r:embed="rId12"/>
                <a:stretch>
                  <a:fillRect l="-24658"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57" name="Rectangle 148"/>
          <p:cNvSpPr>
            <a:spLocks noChangeArrowheads="1"/>
          </p:cNvSpPr>
          <p:nvPr/>
        </p:nvSpPr>
        <p:spPr bwMode="auto">
          <a:xfrm>
            <a:off x="8965159" y="585046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dirty="0">
                <a:solidFill>
                  <a:srgbClr val="000000"/>
                </a:solidFill>
                <a:latin typeface="Verdana" pitchFamily="34" charset="0"/>
                <a:ea typeface="Arial Unicode MS" pitchFamily="34" charset="-122"/>
              </a:rPr>
              <a:t> </a:t>
            </a:r>
            <a:endParaRPr lang="zh-CN" altLang="en-US" sz="2400" dirty="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58" name="Rectangle 149"/>
              <p:cNvSpPr>
                <a:spLocks noChangeArrowheads="1"/>
              </p:cNvSpPr>
              <p:nvPr/>
            </p:nvSpPr>
            <p:spPr bwMode="auto">
              <a:xfrm>
                <a:off x="9833392" y="3406629"/>
                <a:ext cx="577017"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𝟏𝟏</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58" name="Rectangle 149"/>
              <p:cNvSpPr>
                <a:spLocks noRot="1" noChangeAspect="1" noMove="1" noResize="1" noEditPoints="1" noAdjustHandles="1" noChangeArrowheads="1" noChangeShapeType="1" noTextEdit="1"/>
              </p:cNvSpPr>
              <p:nvPr/>
            </p:nvSpPr>
            <p:spPr bwMode="auto">
              <a:xfrm>
                <a:off x="9833392" y="3406629"/>
                <a:ext cx="577017" cy="369332"/>
              </a:xfrm>
              <a:prstGeom prst="rect">
                <a:avLst/>
              </a:prstGeom>
              <a:blipFill>
                <a:blip r:embed="rId13"/>
                <a:stretch>
                  <a:fillRect l="-18947"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8760" name="Rectangle 151"/>
          <p:cNvSpPr>
            <a:spLocks noChangeArrowheads="1"/>
          </p:cNvSpPr>
          <p:nvPr/>
        </p:nvSpPr>
        <p:spPr bwMode="auto">
          <a:xfrm>
            <a:off x="10414018" y="33379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68761" name="Rectangle 152"/>
              <p:cNvSpPr>
                <a:spLocks noChangeArrowheads="1"/>
              </p:cNvSpPr>
              <p:nvPr/>
            </p:nvSpPr>
            <p:spPr bwMode="auto">
              <a:xfrm>
                <a:off x="11084079" y="3394617"/>
                <a:ext cx="539443" cy="369332"/>
              </a:xfrm>
              <a:prstGeom prst="rect">
                <a:avLst/>
              </a:prstGeom>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𝑑</m:t>
                          </m:r>
                        </m:e>
                        <m:sub>
                          <m:r>
                            <a:rPr lang="en-US" altLang="zh-CN" sz="2400" i="1">
                              <a:solidFill>
                                <a:srgbClr val="000000"/>
                              </a:solidFill>
                              <a:latin typeface="Cambria Math" panose="02040503050406030204" pitchFamily="18" charset="0"/>
                            </a:rPr>
                            <m:t>12</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68761" name="Rectangle 152"/>
              <p:cNvSpPr>
                <a:spLocks noRot="1" noChangeAspect="1" noMove="1" noResize="1" noEditPoints="1" noAdjustHandles="1" noChangeArrowheads="1" noChangeShapeType="1" noTextEdit="1"/>
              </p:cNvSpPr>
              <p:nvPr/>
            </p:nvSpPr>
            <p:spPr bwMode="auto">
              <a:xfrm>
                <a:off x="11084079" y="3394617"/>
                <a:ext cx="539443" cy="369332"/>
              </a:xfrm>
              <a:prstGeom prst="rect">
                <a:avLst/>
              </a:prstGeom>
              <a:blipFill>
                <a:blip r:embed="rId14"/>
                <a:stretch>
                  <a:fillRect l="-19101" b="-18333"/>
                </a:stretch>
              </a:blipFill>
            </p:spPr>
            <p:txBody>
              <a:bodyPr/>
              <a:lstStyle/>
              <a:p>
                <a:r>
                  <a:rPr lang="zh-CN" altLang="en-US">
                    <a:noFill/>
                  </a:rPr>
                  <a:t> </a:t>
                </a:r>
              </a:p>
            </p:txBody>
          </p:sp>
        </mc:Fallback>
      </mc:AlternateContent>
      <p:sp>
        <p:nvSpPr>
          <p:cNvPr id="68763" name="Rectangle 154"/>
          <p:cNvSpPr>
            <a:spLocks noChangeArrowheads="1"/>
          </p:cNvSpPr>
          <p:nvPr/>
        </p:nvSpPr>
        <p:spPr bwMode="auto">
          <a:xfrm>
            <a:off x="11578185" y="336126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dirty="0">
                <a:solidFill>
                  <a:srgbClr val="000000"/>
                </a:solidFill>
                <a:latin typeface="Verdana" pitchFamily="34" charset="0"/>
                <a:ea typeface="Arial Unicode MS" pitchFamily="34" charset="-122"/>
              </a:rPr>
              <a:t> </a:t>
            </a:r>
            <a:endParaRPr lang="zh-CN" altLang="en-US" sz="2400" dirty="0">
              <a:solidFill>
                <a:srgbClr val="000000"/>
              </a:solidFill>
              <a:latin typeface="Tahoma" pitchFamily="34" charset="0"/>
              <a:ea typeface="Arial Unicode MS" pitchFamily="34" charset="-122"/>
            </a:endParaRPr>
          </a:p>
        </p:txBody>
      </p:sp>
      <p:sp>
        <p:nvSpPr>
          <p:cNvPr id="156" name="Rectangle 155"/>
          <p:cNvSpPr>
            <a:spLocks noChangeArrowheads="1"/>
          </p:cNvSpPr>
          <p:nvPr/>
        </p:nvSpPr>
        <p:spPr bwMode="auto">
          <a:xfrm>
            <a:off x="2160319" y="2487084"/>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765" name="Rectangle 156"/>
          <p:cNvSpPr>
            <a:spLocks noChangeArrowheads="1"/>
          </p:cNvSpPr>
          <p:nvPr/>
        </p:nvSpPr>
        <p:spPr bwMode="auto">
          <a:xfrm>
            <a:off x="2381268" y="25886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58" name="Rectangle 157"/>
          <p:cNvSpPr>
            <a:spLocks noChangeArrowheads="1"/>
          </p:cNvSpPr>
          <p:nvPr/>
        </p:nvSpPr>
        <p:spPr bwMode="auto">
          <a:xfrm>
            <a:off x="718869" y="2563284"/>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159" name="Rectangle 158"/>
          <p:cNvSpPr>
            <a:spLocks noChangeArrowheads="1"/>
          </p:cNvSpPr>
          <p:nvPr/>
        </p:nvSpPr>
        <p:spPr bwMode="auto">
          <a:xfrm>
            <a:off x="5172335" y="246591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768" name="Rectangle 159"/>
          <p:cNvSpPr>
            <a:spLocks noChangeArrowheads="1"/>
          </p:cNvSpPr>
          <p:nvPr/>
        </p:nvSpPr>
        <p:spPr bwMode="auto">
          <a:xfrm>
            <a:off x="5358359" y="24659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61" name="Rectangle 160"/>
          <p:cNvSpPr>
            <a:spLocks noChangeArrowheads="1"/>
          </p:cNvSpPr>
          <p:nvPr/>
        </p:nvSpPr>
        <p:spPr bwMode="auto">
          <a:xfrm>
            <a:off x="4062143" y="2417233"/>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70" name="Rectangle 161"/>
          <p:cNvSpPr>
            <a:spLocks noChangeArrowheads="1"/>
          </p:cNvSpPr>
          <p:nvPr/>
        </p:nvSpPr>
        <p:spPr bwMode="auto">
          <a:xfrm>
            <a:off x="4383634" y="24807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63" name="Rectangle 162"/>
          <p:cNvSpPr>
            <a:spLocks noChangeArrowheads="1"/>
          </p:cNvSpPr>
          <p:nvPr/>
        </p:nvSpPr>
        <p:spPr bwMode="auto">
          <a:xfrm>
            <a:off x="8109210" y="229446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165" name="Rectangle 164"/>
          <p:cNvSpPr>
            <a:spLocks noChangeArrowheads="1"/>
          </p:cNvSpPr>
          <p:nvPr/>
        </p:nvSpPr>
        <p:spPr bwMode="auto">
          <a:xfrm>
            <a:off x="6750310" y="23431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166" name="Rectangle 165"/>
          <p:cNvSpPr>
            <a:spLocks noChangeArrowheads="1"/>
          </p:cNvSpPr>
          <p:nvPr/>
        </p:nvSpPr>
        <p:spPr bwMode="auto">
          <a:xfrm>
            <a:off x="11182610" y="23431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167" name="Rectangle 166"/>
          <p:cNvSpPr>
            <a:spLocks noChangeArrowheads="1"/>
          </p:cNvSpPr>
          <p:nvPr/>
        </p:nvSpPr>
        <p:spPr bwMode="auto">
          <a:xfrm>
            <a:off x="10032202" y="23431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76" name="Rectangle 167"/>
          <p:cNvSpPr>
            <a:spLocks noChangeArrowheads="1"/>
          </p:cNvSpPr>
          <p:nvPr/>
        </p:nvSpPr>
        <p:spPr bwMode="auto">
          <a:xfrm>
            <a:off x="10337818" y="24807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69" name="Rectangle 168"/>
          <p:cNvSpPr>
            <a:spLocks noChangeArrowheads="1"/>
          </p:cNvSpPr>
          <p:nvPr/>
        </p:nvSpPr>
        <p:spPr bwMode="auto">
          <a:xfrm>
            <a:off x="4559561" y="3496733"/>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778" name="Rectangle 169"/>
          <p:cNvSpPr>
            <a:spLocks noChangeArrowheads="1"/>
          </p:cNvSpPr>
          <p:nvPr/>
        </p:nvSpPr>
        <p:spPr bwMode="auto">
          <a:xfrm>
            <a:off x="4844009" y="3581400"/>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71" name="Rectangle 170"/>
          <p:cNvSpPr>
            <a:spLocks noChangeArrowheads="1"/>
          </p:cNvSpPr>
          <p:nvPr/>
        </p:nvSpPr>
        <p:spPr bwMode="auto">
          <a:xfrm>
            <a:off x="3405977" y="3496733"/>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80" name="Rectangle 171"/>
          <p:cNvSpPr>
            <a:spLocks noChangeArrowheads="1"/>
          </p:cNvSpPr>
          <p:nvPr/>
        </p:nvSpPr>
        <p:spPr bwMode="auto">
          <a:xfrm>
            <a:off x="3649152" y="3581400"/>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73" name="Rectangle 172"/>
          <p:cNvSpPr>
            <a:spLocks noChangeArrowheads="1"/>
          </p:cNvSpPr>
          <p:nvPr/>
        </p:nvSpPr>
        <p:spPr bwMode="auto">
          <a:xfrm>
            <a:off x="8733066" y="3091608"/>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174" name="Rectangle 173"/>
          <p:cNvSpPr>
            <a:spLocks noChangeArrowheads="1"/>
          </p:cNvSpPr>
          <p:nvPr/>
        </p:nvSpPr>
        <p:spPr bwMode="auto">
          <a:xfrm>
            <a:off x="7421294" y="320886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83" name="Rectangle 174"/>
          <p:cNvSpPr>
            <a:spLocks noChangeArrowheads="1"/>
          </p:cNvSpPr>
          <p:nvPr/>
        </p:nvSpPr>
        <p:spPr bwMode="auto">
          <a:xfrm>
            <a:off x="7691985" y="33379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76" name="Rectangle 175"/>
          <p:cNvSpPr>
            <a:spLocks noChangeArrowheads="1"/>
          </p:cNvSpPr>
          <p:nvPr/>
        </p:nvSpPr>
        <p:spPr bwMode="auto">
          <a:xfrm>
            <a:off x="9360161" y="4038600"/>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dirty="0">
                <a:solidFill>
                  <a:srgbClr val="FF33CC"/>
                </a:solidFill>
                <a:latin typeface="Verdana" pitchFamily="34" charset="0"/>
                <a:ea typeface="Arial Unicode MS" pitchFamily="34" charset="-122"/>
              </a:rPr>
              <a:t>1</a:t>
            </a:r>
          </a:p>
        </p:txBody>
      </p:sp>
      <p:sp>
        <p:nvSpPr>
          <p:cNvPr id="177" name="Rectangle 176"/>
          <p:cNvSpPr>
            <a:spLocks noChangeArrowheads="1"/>
          </p:cNvSpPr>
          <p:nvPr/>
        </p:nvSpPr>
        <p:spPr bwMode="auto">
          <a:xfrm>
            <a:off x="8004435" y="4072467"/>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86" name="Rectangle 177"/>
          <p:cNvSpPr>
            <a:spLocks noChangeArrowheads="1"/>
          </p:cNvSpPr>
          <p:nvPr/>
        </p:nvSpPr>
        <p:spPr bwMode="auto">
          <a:xfrm>
            <a:off x="8176701" y="419311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79" name="Rectangle 178"/>
          <p:cNvSpPr>
            <a:spLocks noChangeArrowheads="1"/>
          </p:cNvSpPr>
          <p:nvPr/>
        </p:nvSpPr>
        <p:spPr bwMode="auto">
          <a:xfrm>
            <a:off x="10032202" y="4864100"/>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788" name="Rectangle 179"/>
          <p:cNvSpPr>
            <a:spLocks noChangeArrowheads="1"/>
          </p:cNvSpPr>
          <p:nvPr/>
        </p:nvSpPr>
        <p:spPr bwMode="auto">
          <a:xfrm>
            <a:off x="10318768" y="50334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81" name="Rectangle 180"/>
          <p:cNvSpPr>
            <a:spLocks noChangeArrowheads="1"/>
          </p:cNvSpPr>
          <p:nvPr/>
        </p:nvSpPr>
        <p:spPr bwMode="auto">
          <a:xfrm>
            <a:off x="8737861" y="4749800"/>
            <a:ext cx="219611" cy="369332"/>
          </a:xfrm>
          <a:prstGeom prst="rect">
            <a:avLst/>
          </a:prstGeom>
          <a:noFill/>
          <a:ln>
            <a:noFill/>
          </a:ln>
        </p:spPr>
        <p:txBody>
          <a:bodyPr wrap="none" lIns="0" tIns="0" rIns="0" bIns="0">
            <a:spAutoFit/>
          </a:bodyPr>
          <a:lstStyle/>
          <a:p>
            <a:pPr algn="ctr" defTabSz="1219170" eaLnBrk="1" hangingPunct="1"/>
            <a:r>
              <a:rPr lang="en-US" altLang="zh-CN" sz="2400" b="1" dirty="0">
                <a:solidFill>
                  <a:srgbClr val="99CC00"/>
                </a:solidFill>
                <a:latin typeface="Verdana" pitchFamily="34" charset="0"/>
                <a:ea typeface="Arial Unicode MS" pitchFamily="34" charset="-122"/>
              </a:rPr>
              <a:t>0</a:t>
            </a:r>
          </a:p>
        </p:txBody>
      </p:sp>
      <p:sp>
        <p:nvSpPr>
          <p:cNvPr id="68790" name="Rectangle 181"/>
          <p:cNvSpPr>
            <a:spLocks noChangeArrowheads="1"/>
          </p:cNvSpPr>
          <p:nvPr/>
        </p:nvSpPr>
        <p:spPr bwMode="auto">
          <a:xfrm>
            <a:off x="9015959" y="5048251"/>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83" name="Rectangle 182"/>
          <p:cNvSpPr>
            <a:spLocks noChangeArrowheads="1"/>
          </p:cNvSpPr>
          <p:nvPr/>
        </p:nvSpPr>
        <p:spPr bwMode="auto">
          <a:xfrm>
            <a:off x="10575127" y="5784851"/>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FF33CC"/>
                </a:solidFill>
                <a:latin typeface="Verdana" pitchFamily="34" charset="0"/>
                <a:ea typeface="Arial Unicode MS" pitchFamily="34" charset="-122"/>
              </a:rPr>
              <a:t>1</a:t>
            </a:r>
          </a:p>
        </p:txBody>
      </p:sp>
      <p:sp>
        <p:nvSpPr>
          <p:cNvPr id="68792" name="Rectangle 183"/>
          <p:cNvSpPr>
            <a:spLocks noChangeArrowheads="1"/>
          </p:cNvSpPr>
          <p:nvPr/>
        </p:nvSpPr>
        <p:spPr bwMode="auto">
          <a:xfrm>
            <a:off x="10761152" y="5784851"/>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185" name="Rectangle 184"/>
          <p:cNvSpPr>
            <a:spLocks noChangeArrowheads="1"/>
          </p:cNvSpPr>
          <p:nvPr/>
        </p:nvSpPr>
        <p:spPr bwMode="auto">
          <a:xfrm>
            <a:off x="9438477" y="5727700"/>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99CC00"/>
                </a:solidFill>
                <a:latin typeface="Verdana" pitchFamily="34" charset="0"/>
                <a:ea typeface="Arial Unicode MS" pitchFamily="34" charset="-122"/>
              </a:rPr>
              <a:t>0</a:t>
            </a:r>
          </a:p>
        </p:txBody>
      </p:sp>
      <p:sp>
        <p:nvSpPr>
          <p:cNvPr id="68794" name="Rectangle 185"/>
          <p:cNvSpPr>
            <a:spLocks noChangeArrowheads="1"/>
          </p:cNvSpPr>
          <p:nvPr/>
        </p:nvSpPr>
        <p:spPr bwMode="auto">
          <a:xfrm>
            <a:off x="9749385" y="5799667"/>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95" name="Freeform 186"/>
          <p:cNvSpPr>
            <a:spLocks/>
          </p:cNvSpPr>
          <p:nvPr/>
        </p:nvSpPr>
        <p:spPr bwMode="auto">
          <a:xfrm>
            <a:off x="3568701" y="2925234"/>
            <a:ext cx="969433" cy="599017"/>
          </a:xfrm>
          <a:custGeom>
            <a:avLst/>
            <a:gdLst>
              <a:gd name="T0" fmla="*/ 2147483647 w 458"/>
              <a:gd name="T1" fmla="*/ 2147483647 h 378"/>
              <a:gd name="T2" fmla="*/ 2147483647 w 458"/>
              <a:gd name="T3" fmla="*/ 2147483647 h 378"/>
              <a:gd name="T4" fmla="*/ 2147483647 w 458"/>
              <a:gd name="T5" fmla="*/ 2147483647 h 378"/>
              <a:gd name="T6" fmla="*/ 2147483647 w 458"/>
              <a:gd name="T7" fmla="*/ 2147483647 h 378"/>
              <a:gd name="T8" fmla="*/ 2147483647 w 458"/>
              <a:gd name="T9" fmla="*/ 2147483647 h 378"/>
              <a:gd name="T10" fmla="*/ 2147483647 w 458"/>
              <a:gd name="T11" fmla="*/ 2147483647 h 378"/>
              <a:gd name="T12" fmla="*/ 2147483647 w 458"/>
              <a:gd name="T13" fmla="*/ 2147483647 h 378"/>
              <a:gd name="T14" fmla="*/ 2147483647 w 458"/>
              <a:gd name="T15" fmla="*/ 2147483647 h 378"/>
              <a:gd name="T16" fmla="*/ 2147483647 w 458"/>
              <a:gd name="T17" fmla="*/ 2147483647 h 378"/>
              <a:gd name="T18" fmla="*/ 2147483647 w 458"/>
              <a:gd name="T19" fmla="*/ 2147483647 h 378"/>
              <a:gd name="T20" fmla="*/ 0 w 458"/>
              <a:gd name="T21" fmla="*/ 2147483647 h 378"/>
              <a:gd name="T22" fmla="*/ 2147483647 w 458"/>
              <a:gd name="T23" fmla="*/ 2147483647 h 378"/>
              <a:gd name="T24" fmla="*/ 2147483647 w 458"/>
              <a:gd name="T25" fmla="*/ 2147483647 h 378"/>
              <a:gd name="T26" fmla="*/ 2147483647 w 458"/>
              <a:gd name="T27" fmla="*/ 2147483647 h 378"/>
              <a:gd name="T28" fmla="*/ 2147483647 w 458"/>
              <a:gd name="T29" fmla="*/ 2147483647 h 378"/>
              <a:gd name="T30" fmla="*/ 2147483647 w 458"/>
              <a:gd name="T31" fmla="*/ 2147483647 h 378"/>
              <a:gd name="T32" fmla="*/ 2147483647 w 458"/>
              <a:gd name="T33" fmla="*/ 2147483647 h 378"/>
              <a:gd name="T34" fmla="*/ 2147483647 w 458"/>
              <a:gd name="T35" fmla="*/ 2147483647 h 378"/>
              <a:gd name="T36" fmla="*/ 2147483647 w 458"/>
              <a:gd name="T37" fmla="*/ 2147483647 h 378"/>
              <a:gd name="T38" fmla="*/ 2147483647 w 458"/>
              <a:gd name="T39" fmla="*/ 2147483647 h 378"/>
              <a:gd name="T40" fmla="*/ 2147483647 w 458"/>
              <a:gd name="T41" fmla="*/ 2147483647 h 378"/>
              <a:gd name="T42" fmla="*/ 2147483647 w 458"/>
              <a:gd name="T43" fmla="*/ 2147483647 h 378"/>
              <a:gd name="T44" fmla="*/ 2147483647 w 458"/>
              <a:gd name="T45" fmla="*/ 2147483647 h 378"/>
              <a:gd name="T46" fmla="*/ 2147483647 w 458"/>
              <a:gd name="T47" fmla="*/ 2147483647 h 378"/>
              <a:gd name="T48" fmla="*/ 2147483647 w 458"/>
              <a:gd name="T49" fmla="*/ 2147483647 h 378"/>
              <a:gd name="T50" fmla="*/ 2147483647 w 458"/>
              <a:gd name="T51" fmla="*/ 2147483647 h 378"/>
              <a:gd name="T52" fmla="*/ 2147483647 w 458"/>
              <a:gd name="T53" fmla="*/ 2147483647 h 378"/>
              <a:gd name="T54" fmla="*/ 2147483647 w 458"/>
              <a:gd name="T55" fmla="*/ 2147483647 h 378"/>
              <a:gd name="T56" fmla="*/ 2147483647 w 458"/>
              <a:gd name="T57" fmla="*/ 2147483647 h 378"/>
              <a:gd name="T58" fmla="*/ 2147483647 w 458"/>
              <a:gd name="T59" fmla="*/ 2147483647 h 378"/>
              <a:gd name="T60" fmla="*/ 2147483647 w 458"/>
              <a:gd name="T61" fmla="*/ 2147483647 h 378"/>
              <a:gd name="T62" fmla="*/ 2147483647 w 458"/>
              <a:gd name="T63" fmla="*/ 2147483647 h 378"/>
              <a:gd name="T64" fmla="*/ 2147483647 w 458"/>
              <a:gd name="T65" fmla="*/ 2147483647 h 378"/>
              <a:gd name="T66" fmla="*/ 2147483647 w 458"/>
              <a:gd name="T67" fmla="*/ 2147483647 h 378"/>
              <a:gd name="T68" fmla="*/ 2147483647 w 458"/>
              <a:gd name="T69" fmla="*/ 2147483647 h 378"/>
              <a:gd name="T70" fmla="*/ 2147483647 w 458"/>
              <a:gd name="T71" fmla="*/ 2147483647 h 378"/>
              <a:gd name="T72" fmla="*/ 2147483647 w 458"/>
              <a:gd name="T73" fmla="*/ 2147483647 h 378"/>
              <a:gd name="T74" fmla="*/ 2147483647 w 458"/>
              <a:gd name="T75" fmla="*/ 2147483647 h 378"/>
              <a:gd name="T76" fmla="*/ 2147483647 w 458"/>
              <a:gd name="T77" fmla="*/ 2147483647 h 378"/>
              <a:gd name="T78" fmla="*/ 2147483647 w 458"/>
              <a:gd name="T79" fmla="*/ 2147483647 h 378"/>
              <a:gd name="T80" fmla="*/ 2147483647 w 458"/>
              <a:gd name="T81" fmla="*/ 2147483647 h 378"/>
              <a:gd name="T82" fmla="*/ 2147483647 w 458"/>
              <a:gd name="T83" fmla="*/ 2147483647 h 378"/>
              <a:gd name="T84" fmla="*/ 2147483647 w 458"/>
              <a:gd name="T85" fmla="*/ 0 h 3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8"/>
              <a:gd name="T130" fmla="*/ 0 h 378"/>
              <a:gd name="T131" fmla="*/ 458 w 458"/>
              <a:gd name="T132" fmla="*/ 378 h 3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8" h="378">
                <a:moveTo>
                  <a:pt x="229" y="0"/>
                </a:moveTo>
                <a:lnTo>
                  <a:pt x="217" y="1"/>
                </a:lnTo>
                <a:lnTo>
                  <a:pt x="206" y="1"/>
                </a:lnTo>
                <a:lnTo>
                  <a:pt x="194" y="2"/>
                </a:lnTo>
                <a:lnTo>
                  <a:pt x="182" y="4"/>
                </a:lnTo>
                <a:lnTo>
                  <a:pt x="171" y="5"/>
                </a:lnTo>
                <a:lnTo>
                  <a:pt x="161" y="9"/>
                </a:lnTo>
                <a:lnTo>
                  <a:pt x="150" y="11"/>
                </a:lnTo>
                <a:lnTo>
                  <a:pt x="139" y="15"/>
                </a:lnTo>
                <a:lnTo>
                  <a:pt x="129" y="18"/>
                </a:lnTo>
                <a:lnTo>
                  <a:pt x="119" y="23"/>
                </a:lnTo>
                <a:lnTo>
                  <a:pt x="110" y="27"/>
                </a:lnTo>
                <a:lnTo>
                  <a:pt x="100" y="33"/>
                </a:lnTo>
                <a:lnTo>
                  <a:pt x="92" y="37"/>
                </a:lnTo>
                <a:lnTo>
                  <a:pt x="83" y="43"/>
                </a:lnTo>
                <a:lnTo>
                  <a:pt x="75" y="49"/>
                </a:lnTo>
                <a:lnTo>
                  <a:pt x="67" y="55"/>
                </a:lnTo>
                <a:lnTo>
                  <a:pt x="58" y="62"/>
                </a:lnTo>
                <a:lnTo>
                  <a:pt x="51" y="68"/>
                </a:lnTo>
                <a:lnTo>
                  <a:pt x="44" y="75"/>
                </a:lnTo>
                <a:lnTo>
                  <a:pt x="39" y="84"/>
                </a:lnTo>
                <a:lnTo>
                  <a:pt x="32" y="91"/>
                </a:lnTo>
                <a:lnTo>
                  <a:pt x="26" y="99"/>
                </a:lnTo>
                <a:lnTo>
                  <a:pt x="22" y="107"/>
                </a:lnTo>
                <a:lnTo>
                  <a:pt x="18" y="116"/>
                </a:lnTo>
                <a:lnTo>
                  <a:pt x="14" y="124"/>
                </a:lnTo>
                <a:lnTo>
                  <a:pt x="10" y="132"/>
                </a:lnTo>
                <a:lnTo>
                  <a:pt x="7" y="142"/>
                </a:lnTo>
                <a:lnTo>
                  <a:pt x="4" y="151"/>
                </a:lnTo>
                <a:lnTo>
                  <a:pt x="1" y="159"/>
                </a:lnTo>
                <a:lnTo>
                  <a:pt x="0" y="169"/>
                </a:lnTo>
                <a:lnTo>
                  <a:pt x="0" y="180"/>
                </a:lnTo>
                <a:lnTo>
                  <a:pt x="0" y="189"/>
                </a:lnTo>
                <a:lnTo>
                  <a:pt x="0" y="199"/>
                </a:lnTo>
                <a:lnTo>
                  <a:pt x="0" y="208"/>
                </a:lnTo>
                <a:lnTo>
                  <a:pt x="1" y="218"/>
                </a:lnTo>
                <a:lnTo>
                  <a:pt x="4" y="227"/>
                </a:lnTo>
                <a:lnTo>
                  <a:pt x="7" y="237"/>
                </a:lnTo>
                <a:lnTo>
                  <a:pt x="10" y="245"/>
                </a:lnTo>
                <a:lnTo>
                  <a:pt x="14" y="254"/>
                </a:lnTo>
                <a:lnTo>
                  <a:pt x="18" y="263"/>
                </a:lnTo>
                <a:lnTo>
                  <a:pt x="22" y="271"/>
                </a:lnTo>
                <a:lnTo>
                  <a:pt x="26" y="279"/>
                </a:lnTo>
                <a:lnTo>
                  <a:pt x="32" y="286"/>
                </a:lnTo>
                <a:lnTo>
                  <a:pt x="39" y="295"/>
                </a:lnTo>
                <a:lnTo>
                  <a:pt x="44" y="302"/>
                </a:lnTo>
                <a:lnTo>
                  <a:pt x="51" y="309"/>
                </a:lnTo>
                <a:lnTo>
                  <a:pt x="58" y="316"/>
                </a:lnTo>
                <a:lnTo>
                  <a:pt x="67" y="322"/>
                </a:lnTo>
                <a:lnTo>
                  <a:pt x="75" y="329"/>
                </a:lnTo>
                <a:lnTo>
                  <a:pt x="83" y="335"/>
                </a:lnTo>
                <a:lnTo>
                  <a:pt x="92" y="340"/>
                </a:lnTo>
                <a:lnTo>
                  <a:pt x="100" y="346"/>
                </a:lnTo>
                <a:lnTo>
                  <a:pt x="110" y="350"/>
                </a:lnTo>
                <a:lnTo>
                  <a:pt x="119" y="355"/>
                </a:lnTo>
                <a:lnTo>
                  <a:pt x="129" y="359"/>
                </a:lnTo>
                <a:lnTo>
                  <a:pt x="139" y="363"/>
                </a:lnTo>
                <a:lnTo>
                  <a:pt x="150" y="366"/>
                </a:lnTo>
                <a:lnTo>
                  <a:pt x="161" y="369"/>
                </a:lnTo>
                <a:lnTo>
                  <a:pt x="171" y="372"/>
                </a:lnTo>
                <a:lnTo>
                  <a:pt x="182" y="374"/>
                </a:lnTo>
                <a:lnTo>
                  <a:pt x="194" y="375"/>
                </a:lnTo>
                <a:lnTo>
                  <a:pt x="206" y="376"/>
                </a:lnTo>
                <a:lnTo>
                  <a:pt x="217" y="378"/>
                </a:lnTo>
                <a:lnTo>
                  <a:pt x="229" y="378"/>
                </a:lnTo>
                <a:lnTo>
                  <a:pt x="240" y="378"/>
                </a:lnTo>
                <a:lnTo>
                  <a:pt x="253" y="376"/>
                </a:lnTo>
                <a:lnTo>
                  <a:pt x="264" y="375"/>
                </a:lnTo>
                <a:lnTo>
                  <a:pt x="275" y="374"/>
                </a:lnTo>
                <a:lnTo>
                  <a:pt x="286" y="372"/>
                </a:lnTo>
                <a:lnTo>
                  <a:pt x="297" y="369"/>
                </a:lnTo>
                <a:lnTo>
                  <a:pt x="308" y="366"/>
                </a:lnTo>
                <a:lnTo>
                  <a:pt x="318" y="363"/>
                </a:lnTo>
                <a:lnTo>
                  <a:pt x="328" y="359"/>
                </a:lnTo>
                <a:lnTo>
                  <a:pt x="339" y="355"/>
                </a:lnTo>
                <a:lnTo>
                  <a:pt x="347" y="350"/>
                </a:lnTo>
                <a:lnTo>
                  <a:pt x="357" y="346"/>
                </a:lnTo>
                <a:lnTo>
                  <a:pt x="367" y="340"/>
                </a:lnTo>
                <a:lnTo>
                  <a:pt x="375" y="335"/>
                </a:lnTo>
                <a:lnTo>
                  <a:pt x="383" y="329"/>
                </a:lnTo>
                <a:lnTo>
                  <a:pt x="392" y="322"/>
                </a:lnTo>
                <a:lnTo>
                  <a:pt x="399" y="316"/>
                </a:lnTo>
                <a:lnTo>
                  <a:pt x="406" y="309"/>
                </a:lnTo>
                <a:lnTo>
                  <a:pt x="413" y="302"/>
                </a:lnTo>
                <a:lnTo>
                  <a:pt x="420" y="295"/>
                </a:lnTo>
                <a:lnTo>
                  <a:pt x="425" y="286"/>
                </a:lnTo>
                <a:lnTo>
                  <a:pt x="431" y="279"/>
                </a:lnTo>
                <a:lnTo>
                  <a:pt x="436" y="271"/>
                </a:lnTo>
                <a:lnTo>
                  <a:pt x="440" y="263"/>
                </a:lnTo>
                <a:lnTo>
                  <a:pt x="445" y="254"/>
                </a:lnTo>
                <a:lnTo>
                  <a:pt x="449" y="245"/>
                </a:lnTo>
                <a:lnTo>
                  <a:pt x="451" y="237"/>
                </a:lnTo>
                <a:lnTo>
                  <a:pt x="454" y="227"/>
                </a:lnTo>
                <a:lnTo>
                  <a:pt x="456" y="218"/>
                </a:lnTo>
                <a:lnTo>
                  <a:pt x="457" y="208"/>
                </a:lnTo>
                <a:lnTo>
                  <a:pt x="458" y="199"/>
                </a:lnTo>
                <a:lnTo>
                  <a:pt x="458" y="189"/>
                </a:lnTo>
                <a:lnTo>
                  <a:pt x="458" y="180"/>
                </a:lnTo>
                <a:lnTo>
                  <a:pt x="457" y="169"/>
                </a:lnTo>
                <a:lnTo>
                  <a:pt x="456" y="159"/>
                </a:lnTo>
                <a:lnTo>
                  <a:pt x="454" y="151"/>
                </a:lnTo>
                <a:lnTo>
                  <a:pt x="451" y="142"/>
                </a:lnTo>
                <a:lnTo>
                  <a:pt x="449" y="132"/>
                </a:lnTo>
                <a:lnTo>
                  <a:pt x="445" y="124"/>
                </a:lnTo>
                <a:lnTo>
                  <a:pt x="440" y="116"/>
                </a:lnTo>
                <a:lnTo>
                  <a:pt x="436" y="107"/>
                </a:lnTo>
                <a:lnTo>
                  <a:pt x="431" y="99"/>
                </a:lnTo>
                <a:lnTo>
                  <a:pt x="425" y="91"/>
                </a:lnTo>
                <a:lnTo>
                  <a:pt x="420" y="84"/>
                </a:lnTo>
                <a:lnTo>
                  <a:pt x="413" y="75"/>
                </a:lnTo>
                <a:lnTo>
                  <a:pt x="406" y="68"/>
                </a:lnTo>
                <a:lnTo>
                  <a:pt x="399" y="62"/>
                </a:lnTo>
                <a:lnTo>
                  <a:pt x="392" y="55"/>
                </a:lnTo>
                <a:lnTo>
                  <a:pt x="383" y="49"/>
                </a:lnTo>
                <a:lnTo>
                  <a:pt x="375" y="43"/>
                </a:lnTo>
                <a:lnTo>
                  <a:pt x="367" y="37"/>
                </a:lnTo>
                <a:lnTo>
                  <a:pt x="357" y="33"/>
                </a:lnTo>
                <a:lnTo>
                  <a:pt x="347" y="27"/>
                </a:lnTo>
                <a:lnTo>
                  <a:pt x="339" y="23"/>
                </a:lnTo>
                <a:lnTo>
                  <a:pt x="328" y="18"/>
                </a:lnTo>
                <a:lnTo>
                  <a:pt x="318" y="15"/>
                </a:lnTo>
                <a:lnTo>
                  <a:pt x="308" y="11"/>
                </a:lnTo>
                <a:lnTo>
                  <a:pt x="297" y="9"/>
                </a:lnTo>
                <a:lnTo>
                  <a:pt x="286" y="5"/>
                </a:lnTo>
                <a:lnTo>
                  <a:pt x="275" y="4"/>
                </a:lnTo>
                <a:lnTo>
                  <a:pt x="264" y="2"/>
                </a:lnTo>
                <a:lnTo>
                  <a:pt x="253" y="1"/>
                </a:lnTo>
                <a:lnTo>
                  <a:pt x="240" y="1"/>
                </a:lnTo>
                <a:lnTo>
                  <a:pt x="2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96" name="Freeform 187"/>
          <p:cNvSpPr>
            <a:spLocks/>
          </p:cNvSpPr>
          <p:nvPr/>
        </p:nvSpPr>
        <p:spPr bwMode="auto">
          <a:xfrm>
            <a:off x="3568701" y="2925234"/>
            <a:ext cx="969433" cy="599017"/>
          </a:xfrm>
          <a:custGeom>
            <a:avLst/>
            <a:gdLst>
              <a:gd name="T0" fmla="*/ 2147483647 w 458"/>
              <a:gd name="T1" fmla="*/ 2147483647 h 378"/>
              <a:gd name="T2" fmla="*/ 2147483647 w 458"/>
              <a:gd name="T3" fmla="*/ 2147483647 h 378"/>
              <a:gd name="T4" fmla="*/ 2147483647 w 458"/>
              <a:gd name="T5" fmla="*/ 2147483647 h 378"/>
              <a:gd name="T6" fmla="*/ 2147483647 w 458"/>
              <a:gd name="T7" fmla="*/ 2147483647 h 378"/>
              <a:gd name="T8" fmla="*/ 2147483647 w 458"/>
              <a:gd name="T9" fmla="*/ 2147483647 h 378"/>
              <a:gd name="T10" fmla="*/ 2147483647 w 458"/>
              <a:gd name="T11" fmla="*/ 2147483647 h 378"/>
              <a:gd name="T12" fmla="*/ 2147483647 w 458"/>
              <a:gd name="T13" fmla="*/ 2147483647 h 378"/>
              <a:gd name="T14" fmla="*/ 2147483647 w 458"/>
              <a:gd name="T15" fmla="*/ 2147483647 h 378"/>
              <a:gd name="T16" fmla="*/ 2147483647 w 458"/>
              <a:gd name="T17" fmla="*/ 2147483647 h 378"/>
              <a:gd name="T18" fmla="*/ 2147483647 w 458"/>
              <a:gd name="T19" fmla="*/ 2147483647 h 378"/>
              <a:gd name="T20" fmla="*/ 0 w 458"/>
              <a:gd name="T21" fmla="*/ 2147483647 h 378"/>
              <a:gd name="T22" fmla="*/ 2147483647 w 458"/>
              <a:gd name="T23" fmla="*/ 2147483647 h 378"/>
              <a:gd name="T24" fmla="*/ 2147483647 w 458"/>
              <a:gd name="T25" fmla="*/ 2147483647 h 378"/>
              <a:gd name="T26" fmla="*/ 2147483647 w 458"/>
              <a:gd name="T27" fmla="*/ 2147483647 h 378"/>
              <a:gd name="T28" fmla="*/ 2147483647 w 458"/>
              <a:gd name="T29" fmla="*/ 2147483647 h 378"/>
              <a:gd name="T30" fmla="*/ 2147483647 w 458"/>
              <a:gd name="T31" fmla="*/ 2147483647 h 378"/>
              <a:gd name="T32" fmla="*/ 2147483647 w 458"/>
              <a:gd name="T33" fmla="*/ 2147483647 h 378"/>
              <a:gd name="T34" fmla="*/ 2147483647 w 458"/>
              <a:gd name="T35" fmla="*/ 2147483647 h 378"/>
              <a:gd name="T36" fmla="*/ 2147483647 w 458"/>
              <a:gd name="T37" fmla="*/ 2147483647 h 378"/>
              <a:gd name="T38" fmla="*/ 2147483647 w 458"/>
              <a:gd name="T39" fmla="*/ 2147483647 h 378"/>
              <a:gd name="T40" fmla="*/ 2147483647 w 458"/>
              <a:gd name="T41" fmla="*/ 2147483647 h 378"/>
              <a:gd name="T42" fmla="*/ 2147483647 w 458"/>
              <a:gd name="T43" fmla="*/ 2147483647 h 378"/>
              <a:gd name="T44" fmla="*/ 2147483647 w 458"/>
              <a:gd name="T45" fmla="*/ 2147483647 h 378"/>
              <a:gd name="T46" fmla="*/ 2147483647 w 458"/>
              <a:gd name="T47" fmla="*/ 2147483647 h 378"/>
              <a:gd name="T48" fmla="*/ 2147483647 w 458"/>
              <a:gd name="T49" fmla="*/ 2147483647 h 378"/>
              <a:gd name="T50" fmla="*/ 2147483647 w 458"/>
              <a:gd name="T51" fmla="*/ 2147483647 h 378"/>
              <a:gd name="T52" fmla="*/ 2147483647 w 458"/>
              <a:gd name="T53" fmla="*/ 2147483647 h 378"/>
              <a:gd name="T54" fmla="*/ 2147483647 w 458"/>
              <a:gd name="T55" fmla="*/ 2147483647 h 378"/>
              <a:gd name="T56" fmla="*/ 2147483647 w 458"/>
              <a:gd name="T57" fmla="*/ 2147483647 h 378"/>
              <a:gd name="T58" fmla="*/ 2147483647 w 458"/>
              <a:gd name="T59" fmla="*/ 2147483647 h 378"/>
              <a:gd name="T60" fmla="*/ 2147483647 w 458"/>
              <a:gd name="T61" fmla="*/ 2147483647 h 378"/>
              <a:gd name="T62" fmla="*/ 2147483647 w 458"/>
              <a:gd name="T63" fmla="*/ 2147483647 h 378"/>
              <a:gd name="T64" fmla="*/ 2147483647 w 458"/>
              <a:gd name="T65" fmla="*/ 2147483647 h 378"/>
              <a:gd name="T66" fmla="*/ 2147483647 w 458"/>
              <a:gd name="T67" fmla="*/ 2147483647 h 378"/>
              <a:gd name="T68" fmla="*/ 2147483647 w 458"/>
              <a:gd name="T69" fmla="*/ 2147483647 h 378"/>
              <a:gd name="T70" fmla="*/ 2147483647 w 458"/>
              <a:gd name="T71" fmla="*/ 2147483647 h 378"/>
              <a:gd name="T72" fmla="*/ 2147483647 w 458"/>
              <a:gd name="T73" fmla="*/ 2147483647 h 378"/>
              <a:gd name="T74" fmla="*/ 2147483647 w 458"/>
              <a:gd name="T75" fmla="*/ 2147483647 h 378"/>
              <a:gd name="T76" fmla="*/ 2147483647 w 458"/>
              <a:gd name="T77" fmla="*/ 2147483647 h 378"/>
              <a:gd name="T78" fmla="*/ 2147483647 w 458"/>
              <a:gd name="T79" fmla="*/ 2147483647 h 378"/>
              <a:gd name="T80" fmla="*/ 2147483647 w 458"/>
              <a:gd name="T81" fmla="*/ 2147483647 h 378"/>
              <a:gd name="T82" fmla="*/ 2147483647 w 458"/>
              <a:gd name="T83" fmla="*/ 2147483647 h 378"/>
              <a:gd name="T84" fmla="*/ 2147483647 w 458"/>
              <a:gd name="T85" fmla="*/ 0 h 37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58"/>
              <a:gd name="T130" fmla="*/ 0 h 378"/>
              <a:gd name="T131" fmla="*/ 458 w 458"/>
              <a:gd name="T132" fmla="*/ 378 h 37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58" h="378">
                <a:moveTo>
                  <a:pt x="229" y="0"/>
                </a:moveTo>
                <a:lnTo>
                  <a:pt x="217" y="1"/>
                </a:lnTo>
                <a:lnTo>
                  <a:pt x="206" y="1"/>
                </a:lnTo>
                <a:lnTo>
                  <a:pt x="194" y="2"/>
                </a:lnTo>
                <a:lnTo>
                  <a:pt x="182" y="4"/>
                </a:lnTo>
                <a:lnTo>
                  <a:pt x="171" y="5"/>
                </a:lnTo>
                <a:lnTo>
                  <a:pt x="161" y="9"/>
                </a:lnTo>
                <a:lnTo>
                  <a:pt x="150" y="11"/>
                </a:lnTo>
                <a:lnTo>
                  <a:pt x="139" y="15"/>
                </a:lnTo>
                <a:lnTo>
                  <a:pt x="129" y="18"/>
                </a:lnTo>
                <a:lnTo>
                  <a:pt x="119" y="23"/>
                </a:lnTo>
                <a:lnTo>
                  <a:pt x="110" y="27"/>
                </a:lnTo>
                <a:lnTo>
                  <a:pt x="100" y="33"/>
                </a:lnTo>
                <a:lnTo>
                  <a:pt x="92" y="37"/>
                </a:lnTo>
                <a:lnTo>
                  <a:pt x="83" y="43"/>
                </a:lnTo>
                <a:lnTo>
                  <a:pt x="75" y="49"/>
                </a:lnTo>
                <a:lnTo>
                  <a:pt x="67" y="55"/>
                </a:lnTo>
                <a:lnTo>
                  <a:pt x="58" y="62"/>
                </a:lnTo>
                <a:lnTo>
                  <a:pt x="51" y="68"/>
                </a:lnTo>
                <a:lnTo>
                  <a:pt x="44" y="75"/>
                </a:lnTo>
                <a:lnTo>
                  <a:pt x="39" y="84"/>
                </a:lnTo>
                <a:lnTo>
                  <a:pt x="32" y="91"/>
                </a:lnTo>
                <a:lnTo>
                  <a:pt x="26" y="99"/>
                </a:lnTo>
                <a:lnTo>
                  <a:pt x="22" y="107"/>
                </a:lnTo>
                <a:lnTo>
                  <a:pt x="18" y="116"/>
                </a:lnTo>
                <a:lnTo>
                  <a:pt x="14" y="124"/>
                </a:lnTo>
                <a:lnTo>
                  <a:pt x="10" y="132"/>
                </a:lnTo>
                <a:lnTo>
                  <a:pt x="7" y="142"/>
                </a:lnTo>
                <a:lnTo>
                  <a:pt x="4" y="151"/>
                </a:lnTo>
                <a:lnTo>
                  <a:pt x="1" y="159"/>
                </a:lnTo>
                <a:lnTo>
                  <a:pt x="0" y="169"/>
                </a:lnTo>
                <a:lnTo>
                  <a:pt x="0" y="180"/>
                </a:lnTo>
                <a:lnTo>
                  <a:pt x="0" y="189"/>
                </a:lnTo>
                <a:lnTo>
                  <a:pt x="0" y="199"/>
                </a:lnTo>
                <a:lnTo>
                  <a:pt x="0" y="208"/>
                </a:lnTo>
                <a:lnTo>
                  <a:pt x="1" y="218"/>
                </a:lnTo>
                <a:lnTo>
                  <a:pt x="4" y="227"/>
                </a:lnTo>
                <a:lnTo>
                  <a:pt x="7" y="237"/>
                </a:lnTo>
                <a:lnTo>
                  <a:pt x="10" y="245"/>
                </a:lnTo>
                <a:lnTo>
                  <a:pt x="14" y="254"/>
                </a:lnTo>
                <a:lnTo>
                  <a:pt x="18" y="263"/>
                </a:lnTo>
                <a:lnTo>
                  <a:pt x="22" y="271"/>
                </a:lnTo>
                <a:lnTo>
                  <a:pt x="26" y="279"/>
                </a:lnTo>
                <a:lnTo>
                  <a:pt x="32" y="286"/>
                </a:lnTo>
                <a:lnTo>
                  <a:pt x="39" y="295"/>
                </a:lnTo>
                <a:lnTo>
                  <a:pt x="44" y="302"/>
                </a:lnTo>
                <a:lnTo>
                  <a:pt x="51" y="309"/>
                </a:lnTo>
                <a:lnTo>
                  <a:pt x="58" y="316"/>
                </a:lnTo>
                <a:lnTo>
                  <a:pt x="67" y="322"/>
                </a:lnTo>
                <a:lnTo>
                  <a:pt x="75" y="329"/>
                </a:lnTo>
                <a:lnTo>
                  <a:pt x="83" y="335"/>
                </a:lnTo>
                <a:lnTo>
                  <a:pt x="92" y="340"/>
                </a:lnTo>
                <a:lnTo>
                  <a:pt x="100" y="346"/>
                </a:lnTo>
                <a:lnTo>
                  <a:pt x="110" y="350"/>
                </a:lnTo>
                <a:lnTo>
                  <a:pt x="119" y="355"/>
                </a:lnTo>
                <a:lnTo>
                  <a:pt x="129" y="359"/>
                </a:lnTo>
                <a:lnTo>
                  <a:pt x="139" y="363"/>
                </a:lnTo>
                <a:lnTo>
                  <a:pt x="150" y="366"/>
                </a:lnTo>
                <a:lnTo>
                  <a:pt x="161" y="369"/>
                </a:lnTo>
                <a:lnTo>
                  <a:pt x="171" y="372"/>
                </a:lnTo>
                <a:lnTo>
                  <a:pt x="182" y="374"/>
                </a:lnTo>
                <a:lnTo>
                  <a:pt x="194" y="375"/>
                </a:lnTo>
                <a:lnTo>
                  <a:pt x="206" y="376"/>
                </a:lnTo>
                <a:lnTo>
                  <a:pt x="217" y="378"/>
                </a:lnTo>
                <a:lnTo>
                  <a:pt x="229" y="378"/>
                </a:lnTo>
                <a:lnTo>
                  <a:pt x="240" y="378"/>
                </a:lnTo>
                <a:lnTo>
                  <a:pt x="253" y="376"/>
                </a:lnTo>
                <a:lnTo>
                  <a:pt x="264" y="375"/>
                </a:lnTo>
                <a:lnTo>
                  <a:pt x="275" y="374"/>
                </a:lnTo>
                <a:lnTo>
                  <a:pt x="286" y="372"/>
                </a:lnTo>
                <a:lnTo>
                  <a:pt x="297" y="369"/>
                </a:lnTo>
                <a:lnTo>
                  <a:pt x="308" y="366"/>
                </a:lnTo>
                <a:lnTo>
                  <a:pt x="318" y="363"/>
                </a:lnTo>
                <a:lnTo>
                  <a:pt x="328" y="359"/>
                </a:lnTo>
                <a:lnTo>
                  <a:pt x="339" y="355"/>
                </a:lnTo>
                <a:lnTo>
                  <a:pt x="347" y="350"/>
                </a:lnTo>
                <a:lnTo>
                  <a:pt x="357" y="346"/>
                </a:lnTo>
                <a:lnTo>
                  <a:pt x="367" y="340"/>
                </a:lnTo>
                <a:lnTo>
                  <a:pt x="375" y="335"/>
                </a:lnTo>
                <a:lnTo>
                  <a:pt x="383" y="329"/>
                </a:lnTo>
                <a:lnTo>
                  <a:pt x="392" y="322"/>
                </a:lnTo>
                <a:lnTo>
                  <a:pt x="399" y="316"/>
                </a:lnTo>
                <a:lnTo>
                  <a:pt x="406" y="309"/>
                </a:lnTo>
                <a:lnTo>
                  <a:pt x="413" y="302"/>
                </a:lnTo>
                <a:lnTo>
                  <a:pt x="420" y="295"/>
                </a:lnTo>
                <a:lnTo>
                  <a:pt x="425" y="286"/>
                </a:lnTo>
                <a:lnTo>
                  <a:pt x="431" y="279"/>
                </a:lnTo>
                <a:lnTo>
                  <a:pt x="436" y="271"/>
                </a:lnTo>
                <a:lnTo>
                  <a:pt x="440" y="263"/>
                </a:lnTo>
                <a:lnTo>
                  <a:pt x="445" y="254"/>
                </a:lnTo>
                <a:lnTo>
                  <a:pt x="449" y="245"/>
                </a:lnTo>
                <a:lnTo>
                  <a:pt x="451" y="237"/>
                </a:lnTo>
                <a:lnTo>
                  <a:pt x="454" y="227"/>
                </a:lnTo>
                <a:lnTo>
                  <a:pt x="456" y="218"/>
                </a:lnTo>
                <a:lnTo>
                  <a:pt x="457" y="208"/>
                </a:lnTo>
                <a:lnTo>
                  <a:pt x="458" y="199"/>
                </a:lnTo>
                <a:lnTo>
                  <a:pt x="458" y="189"/>
                </a:lnTo>
                <a:lnTo>
                  <a:pt x="458" y="180"/>
                </a:lnTo>
                <a:lnTo>
                  <a:pt x="457" y="169"/>
                </a:lnTo>
                <a:lnTo>
                  <a:pt x="456" y="159"/>
                </a:lnTo>
                <a:lnTo>
                  <a:pt x="454" y="151"/>
                </a:lnTo>
                <a:lnTo>
                  <a:pt x="451" y="142"/>
                </a:lnTo>
                <a:lnTo>
                  <a:pt x="449" y="132"/>
                </a:lnTo>
                <a:lnTo>
                  <a:pt x="445" y="124"/>
                </a:lnTo>
                <a:lnTo>
                  <a:pt x="440" y="116"/>
                </a:lnTo>
                <a:lnTo>
                  <a:pt x="436" y="107"/>
                </a:lnTo>
                <a:lnTo>
                  <a:pt x="431" y="99"/>
                </a:lnTo>
                <a:lnTo>
                  <a:pt x="425" y="91"/>
                </a:lnTo>
                <a:lnTo>
                  <a:pt x="420" y="84"/>
                </a:lnTo>
                <a:lnTo>
                  <a:pt x="413" y="75"/>
                </a:lnTo>
                <a:lnTo>
                  <a:pt x="406" y="68"/>
                </a:lnTo>
                <a:lnTo>
                  <a:pt x="399" y="62"/>
                </a:lnTo>
                <a:lnTo>
                  <a:pt x="392" y="55"/>
                </a:lnTo>
                <a:lnTo>
                  <a:pt x="383" y="49"/>
                </a:lnTo>
                <a:lnTo>
                  <a:pt x="375" y="43"/>
                </a:lnTo>
                <a:lnTo>
                  <a:pt x="367" y="37"/>
                </a:lnTo>
                <a:lnTo>
                  <a:pt x="357" y="33"/>
                </a:lnTo>
                <a:lnTo>
                  <a:pt x="347" y="27"/>
                </a:lnTo>
                <a:lnTo>
                  <a:pt x="339" y="23"/>
                </a:lnTo>
                <a:lnTo>
                  <a:pt x="328" y="18"/>
                </a:lnTo>
                <a:lnTo>
                  <a:pt x="318" y="15"/>
                </a:lnTo>
                <a:lnTo>
                  <a:pt x="308" y="11"/>
                </a:lnTo>
                <a:lnTo>
                  <a:pt x="297" y="9"/>
                </a:lnTo>
                <a:lnTo>
                  <a:pt x="286" y="5"/>
                </a:lnTo>
                <a:lnTo>
                  <a:pt x="275" y="4"/>
                </a:lnTo>
                <a:lnTo>
                  <a:pt x="264" y="2"/>
                </a:lnTo>
                <a:lnTo>
                  <a:pt x="253" y="1"/>
                </a:lnTo>
                <a:lnTo>
                  <a:pt x="240" y="1"/>
                </a:lnTo>
                <a:lnTo>
                  <a:pt x="229"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797" name="Rectangle 188"/>
          <p:cNvSpPr>
            <a:spLocks noChangeArrowheads="1"/>
          </p:cNvSpPr>
          <p:nvPr/>
        </p:nvSpPr>
        <p:spPr bwMode="auto">
          <a:xfrm>
            <a:off x="3840155" y="30437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24</a:t>
            </a:r>
            <a:endParaRPr lang="en-US" altLang="zh-CN" sz="2400">
              <a:solidFill>
                <a:srgbClr val="000000"/>
              </a:solidFill>
              <a:latin typeface="Tahoma" pitchFamily="34" charset="0"/>
              <a:ea typeface="Arial Unicode MS" pitchFamily="34" charset="-122"/>
            </a:endParaRPr>
          </a:p>
        </p:txBody>
      </p:sp>
      <p:sp>
        <p:nvSpPr>
          <p:cNvPr id="68798" name="Rectangle 189"/>
          <p:cNvSpPr>
            <a:spLocks noChangeArrowheads="1"/>
          </p:cNvSpPr>
          <p:nvPr/>
        </p:nvSpPr>
        <p:spPr bwMode="auto">
          <a:xfrm>
            <a:off x="4294734" y="3181351"/>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799" name="Freeform 190"/>
          <p:cNvSpPr>
            <a:spLocks/>
          </p:cNvSpPr>
          <p:nvPr/>
        </p:nvSpPr>
        <p:spPr bwMode="auto">
          <a:xfrm>
            <a:off x="7658101" y="2724151"/>
            <a:ext cx="1028700" cy="647700"/>
          </a:xfrm>
          <a:custGeom>
            <a:avLst/>
            <a:gdLst>
              <a:gd name="T0" fmla="*/ 2147483647 w 486"/>
              <a:gd name="T1" fmla="*/ 2147483647 h 408"/>
              <a:gd name="T2" fmla="*/ 2147483647 w 486"/>
              <a:gd name="T3" fmla="*/ 2147483647 h 408"/>
              <a:gd name="T4" fmla="*/ 2147483647 w 486"/>
              <a:gd name="T5" fmla="*/ 2147483647 h 408"/>
              <a:gd name="T6" fmla="*/ 2147483647 w 486"/>
              <a:gd name="T7" fmla="*/ 2147483647 h 408"/>
              <a:gd name="T8" fmla="*/ 2147483647 w 486"/>
              <a:gd name="T9" fmla="*/ 2147483647 h 408"/>
              <a:gd name="T10" fmla="*/ 2147483647 w 486"/>
              <a:gd name="T11" fmla="*/ 2147483647 h 408"/>
              <a:gd name="T12" fmla="*/ 2147483647 w 486"/>
              <a:gd name="T13" fmla="*/ 2147483647 h 408"/>
              <a:gd name="T14" fmla="*/ 2147483647 w 486"/>
              <a:gd name="T15" fmla="*/ 2147483647 h 408"/>
              <a:gd name="T16" fmla="*/ 2147483647 w 486"/>
              <a:gd name="T17" fmla="*/ 2147483647 h 408"/>
              <a:gd name="T18" fmla="*/ 2147483647 w 486"/>
              <a:gd name="T19" fmla="*/ 2147483647 h 408"/>
              <a:gd name="T20" fmla="*/ 0 w 486"/>
              <a:gd name="T21" fmla="*/ 2147483647 h 408"/>
              <a:gd name="T22" fmla="*/ 2147483647 w 486"/>
              <a:gd name="T23" fmla="*/ 2147483647 h 408"/>
              <a:gd name="T24" fmla="*/ 2147483647 w 486"/>
              <a:gd name="T25" fmla="*/ 2147483647 h 408"/>
              <a:gd name="T26" fmla="*/ 2147483647 w 486"/>
              <a:gd name="T27" fmla="*/ 2147483647 h 408"/>
              <a:gd name="T28" fmla="*/ 2147483647 w 486"/>
              <a:gd name="T29" fmla="*/ 2147483647 h 408"/>
              <a:gd name="T30" fmla="*/ 2147483647 w 486"/>
              <a:gd name="T31" fmla="*/ 2147483647 h 408"/>
              <a:gd name="T32" fmla="*/ 2147483647 w 486"/>
              <a:gd name="T33" fmla="*/ 2147483647 h 408"/>
              <a:gd name="T34" fmla="*/ 2147483647 w 486"/>
              <a:gd name="T35" fmla="*/ 2147483647 h 408"/>
              <a:gd name="T36" fmla="*/ 2147483647 w 486"/>
              <a:gd name="T37" fmla="*/ 2147483647 h 408"/>
              <a:gd name="T38" fmla="*/ 2147483647 w 486"/>
              <a:gd name="T39" fmla="*/ 2147483647 h 408"/>
              <a:gd name="T40" fmla="*/ 2147483647 w 486"/>
              <a:gd name="T41" fmla="*/ 2147483647 h 408"/>
              <a:gd name="T42" fmla="*/ 2147483647 w 486"/>
              <a:gd name="T43" fmla="*/ 2147483647 h 408"/>
              <a:gd name="T44" fmla="*/ 2147483647 w 486"/>
              <a:gd name="T45" fmla="*/ 2147483647 h 408"/>
              <a:gd name="T46" fmla="*/ 2147483647 w 486"/>
              <a:gd name="T47" fmla="*/ 2147483647 h 408"/>
              <a:gd name="T48" fmla="*/ 2147483647 w 486"/>
              <a:gd name="T49" fmla="*/ 2147483647 h 408"/>
              <a:gd name="T50" fmla="*/ 2147483647 w 486"/>
              <a:gd name="T51" fmla="*/ 2147483647 h 408"/>
              <a:gd name="T52" fmla="*/ 2147483647 w 486"/>
              <a:gd name="T53" fmla="*/ 2147483647 h 408"/>
              <a:gd name="T54" fmla="*/ 2147483647 w 486"/>
              <a:gd name="T55" fmla="*/ 2147483647 h 408"/>
              <a:gd name="T56" fmla="*/ 2147483647 w 486"/>
              <a:gd name="T57" fmla="*/ 2147483647 h 408"/>
              <a:gd name="T58" fmla="*/ 2147483647 w 486"/>
              <a:gd name="T59" fmla="*/ 2147483647 h 408"/>
              <a:gd name="T60" fmla="*/ 2147483647 w 486"/>
              <a:gd name="T61" fmla="*/ 2147483647 h 408"/>
              <a:gd name="T62" fmla="*/ 2147483647 w 486"/>
              <a:gd name="T63" fmla="*/ 2147483647 h 408"/>
              <a:gd name="T64" fmla="*/ 2147483647 w 486"/>
              <a:gd name="T65" fmla="*/ 2147483647 h 408"/>
              <a:gd name="T66" fmla="*/ 2147483647 w 486"/>
              <a:gd name="T67" fmla="*/ 2147483647 h 408"/>
              <a:gd name="T68" fmla="*/ 2147483647 w 486"/>
              <a:gd name="T69" fmla="*/ 2147483647 h 408"/>
              <a:gd name="T70" fmla="*/ 2147483647 w 486"/>
              <a:gd name="T71" fmla="*/ 2147483647 h 408"/>
              <a:gd name="T72" fmla="*/ 2147483647 w 486"/>
              <a:gd name="T73" fmla="*/ 2147483647 h 408"/>
              <a:gd name="T74" fmla="*/ 2147483647 w 486"/>
              <a:gd name="T75" fmla="*/ 2147483647 h 408"/>
              <a:gd name="T76" fmla="*/ 2147483647 w 486"/>
              <a:gd name="T77" fmla="*/ 2147483647 h 408"/>
              <a:gd name="T78" fmla="*/ 2147483647 w 486"/>
              <a:gd name="T79" fmla="*/ 2147483647 h 408"/>
              <a:gd name="T80" fmla="*/ 2147483647 w 486"/>
              <a:gd name="T81" fmla="*/ 2147483647 h 408"/>
              <a:gd name="T82" fmla="*/ 2147483647 w 486"/>
              <a:gd name="T83" fmla="*/ 2147483647 h 408"/>
              <a:gd name="T84" fmla="*/ 2147483647 w 486"/>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6"/>
              <a:gd name="T130" fmla="*/ 0 h 408"/>
              <a:gd name="T131" fmla="*/ 486 w 486"/>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6" h="408">
                <a:moveTo>
                  <a:pt x="243" y="0"/>
                </a:moveTo>
                <a:lnTo>
                  <a:pt x="231" y="0"/>
                </a:lnTo>
                <a:lnTo>
                  <a:pt x="218" y="1"/>
                </a:lnTo>
                <a:lnTo>
                  <a:pt x="207" y="2"/>
                </a:lnTo>
                <a:lnTo>
                  <a:pt x="195" y="3"/>
                </a:lnTo>
                <a:lnTo>
                  <a:pt x="184" y="6"/>
                </a:lnTo>
                <a:lnTo>
                  <a:pt x="171" y="8"/>
                </a:lnTo>
                <a:lnTo>
                  <a:pt x="160" y="12"/>
                </a:lnTo>
                <a:lnTo>
                  <a:pt x="149" y="15"/>
                </a:lnTo>
                <a:lnTo>
                  <a:pt x="138" y="20"/>
                </a:lnTo>
                <a:lnTo>
                  <a:pt x="128" y="24"/>
                </a:lnTo>
                <a:lnTo>
                  <a:pt x="118" y="30"/>
                </a:lnTo>
                <a:lnTo>
                  <a:pt x="107" y="34"/>
                </a:lnTo>
                <a:lnTo>
                  <a:pt x="99" y="40"/>
                </a:lnTo>
                <a:lnTo>
                  <a:pt x="89" y="46"/>
                </a:lnTo>
                <a:lnTo>
                  <a:pt x="81" y="52"/>
                </a:lnTo>
                <a:lnTo>
                  <a:pt x="72" y="59"/>
                </a:lnTo>
                <a:lnTo>
                  <a:pt x="64" y="66"/>
                </a:lnTo>
                <a:lnTo>
                  <a:pt x="56" y="73"/>
                </a:lnTo>
                <a:lnTo>
                  <a:pt x="49" y="82"/>
                </a:lnTo>
                <a:lnTo>
                  <a:pt x="42" y="90"/>
                </a:lnTo>
                <a:lnTo>
                  <a:pt x="36" y="97"/>
                </a:lnTo>
                <a:lnTo>
                  <a:pt x="29" y="107"/>
                </a:lnTo>
                <a:lnTo>
                  <a:pt x="25" y="115"/>
                </a:lnTo>
                <a:lnTo>
                  <a:pt x="20" y="124"/>
                </a:lnTo>
                <a:lnTo>
                  <a:pt x="16" y="134"/>
                </a:lnTo>
                <a:lnTo>
                  <a:pt x="11" y="143"/>
                </a:lnTo>
                <a:lnTo>
                  <a:pt x="9" y="153"/>
                </a:lnTo>
                <a:lnTo>
                  <a:pt x="6" y="162"/>
                </a:lnTo>
                <a:lnTo>
                  <a:pt x="3" y="172"/>
                </a:lnTo>
                <a:lnTo>
                  <a:pt x="2" y="182"/>
                </a:lnTo>
                <a:lnTo>
                  <a:pt x="0" y="193"/>
                </a:lnTo>
                <a:lnTo>
                  <a:pt x="0" y="204"/>
                </a:lnTo>
                <a:lnTo>
                  <a:pt x="0" y="213"/>
                </a:lnTo>
                <a:lnTo>
                  <a:pt x="2" y="224"/>
                </a:lnTo>
                <a:lnTo>
                  <a:pt x="3" y="235"/>
                </a:lnTo>
                <a:lnTo>
                  <a:pt x="6" y="244"/>
                </a:lnTo>
                <a:lnTo>
                  <a:pt x="9" y="255"/>
                </a:lnTo>
                <a:lnTo>
                  <a:pt x="11" y="264"/>
                </a:lnTo>
                <a:lnTo>
                  <a:pt x="16" y="274"/>
                </a:lnTo>
                <a:lnTo>
                  <a:pt x="20" y="283"/>
                </a:lnTo>
                <a:lnTo>
                  <a:pt x="25" y="291"/>
                </a:lnTo>
                <a:lnTo>
                  <a:pt x="29" y="301"/>
                </a:lnTo>
                <a:lnTo>
                  <a:pt x="36" y="309"/>
                </a:lnTo>
                <a:lnTo>
                  <a:pt x="42" y="317"/>
                </a:lnTo>
                <a:lnTo>
                  <a:pt x="49" y="325"/>
                </a:lnTo>
                <a:lnTo>
                  <a:pt x="56" y="333"/>
                </a:lnTo>
                <a:lnTo>
                  <a:pt x="64" y="340"/>
                </a:lnTo>
                <a:lnTo>
                  <a:pt x="72" y="347"/>
                </a:lnTo>
                <a:lnTo>
                  <a:pt x="81" y="354"/>
                </a:lnTo>
                <a:lnTo>
                  <a:pt x="89" y="360"/>
                </a:lnTo>
                <a:lnTo>
                  <a:pt x="99" y="366"/>
                </a:lnTo>
                <a:lnTo>
                  <a:pt x="107" y="372"/>
                </a:lnTo>
                <a:lnTo>
                  <a:pt x="118" y="378"/>
                </a:lnTo>
                <a:lnTo>
                  <a:pt x="128" y="383"/>
                </a:lnTo>
                <a:lnTo>
                  <a:pt x="138" y="387"/>
                </a:lnTo>
                <a:lnTo>
                  <a:pt x="149" y="391"/>
                </a:lnTo>
                <a:lnTo>
                  <a:pt x="160" y="395"/>
                </a:lnTo>
                <a:lnTo>
                  <a:pt x="171" y="398"/>
                </a:lnTo>
                <a:lnTo>
                  <a:pt x="184" y="400"/>
                </a:lnTo>
                <a:lnTo>
                  <a:pt x="195" y="403"/>
                </a:lnTo>
                <a:lnTo>
                  <a:pt x="207" y="405"/>
                </a:lnTo>
                <a:lnTo>
                  <a:pt x="218" y="406"/>
                </a:lnTo>
                <a:lnTo>
                  <a:pt x="231" y="406"/>
                </a:lnTo>
                <a:lnTo>
                  <a:pt x="243" y="408"/>
                </a:lnTo>
                <a:lnTo>
                  <a:pt x="256" y="406"/>
                </a:lnTo>
                <a:lnTo>
                  <a:pt x="268" y="406"/>
                </a:lnTo>
                <a:lnTo>
                  <a:pt x="281" y="405"/>
                </a:lnTo>
                <a:lnTo>
                  <a:pt x="293" y="403"/>
                </a:lnTo>
                <a:lnTo>
                  <a:pt x="304" y="400"/>
                </a:lnTo>
                <a:lnTo>
                  <a:pt x="316" y="398"/>
                </a:lnTo>
                <a:lnTo>
                  <a:pt x="327" y="395"/>
                </a:lnTo>
                <a:lnTo>
                  <a:pt x="338" y="391"/>
                </a:lnTo>
                <a:lnTo>
                  <a:pt x="349" y="387"/>
                </a:lnTo>
                <a:lnTo>
                  <a:pt x="360" y="383"/>
                </a:lnTo>
                <a:lnTo>
                  <a:pt x="370" y="378"/>
                </a:lnTo>
                <a:lnTo>
                  <a:pt x="379" y="372"/>
                </a:lnTo>
                <a:lnTo>
                  <a:pt x="389" y="366"/>
                </a:lnTo>
                <a:lnTo>
                  <a:pt x="399" y="360"/>
                </a:lnTo>
                <a:lnTo>
                  <a:pt x="407" y="354"/>
                </a:lnTo>
                <a:lnTo>
                  <a:pt x="416" y="347"/>
                </a:lnTo>
                <a:lnTo>
                  <a:pt x="424" y="340"/>
                </a:lnTo>
                <a:lnTo>
                  <a:pt x="431" y="333"/>
                </a:lnTo>
                <a:lnTo>
                  <a:pt x="438" y="325"/>
                </a:lnTo>
                <a:lnTo>
                  <a:pt x="445" y="317"/>
                </a:lnTo>
                <a:lnTo>
                  <a:pt x="452" y="309"/>
                </a:lnTo>
                <a:lnTo>
                  <a:pt x="457" y="301"/>
                </a:lnTo>
                <a:lnTo>
                  <a:pt x="463" y="291"/>
                </a:lnTo>
                <a:lnTo>
                  <a:pt x="468" y="283"/>
                </a:lnTo>
                <a:lnTo>
                  <a:pt x="473" y="274"/>
                </a:lnTo>
                <a:lnTo>
                  <a:pt x="475" y="264"/>
                </a:lnTo>
                <a:lnTo>
                  <a:pt x="479" y="255"/>
                </a:lnTo>
                <a:lnTo>
                  <a:pt x="482" y="244"/>
                </a:lnTo>
                <a:lnTo>
                  <a:pt x="484" y="235"/>
                </a:lnTo>
                <a:lnTo>
                  <a:pt x="485" y="224"/>
                </a:lnTo>
                <a:lnTo>
                  <a:pt x="486" y="213"/>
                </a:lnTo>
                <a:lnTo>
                  <a:pt x="486" y="204"/>
                </a:lnTo>
                <a:lnTo>
                  <a:pt x="486" y="193"/>
                </a:lnTo>
                <a:lnTo>
                  <a:pt x="485" y="182"/>
                </a:lnTo>
                <a:lnTo>
                  <a:pt x="484" y="172"/>
                </a:lnTo>
                <a:lnTo>
                  <a:pt x="482" y="162"/>
                </a:lnTo>
                <a:lnTo>
                  <a:pt x="479" y="153"/>
                </a:lnTo>
                <a:lnTo>
                  <a:pt x="475" y="143"/>
                </a:lnTo>
                <a:lnTo>
                  <a:pt x="473" y="134"/>
                </a:lnTo>
                <a:lnTo>
                  <a:pt x="468" y="124"/>
                </a:lnTo>
                <a:lnTo>
                  <a:pt x="463" y="115"/>
                </a:lnTo>
                <a:lnTo>
                  <a:pt x="457" y="107"/>
                </a:lnTo>
                <a:lnTo>
                  <a:pt x="452" y="97"/>
                </a:lnTo>
                <a:lnTo>
                  <a:pt x="445" y="90"/>
                </a:lnTo>
                <a:lnTo>
                  <a:pt x="438" y="82"/>
                </a:lnTo>
                <a:lnTo>
                  <a:pt x="431" y="73"/>
                </a:lnTo>
                <a:lnTo>
                  <a:pt x="424" y="66"/>
                </a:lnTo>
                <a:lnTo>
                  <a:pt x="416" y="59"/>
                </a:lnTo>
                <a:lnTo>
                  <a:pt x="407" y="52"/>
                </a:lnTo>
                <a:lnTo>
                  <a:pt x="399" y="46"/>
                </a:lnTo>
                <a:lnTo>
                  <a:pt x="389" y="40"/>
                </a:lnTo>
                <a:lnTo>
                  <a:pt x="379" y="34"/>
                </a:lnTo>
                <a:lnTo>
                  <a:pt x="370" y="30"/>
                </a:lnTo>
                <a:lnTo>
                  <a:pt x="360" y="24"/>
                </a:lnTo>
                <a:lnTo>
                  <a:pt x="349" y="20"/>
                </a:lnTo>
                <a:lnTo>
                  <a:pt x="338" y="15"/>
                </a:lnTo>
                <a:lnTo>
                  <a:pt x="327" y="12"/>
                </a:lnTo>
                <a:lnTo>
                  <a:pt x="316" y="8"/>
                </a:lnTo>
                <a:lnTo>
                  <a:pt x="304" y="6"/>
                </a:lnTo>
                <a:lnTo>
                  <a:pt x="293" y="3"/>
                </a:lnTo>
                <a:lnTo>
                  <a:pt x="281" y="2"/>
                </a:lnTo>
                <a:lnTo>
                  <a:pt x="268" y="1"/>
                </a:lnTo>
                <a:lnTo>
                  <a:pt x="256" y="0"/>
                </a:lnTo>
                <a:lnTo>
                  <a:pt x="2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0" name="Freeform 191"/>
          <p:cNvSpPr>
            <a:spLocks/>
          </p:cNvSpPr>
          <p:nvPr/>
        </p:nvSpPr>
        <p:spPr bwMode="auto">
          <a:xfrm>
            <a:off x="7658101" y="2724151"/>
            <a:ext cx="1028700" cy="647700"/>
          </a:xfrm>
          <a:custGeom>
            <a:avLst/>
            <a:gdLst>
              <a:gd name="T0" fmla="*/ 2147483647 w 486"/>
              <a:gd name="T1" fmla="*/ 2147483647 h 408"/>
              <a:gd name="T2" fmla="*/ 2147483647 w 486"/>
              <a:gd name="T3" fmla="*/ 2147483647 h 408"/>
              <a:gd name="T4" fmla="*/ 2147483647 w 486"/>
              <a:gd name="T5" fmla="*/ 2147483647 h 408"/>
              <a:gd name="T6" fmla="*/ 2147483647 w 486"/>
              <a:gd name="T7" fmla="*/ 2147483647 h 408"/>
              <a:gd name="T8" fmla="*/ 2147483647 w 486"/>
              <a:gd name="T9" fmla="*/ 2147483647 h 408"/>
              <a:gd name="T10" fmla="*/ 2147483647 w 486"/>
              <a:gd name="T11" fmla="*/ 2147483647 h 408"/>
              <a:gd name="T12" fmla="*/ 2147483647 w 486"/>
              <a:gd name="T13" fmla="*/ 2147483647 h 408"/>
              <a:gd name="T14" fmla="*/ 2147483647 w 486"/>
              <a:gd name="T15" fmla="*/ 2147483647 h 408"/>
              <a:gd name="T16" fmla="*/ 2147483647 w 486"/>
              <a:gd name="T17" fmla="*/ 2147483647 h 408"/>
              <a:gd name="T18" fmla="*/ 2147483647 w 486"/>
              <a:gd name="T19" fmla="*/ 2147483647 h 408"/>
              <a:gd name="T20" fmla="*/ 0 w 486"/>
              <a:gd name="T21" fmla="*/ 2147483647 h 408"/>
              <a:gd name="T22" fmla="*/ 2147483647 w 486"/>
              <a:gd name="T23" fmla="*/ 2147483647 h 408"/>
              <a:gd name="T24" fmla="*/ 2147483647 w 486"/>
              <a:gd name="T25" fmla="*/ 2147483647 h 408"/>
              <a:gd name="T26" fmla="*/ 2147483647 w 486"/>
              <a:gd name="T27" fmla="*/ 2147483647 h 408"/>
              <a:gd name="T28" fmla="*/ 2147483647 w 486"/>
              <a:gd name="T29" fmla="*/ 2147483647 h 408"/>
              <a:gd name="T30" fmla="*/ 2147483647 w 486"/>
              <a:gd name="T31" fmla="*/ 2147483647 h 408"/>
              <a:gd name="T32" fmla="*/ 2147483647 w 486"/>
              <a:gd name="T33" fmla="*/ 2147483647 h 408"/>
              <a:gd name="T34" fmla="*/ 2147483647 w 486"/>
              <a:gd name="T35" fmla="*/ 2147483647 h 408"/>
              <a:gd name="T36" fmla="*/ 2147483647 w 486"/>
              <a:gd name="T37" fmla="*/ 2147483647 h 408"/>
              <a:gd name="T38" fmla="*/ 2147483647 w 486"/>
              <a:gd name="T39" fmla="*/ 2147483647 h 408"/>
              <a:gd name="T40" fmla="*/ 2147483647 w 486"/>
              <a:gd name="T41" fmla="*/ 2147483647 h 408"/>
              <a:gd name="T42" fmla="*/ 2147483647 w 486"/>
              <a:gd name="T43" fmla="*/ 2147483647 h 408"/>
              <a:gd name="T44" fmla="*/ 2147483647 w 486"/>
              <a:gd name="T45" fmla="*/ 2147483647 h 408"/>
              <a:gd name="T46" fmla="*/ 2147483647 w 486"/>
              <a:gd name="T47" fmla="*/ 2147483647 h 408"/>
              <a:gd name="T48" fmla="*/ 2147483647 w 486"/>
              <a:gd name="T49" fmla="*/ 2147483647 h 408"/>
              <a:gd name="T50" fmla="*/ 2147483647 w 486"/>
              <a:gd name="T51" fmla="*/ 2147483647 h 408"/>
              <a:gd name="T52" fmla="*/ 2147483647 w 486"/>
              <a:gd name="T53" fmla="*/ 2147483647 h 408"/>
              <a:gd name="T54" fmla="*/ 2147483647 w 486"/>
              <a:gd name="T55" fmla="*/ 2147483647 h 408"/>
              <a:gd name="T56" fmla="*/ 2147483647 w 486"/>
              <a:gd name="T57" fmla="*/ 2147483647 h 408"/>
              <a:gd name="T58" fmla="*/ 2147483647 w 486"/>
              <a:gd name="T59" fmla="*/ 2147483647 h 408"/>
              <a:gd name="T60" fmla="*/ 2147483647 w 486"/>
              <a:gd name="T61" fmla="*/ 2147483647 h 408"/>
              <a:gd name="T62" fmla="*/ 2147483647 w 486"/>
              <a:gd name="T63" fmla="*/ 2147483647 h 408"/>
              <a:gd name="T64" fmla="*/ 2147483647 w 486"/>
              <a:gd name="T65" fmla="*/ 2147483647 h 408"/>
              <a:gd name="T66" fmla="*/ 2147483647 w 486"/>
              <a:gd name="T67" fmla="*/ 2147483647 h 408"/>
              <a:gd name="T68" fmla="*/ 2147483647 w 486"/>
              <a:gd name="T69" fmla="*/ 2147483647 h 408"/>
              <a:gd name="T70" fmla="*/ 2147483647 w 486"/>
              <a:gd name="T71" fmla="*/ 2147483647 h 408"/>
              <a:gd name="T72" fmla="*/ 2147483647 w 486"/>
              <a:gd name="T73" fmla="*/ 2147483647 h 408"/>
              <a:gd name="T74" fmla="*/ 2147483647 w 486"/>
              <a:gd name="T75" fmla="*/ 2147483647 h 408"/>
              <a:gd name="T76" fmla="*/ 2147483647 w 486"/>
              <a:gd name="T77" fmla="*/ 2147483647 h 408"/>
              <a:gd name="T78" fmla="*/ 2147483647 w 486"/>
              <a:gd name="T79" fmla="*/ 2147483647 h 408"/>
              <a:gd name="T80" fmla="*/ 2147483647 w 486"/>
              <a:gd name="T81" fmla="*/ 2147483647 h 408"/>
              <a:gd name="T82" fmla="*/ 2147483647 w 486"/>
              <a:gd name="T83" fmla="*/ 2147483647 h 408"/>
              <a:gd name="T84" fmla="*/ 2147483647 w 486"/>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86"/>
              <a:gd name="T130" fmla="*/ 0 h 408"/>
              <a:gd name="T131" fmla="*/ 486 w 486"/>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86" h="408">
                <a:moveTo>
                  <a:pt x="243" y="0"/>
                </a:moveTo>
                <a:lnTo>
                  <a:pt x="231" y="0"/>
                </a:lnTo>
                <a:lnTo>
                  <a:pt x="218" y="1"/>
                </a:lnTo>
                <a:lnTo>
                  <a:pt x="207" y="2"/>
                </a:lnTo>
                <a:lnTo>
                  <a:pt x="195" y="3"/>
                </a:lnTo>
                <a:lnTo>
                  <a:pt x="184" y="6"/>
                </a:lnTo>
                <a:lnTo>
                  <a:pt x="171" y="8"/>
                </a:lnTo>
                <a:lnTo>
                  <a:pt x="160" y="12"/>
                </a:lnTo>
                <a:lnTo>
                  <a:pt x="149" y="15"/>
                </a:lnTo>
                <a:lnTo>
                  <a:pt x="138" y="20"/>
                </a:lnTo>
                <a:lnTo>
                  <a:pt x="128" y="24"/>
                </a:lnTo>
                <a:lnTo>
                  <a:pt x="118" y="30"/>
                </a:lnTo>
                <a:lnTo>
                  <a:pt x="107" y="34"/>
                </a:lnTo>
                <a:lnTo>
                  <a:pt x="99" y="40"/>
                </a:lnTo>
                <a:lnTo>
                  <a:pt x="89" y="46"/>
                </a:lnTo>
                <a:lnTo>
                  <a:pt x="81" y="52"/>
                </a:lnTo>
                <a:lnTo>
                  <a:pt x="72" y="59"/>
                </a:lnTo>
                <a:lnTo>
                  <a:pt x="64" y="66"/>
                </a:lnTo>
                <a:lnTo>
                  <a:pt x="56" y="73"/>
                </a:lnTo>
                <a:lnTo>
                  <a:pt x="49" y="82"/>
                </a:lnTo>
                <a:lnTo>
                  <a:pt x="42" y="90"/>
                </a:lnTo>
                <a:lnTo>
                  <a:pt x="36" y="97"/>
                </a:lnTo>
                <a:lnTo>
                  <a:pt x="29" y="107"/>
                </a:lnTo>
                <a:lnTo>
                  <a:pt x="25" y="115"/>
                </a:lnTo>
                <a:lnTo>
                  <a:pt x="20" y="124"/>
                </a:lnTo>
                <a:lnTo>
                  <a:pt x="16" y="134"/>
                </a:lnTo>
                <a:lnTo>
                  <a:pt x="11" y="143"/>
                </a:lnTo>
                <a:lnTo>
                  <a:pt x="9" y="153"/>
                </a:lnTo>
                <a:lnTo>
                  <a:pt x="6" y="162"/>
                </a:lnTo>
                <a:lnTo>
                  <a:pt x="3" y="172"/>
                </a:lnTo>
                <a:lnTo>
                  <a:pt x="2" y="182"/>
                </a:lnTo>
                <a:lnTo>
                  <a:pt x="0" y="193"/>
                </a:lnTo>
                <a:lnTo>
                  <a:pt x="0" y="204"/>
                </a:lnTo>
                <a:lnTo>
                  <a:pt x="0" y="213"/>
                </a:lnTo>
                <a:lnTo>
                  <a:pt x="2" y="224"/>
                </a:lnTo>
                <a:lnTo>
                  <a:pt x="3" y="235"/>
                </a:lnTo>
                <a:lnTo>
                  <a:pt x="6" y="244"/>
                </a:lnTo>
                <a:lnTo>
                  <a:pt x="9" y="255"/>
                </a:lnTo>
                <a:lnTo>
                  <a:pt x="11" y="264"/>
                </a:lnTo>
                <a:lnTo>
                  <a:pt x="16" y="274"/>
                </a:lnTo>
                <a:lnTo>
                  <a:pt x="20" y="283"/>
                </a:lnTo>
                <a:lnTo>
                  <a:pt x="25" y="291"/>
                </a:lnTo>
                <a:lnTo>
                  <a:pt x="29" y="301"/>
                </a:lnTo>
                <a:lnTo>
                  <a:pt x="36" y="309"/>
                </a:lnTo>
                <a:lnTo>
                  <a:pt x="42" y="317"/>
                </a:lnTo>
                <a:lnTo>
                  <a:pt x="49" y="325"/>
                </a:lnTo>
                <a:lnTo>
                  <a:pt x="56" y="333"/>
                </a:lnTo>
                <a:lnTo>
                  <a:pt x="64" y="340"/>
                </a:lnTo>
                <a:lnTo>
                  <a:pt x="72" y="347"/>
                </a:lnTo>
                <a:lnTo>
                  <a:pt x="81" y="354"/>
                </a:lnTo>
                <a:lnTo>
                  <a:pt x="89" y="360"/>
                </a:lnTo>
                <a:lnTo>
                  <a:pt x="99" y="366"/>
                </a:lnTo>
                <a:lnTo>
                  <a:pt x="107" y="372"/>
                </a:lnTo>
                <a:lnTo>
                  <a:pt x="118" y="378"/>
                </a:lnTo>
                <a:lnTo>
                  <a:pt x="128" y="383"/>
                </a:lnTo>
                <a:lnTo>
                  <a:pt x="138" y="387"/>
                </a:lnTo>
                <a:lnTo>
                  <a:pt x="149" y="391"/>
                </a:lnTo>
                <a:lnTo>
                  <a:pt x="160" y="395"/>
                </a:lnTo>
                <a:lnTo>
                  <a:pt x="171" y="398"/>
                </a:lnTo>
                <a:lnTo>
                  <a:pt x="184" y="400"/>
                </a:lnTo>
                <a:lnTo>
                  <a:pt x="195" y="403"/>
                </a:lnTo>
                <a:lnTo>
                  <a:pt x="207" y="405"/>
                </a:lnTo>
                <a:lnTo>
                  <a:pt x="218" y="406"/>
                </a:lnTo>
                <a:lnTo>
                  <a:pt x="231" y="406"/>
                </a:lnTo>
                <a:lnTo>
                  <a:pt x="243" y="408"/>
                </a:lnTo>
                <a:lnTo>
                  <a:pt x="256" y="406"/>
                </a:lnTo>
                <a:lnTo>
                  <a:pt x="268" y="406"/>
                </a:lnTo>
                <a:lnTo>
                  <a:pt x="281" y="405"/>
                </a:lnTo>
                <a:lnTo>
                  <a:pt x="293" y="403"/>
                </a:lnTo>
                <a:lnTo>
                  <a:pt x="304" y="400"/>
                </a:lnTo>
                <a:lnTo>
                  <a:pt x="316" y="398"/>
                </a:lnTo>
                <a:lnTo>
                  <a:pt x="327" y="395"/>
                </a:lnTo>
                <a:lnTo>
                  <a:pt x="338" y="391"/>
                </a:lnTo>
                <a:lnTo>
                  <a:pt x="349" y="387"/>
                </a:lnTo>
                <a:lnTo>
                  <a:pt x="360" y="383"/>
                </a:lnTo>
                <a:lnTo>
                  <a:pt x="370" y="378"/>
                </a:lnTo>
                <a:lnTo>
                  <a:pt x="379" y="372"/>
                </a:lnTo>
                <a:lnTo>
                  <a:pt x="389" y="366"/>
                </a:lnTo>
                <a:lnTo>
                  <a:pt x="399" y="360"/>
                </a:lnTo>
                <a:lnTo>
                  <a:pt x="407" y="354"/>
                </a:lnTo>
                <a:lnTo>
                  <a:pt x="416" y="347"/>
                </a:lnTo>
                <a:lnTo>
                  <a:pt x="424" y="340"/>
                </a:lnTo>
                <a:lnTo>
                  <a:pt x="431" y="333"/>
                </a:lnTo>
                <a:lnTo>
                  <a:pt x="438" y="325"/>
                </a:lnTo>
                <a:lnTo>
                  <a:pt x="445" y="317"/>
                </a:lnTo>
                <a:lnTo>
                  <a:pt x="452" y="309"/>
                </a:lnTo>
                <a:lnTo>
                  <a:pt x="457" y="301"/>
                </a:lnTo>
                <a:lnTo>
                  <a:pt x="463" y="291"/>
                </a:lnTo>
                <a:lnTo>
                  <a:pt x="468" y="283"/>
                </a:lnTo>
                <a:lnTo>
                  <a:pt x="473" y="274"/>
                </a:lnTo>
                <a:lnTo>
                  <a:pt x="475" y="264"/>
                </a:lnTo>
                <a:lnTo>
                  <a:pt x="479" y="255"/>
                </a:lnTo>
                <a:lnTo>
                  <a:pt x="482" y="244"/>
                </a:lnTo>
                <a:lnTo>
                  <a:pt x="484" y="235"/>
                </a:lnTo>
                <a:lnTo>
                  <a:pt x="485" y="224"/>
                </a:lnTo>
                <a:lnTo>
                  <a:pt x="486" y="213"/>
                </a:lnTo>
                <a:lnTo>
                  <a:pt x="486" y="204"/>
                </a:lnTo>
                <a:lnTo>
                  <a:pt x="486" y="193"/>
                </a:lnTo>
                <a:lnTo>
                  <a:pt x="485" y="182"/>
                </a:lnTo>
                <a:lnTo>
                  <a:pt x="484" y="172"/>
                </a:lnTo>
                <a:lnTo>
                  <a:pt x="482" y="162"/>
                </a:lnTo>
                <a:lnTo>
                  <a:pt x="479" y="153"/>
                </a:lnTo>
                <a:lnTo>
                  <a:pt x="475" y="143"/>
                </a:lnTo>
                <a:lnTo>
                  <a:pt x="473" y="134"/>
                </a:lnTo>
                <a:lnTo>
                  <a:pt x="468" y="124"/>
                </a:lnTo>
                <a:lnTo>
                  <a:pt x="463" y="115"/>
                </a:lnTo>
                <a:lnTo>
                  <a:pt x="457" y="107"/>
                </a:lnTo>
                <a:lnTo>
                  <a:pt x="452" y="97"/>
                </a:lnTo>
                <a:lnTo>
                  <a:pt x="445" y="90"/>
                </a:lnTo>
                <a:lnTo>
                  <a:pt x="438" y="82"/>
                </a:lnTo>
                <a:lnTo>
                  <a:pt x="431" y="73"/>
                </a:lnTo>
                <a:lnTo>
                  <a:pt x="424" y="66"/>
                </a:lnTo>
                <a:lnTo>
                  <a:pt x="416" y="59"/>
                </a:lnTo>
                <a:lnTo>
                  <a:pt x="407" y="52"/>
                </a:lnTo>
                <a:lnTo>
                  <a:pt x="399" y="46"/>
                </a:lnTo>
                <a:lnTo>
                  <a:pt x="389" y="40"/>
                </a:lnTo>
                <a:lnTo>
                  <a:pt x="379" y="34"/>
                </a:lnTo>
                <a:lnTo>
                  <a:pt x="370" y="30"/>
                </a:lnTo>
                <a:lnTo>
                  <a:pt x="360" y="24"/>
                </a:lnTo>
                <a:lnTo>
                  <a:pt x="349" y="20"/>
                </a:lnTo>
                <a:lnTo>
                  <a:pt x="338" y="15"/>
                </a:lnTo>
                <a:lnTo>
                  <a:pt x="327" y="12"/>
                </a:lnTo>
                <a:lnTo>
                  <a:pt x="316" y="8"/>
                </a:lnTo>
                <a:lnTo>
                  <a:pt x="304" y="6"/>
                </a:lnTo>
                <a:lnTo>
                  <a:pt x="293" y="3"/>
                </a:lnTo>
                <a:lnTo>
                  <a:pt x="281" y="2"/>
                </a:lnTo>
                <a:lnTo>
                  <a:pt x="268" y="1"/>
                </a:lnTo>
                <a:lnTo>
                  <a:pt x="256" y="0"/>
                </a:lnTo>
                <a:lnTo>
                  <a:pt x="24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1" name="Rectangle 192"/>
          <p:cNvSpPr>
            <a:spLocks noChangeArrowheads="1"/>
          </p:cNvSpPr>
          <p:nvPr/>
        </p:nvSpPr>
        <p:spPr bwMode="auto">
          <a:xfrm>
            <a:off x="8005755" y="2829984"/>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34</a:t>
            </a:r>
            <a:endParaRPr lang="en-US" altLang="zh-CN" sz="2400">
              <a:solidFill>
                <a:srgbClr val="000000"/>
              </a:solidFill>
              <a:latin typeface="Tahoma" pitchFamily="34" charset="0"/>
              <a:ea typeface="Arial Unicode MS" pitchFamily="34" charset="-122"/>
            </a:endParaRPr>
          </a:p>
        </p:txBody>
      </p:sp>
      <p:sp>
        <p:nvSpPr>
          <p:cNvPr id="68802" name="Rectangle 193"/>
          <p:cNvSpPr>
            <a:spLocks noChangeArrowheads="1"/>
          </p:cNvSpPr>
          <p:nvPr/>
        </p:nvSpPr>
        <p:spPr bwMode="auto">
          <a:xfrm>
            <a:off x="8418001" y="29887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803" name="Freeform 194"/>
          <p:cNvSpPr>
            <a:spLocks/>
          </p:cNvSpPr>
          <p:nvPr/>
        </p:nvSpPr>
        <p:spPr bwMode="auto">
          <a:xfrm>
            <a:off x="8426449" y="3575051"/>
            <a:ext cx="882651" cy="647700"/>
          </a:xfrm>
          <a:custGeom>
            <a:avLst/>
            <a:gdLst>
              <a:gd name="T0" fmla="*/ 2147483647 w 417"/>
              <a:gd name="T1" fmla="*/ 2147483647 h 408"/>
              <a:gd name="T2" fmla="*/ 2147483647 w 417"/>
              <a:gd name="T3" fmla="*/ 2147483647 h 408"/>
              <a:gd name="T4" fmla="*/ 2147483647 w 417"/>
              <a:gd name="T5" fmla="*/ 2147483647 h 408"/>
              <a:gd name="T6" fmla="*/ 2147483647 w 417"/>
              <a:gd name="T7" fmla="*/ 2147483647 h 408"/>
              <a:gd name="T8" fmla="*/ 2147483647 w 417"/>
              <a:gd name="T9" fmla="*/ 2147483647 h 408"/>
              <a:gd name="T10" fmla="*/ 2147483647 w 417"/>
              <a:gd name="T11" fmla="*/ 2147483647 h 408"/>
              <a:gd name="T12" fmla="*/ 2147483647 w 417"/>
              <a:gd name="T13" fmla="*/ 2147483647 h 408"/>
              <a:gd name="T14" fmla="*/ 2147483647 w 417"/>
              <a:gd name="T15" fmla="*/ 2147483647 h 408"/>
              <a:gd name="T16" fmla="*/ 2147483647 w 417"/>
              <a:gd name="T17" fmla="*/ 2147483647 h 408"/>
              <a:gd name="T18" fmla="*/ 2147483647 w 417"/>
              <a:gd name="T19" fmla="*/ 2147483647 h 408"/>
              <a:gd name="T20" fmla="*/ 0 w 417"/>
              <a:gd name="T21" fmla="*/ 2147483647 h 408"/>
              <a:gd name="T22" fmla="*/ 2147483647 w 417"/>
              <a:gd name="T23" fmla="*/ 2147483647 h 408"/>
              <a:gd name="T24" fmla="*/ 2147483647 w 417"/>
              <a:gd name="T25" fmla="*/ 2147483647 h 408"/>
              <a:gd name="T26" fmla="*/ 2147483647 w 417"/>
              <a:gd name="T27" fmla="*/ 2147483647 h 408"/>
              <a:gd name="T28" fmla="*/ 2147483647 w 417"/>
              <a:gd name="T29" fmla="*/ 2147483647 h 408"/>
              <a:gd name="T30" fmla="*/ 2147483647 w 417"/>
              <a:gd name="T31" fmla="*/ 2147483647 h 408"/>
              <a:gd name="T32" fmla="*/ 2147483647 w 417"/>
              <a:gd name="T33" fmla="*/ 2147483647 h 408"/>
              <a:gd name="T34" fmla="*/ 2147483647 w 417"/>
              <a:gd name="T35" fmla="*/ 2147483647 h 408"/>
              <a:gd name="T36" fmla="*/ 2147483647 w 417"/>
              <a:gd name="T37" fmla="*/ 2147483647 h 408"/>
              <a:gd name="T38" fmla="*/ 2147483647 w 417"/>
              <a:gd name="T39" fmla="*/ 2147483647 h 408"/>
              <a:gd name="T40" fmla="*/ 2147483647 w 417"/>
              <a:gd name="T41" fmla="*/ 2147483647 h 408"/>
              <a:gd name="T42" fmla="*/ 2147483647 w 417"/>
              <a:gd name="T43" fmla="*/ 2147483647 h 408"/>
              <a:gd name="T44" fmla="*/ 2147483647 w 417"/>
              <a:gd name="T45" fmla="*/ 2147483647 h 408"/>
              <a:gd name="T46" fmla="*/ 2147483647 w 417"/>
              <a:gd name="T47" fmla="*/ 2147483647 h 408"/>
              <a:gd name="T48" fmla="*/ 2147483647 w 417"/>
              <a:gd name="T49" fmla="*/ 2147483647 h 408"/>
              <a:gd name="T50" fmla="*/ 2147483647 w 417"/>
              <a:gd name="T51" fmla="*/ 2147483647 h 408"/>
              <a:gd name="T52" fmla="*/ 2147483647 w 417"/>
              <a:gd name="T53" fmla="*/ 2147483647 h 408"/>
              <a:gd name="T54" fmla="*/ 2147483647 w 417"/>
              <a:gd name="T55" fmla="*/ 2147483647 h 408"/>
              <a:gd name="T56" fmla="*/ 2147483647 w 417"/>
              <a:gd name="T57" fmla="*/ 2147483647 h 408"/>
              <a:gd name="T58" fmla="*/ 2147483647 w 417"/>
              <a:gd name="T59" fmla="*/ 2147483647 h 408"/>
              <a:gd name="T60" fmla="*/ 2147483647 w 417"/>
              <a:gd name="T61" fmla="*/ 2147483647 h 408"/>
              <a:gd name="T62" fmla="*/ 2147483647 w 417"/>
              <a:gd name="T63" fmla="*/ 2147483647 h 408"/>
              <a:gd name="T64" fmla="*/ 2147483647 w 417"/>
              <a:gd name="T65" fmla="*/ 2147483647 h 408"/>
              <a:gd name="T66" fmla="*/ 2147483647 w 417"/>
              <a:gd name="T67" fmla="*/ 2147483647 h 408"/>
              <a:gd name="T68" fmla="*/ 2147483647 w 417"/>
              <a:gd name="T69" fmla="*/ 2147483647 h 408"/>
              <a:gd name="T70" fmla="*/ 2147483647 w 417"/>
              <a:gd name="T71" fmla="*/ 2147483647 h 408"/>
              <a:gd name="T72" fmla="*/ 2147483647 w 417"/>
              <a:gd name="T73" fmla="*/ 2147483647 h 408"/>
              <a:gd name="T74" fmla="*/ 2147483647 w 417"/>
              <a:gd name="T75" fmla="*/ 2147483647 h 408"/>
              <a:gd name="T76" fmla="*/ 2147483647 w 417"/>
              <a:gd name="T77" fmla="*/ 2147483647 h 408"/>
              <a:gd name="T78" fmla="*/ 2147483647 w 417"/>
              <a:gd name="T79" fmla="*/ 2147483647 h 408"/>
              <a:gd name="T80" fmla="*/ 2147483647 w 417"/>
              <a:gd name="T81" fmla="*/ 2147483647 h 408"/>
              <a:gd name="T82" fmla="*/ 2147483647 w 417"/>
              <a:gd name="T83" fmla="*/ 2147483647 h 408"/>
              <a:gd name="T84" fmla="*/ 2147483647 w 417"/>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7"/>
              <a:gd name="T130" fmla="*/ 0 h 408"/>
              <a:gd name="T131" fmla="*/ 417 w 417"/>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7" h="408">
                <a:moveTo>
                  <a:pt x="208" y="0"/>
                </a:moveTo>
                <a:lnTo>
                  <a:pt x="197" y="2"/>
                </a:lnTo>
                <a:lnTo>
                  <a:pt x="186" y="2"/>
                </a:lnTo>
                <a:lnTo>
                  <a:pt x="176" y="3"/>
                </a:lnTo>
                <a:lnTo>
                  <a:pt x="165" y="5"/>
                </a:lnTo>
                <a:lnTo>
                  <a:pt x="156" y="8"/>
                </a:lnTo>
                <a:lnTo>
                  <a:pt x="146" y="10"/>
                </a:lnTo>
                <a:lnTo>
                  <a:pt x="136" y="13"/>
                </a:lnTo>
                <a:lnTo>
                  <a:pt x="126" y="17"/>
                </a:lnTo>
                <a:lnTo>
                  <a:pt x="118" y="21"/>
                </a:lnTo>
                <a:lnTo>
                  <a:pt x="108" y="25"/>
                </a:lnTo>
                <a:lnTo>
                  <a:pt x="100" y="30"/>
                </a:lnTo>
                <a:lnTo>
                  <a:pt x="92" y="36"/>
                </a:lnTo>
                <a:lnTo>
                  <a:pt x="83" y="42"/>
                </a:lnTo>
                <a:lnTo>
                  <a:pt x="75" y="48"/>
                </a:lnTo>
                <a:lnTo>
                  <a:pt x="68" y="54"/>
                </a:lnTo>
                <a:lnTo>
                  <a:pt x="60" y="61"/>
                </a:lnTo>
                <a:lnTo>
                  <a:pt x="54" y="68"/>
                </a:lnTo>
                <a:lnTo>
                  <a:pt x="47" y="75"/>
                </a:lnTo>
                <a:lnTo>
                  <a:pt x="40" y="82"/>
                </a:lnTo>
                <a:lnTo>
                  <a:pt x="35" y="90"/>
                </a:lnTo>
                <a:lnTo>
                  <a:pt x="29" y="99"/>
                </a:lnTo>
                <a:lnTo>
                  <a:pt x="25" y="107"/>
                </a:lnTo>
                <a:lnTo>
                  <a:pt x="19" y="117"/>
                </a:lnTo>
                <a:lnTo>
                  <a:pt x="15" y="125"/>
                </a:lnTo>
                <a:lnTo>
                  <a:pt x="12" y="134"/>
                </a:lnTo>
                <a:lnTo>
                  <a:pt x="8" y="144"/>
                </a:lnTo>
                <a:lnTo>
                  <a:pt x="6" y="153"/>
                </a:lnTo>
                <a:lnTo>
                  <a:pt x="4" y="164"/>
                </a:lnTo>
                <a:lnTo>
                  <a:pt x="1" y="173"/>
                </a:lnTo>
                <a:lnTo>
                  <a:pt x="0" y="184"/>
                </a:lnTo>
                <a:lnTo>
                  <a:pt x="0" y="194"/>
                </a:lnTo>
                <a:lnTo>
                  <a:pt x="0" y="204"/>
                </a:lnTo>
                <a:lnTo>
                  <a:pt x="0" y="215"/>
                </a:lnTo>
                <a:lnTo>
                  <a:pt x="0" y="226"/>
                </a:lnTo>
                <a:lnTo>
                  <a:pt x="1" y="235"/>
                </a:lnTo>
                <a:lnTo>
                  <a:pt x="4" y="246"/>
                </a:lnTo>
                <a:lnTo>
                  <a:pt x="6" y="255"/>
                </a:lnTo>
                <a:lnTo>
                  <a:pt x="8" y="265"/>
                </a:lnTo>
                <a:lnTo>
                  <a:pt x="12" y="274"/>
                </a:lnTo>
                <a:lnTo>
                  <a:pt x="15" y="284"/>
                </a:lnTo>
                <a:lnTo>
                  <a:pt x="19" y="293"/>
                </a:lnTo>
                <a:lnTo>
                  <a:pt x="25" y="301"/>
                </a:lnTo>
                <a:lnTo>
                  <a:pt x="29" y="310"/>
                </a:lnTo>
                <a:lnTo>
                  <a:pt x="35" y="318"/>
                </a:lnTo>
                <a:lnTo>
                  <a:pt x="40" y="326"/>
                </a:lnTo>
                <a:lnTo>
                  <a:pt x="47" y="335"/>
                </a:lnTo>
                <a:lnTo>
                  <a:pt x="54" y="342"/>
                </a:lnTo>
                <a:lnTo>
                  <a:pt x="60" y="349"/>
                </a:lnTo>
                <a:lnTo>
                  <a:pt x="68" y="356"/>
                </a:lnTo>
                <a:lnTo>
                  <a:pt x="75" y="362"/>
                </a:lnTo>
                <a:lnTo>
                  <a:pt x="83" y="368"/>
                </a:lnTo>
                <a:lnTo>
                  <a:pt x="92" y="374"/>
                </a:lnTo>
                <a:lnTo>
                  <a:pt x="100" y="378"/>
                </a:lnTo>
                <a:lnTo>
                  <a:pt x="108" y="383"/>
                </a:lnTo>
                <a:lnTo>
                  <a:pt x="118" y="388"/>
                </a:lnTo>
                <a:lnTo>
                  <a:pt x="126" y="393"/>
                </a:lnTo>
                <a:lnTo>
                  <a:pt x="136" y="396"/>
                </a:lnTo>
                <a:lnTo>
                  <a:pt x="146" y="399"/>
                </a:lnTo>
                <a:lnTo>
                  <a:pt x="156" y="402"/>
                </a:lnTo>
                <a:lnTo>
                  <a:pt x="165" y="404"/>
                </a:lnTo>
                <a:lnTo>
                  <a:pt x="176" y="406"/>
                </a:lnTo>
                <a:lnTo>
                  <a:pt x="186" y="407"/>
                </a:lnTo>
                <a:lnTo>
                  <a:pt x="197" y="408"/>
                </a:lnTo>
                <a:lnTo>
                  <a:pt x="208" y="408"/>
                </a:lnTo>
                <a:lnTo>
                  <a:pt x="218" y="408"/>
                </a:lnTo>
                <a:lnTo>
                  <a:pt x="229" y="407"/>
                </a:lnTo>
                <a:lnTo>
                  <a:pt x="239" y="406"/>
                </a:lnTo>
                <a:lnTo>
                  <a:pt x="250" y="404"/>
                </a:lnTo>
                <a:lnTo>
                  <a:pt x="260" y="402"/>
                </a:lnTo>
                <a:lnTo>
                  <a:pt x="269" y="399"/>
                </a:lnTo>
                <a:lnTo>
                  <a:pt x="279" y="396"/>
                </a:lnTo>
                <a:lnTo>
                  <a:pt x="289" y="393"/>
                </a:lnTo>
                <a:lnTo>
                  <a:pt x="299" y="388"/>
                </a:lnTo>
                <a:lnTo>
                  <a:pt x="307" y="383"/>
                </a:lnTo>
                <a:lnTo>
                  <a:pt x="315" y="378"/>
                </a:lnTo>
                <a:lnTo>
                  <a:pt x="324" y="374"/>
                </a:lnTo>
                <a:lnTo>
                  <a:pt x="332" y="368"/>
                </a:lnTo>
                <a:lnTo>
                  <a:pt x="340" y="362"/>
                </a:lnTo>
                <a:lnTo>
                  <a:pt x="347" y="356"/>
                </a:lnTo>
                <a:lnTo>
                  <a:pt x="356" y="349"/>
                </a:lnTo>
                <a:lnTo>
                  <a:pt x="363" y="342"/>
                </a:lnTo>
                <a:lnTo>
                  <a:pt x="368" y="335"/>
                </a:lnTo>
                <a:lnTo>
                  <a:pt x="375" y="326"/>
                </a:lnTo>
                <a:lnTo>
                  <a:pt x="381" y="318"/>
                </a:lnTo>
                <a:lnTo>
                  <a:pt x="386" y="310"/>
                </a:lnTo>
                <a:lnTo>
                  <a:pt x="390" y="301"/>
                </a:lnTo>
                <a:lnTo>
                  <a:pt x="396" y="293"/>
                </a:lnTo>
                <a:lnTo>
                  <a:pt x="400" y="284"/>
                </a:lnTo>
                <a:lnTo>
                  <a:pt x="403" y="274"/>
                </a:lnTo>
                <a:lnTo>
                  <a:pt x="407" y="265"/>
                </a:lnTo>
                <a:lnTo>
                  <a:pt x="410" y="255"/>
                </a:lnTo>
                <a:lnTo>
                  <a:pt x="411" y="246"/>
                </a:lnTo>
                <a:lnTo>
                  <a:pt x="414" y="235"/>
                </a:lnTo>
                <a:lnTo>
                  <a:pt x="415" y="226"/>
                </a:lnTo>
                <a:lnTo>
                  <a:pt x="415" y="215"/>
                </a:lnTo>
                <a:lnTo>
                  <a:pt x="417" y="204"/>
                </a:lnTo>
                <a:lnTo>
                  <a:pt x="415" y="194"/>
                </a:lnTo>
                <a:lnTo>
                  <a:pt x="415" y="184"/>
                </a:lnTo>
                <a:lnTo>
                  <a:pt x="414" y="173"/>
                </a:lnTo>
                <a:lnTo>
                  <a:pt x="411" y="164"/>
                </a:lnTo>
                <a:lnTo>
                  <a:pt x="410" y="153"/>
                </a:lnTo>
                <a:lnTo>
                  <a:pt x="407" y="144"/>
                </a:lnTo>
                <a:lnTo>
                  <a:pt x="403" y="134"/>
                </a:lnTo>
                <a:lnTo>
                  <a:pt x="400" y="125"/>
                </a:lnTo>
                <a:lnTo>
                  <a:pt x="396" y="117"/>
                </a:lnTo>
                <a:lnTo>
                  <a:pt x="390" y="107"/>
                </a:lnTo>
                <a:lnTo>
                  <a:pt x="386" y="99"/>
                </a:lnTo>
                <a:lnTo>
                  <a:pt x="381" y="90"/>
                </a:lnTo>
                <a:lnTo>
                  <a:pt x="375" y="82"/>
                </a:lnTo>
                <a:lnTo>
                  <a:pt x="368" y="75"/>
                </a:lnTo>
                <a:lnTo>
                  <a:pt x="363" y="68"/>
                </a:lnTo>
                <a:lnTo>
                  <a:pt x="356" y="61"/>
                </a:lnTo>
                <a:lnTo>
                  <a:pt x="347" y="54"/>
                </a:lnTo>
                <a:lnTo>
                  <a:pt x="340" y="48"/>
                </a:lnTo>
                <a:lnTo>
                  <a:pt x="332" y="42"/>
                </a:lnTo>
                <a:lnTo>
                  <a:pt x="324" y="36"/>
                </a:lnTo>
                <a:lnTo>
                  <a:pt x="315" y="30"/>
                </a:lnTo>
                <a:lnTo>
                  <a:pt x="307" y="25"/>
                </a:lnTo>
                <a:lnTo>
                  <a:pt x="299" y="21"/>
                </a:lnTo>
                <a:lnTo>
                  <a:pt x="289" y="17"/>
                </a:lnTo>
                <a:lnTo>
                  <a:pt x="279" y="13"/>
                </a:lnTo>
                <a:lnTo>
                  <a:pt x="269" y="10"/>
                </a:lnTo>
                <a:lnTo>
                  <a:pt x="260" y="8"/>
                </a:lnTo>
                <a:lnTo>
                  <a:pt x="250" y="5"/>
                </a:lnTo>
                <a:lnTo>
                  <a:pt x="239" y="3"/>
                </a:lnTo>
                <a:lnTo>
                  <a:pt x="229" y="2"/>
                </a:lnTo>
                <a:lnTo>
                  <a:pt x="218" y="2"/>
                </a:lnTo>
                <a:lnTo>
                  <a:pt x="2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4" name="Freeform 195"/>
          <p:cNvSpPr>
            <a:spLocks/>
          </p:cNvSpPr>
          <p:nvPr/>
        </p:nvSpPr>
        <p:spPr bwMode="auto">
          <a:xfrm>
            <a:off x="8426449" y="3575051"/>
            <a:ext cx="882651" cy="647700"/>
          </a:xfrm>
          <a:custGeom>
            <a:avLst/>
            <a:gdLst>
              <a:gd name="T0" fmla="*/ 2147483647 w 417"/>
              <a:gd name="T1" fmla="*/ 2147483647 h 408"/>
              <a:gd name="T2" fmla="*/ 2147483647 w 417"/>
              <a:gd name="T3" fmla="*/ 2147483647 h 408"/>
              <a:gd name="T4" fmla="*/ 2147483647 w 417"/>
              <a:gd name="T5" fmla="*/ 2147483647 h 408"/>
              <a:gd name="T6" fmla="*/ 2147483647 w 417"/>
              <a:gd name="T7" fmla="*/ 2147483647 h 408"/>
              <a:gd name="T8" fmla="*/ 2147483647 w 417"/>
              <a:gd name="T9" fmla="*/ 2147483647 h 408"/>
              <a:gd name="T10" fmla="*/ 2147483647 w 417"/>
              <a:gd name="T11" fmla="*/ 2147483647 h 408"/>
              <a:gd name="T12" fmla="*/ 2147483647 w 417"/>
              <a:gd name="T13" fmla="*/ 2147483647 h 408"/>
              <a:gd name="T14" fmla="*/ 2147483647 w 417"/>
              <a:gd name="T15" fmla="*/ 2147483647 h 408"/>
              <a:gd name="T16" fmla="*/ 2147483647 w 417"/>
              <a:gd name="T17" fmla="*/ 2147483647 h 408"/>
              <a:gd name="T18" fmla="*/ 2147483647 w 417"/>
              <a:gd name="T19" fmla="*/ 2147483647 h 408"/>
              <a:gd name="T20" fmla="*/ 0 w 417"/>
              <a:gd name="T21" fmla="*/ 2147483647 h 408"/>
              <a:gd name="T22" fmla="*/ 2147483647 w 417"/>
              <a:gd name="T23" fmla="*/ 2147483647 h 408"/>
              <a:gd name="T24" fmla="*/ 2147483647 w 417"/>
              <a:gd name="T25" fmla="*/ 2147483647 h 408"/>
              <a:gd name="T26" fmla="*/ 2147483647 w 417"/>
              <a:gd name="T27" fmla="*/ 2147483647 h 408"/>
              <a:gd name="T28" fmla="*/ 2147483647 w 417"/>
              <a:gd name="T29" fmla="*/ 2147483647 h 408"/>
              <a:gd name="T30" fmla="*/ 2147483647 w 417"/>
              <a:gd name="T31" fmla="*/ 2147483647 h 408"/>
              <a:gd name="T32" fmla="*/ 2147483647 w 417"/>
              <a:gd name="T33" fmla="*/ 2147483647 h 408"/>
              <a:gd name="T34" fmla="*/ 2147483647 w 417"/>
              <a:gd name="T35" fmla="*/ 2147483647 h 408"/>
              <a:gd name="T36" fmla="*/ 2147483647 w 417"/>
              <a:gd name="T37" fmla="*/ 2147483647 h 408"/>
              <a:gd name="T38" fmla="*/ 2147483647 w 417"/>
              <a:gd name="T39" fmla="*/ 2147483647 h 408"/>
              <a:gd name="T40" fmla="*/ 2147483647 w 417"/>
              <a:gd name="T41" fmla="*/ 2147483647 h 408"/>
              <a:gd name="T42" fmla="*/ 2147483647 w 417"/>
              <a:gd name="T43" fmla="*/ 2147483647 h 408"/>
              <a:gd name="T44" fmla="*/ 2147483647 w 417"/>
              <a:gd name="T45" fmla="*/ 2147483647 h 408"/>
              <a:gd name="T46" fmla="*/ 2147483647 w 417"/>
              <a:gd name="T47" fmla="*/ 2147483647 h 408"/>
              <a:gd name="T48" fmla="*/ 2147483647 w 417"/>
              <a:gd name="T49" fmla="*/ 2147483647 h 408"/>
              <a:gd name="T50" fmla="*/ 2147483647 w 417"/>
              <a:gd name="T51" fmla="*/ 2147483647 h 408"/>
              <a:gd name="T52" fmla="*/ 2147483647 w 417"/>
              <a:gd name="T53" fmla="*/ 2147483647 h 408"/>
              <a:gd name="T54" fmla="*/ 2147483647 w 417"/>
              <a:gd name="T55" fmla="*/ 2147483647 h 408"/>
              <a:gd name="T56" fmla="*/ 2147483647 w 417"/>
              <a:gd name="T57" fmla="*/ 2147483647 h 408"/>
              <a:gd name="T58" fmla="*/ 2147483647 w 417"/>
              <a:gd name="T59" fmla="*/ 2147483647 h 408"/>
              <a:gd name="T60" fmla="*/ 2147483647 w 417"/>
              <a:gd name="T61" fmla="*/ 2147483647 h 408"/>
              <a:gd name="T62" fmla="*/ 2147483647 w 417"/>
              <a:gd name="T63" fmla="*/ 2147483647 h 408"/>
              <a:gd name="T64" fmla="*/ 2147483647 w 417"/>
              <a:gd name="T65" fmla="*/ 2147483647 h 408"/>
              <a:gd name="T66" fmla="*/ 2147483647 w 417"/>
              <a:gd name="T67" fmla="*/ 2147483647 h 408"/>
              <a:gd name="T68" fmla="*/ 2147483647 w 417"/>
              <a:gd name="T69" fmla="*/ 2147483647 h 408"/>
              <a:gd name="T70" fmla="*/ 2147483647 w 417"/>
              <a:gd name="T71" fmla="*/ 2147483647 h 408"/>
              <a:gd name="T72" fmla="*/ 2147483647 w 417"/>
              <a:gd name="T73" fmla="*/ 2147483647 h 408"/>
              <a:gd name="T74" fmla="*/ 2147483647 w 417"/>
              <a:gd name="T75" fmla="*/ 2147483647 h 408"/>
              <a:gd name="T76" fmla="*/ 2147483647 w 417"/>
              <a:gd name="T77" fmla="*/ 2147483647 h 408"/>
              <a:gd name="T78" fmla="*/ 2147483647 w 417"/>
              <a:gd name="T79" fmla="*/ 2147483647 h 408"/>
              <a:gd name="T80" fmla="*/ 2147483647 w 417"/>
              <a:gd name="T81" fmla="*/ 2147483647 h 408"/>
              <a:gd name="T82" fmla="*/ 2147483647 w 417"/>
              <a:gd name="T83" fmla="*/ 2147483647 h 408"/>
              <a:gd name="T84" fmla="*/ 2147483647 w 417"/>
              <a:gd name="T85" fmla="*/ 0 h 408"/>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17"/>
              <a:gd name="T130" fmla="*/ 0 h 408"/>
              <a:gd name="T131" fmla="*/ 417 w 417"/>
              <a:gd name="T132" fmla="*/ 408 h 408"/>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17" h="408">
                <a:moveTo>
                  <a:pt x="208" y="0"/>
                </a:moveTo>
                <a:lnTo>
                  <a:pt x="197" y="2"/>
                </a:lnTo>
                <a:lnTo>
                  <a:pt x="186" y="2"/>
                </a:lnTo>
                <a:lnTo>
                  <a:pt x="176" y="3"/>
                </a:lnTo>
                <a:lnTo>
                  <a:pt x="165" y="5"/>
                </a:lnTo>
                <a:lnTo>
                  <a:pt x="156" y="8"/>
                </a:lnTo>
                <a:lnTo>
                  <a:pt x="146" y="10"/>
                </a:lnTo>
                <a:lnTo>
                  <a:pt x="136" y="13"/>
                </a:lnTo>
                <a:lnTo>
                  <a:pt x="126" y="17"/>
                </a:lnTo>
                <a:lnTo>
                  <a:pt x="118" y="21"/>
                </a:lnTo>
                <a:lnTo>
                  <a:pt x="108" y="25"/>
                </a:lnTo>
                <a:lnTo>
                  <a:pt x="100" y="30"/>
                </a:lnTo>
                <a:lnTo>
                  <a:pt x="92" y="36"/>
                </a:lnTo>
                <a:lnTo>
                  <a:pt x="83" y="42"/>
                </a:lnTo>
                <a:lnTo>
                  <a:pt x="75" y="48"/>
                </a:lnTo>
                <a:lnTo>
                  <a:pt x="68" y="54"/>
                </a:lnTo>
                <a:lnTo>
                  <a:pt x="60" y="61"/>
                </a:lnTo>
                <a:lnTo>
                  <a:pt x="54" y="68"/>
                </a:lnTo>
                <a:lnTo>
                  <a:pt x="47" y="75"/>
                </a:lnTo>
                <a:lnTo>
                  <a:pt x="40" y="82"/>
                </a:lnTo>
                <a:lnTo>
                  <a:pt x="35" y="90"/>
                </a:lnTo>
                <a:lnTo>
                  <a:pt x="29" y="99"/>
                </a:lnTo>
                <a:lnTo>
                  <a:pt x="25" y="107"/>
                </a:lnTo>
                <a:lnTo>
                  <a:pt x="19" y="117"/>
                </a:lnTo>
                <a:lnTo>
                  <a:pt x="15" y="125"/>
                </a:lnTo>
                <a:lnTo>
                  <a:pt x="12" y="134"/>
                </a:lnTo>
                <a:lnTo>
                  <a:pt x="8" y="144"/>
                </a:lnTo>
                <a:lnTo>
                  <a:pt x="6" y="153"/>
                </a:lnTo>
                <a:lnTo>
                  <a:pt x="4" y="164"/>
                </a:lnTo>
                <a:lnTo>
                  <a:pt x="1" y="173"/>
                </a:lnTo>
                <a:lnTo>
                  <a:pt x="0" y="184"/>
                </a:lnTo>
                <a:lnTo>
                  <a:pt x="0" y="194"/>
                </a:lnTo>
                <a:lnTo>
                  <a:pt x="0" y="204"/>
                </a:lnTo>
                <a:lnTo>
                  <a:pt x="0" y="215"/>
                </a:lnTo>
                <a:lnTo>
                  <a:pt x="0" y="226"/>
                </a:lnTo>
                <a:lnTo>
                  <a:pt x="1" y="235"/>
                </a:lnTo>
                <a:lnTo>
                  <a:pt x="4" y="246"/>
                </a:lnTo>
                <a:lnTo>
                  <a:pt x="6" y="255"/>
                </a:lnTo>
                <a:lnTo>
                  <a:pt x="8" y="265"/>
                </a:lnTo>
                <a:lnTo>
                  <a:pt x="12" y="274"/>
                </a:lnTo>
                <a:lnTo>
                  <a:pt x="15" y="284"/>
                </a:lnTo>
                <a:lnTo>
                  <a:pt x="19" y="293"/>
                </a:lnTo>
                <a:lnTo>
                  <a:pt x="25" y="301"/>
                </a:lnTo>
                <a:lnTo>
                  <a:pt x="29" y="310"/>
                </a:lnTo>
                <a:lnTo>
                  <a:pt x="35" y="318"/>
                </a:lnTo>
                <a:lnTo>
                  <a:pt x="40" y="326"/>
                </a:lnTo>
                <a:lnTo>
                  <a:pt x="47" y="335"/>
                </a:lnTo>
                <a:lnTo>
                  <a:pt x="54" y="342"/>
                </a:lnTo>
                <a:lnTo>
                  <a:pt x="60" y="349"/>
                </a:lnTo>
                <a:lnTo>
                  <a:pt x="68" y="356"/>
                </a:lnTo>
                <a:lnTo>
                  <a:pt x="75" y="362"/>
                </a:lnTo>
                <a:lnTo>
                  <a:pt x="83" y="368"/>
                </a:lnTo>
                <a:lnTo>
                  <a:pt x="92" y="374"/>
                </a:lnTo>
                <a:lnTo>
                  <a:pt x="100" y="378"/>
                </a:lnTo>
                <a:lnTo>
                  <a:pt x="108" y="383"/>
                </a:lnTo>
                <a:lnTo>
                  <a:pt x="118" y="388"/>
                </a:lnTo>
                <a:lnTo>
                  <a:pt x="126" y="393"/>
                </a:lnTo>
                <a:lnTo>
                  <a:pt x="136" y="396"/>
                </a:lnTo>
                <a:lnTo>
                  <a:pt x="146" y="399"/>
                </a:lnTo>
                <a:lnTo>
                  <a:pt x="156" y="402"/>
                </a:lnTo>
                <a:lnTo>
                  <a:pt x="165" y="404"/>
                </a:lnTo>
                <a:lnTo>
                  <a:pt x="176" y="406"/>
                </a:lnTo>
                <a:lnTo>
                  <a:pt x="186" y="407"/>
                </a:lnTo>
                <a:lnTo>
                  <a:pt x="197" y="408"/>
                </a:lnTo>
                <a:lnTo>
                  <a:pt x="208" y="408"/>
                </a:lnTo>
                <a:lnTo>
                  <a:pt x="218" y="408"/>
                </a:lnTo>
                <a:lnTo>
                  <a:pt x="229" y="407"/>
                </a:lnTo>
                <a:lnTo>
                  <a:pt x="239" y="406"/>
                </a:lnTo>
                <a:lnTo>
                  <a:pt x="250" y="404"/>
                </a:lnTo>
                <a:lnTo>
                  <a:pt x="260" y="402"/>
                </a:lnTo>
                <a:lnTo>
                  <a:pt x="269" y="399"/>
                </a:lnTo>
                <a:lnTo>
                  <a:pt x="279" y="396"/>
                </a:lnTo>
                <a:lnTo>
                  <a:pt x="289" y="393"/>
                </a:lnTo>
                <a:lnTo>
                  <a:pt x="299" y="388"/>
                </a:lnTo>
                <a:lnTo>
                  <a:pt x="307" y="383"/>
                </a:lnTo>
                <a:lnTo>
                  <a:pt x="315" y="378"/>
                </a:lnTo>
                <a:lnTo>
                  <a:pt x="324" y="374"/>
                </a:lnTo>
                <a:lnTo>
                  <a:pt x="332" y="368"/>
                </a:lnTo>
                <a:lnTo>
                  <a:pt x="340" y="362"/>
                </a:lnTo>
                <a:lnTo>
                  <a:pt x="347" y="356"/>
                </a:lnTo>
                <a:lnTo>
                  <a:pt x="356" y="349"/>
                </a:lnTo>
                <a:lnTo>
                  <a:pt x="363" y="342"/>
                </a:lnTo>
                <a:lnTo>
                  <a:pt x="368" y="335"/>
                </a:lnTo>
                <a:lnTo>
                  <a:pt x="375" y="326"/>
                </a:lnTo>
                <a:lnTo>
                  <a:pt x="381" y="318"/>
                </a:lnTo>
                <a:lnTo>
                  <a:pt x="386" y="310"/>
                </a:lnTo>
                <a:lnTo>
                  <a:pt x="390" y="301"/>
                </a:lnTo>
                <a:lnTo>
                  <a:pt x="396" y="293"/>
                </a:lnTo>
                <a:lnTo>
                  <a:pt x="400" y="284"/>
                </a:lnTo>
                <a:lnTo>
                  <a:pt x="403" y="274"/>
                </a:lnTo>
                <a:lnTo>
                  <a:pt x="407" y="265"/>
                </a:lnTo>
                <a:lnTo>
                  <a:pt x="410" y="255"/>
                </a:lnTo>
                <a:lnTo>
                  <a:pt x="411" y="246"/>
                </a:lnTo>
                <a:lnTo>
                  <a:pt x="414" y="235"/>
                </a:lnTo>
                <a:lnTo>
                  <a:pt x="415" y="226"/>
                </a:lnTo>
                <a:lnTo>
                  <a:pt x="415" y="215"/>
                </a:lnTo>
                <a:lnTo>
                  <a:pt x="417" y="204"/>
                </a:lnTo>
                <a:lnTo>
                  <a:pt x="415" y="194"/>
                </a:lnTo>
                <a:lnTo>
                  <a:pt x="415" y="184"/>
                </a:lnTo>
                <a:lnTo>
                  <a:pt x="414" y="173"/>
                </a:lnTo>
                <a:lnTo>
                  <a:pt x="411" y="164"/>
                </a:lnTo>
                <a:lnTo>
                  <a:pt x="410" y="153"/>
                </a:lnTo>
                <a:lnTo>
                  <a:pt x="407" y="144"/>
                </a:lnTo>
                <a:lnTo>
                  <a:pt x="403" y="134"/>
                </a:lnTo>
                <a:lnTo>
                  <a:pt x="400" y="125"/>
                </a:lnTo>
                <a:lnTo>
                  <a:pt x="396" y="117"/>
                </a:lnTo>
                <a:lnTo>
                  <a:pt x="390" y="107"/>
                </a:lnTo>
                <a:lnTo>
                  <a:pt x="386" y="99"/>
                </a:lnTo>
                <a:lnTo>
                  <a:pt x="381" y="90"/>
                </a:lnTo>
                <a:lnTo>
                  <a:pt x="375" y="82"/>
                </a:lnTo>
                <a:lnTo>
                  <a:pt x="368" y="75"/>
                </a:lnTo>
                <a:lnTo>
                  <a:pt x="363" y="68"/>
                </a:lnTo>
                <a:lnTo>
                  <a:pt x="356" y="61"/>
                </a:lnTo>
                <a:lnTo>
                  <a:pt x="347" y="54"/>
                </a:lnTo>
                <a:lnTo>
                  <a:pt x="340" y="48"/>
                </a:lnTo>
                <a:lnTo>
                  <a:pt x="332" y="42"/>
                </a:lnTo>
                <a:lnTo>
                  <a:pt x="324" y="36"/>
                </a:lnTo>
                <a:lnTo>
                  <a:pt x="315" y="30"/>
                </a:lnTo>
                <a:lnTo>
                  <a:pt x="307" y="25"/>
                </a:lnTo>
                <a:lnTo>
                  <a:pt x="299" y="21"/>
                </a:lnTo>
                <a:lnTo>
                  <a:pt x="289" y="17"/>
                </a:lnTo>
                <a:lnTo>
                  <a:pt x="279" y="13"/>
                </a:lnTo>
                <a:lnTo>
                  <a:pt x="269" y="10"/>
                </a:lnTo>
                <a:lnTo>
                  <a:pt x="260" y="8"/>
                </a:lnTo>
                <a:lnTo>
                  <a:pt x="250" y="5"/>
                </a:lnTo>
                <a:lnTo>
                  <a:pt x="239" y="3"/>
                </a:lnTo>
                <a:lnTo>
                  <a:pt x="229" y="2"/>
                </a:lnTo>
                <a:lnTo>
                  <a:pt x="218" y="2"/>
                </a:lnTo>
                <a:lnTo>
                  <a:pt x="20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5" name="Rectangle 196"/>
          <p:cNvSpPr>
            <a:spLocks noChangeArrowheads="1"/>
          </p:cNvSpPr>
          <p:nvPr/>
        </p:nvSpPr>
        <p:spPr bwMode="auto">
          <a:xfrm>
            <a:off x="8616413" y="3729567"/>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17</a:t>
            </a:r>
            <a:endParaRPr lang="en-US" altLang="zh-CN" sz="2400">
              <a:solidFill>
                <a:srgbClr val="000000"/>
              </a:solidFill>
              <a:latin typeface="Tahoma" pitchFamily="34" charset="0"/>
              <a:ea typeface="Arial Unicode MS" pitchFamily="34" charset="-122"/>
            </a:endParaRPr>
          </a:p>
        </p:txBody>
      </p:sp>
      <p:sp>
        <p:nvSpPr>
          <p:cNvPr id="68806" name="Rectangle 197"/>
          <p:cNvSpPr>
            <a:spLocks noChangeArrowheads="1"/>
          </p:cNvSpPr>
          <p:nvPr/>
        </p:nvSpPr>
        <p:spPr bwMode="auto">
          <a:xfrm>
            <a:off x="9108034" y="38396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807" name="Freeform 198"/>
          <p:cNvSpPr>
            <a:spLocks/>
          </p:cNvSpPr>
          <p:nvPr/>
        </p:nvSpPr>
        <p:spPr bwMode="auto">
          <a:xfrm>
            <a:off x="9108017" y="4432300"/>
            <a:ext cx="861484" cy="645584"/>
          </a:xfrm>
          <a:custGeom>
            <a:avLst/>
            <a:gdLst>
              <a:gd name="T0" fmla="*/ 2147483647 w 407"/>
              <a:gd name="T1" fmla="*/ 2147483647 h 407"/>
              <a:gd name="T2" fmla="*/ 2147483647 w 407"/>
              <a:gd name="T3" fmla="*/ 2147483647 h 407"/>
              <a:gd name="T4" fmla="*/ 2147483647 w 407"/>
              <a:gd name="T5" fmla="*/ 2147483647 h 407"/>
              <a:gd name="T6" fmla="*/ 2147483647 w 407"/>
              <a:gd name="T7" fmla="*/ 2147483647 h 407"/>
              <a:gd name="T8" fmla="*/ 2147483647 w 407"/>
              <a:gd name="T9" fmla="*/ 2147483647 h 407"/>
              <a:gd name="T10" fmla="*/ 2147483647 w 407"/>
              <a:gd name="T11" fmla="*/ 2147483647 h 407"/>
              <a:gd name="T12" fmla="*/ 2147483647 w 407"/>
              <a:gd name="T13" fmla="*/ 2147483647 h 407"/>
              <a:gd name="T14" fmla="*/ 2147483647 w 407"/>
              <a:gd name="T15" fmla="*/ 2147483647 h 407"/>
              <a:gd name="T16" fmla="*/ 2147483647 w 407"/>
              <a:gd name="T17" fmla="*/ 2147483647 h 407"/>
              <a:gd name="T18" fmla="*/ 2147483647 w 407"/>
              <a:gd name="T19" fmla="*/ 2147483647 h 407"/>
              <a:gd name="T20" fmla="*/ 0 w 407"/>
              <a:gd name="T21" fmla="*/ 2147483647 h 407"/>
              <a:gd name="T22" fmla="*/ 2147483647 w 407"/>
              <a:gd name="T23" fmla="*/ 2147483647 h 407"/>
              <a:gd name="T24" fmla="*/ 2147483647 w 407"/>
              <a:gd name="T25" fmla="*/ 2147483647 h 407"/>
              <a:gd name="T26" fmla="*/ 2147483647 w 407"/>
              <a:gd name="T27" fmla="*/ 2147483647 h 407"/>
              <a:gd name="T28" fmla="*/ 2147483647 w 407"/>
              <a:gd name="T29" fmla="*/ 2147483647 h 407"/>
              <a:gd name="T30" fmla="*/ 2147483647 w 407"/>
              <a:gd name="T31" fmla="*/ 2147483647 h 407"/>
              <a:gd name="T32" fmla="*/ 2147483647 w 407"/>
              <a:gd name="T33" fmla="*/ 2147483647 h 407"/>
              <a:gd name="T34" fmla="*/ 2147483647 w 407"/>
              <a:gd name="T35" fmla="*/ 2147483647 h 407"/>
              <a:gd name="T36" fmla="*/ 2147483647 w 407"/>
              <a:gd name="T37" fmla="*/ 2147483647 h 407"/>
              <a:gd name="T38" fmla="*/ 2147483647 w 407"/>
              <a:gd name="T39" fmla="*/ 2147483647 h 407"/>
              <a:gd name="T40" fmla="*/ 2147483647 w 407"/>
              <a:gd name="T41" fmla="*/ 2147483647 h 407"/>
              <a:gd name="T42" fmla="*/ 2147483647 w 407"/>
              <a:gd name="T43" fmla="*/ 2147483647 h 407"/>
              <a:gd name="T44" fmla="*/ 2147483647 w 407"/>
              <a:gd name="T45" fmla="*/ 2147483647 h 407"/>
              <a:gd name="T46" fmla="*/ 2147483647 w 407"/>
              <a:gd name="T47" fmla="*/ 2147483647 h 407"/>
              <a:gd name="T48" fmla="*/ 2147483647 w 407"/>
              <a:gd name="T49" fmla="*/ 2147483647 h 407"/>
              <a:gd name="T50" fmla="*/ 2147483647 w 407"/>
              <a:gd name="T51" fmla="*/ 2147483647 h 407"/>
              <a:gd name="T52" fmla="*/ 2147483647 w 407"/>
              <a:gd name="T53" fmla="*/ 2147483647 h 407"/>
              <a:gd name="T54" fmla="*/ 2147483647 w 407"/>
              <a:gd name="T55" fmla="*/ 2147483647 h 407"/>
              <a:gd name="T56" fmla="*/ 2147483647 w 407"/>
              <a:gd name="T57" fmla="*/ 2147483647 h 407"/>
              <a:gd name="T58" fmla="*/ 2147483647 w 407"/>
              <a:gd name="T59" fmla="*/ 2147483647 h 407"/>
              <a:gd name="T60" fmla="*/ 2147483647 w 407"/>
              <a:gd name="T61" fmla="*/ 2147483647 h 407"/>
              <a:gd name="T62" fmla="*/ 2147483647 w 407"/>
              <a:gd name="T63" fmla="*/ 2147483647 h 407"/>
              <a:gd name="T64" fmla="*/ 2147483647 w 407"/>
              <a:gd name="T65" fmla="*/ 2147483647 h 407"/>
              <a:gd name="T66" fmla="*/ 2147483647 w 407"/>
              <a:gd name="T67" fmla="*/ 2147483647 h 407"/>
              <a:gd name="T68" fmla="*/ 2147483647 w 407"/>
              <a:gd name="T69" fmla="*/ 2147483647 h 407"/>
              <a:gd name="T70" fmla="*/ 2147483647 w 407"/>
              <a:gd name="T71" fmla="*/ 2147483647 h 407"/>
              <a:gd name="T72" fmla="*/ 2147483647 w 407"/>
              <a:gd name="T73" fmla="*/ 2147483647 h 407"/>
              <a:gd name="T74" fmla="*/ 2147483647 w 407"/>
              <a:gd name="T75" fmla="*/ 2147483647 h 407"/>
              <a:gd name="T76" fmla="*/ 2147483647 w 407"/>
              <a:gd name="T77" fmla="*/ 2147483647 h 407"/>
              <a:gd name="T78" fmla="*/ 2147483647 w 407"/>
              <a:gd name="T79" fmla="*/ 2147483647 h 407"/>
              <a:gd name="T80" fmla="*/ 2147483647 w 407"/>
              <a:gd name="T81" fmla="*/ 2147483647 h 407"/>
              <a:gd name="T82" fmla="*/ 2147483647 w 407"/>
              <a:gd name="T83" fmla="*/ 2147483647 h 407"/>
              <a:gd name="T84" fmla="*/ 2147483647 w 40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407"/>
              <a:gd name="T131" fmla="*/ 407 w 40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407">
                <a:moveTo>
                  <a:pt x="203" y="0"/>
                </a:moveTo>
                <a:lnTo>
                  <a:pt x="193" y="1"/>
                </a:lnTo>
                <a:lnTo>
                  <a:pt x="182" y="1"/>
                </a:lnTo>
                <a:lnTo>
                  <a:pt x="173" y="2"/>
                </a:lnTo>
                <a:lnTo>
                  <a:pt x="163" y="4"/>
                </a:lnTo>
                <a:lnTo>
                  <a:pt x="153" y="7"/>
                </a:lnTo>
                <a:lnTo>
                  <a:pt x="143" y="9"/>
                </a:lnTo>
                <a:lnTo>
                  <a:pt x="134" y="13"/>
                </a:lnTo>
                <a:lnTo>
                  <a:pt x="124" y="16"/>
                </a:lnTo>
                <a:lnTo>
                  <a:pt x="116" y="20"/>
                </a:lnTo>
                <a:lnTo>
                  <a:pt x="106" y="24"/>
                </a:lnTo>
                <a:lnTo>
                  <a:pt x="97" y="29"/>
                </a:lnTo>
                <a:lnTo>
                  <a:pt x="89" y="35"/>
                </a:lnTo>
                <a:lnTo>
                  <a:pt x="82" y="41"/>
                </a:lnTo>
                <a:lnTo>
                  <a:pt x="74" y="47"/>
                </a:lnTo>
                <a:lnTo>
                  <a:pt x="67" y="53"/>
                </a:lnTo>
                <a:lnTo>
                  <a:pt x="60" y="60"/>
                </a:lnTo>
                <a:lnTo>
                  <a:pt x="53" y="67"/>
                </a:lnTo>
                <a:lnTo>
                  <a:pt x="46" y="74"/>
                </a:lnTo>
                <a:lnTo>
                  <a:pt x="41" y="81"/>
                </a:lnTo>
                <a:lnTo>
                  <a:pt x="35" y="90"/>
                </a:lnTo>
                <a:lnTo>
                  <a:pt x="29" y="98"/>
                </a:lnTo>
                <a:lnTo>
                  <a:pt x="24" y="106"/>
                </a:lnTo>
                <a:lnTo>
                  <a:pt x="20" y="116"/>
                </a:lnTo>
                <a:lnTo>
                  <a:pt x="16" y="124"/>
                </a:lnTo>
                <a:lnTo>
                  <a:pt x="13" y="133"/>
                </a:lnTo>
                <a:lnTo>
                  <a:pt x="9" y="143"/>
                </a:lnTo>
                <a:lnTo>
                  <a:pt x="6" y="152"/>
                </a:lnTo>
                <a:lnTo>
                  <a:pt x="4" y="163"/>
                </a:lnTo>
                <a:lnTo>
                  <a:pt x="2" y="173"/>
                </a:lnTo>
                <a:lnTo>
                  <a:pt x="0" y="183"/>
                </a:lnTo>
                <a:lnTo>
                  <a:pt x="0" y="193"/>
                </a:lnTo>
                <a:lnTo>
                  <a:pt x="0" y="203"/>
                </a:lnTo>
                <a:lnTo>
                  <a:pt x="0" y="214"/>
                </a:lnTo>
                <a:lnTo>
                  <a:pt x="0" y="225"/>
                </a:lnTo>
                <a:lnTo>
                  <a:pt x="2" y="234"/>
                </a:lnTo>
                <a:lnTo>
                  <a:pt x="4" y="245"/>
                </a:lnTo>
                <a:lnTo>
                  <a:pt x="6" y="254"/>
                </a:lnTo>
                <a:lnTo>
                  <a:pt x="9" y="264"/>
                </a:lnTo>
                <a:lnTo>
                  <a:pt x="13" y="273"/>
                </a:lnTo>
                <a:lnTo>
                  <a:pt x="16" y="283"/>
                </a:lnTo>
                <a:lnTo>
                  <a:pt x="20" y="292"/>
                </a:lnTo>
                <a:lnTo>
                  <a:pt x="24" y="301"/>
                </a:lnTo>
                <a:lnTo>
                  <a:pt x="29" y="309"/>
                </a:lnTo>
                <a:lnTo>
                  <a:pt x="35" y="317"/>
                </a:lnTo>
                <a:lnTo>
                  <a:pt x="41" y="325"/>
                </a:lnTo>
                <a:lnTo>
                  <a:pt x="46" y="334"/>
                </a:lnTo>
                <a:lnTo>
                  <a:pt x="53" y="341"/>
                </a:lnTo>
                <a:lnTo>
                  <a:pt x="60" y="348"/>
                </a:lnTo>
                <a:lnTo>
                  <a:pt x="67" y="355"/>
                </a:lnTo>
                <a:lnTo>
                  <a:pt x="74" y="361"/>
                </a:lnTo>
                <a:lnTo>
                  <a:pt x="82" y="367"/>
                </a:lnTo>
                <a:lnTo>
                  <a:pt x="89" y="373"/>
                </a:lnTo>
                <a:lnTo>
                  <a:pt x="97" y="378"/>
                </a:lnTo>
                <a:lnTo>
                  <a:pt x="106" y="382"/>
                </a:lnTo>
                <a:lnTo>
                  <a:pt x="116" y="387"/>
                </a:lnTo>
                <a:lnTo>
                  <a:pt x="124" y="392"/>
                </a:lnTo>
                <a:lnTo>
                  <a:pt x="134" y="395"/>
                </a:lnTo>
                <a:lnTo>
                  <a:pt x="143" y="398"/>
                </a:lnTo>
                <a:lnTo>
                  <a:pt x="153" y="401"/>
                </a:lnTo>
                <a:lnTo>
                  <a:pt x="163" y="404"/>
                </a:lnTo>
                <a:lnTo>
                  <a:pt x="173" y="405"/>
                </a:lnTo>
                <a:lnTo>
                  <a:pt x="182" y="406"/>
                </a:lnTo>
                <a:lnTo>
                  <a:pt x="193" y="407"/>
                </a:lnTo>
                <a:lnTo>
                  <a:pt x="203" y="407"/>
                </a:lnTo>
                <a:lnTo>
                  <a:pt x="214" y="407"/>
                </a:lnTo>
                <a:lnTo>
                  <a:pt x="224" y="406"/>
                </a:lnTo>
                <a:lnTo>
                  <a:pt x="234" y="405"/>
                </a:lnTo>
                <a:lnTo>
                  <a:pt x="245" y="404"/>
                </a:lnTo>
                <a:lnTo>
                  <a:pt x="254" y="401"/>
                </a:lnTo>
                <a:lnTo>
                  <a:pt x="264" y="398"/>
                </a:lnTo>
                <a:lnTo>
                  <a:pt x="273" y="395"/>
                </a:lnTo>
                <a:lnTo>
                  <a:pt x="282" y="392"/>
                </a:lnTo>
                <a:lnTo>
                  <a:pt x="292" y="387"/>
                </a:lnTo>
                <a:lnTo>
                  <a:pt x="300" y="382"/>
                </a:lnTo>
                <a:lnTo>
                  <a:pt x="309" y="378"/>
                </a:lnTo>
                <a:lnTo>
                  <a:pt x="317" y="373"/>
                </a:lnTo>
                <a:lnTo>
                  <a:pt x="325" y="367"/>
                </a:lnTo>
                <a:lnTo>
                  <a:pt x="332" y="361"/>
                </a:lnTo>
                <a:lnTo>
                  <a:pt x="341" y="355"/>
                </a:lnTo>
                <a:lnTo>
                  <a:pt x="348" y="348"/>
                </a:lnTo>
                <a:lnTo>
                  <a:pt x="354" y="341"/>
                </a:lnTo>
                <a:lnTo>
                  <a:pt x="360" y="334"/>
                </a:lnTo>
                <a:lnTo>
                  <a:pt x="366" y="325"/>
                </a:lnTo>
                <a:lnTo>
                  <a:pt x="373" y="317"/>
                </a:lnTo>
                <a:lnTo>
                  <a:pt x="377" y="309"/>
                </a:lnTo>
                <a:lnTo>
                  <a:pt x="382" y="301"/>
                </a:lnTo>
                <a:lnTo>
                  <a:pt x="386" y="292"/>
                </a:lnTo>
                <a:lnTo>
                  <a:pt x="391" y="283"/>
                </a:lnTo>
                <a:lnTo>
                  <a:pt x="395" y="273"/>
                </a:lnTo>
                <a:lnTo>
                  <a:pt x="398" y="264"/>
                </a:lnTo>
                <a:lnTo>
                  <a:pt x="400" y="254"/>
                </a:lnTo>
                <a:lnTo>
                  <a:pt x="403" y="245"/>
                </a:lnTo>
                <a:lnTo>
                  <a:pt x="404" y="234"/>
                </a:lnTo>
                <a:lnTo>
                  <a:pt x="406" y="225"/>
                </a:lnTo>
                <a:lnTo>
                  <a:pt x="406" y="214"/>
                </a:lnTo>
                <a:lnTo>
                  <a:pt x="407" y="203"/>
                </a:lnTo>
                <a:lnTo>
                  <a:pt x="406" y="193"/>
                </a:lnTo>
                <a:lnTo>
                  <a:pt x="406" y="183"/>
                </a:lnTo>
                <a:lnTo>
                  <a:pt x="404" y="173"/>
                </a:lnTo>
                <a:lnTo>
                  <a:pt x="403" y="163"/>
                </a:lnTo>
                <a:lnTo>
                  <a:pt x="400" y="152"/>
                </a:lnTo>
                <a:lnTo>
                  <a:pt x="398" y="143"/>
                </a:lnTo>
                <a:lnTo>
                  <a:pt x="395" y="133"/>
                </a:lnTo>
                <a:lnTo>
                  <a:pt x="391" y="124"/>
                </a:lnTo>
                <a:lnTo>
                  <a:pt x="386" y="116"/>
                </a:lnTo>
                <a:lnTo>
                  <a:pt x="382" y="106"/>
                </a:lnTo>
                <a:lnTo>
                  <a:pt x="377" y="98"/>
                </a:lnTo>
                <a:lnTo>
                  <a:pt x="373" y="90"/>
                </a:lnTo>
                <a:lnTo>
                  <a:pt x="366" y="81"/>
                </a:lnTo>
                <a:lnTo>
                  <a:pt x="360" y="74"/>
                </a:lnTo>
                <a:lnTo>
                  <a:pt x="354" y="67"/>
                </a:lnTo>
                <a:lnTo>
                  <a:pt x="348" y="60"/>
                </a:lnTo>
                <a:lnTo>
                  <a:pt x="341" y="53"/>
                </a:lnTo>
                <a:lnTo>
                  <a:pt x="332" y="47"/>
                </a:lnTo>
                <a:lnTo>
                  <a:pt x="325" y="41"/>
                </a:lnTo>
                <a:lnTo>
                  <a:pt x="317" y="35"/>
                </a:lnTo>
                <a:lnTo>
                  <a:pt x="309" y="29"/>
                </a:lnTo>
                <a:lnTo>
                  <a:pt x="300" y="24"/>
                </a:lnTo>
                <a:lnTo>
                  <a:pt x="292" y="20"/>
                </a:lnTo>
                <a:lnTo>
                  <a:pt x="282" y="16"/>
                </a:lnTo>
                <a:lnTo>
                  <a:pt x="273" y="13"/>
                </a:lnTo>
                <a:lnTo>
                  <a:pt x="264" y="9"/>
                </a:lnTo>
                <a:lnTo>
                  <a:pt x="254" y="7"/>
                </a:lnTo>
                <a:lnTo>
                  <a:pt x="245" y="4"/>
                </a:lnTo>
                <a:lnTo>
                  <a:pt x="234" y="2"/>
                </a:lnTo>
                <a:lnTo>
                  <a:pt x="224" y="1"/>
                </a:lnTo>
                <a:lnTo>
                  <a:pt x="214" y="1"/>
                </a:lnTo>
                <a:lnTo>
                  <a:pt x="20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8" name="Freeform 199"/>
          <p:cNvSpPr>
            <a:spLocks/>
          </p:cNvSpPr>
          <p:nvPr/>
        </p:nvSpPr>
        <p:spPr bwMode="auto">
          <a:xfrm>
            <a:off x="9108017" y="4432300"/>
            <a:ext cx="861484" cy="645584"/>
          </a:xfrm>
          <a:custGeom>
            <a:avLst/>
            <a:gdLst>
              <a:gd name="T0" fmla="*/ 2147483647 w 407"/>
              <a:gd name="T1" fmla="*/ 2147483647 h 407"/>
              <a:gd name="T2" fmla="*/ 2147483647 w 407"/>
              <a:gd name="T3" fmla="*/ 2147483647 h 407"/>
              <a:gd name="T4" fmla="*/ 2147483647 w 407"/>
              <a:gd name="T5" fmla="*/ 2147483647 h 407"/>
              <a:gd name="T6" fmla="*/ 2147483647 w 407"/>
              <a:gd name="T7" fmla="*/ 2147483647 h 407"/>
              <a:gd name="T8" fmla="*/ 2147483647 w 407"/>
              <a:gd name="T9" fmla="*/ 2147483647 h 407"/>
              <a:gd name="T10" fmla="*/ 2147483647 w 407"/>
              <a:gd name="T11" fmla="*/ 2147483647 h 407"/>
              <a:gd name="T12" fmla="*/ 2147483647 w 407"/>
              <a:gd name="T13" fmla="*/ 2147483647 h 407"/>
              <a:gd name="T14" fmla="*/ 2147483647 w 407"/>
              <a:gd name="T15" fmla="*/ 2147483647 h 407"/>
              <a:gd name="T16" fmla="*/ 2147483647 w 407"/>
              <a:gd name="T17" fmla="*/ 2147483647 h 407"/>
              <a:gd name="T18" fmla="*/ 2147483647 w 407"/>
              <a:gd name="T19" fmla="*/ 2147483647 h 407"/>
              <a:gd name="T20" fmla="*/ 0 w 407"/>
              <a:gd name="T21" fmla="*/ 2147483647 h 407"/>
              <a:gd name="T22" fmla="*/ 2147483647 w 407"/>
              <a:gd name="T23" fmla="*/ 2147483647 h 407"/>
              <a:gd name="T24" fmla="*/ 2147483647 w 407"/>
              <a:gd name="T25" fmla="*/ 2147483647 h 407"/>
              <a:gd name="T26" fmla="*/ 2147483647 w 407"/>
              <a:gd name="T27" fmla="*/ 2147483647 h 407"/>
              <a:gd name="T28" fmla="*/ 2147483647 w 407"/>
              <a:gd name="T29" fmla="*/ 2147483647 h 407"/>
              <a:gd name="T30" fmla="*/ 2147483647 w 407"/>
              <a:gd name="T31" fmla="*/ 2147483647 h 407"/>
              <a:gd name="T32" fmla="*/ 2147483647 w 407"/>
              <a:gd name="T33" fmla="*/ 2147483647 h 407"/>
              <a:gd name="T34" fmla="*/ 2147483647 w 407"/>
              <a:gd name="T35" fmla="*/ 2147483647 h 407"/>
              <a:gd name="T36" fmla="*/ 2147483647 w 407"/>
              <a:gd name="T37" fmla="*/ 2147483647 h 407"/>
              <a:gd name="T38" fmla="*/ 2147483647 w 407"/>
              <a:gd name="T39" fmla="*/ 2147483647 h 407"/>
              <a:gd name="T40" fmla="*/ 2147483647 w 407"/>
              <a:gd name="T41" fmla="*/ 2147483647 h 407"/>
              <a:gd name="T42" fmla="*/ 2147483647 w 407"/>
              <a:gd name="T43" fmla="*/ 2147483647 h 407"/>
              <a:gd name="T44" fmla="*/ 2147483647 w 407"/>
              <a:gd name="T45" fmla="*/ 2147483647 h 407"/>
              <a:gd name="T46" fmla="*/ 2147483647 w 407"/>
              <a:gd name="T47" fmla="*/ 2147483647 h 407"/>
              <a:gd name="T48" fmla="*/ 2147483647 w 407"/>
              <a:gd name="T49" fmla="*/ 2147483647 h 407"/>
              <a:gd name="T50" fmla="*/ 2147483647 w 407"/>
              <a:gd name="T51" fmla="*/ 2147483647 h 407"/>
              <a:gd name="T52" fmla="*/ 2147483647 w 407"/>
              <a:gd name="T53" fmla="*/ 2147483647 h 407"/>
              <a:gd name="T54" fmla="*/ 2147483647 w 407"/>
              <a:gd name="T55" fmla="*/ 2147483647 h 407"/>
              <a:gd name="T56" fmla="*/ 2147483647 w 407"/>
              <a:gd name="T57" fmla="*/ 2147483647 h 407"/>
              <a:gd name="T58" fmla="*/ 2147483647 w 407"/>
              <a:gd name="T59" fmla="*/ 2147483647 h 407"/>
              <a:gd name="T60" fmla="*/ 2147483647 w 407"/>
              <a:gd name="T61" fmla="*/ 2147483647 h 407"/>
              <a:gd name="T62" fmla="*/ 2147483647 w 407"/>
              <a:gd name="T63" fmla="*/ 2147483647 h 407"/>
              <a:gd name="T64" fmla="*/ 2147483647 w 407"/>
              <a:gd name="T65" fmla="*/ 2147483647 h 407"/>
              <a:gd name="T66" fmla="*/ 2147483647 w 407"/>
              <a:gd name="T67" fmla="*/ 2147483647 h 407"/>
              <a:gd name="T68" fmla="*/ 2147483647 w 407"/>
              <a:gd name="T69" fmla="*/ 2147483647 h 407"/>
              <a:gd name="T70" fmla="*/ 2147483647 w 407"/>
              <a:gd name="T71" fmla="*/ 2147483647 h 407"/>
              <a:gd name="T72" fmla="*/ 2147483647 w 407"/>
              <a:gd name="T73" fmla="*/ 2147483647 h 407"/>
              <a:gd name="T74" fmla="*/ 2147483647 w 407"/>
              <a:gd name="T75" fmla="*/ 2147483647 h 407"/>
              <a:gd name="T76" fmla="*/ 2147483647 w 407"/>
              <a:gd name="T77" fmla="*/ 2147483647 h 407"/>
              <a:gd name="T78" fmla="*/ 2147483647 w 407"/>
              <a:gd name="T79" fmla="*/ 2147483647 h 407"/>
              <a:gd name="T80" fmla="*/ 2147483647 w 407"/>
              <a:gd name="T81" fmla="*/ 2147483647 h 407"/>
              <a:gd name="T82" fmla="*/ 2147483647 w 407"/>
              <a:gd name="T83" fmla="*/ 2147483647 h 407"/>
              <a:gd name="T84" fmla="*/ 2147483647 w 407"/>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407"/>
              <a:gd name="T130" fmla="*/ 0 h 407"/>
              <a:gd name="T131" fmla="*/ 407 w 407"/>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407" h="407">
                <a:moveTo>
                  <a:pt x="203" y="0"/>
                </a:moveTo>
                <a:lnTo>
                  <a:pt x="193" y="1"/>
                </a:lnTo>
                <a:lnTo>
                  <a:pt x="182" y="1"/>
                </a:lnTo>
                <a:lnTo>
                  <a:pt x="173" y="2"/>
                </a:lnTo>
                <a:lnTo>
                  <a:pt x="163" y="4"/>
                </a:lnTo>
                <a:lnTo>
                  <a:pt x="153" y="7"/>
                </a:lnTo>
                <a:lnTo>
                  <a:pt x="143" y="9"/>
                </a:lnTo>
                <a:lnTo>
                  <a:pt x="134" y="13"/>
                </a:lnTo>
                <a:lnTo>
                  <a:pt x="124" y="16"/>
                </a:lnTo>
                <a:lnTo>
                  <a:pt x="116" y="20"/>
                </a:lnTo>
                <a:lnTo>
                  <a:pt x="106" y="24"/>
                </a:lnTo>
                <a:lnTo>
                  <a:pt x="97" y="29"/>
                </a:lnTo>
                <a:lnTo>
                  <a:pt x="89" y="35"/>
                </a:lnTo>
                <a:lnTo>
                  <a:pt x="82" y="41"/>
                </a:lnTo>
                <a:lnTo>
                  <a:pt x="74" y="47"/>
                </a:lnTo>
                <a:lnTo>
                  <a:pt x="67" y="53"/>
                </a:lnTo>
                <a:lnTo>
                  <a:pt x="60" y="60"/>
                </a:lnTo>
                <a:lnTo>
                  <a:pt x="53" y="67"/>
                </a:lnTo>
                <a:lnTo>
                  <a:pt x="46" y="74"/>
                </a:lnTo>
                <a:lnTo>
                  <a:pt x="41" y="81"/>
                </a:lnTo>
                <a:lnTo>
                  <a:pt x="35" y="90"/>
                </a:lnTo>
                <a:lnTo>
                  <a:pt x="29" y="98"/>
                </a:lnTo>
                <a:lnTo>
                  <a:pt x="24" y="106"/>
                </a:lnTo>
                <a:lnTo>
                  <a:pt x="20" y="116"/>
                </a:lnTo>
                <a:lnTo>
                  <a:pt x="16" y="124"/>
                </a:lnTo>
                <a:lnTo>
                  <a:pt x="13" y="133"/>
                </a:lnTo>
                <a:lnTo>
                  <a:pt x="9" y="143"/>
                </a:lnTo>
                <a:lnTo>
                  <a:pt x="6" y="152"/>
                </a:lnTo>
                <a:lnTo>
                  <a:pt x="4" y="163"/>
                </a:lnTo>
                <a:lnTo>
                  <a:pt x="2" y="173"/>
                </a:lnTo>
                <a:lnTo>
                  <a:pt x="0" y="183"/>
                </a:lnTo>
                <a:lnTo>
                  <a:pt x="0" y="193"/>
                </a:lnTo>
                <a:lnTo>
                  <a:pt x="0" y="203"/>
                </a:lnTo>
                <a:lnTo>
                  <a:pt x="0" y="214"/>
                </a:lnTo>
                <a:lnTo>
                  <a:pt x="0" y="225"/>
                </a:lnTo>
                <a:lnTo>
                  <a:pt x="2" y="234"/>
                </a:lnTo>
                <a:lnTo>
                  <a:pt x="4" y="245"/>
                </a:lnTo>
                <a:lnTo>
                  <a:pt x="6" y="254"/>
                </a:lnTo>
                <a:lnTo>
                  <a:pt x="9" y="264"/>
                </a:lnTo>
                <a:lnTo>
                  <a:pt x="13" y="273"/>
                </a:lnTo>
                <a:lnTo>
                  <a:pt x="16" y="283"/>
                </a:lnTo>
                <a:lnTo>
                  <a:pt x="20" y="292"/>
                </a:lnTo>
                <a:lnTo>
                  <a:pt x="24" y="301"/>
                </a:lnTo>
                <a:lnTo>
                  <a:pt x="29" y="309"/>
                </a:lnTo>
                <a:lnTo>
                  <a:pt x="35" y="317"/>
                </a:lnTo>
                <a:lnTo>
                  <a:pt x="41" y="325"/>
                </a:lnTo>
                <a:lnTo>
                  <a:pt x="46" y="334"/>
                </a:lnTo>
                <a:lnTo>
                  <a:pt x="53" y="341"/>
                </a:lnTo>
                <a:lnTo>
                  <a:pt x="60" y="348"/>
                </a:lnTo>
                <a:lnTo>
                  <a:pt x="67" y="355"/>
                </a:lnTo>
                <a:lnTo>
                  <a:pt x="74" y="361"/>
                </a:lnTo>
                <a:lnTo>
                  <a:pt x="82" y="367"/>
                </a:lnTo>
                <a:lnTo>
                  <a:pt x="89" y="373"/>
                </a:lnTo>
                <a:lnTo>
                  <a:pt x="97" y="378"/>
                </a:lnTo>
                <a:lnTo>
                  <a:pt x="106" y="382"/>
                </a:lnTo>
                <a:lnTo>
                  <a:pt x="116" y="387"/>
                </a:lnTo>
                <a:lnTo>
                  <a:pt x="124" y="392"/>
                </a:lnTo>
                <a:lnTo>
                  <a:pt x="134" y="395"/>
                </a:lnTo>
                <a:lnTo>
                  <a:pt x="143" y="398"/>
                </a:lnTo>
                <a:lnTo>
                  <a:pt x="153" y="401"/>
                </a:lnTo>
                <a:lnTo>
                  <a:pt x="163" y="404"/>
                </a:lnTo>
                <a:lnTo>
                  <a:pt x="173" y="405"/>
                </a:lnTo>
                <a:lnTo>
                  <a:pt x="182" y="406"/>
                </a:lnTo>
                <a:lnTo>
                  <a:pt x="193" y="407"/>
                </a:lnTo>
                <a:lnTo>
                  <a:pt x="203" y="407"/>
                </a:lnTo>
                <a:lnTo>
                  <a:pt x="214" y="407"/>
                </a:lnTo>
                <a:lnTo>
                  <a:pt x="224" y="406"/>
                </a:lnTo>
                <a:lnTo>
                  <a:pt x="234" y="405"/>
                </a:lnTo>
                <a:lnTo>
                  <a:pt x="245" y="404"/>
                </a:lnTo>
                <a:lnTo>
                  <a:pt x="254" y="401"/>
                </a:lnTo>
                <a:lnTo>
                  <a:pt x="264" y="398"/>
                </a:lnTo>
                <a:lnTo>
                  <a:pt x="273" y="395"/>
                </a:lnTo>
                <a:lnTo>
                  <a:pt x="282" y="392"/>
                </a:lnTo>
                <a:lnTo>
                  <a:pt x="292" y="387"/>
                </a:lnTo>
                <a:lnTo>
                  <a:pt x="300" y="382"/>
                </a:lnTo>
                <a:lnTo>
                  <a:pt x="309" y="378"/>
                </a:lnTo>
                <a:lnTo>
                  <a:pt x="317" y="373"/>
                </a:lnTo>
                <a:lnTo>
                  <a:pt x="325" y="367"/>
                </a:lnTo>
                <a:lnTo>
                  <a:pt x="332" y="361"/>
                </a:lnTo>
                <a:lnTo>
                  <a:pt x="341" y="355"/>
                </a:lnTo>
                <a:lnTo>
                  <a:pt x="348" y="348"/>
                </a:lnTo>
                <a:lnTo>
                  <a:pt x="354" y="341"/>
                </a:lnTo>
                <a:lnTo>
                  <a:pt x="360" y="334"/>
                </a:lnTo>
                <a:lnTo>
                  <a:pt x="366" y="325"/>
                </a:lnTo>
                <a:lnTo>
                  <a:pt x="373" y="317"/>
                </a:lnTo>
                <a:lnTo>
                  <a:pt x="377" y="309"/>
                </a:lnTo>
                <a:lnTo>
                  <a:pt x="382" y="301"/>
                </a:lnTo>
                <a:lnTo>
                  <a:pt x="386" y="292"/>
                </a:lnTo>
                <a:lnTo>
                  <a:pt x="391" y="283"/>
                </a:lnTo>
                <a:lnTo>
                  <a:pt x="395" y="273"/>
                </a:lnTo>
                <a:lnTo>
                  <a:pt x="398" y="264"/>
                </a:lnTo>
                <a:lnTo>
                  <a:pt x="400" y="254"/>
                </a:lnTo>
                <a:lnTo>
                  <a:pt x="403" y="245"/>
                </a:lnTo>
                <a:lnTo>
                  <a:pt x="404" y="234"/>
                </a:lnTo>
                <a:lnTo>
                  <a:pt x="406" y="225"/>
                </a:lnTo>
                <a:lnTo>
                  <a:pt x="406" y="214"/>
                </a:lnTo>
                <a:lnTo>
                  <a:pt x="407" y="203"/>
                </a:lnTo>
                <a:lnTo>
                  <a:pt x="406" y="193"/>
                </a:lnTo>
                <a:lnTo>
                  <a:pt x="406" y="183"/>
                </a:lnTo>
                <a:lnTo>
                  <a:pt x="404" y="173"/>
                </a:lnTo>
                <a:lnTo>
                  <a:pt x="403" y="163"/>
                </a:lnTo>
                <a:lnTo>
                  <a:pt x="400" y="152"/>
                </a:lnTo>
                <a:lnTo>
                  <a:pt x="398" y="143"/>
                </a:lnTo>
                <a:lnTo>
                  <a:pt x="395" y="133"/>
                </a:lnTo>
                <a:lnTo>
                  <a:pt x="391" y="124"/>
                </a:lnTo>
                <a:lnTo>
                  <a:pt x="386" y="116"/>
                </a:lnTo>
                <a:lnTo>
                  <a:pt x="382" y="106"/>
                </a:lnTo>
                <a:lnTo>
                  <a:pt x="377" y="98"/>
                </a:lnTo>
                <a:lnTo>
                  <a:pt x="373" y="90"/>
                </a:lnTo>
                <a:lnTo>
                  <a:pt x="366" y="81"/>
                </a:lnTo>
                <a:lnTo>
                  <a:pt x="360" y="74"/>
                </a:lnTo>
                <a:lnTo>
                  <a:pt x="354" y="67"/>
                </a:lnTo>
                <a:lnTo>
                  <a:pt x="348" y="60"/>
                </a:lnTo>
                <a:lnTo>
                  <a:pt x="341" y="53"/>
                </a:lnTo>
                <a:lnTo>
                  <a:pt x="332" y="47"/>
                </a:lnTo>
                <a:lnTo>
                  <a:pt x="325" y="41"/>
                </a:lnTo>
                <a:lnTo>
                  <a:pt x="317" y="35"/>
                </a:lnTo>
                <a:lnTo>
                  <a:pt x="309" y="29"/>
                </a:lnTo>
                <a:lnTo>
                  <a:pt x="300" y="24"/>
                </a:lnTo>
                <a:lnTo>
                  <a:pt x="292" y="20"/>
                </a:lnTo>
                <a:lnTo>
                  <a:pt x="282" y="16"/>
                </a:lnTo>
                <a:lnTo>
                  <a:pt x="273" y="13"/>
                </a:lnTo>
                <a:lnTo>
                  <a:pt x="264" y="9"/>
                </a:lnTo>
                <a:lnTo>
                  <a:pt x="254" y="7"/>
                </a:lnTo>
                <a:lnTo>
                  <a:pt x="245" y="4"/>
                </a:lnTo>
                <a:lnTo>
                  <a:pt x="234" y="2"/>
                </a:lnTo>
                <a:lnTo>
                  <a:pt x="224" y="1"/>
                </a:lnTo>
                <a:lnTo>
                  <a:pt x="214" y="1"/>
                </a:lnTo>
                <a:lnTo>
                  <a:pt x="203"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09" name="Rectangle 200"/>
          <p:cNvSpPr>
            <a:spLocks noChangeArrowheads="1"/>
          </p:cNvSpPr>
          <p:nvPr/>
        </p:nvSpPr>
        <p:spPr bwMode="auto">
          <a:xfrm>
            <a:off x="9315971" y="4576233"/>
            <a:ext cx="4392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10</a:t>
            </a:r>
            <a:endParaRPr lang="en-US" altLang="zh-CN" sz="2400">
              <a:solidFill>
                <a:srgbClr val="000000"/>
              </a:solidFill>
              <a:latin typeface="Tahoma" pitchFamily="34" charset="0"/>
              <a:ea typeface="Arial Unicode MS" pitchFamily="34" charset="-122"/>
            </a:endParaRPr>
          </a:p>
        </p:txBody>
      </p:sp>
      <p:sp>
        <p:nvSpPr>
          <p:cNvPr id="68810" name="Rectangle 201"/>
          <p:cNvSpPr>
            <a:spLocks noChangeArrowheads="1"/>
          </p:cNvSpPr>
          <p:nvPr/>
        </p:nvSpPr>
        <p:spPr bwMode="auto">
          <a:xfrm>
            <a:off x="9781134" y="4696884"/>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p:sp>
        <p:nvSpPr>
          <p:cNvPr id="68811" name="Freeform 202"/>
          <p:cNvSpPr>
            <a:spLocks/>
          </p:cNvSpPr>
          <p:nvPr/>
        </p:nvSpPr>
        <p:spPr bwMode="auto">
          <a:xfrm>
            <a:off x="9766300" y="5287434"/>
            <a:ext cx="751416" cy="647700"/>
          </a:xfrm>
          <a:custGeom>
            <a:avLst/>
            <a:gdLst>
              <a:gd name="T0" fmla="*/ 2147483647 w 355"/>
              <a:gd name="T1" fmla="*/ 2147483647 h 407"/>
              <a:gd name="T2" fmla="*/ 2147483647 w 355"/>
              <a:gd name="T3" fmla="*/ 2147483647 h 407"/>
              <a:gd name="T4" fmla="*/ 2147483647 w 355"/>
              <a:gd name="T5" fmla="*/ 2147483647 h 407"/>
              <a:gd name="T6" fmla="*/ 2147483647 w 355"/>
              <a:gd name="T7" fmla="*/ 2147483647 h 407"/>
              <a:gd name="T8" fmla="*/ 2147483647 w 355"/>
              <a:gd name="T9" fmla="*/ 2147483647 h 407"/>
              <a:gd name="T10" fmla="*/ 2147483647 w 355"/>
              <a:gd name="T11" fmla="*/ 2147483647 h 407"/>
              <a:gd name="T12" fmla="*/ 2147483647 w 355"/>
              <a:gd name="T13" fmla="*/ 2147483647 h 407"/>
              <a:gd name="T14" fmla="*/ 2147483647 w 355"/>
              <a:gd name="T15" fmla="*/ 2147483647 h 407"/>
              <a:gd name="T16" fmla="*/ 2147483647 w 355"/>
              <a:gd name="T17" fmla="*/ 2147483647 h 407"/>
              <a:gd name="T18" fmla="*/ 2147483647 w 355"/>
              <a:gd name="T19" fmla="*/ 2147483647 h 407"/>
              <a:gd name="T20" fmla="*/ 0 w 355"/>
              <a:gd name="T21" fmla="*/ 2147483647 h 407"/>
              <a:gd name="T22" fmla="*/ 2147483647 w 355"/>
              <a:gd name="T23" fmla="*/ 2147483647 h 407"/>
              <a:gd name="T24" fmla="*/ 2147483647 w 355"/>
              <a:gd name="T25" fmla="*/ 2147483647 h 407"/>
              <a:gd name="T26" fmla="*/ 2147483647 w 355"/>
              <a:gd name="T27" fmla="*/ 2147483647 h 407"/>
              <a:gd name="T28" fmla="*/ 2147483647 w 355"/>
              <a:gd name="T29" fmla="*/ 2147483647 h 407"/>
              <a:gd name="T30" fmla="*/ 2147483647 w 355"/>
              <a:gd name="T31" fmla="*/ 2147483647 h 407"/>
              <a:gd name="T32" fmla="*/ 2147483647 w 355"/>
              <a:gd name="T33" fmla="*/ 2147483647 h 407"/>
              <a:gd name="T34" fmla="*/ 2147483647 w 355"/>
              <a:gd name="T35" fmla="*/ 2147483647 h 407"/>
              <a:gd name="T36" fmla="*/ 2147483647 w 355"/>
              <a:gd name="T37" fmla="*/ 2147483647 h 407"/>
              <a:gd name="T38" fmla="*/ 2147483647 w 355"/>
              <a:gd name="T39" fmla="*/ 2147483647 h 407"/>
              <a:gd name="T40" fmla="*/ 2147483647 w 355"/>
              <a:gd name="T41" fmla="*/ 2147483647 h 407"/>
              <a:gd name="T42" fmla="*/ 2147483647 w 355"/>
              <a:gd name="T43" fmla="*/ 2147483647 h 407"/>
              <a:gd name="T44" fmla="*/ 2147483647 w 355"/>
              <a:gd name="T45" fmla="*/ 2147483647 h 407"/>
              <a:gd name="T46" fmla="*/ 2147483647 w 355"/>
              <a:gd name="T47" fmla="*/ 2147483647 h 407"/>
              <a:gd name="T48" fmla="*/ 2147483647 w 355"/>
              <a:gd name="T49" fmla="*/ 2147483647 h 407"/>
              <a:gd name="T50" fmla="*/ 2147483647 w 355"/>
              <a:gd name="T51" fmla="*/ 2147483647 h 407"/>
              <a:gd name="T52" fmla="*/ 2147483647 w 355"/>
              <a:gd name="T53" fmla="*/ 2147483647 h 407"/>
              <a:gd name="T54" fmla="*/ 2147483647 w 355"/>
              <a:gd name="T55" fmla="*/ 2147483647 h 407"/>
              <a:gd name="T56" fmla="*/ 2147483647 w 355"/>
              <a:gd name="T57" fmla="*/ 2147483647 h 407"/>
              <a:gd name="T58" fmla="*/ 2147483647 w 355"/>
              <a:gd name="T59" fmla="*/ 2147483647 h 407"/>
              <a:gd name="T60" fmla="*/ 2147483647 w 355"/>
              <a:gd name="T61" fmla="*/ 2147483647 h 407"/>
              <a:gd name="T62" fmla="*/ 2147483647 w 355"/>
              <a:gd name="T63" fmla="*/ 2147483647 h 407"/>
              <a:gd name="T64" fmla="*/ 2147483647 w 355"/>
              <a:gd name="T65" fmla="*/ 2147483647 h 407"/>
              <a:gd name="T66" fmla="*/ 2147483647 w 355"/>
              <a:gd name="T67" fmla="*/ 2147483647 h 407"/>
              <a:gd name="T68" fmla="*/ 2147483647 w 355"/>
              <a:gd name="T69" fmla="*/ 2147483647 h 407"/>
              <a:gd name="T70" fmla="*/ 2147483647 w 355"/>
              <a:gd name="T71" fmla="*/ 2147483647 h 407"/>
              <a:gd name="T72" fmla="*/ 2147483647 w 355"/>
              <a:gd name="T73" fmla="*/ 2147483647 h 407"/>
              <a:gd name="T74" fmla="*/ 2147483647 w 355"/>
              <a:gd name="T75" fmla="*/ 2147483647 h 407"/>
              <a:gd name="T76" fmla="*/ 2147483647 w 355"/>
              <a:gd name="T77" fmla="*/ 2147483647 h 407"/>
              <a:gd name="T78" fmla="*/ 2147483647 w 355"/>
              <a:gd name="T79" fmla="*/ 2147483647 h 407"/>
              <a:gd name="T80" fmla="*/ 2147483647 w 355"/>
              <a:gd name="T81" fmla="*/ 2147483647 h 407"/>
              <a:gd name="T82" fmla="*/ 2147483647 w 355"/>
              <a:gd name="T83" fmla="*/ 2147483647 h 407"/>
              <a:gd name="T84" fmla="*/ 2147483647 w 355"/>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5"/>
              <a:gd name="T130" fmla="*/ 0 h 407"/>
              <a:gd name="T131" fmla="*/ 355 w 355"/>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5" h="407">
                <a:moveTo>
                  <a:pt x="178" y="0"/>
                </a:moveTo>
                <a:lnTo>
                  <a:pt x="168" y="1"/>
                </a:lnTo>
                <a:lnTo>
                  <a:pt x="159" y="1"/>
                </a:lnTo>
                <a:lnTo>
                  <a:pt x="150" y="2"/>
                </a:lnTo>
                <a:lnTo>
                  <a:pt x="142" y="5"/>
                </a:lnTo>
                <a:lnTo>
                  <a:pt x="134" y="7"/>
                </a:lnTo>
                <a:lnTo>
                  <a:pt x="125" y="9"/>
                </a:lnTo>
                <a:lnTo>
                  <a:pt x="117" y="13"/>
                </a:lnTo>
                <a:lnTo>
                  <a:pt x="109" y="16"/>
                </a:lnTo>
                <a:lnTo>
                  <a:pt x="100" y="20"/>
                </a:lnTo>
                <a:lnTo>
                  <a:pt x="93" y="25"/>
                </a:lnTo>
                <a:lnTo>
                  <a:pt x="85" y="29"/>
                </a:lnTo>
                <a:lnTo>
                  <a:pt x="78" y="35"/>
                </a:lnTo>
                <a:lnTo>
                  <a:pt x="71" y="41"/>
                </a:lnTo>
                <a:lnTo>
                  <a:pt x="64" y="47"/>
                </a:lnTo>
                <a:lnTo>
                  <a:pt x="59" y="53"/>
                </a:lnTo>
                <a:lnTo>
                  <a:pt x="52" y="60"/>
                </a:lnTo>
                <a:lnTo>
                  <a:pt x="46" y="67"/>
                </a:lnTo>
                <a:lnTo>
                  <a:pt x="41" y="74"/>
                </a:lnTo>
                <a:lnTo>
                  <a:pt x="35" y="82"/>
                </a:lnTo>
                <a:lnTo>
                  <a:pt x="31" y="90"/>
                </a:lnTo>
                <a:lnTo>
                  <a:pt x="25" y="98"/>
                </a:lnTo>
                <a:lnTo>
                  <a:pt x="21" y="106"/>
                </a:lnTo>
                <a:lnTo>
                  <a:pt x="17" y="116"/>
                </a:lnTo>
                <a:lnTo>
                  <a:pt x="14" y="124"/>
                </a:lnTo>
                <a:lnTo>
                  <a:pt x="12" y="134"/>
                </a:lnTo>
                <a:lnTo>
                  <a:pt x="9" y="143"/>
                </a:lnTo>
                <a:lnTo>
                  <a:pt x="6" y="153"/>
                </a:lnTo>
                <a:lnTo>
                  <a:pt x="3" y="163"/>
                </a:lnTo>
                <a:lnTo>
                  <a:pt x="2" y="173"/>
                </a:lnTo>
                <a:lnTo>
                  <a:pt x="0" y="183"/>
                </a:lnTo>
                <a:lnTo>
                  <a:pt x="0" y="193"/>
                </a:lnTo>
                <a:lnTo>
                  <a:pt x="0" y="204"/>
                </a:lnTo>
                <a:lnTo>
                  <a:pt x="0" y="214"/>
                </a:lnTo>
                <a:lnTo>
                  <a:pt x="0" y="225"/>
                </a:lnTo>
                <a:lnTo>
                  <a:pt x="2" y="234"/>
                </a:lnTo>
                <a:lnTo>
                  <a:pt x="3" y="245"/>
                </a:lnTo>
                <a:lnTo>
                  <a:pt x="6" y="255"/>
                </a:lnTo>
                <a:lnTo>
                  <a:pt x="9" y="264"/>
                </a:lnTo>
                <a:lnTo>
                  <a:pt x="12" y="274"/>
                </a:lnTo>
                <a:lnTo>
                  <a:pt x="14" y="283"/>
                </a:lnTo>
                <a:lnTo>
                  <a:pt x="17" y="292"/>
                </a:lnTo>
                <a:lnTo>
                  <a:pt x="21" y="301"/>
                </a:lnTo>
                <a:lnTo>
                  <a:pt x="25" y="309"/>
                </a:lnTo>
                <a:lnTo>
                  <a:pt x="31" y="317"/>
                </a:lnTo>
                <a:lnTo>
                  <a:pt x="35" y="326"/>
                </a:lnTo>
                <a:lnTo>
                  <a:pt x="41" y="334"/>
                </a:lnTo>
                <a:lnTo>
                  <a:pt x="46" y="341"/>
                </a:lnTo>
                <a:lnTo>
                  <a:pt x="52" y="348"/>
                </a:lnTo>
                <a:lnTo>
                  <a:pt x="59" y="355"/>
                </a:lnTo>
                <a:lnTo>
                  <a:pt x="64" y="361"/>
                </a:lnTo>
                <a:lnTo>
                  <a:pt x="71" y="367"/>
                </a:lnTo>
                <a:lnTo>
                  <a:pt x="78" y="373"/>
                </a:lnTo>
                <a:lnTo>
                  <a:pt x="85" y="378"/>
                </a:lnTo>
                <a:lnTo>
                  <a:pt x="93" y="383"/>
                </a:lnTo>
                <a:lnTo>
                  <a:pt x="100" y="387"/>
                </a:lnTo>
                <a:lnTo>
                  <a:pt x="109" y="392"/>
                </a:lnTo>
                <a:lnTo>
                  <a:pt x="117" y="396"/>
                </a:lnTo>
                <a:lnTo>
                  <a:pt x="125" y="398"/>
                </a:lnTo>
                <a:lnTo>
                  <a:pt x="134" y="401"/>
                </a:lnTo>
                <a:lnTo>
                  <a:pt x="142" y="404"/>
                </a:lnTo>
                <a:lnTo>
                  <a:pt x="150" y="405"/>
                </a:lnTo>
                <a:lnTo>
                  <a:pt x="159" y="406"/>
                </a:lnTo>
                <a:lnTo>
                  <a:pt x="168" y="407"/>
                </a:lnTo>
                <a:lnTo>
                  <a:pt x="178" y="407"/>
                </a:lnTo>
                <a:lnTo>
                  <a:pt x="187" y="407"/>
                </a:lnTo>
                <a:lnTo>
                  <a:pt x="196" y="406"/>
                </a:lnTo>
                <a:lnTo>
                  <a:pt x="205" y="405"/>
                </a:lnTo>
                <a:lnTo>
                  <a:pt x="213" y="404"/>
                </a:lnTo>
                <a:lnTo>
                  <a:pt x="221" y="401"/>
                </a:lnTo>
                <a:lnTo>
                  <a:pt x="230" y="398"/>
                </a:lnTo>
                <a:lnTo>
                  <a:pt x="238" y="396"/>
                </a:lnTo>
                <a:lnTo>
                  <a:pt x="246" y="392"/>
                </a:lnTo>
                <a:lnTo>
                  <a:pt x="255" y="387"/>
                </a:lnTo>
                <a:lnTo>
                  <a:pt x="262" y="383"/>
                </a:lnTo>
                <a:lnTo>
                  <a:pt x="270" y="378"/>
                </a:lnTo>
                <a:lnTo>
                  <a:pt x="277" y="373"/>
                </a:lnTo>
                <a:lnTo>
                  <a:pt x="284" y="367"/>
                </a:lnTo>
                <a:lnTo>
                  <a:pt x="291" y="361"/>
                </a:lnTo>
                <a:lnTo>
                  <a:pt x="296" y="355"/>
                </a:lnTo>
                <a:lnTo>
                  <a:pt x="303" y="348"/>
                </a:lnTo>
                <a:lnTo>
                  <a:pt x="309" y="341"/>
                </a:lnTo>
                <a:lnTo>
                  <a:pt x="314" y="334"/>
                </a:lnTo>
                <a:lnTo>
                  <a:pt x="320" y="326"/>
                </a:lnTo>
                <a:lnTo>
                  <a:pt x="324" y="317"/>
                </a:lnTo>
                <a:lnTo>
                  <a:pt x="330" y="309"/>
                </a:lnTo>
                <a:lnTo>
                  <a:pt x="334" y="301"/>
                </a:lnTo>
                <a:lnTo>
                  <a:pt x="338" y="292"/>
                </a:lnTo>
                <a:lnTo>
                  <a:pt x="341" y="283"/>
                </a:lnTo>
                <a:lnTo>
                  <a:pt x="345" y="274"/>
                </a:lnTo>
                <a:lnTo>
                  <a:pt x="348" y="264"/>
                </a:lnTo>
                <a:lnTo>
                  <a:pt x="349" y="255"/>
                </a:lnTo>
                <a:lnTo>
                  <a:pt x="352" y="245"/>
                </a:lnTo>
                <a:lnTo>
                  <a:pt x="353" y="234"/>
                </a:lnTo>
                <a:lnTo>
                  <a:pt x="355" y="225"/>
                </a:lnTo>
                <a:lnTo>
                  <a:pt x="355" y="214"/>
                </a:lnTo>
                <a:lnTo>
                  <a:pt x="355" y="204"/>
                </a:lnTo>
                <a:lnTo>
                  <a:pt x="355" y="193"/>
                </a:lnTo>
                <a:lnTo>
                  <a:pt x="355" y="183"/>
                </a:lnTo>
                <a:lnTo>
                  <a:pt x="353" y="173"/>
                </a:lnTo>
                <a:lnTo>
                  <a:pt x="352" y="163"/>
                </a:lnTo>
                <a:lnTo>
                  <a:pt x="349" y="153"/>
                </a:lnTo>
                <a:lnTo>
                  <a:pt x="348" y="143"/>
                </a:lnTo>
                <a:lnTo>
                  <a:pt x="345" y="134"/>
                </a:lnTo>
                <a:lnTo>
                  <a:pt x="341" y="124"/>
                </a:lnTo>
                <a:lnTo>
                  <a:pt x="338" y="116"/>
                </a:lnTo>
                <a:lnTo>
                  <a:pt x="334" y="106"/>
                </a:lnTo>
                <a:lnTo>
                  <a:pt x="330" y="98"/>
                </a:lnTo>
                <a:lnTo>
                  <a:pt x="324" y="90"/>
                </a:lnTo>
                <a:lnTo>
                  <a:pt x="320" y="82"/>
                </a:lnTo>
                <a:lnTo>
                  <a:pt x="314" y="74"/>
                </a:lnTo>
                <a:lnTo>
                  <a:pt x="309" y="67"/>
                </a:lnTo>
                <a:lnTo>
                  <a:pt x="303" y="60"/>
                </a:lnTo>
                <a:lnTo>
                  <a:pt x="296" y="53"/>
                </a:lnTo>
                <a:lnTo>
                  <a:pt x="291" y="47"/>
                </a:lnTo>
                <a:lnTo>
                  <a:pt x="284" y="41"/>
                </a:lnTo>
                <a:lnTo>
                  <a:pt x="277" y="35"/>
                </a:lnTo>
                <a:lnTo>
                  <a:pt x="270" y="29"/>
                </a:lnTo>
                <a:lnTo>
                  <a:pt x="262" y="25"/>
                </a:lnTo>
                <a:lnTo>
                  <a:pt x="255" y="20"/>
                </a:lnTo>
                <a:lnTo>
                  <a:pt x="246" y="16"/>
                </a:lnTo>
                <a:lnTo>
                  <a:pt x="238" y="13"/>
                </a:lnTo>
                <a:lnTo>
                  <a:pt x="230" y="9"/>
                </a:lnTo>
                <a:lnTo>
                  <a:pt x="221" y="7"/>
                </a:lnTo>
                <a:lnTo>
                  <a:pt x="213" y="5"/>
                </a:lnTo>
                <a:lnTo>
                  <a:pt x="205" y="2"/>
                </a:lnTo>
                <a:lnTo>
                  <a:pt x="196" y="1"/>
                </a:lnTo>
                <a:lnTo>
                  <a:pt x="187" y="1"/>
                </a:lnTo>
                <a:lnTo>
                  <a:pt x="17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12" name="Freeform 203"/>
          <p:cNvSpPr>
            <a:spLocks/>
          </p:cNvSpPr>
          <p:nvPr/>
        </p:nvSpPr>
        <p:spPr bwMode="auto">
          <a:xfrm>
            <a:off x="9766300" y="5287434"/>
            <a:ext cx="751416" cy="647700"/>
          </a:xfrm>
          <a:custGeom>
            <a:avLst/>
            <a:gdLst>
              <a:gd name="T0" fmla="*/ 2147483647 w 355"/>
              <a:gd name="T1" fmla="*/ 2147483647 h 407"/>
              <a:gd name="T2" fmla="*/ 2147483647 w 355"/>
              <a:gd name="T3" fmla="*/ 2147483647 h 407"/>
              <a:gd name="T4" fmla="*/ 2147483647 w 355"/>
              <a:gd name="T5" fmla="*/ 2147483647 h 407"/>
              <a:gd name="T6" fmla="*/ 2147483647 w 355"/>
              <a:gd name="T7" fmla="*/ 2147483647 h 407"/>
              <a:gd name="T8" fmla="*/ 2147483647 w 355"/>
              <a:gd name="T9" fmla="*/ 2147483647 h 407"/>
              <a:gd name="T10" fmla="*/ 2147483647 w 355"/>
              <a:gd name="T11" fmla="*/ 2147483647 h 407"/>
              <a:gd name="T12" fmla="*/ 2147483647 w 355"/>
              <a:gd name="T13" fmla="*/ 2147483647 h 407"/>
              <a:gd name="T14" fmla="*/ 2147483647 w 355"/>
              <a:gd name="T15" fmla="*/ 2147483647 h 407"/>
              <a:gd name="T16" fmla="*/ 2147483647 w 355"/>
              <a:gd name="T17" fmla="*/ 2147483647 h 407"/>
              <a:gd name="T18" fmla="*/ 2147483647 w 355"/>
              <a:gd name="T19" fmla="*/ 2147483647 h 407"/>
              <a:gd name="T20" fmla="*/ 0 w 355"/>
              <a:gd name="T21" fmla="*/ 2147483647 h 407"/>
              <a:gd name="T22" fmla="*/ 2147483647 w 355"/>
              <a:gd name="T23" fmla="*/ 2147483647 h 407"/>
              <a:gd name="T24" fmla="*/ 2147483647 w 355"/>
              <a:gd name="T25" fmla="*/ 2147483647 h 407"/>
              <a:gd name="T26" fmla="*/ 2147483647 w 355"/>
              <a:gd name="T27" fmla="*/ 2147483647 h 407"/>
              <a:gd name="T28" fmla="*/ 2147483647 w 355"/>
              <a:gd name="T29" fmla="*/ 2147483647 h 407"/>
              <a:gd name="T30" fmla="*/ 2147483647 w 355"/>
              <a:gd name="T31" fmla="*/ 2147483647 h 407"/>
              <a:gd name="T32" fmla="*/ 2147483647 w 355"/>
              <a:gd name="T33" fmla="*/ 2147483647 h 407"/>
              <a:gd name="T34" fmla="*/ 2147483647 w 355"/>
              <a:gd name="T35" fmla="*/ 2147483647 h 407"/>
              <a:gd name="T36" fmla="*/ 2147483647 w 355"/>
              <a:gd name="T37" fmla="*/ 2147483647 h 407"/>
              <a:gd name="T38" fmla="*/ 2147483647 w 355"/>
              <a:gd name="T39" fmla="*/ 2147483647 h 407"/>
              <a:gd name="T40" fmla="*/ 2147483647 w 355"/>
              <a:gd name="T41" fmla="*/ 2147483647 h 407"/>
              <a:gd name="T42" fmla="*/ 2147483647 w 355"/>
              <a:gd name="T43" fmla="*/ 2147483647 h 407"/>
              <a:gd name="T44" fmla="*/ 2147483647 w 355"/>
              <a:gd name="T45" fmla="*/ 2147483647 h 407"/>
              <a:gd name="T46" fmla="*/ 2147483647 w 355"/>
              <a:gd name="T47" fmla="*/ 2147483647 h 407"/>
              <a:gd name="T48" fmla="*/ 2147483647 w 355"/>
              <a:gd name="T49" fmla="*/ 2147483647 h 407"/>
              <a:gd name="T50" fmla="*/ 2147483647 w 355"/>
              <a:gd name="T51" fmla="*/ 2147483647 h 407"/>
              <a:gd name="T52" fmla="*/ 2147483647 w 355"/>
              <a:gd name="T53" fmla="*/ 2147483647 h 407"/>
              <a:gd name="T54" fmla="*/ 2147483647 w 355"/>
              <a:gd name="T55" fmla="*/ 2147483647 h 407"/>
              <a:gd name="T56" fmla="*/ 2147483647 w 355"/>
              <a:gd name="T57" fmla="*/ 2147483647 h 407"/>
              <a:gd name="T58" fmla="*/ 2147483647 w 355"/>
              <a:gd name="T59" fmla="*/ 2147483647 h 407"/>
              <a:gd name="T60" fmla="*/ 2147483647 w 355"/>
              <a:gd name="T61" fmla="*/ 2147483647 h 407"/>
              <a:gd name="T62" fmla="*/ 2147483647 w 355"/>
              <a:gd name="T63" fmla="*/ 2147483647 h 407"/>
              <a:gd name="T64" fmla="*/ 2147483647 w 355"/>
              <a:gd name="T65" fmla="*/ 2147483647 h 407"/>
              <a:gd name="T66" fmla="*/ 2147483647 w 355"/>
              <a:gd name="T67" fmla="*/ 2147483647 h 407"/>
              <a:gd name="T68" fmla="*/ 2147483647 w 355"/>
              <a:gd name="T69" fmla="*/ 2147483647 h 407"/>
              <a:gd name="T70" fmla="*/ 2147483647 w 355"/>
              <a:gd name="T71" fmla="*/ 2147483647 h 407"/>
              <a:gd name="T72" fmla="*/ 2147483647 w 355"/>
              <a:gd name="T73" fmla="*/ 2147483647 h 407"/>
              <a:gd name="T74" fmla="*/ 2147483647 w 355"/>
              <a:gd name="T75" fmla="*/ 2147483647 h 407"/>
              <a:gd name="T76" fmla="*/ 2147483647 w 355"/>
              <a:gd name="T77" fmla="*/ 2147483647 h 407"/>
              <a:gd name="T78" fmla="*/ 2147483647 w 355"/>
              <a:gd name="T79" fmla="*/ 2147483647 h 407"/>
              <a:gd name="T80" fmla="*/ 2147483647 w 355"/>
              <a:gd name="T81" fmla="*/ 2147483647 h 407"/>
              <a:gd name="T82" fmla="*/ 2147483647 w 355"/>
              <a:gd name="T83" fmla="*/ 2147483647 h 407"/>
              <a:gd name="T84" fmla="*/ 2147483647 w 355"/>
              <a:gd name="T85" fmla="*/ 0 h 407"/>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55"/>
              <a:gd name="T130" fmla="*/ 0 h 407"/>
              <a:gd name="T131" fmla="*/ 355 w 355"/>
              <a:gd name="T132" fmla="*/ 407 h 407"/>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55" h="407">
                <a:moveTo>
                  <a:pt x="178" y="0"/>
                </a:moveTo>
                <a:lnTo>
                  <a:pt x="168" y="1"/>
                </a:lnTo>
                <a:lnTo>
                  <a:pt x="159" y="1"/>
                </a:lnTo>
                <a:lnTo>
                  <a:pt x="150" y="2"/>
                </a:lnTo>
                <a:lnTo>
                  <a:pt x="142" y="5"/>
                </a:lnTo>
                <a:lnTo>
                  <a:pt x="134" y="7"/>
                </a:lnTo>
                <a:lnTo>
                  <a:pt x="125" y="9"/>
                </a:lnTo>
                <a:lnTo>
                  <a:pt x="117" y="13"/>
                </a:lnTo>
                <a:lnTo>
                  <a:pt x="109" y="16"/>
                </a:lnTo>
                <a:lnTo>
                  <a:pt x="100" y="20"/>
                </a:lnTo>
                <a:lnTo>
                  <a:pt x="93" y="25"/>
                </a:lnTo>
                <a:lnTo>
                  <a:pt x="85" y="29"/>
                </a:lnTo>
                <a:lnTo>
                  <a:pt x="78" y="35"/>
                </a:lnTo>
                <a:lnTo>
                  <a:pt x="71" y="41"/>
                </a:lnTo>
                <a:lnTo>
                  <a:pt x="64" y="47"/>
                </a:lnTo>
                <a:lnTo>
                  <a:pt x="59" y="53"/>
                </a:lnTo>
                <a:lnTo>
                  <a:pt x="52" y="60"/>
                </a:lnTo>
                <a:lnTo>
                  <a:pt x="46" y="67"/>
                </a:lnTo>
                <a:lnTo>
                  <a:pt x="41" y="74"/>
                </a:lnTo>
                <a:lnTo>
                  <a:pt x="35" y="82"/>
                </a:lnTo>
                <a:lnTo>
                  <a:pt x="31" y="90"/>
                </a:lnTo>
                <a:lnTo>
                  <a:pt x="25" y="98"/>
                </a:lnTo>
                <a:lnTo>
                  <a:pt x="21" y="106"/>
                </a:lnTo>
                <a:lnTo>
                  <a:pt x="17" y="116"/>
                </a:lnTo>
                <a:lnTo>
                  <a:pt x="14" y="124"/>
                </a:lnTo>
                <a:lnTo>
                  <a:pt x="12" y="134"/>
                </a:lnTo>
                <a:lnTo>
                  <a:pt x="9" y="143"/>
                </a:lnTo>
                <a:lnTo>
                  <a:pt x="6" y="153"/>
                </a:lnTo>
                <a:lnTo>
                  <a:pt x="3" y="163"/>
                </a:lnTo>
                <a:lnTo>
                  <a:pt x="2" y="173"/>
                </a:lnTo>
                <a:lnTo>
                  <a:pt x="0" y="183"/>
                </a:lnTo>
                <a:lnTo>
                  <a:pt x="0" y="193"/>
                </a:lnTo>
                <a:lnTo>
                  <a:pt x="0" y="204"/>
                </a:lnTo>
                <a:lnTo>
                  <a:pt x="0" y="214"/>
                </a:lnTo>
                <a:lnTo>
                  <a:pt x="0" y="225"/>
                </a:lnTo>
                <a:lnTo>
                  <a:pt x="2" y="234"/>
                </a:lnTo>
                <a:lnTo>
                  <a:pt x="3" y="245"/>
                </a:lnTo>
                <a:lnTo>
                  <a:pt x="6" y="255"/>
                </a:lnTo>
                <a:lnTo>
                  <a:pt x="9" y="264"/>
                </a:lnTo>
                <a:lnTo>
                  <a:pt x="12" y="274"/>
                </a:lnTo>
                <a:lnTo>
                  <a:pt x="14" y="283"/>
                </a:lnTo>
                <a:lnTo>
                  <a:pt x="17" y="292"/>
                </a:lnTo>
                <a:lnTo>
                  <a:pt x="21" y="301"/>
                </a:lnTo>
                <a:lnTo>
                  <a:pt x="25" y="309"/>
                </a:lnTo>
                <a:lnTo>
                  <a:pt x="31" y="317"/>
                </a:lnTo>
                <a:lnTo>
                  <a:pt x="35" y="326"/>
                </a:lnTo>
                <a:lnTo>
                  <a:pt x="41" y="334"/>
                </a:lnTo>
                <a:lnTo>
                  <a:pt x="46" y="341"/>
                </a:lnTo>
                <a:lnTo>
                  <a:pt x="52" y="348"/>
                </a:lnTo>
                <a:lnTo>
                  <a:pt x="59" y="355"/>
                </a:lnTo>
                <a:lnTo>
                  <a:pt x="64" y="361"/>
                </a:lnTo>
                <a:lnTo>
                  <a:pt x="71" y="367"/>
                </a:lnTo>
                <a:lnTo>
                  <a:pt x="78" y="373"/>
                </a:lnTo>
                <a:lnTo>
                  <a:pt x="85" y="378"/>
                </a:lnTo>
                <a:lnTo>
                  <a:pt x="93" y="383"/>
                </a:lnTo>
                <a:lnTo>
                  <a:pt x="100" y="387"/>
                </a:lnTo>
                <a:lnTo>
                  <a:pt x="109" y="392"/>
                </a:lnTo>
                <a:lnTo>
                  <a:pt x="117" y="396"/>
                </a:lnTo>
                <a:lnTo>
                  <a:pt x="125" y="398"/>
                </a:lnTo>
                <a:lnTo>
                  <a:pt x="134" y="401"/>
                </a:lnTo>
                <a:lnTo>
                  <a:pt x="142" y="404"/>
                </a:lnTo>
                <a:lnTo>
                  <a:pt x="150" y="405"/>
                </a:lnTo>
                <a:lnTo>
                  <a:pt x="159" y="406"/>
                </a:lnTo>
                <a:lnTo>
                  <a:pt x="168" y="407"/>
                </a:lnTo>
                <a:lnTo>
                  <a:pt x="178" y="407"/>
                </a:lnTo>
                <a:lnTo>
                  <a:pt x="187" y="407"/>
                </a:lnTo>
                <a:lnTo>
                  <a:pt x="196" y="406"/>
                </a:lnTo>
                <a:lnTo>
                  <a:pt x="205" y="405"/>
                </a:lnTo>
                <a:lnTo>
                  <a:pt x="213" y="404"/>
                </a:lnTo>
                <a:lnTo>
                  <a:pt x="221" y="401"/>
                </a:lnTo>
                <a:lnTo>
                  <a:pt x="230" y="398"/>
                </a:lnTo>
                <a:lnTo>
                  <a:pt x="238" y="396"/>
                </a:lnTo>
                <a:lnTo>
                  <a:pt x="246" y="392"/>
                </a:lnTo>
                <a:lnTo>
                  <a:pt x="255" y="387"/>
                </a:lnTo>
                <a:lnTo>
                  <a:pt x="262" y="383"/>
                </a:lnTo>
                <a:lnTo>
                  <a:pt x="270" y="378"/>
                </a:lnTo>
                <a:lnTo>
                  <a:pt x="277" y="373"/>
                </a:lnTo>
                <a:lnTo>
                  <a:pt x="284" y="367"/>
                </a:lnTo>
                <a:lnTo>
                  <a:pt x="291" y="361"/>
                </a:lnTo>
                <a:lnTo>
                  <a:pt x="296" y="355"/>
                </a:lnTo>
                <a:lnTo>
                  <a:pt x="303" y="348"/>
                </a:lnTo>
                <a:lnTo>
                  <a:pt x="309" y="341"/>
                </a:lnTo>
                <a:lnTo>
                  <a:pt x="314" y="334"/>
                </a:lnTo>
                <a:lnTo>
                  <a:pt x="320" y="326"/>
                </a:lnTo>
                <a:lnTo>
                  <a:pt x="324" y="317"/>
                </a:lnTo>
                <a:lnTo>
                  <a:pt x="330" y="309"/>
                </a:lnTo>
                <a:lnTo>
                  <a:pt x="334" y="301"/>
                </a:lnTo>
                <a:lnTo>
                  <a:pt x="338" y="292"/>
                </a:lnTo>
                <a:lnTo>
                  <a:pt x="341" y="283"/>
                </a:lnTo>
                <a:lnTo>
                  <a:pt x="345" y="274"/>
                </a:lnTo>
                <a:lnTo>
                  <a:pt x="348" y="264"/>
                </a:lnTo>
                <a:lnTo>
                  <a:pt x="349" y="255"/>
                </a:lnTo>
                <a:lnTo>
                  <a:pt x="352" y="245"/>
                </a:lnTo>
                <a:lnTo>
                  <a:pt x="353" y="234"/>
                </a:lnTo>
                <a:lnTo>
                  <a:pt x="355" y="225"/>
                </a:lnTo>
                <a:lnTo>
                  <a:pt x="355" y="214"/>
                </a:lnTo>
                <a:lnTo>
                  <a:pt x="355" y="204"/>
                </a:lnTo>
                <a:lnTo>
                  <a:pt x="355" y="193"/>
                </a:lnTo>
                <a:lnTo>
                  <a:pt x="355" y="183"/>
                </a:lnTo>
                <a:lnTo>
                  <a:pt x="353" y="173"/>
                </a:lnTo>
                <a:lnTo>
                  <a:pt x="352" y="163"/>
                </a:lnTo>
                <a:lnTo>
                  <a:pt x="349" y="153"/>
                </a:lnTo>
                <a:lnTo>
                  <a:pt x="348" y="143"/>
                </a:lnTo>
                <a:lnTo>
                  <a:pt x="345" y="134"/>
                </a:lnTo>
                <a:lnTo>
                  <a:pt x="341" y="124"/>
                </a:lnTo>
                <a:lnTo>
                  <a:pt x="338" y="116"/>
                </a:lnTo>
                <a:lnTo>
                  <a:pt x="334" y="106"/>
                </a:lnTo>
                <a:lnTo>
                  <a:pt x="330" y="98"/>
                </a:lnTo>
                <a:lnTo>
                  <a:pt x="324" y="90"/>
                </a:lnTo>
                <a:lnTo>
                  <a:pt x="320" y="82"/>
                </a:lnTo>
                <a:lnTo>
                  <a:pt x="314" y="74"/>
                </a:lnTo>
                <a:lnTo>
                  <a:pt x="309" y="67"/>
                </a:lnTo>
                <a:lnTo>
                  <a:pt x="303" y="60"/>
                </a:lnTo>
                <a:lnTo>
                  <a:pt x="296" y="53"/>
                </a:lnTo>
                <a:lnTo>
                  <a:pt x="291" y="47"/>
                </a:lnTo>
                <a:lnTo>
                  <a:pt x="284" y="41"/>
                </a:lnTo>
                <a:lnTo>
                  <a:pt x="277" y="35"/>
                </a:lnTo>
                <a:lnTo>
                  <a:pt x="270" y="29"/>
                </a:lnTo>
                <a:lnTo>
                  <a:pt x="262" y="25"/>
                </a:lnTo>
                <a:lnTo>
                  <a:pt x="255" y="20"/>
                </a:lnTo>
                <a:lnTo>
                  <a:pt x="246" y="16"/>
                </a:lnTo>
                <a:lnTo>
                  <a:pt x="238" y="13"/>
                </a:lnTo>
                <a:lnTo>
                  <a:pt x="230" y="9"/>
                </a:lnTo>
                <a:lnTo>
                  <a:pt x="221" y="7"/>
                </a:lnTo>
                <a:lnTo>
                  <a:pt x="213" y="5"/>
                </a:lnTo>
                <a:lnTo>
                  <a:pt x="205" y="2"/>
                </a:lnTo>
                <a:lnTo>
                  <a:pt x="196" y="1"/>
                </a:lnTo>
                <a:lnTo>
                  <a:pt x="187" y="1"/>
                </a:lnTo>
                <a:lnTo>
                  <a:pt x="178" y="0"/>
                </a:lnTo>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91440" tIns="45720" rIns="91440" bIns="45720"/>
          <a:lstStyle/>
          <a:p>
            <a:pPr defTabSz="1219170"/>
            <a:endParaRPr lang="zh-CN" altLang="en-US" sz="1867">
              <a:solidFill>
                <a:srgbClr val="000000"/>
              </a:solidFill>
              <a:latin typeface="Verdana" pitchFamily="34" charset="0"/>
              <a:ea typeface="Arial Unicode MS" pitchFamily="34" charset="-122"/>
            </a:endParaRPr>
          </a:p>
        </p:txBody>
      </p:sp>
      <p:sp>
        <p:nvSpPr>
          <p:cNvPr id="68813" name="Rectangle 204"/>
          <p:cNvSpPr>
            <a:spLocks noChangeArrowheads="1"/>
          </p:cNvSpPr>
          <p:nvPr/>
        </p:nvSpPr>
        <p:spPr bwMode="auto">
          <a:xfrm>
            <a:off x="10054427" y="5433484"/>
            <a:ext cx="2196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en-US" altLang="zh-CN" sz="2400" b="1">
                <a:solidFill>
                  <a:srgbClr val="000000"/>
                </a:solidFill>
                <a:latin typeface="Verdana" pitchFamily="34" charset="0"/>
                <a:ea typeface="Arial Unicode MS" pitchFamily="34" charset="-122"/>
              </a:rPr>
              <a:t>5</a:t>
            </a:r>
            <a:endParaRPr lang="en-US" altLang="zh-CN" sz="2400">
              <a:solidFill>
                <a:srgbClr val="000000"/>
              </a:solidFill>
              <a:latin typeface="Tahoma" pitchFamily="34" charset="0"/>
              <a:ea typeface="Arial Unicode MS" pitchFamily="34" charset="-122"/>
            </a:endParaRPr>
          </a:p>
        </p:txBody>
      </p:sp>
      <p:sp>
        <p:nvSpPr>
          <p:cNvPr id="68814" name="Rectangle 205"/>
          <p:cNvSpPr>
            <a:spLocks noChangeArrowheads="1"/>
          </p:cNvSpPr>
          <p:nvPr/>
        </p:nvSpPr>
        <p:spPr bwMode="auto">
          <a:xfrm>
            <a:off x="10299718" y="5554133"/>
            <a:ext cx="1057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defTabSz="1219170" eaLnBrk="1" hangingPunct="1"/>
            <a:r>
              <a:rPr lang="zh-CN" altLang="en-US" sz="2400" b="1">
                <a:solidFill>
                  <a:srgbClr val="000000"/>
                </a:solidFill>
                <a:latin typeface="Verdana" pitchFamily="34" charset="0"/>
                <a:ea typeface="Arial Unicode MS" pitchFamily="34" charset="-122"/>
              </a:rPr>
              <a:t> </a:t>
            </a:r>
            <a:endParaRPr lang="zh-CN" altLang="en-US" sz="2400">
              <a:solidFill>
                <a:srgbClr val="000000"/>
              </a:solidFill>
              <a:latin typeface="Tahoma" pitchFamily="34" charset="0"/>
              <a:ea typeface="Arial Unicode MS" pitchFamily="34" charset="-122"/>
            </a:endParaRPr>
          </a:p>
        </p:txBody>
      </p:sp>
      <mc:AlternateContent xmlns:mc="http://schemas.openxmlformats.org/markup-compatibility/2006" xmlns:a14="http://schemas.microsoft.com/office/drawing/2010/main">
        <mc:Choice Requires="a14">
          <p:sp>
            <p:nvSpPr>
              <p:cNvPr id="207" name="Rectangle 152"/>
              <p:cNvSpPr>
                <a:spLocks noChangeArrowheads="1"/>
              </p:cNvSpPr>
              <p:nvPr/>
            </p:nvSpPr>
            <p:spPr bwMode="auto">
              <a:xfrm>
                <a:off x="11074390" y="3405997"/>
                <a:ext cx="577017" cy="369332"/>
              </a:xfrm>
              <a:prstGeom prst="rect">
                <a:avLst/>
              </a:prstGeom>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𝟏𝟐</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207" name="Rectangle 152"/>
              <p:cNvSpPr>
                <a:spLocks noRot="1" noChangeAspect="1" noMove="1" noResize="1" noEditPoints="1" noAdjustHandles="1" noChangeArrowheads="1" noChangeShapeType="1" noTextEdit="1"/>
              </p:cNvSpPr>
              <p:nvPr/>
            </p:nvSpPr>
            <p:spPr bwMode="auto">
              <a:xfrm>
                <a:off x="11074390" y="3405997"/>
                <a:ext cx="577017" cy="369332"/>
              </a:xfrm>
              <a:prstGeom prst="rect">
                <a:avLst/>
              </a:prstGeom>
              <a:blipFill>
                <a:blip r:embed="rId15"/>
                <a:stretch>
                  <a:fillRect l="-20213"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 name="Rectangle 146"/>
              <p:cNvSpPr>
                <a:spLocks noChangeArrowheads="1"/>
              </p:cNvSpPr>
              <p:nvPr/>
            </p:nvSpPr>
            <p:spPr bwMode="auto">
              <a:xfrm>
                <a:off x="8534389" y="5855899"/>
                <a:ext cx="442365" cy="36933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lIns="0" tIns="0" rIns="0" bIns="0">
                <a:spAutoFit/>
              </a:bodyPr>
              <a:lstStyle/>
              <a:p>
                <a:pPr algn="ctr" defTabSz="1219170" eaLnBrk="1" hangingPunct="1"/>
                <a14:m>
                  <m:oMathPara xmlns:m="http://schemas.openxmlformats.org/officeDocument/2006/math">
                    <m:oMathParaPr>
                      <m:jc m:val="centerGroup"/>
                    </m:oMathParaPr>
                    <m:oMath xmlns:m="http://schemas.openxmlformats.org/officeDocument/2006/math">
                      <m:sSub>
                        <m:sSubPr>
                          <m:ctrlPr>
                            <a:rPr lang="en-US" altLang="zh-CN" sz="2400" b="1" i="1" dirty="0">
                              <a:solidFill>
                                <a:srgbClr val="000000"/>
                              </a:solidFill>
                              <a:latin typeface="Cambria Math" panose="02040503050406030204" pitchFamily="18" charset="0"/>
                            </a:rPr>
                          </m:ctrlPr>
                        </m:sSubPr>
                        <m:e>
                          <m:r>
                            <a:rPr lang="en-US" altLang="zh-CN" sz="2400" b="1" i="1" dirty="0">
                              <a:solidFill>
                                <a:srgbClr val="000000"/>
                              </a:solidFill>
                              <a:latin typeface="Cambria Math" panose="02040503050406030204" pitchFamily="18" charset="0"/>
                            </a:rPr>
                            <m:t>𝒅</m:t>
                          </m:r>
                        </m:e>
                        <m:sub>
                          <m:r>
                            <a:rPr lang="en-US" altLang="zh-CN" sz="2400" b="1" i="1" dirty="0">
                              <a:solidFill>
                                <a:srgbClr val="000000"/>
                              </a:solidFill>
                              <a:latin typeface="Cambria Math" panose="02040503050406030204" pitchFamily="18" charset="0"/>
                            </a:rPr>
                            <m:t>𝟐</m:t>
                          </m:r>
                        </m:sub>
                      </m:sSub>
                    </m:oMath>
                  </m:oMathPara>
                </a14:m>
                <a:endParaRPr lang="en-US" altLang="zh-CN" sz="2400" dirty="0">
                  <a:solidFill>
                    <a:srgbClr val="000000"/>
                  </a:solidFill>
                  <a:latin typeface="Tahoma" pitchFamily="34" charset="0"/>
                  <a:ea typeface="Arial Unicode MS" pitchFamily="34" charset="-122"/>
                </a:endParaRPr>
              </a:p>
            </p:txBody>
          </p:sp>
        </mc:Choice>
        <mc:Fallback xmlns="">
          <p:sp>
            <p:nvSpPr>
              <p:cNvPr id="209" name="Rectangle 146"/>
              <p:cNvSpPr>
                <a:spLocks noRot="1" noChangeAspect="1" noMove="1" noResize="1" noEditPoints="1" noAdjustHandles="1" noChangeArrowheads="1" noChangeShapeType="1" noTextEdit="1"/>
              </p:cNvSpPr>
              <p:nvPr/>
            </p:nvSpPr>
            <p:spPr bwMode="auto">
              <a:xfrm>
                <a:off x="8534389" y="5855899"/>
                <a:ext cx="442365" cy="369332"/>
              </a:xfrm>
              <a:prstGeom prst="rect">
                <a:avLst/>
              </a:prstGeom>
              <a:blipFill>
                <a:blip r:embed="rId16"/>
                <a:stretch>
                  <a:fillRect l="-24658" b="-2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28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3000" fill="remove" grpId="0" nodeType="clickEffect">
                                  <p:stCondLst>
                                    <p:cond delay="0"/>
                                  </p:stCondLst>
                                  <p:childTnLst>
                                    <p:animClr clrSpc="rgb" dir="cw">
                                      <p:cBhvr override="childStyle">
                                        <p:cTn id="6" dur="250" autoRev="1" fill="remove"/>
                                        <p:tgtEl>
                                          <p:spTgt spid="15"/>
                                        </p:tgtEl>
                                        <p:attrNameLst>
                                          <p:attrName>style.color</p:attrName>
                                        </p:attrNameLst>
                                      </p:cBhvr>
                                      <p:to>
                                        <a:schemeClr val="bg1"/>
                                      </p:to>
                                    </p:animClr>
                                    <p:animClr clrSpc="rgb" dir="cw">
                                      <p:cBhvr>
                                        <p:cTn id="7" dur="250" autoRev="1" fill="remove"/>
                                        <p:tgtEl>
                                          <p:spTgt spid="15"/>
                                        </p:tgtEl>
                                        <p:attrNameLst>
                                          <p:attrName>fillcolor</p:attrName>
                                        </p:attrNameLst>
                                      </p:cBhvr>
                                      <p:to>
                                        <a:schemeClr val="bg1"/>
                                      </p:to>
                                    </p:animClr>
                                    <p:set>
                                      <p:cBhvr>
                                        <p:cTn id="8" dur="250" autoRev="1" fill="remove"/>
                                        <p:tgtEl>
                                          <p:spTgt spid="15"/>
                                        </p:tgtEl>
                                        <p:attrNameLst>
                                          <p:attrName>fill.type</p:attrName>
                                        </p:attrNameLst>
                                      </p:cBhvr>
                                      <p:to>
                                        <p:strVal val="solid"/>
                                      </p:to>
                                    </p:set>
                                    <p:set>
                                      <p:cBhvr>
                                        <p:cTn id="9" dur="250" autoRev="1" fill="remove"/>
                                        <p:tgtEl>
                                          <p:spTgt spid="15"/>
                                        </p:tgtEl>
                                        <p:attrNameLst>
                                          <p:attrName>fill.on</p:attrName>
                                        </p:attrNameLst>
                                      </p:cBhvr>
                                      <p:to>
                                        <p:strVal val="true"/>
                                      </p:to>
                                    </p:set>
                                  </p:childTnLst>
                                </p:cTn>
                              </p:par>
                              <p:par>
                                <p:cTn id="10" presetID="7" presetClass="emph" presetSubtype="2" fill="hold" nodeType="withEffect">
                                  <p:stCondLst>
                                    <p:cond delay="0"/>
                                  </p:stCondLst>
                                  <p:childTnLst>
                                    <p:animClr clrSpc="rgb" dir="cw">
                                      <p:cBhvr>
                                        <p:cTn id="11" dur="1500" fill="hold"/>
                                        <p:tgtEl>
                                          <p:spTgt spid="68632"/>
                                        </p:tgtEl>
                                        <p:attrNameLst>
                                          <p:attrName>stroke.color</p:attrName>
                                        </p:attrNameLst>
                                      </p:cBhvr>
                                      <p:to>
                                        <a:schemeClr val="accent2"/>
                                      </p:to>
                                    </p:animClr>
                                    <p:set>
                                      <p:cBhvr>
                                        <p:cTn id="12" dur="1500" fill="hold"/>
                                        <p:tgtEl>
                                          <p:spTgt spid="68632"/>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27" presetClass="emph" presetSubtype="0" repeatCount="3000" fill="remove" grpId="0" nodeType="clickEffect">
                                  <p:stCondLst>
                                    <p:cond delay="0"/>
                                  </p:stCondLst>
                                  <p:childTnLst>
                                    <p:animClr clrSpc="rgb" dir="cw">
                                      <p:cBhvr override="childStyle">
                                        <p:cTn id="16" dur="250" autoRev="1" fill="remove"/>
                                        <p:tgtEl>
                                          <p:spTgt spid="10"/>
                                        </p:tgtEl>
                                        <p:attrNameLst>
                                          <p:attrName>style.color</p:attrName>
                                        </p:attrNameLst>
                                      </p:cBhvr>
                                      <p:to>
                                        <a:schemeClr val="bg1"/>
                                      </p:to>
                                    </p:animClr>
                                    <p:animClr clrSpc="rgb" dir="cw">
                                      <p:cBhvr>
                                        <p:cTn id="17" dur="250" autoRev="1" fill="remove"/>
                                        <p:tgtEl>
                                          <p:spTgt spid="10"/>
                                        </p:tgtEl>
                                        <p:attrNameLst>
                                          <p:attrName>fillcolor</p:attrName>
                                        </p:attrNameLst>
                                      </p:cBhvr>
                                      <p:to>
                                        <a:schemeClr val="bg1"/>
                                      </p:to>
                                    </p:animClr>
                                    <p:set>
                                      <p:cBhvr>
                                        <p:cTn id="18" dur="250" autoRev="1" fill="remove"/>
                                        <p:tgtEl>
                                          <p:spTgt spid="10"/>
                                        </p:tgtEl>
                                        <p:attrNameLst>
                                          <p:attrName>fill.type</p:attrName>
                                        </p:attrNameLst>
                                      </p:cBhvr>
                                      <p:to>
                                        <p:strVal val="solid"/>
                                      </p:to>
                                    </p:set>
                                    <p:set>
                                      <p:cBhvr>
                                        <p:cTn id="19" dur="250" autoRev="1" fill="remove"/>
                                        <p:tgtEl>
                                          <p:spTgt spid="10"/>
                                        </p:tgtEl>
                                        <p:attrNameLst>
                                          <p:attrName>fill.on</p:attrName>
                                        </p:attrNameLst>
                                      </p:cBhvr>
                                      <p:to>
                                        <p:strVal val="true"/>
                                      </p:to>
                                    </p:set>
                                  </p:childTnLst>
                                </p:cTn>
                              </p:par>
                              <p:par>
                                <p:cTn id="20" presetID="7" presetClass="emph" presetSubtype="2" fill="hold" nodeType="withEffect">
                                  <p:stCondLst>
                                    <p:cond delay="0"/>
                                  </p:stCondLst>
                                  <p:childTnLst>
                                    <p:animClr clrSpc="rgb" dir="cw">
                                      <p:cBhvr>
                                        <p:cTn id="21" dur="1500" fill="hold"/>
                                        <p:tgtEl>
                                          <p:spTgt spid="68678"/>
                                        </p:tgtEl>
                                        <p:attrNameLst>
                                          <p:attrName>stroke.color</p:attrName>
                                        </p:attrNameLst>
                                      </p:cBhvr>
                                      <p:to>
                                        <a:schemeClr val="accent2"/>
                                      </p:to>
                                    </p:animClr>
                                    <p:set>
                                      <p:cBhvr>
                                        <p:cTn id="22" dur="1500" fill="hold"/>
                                        <p:tgtEl>
                                          <p:spTgt spid="68678"/>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7" presetClass="emph" presetSubtype="0" repeatCount="3000" fill="remove" grpId="0" nodeType="clickEffect">
                                  <p:stCondLst>
                                    <p:cond delay="0"/>
                                  </p:stCondLst>
                                  <p:childTnLst>
                                    <p:animClr clrSpc="rgb" dir="cw">
                                      <p:cBhvr override="childStyle">
                                        <p:cTn id="26" dur="250" autoRev="1" fill="remove"/>
                                        <p:tgtEl>
                                          <p:spTgt spid="166"/>
                                        </p:tgtEl>
                                        <p:attrNameLst>
                                          <p:attrName>style.color</p:attrName>
                                        </p:attrNameLst>
                                      </p:cBhvr>
                                      <p:to>
                                        <a:schemeClr val="bg1"/>
                                      </p:to>
                                    </p:animClr>
                                    <p:animClr clrSpc="rgb" dir="cw">
                                      <p:cBhvr>
                                        <p:cTn id="27" dur="250" autoRev="1" fill="remove"/>
                                        <p:tgtEl>
                                          <p:spTgt spid="166"/>
                                        </p:tgtEl>
                                        <p:attrNameLst>
                                          <p:attrName>fillcolor</p:attrName>
                                        </p:attrNameLst>
                                      </p:cBhvr>
                                      <p:to>
                                        <a:schemeClr val="bg1"/>
                                      </p:to>
                                    </p:animClr>
                                    <p:set>
                                      <p:cBhvr>
                                        <p:cTn id="28" dur="250" autoRev="1" fill="remove"/>
                                        <p:tgtEl>
                                          <p:spTgt spid="166"/>
                                        </p:tgtEl>
                                        <p:attrNameLst>
                                          <p:attrName>fill.type</p:attrName>
                                        </p:attrNameLst>
                                      </p:cBhvr>
                                      <p:to>
                                        <p:strVal val="solid"/>
                                      </p:to>
                                    </p:set>
                                    <p:set>
                                      <p:cBhvr>
                                        <p:cTn id="29" dur="250" autoRev="1" fill="remove"/>
                                        <p:tgtEl>
                                          <p:spTgt spid="166"/>
                                        </p:tgtEl>
                                        <p:attrNameLst>
                                          <p:attrName>fill.on</p:attrName>
                                        </p:attrNameLst>
                                      </p:cBhvr>
                                      <p:to>
                                        <p:strVal val="true"/>
                                      </p:to>
                                    </p:set>
                                  </p:childTnLst>
                                </p:cTn>
                              </p:par>
                              <p:par>
                                <p:cTn id="30" presetID="7" presetClass="emph" presetSubtype="2" fill="hold" nodeType="withEffect">
                                  <p:stCondLst>
                                    <p:cond delay="0"/>
                                  </p:stCondLst>
                                  <p:childTnLst>
                                    <p:animClr clrSpc="rgb" dir="cw">
                                      <p:cBhvr>
                                        <p:cTn id="31" dur="1500" fill="hold"/>
                                        <p:tgtEl>
                                          <p:spTgt spid="68692"/>
                                        </p:tgtEl>
                                        <p:attrNameLst>
                                          <p:attrName>stroke.color</p:attrName>
                                        </p:attrNameLst>
                                      </p:cBhvr>
                                      <p:to>
                                        <a:schemeClr val="accent2"/>
                                      </p:to>
                                    </p:animClr>
                                    <p:set>
                                      <p:cBhvr>
                                        <p:cTn id="32" dur="1500" fill="hold"/>
                                        <p:tgtEl>
                                          <p:spTgt spid="68692"/>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7"/>
                                        </p:tgtEl>
                                        <p:attrNameLst>
                                          <p:attrName>style.visibility</p:attrName>
                                        </p:attrNameLst>
                                      </p:cBhvr>
                                      <p:to>
                                        <p:strVal val="visible"/>
                                      </p:to>
                                    </p:set>
                                  </p:childTnLst>
                                </p:cTn>
                              </p:par>
                              <p:par>
                                <p:cTn id="37" presetID="42" presetClass="path" presetSubtype="0" accel="50000" decel="50000" fill="hold" grpId="1" nodeType="withEffect">
                                  <p:stCondLst>
                                    <p:cond delay="0"/>
                                  </p:stCondLst>
                                  <p:childTnLst>
                                    <p:animMotion origin="layout" path="M -4.44444E-6 3.20988E-6 L -0.66631 0.30864 " pathEditMode="relative" rAng="0" ptsTypes="AA">
                                      <p:cBhvr>
                                        <p:cTn id="38" dur="2000" fill="hold"/>
                                        <p:tgtEl>
                                          <p:spTgt spid="207"/>
                                        </p:tgtEl>
                                        <p:attrNameLst>
                                          <p:attrName>ppt_x</p:attrName>
                                          <p:attrName>ppt_y</p:attrName>
                                        </p:attrNameLst>
                                      </p:cBhvr>
                                      <p:rCtr x="-33316" y="15432"/>
                                    </p:animMotion>
                                  </p:childTnLst>
                                </p:cTn>
                              </p:par>
                            </p:childTnLst>
                          </p:cTn>
                        </p:par>
                      </p:childTnLst>
                    </p:cTn>
                  </p:par>
                  <p:par>
                    <p:cTn id="39" fill="hold">
                      <p:stCondLst>
                        <p:cond delay="indefinite"/>
                      </p:stCondLst>
                      <p:childTnLst>
                        <p:par>
                          <p:cTn id="40" fill="hold">
                            <p:stCondLst>
                              <p:cond delay="0"/>
                            </p:stCondLst>
                            <p:childTnLst>
                              <p:par>
                                <p:cTn id="41" presetID="27" presetClass="emph" presetSubtype="0" repeatCount="2000" fill="remove" grpId="1" nodeType="clickEffect">
                                  <p:stCondLst>
                                    <p:cond delay="0"/>
                                  </p:stCondLst>
                                  <p:childTnLst>
                                    <p:animClr clrSpc="rgb" dir="cw">
                                      <p:cBhvr override="childStyle">
                                        <p:cTn id="42" dur="250" autoRev="1" fill="remove"/>
                                        <p:tgtEl>
                                          <p:spTgt spid="15"/>
                                        </p:tgtEl>
                                        <p:attrNameLst>
                                          <p:attrName>style.color</p:attrName>
                                        </p:attrNameLst>
                                      </p:cBhvr>
                                      <p:to>
                                        <a:schemeClr val="bg1"/>
                                      </p:to>
                                    </p:animClr>
                                    <p:animClr clrSpc="rgb" dir="cw">
                                      <p:cBhvr>
                                        <p:cTn id="43" dur="250" autoRev="1" fill="remove"/>
                                        <p:tgtEl>
                                          <p:spTgt spid="15"/>
                                        </p:tgtEl>
                                        <p:attrNameLst>
                                          <p:attrName>fillcolor</p:attrName>
                                        </p:attrNameLst>
                                      </p:cBhvr>
                                      <p:to>
                                        <a:schemeClr val="bg1"/>
                                      </p:to>
                                    </p:animClr>
                                    <p:set>
                                      <p:cBhvr>
                                        <p:cTn id="44" dur="250" autoRev="1" fill="remove"/>
                                        <p:tgtEl>
                                          <p:spTgt spid="15"/>
                                        </p:tgtEl>
                                        <p:attrNameLst>
                                          <p:attrName>fill.type</p:attrName>
                                        </p:attrNameLst>
                                      </p:cBhvr>
                                      <p:to>
                                        <p:strVal val="solid"/>
                                      </p:to>
                                    </p:set>
                                    <p:set>
                                      <p:cBhvr>
                                        <p:cTn id="45" dur="250" autoRev="1" fill="remove"/>
                                        <p:tgtEl>
                                          <p:spTgt spid="15"/>
                                        </p:tgtEl>
                                        <p:attrNameLst>
                                          <p:attrName>fill.on</p:attrName>
                                        </p:attrNameLst>
                                      </p:cBhvr>
                                      <p:to>
                                        <p:strVal val="true"/>
                                      </p:to>
                                    </p:set>
                                  </p:childTnLst>
                                </p:cTn>
                              </p:par>
                              <p:par>
                                <p:cTn id="46" presetID="7" presetClass="emph" presetSubtype="6" fill="hold" nodeType="withEffect">
                                  <p:stCondLst>
                                    <p:cond delay="0"/>
                                  </p:stCondLst>
                                  <p:childTnLst>
                                    <p:animClr clrSpc="hsl" dir="cw">
                                      <p:cBhvr>
                                        <p:cTn id="47" dur="1000" fill="hold"/>
                                        <p:tgtEl>
                                          <p:spTgt spid="68632"/>
                                        </p:tgtEl>
                                        <p:attrNameLst>
                                          <p:attrName>stroke.color</p:attrName>
                                        </p:attrNameLst>
                                      </p:cBhvr>
                                      <p:to>
                                        <a:schemeClr val="folHlink"/>
                                      </p:to>
                                    </p:animClr>
                                    <p:set>
                                      <p:cBhvr>
                                        <p:cTn id="48" dur="1000" fill="hold"/>
                                        <p:tgtEl>
                                          <p:spTgt spid="68632"/>
                                        </p:tgtEl>
                                        <p:attrNameLst>
                                          <p:attrName>stroke.on</p:attrName>
                                        </p:attrNameLst>
                                      </p:cBhvr>
                                      <p:to>
                                        <p:strVal val="true"/>
                                      </p:to>
                                    </p:set>
                                  </p:childTnLst>
                                </p:cTn>
                              </p:par>
                            </p:childTnLst>
                          </p:cTn>
                        </p:par>
                        <p:par>
                          <p:cTn id="49" fill="hold">
                            <p:stCondLst>
                              <p:cond delay="1000"/>
                            </p:stCondLst>
                            <p:childTnLst>
                              <p:par>
                                <p:cTn id="50" presetID="27" presetClass="emph" presetSubtype="0" repeatCount="2000" fill="remove" grpId="0" nodeType="afterEffect">
                                  <p:stCondLst>
                                    <p:cond delay="0"/>
                                  </p:stCondLst>
                                  <p:childTnLst>
                                    <p:animClr clrSpc="rgb" dir="cw">
                                      <p:cBhvr override="childStyle">
                                        <p:cTn id="51" dur="250" autoRev="1" fill="remove"/>
                                        <p:tgtEl>
                                          <p:spTgt spid="13"/>
                                        </p:tgtEl>
                                        <p:attrNameLst>
                                          <p:attrName>style.color</p:attrName>
                                        </p:attrNameLst>
                                      </p:cBhvr>
                                      <p:to>
                                        <a:schemeClr val="bg1"/>
                                      </p:to>
                                    </p:animClr>
                                    <p:animClr clrSpc="rgb" dir="cw">
                                      <p:cBhvr>
                                        <p:cTn id="52" dur="250" autoRev="1" fill="remove"/>
                                        <p:tgtEl>
                                          <p:spTgt spid="13"/>
                                        </p:tgtEl>
                                        <p:attrNameLst>
                                          <p:attrName>fillcolor</p:attrName>
                                        </p:attrNameLst>
                                      </p:cBhvr>
                                      <p:to>
                                        <a:schemeClr val="bg1"/>
                                      </p:to>
                                    </p:animClr>
                                    <p:set>
                                      <p:cBhvr>
                                        <p:cTn id="53" dur="250" autoRev="1" fill="remove"/>
                                        <p:tgtEl>
                                          <p:spTgt spid="13"/>
                                        </p:tgtEl>
                                        <p:attrNameLst>
                                          <p:attrName>fill.type</p:attrName>
                                        </p:attrNameLst>
                                      </p:cBhvr>
                                      <p:to>
                                        <p:strVal val="solid"/>
                                      </p:to>
                                    </p:set>
                                    <p:set>
                                      <p:cBhvr>
                                        <p:cTn id="54" dur="250" autoRev="1" fill="remove"/>
                                        <p:tgtEl>
                                          <p:spTgt spid="13"/>
                                        </p:tgtEl>
                                        <p:attrNameLst>
                                          <p:attrName>fill.on</p:attrName>
                                        </p:attrNameLst>
                                      </p:cBhvr>
                                      <p:to>
                                        <p:strVal val="true"/>
                                      </p:to>
                                    </p:set>
                                  </p:childTnLst>
                                </p:cTn>
                              </p:par>
                              <p:par>
                                <p:cTn id="55" presetID="7" presetClass="emph" presetSubtype="6" fill="hold" nodeType="withEffect">
                                  <p:stCondLst>
                                    <p:cond delay="0"/>
                                  </p:stCondLst>
                                  <p:childTnLst>
                                    <p:animClr clrSpc="hsl" dir="cw">
                                      <p:cBhvr>
                                        <p:cTn id="56" dur="1000" fill="hold"/>
                                        <p:tgtEl>
                                          <p:spTgt spid="68677"/>
                                        </p:tgtEl>
                                        <p:attrNameLst>
                                          <p:attrName>stroke.color</p:attrName>
                                        </p:attrNameLst>
                                      </p:cBhvr>
                                      <p:to>
                                        <a:schemeClr val="folHlink"/>
                                      </p:to>
                                    </p:animClr>
                                    <p:set>
                                      <p:cBhvr>
                                        <p:cTn id="57" dur="1000" fill="hold"/>
                                        <p:tgtEl>
                                          <p:spTgt spid="68677"/>
                                        </p:tgtEl>
                                        <p:attrNameLst>
                                          <p:attrName>stroke.on</p:attrName>
                                        </p:attrNameLst>
                                      </p:cBhvr>
                                      <p:to>
                                        <p:strVal val="true"/>
                                      </p:to>
                                    </p:set>
                                  </p:childTnLst>
                                </p:cTn>
                              </p:par>
                            </p:childTnLst>
                          </p:cTn>
                        </p:par>
                        <p:par>
                          <p:cTn id="58" fill="hold">
                            <p:stCondLst>
                              <p:cond delay="2000"/>
                            </p:stCondLst>
                            <p:childTnLst>
                              <p:par>
                                <p:cTn id="59" presetID="27" presetClass="emph" presetSubtype="0" repeatCount="2000" fill="remove" grpId="0" nodeType="afterEffect">
                                  <p:stCondLst>
                                    <p:cond delay="0"/>
                                  </p:stCondLst>
                                  <p:childTnLst>
                                    <p:animClr clrSpc="rgb" dir="cw">
                                      <p:cBhvr override="childStyle">
                                        <p:cTn id="60" dur="250" autoRev="1" fill="remove"/>
                                        <p:tgtEl>
                                          <p:spTgt spid="163"/>
                                        </p:tgtEl>
                                        <p:attrNameLst>
                                          <p:attrName>style.color</p:attrName>
                                        </p:attrNameLst>
                                      </p:cBhvr>
                                      <p:to>
                                        <a:schemeClr val="bg1"/>
                                      </p:to>
                                    </p:animClr>
                                    <p:animClr clrSpc="rgb" dir="cw">
                                      <p:cBhvr>
                                        <p:cTn id="61" dur="250" autoRev="1" fill="remove"/>
                                        <p:tgtEl>
                                          <p:spTgt spid="163"/>
                                        </p:tgtEl>
                                        <p:attrNameLst>
                                          <p:attrName>fillcolor</p:attrName>
                                        </p:attrNameLst>
                                      </p:cBhvr>
                                      <p:to>
                                        <a:schemeClr val="bg1"/>
                                      </p:to>
                                    </p:animClr>
                                    <p:set>
                                      <p:cBhvr>
                                        <p:cTn id="62" dur="250" autoRev="1" fill="remove"/>
                                        <p:tgtEl>
                                          <p:spTgt spid="163"/>
                                        </p:tgtEl>
                                        <p:attrNameLst>
                                          <p:attrName>fill.type</p:attrName>
                                        </p:attrNameLst>
                                      </p:cBhvr>
                                      <p:to>
                                        <p:strVal val="solid"/>
                                      </p:to>
                                    </p:set>
                                    <p:set>
                                      <p:cBhvr>
                                        <p:cTn id="63" dur="250" autoRev="1" fill="remove"/>
                                        <p:tgtEl>
                                          <p:spTgt spid="163"/>
                                        </p:tgtEl>
                                        <p:attrNameLst>
                                          <p:attrName>fill.on</p:attrName>
                                        </p:attrNameLst>
                                      </p:cBhvr>
                                      <p:to>
                                        <p:strVal val="true"/>
                                      </p:to>
                                    </p:set>
                                  </p:childTnLst>
                                </p:cTn>
                              </p:par>
                              <p:par>
                                <p:cTn id="64" presetID="7" presetClass="emph" presetSubtype="6" fill="hold" nodeType="withEffect">
                                  <p:stCondLst>
                                    <p:cond delay="0"/>
                                  </p:stCondLst>
                                  <p:childTnLst>
                                    <p:animClr clrSpc="hsl" dir="cw">
                                      <p:cBhvr>
                                        <p:cTn id="65" dur="1000" fill="hold"/>
                                        <p:tgtEl>
                                          <p:spTgt spid="68697"/>
                                        </p:tgtEl>
                                        <p:attrNameLst>
                                          <p:attrName>stroke.color</p:attrName>
                                        </p:attrNameLst>
                                      </p:cBhvr>
                                      <p:to>
                                        <a:schemeClr val="folHlink"/>
                                      </p:to>
                                    </p:animClr>
                                    <p:set>
                                      <p:cBhvr>
                                        <p:cTn id="66" dur="1000" fill="hold"/>
                                        <p:tgtEl>
                                          <p:spTgt spid="68697"/>
                                        </p:tgtEl>
                                        <p:attrNameLst>
                                          <p:attrName>stroke.on</p:attrName>
                                        </p:attrNameLst>
                                      </p:cBhvr>
                                      <p:to>
                                        <p:strVal val="true"/>
                                      </p:to>
                                    </p:set>
                                  </p:childTnLst>
                                </p:cTn>
                              </p:par>
                            </p:childTnLst>
                          </p:cTn>
                        </p:par>
                        <p:par>
                          <p:cTn id="67" fill="hold">
                            <p:stCondLst>
                              <p:cond delay="3000"/>
                            </p:stCondLst>
                            <p:childTnLst>
                              <p:par>
                                <p:cTn id="68" presetID="27" presetClass="emph" presetSubtype="0" repeatCount="2000" fill="remove" grpId="0" nodeType="afterEffect">
                                  <p:stCondLst>
                                    <p:cond delay="0"/>
                                  </p:stCondLst>
                                  <p:childTnLst>
                                    <p:animClr clrSpc="rgb" dir="cw">
                                      <p:cBhvr override="childStyle">
                                        <p:cTn id="69" dur="250" autoRev="1" fill="remove"/>
                                        <p:tgtEl>
                                          <p:spTgt spid="173"/>
                                        </p:tgtEl>
                                        <p:attrNameLst>
                                          <p:attrName>style.color</p:attrName>
                                        </p:attrNameLst>
                                      </p:cBhvr>
                                      <p:to>
                                        <a:schemeClr val="bg1"/>
                                      </p:to>
                                    </p:animClr>
                                    <p:animClr clrSpc="rgb" dir="cw">
                                      <p:cBhvr>
                                        <p:cTn id="70" dur="250" autoRev="1" fill="remove"/>
                                        <p:tgtEl>
                                          <p:spTgt spid="173"/>
                                        </p:tgtEl>
                                        <p:attrNameLst>
                                          <p:attrName>fillcolor</p:attrName>
                                        </p:attrNameLst>
                                      </p:cBhvr>
                                      <p:to>
                                        <a:schemeClr val="bg1"/>
                                      </p:to>
                                    </p:animClr>
                                    <p:set>
                                      <p:cBhvr>
                                        <p:cTn id="71" dur="250" autoRev="1" fill="remove"/>
                                        <p:tgtEl>
                                          <p:spTgt spid="173"/>
                                        </p:tgtEl>
                                        <p:attrNameLst>
                                          <p:attrName>fill.type</p:attrName>
                                        </p:attrNameLst>
                                      </p:cBhvr>
                                      <p:to>
                                        <p:strVal val="solid"/>
                                      </p:to>
                                    </p:set>
                                    <p:set>
                                      <p:cBhvr>
                                        <p:cTn id="72" dur="250" autoRev="1" fill="remove"/>
                                        <p:tgtEl>
                                          <p:spTgt spid="173"/>
                                        </p:tgtEl>
                                        <p:attrNameLst>
                                          <p:attrName>fill.on</p:attrName>
                                        </p:attrNameLst>
                                      </p:cBhvr>
                                      <p:to>
                                        <p:strVal val="true"/>
                                      </p:to>
                                    </p:set>
                                  </p:childTnLst>
                                </p:cTn>
                              </p:par>
                              <p:par>
                                <p:cTn id="73" presetID="7" presetClass="emph" presetSubtype="6" fill="hold" nodeType="withEffect">
                                  <p:stCondLst>
                                    <p:cond delay="0"/>
                                  </p:stCondLst>
                                  <p:childTnLst>
                                    <p:animClr clrSpc="hsl" dir="cw">
                                      <p:cBhvr>
                                        <p:cTn id="74" dur="1000" fill="hold"/>
                                        <p:tgtEl>
                                          <p:spTgt spid="68703"/>
                                        </p:tgtEl>
                                        <p:attrNameLst>
                                          <p:attrName>stroke.color</p:attrName>
                                        </p:attrNameLst>
                                      </p:cBhvr>
                                      <p:to>
                                        <a:schemeClr val="folHlink"/>
                                      </p:to>
                                    </p:animClr>
                                    <p:set>
                                      <p:cBhvr>
                                        <p:cTn id="75" dur="1000" fill="hold"/>
                                        <p:tgtEl>
                                          <p:spTgt spid="68703"/>
                                        </p:tgtEl>
                                        <p:attrNameLst>
                                          <p:attrName>stroke.on</p:attrName>
                                        </p:attrNameLst>
                                      </p:cBhvr>
                                      <p:to>
                                        <p:strVal val="true"/>
                                      </p:to>
                                    </p:set>
                                  </p:childTnLst>
                                </p:cTn>
                              </p:par>
                            </p:childTnLst>
                          </p:cTn>
                        </p:par>
                        <p:par>
                          <p:cTn id="76" fill="hold">
                            <p:stCondLst>
                              <p:cond delay="4000"/>
                            </p:stCondLst>
                            <p:childTnLst>
                              <p:par>
                                <p:cTn id="77" presetID="27" presetClass="emph" presetSubtype="0" repeatCount="2000" fill="remove" grpId="0" nodeType="afterEffect">
                                  <p:stCondLst>
                                    <p:cond delay="0"/>
                                  </p:stCondLst>
                                  <p:childTnLst>
                                    <p:animClr clrSpc="rgb" dir="cw">
                                      <p:cBhvr override="childStyle">
                                        <p:cTn id="78" dur="250" autoRev="1" fill="remove"/>
                                        <p:tgtEl>
                                          <p:spTgt spid="176"/>
                                        </p:tgtEl>
                                        <p:attrNameLst>
                                          <p:attrName>style.color</p:attrName>
                                        </p:attrNameLst>
                                      </p:cBhvr>
                                      <p:to>
                                        <a:schemeClr val="bg1"/>
                                      </p:to>
                                    </p:animClr>
                                    <p:animClr clrSpc="rgb" dir="cw">
                                      <p:cBhvr>
                                        <p:cTn id="79" dur="250" autoRev="1" fill="remove"/>
                                        <p:tgtEl>
                                          <p:spTgt spid="176"/>
                                        </p:tgtEl>
                                        <p:attrNameLst>
                                          <p:attrName>fillcolor</p:attrName>
                                        </p:attrNameLst>
                                      </p:cBhvr>
                                      <p:to>
                                        <a:schemeClr val="bg1"/>
                                      </p:to>
                                    </p:animClr>
                                    <p:set>
                                      <p:cBhvr>
                                        <p:cTn id="80" dur="250" autoRev="1" fill="remove"/>
                                        <p:tgtEl>
                                          <p:spTgt spid="176"/>
                                        </p:tgtEl>
                                        <p:attrNameLst>
                                          <p:attrName>fill.type</p:attrName>
                                        </p:attrNameLst>
                                      </p:cBhvr>
                                      <p:to>
                                        <p:strVal val="solid"/>
                                      </p:to>
                                    </p:set>
                                    <p:set>
                                      <p:cBhvr>
                                        <p:cTn id="81" dur="250" autoRev="1" fill="remove"/>
                                        <p:tgtEl>
                                          <p:spTgt spid="176"/>
                                        </p:tgtEl>
                                        <p:attrNameLst>
                                          <p:attrName>fill.on</p:attrName>
                                        </p:attrNameLst>
                                      </p:cBhvr>
                                      <p:to>
                                        <p:strVal val="true"/>
                                      </p:to>
                                    </p:set>
                                  </p:childTnLst>
                                </p:cTn>
                              </p:par>
                              <p:par>
                                <p:cTn id="82" presetID="7" presetClass="emph" presetSubtype="6" fill="hold" nodeType="withEffect">
                                  <p:stCondLst>
                                    <p:cond delay="0"/>
                                  </p:stCondLst>
                                  <p:childTnLst>
                                    <p:animClr clrSpc="hsl" dir="cw">
                                      <p:cBhvr>
                                        <p:cTn id="83" dur="1000" fill="hold"/>
                                        <p:tgtEl>
                                          <p:spTgt spid="68709"/>
                                        </p:tgtEl>
                                        <p:attrNameLst>
                                          <p:attrName>stroke.color</p:attrName>
                                        </p:attrNameLst>
                                      </p:cBhvr>
                                      <p:to>
                                        <a:schemeClr val="folHlink"/>
                                      </p:to>
                                    </p:animClr>
                                    <p:set>
                                      <p:cBhvr>
                                        <p:cTn id="84" dur="1000" fill="hold"/>
                                        <p:tgtEl>
                                          <p:spTgt spid="68709"/>
                                        </p:tgtEl>
                                        <p:attrNameLst>
                                          <p:attrName>stroke.on</p:attrName>
                                        </p:attrNameLst>
                                      </p:cBhvr>
                                      <p:to>
                                        <p:strVal val="true"/>
                                      </p:to>
                                    </p:set>
                                  </p:childTnLst>
                                </p:cTn>
                              </p:par>
                            </p:childTnLst>
                          </p:cTn>
                        </p:par>
                        <p:par>
                          <p:cTn id="85" fill="hold">
                            <p:stCondLst>
                              <p:cond delay="5000"/>
                            </p:stCondLst>
                            <p:childTnLst>
                              <p:par>
                                <p:cTn id="86" presetID="27" presetClass="emph" presetSubtype="0" repeatCount="2000" fill="remove" grpId="0" nodeType="afterEffect">
                                  <p:stCondLst>
                                    <p:cond delay="0"/>
                                  </p:stCondLst>
                                  <p:childTnLst>
                                    <p:animClr clrSpc="rgb" dir="cw">
                                      <p:cBhvr override="childStyle">
                                        <p:cTn id="87" dur="250" autoRev="1" fill="remove"/>
                                        <p:tgtEl>
                                          <p:spTgt spid="181"/>
                                        </p:tgtEl>
                                        <p:attrNameLst>
                                          <p:attrName>style.color</p:attrName>
                                        </p:attrNameLst>
                                      </p:cBhvr>
                                      <p:to>
                                        <a:schemeClr val="bg1"/>
                                      </p:to>
                                    </p:animClr>
                                    <p:animClr clrSpc="rgb" dir="cw">
                                      <p:cBhvr>
                                        <p:cTn id="88" dur="250" autoRev="1" fill="remove"/>
                                        <p:tgtEl>
                                          <p:spTgt spid="181"/>
                                        </p:tgtEl>
                                        <p:attrNameLst>
                                          <p:attrName>fillcolor</p:attrName>
                                        </p:attrNameLst>
                                      </p:cBhvr>
                                      <p:to>
                                        <a:schemeClr val="bg1"/>
                                      </p:to>
                                    </p:animClr>
                                    <p:set>
                                      <p:cBhvr>
                                        <p:cTn id="89" dur="250" autoRev="1" fill="remove"/>
                                        <p:tgtEl>
                                          <p:spTgt spid="181"/>
                                        </p:tgtEl>
                                        <p:attrNameLst>
                                          <p:attrName>fill.type</p:attrName>
                                        </p:attrNameLst>
                                      </p:cBhvr>
                                      <p:to>
                                        <p:strVal val="solid"/>
                                      </p:to>
                                    </p:set>
                                    <p:set>
                                      <p:cBhvr>
                                        <p:cTn id="90" dur="250" autoRev="1" fill="remove"/>
                                        <p:tgtEl>
                                          <p:spTgt spid="181"/>
                                        </p:tgtEl>
                                        <p:attrNameLst>
                                          <p:attrName>fill.on</p:attrName>
                                        </p:attrNameLst>
                                      </p:cBhvr>
                                      <p:to>
                                        <p:strVal val="true"/>
                                      </p:to>
                                    </p:set>
                                  </p:childTnLst>
                                </p:cTn>
                              </p:par>
                              <p:par>
                                <p:cTn id="91" presetID="7" presetClass="emph" presetSubtype="6" fill="hold" nodeType="withEffect">
                                  <p:stCondLst>
                                    <p:cond delay="0"/>
                                  </p:stCondLst>
                                  <p:childTnLst>
                                    <p:animClr clrSpc="hsl" dir="cw">
                                      <p:cBhvr>
                                        <p:cTn id="92" dur="1000" fill="hold"/>
                                        <p:tgtEl>
                                          <p:spTgt spid="68716"/>
                                        </p:tgtEl>
                                        <p:attrNameLst>
                                          <p:attrName>stroke.color</p:attrName>
                                        </p:attrNameLst>
                                      </p:cBhvr>
                                      <p:to>
                                        <a:schemeClr val="folHlink"/>
                                      </p:to>
                                    </p:animClr>
                                    <p:set>
                                      <p:cBhvr>
                                        <p:cTn id="93" dur="1000" fill="hold"/>
                                        <p:tgtEl>
                                          <p:spTgt spid="68716"/>
                                        </p:tgtEl>
                                        <p:attrNameLst>
                                          <p:attrName>stroke.on</p:attrName>
                                        </p:attrNameLst>
                                      </p:cBhvr>
                                      <p:to>
                                        <p:strVal val="true"/>
                                      </p:to>
                                    </p:set>
                                  </p:childTnLst>
                                </p:cTn>
                              </p:par>
                            </p:childTnLst>
                          </p:cTn>
                        </p:par>
                        <p:par>
                          <p:cTn id="94" fill="hold">
                            <p:stCondLst>
                              <p:cond delay="6000"/>
                            </p:stCondLst>
                            <p:childTnLst>
                              <p:par>
                                <p:cTn id="95" presetID="1" presetClass="entr" presetSubtype="0" fill="hold" grpId="0" nodeType="afterEffect">
                                  <p:stCondLst>
                                    <p:cond delay="0"/>
                                  </p:stCondLst>
                                  <p:childTnLst>
                                    <p:set>
                                      <p:cBhvr>
                                        <p:cTn id="96" dur="1" fill="hold">
                                          <p:stCondLst>
                                            <p:cond delay="0"/>
                                          </p:stCondLst>
                                        </p:cTn>
                                        <p:tgtEl>
                                          <p:spTgt spid="209"/>
                                        </p:tgtEl>
                                        <p:attrNameLst>
                                          <p:attrName>style.visibility</p:attrName>
                                        </p:attrNameLst>
                                      </p:cBhvr>
                                      <p:to>
                                        <p:strVal val="visible"/>
                                      </p:to>
                                    </p:set>
                                  </p:childTnLst>
                                </p:cTn>
                              </p:par>
                              <p:par>
                                <p:cTn id="97" presetID="42" presetClass="path" presetSubtype="0" accel="50000" decel="50000" fill="hold" grpId="1" nodeType="withEffect">
                                  <p:stCondLst>
                                    <p:cond delay="0"/>
                                  </p:stCondLst>
                                  <p:childTnLst>
                                    <p:animMotion origin="layout" path="M 4.44444E-6 -4.19753E-6 L -0.37101 -0.04938 " pathEditMode="relative" rAng="0" ptsTypes="AA">
                                      <p:cBhvr>
                                        <p:cTn id="98" dur="2000" fill="hold"/>
                                        <p:tgtEl>
                                          <p:spTgt spid="209"/>
                                        </p:tgtEl>
                                        <p:attrNameLst>
                                          <p:attrName>ppt_x</p:attrName>
                                          <p:attrName>ppt_y</p:attrName>
                                        </p:attrNameLst>
                                      </p:cBhvr>
                                      <p:rCtr x="-18559" y="-24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5" grpId="0"/>
      <p:bldP spid="15" grpId="1"/>
      <p:bldP spid="163" grpId="0"/>
      <p:bldP spid="166" grpId="0"/>
      <p:bldP spid="173" grpId="0"/>
      <p:bldP spid="176" grpId="0"/>
      <p:bldP spid="181" grpId="0"/>
      <p:bldP spid="207" grpId="0"/>
      <p:bldP spid="207" grpId="1"/>
      <p:bldP spid="209" grpId="0"/>
      <p:bldP spid="209" grpId="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a:t>Summary</a:t>
            </a:r>
            <a:endParaRPr lang="zh-CN" altLang="en-US" dirty="0"/>
          </a:p>
        </p:txBody>
      </p:sp>
      <p:sp>
        <p:nvSpPr>
          <p:cNvPr id="4099" name="内容占位符 2"/>
          <p:cNvSpPr>
            <a:spLocks noGrp="1"/>
          </p:cNvSpPr>
          <p:nvPr>
            <p:ph idx="1"/>
          </p:nvPr>
        </p:nvSpPr>
        <p:spPr/>
        <p:txBody>
          <a:bodyPr/>
          <a:lstStyle/>
          <a:p>
            <a:r>
              <a:rPr lang="en-US" altLang="zh-CN" dirty="0"/>
              <a:t>Binary Heap</a:t>
            </a:r>
          </a:p>
          <a:p>
            <a:pPr lvl="1"/>
            <a:r>
              <a:rPr lang="en-US" altLang="zh-CN" dirty="0"/>
              <a:t>Structure</a:t>
            </a:r>
          </a:p>
          <a:p>
            <a:pPr lvl="1"/>
            <a:r>
              <a:rPr lang="en-US" altLang="zh-CN" dirty="0"/>
              <a:t>Sift Up &amp; Sift Down</a:t>
            </a:r>
          </a:p>
          <a:p>
            <a:pPr lvl="1"/>
            <a:r>
              <a:rPr lang="en-US" altLang="zh-CN" dirty="0"/>
              <a:t>Insert &amp; </a:t>
            </a:r>
            <a:r>
              <a:rPr lang="en-US" altLang="zh-CN" dirty="0" err="1"/>
              <a:t>DeleteMin</a:t>
            </a:r>
            <a:endParaRPr lang="en-US" altLang="zh-CN" dirty="0"/>
          </a:p>
          <a:p>
            <a:pPr lvl="1"/>
            <a:r>
              <a:rPr lang="en-US" altLang="zh-CN" dirty="0"/>
              <a:t>Other operations</a:t>
            </a:r>
          </a:p>
          <a:p>
            <a:r>
              <a:rPr lang="en-US" altLang="zh-CN" dirty="0"/>
              <a:t>Huffman Tree</a:t>
            </a:r>
          </a:p>
          <a:p>
            <a:pPr lvl="1"/>
            <a:r>
              <a:rPr lang="en-US" altLang="zh-CN" dirty="0"/>
              <a:t>Build tree</a:t>
            </a:r>
          </a:p>
          <a:p>
            <a:pPr lvl="1"/>
            <a:r>
              <a:rPr lang="en-US" altLang="zh-CN" dirty="0"/>
              <a:t>Encode &amp; Decode</a:t>
            </a:r>
          </a:p>
        </p:txBody>
      </p:sp>
      <p:sp>
        <p:nvSpPr>
          <p:cNvPr id="4100"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E810794-7071-4E48-A239-63F2F97672F4}" type="slidenum">
              <a:rPr kumimoji="0" lang="en-US" altLang="zh-CN" sz="1200" b="0" i="0" u="none" strike="noStrike" kern="1200" cap="none" spc="0" normalizeH="0" baseline="0" noProof="0">
                <a:ln>
                  <a:noFill/>
                </a:ln>
                <a:solidFill>
                  <a:srgbClr val="000000"/>
                </a:solidFill>
                <a:effectLst/>
                <a:uLnTx/>
                <a:uFillTx/>
                <a:latin typeface="Garamond" pitchFamily="18"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a:ln>
                <a:noFill/>
              </a:ln>
              <a:solidFill>
                <a:srgbClr val="000000"/>
              </a:solidFill>
              <a:effectLst/>
              <a:uLnTx/>
              <a:uFillTx/>
              <a:latin typeface="Garamond" pitchFamily="18" charset="0"/>
              <a:ea typeface="宋体" pitchFamily="2" charset="-122"/>
              <a:cs typeface="+mn-cs"/>
            </a:endParaRPr>
          </a:p>
        </p:txBody>
      </p:sp>
    </p:spTree>
    <p:extLst>
      <p:ext uri="{BB962C8B-B14F-4D97-AF65-F5344CB8AC3E}">
        <p14:creationId xmlns:p14="http://schemas.microsoft.com/office/powerpoint/2010/main" val="1272300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p:txBody>
          <a:bodyPr/>
          <a:lstStyle/>
          <a:p>
            <a:pPr>
              <a:defRPr/>
            </a:pPr>
            <a:r>
              <a:rPr lang="en-US" altLang="zh-CN"/>
              <a:t>Recommended Readings</a:t>
            </a:r>
            <a:endParaRPr lang="zh-CN" altLang="en-US"/>
          </a:p>
        </p:txBody>
      </p:sp>
      <p:sp>
        <p:nvSpPr>
          <p:cNvPr id="20483" name="内容占位符 2"/>
          <p:cNvSpPr>
            <a:spLocks noGrp="1"/>
          </p:cNvSpPr>
          <p:nvPr>
            <p:ph idx="1"/>
          </p:nvPr>
        </p:nvSpPr>
        <p:spPr/>
        <p:txBody>
          <a:bodyPr/>
          <a:lstStyle/>
          <a:p>
            <a:r>
              <a:rPr lang="en-US" altLang="zh-CN" dirty="0"/>
              <a:t>Weiss, “DS &amp; </a:t>
            </a:r>
            <a:r>
              <a:rPr lang="en-US" altLang="zh-CN" dirty="0" err="1"/>
              <a:t>Algo</a:t>
            </a:r>
            <a:r>
              <a:rPr lang="en-US" altLang="zh-CN" dirty="0"/>
              <a:t>. Analysis in C++” (3</a:t>
            </a:r>
            <a:r>
              <a:rPr lang="en-US" altLang="zh-CN" baseline="30000" dirty="0"/>
              <a:t>rd</a:t>
            </a:r>
            <a:r>
              <a:rPr lang="en-US" altLang="zh-CN" dirty="0"/>
              <a:t> ed.)</a:t>
            </a:r>
          </a:p>
          <a:p>
            <a:pPr lvl="1"/>
            <a:r>
              <a:rPr lang="en-US" altLang="zh-CN" dirty="0"/>
              <a:t>Section 4.8 Sets and Maps in the STL</a:t>
            </a:r>
          </a:p>
          <a:p>
            <a:pPr lvl="1"/>
            <a:r>
              <a:rPr lang="en-US" altLang="zh-CN" dirty="0"/>
              <a:t>Section 6.1-6.4 Priority Queues (Heaps)</a:t>
            </a:r>
          </a:p>
        </p:txBody>
      </p:sp>
      <p:sp>
        <p:nvSpPr>
          <p:cNvPr id="20484" name="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F39CC01B-1086-4A2E-83CD-6EC66804479E}" type="slidenum">
              <a:rPr lang="en-US" altLang="zh-CN" sz="1200">
                <a:solidFill>
                  <a:schemeClr val="tx1"/>
                </a:solidFill>
              </a:rPr>
              <a:pPr/>
              <a:t>58</a:t>
            </a:fld>
            <a:endParaRPr lang="en-US" altLang="zh-CN" sz="1200">
              <a:solidFill>
                <a:schemeClr val="tx1"/>
              </a:solidFill>
            </a:endParaRPr>
          </a:p>
        </p:txBody>
      </p:sp>
    </p:spTree>
    <p:extLst>
      <p:ext uri="{BB962C8B-B14F-4D97-AF65-F5344CB8AC3E}">
        <p14:creationId xmlns:p14="http://schemas.microsoft.com/office/powerpoint/2010/main" val="257212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Binary Heap (Heap): Logical Structure</a:t>
            </a:r>
            <a:endParaRPr lang="zh-CN" altLang="en-US" dirty="0"/>
          </a:p>
        </p:txBody>
      </p:sp>
      <p:sp>
        <p:nvSpPr>
          <p:cNvPr id="9219" name="内容占位符 2"/>
          <p:cNvSpPr>
            <a:spLocks noGrp="1"/>
          </p:cNvSpPr>
          <p:nvPr>
            <p:ph idx="1"/>
          </p:nvPr>
        </p:nvSpPr>
        <p:spPr/>
        <p:txBody>
          <a:bodyPr/>
          <a:lstStyle/>
          <a:p>
            <a:r>
              <a:rPr lang="en-US" altLang="zh-CN" dirty="0"/>
              <a:t>Structure property</a:t>
            </a:r>
          </a:p>
          <a:p>
            <a:pPr lvl="1"/>
            <a:r>
              <a:rPr lang="en-US" altLang="zh-CN" dirty="0"/>
              <a:t>A heap is a special type of </a:t>
            </a:r>
            <a:r>
              <a:rPr lang="en-US" altLang="zh-CN" dirty="0">
                <a:solidFill>
                  <a:srgbClr val="0070C0"/>
                </a:solidFill>
              </a:rPr>
              <a:t>complete binary tree</a:t>
            </a:r>
          </a:p>
          <a:p>
            <a:pPr lvl="2"/>
            <a:r>
              <a:rPr lang="en-US" altLang="zh-CN" dirty="0"/>
              <a:t>that is completely filled, except at the bottom level, which is filled from left to right</a:t>
            </a:r>
          </a:p>
          <a:p>
            <a:pPr lvl="1"/>
            <a:r>
              <a:rPr lang="en-US" altLang="zh-CN" dirty="0"/>
              <a:t>A complete binary tree of depth </a:t>
            </a:r>
            <a:r>
              <a:rPr lang="en-US" altLang="zh-CN" dirty="0">
                <a:solidFill>
                  <a:srgbClr val="0070C0"/>
                </a:solidFill>
              </a:rPr>
              <a:t>d</a:t>
            </a:r>
            <a:r>
              <a:rPr lang="en-US" altLang="zh-CN" dirty="0"/>
              <a:t> has </a:t>
            </a:r>
            <a:r>
              <a:rPr lang="en-US" altLang="zh-CN" dirty="0">
                <a:solidFill>
                  <a:srgbClr val="0070C0"/>
                </a:solidFill>
              </a:rPr>
              <a:t>2</a:t>
            </a:r>
            <a:r>
              <a:rPr lang="en-US" altLang="zh-CN" baseline="30000" dirty="0">
                <a:solidFill>
                  <a:srgbClr val="0070C0"/>
                </a:solidFill>
              </a:rPr>
              <a:t>d</a:t>
            </a:r>
            <a:r>
              <a:rPr lang="en-US" altLang="zh-CN" dirty="0">
                <a:solidFill>
                  <a:srgbClr val="0070C0"/>
                </a:solidFill>
              </a:rPr>
              <a:t> ~2</a:t>
            </a:r>
            <a:r>
              <a:rPr lang="en-US" altLang="zh-CN" baseline="30000" dirty="0">
                <a:solidFill>
                  <a:srgbClr val="0070C0"/>
                </a:solidFill>
              </a:rPr>
              <a:t>d+1</a:t>
            </a:r>
            <a:r>
              <a:rPr lang="en-US" altLang="zh-CN" dirty="0">
                <a:solidFill>
                  <a:srgbClr val="0070C0"/>
                </a:solidFill>
              </a:rPr>
              <a:t>–1 </a:t>
            </a:r>
            <a:r>
              <a:rPr lang="en-US" altLang="zh-CN" dirty="0"/>
              <a:t>nodes</a:t>
            </a:r>
          </a:p>
          <a:p>
            <a:pPr lvl="1"/>
            <a:r>
              <a:rPr lang="en-US" altLang="zh-CN" dirty="0"/>
              <a:t>The height of a complete binary tree = </a:t>
            </a:r>
            <a:r>
              <a:rPr lang="en-US" altLang="zh-CN" dirty="0">
                <a:solidFill>
                  <a:srgbClr val="0070C0"/>
                </a:solidFill>
              </a:rPr>
              <a:t>⌊ log N ⌋</a:t>
            </a:r>
            <a:endParaRPr lang="zh-CN" altLang="en-US" dirty="0">
              <a:solidFill>
                <a:srgbClr val="0070C0"/>
              </a:solidFill>
            </a:endParaRPr>
          </a:p>
        </p:txBody>
      </p:sp>
      <p:sp>
        <p:nvSpPr>
          <p:cNvPr id="9220"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FA588125-8832-4080-A5B1-06668AD3CFD9}" type="slidenum">
              <a:rPr lang="en-US" altLang="zh-CN" sz="1200">
                <a:solidFill>
                  <a:schemeClr val="tx1"/>
                </a:solidFill>
              </a:rPr>
              <a:pPr/>
              <a:t>6</a:t>
            </a:fld>
            <a:endParaRPr lang="en-US" altLang="zh-CN" sz="1200">
              <a:solidFill>
                <a:schemeClr val="tx1"/>
              </a:solidFill>
            </a:endParaRPr>
          </a:p>
        </p:txBody>
      </p:sp>
    </p:spTree>
    <p:extLst>
      <p:ext uri="{BB962C8B-B14F-4D97-AF65-F5344CB8AC3E}">
        <p14:creationId xmlns:p14="http://schemas.microsoft.com/office/powerpoint/2010/main" val="4273074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a:defRPr/>
            </a:pPr>
            <a:r>
              <a:rPr lang="en-US" altLang="zh-CN" dirty="0"/>
              <a:t>Required Property</a:t>
            </a:r>
            <a:endParaRPr lang="zh-CN" altLang="en-US" dirty="0"/>
          </a:p>
        </p:txBody>
      </p:sp>
      <p:sp>
        <p:nvSpPr>
          <p:cNvPr id="12291" name="内容占位符 6"/>
          <p:cNvSpPr>
            <a:spLocks noGrp="1"/>
          </p:cNvSpPr>
          <p:nvPr>
            <p:ph idx="1"/>
          </p:nvPr>
        </p:nvSpPr>
        <p:spPr/>
        <p:txBody>
          <a:bodyPr>
            <a:normAutofit/>
          </a:bodyPr>
          <a:lstStyle/>
          <a:p>
            <a:r>
              <a:rPr lang="en-US" altLang="zh-CN" sz="2800" dirty="0"/>
              <a:t>Heap has additional property compared to </a:t>
            </a:r>
            <a:r>
              <a:rPr lang="en-US" altLang="zh-CN" sz="2800" dirty="0">
                <a:solidFill>
                  <a:srgbClr val="0070C0"/>
                </a:solidFill>
              </a:rPr>
              <a:t>complete binary tree</a:t>
            </a:r>
          </a:p>
          <a:p>
            <a:r>
              <a:rPr lang="en-US" altLang="zh-CN" sz="2800" dirty="0"/>
              <a:t>Heap Order Property</a:t>
            </a:r>
          </a:p>
          <a:p>
            <a:pPr lvl="1"/>
            <a:r>
              <a:rPr lang="en-US" altLang="zh-CN" sz="2400" dirty="0"/>
              <a:t>The value at any node should be </a:t>
            </a:r>
            <a:r>
              <a:rPr lang="en-US" altLang="zh-CN" sz="2400" dirty="0">
                <a:solidFill>
                  <a:srgbClr val="0070C0"/>
                </a:solidFill>
              </a:rPr>
              <a:t>smaller</a:t>
            </a:r>
            <a:r>
              <a:rPr lang="en-US" altLang="zh-CN" sz="2400" dirty="0"/>
              <a:t> than all of its descendants (guarantee that the node with the minimum value is at the root)</a:t>
            </a:r>
          </a:p>
        </p:txBody>
      </p:sp>
      <p:sp>
        <p:nvSpPr>
          <p:cNvPr id="12292" name="幻灯片编号占位符 4"/>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8CA74BC0-0A7A-4C5E-9830-447FBA30D046}" type="slidenum">
              <a:rPr lang="en-US" altLang="zh-CN" sz="1200">
                <a:solidFill>
                  <a:schemeClr val="tx1"/>
                </a:solidFill>
              </a:rPr>
              <a:pPr/>
              <a:t>7</a:t>
            </a:fld>
            <a:endParaRPr lang="en-US" altLang="zh-CN" sz="1200">
              <a:solidFill>
                <a:schemeClr val="tx1"/>
              </a:solidFill>
            </a:endParaRPr>
          </a:p>
        </p:txBody>
      </p:sp>
      <p:graphicFrame>
        <p:nvGraphicFramePr>
          <p:cNvPr id="8" name="Object 1028"/>
          <p:cNvGraphicFramePr>
            <a:graphicFrameLocks noChangeAspect="1"/>
          </p:cNvGraphicFramePr>
          <p:nvPr>
            <p:extLst>
              <p:ext uri="{D42A27DB-BD31-4B8C-83A1-F6EECF244321}">
                <p14:modId xmlns:p14="http://schemas.microsoft.com/office/powerpoint/2010/main" val="1582000794"/>
              </p:ext>
            </p:extLst>
          </p:nvPr>
        </p:nvGraphicFramePr>
        <p:xfrm>
          <a:off x="2080767" y="3861048"/>
          <a:ext cx="3798887" cy="2222500"/>
        </p:xfrm>
        <a:graphic>
          <a:graphicData uri="http://schemas.openxmlformats.org/presentationml/2006/ole">
            <mc:AlternateContent xmlns:mc="http://schemas.openxmlformats.org/markup-compatibility/2006">
              <mc:Choice xmlns:v="urn:schemas-microsoft-com:vml" Requires="v">
                <p:oleObj spid="_x0000_s4779" name="文档" r:id="rId3" imgW="5476320" imgH="3199680" progId="">
                  <p:embed/>
                </p:oleObj>
              </mc:Choice>
              <mc:Fallback>
                <p:oleObj name="文档" r:id="rId3" imgW="5476320" imgH="3199680" progId="">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0767" y="3861048"/>
                        <a:ext cx="3798887" cy="222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28"/>
          <p:cNvGraphicFramePr>
            <a:graphicFrameLocks noChangeAspect="1"/>
          </p:cNvGraphicFramePr>
          <p:nvPr>
            <p:extLst>
              <p:ext uri="{D42A27DB-BD31-4B8C-83A1-F6EECF244321}">
                <p14:modId xmlns:p14="http://schemas.microsoft.com/office/powerpoint/2010/main" val="1082199170"/>
              </p:ext>
            </p:extLst>
          </p:nvPr>
        </p:nvGraphicFramePr>
        <p:xfrm>
          <a:off x="6240016" y="3861048"/>
          <a:ext cx="3797300" cy="2222500"/>
        </p:xfrm>
        <a:graphic>
          <a:graphicData uri="http://schemas.openxmlformats.org/presentationml/2006/ole">
            <mc:AlternateContent xmlns:mc="http://schemas.openxmlformats.org/markup-compatibility/2006">
              <mc:Choice xmlns:v="urn:schemas-microsoft-com:vml" Requires="v">
                <p:oleObj spid="_x0000_s4780" name="文档" r:id="rId5" imgW="5476320" imgH="3199680" progId="">
                  <p:embed/>
                </p:oleObj>
              </mc:Choice>
              <mc:Fallback>
                <p:oleObj name="文档" r:id="rId5" imgW="5476320" imgH="3199680" progId="">
                  <p:embed/>
                  <p:pic>
                    <p:nvPicPr>
                      <p:cNvPr id="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0016" y="3861048"/>
                        <a:ext cx="3797300" cy="222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乘 9"/>
          <p:cNvSpPr/>
          <p:nvPr/>
        </p:nvSpPr>
        <p:spPr>
          <a:xfrm>
            <a:off x="8903841" y="5445373"/>
            <a:ext cx="647700" cy="647700"/>
          </a:xfrm>
          <a:prstGeom prst="mathMultiply">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p>
        </p:txBody>
      </p:sp>
      <p:sp>
        <p:nvSpPr>
          <p:cNvPr id="12" name="同心圆 11"/>
          <p:cNvSpPr/>
          <p:nvPr/>
        </p:nvSpPr>
        <p:spPr>
          <a:xfrm>
            <a:off x="4727129" y="5445374"/>
            <a:ext cx="576263" cy="574675"/>
          </a:xfrm>
          <a:prstGeom prst="donut">
            <a:avLst>
              <a:gd name="adj" fmla="val 7968"/>
            </a:avLst>
          </a:prstGeom>
          <a:solidFill>
            <a:srgbClr val="008000"/>
          </a:solidFill>
          <a:ln w="38100">
            <a:solidFill>
              <a:srgbClr val="0080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zh-CN" altLang="en-US">
              <a:solidFill>
                <a:schemeClr val="tx1"/>
              </a:solidFill>
            </a:endParaRPr>
          </a:p>
        </p:txBody>
      </p:sp>
    </p:spTree>
    <p:extLst>
      <p:ext uri="{BB962C8B-B14F-4D97-AF65-F5344CB8AC3E}">
        <p14:creationId xmlns:p14="http://schemas.microsoft.com/office/powerpoint/2010/main" val="446970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pPr>
              <a:defRPr/>
            </a:pPr>
            <a:r>
              <a:rPr lang="en-US" altLang="zh-CN" dirty="0"/>
              <a:t>Required Property</a:t>
            </a:r>
            <a:endParaRPr lang="zh-CN" altLang="en-US" dirty="0"/>
          </a:p>
        </p:txBody>
      </p:sp>
      <p:sp>
        <p:nvSpPr>
          <p:cNvPr id="13315"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37362EBC-81D6-4658-A188-41DF5BF5239E}" type="slidenum">
              <a:rPr lang="en-US" altLang="zh-CN" sz="1200">
                <a:solidFill>
                  <a:schemeClr val="tx1"/>
                </a:solidFill>
              </a:rPr>
              <a:pPr/>
              <a:t>8</a:t>
            </a:fld>
            <a:endParaRPr lang="en-US" altLang="zh-CN" sz="1200">
              <a:solidFill>
                <a:schemeClr val="tx1"/>
              </a:solidFill>
            </a:endParaRPr>
          </a:p>
        </p:txBody>
      </p:sp>
      <p:sp>
        <p:nvSpPr>
          <p:cNvPr id="7" name="Text Box 4"/>
          <p:cNvSpPr txBox="1">
            <a:spLocks noChangeArrowheads="1"/>
          </p:cNvSpPr>
          <p:nvPr/>
        </p:nvSpPr>
        <p:spPr bwMode="auto">
          <a:xfrm>
            <a:off x="2711451" y="4252913"/>
            <a:ext cx="2620963"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000" dirty="0">
                <a:solidFill>
                  <a:schemeClr val="tx1"/>
                </a:solidFill>
                <a:latin typeface="+mn-lt"/>
                <a:ea typeface="宋体" charset="0"/>
                <a:cs typeface="宋体" charset="0"/>
              </a:rPr>
              <a:t>A Binary Search Tree</a:t>
            </a:r>
          </a:p>
        </p:txBody>
      </p:sp>
      <p:sp>
        <p:nvSpPr>
          <p:cNvPr id="9" name="Text Box 6"/>
          <p:cNvSpPr txBox="1">
            <a:spLocks noChangeArrowheads="1"/>
          </p:cNvSpPr>
          <p:nvPr/>
        </p:nvSpPr>
        <p:spPr bwMode="auto">
          <a:xfrm>
            <a:off x="3071813" y="5065714"/>
            <a:ext cx="6107112"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800" dirty="0">
                <a:latin typeface="+mn-lt"/>
                <a:ea typeface="宋体" charset="0"/>
                <a:cs typeface="宋体" charset="0"/>
              </a:rPr>
              <a:t>Note the difference in node ordering!!</a:t>
            </a:r>
          </a:p>
        </p:txBody>
      </p:sp>
      <p:graphicFrame>
        <p:nvGraphicFramePr>
          <p:cNvPr id="13318" name="Object 1028"/>
          <p:cNvGraphicFramePr>
            <a:graphicFrameLocks noChangeAspect="1"/>
          </p:cNvGraphicFramePr>
          <p:nvPr/>
        </p:nvGraphicFramePr>
        <p:xfrm>
          <a:off x="2081214" y="1844675"/>
          <a:ext cx="3798887" cy="2222500"/>
        </p:xfrm>
        <a:graphic>
          <a:graphicData uri="http://schemas.openxmlformats.org/presentationml/2006/ole">
            <mc:AlternateContent xmlns:mc="http://schemas.openxmlformats.org/markup-compatibility/2006">
              <mc:Choice xmlns:v="urn:schemas-microsoft-com:vml" Requires="v">
                <p:oleObj spid="_x0000_s5803" name="文档" r:id="rId3" imgW="5476320" imgH="3199680" progId="">
                  <p:embed/>
                </p:oleObj>
              </mc:Choice>
              <mc:Fallback>
                <p:oleObj name="文档" r:id="rId3" imgW="5476320" imgH="3199680" progId="">
                  <p:embed/>
                  <p:pic>
                    <p:nvPicPr>
                      <p:cNvPr id="0" name="Picture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214" y="1844675"/>
                        <a:ext cx="3798887" cy="222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Text Box 4"/>
          <p:cNvSpPr txBox="1">
            <a:spLocks noChangeArrowheads="1"/>
          </p:cNvSpPr>
          <p:nvPr/>
        </p:nvSpPr>
        <p:spPr bwMode="auto">
          <a:xfrm>
            <a:off x="7862888" y="4221163"/>
            <a:ext cx="969962"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altLang="zh-CN" sz="2000" dirty="0">
                <a:solidFill>
                  <a:schemeClr val="tx1"/>
                </a:solidFill>
                <a:latin typeface="+mn-lt"/>
                <a:ea typeface="宋体" charset="0"/>
                <a:cs typeface="宋体" charset="0"/>
              </a:rPr>
              <a:t>a heap</a:t>
            </a:r>
          </a:p>
        </p:txBody>
      </p:sp>
      <p:graphicFrame>
        <p:nvGraphicFramePr>
          <p:cNvPr id="10" name="Object 1028"/>
          <p:cNvGraphicFramePr>
            <a:graphicFrameLocks noChangeAspect="1"/>
          </p:cNvGraphicFramePr>
          <p:nvPr>
            <p:extLst>
              <p:ext uri="{D42A27DB-BD31-4B8C-83A1-F6EECF244321}">
                <p14:modId xmlns:p14="http://schemas.microsoft.com/office/powerpoint/2010/main" val="984226465"/>
              </p:ext>
            </p:extLst>
          </p:nvPr>
        </p:nvGraphicFramePr>
        <p:xfrm>
          <a:off x="6216147" y="1854572"/>
          <a:ext cx="3798887" cy="2222500"/>
        </p:xfrm>
        <a:graphic>
          <a:graphicData uri="http://schemas.openxmlformats.org/presentationml/2006/ole">
            <mc:AlternateContent xmlns:mc="http://schemas.openxmlformats.org/markup-compatibility/2006">
              <mc:Choice xmlns:v="urn:schemas-microsoft-com:vml" Requires="v">
                <p:oleObj spid="_x0000_s5804" name="文档" r:id="rId5" imgW="5476320" imgH="3199680" progId="">
                  <p:embed/>
                </p:oleObj>
              </mc:Choice>
              <mc:Fallback>
                <p:oleObj name="文档" r:id="rId5" imgW="5476320" imgH="3199680" progId="">
                  <p:embed/>
                  <p:pic>
                    <p:nvPicPr>
                      <p:cNvPr id="0" name="Picture 1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16147" y="1854572"/>
                        <a:ext cx="3798887" cy="222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482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dirty="0"/>
              <a:t>Binary Heap: Logical Structure</a:t>
            </a:r>
            <a:endParaRPr lang="zh-CN" altLang="en-US" dirty="0"/>
          </a:p>
        </p:txBody>
      </p:sp>
      <p:sp>
        <p:nvSpPr>
          <p:cNvPr id="10243" name="内容占位符 2"/>
          <p:cNvSpPr>
            <a:spLocks noGrp="1"/>
          </p:cNvSpPr>
          <p:nvPr>
            <p:ph idx="1"/>
          </p:nvPr>
        </p:nvSpPr>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A complete binary tree can be represented in an array without using pointers</a:t>
            </a:r>
            <a:endParaRPr lang="zh-CN" altLang="en-US" dirty="0"/>
          </a:p>
        </p:txBody>
      </p:sp>
      <p:sp>
        <p:nvSpPr>
          <p:cNvPr id="10244" name="幻灯片编号占位符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4200">
                <a:solidFill>
                  <a:schemeClr val="tx2"/>
                </a:solidFill>
                <a:latin typeface="Garamond" pitchFamily="18" charset="0"/>
                <a:ea typeface="宋体" pitchFamily="2" charset="-122"/>
              </a:defRPr>
            </a:lvl1pPr>
            <a:lvl2pPr marL="742950" indent="-285750">
              <a:defRPr sz="4200">
                <a:solidFill>
                  <a:schemeClr val="tx2"/>
                </a:solidFill>
                <a:latin typeface="Garamond" pitchFamily="18" charset="0"/>
                <a:ea typeface="宋体" pitchFamily="2" charset="-122"/>
              </a:defRPr>
            </a:lvl2pPr>
            <a:lvl3pPr marL="1143000" indent="-228600">
              <a:defRPr sz="4200">
                <a:solidFill>
                  <a:schemeClr val="tx2"/>
                </a:solidFill>
                <a:latin typeface="Garamond" pitchFamily="18" charset="0"/>
                <a:ea typeface="宋体" pitchFamily="2" charset="-122"/>
              </a:defRPr>
            </a:lvl3pPr>
            <a:lvl4pPr marL="1600200" indent="-228600">
              <a:defRPr sz="4200">
                <a:solidFill>
                  <a:schemeClr val="tx2"/>
                </a:solidFill>
                <a:latin typeface="Garamond" pitchFamily="18" charset="0"/>
                <a:ea typeface="宋体" pitchFamily="2" charset="-122"/>
              </a:defRPr>
            </a:lvl4pPr>
            <a:lvl5pPr marL="2057400" indent="-228600">
              <a:defRPr sz="4200">
                <a:solidFill>
                  <a:schemeClr val="tx2"/>
                </a:solidFill>
                <a:latin typeface="Garamond" pitchFamily="18" charset="0"/>
                <a:ea typeface="宋体" pitchFamily="2" charset="-122"/>
              </a:defRPr>
            </a:lvl5pPr>
            <a:lvl6pPr marL="2514600" indent="-228600" eaLnBrk="0" fontAlgn="base" hangingPunct="0">
              <a:spcBef>
                <a:spcPct val="0"/>
              </a:spcBef>
              <a:spcAft>
                <a:spcPct val="0"/>
              </a:spcAft>
              <a:defRPr sz="4200">
                <a:solidFill>
                  <a:schemeClr val="tx2"/>
                </a:solidFill>
                <a:latin typeface="Garamond" pitchFamily="18" charset="0"/>
                <a:ea typeface="宋体" pitchFamily="2" charset="-122"/>
              </a:defRPr>
            </a:lvl6pPr>
            <a:lvl7pPr marL="2971800" indent="-228600" eaLnBrk="0" fontAlgn="base" hangingPunct="0">
              <a:spcBef>
                <a:spcPct val="0"/>
              </a:spcBef>
              <a:spcAft>
                <a:spcPct val="0"/>
              </a:spcAft>
              <a:defRPr sz="4200">
                <a:solidFill>
                  <a:schemeClr val="tx2"/>
                </a:solidFill>
                <a:latin typeface="Garamond" pitchFamily="18" charset="0"/>
                <a:ea typeface="宋体" pitchFamily="2" charset="-122"/>
              </a:defRPr>
            </a:lvl7pPr>
            <a:lvl8pPr marL="3429000" indent="-228600" eaLnBrk="0" fontAlgn="base" hangingPunct="0">
              <a:spcBef>
                <a:spcPct val="0"/>
              </a:spcBef>
              <a:spcAft>
                <a:spcPct val="0"/>
              </a:spcAft>
              <a:defRPr sz="4200">
                <a:solidFill>
                  <a:schemeClr val="tx2"/>
                </a:solidFill>
                <a:latin typeface="Garamond" pitchFamily="18" charset="0"/>
                <a:ea typeface="宋体" pitchFamily="2" charset="-122"/>
              </a:defRPr>
            </a:lvl8pPr>
            <a:lvl9pPr marL="3886200" indent="-228600" eaLnBrk="0" fontAlgn="base" hangingPunct="0">
              <a:spcBef>
                <a:spcPct val="0"/>
              </a:spcBef>
              <a:spcAft>
                <a:spcPct val="0"/>
              </a:spcAft>
              <a:defRPr sz="4200">
                <a:solidFill>
                  <a:schemeClr val="tx2"/>
                </a:solidFill>
                <a:latin typeface="Garamond" pitchFamily="18" charset="0"/>
                <a:ea typeface="宋体" pitchFamily="2" charset="-122"/>
              </a:defRPr>
            </a:lvl9pPr>
          </a:lstStyle>
          <a:p>
            <a:fld id="{7A01ADE1-5D9D-48F5-80C1-73C4887A88AD}" type="slidenum">
              <a:rPr lang="en-US" altLang="zh-CN" sz="1200">
                <a:solidFill>
                  <a:schemeClr val="tx1"/>
                </a:solidFill>
              </a:rPr>
              <a:pPr/>
              <a:t>9</a:t>
            </a:fld>
            <a:endParaRPr lang="en-US" altLang="zh-CN" sz="1200">
              <a:solidFill>
                <a:schemeClr val="tx1"/>
              </a:solidFill>
            </a:endParaRPr>
          </a:p>
        </p:txBody>
      </p:sp>
      <p:graphicFrame>
        <p:nvGraphicFramePr>
          <p:cNvPr id="5" name="Object 1028"/>
          <p:cNvGraphicFramePr>
            <a:graphicFrameLocks noChangeAspect="1"/>
          </p:cNvGraphicFramePr>
          <p:nvPr>
            <p:extLst>
              <p:ext uri="{D42A27DB-BD31-4B8C-83A1-F6EECF244321}">
                <p14:modId xmlns:p14="http://schemas.microsoft.com/office/powerpoint/2010/main" val="293706091"/>
              </p:ext>
            </p:extLst>
          </p:nvPr>
        </p:nvGraphicFramePr>
        <p:xfrm>
          <a:off x="3287688" y="1475516"/>
          <a:ext cx="5397500" cy="3159125"/>
        </p:xfrm>
        <a:graphic>
          <a:graphicData uri="http://schemas.openxmlformats.org/presentationml/2006/ole">
            <mc:AlternateContent xmlns:mc="http://schemas.openxmlformats.org/markup-compatibility/2006">
              <mc:Choice xmlns:v="urn:schemas-microsoft-com:vml" Requires="v">
                <p:oleObj spid="_x0000_s2394" name="文档" r:id="rId3" imgW="5476320" imgH="3199680" progId="">
                  <p:embed/>
                </p:oleObj>
              </mc:Choice>
              <mc:Fallback>
                <p:oleObj name="文档" r:id="rId3" imgW="5476320" imgH="3199680" progId="">
                  <p:embed/>
                  <p:pic>
                    <p:nvPicPr>
                      <p:cNvPr id="0" name="Picture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7688" y="1475516"/>
                        <a:ext cx="5397500" cy="315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96687281"/>
      </p:ext>
    </p:extLst>
  </p:cSld>
  <p:clrMapOvr>
    <a:masterClrMapping/>
  </p:clrMapOvr>
</p:sld>
</file>

<file path=ppt/theme/theme1.xml><?xml version="1.0" encoding="utf-8"?>
<a:theme xmlns:a="http://schemas.openxmlformats.org/drawingml/2006/main" name="16_9">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tx1"/>
          </a:solidFill>
        </a:ln>
      </a:spPr>
      <a:bodyPr rtlCol="0" anchor="ctr"/>
      <a:lstStyle>
        <a:defPPr algn="ctr">
          <a:defRPr sz="20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16_9" id="{4B442CBA-08E7-4ED4-9E58-452D1CE43BAA}" vid="{A8AFA08E-88FB-42F3-84C3-67DB14A9DFDE}"/>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12882</TotalTime>
  <Words>3310</Words>
  <Application>Microsoft Office PowerPoint</Application>
  <PresentationFormat>宽屏</PresentationFormat>
  <Paragraphs>949</Paragraphs>
  <Slides>58</Slides>
  <Notes>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7" baseType="lpstr">
      <vt:lpstr>Arial Unicode MS</vt:lpstr>
      <vt:lpstr>Ludica fax</vt:lpstr>
      <vt:lpstr>宋体</vt:lpstr>
      <vt:lpstr>微软雅黑</vt:lpstr>
      <vt:lpstr>新宋体</vt:lpstr>
      <vt:lpstr>Arial</vt:lpstr>
      <vt:lpstr>Arial Narrow</vt:lpstr>
      <vt:lpstr>Cambria Math</vt:lpstr>
      <vt:lpstr>Garamond</vt:lpstr>
      <vt:lpstr>Lucida Fax</vt:lpstr>
      <vt:lpstr>Symbol</vt:lpstr>
      <vt:lpstr>Tahoma</vt:lpstr>
      <vt:lpstr>Times New Roman</vt:lpstr>
      <vt:lpstr>Verdana</vt:lpstr>
      <vt:lpstr>Wingdings</vt:lpstr>
      <vt:lpstr>16_9</vt:lpstr>
      <vt:lpstr>文档</vt:lpstr>
      <vt:lpstr>Microsoft 公式 3.0</vt:lpstr>
      <vt:lpstr>Visio</vt:lpstr>
      <vt:lpstr>PowerPoint 演示文稿</vt:lpstr>
      <vt:lpstr>Outline</vt:lpstr>
      <vt:lpstr>Priority Queue: Motivation</vt:lpstr>
      <vt:lpstr>Simple Implementations</vt:lpstr>
      <vt:lpstr>Simple Implementations</vt:lpstr>
      <vt:lpstr>Binary Heap (Heap): Logical Structure</vt:lpstr>
      <vt:lpstr>Required Property</vt:lpstr>
      <vt:lpstr>Required Property</vt:lpstr>
      <vt:lpstr>Binary Heap: Logical Structure</vt:lpstr>
      <vt:lpstr>PowerPoint 演示文稿</vt:lpstr>
      <vt:lpstr>Different Views of Heap</vt:lpstr>
      <vt:lpstr>Heap Class</vt:lpstr>
      <vt:lpstr>Initialize</vt:lpstr>
      <vt:lpstr>Two Operations to Maintain Heap Property</vt:lpstr>
      <vt:lpstr>Sift Up Operation</vt:lpstr>
      <vt:lpstr>Sift Up Operation</vt:lpstr>
      <vt:lpstr>Insert with SiftUp: Example</vt:lpstr>
      <vt:lpstr>Insert with SiftUp: Example</vt:lpstr>
      <vt:lpstr>Insert by SiftUp</vt:lpstr>
      <vt:lpstr>Binary Heap: Insert</vt:lpstr>
      <vt:lpstr>Sift Down Operation</vt:lpstr>
      <vt:lpstr>SiftDown Operation</vt:lpstr>
      <vt:lpstr>DeleteMin: Procedure</vt:lpstr>
      <vt:lpstr>DeleteMin (Observation)</vt:lpstr>
      <vt:lpstr>DeleteMin (Observation)</vt:lpstr>
      <vt:lpstr>DeleteMin (Observation)</vt:lpstr>
      <vt:lpstr>Complexity of Insert and DeleteMin</vt:lpstr>
      <vt:lpstr>Binary Heap: Other Operations</vt:lpstr>
      <vt:lpstr>General Delete Operation</vt:lpstr>
      <vt:lpstr>General Delete Operation</vt:lpstr>
      <vt:lpstr>Example</vt:lpstr>
      <vt:lpstr>Example</vt:lpstr>
      <vt:lpstr>Binary Heap: Other Operations</vt:lpstr>
      <vt:lpstr>BuildHeap</vt:lpstr>
      <vt:lpstr>BuildHeap: Example</vt:lpstr>
      <vt:lpstr>BuildHeap: Complexity Analysis</vt:lpstr>
      <vt:lpstr>Applications of Priority Queues</vt:lpstr>
      <vt:lpstr>Outline</vt:lpstr>
      <vt:lpstr>Motivation</vt:lpstr>
      <vt:lpstr>A Tree Representation of Encoding</vt:lpstr>
      <vt:lpstr>A Tree Representation of Encoding</vt:lpstr>
      <vt:lpstr>Prefix Code</vt:lpstr>
      <vt:lpstr>Prefix Code: Example</vt:lpstr>
      <vt:lpstr>Huffman Coding</vt:lpstr>
      <vt:lpstr>Huffman Coding</vt:lpstr>
      <vt:lpstr>Huffman Tree</vt:lpstr>
      <vt:lpstr>Huffman Tree: Examples</vt:lpstr>
      <vt:lpstr>Huffman Coding and Huffman Tree</vt:lpstr>
      <vt:lpstr>Key Problems</vt:lpstr>
      <vt:lpstr>Building a Huffman Tree</vt:lpstr>
      <vt:lpstr>Example</vt:lpstr>
      <vt:lpstr>Correctness Analysis</vt:lpstr>
      <vt:lpstr>Encode based on Huffman Tree</vt:lpstr>
      <vt:lpstr>Example</vt:lpstr>
      <vt:lpstr>Decode based on Huffman Tree</vt:lpstr>
      <vt:lpstr>PowerPoint 演示文稿</vt:lpstr>
      <vt:lpstr>Summary</vt:lpstr>
      <vt:lpstr>Recommended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Guojie Luo</dc:creator>
  <cp:lastModifiedBy>黄群</cp:lastModifiedBy>
  <cp:revision>1407</cp:revision>
  <cp:lastPrinted>2012-10-26T01:34:11Z</cp:lastPrinted>
  <dcterms:created xsi:type="dcterms:W3CDTF">2004-09-20T08:49:58Z</dcterms:created>
  <dcterms:modified xsi:type="dcterms:W3CDTF">2022-10-06T08:09:27Z</dcterms:modified>
</cp:coreProperties>
</file>