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03" r:id="rId1"/>
  </p:sldMasterIdLst>
  <p:notesMasterIdLst>
    <p:notesMasterId r:id="rId68"/>
  </p:notesMasterIdLst>
  <p:handoutMasterIdLst>
    <p:handoutMasterId r:id="rId69"/>
  </p:handoutMasterIdLst>
  <p:sldIdLst>
    <p:sldId id="818" r:id="rId2"/>
    <p:sldId id="901" r:id="rId3"/>
    <p:sldId id="996" r:id="rId4"/>
    <p:sldId id="975" r:id="rId5"/>
    <p:sldId id="997" r:id="rId6"/>
    <p:sldId id="998" r:id="rId7"/>
    <p:sldId id="999" r:id="rId8"/>
    <p:sldId id="1000" r:id="rId9"/>
    <p:sldId id="993" r:id="rId10"/>
    <p:sldId id="1001" r:id="rId11"/>
    <p:sldId id="1002" r:id="rId12"/>
    <p:sldId id="1003" r:id="rId13"/>
    <p:sldId id="920" r:id="rId14"/>
    <p:sldId id="921" r:id="rId15"/>
    <p:sldId id="981" r:id="rId16"/>
    <p:sldId id="1004" r:id="rId17"/>
    <p:sldId id="933" r:id="rId18"/>
    <p:sldId id="934" r:id="rId19"/>
    <p:sldId id="1090" r:id="rId20"/>
    <p:sldId id="1017" r:id="rId21"/>
    <p:sldId id="1016" r:id="rId22"/>
    <p:sldId id="994" r:id="rId23"/>
    <p:sldId id="1006" r:id="rId24"/>
    <p:sldId id="982" r:id="rId25"/>
    <p:sldId id="1007" r:id="rId26"/>
    <p:sldId id="1008" r:id="rId27"/>
    <p:sldId id="983" r:id="rId28"/>
    <p:sldId id="1009" r:id="rId29"/>
    <p:sldId id="984" r:id="rId30"/>
    <p:sldId id="1010" r:id="rId31"/>
    <p:sldId id="1011" r:id="rId32"/>
    <p:sldId id="985" r:id="rId33"/>
    <p:sldId id="1005" r:id="rId34"/>
    <p:sldId id="995" r:id="rId35"/>
    <p:sldId id="1012" r:id="rId36"/>
    <p:sldId id="1013" r:id="rId37"/>
    <p:sldId id="1014" r:id="rId38"/>
    <p:sldId id="1015" r:id="rId39"/>
    <p:sldId id="1018" r:id="rId40"/>
    <p:sldId id="1019" r:id="rId41"/>
    <p:sldId id="1020" r:id="rId42"/>
    <p:sldId id="1021" r:id="rId43"/>
    <p:sldId id="1022" r:id="rId44"/>
    <p:sldId id="1023" r:id="rId45"/>
    <p:sldId id="1079" r:id="rId46"/>
    <p:sldId id="1080" r:id="rId47"/>
    <p:sldId id="1081" r:id="rId48"/>
    <p:sldId id="1082" r:id="rId49"/>
    <p:sldId id="1083" r:id="rId50"/>
    <p:sldId id="1072" r:id="rId51"/>
    <p:sldId id="1073" r:id="rId52"/>
    <p:sldId id="1074" r:id="rId53"/>
    <p:sldId id="1075" r:id="rId54"/>
    <p:sldId id="1076" r:id="rId55"/>
    <p:sldId id="1077" r:id="rId56"/>
    <p:sldId id="1078" r:id="rId57"/>
    <p:sldId id="1085" r:id="rId58"/>
    <p:sldId id="1086" r:id="rId59"/>
    <p:sldId id="1087" r:id="rId60"/>
    <p:sldId id="1088" r:id="rId61"/>
    <p:sldId id="1089" r:id="rId62"/>
    <p:sldId id="1084" r:id="rId63"/>
    <p:sldId id="1091" r:id="rId64"/>
    <p:sldId id="1024" r:id="rId65"/>
    <p:sldId id="1065" r:id="rId66"/>
    <p:sldId id="990" r:id="rId67"/>
  </p:sldIdLst>
  <p:sldSz cx="12192000" cy="6858000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000000"/>
    <a:srgbClr val="B2B2B2"/>
    <a:srgbClr val="000066"/>
    <a:srgbClr val="FFFF00"/>
    <a:srgbClr val="9F2911"/>
    <a:srgbClr val="9900CC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217" autoAdjust="0"/>
  </p:normalViewPr>
  <p:slideViewPr>
    <p:cSldViewPr>
      <p:cViewPr varScale="1">
        <p:scale>
          <a:sx n="87" d="100"/>
          <a:sy n="87" d="100"/>
        </p:scale>
        <p:origin x="66" y="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184A2447-B079-4F7A-9F4D-F32BE9E1F2C2}" type="datetimeFigureOut">
              <a:rPr lang="zh-CN" altLang="en-US"/>
              <a:pPr>
                <a:defRPr/>
              </a:pPr>
              <a:t>2024/10/22</a:t>
            </a:fld>
            <a:endParaRPr lang="en-US" altLang="zh-CN"/>
          </a:p>
        </p:txBody>
      </p:sp>
      <p:sp>
        <p:nvSpPr>
          <p:cNvPr id="522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1103A74D-A2AB-4CF5-B6F7-831A45C3FA2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6972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FCA5345-486C-4B7F-BCB9-AB43721F81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6935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812800" y="1219200"/>
            <a:ext cx="105664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C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200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2641601" y="3962400"/>
            <a:ext cx="8682567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420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1" y="1524000"/>
            <a:ext cx="10164233" cy="175260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8737600" cy="17526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4165600" y="6243638"/>
            <a:ext cx="3860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66A959A-5742-4DC2-85CC-4AB82F1C0E9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0962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420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40000" y="363598"/>
            <a:ext cx="10516800" cy="90360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>
              <a:defRPr b="1">
                <a:latin typeface="Arial"/>
                <a:cs typeface="Arial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0000" y="1483201"/>
            <a:ext cx="10516800" cy="471345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b="1" baseline="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D56B4CA-9A12-4BC4-B103-364B4F643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14FD32A-B798-4F5E-9A37-DA71EA6294E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A842EC24-8F54-4EB1-8E49-A4FE252A532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48778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9944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4417" y="1628776"/>
            <a:ext cx="5384800" cy="4530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12417" y="1628776"/>
            <a:ext cx="5384800" cy="4530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3673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lvl="0"/>
            <a:endParaRPr lang="zh-CN" alt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40000" y="363598"/>
            <a:ext cx="10516800" cy="90360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>
              <a:defRPr b="1">
                <a:latin typeface="Arial"/>
                <a:cs typeface="Arial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0000" y="1483201"/>
            <a:ext cx="10516800" cy="471345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b="1" baseline="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FD32A-B798-4F5E-9A37-DA71EA6294E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377418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CEB67E-A970-4274-87D0-59A26D0951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8209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26E7BA-33B0-4CE7-817A-3575D185A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53188"/>
            <a:ext cx="12192000" cy="404813"/>
          </a:xfrm>
          <a:prstGeom prst="rect">
            <a:avLst/>
          </a:prstGeom>
          <a:solidFill>
            <a:srgbClr val="940709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1" lang="en-US" altLang="zh-CN" sz="1400" b="1" dirty="0">
                <a:solidFill>
                  <a:srgbClr val="DDDDDD"/>
                </a:solidFill>
                <a:latin typeface="+mn-lt"/>
              </a:rPr>
              <a:t>《</a:t>
            </a:r>
            <a:r>
              <a:rPr kumimoji="1" lang="zh-CN" altLang="en-US" sz="1400" b="1" dirty="0">
                <a:solidFill>
                  <a:srgbClr val="DDDDDD"/>
                </a:solidFill>
                <a:latin typeface="+mn-lt"/>
              </a:rPr>
              <a:t>数据结构与算法（实验班）</a:t>
            </a:r>
            <a:r>
              <a:rPr kumimoji="1" lang="en-US" altLang="zh-CN" sz="1400" b="1" dirty="0">
                <a:solidFill>
                  <a:srgbClr val="DDDDDD"/>
                </a:solidFill>
                <a:latin typeface="+mn-lt"/>
              </a:rPr>
              <a:t>》</a:t>
            </a:r>
          </a:p>
        </p:txBody>
      </p:sp>
      <p:pic>
        <p:nvPicPr>
          <p:cNvPr id="8" name="Picture 4" descr="https://www.pku.edu.cn/Uploads/Picture/2019/12/26/s5e04147ee4a83.png">
            <a:extLst>
              <a:ext uri="{FF2B5EF4-FFF2-40B4-BE49-F238E27FC236}">
                <a16:creationId xmlns:a16="http://schemas.microsoft.com/office/drawing/2014/main" id="{60DC49FC-29CA-4388-8CBA-858CEB6E8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68" y="6508774"/>
            <a:ext cx="1042808" cy="29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200"/>
          </a:p>
        </p:txBody>
      </p:sp>
      <p:sp>
        <p:nvSpPr>
          <p:cNvPr id="1030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42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3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84784"/>
            <a:ext cx="10515600" cy="471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14FD32A-B798-4F5E-9A37-DA71EA6294E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7305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200" b="1">
          <a:solidFill>
            <a:schemeClr val="tx2"/>
          </a:solidFill>
          <a:latin typeface="+mn-lt"/>
          <a:ea typeface="+mj-ea"/>
          <a:cs typeface="宋体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宋体" pitchFamily="2" charset="-122"/>
          <a:cs typeface="宋体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宋体" pitchFamily="2" charset="-122"/>
          <a:cs typeface="宋体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宋体" pitchFamily="2" charset="-122"/>
          <a:cs typeface="宋体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宋体" pitchFamily="2" charset="-122"/>
          <a:cs typeface="宋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3000" b="1">
          <a:solidFill>
            <a:schemeClr val="tx1"/>
          </a:solidFill>
          <a:latin typeface="+mn-lt"/>
          <a:ea typeface="+mn-ea"/>
          <a:cs typeface="宋体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kumimoji="1"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kumimoji="1"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uangqun@pk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0013" y="3357563"/>
            <a:ext cx="7416800" cy="2952750"/>
          </a:xfrm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normAutofit/>
          </a:bodyPr>
          <a:lstStyle/>
          <a:p>
            <a:pPr lvl="0" algn="r">
              <a:lnSpc>
                <a:spcPct val="90000"/>
              </a:lnSpc>
              <a:buClr>
                <a:srgbClr val="CC9900"/>
              </a:buClr>
              <a:buNone/>
            </a:pPr>
            <a:r>
              <a:rPr lang="en-US" altLang="zh-CN" sz="2700" b="1" dirty="0">
                <a:solidFill>
                  <a:srgbClr val="000000"/>
                </a:solidFill>
              </a:rPr>
              <a:t>Instructor: </a:t>
            </a:r>
            <a:r>
              <a:rPr lang="zh-CN" altLang="en-US" sz="27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黄群</a:t>
            </a:r>
            <a:endParaRPr lang="en-US" altLang="zh-CN" sz="27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0" algn="r">
              <a:lnSpc>
                <a:spcPct val="90000"/>
              </a:lnSpc>
              <a:buClr>
                <a:srgbClr val="CC9900"/>
              </a:buClr>
              <a:buNone/>
            </a:pPr>
            <a:endParaRPr lang="en-US" altLang="zh-CN" sz="20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0" algn="r">
              <a:lnSpc>
                <a:spcPct val="90000"/>
              </a:lnSpc>
              <a:buClr>
                <a:srgbClr val="CC9900"/>
              </a:buClr>
              <a:buNone/>
            </a:pPr>
            <a:r>
              <a:rPr lang="en-US" altLang="zh-CN" sz="2000" b="1" dirty="0">
                <a:solidFill>
                  <a:srgbClr val="000000"/>
                </a:solidFill>
                <a:hlinkClick r:id="rId2"/>
              </a:rPr>
              <a:t>huangqun@pku.edu.cn</a:t>
            </a:r>
            <a:endParaRPr lang="en-US" altLang="zh-CN" sz="2000" b="1" dirty="0">
              <a:solidFill>
                <a:srgbClr val="000000"/>
              </a:solidFill>
            </a:endParaRPr>
          </a:p>
          <a:p>
            <a:pPr lvl="0" algn="r">
              <a:lnSpc>
                <a:spcPct val="90000"/>
              </a:lnSpc>
              <a:buClr>
                <a:srgbClr val="CC9900"/>
              </a:buClr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School of EECS</a:t>
            </a:r>
            <a:endParaRPr lang="zh-CN" altLang="en-US" sz="2000" b="1" dirty="0">
              <a:solidFill>
                <a:srgbClr val="000000"/>
              </a:solidFill>
            </a:endParaRPr>
          </a:p>
          <a:p>
            <a:pPr lvl="0" algn="r">
              <a:lnSpc>
                <a:spcPct val="90000"/>
              </a:lnSpc>
              <a:buClr>
                <a:srgbClr val="CC9900"/>
              </a:buClr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Peking University</a:t>
            </a:r>
          </a:p>
        </p:txBody>
      </p:sp>
      <p:sp>
        <p:nvSpPr>
          <p:cNvPr id="823300" name="Rectangle 4"/>
          <p:cNvSpPr>
            <a:spLocks noChangeArrowheads="1"/>
          </p:cNvSpPr>
          <p:nvPr/>
        </p:nvSpPr>
        <p:spPr bwMode="auto">
          <a:xfrm>
            <a:off x="2891134" y="1883441"/>
            <a:ext cx="6400214" cy="1461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CN" sz="5700" b="1" dirty="0">
                <a:latin typeface="+mj-lt"/>
              </a:rPr>
              <a:t>Lecture</a:t>
            </a:r>
            <a:r>
              <a:rPr lang="zh-CN" altLang="en-US" sz="5700" b="1" dirty="0">
                <a:latin typeface="+mj-lt"/>
              </a:rPr>
              <a:t> </a:t>
            </a:r>
            <a:r>
              <a:rPr lang="en-US" altLang="zh-CN" sz="5700" b="1" dirty="0">
                <a:latin typeface="+mj-lt"/>
              </a:rPr>
              <a:t>7. Graph </a:t>
            </a:r>
            <a:r>
              <a:rPr lang="en-US" altLang="zh-CN" sz="5700" b="1">
                <a:latin typeface="+mj-lt"/>
              </a:rPr>
              <a:t>(1)</a:t>
            </a:r>
            <a:endParaRPr lang="en-US" altLang="zh-CN" sz="5700" b="1" dirty="0">
              <a:latin typeface="+mj-lt"/>
            </a:endParaRPr>
          </a:p>
          <a:p>
            <a:pPr algn="ctr" eaLnBrk="1" hangingPunct="1">
              <a:defRPr/>
            </a:pPr>
            <a:r>
              <a:rPr lang="en-US" altLang="zh-CN" sz="3200" b="1" dirty="0">
                <a:latin typeface="+mj-lt"/>
              </a:rPr>
              <a:t>Basic</a:t>
            </a:r>
            <a:r>
              <a:rPr lang="zh-CN" altLang="en-US" sz="3200" b="1" dirty="0">
                <a:latin typeface="+mj-lt"/>
              </a:rPr>
              <a:t> </a:t>
            </a:r>
            <a:r>
              <a:rPr lang="en-US" altLang="zh-CN" sz="3200" b="1" dirty="0">
                <a:latin typeface="+mj-lt"/>
              </a:rPr>
              <a:t>Concepts</a:t>
            </a:r>
            <a:endParaRPr lang="zh-CN" altLang="en-US" sz="3200" b="1" dirty="0">
              <a:latin typeface="+mj-lt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421D5-1685-46CA-8035-8295E366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Subgraphs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F77863-4EE1-466F-B03D-9D8AB46EB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</a:t>
            </a:r>
            <a:r>
              <a:rPr lang="en-US" altLang="zh-CN" dirty="0">
                <a:solidFill>
                  <a:srgbClr val="FF0000"/>
                </a:solidFill>
              </a:rPr>
              <a:t>subgraph</a:t>
            </a:r>
            <a:r>
              <a:rPr lang="en-US" altLang="zh-CN" dirty="0">
                <a:solidFill>
                  <a:srgbClr val="008000"/>
                </a:solidFill>
              </a:rPr>
              <a:t> </a:t>
            </a:r>
            <a:r>
              <a:rPr lang="en-US" altLang="zh-CN" dirty="0"/>
              <a:t>of a graph is a graph which </a:t>
            </a:r>
          </a:p>
          <a:p>
            <a:pPr lvl="1"/>
            <a:r>
              <a:rPr lang="en-US" altLang="zh-CN" dirty="0"/>
              <a:t>has a subset of vertices V’ and a subset of edges E’ of the original graph</a:t>
            </a:r>
          </a:p>
          <a:p>
            <a:pPr lvl="1"/>
            <a:r>
              <a:rPr lang="en-US" altLang="zh-CN" dirty="0"/>
              <a:t>all vertices involved in E’ are in V’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AE32F6-C518-4AA7-9269-70966A78C9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22D39A8-D897-4051-B024-C3114419A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348" y="3679481"/>
            <a:ext cx="2573759" cy="188717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4453341-466C-413D-AB0A-CE368D45A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2109" y="3284984"/>
            <a:ext cx="1058601" cy="267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185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7AF78-7035-49A5-B51A-4ED63FB36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Connected Graphs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76FA0B-6A5D-4A47-B795-B363C8F82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A graph is </a:t>
            </a:r>
            <a:r>
              <a:rPr lang="en-US" altLang="zh-CN" sz="2400" dirty="0">
                <a:solidFill>
                  <a:srgbClr val="FF0000"/>
                </a:solidFill>
              </a:rPr>
              <a:t>connected</a:t>
            </a:r>
            <a:r>
              <a:rPr lang="en-US" altLang="zh-CN" sz="2400" dirty="0"/>
              <a:t> if there is a path from every vertex to every other vertex.</a:t>
            </a:r>
          </a:p>
          <a:p>
            <a:pPr lvl="1"/>
            <a:r>
              <a:rPr lang="en-US" altLang="zh-CN" sz="2000" dirty="0">
                <a:solidFill>
                  <a:srgbClr val="0070C0"/>
                </a:solidFill>
              </a:rPr>
              <a:t>A directed graph </a:t>
            </a:r>
            <a:r>
              <a:rPr lang="en-US" altLang="zh-CN" sz="2000" dirty="0"/>
              <a:t>with this property is </a:t>
            </a:r>
            <a:r>
              <a:rPr lang="en-US" altLang="zh-CN" sz="2000" dirty="0">
                <a:solidFill>
                  <a:srgbClr val="FF0000"/>
                </a:solidFill>
              </a:rPr>
              <a:t>strongly connected.</a:t>
            </a:r>
          </a:p>
          <a:p>
            <a:pPr lvl="1"/>
            <a:r>
              <a:rPr lang="en-US" altLang="zh-CN" sz="2000" dirty="0"/>
              <a:t>If </a:t>
            </a:r>
            <a:r>
              <a:rPr lang="en-US" altLang="zh-CN" sz="2000" dirty="0">
                <a:solidFill>
                  <a:srgbClr val="0070C0"/>
                </a:solidFill>
              </a:rPr>
              <a:t>a directed graph</a:t>
            </a:r>
            <a:r>
              <a:rPr lang="en-US" altLang="zh-CN" sz="2000" dirty="0"/>
              <a:t> is not strongly connected, but underlying undirected graph is connected then the directed graph is </a:t>
            </a:r>
            <a:r>
              <a:rPr lang="en-US" altLang="zh-CN" sz="2000" dirty="0">
                <a:solidFill>
                  <a:srgbClr val="FF0000"/>
                </a:solidFill>
              </a:rPr>
              <a:t>weakly connected</a:t>
            </a:r>
            <a:r>
              <a:rPr lang="en-US" altLang="zh-CN" sz="2000" dirty="0"/>
              <a:t>.</a:t>
            </a:r>
          </a:p>
          <a:p>
            <a:pPr lvl="1"/>
            <a:r>
              <a:rPr lang="en-US" altLang="zh-CN" sz="2000" dirty="0"/>
              <a:t>A connected graph without cycles is a …</a:t>
            </a:r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EE96A-A82A-43DF-BEEE-EDE816E343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78534A5C-0BA8-4D0C-BDBF-FD673D4EC3A8}"/>
              </a:ext>
            </a:extLst>
          </p:cNvPr>
          <p:cNvGrpSpPr>
            <a:grpSpLocks/>
          </p:cNvGrpSpPr>
          <p:nvPr/>
        </p:nvGrpSpPr>
        <p:grpSpPr bwMode="auto">
          <a:xfrm>
            <a:off x="1920280" y="3912083"/>
            <a:ext cx="3810000" cy="1485248"/>
            <a:chOff x="2112" y="1200"/>
            <a:chExt cx="3360" cy="1182"/>
          </a:xfrm>
        </p:grpSpPr>
        <p:grpSp>
          <p:nvGrpSpPr>
            <p:cNvPr id="6" name="Group 7">
              <a:extLst>
                <a:ext uri="{FF2B5EF4-FFF2-40B4-BE49-F238E27FC236}">
                  <a16:creationId xmlns:a16="http://schemas.microsoft.com/office/drawing/2014/main" id="{DE9E5AA3-AC88-4855-9925-7385FE69B9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1344"/>
              <a:ext cx="2832" cy="624"/>
              <a:chOff x="2400" y="1344"/>
              <a:chExt cx="2832" cy="624"/>
            </a:xfrm>
          </p:grpSpPr>
          <p:sp>
            <p:nvSpPr>
              <p:cNvPr id="13" name="Rectangle 8">
                <a:extLst>
                  <a:ext uri="{FF2B5EF4-FFF2-40B4-BE49-F238E27FC236}">
                    <a16:creationId xmlns:a16="http://schemas.microsoft.com/office/drawing/2014/main" id="{92D8877F-5992-49E7-B176-624DE76A05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1344"/>
                <a:ext cx="1248" cy="6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4" name="Line 9">
                <a:extLst>
                  <a:ext uri="{FF2B5EF4-FFF2-40B4-BE49-F238E27FC236}">
                    <a16:creationId xmlns:a16="http://schemas.microsoft.com/office/drawing/2014/main" id="{50EA6D2A-C43A-4DAC-996C-D466B9BD23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0" y="1344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000">
                  <a:latin typeface="+mn-lt"/>
                </a:endParaRPr>
              </a:p>
            </p:txBody>
          </p:sp>
          <p:sp>
            <p:nvSpPr>
              <p:cNvPr id="15" name="Line 10">
                <a:extLst>
                  <a:ext uri="{FF2B5EF4-FFF2-40B4-BE49-F238E27FC236}">
                    <a16:creationId xmlns:a16="http://schemas.microsoft.com/office/drawing/2014/main" id="{4559EEF9-FAD5-4901-B512-9265F912D5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1344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000">
                  <a:latin typeface="+mn-lt"/>
                </a:endParaRPr>
              </a:p>
            </p:txBody>
          </p:sp>
        </p:grpSp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379A5AC2-69F9-4C57-A441-4B14B95E6C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288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+mn-lt"/>
                </a:rPr>
                <a:t>A</a:t>
              </a:r>
            </a:p>
          </p:txBody>
        </p:sp>
        <p:sp>
          <p:nvSpPr>
            <p:cNvPr id="8" name="Text Box 12">
              <a:extLst>
                <a:ext uri="{FF2B5EF4-FFF2-40B4-BE49-F238E27FC236}">
                  <a16:creationId xmlns:a16="http://schemas.microsoft.com/office/drawing/2014/main" id="{6F95576E-E38B-423C-B3A3-43BEAFF64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1296"/>
              <a:ext cx="289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+mn-lt"/>
                </a:rPr>
                <a:t>B</a:t>
              </a:r>
            </a:p>
          </p:txBody>
        </p:sp>
        <p:sp>
          <p:nvSpPr>
            <p:cNvPr id="9" name="Text Box 13">
              <a:extLst>
                <a:ext uri="{FF2B5EF4-FFF2-40B4-BE49-F238E27FC236}">
                  <a16:creationId xmlns:a16="http://schemas.microsoft.com/office/drawing/2014/main" id="{D211C0B5-54E2-43FF-8982-B1F0476F5B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3" y="2016"/>
              <a:ext cx="289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+mn-lt"/>
                </a:rPr>
                <a:t>C</a:t>
              </a:r>
            </a:p>
          </p:txBody>
        </p:sp>
        <p:sp>
          <p:nvSpPr>
            <p:cNvPr id="10" name="Text Box 14">
              <a:extLst>
                <a:ext uri="{FF2B5EF4-FFF2-40B4-BE49-F238E27FC236}">
                  <a16:creationId xmlns:a16="http://schemas.microsoft.com/office/drawing/2014/main" id="{08C675F9-43AC-4225-B9C3-A95806902C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2064"/>
              <a:ext cx="288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+mn-lt"/>
                </a:rPr>
                <a:t>D</a:t>
              </a:r>
            </a:p>
          </p:txBody>
        </p:sp>
        <p:sp>
          <p:nvSpPr>
            <p:cNvPr id="11" name="Text Box 15">
              <a:extLst>
                <a:ext uri="{FF2B5EF4-FFF2-40B4-BE49-F238E27FC236}">
                  <a16:creationId xmlns:a16="http://schemas.microsoft.com/office/drawing/2014/main" id="{FF6E28E0-A9C2-479A-8039-A369CBDFAC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1392"/>
              <a:ext cx="288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+mn-lt"/>
                </a:rPr>
                <a:t>E</a:t>
              </a:r>
            </a:p>
          </p:txBody>
        </p:sp>
        <p:sp>
          <p:nvSpPr>
            <p:cNvPr id="12" name="Text Box 16">
              <a:extLst>
                <a:ext uri="{FF2B5EF4-FFF2-40B4-BE49-F238E27FC236}">
                  <a16:creationId xmlns:a16="http://schemas.microsoft.com/office/drawing/2014/main" id="{F5556D82-2807-406B-90CE-B9684B4E82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1440"/>
              <a:ext cx="288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+mn-lt"/>
                </a:rPr>
                <a:t>F</a:t>
              </a:r>
            </a:p>
          </p:txBody>
        </p:sp>
      </p:grpSp>
      <p:grpSp>
        <p:nvGrpSpPr>
          <p:cNvPr id="16" name="Group 17">
            <a:extLst>
              <a:ext uri="{FF2B5EF4-FFF2-40B4-BE49-F238E27FC236}">
                <a16:creationId xmlns:a16="http://schemas.microsoft.com/office/drawing/2014/main" id="{13F41ACE-DF84-443B-824B-EDB2AAA6BCF9}"/>
              </a:ext>
            </a:extLst>
          </p:cNvPr>
          <p:cNvGrpSpPr>
            <a:grpSpLocks/>
          </p:cNvGrpSpPr>
          <p:nvPr/>
        </p:nvGrpSpPr>
        <p:grpSpPr bwMode="auto">
          <a:xfrm>
            <a:off x="5806480" y="3912084"/>
            <a:ext cx="4267200" cy="1600392"/>
            <a:chOff x="912" y="2784"/>
            <a:chExt cx="3360" cy="1152"/>
          </a:xfrm>
        </p:grpSpPr>
        <p:grpSp>
          <p:nvGrpSpPr>
            <p:cNvPr id="17" name="Group 18">
              <a:extLst>
                <a:ext uri="{FF2B5EF4-FFF2-40B4-BE49-F238E27FC236}">
                  <a16:creationId xmlns:a16="http://schemas.microsoft.com/office/drawing/2014/main" id="{57A8F98D-7467-40C2-9755-AAD9440FD6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2784"/>
              <a:ext cx="3360" cy="1152"/>
              <a:chOff x="2112" y="1200"/>
              <a:chExt cx="3360" cy="1152"/>
            </a:xfrm>
          </p:grpSpPr>
          <p:grpSp>
            <p:nvGrpSpPr>
              <p:cNvPr id="24" name="Group 19">
                <a:extLst>
                  <a:ext uri="{FF2B5EF4-FFF2-40B4-BE49-F238E27FC236}">
                    <a16:creationId xmlns:a16="http://schemas.microsoft.com/office/drawing/2014/main" id="{403DC6BC-36C2-4966-BA01-6A1AC1D420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0" y="1344"/>
                <a:ext cx="2832" cy="624"/>
                <a:chOff x="2400" y="1344"/>
                <a:chExt cx="2832" cy="624"/>
              </a:xfrm>
            </p:grpSpPr>
            <p:sp>
              <p:nvSpPr>
                <p:cNvPr id="31" name="Rectangle 20">
                  <a:extLst>
                    <a:ext uri="{FF2B5EF4-FFF2-40B4-BE49-F238E27FC236}">
                      <a16:creationId xmlns:a16="http://schemas.microsoft.com/office/drawing/2014/main" id="{A0FDE123-8AC5-49ED-85EC-0E8639BA6E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8" y="1344"/>
                  <a:ext cx="1248" cy="62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  <p:sp>
              <p:nvSpPr>
                <p:cNvPr id="32" name="Line 21">
                  <a:extLst>
                    <a:ext uri="{FF2B5EF4-FFF2-40B4-BE49-F238E27FC236}">
                      <a16:creationId xmlns:a16="http://schemas.microsoft.com/office/drawing/2014/main" id="{1915706A-C2A1-49FA-96C3-983DBF8D9A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00" y="1344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  <p:sp>
              <p:nvSpPr>
                <p:cNvPr id="33" name="Line 22">
                  <a:extLst>
                    <a:ext uri="{FF2B5EF4-FFF2-40B4-BE49-F238E27FC236}">
                      <a16:creationId xmlns:a16="http://schemas.microsoft.com/office/drawing/2014/main" id="{A3B3BC53-E0CA-4015-A9B8-76F4C9DB8B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1344"/>
                  <a:ext cx="81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</p:grpSp>
          <p:sp>
            <p:nvSpPr>
              <p:cNvPr id="25" name="Text Box 23">
                <a:extLst>
                  <a:ext uri="{FF2B5EF4-FFF2-40B4-BE49-F238E27FC236}">
                    <a16:creationId xmlns:a16="http://schemas.microsoft.com/office/drawing/2014/main" id="{D9FE1720-2F44-4733-AE47-EA44835EF0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2" y="1200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+mn-lt"/>
                  </a:rPr>
                  <a:t>A</a:t>
                </a:r>
              </a:p>
            </p:txBody>
          </p:sp>
          <p:sp>
            <p:nvSpPr>
              <p:cNvPr id="26" name="Text Box 24">
                <a:extLst>
                  <a:ext uri="{FF2B5EF4-FFF2-40B4-BE49-F238E27FC236}">
                    <a16:creationId xmlns:a16="http://schemas.microsoft.com/office/drawing/2014/main" id="{0137785B-A227-4C3B-A8B7-66FA768644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8" y="129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+mn-lt"/>
                  </a:rPr>
                  <a:t>B</a:t>
                </a:r>
              </a:p>
            </p:txBody>
          </p:sp>
          <p:sp>
            <p:nvSpPr>
              <p:cNvPr id="27" name="Text Box 25">
                <a:extLst>
                  <a:ext uri="{FF2B5EF4-FFF2-40B4-BE49-F238E27FC236}">
                    <a16:creationId xmlns:a16="http://schemas.microsoft.com/office/drawing/2014/main" id="{732859D3-5C95-4199-8F68-8B8C1B5A3B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5" y="2016"/>
                <a:ext cx="28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+mn-lt"/>
                  </a:rPr>
                  <a:t>C</a:t>
                </a:r>
              </a:p>
            </p:txBody>
          </p:sp>
          <p:sp>
            <p:nvSpPr>
              <p:cNvPr id="28" name="Text Box 26">
                <a:extLst>
                  <a:ext uri="{FF2B5EF4-FFF2-40B4-BE49-F238E27FC236}">
                    <a16:creationId xmlns:a16="http://schemas.microsoft.com/office/drawing/2014/main" id="{63765747-B14B-48D2-B555-3F1874657C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0" y="2064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+mn-lt"/>
                  </a:rPr>
                  <a:t>D</a:t>
                </a:r>
              </a:p>
            </p:txBody>
          </p:sp>
          <p:sp>
            <p:nvSpPr>
              <p:cNvPr id="29" name="Text Box 27">
                <a:extLst>
                  <a:ext uri="{FF2B5EF4-FFF2-40B4-BE49-F238E27FC236}">
                    <a16:creationId xmlns:a16="http://schemas.microsoft.com/office/drawing/2014/main" id="{53043A16-E867-4BB6-BC10-277A2898D5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5" y="1392"/>
                <a:ext cx="28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+mn-lt"/>
                  </a:rPr>
                  <a:t>E</a:t>
                </a:r>
              </a:p>
            </p:txBody>
          </p:sp>
          <p:sp>
            <p:nvSpPr>
              <p:cNvPr id="30" name="Text Box 28">
                <a:extLst>
                  <a:ext uri="{FF2B5EF4-FFF2-40B4-BE49-F238E27FC236}">
                    <a16:creationId xmlns:a16="http://schemas.microsoft.com/office/drawing/2014/main" id="{71DF0554-85DA-468B-B98C-755A75EAE2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85" y="1440"/>
                <a:ext cx="28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+mn-lt"/>
                  </a:rPr>
                  <a:t>F</a:t>
                </a:r>
              </a:p>
            </p:txBody>
          </p:sp>
        </p:grpSp>
        <p:sp>
          <p:nvSpPr>
            <p:cNvPr id="18" name="Line 29">
              <a:extLst>
                <a:ext uri="{FF2B5EF4-FFF2-40B4-BE49-F238E27FC236}">
                  <a16:creationId xmlns:a16="http://schemas.microsoft.com/office/drawing/2014/main" id="{D7406C8E-2712-4D8A-8EE5-21360A7AE4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928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+mn-lt"/>
              </a:endParaRPr>
            </a:p>
          </p:txBody>
        </p:sp>
        <p:sp>
          <p:nvSpPr>
            <p:cNvPr id="19" name="Line 30">
              <a:extLst>
                <a:ext uri="{FF2B5EF4-FFF2-40B4-BE49-F238E27FC236}">
                  <a16:creationId xmlns:a16="http://schemas.microsoft.com/office/drawing/2014/main" id="{0ECD2BE9-7D10-4CCF-96A8-F3CACD06F2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9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+mn-lt"/>
              </a:endParaRPr>
            </a:p>
          </p:txBody>
        </p:sp>
        <p:sp>
          <p:nvSpPr>
            <p:cNvPr id="20" name="Line 31">
              <a:extLst>
                <a:ext uri="{FF2B5EF4-FFF2-40B4-BE49-F238E27FC236}">
                  <a16:creationId xmlns:a16="http://schemas.microsoft.com/office/drawing/2014/main" id="{FA3EFF27-7D74-4300-BDBB-E9DF066F6B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1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+mn-lt"/>
              </a:endParaRPr>
            </a:p>
          </p:txBody>
        </p:sp>
        <p:sp>
          <p:nvSpPr>
            <p:cNvPr id="21" name="Line 32">
              <a:extLst>
                <a:ext uri="{FF2B5EF4-FFF2-40B4-BE49-F238E27FC236}">
                  <a16:creationId xmlns:a16="http://schemas.microsoft.com/office/drawing/2014/main" id="{D6554BFD-154A-46EC-9F22-2637932FEE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55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+mn-lt"/>
              </a:endParaRPr>
            </a:p>
          </p:txBody>
        </p:sp>
        <p:sp>
          <p:nvSpPr>
            <p:cNvPr id="22" name="Line 33">
              <a:extLst>
                <a:ext uri="{FF2B5EF4-FFF2-40B4-BE49-F238E27FC236}">
                  <a16:creationId xmlns:a16="http://schemas.microsoft.com/office/drawing/2014/main" id="{FF67001E-DC3D-4C3E-B797-CC3F8B842A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6" y="312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+mn-lt"/>
              </a:endParaRPr>
            </a:p>
          </p:txBody>
        </p:sp>
        <p:sp>
          <p:nvSpPr>
            <p:cNvPr id="23" name="Line 34">
              <a:extLst>
                <a:ext uri="{FF2B5EF4-FFF2-40B4-BE49-F238E27FC236}">
                  <a16:creationId xmlns:a16="http://schemas.microsoft.com/office/drawing/2014/main" id="{014E281A-3BE1-448A-8B1B-B18C0D8AE4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92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+mn-lt"/>
              </a:endParaRPr>
            </a:p>
          </p:txBody>
        </p:sp>
      </p:grpSp>
      <p:sp>
        <p:nvSpPr>
          <p:cNvPr id="34" name="Text Box 35">
            <a:extLst>
              <a:ext uri="{FF2B5EF4-FFF2-40B4-BE49-F238E27FC236}">
                <a16:creationId xmlns:a16="http://schemas.microsoft.com/office/drawing/2014/main" id="{8D4D5E4A-01B0-42C1-BC70-453C5417D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5680" y="5436083"/>
            <a:ext cx="1752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+mn-lt"/>
              </a:rPr>
              <a:t>Connected</a:t>
            </a:r>
          </a:p>
        </p:txBody>
      </p:sp>
      <p:sp>
        <p:nvSpPr>
          <p:cNvPr id="35" name="Text Box 36">
            <a:extLst>
              <a:ext uri="{FF2B5EF4-FFF2-40B4-BE49-F238E27FC236}">
                <a16:creationId xmlns:a16="http://schemas.microsoft.com/office/drawing/2014/main" id="{B4A20D60-F08C-4D84-B360-D9CF5E403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8080" y="5496259"/>
            <a:ext cx="251804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000" dirty="0">
                <a:latin typeface="+mn-lt"/>
              </a:rPr>
              <a:t>Weakly connected,</a:t>
            </a:r>
          </a:p>
          <a:p>
            <a:pPr>
              <a:spcBef>
                <a:spcPts val="0"/>
              </a:spcBef>
            </a:pPr>
            <a:r>
              <a:rPr lang="en-US" altLang="zh-CN" sz="2000" dirty="0">
                <a:latin typeface="+mn-lt"/>
              </a:rPr>
              <a:t>cant go from E to A</a:t>
            </a:r>
          </a:p>
        </p:txBody>
      </p:sp>
    </p:spTree>
    <p:extLst>
      <p:ext uri="{BB962C8B-B14F-4D97-AF65-F5344CB8AC3E}">
        <p14:creationId xmlns:p14="http://schemas.microsoft.com/office/powerpoint/2010/main" val="325931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utoUpdateAnimBg="0"/>
      <p:bldP spid="35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6622C-4D9B-4FFF-A680-8839E9404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Components</a:t>
            </a:r>
            <a:r>
              <a:rPr lang="zh-CN" altLang="en-US" dirty="0"/>
              <a:t>（连通分量）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85931E-7112-4114-AA59-A4B47FD6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</a:t>
            </a:r>
            <a:r>
              <a:rPr lang="en-US" altLang="zh-CN" dirty="0">
                <a:solidFill>
                  <a:srgbClr val="FF0000"/>
                </a:solidFill>
              </a:rPr>
              <a:t>component</a:t>
            </a:r>
            <a:r>
              <a:rPr lang="en-US" altLang="zh-CN" dirty="0"/>
              <a:t> is a subgraph which satisfies </a:t>
            </a:r>
            <a:r>
              <a:rPr lang="en-US" altLang="zh-CN" dirty="0">
                <a:solidFill>
                  <a:srgbClr val="0070C0"/>
                </a:solidFill>
              </a:rPr>
              <a:t>two</a:t>
            </a:r>
            <a:r>
              <a:rPr lang="en-US" altLang="zh-CN" dirty="0"/>
              <a:t> properties</a:t>
            </a:r>
          </a:p>
          <a:p>
            <a:pPr lvl="1"/>
            <a:r>
              <a:rPr lang="en-US" altLang="zh-CN" dirty="0"/>
              <a:t>is connected, and</a:t>
            </a:r>
          </a:p>
          <a:p>
            <a:pPr lvl="1"/>
            <a:r>
              <a:rPr lang="en-US" altLang="zh-CN" dirty="0"/>
              <a:t>Maximal with respect to this property</a:t>
            </a:r>
          </a:p>
          <a:p>
            <a:pPr lvl="2"/>
            <a:r>
              <a:rPr lang="en-US" altLang="zh-CN" dirty="0"/>
              <a:t>By maximal, we mean that we cannot add nodes to the component while preserving component properties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A subgraph of a digraph is a </a:t>
            </a:r>
            <a:r>
              <a:rPr lang="en-US" altLang="zh-CN" dirty="0">
                <a:solidFill>
                  <a:srgbClr val="FF0000"/>
                </a:solidFill>
              </a:rPr>
              <a:t>strongly connected components</a:t>
            </a:r>
            <a:r>
              <a:rPr lang="zh-CN" altLang="en-US" dirty="0"/>
              <a:t>（强连通分量）</a:t>
            </a:r>
            <a:r>
              <a:rPr lang="en-US" altLang="zh-CN" dirty="0"/>
              <a:t>if it is strongly connected and maximal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617ECF-726C-400A-B6BC-A51A2AF684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4648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8" name="Group 2"/>
          <p:cNvGrpSpPr>
            <a:grpSpLocks/>
          </p:cNvGrpSpPr>
          <p:nvPr/>
        </p:nvGrpSpPr>
        <p:grpSpPr bwMode="auto">
          <a:xfrm>
            <a:off x="2286000" y="884506"/>
            <a:ext cx="3810000" cy="1608391"/>
            <a:chOff x="2112" y="1200"/>
            <a:chExt cx="3360" cy="1280"/>
          </a:xfrm>
        </p:grpSpPr>
        <p:grpSp>
          <p:nvGrpSpPr>
            <p:cNvPr id="50179" name="Group 3"/>
            <p:cNvGrpSpPr>
              <a:grpSpLocks/>
            </p:cNvGrpSpPr>
            <p:nvPr/>
          </p:nvGrpSpPr>
          <p:grpSpPr bwMode="auto">
            <a:xfrm>
              <a:off x="2400" y="1344"/>
              <a:ext cx="2832" cy="624"/>
              <a:chOff x="2400" y="1344"/>
              <a:chExt cx="2832" cy="624"/>
            </a:xfrm>
          </p:grpSpPr>
          <p:sp>
            <p:nvSpPr>
              <p:cNvPr id="50180" name="Rectangle 4"/>
              <p:cNvSpPr>
                <a:spLocks noChangeArrowheads="1"/>
              </p:cNvSpPr>
              <p:nvPr/>
            </p:nvSpPr>
            <p:spPr bwMode="auto">
              <a:xfrm>
                <a:off x="3168" y="1344"/>
                <a:ext cx="1248" cy="6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+mn-lt"/>
                </a:endParaRPr>
              </a:p>
            </p:txBody>
          </p:sp>
          <p:sp>
            <p:nvSpPr>
              <p:cNvPr id="50181" name="Line 5"/>
              <p:cNvSpPr>
                <a:spLocks noChangeShapeType="1"/>
              </p:cNvSpPr>
              <p:nvPr/>
            </p:nvSpPr>
            <p:spPr bwMode="auto">
              <a:xfrm>
                <a:off x="2400" y="1344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>
                  <a:latin typeface="+mn-lt"/>
                </a:endParaRPr>
              </a:p>
            </p:txBody>
          </p:sp>
          <p:sp>
            <p:nvSpPr>
              <p:cNvPr id="50182" name="Line 6"/>
              <p:cNvSpPr>
                <a:spLocks noChangeShapeType="1"/>
              </p:cNvSpPr>
              <p:nvPr/>
            </p:nvSpPr>
            <p:spPr bwMode="auto">
              <a:xfrm>
                <a:off x="4416" y="1344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>
                  <a:latin typeface="+mn-lt"/>
                </a:endParaRPr>
              </a:p>
            </p:txBody>
          </p:sp>
        </p:grpSp>
        <p:sp>
          <p:nvSpPr>
            <p:cNvPr id="50183" name="Text Box 7"/>
            <p:cNvSpPr txBox="1">
              <a:spLocks noChangeArrowheads="1"/>
            </p:cNvSpPr>
            <p:nvPr/>
          </p:nvSpPr>
          <p:spPr bwMode="auto">
            <a:xfrm>
              <a:off x="2112" y="1200"/>
              <a:ext cx="288" cy="4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+mn-lt"/>
                </a:rPr>
                <a:t>A</a:t>
              </a:r>
            </a:p>
          </p:txBody>
        </p:sp>
        <p:sp>
          <p:nvSpPr>
            <p:cNvPr id="50184" name="Text Box 8"/>
            <p:cNvSpPr txBox="1">
              <a:spLocks noChangeArrowheads="1"/>
            </p:cNvSpPr>
            <p:nvPr/>
          </p:nvSpPr>
          <p:spPr bwMode="auto">
            <a:xfrm>
              <a:off x="2928" y="1296"/>
              <a:ext cx="289" cy="4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latin typeface="+mn-lt"/>
                </a:rPr>
                <a:t>B</a:t>
              </a:r>
            </a:p>
          </p:txBody>
        </p:sp>
        <p:sp>
          <p:nvSpPr>
            <p:cNvPr id="50185" name="Text Box 9"/>
            <p:cNvSpPr txBox="1">
              <a:spLocks noChangeArrowheads="1"/>
            </p:cNvSpPr>
            <p:nvPr/>
          </p:nvSpPr>
          <p:spPr bwMode="auto">
            <a:xfrm>
              <a:off x="3023" y="2016"/>
              <a:ext cx="289" cy="4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+mn-lt"/>
                </a:rPr>
                <a:t>C</a:t>
              </a:r>
            </a:p>
          </p:txBody>
        </p:sp>
        <p:sp>
          <p:nvSpPr>
            <p:cNvPr id="50186" name="Text Box 10"/>
            <p:cNvSpPr txBox="1">
              <a:spLocks noChangeArrowheads="1"/>
            </p:cNvSpPr>
            <p:nvPr/>
          </p:nvSpPr>
          <p:spPr bwMode="auto">
            <a:xfrm>
              <a:off x="4320" y="2064"/>
              <a:ext cx="288" cy="4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+mn-lt"/>
                </a:rPr>
                <a:t>D</a:t>
              </a:r>
            </a:p>
          </p:txBody>
        </p:sp>
        <p:sp>
          <p:nvSpPr>
            <p:cNvPr id="50187" name="Text Box 11"/>
            <p:cNvSpPr txBox="1">
              <a:spLocks noChangeArrowheads="1"/>
            </p:cNvSpPr>
            <p:nvPr/>
          </p:nvSpPr>
          <p:spPr bwMode="auto">
            <a:xfrm>
              <a:off x="4464" y="1392"/>
              <a:ext cx="288" cy="4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+mn-lt"/>
                </a:rPr>
                <a:t>E</a:t>
              </a:r>
            </a:p>
          </p:txBody>
        </p:sp>
        <p:sp>
          <p:nvSpPr>
            <p:cNvPr id="50188" name="Text Box 12"/>
            <p:cNvSpPr txBox="1">
              <a:spLocks noChangeArrowheads="1"/>
            </p:cNvSpPr>
            <p:nvPr/>
          </p:nvSpPr>
          <p:spPr bwMode="auto">
            <a:xfrm>
              <a:off x="5184" y="1440"/>
              <a:ext cx="288" cy="4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+mn-lt"/>
                </a:rPr>
                <a:t>F</a:t>
              </a:r>
            </a:p>
          </p:txBody>
        </p:sp>
      </p:grpSp>
      <p:sp>
        <p:nvSpPr>
          <p:cNvPr id="50189" name="Text Box 13"/>
          <p:cNvSpPr txBox="1">
            <a:spLocks noChangeArrowheads="1"/>
          </p:cNvSpPr>
          <p:nvPr/>
        </p:nvSpPr>
        <p:spPr bwMode="auto">
          <a:xfrm>
            <a:off x="7032104" y="1196753"/>
            <a:ext cx="316835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+mn-lt"/>
              </a:rPr>
              <a:t>Entire graph is a component</a:t>
            </a:r>
          </a:p>
        </p:txBody>
      </p:sp>
      <p:grpSp>
        <p:nvGrpSpPr>
          <p:cNvPr id="50205" name="Group 29"/>
          <p:cNvGrpSpPr>
            <a:grpSpLocks/>
          </p:cNvGrpSpPr>
          <p:nvPr/>
        </p:nvGrpSpPr>
        <p:grpSpPr bwMode="auto">
          <a:xfrm>
            <a:off x="2438400" y="3352801"/>
            <a:ext cx="4191000" cy="2200275"/>
            <a:chOff x="576" y="2112"/>
            <a:chExt cx="2640" cy="1386"/>
          </a:xfrm>
        </p:grpSpPr>
        <p:grpSp>
          <p:nvGrpSpPr>
            <p:cNvPr id="50190" name="Group 14"/>
            <p:cNvGrpSpPr>
              <a:grpSpLocks/>
            </p:cNvGrpSpPr>
            <p:nvPr/>
          </p:nvGrpSpPr>
          <p:grpSpPr bwMode="auto">
            <a:xfrm>
              <a:off x="576" y="2112"/>
              <a:ext cx="2400" cy="1013"/>
              <a:chOff x="2112" y="1200"/>
              <a:chExt cx="3360" cy="1280"/>
            </a:xfrm>
          </p:grpSpPr>
          <p:grpSp>
            <p:nvGrpSpPr>
              <p:cNvPr id="50191" name="Group 15"/>
              <p:cNvGrpSpPr>
                <a:grpSpLocks/>
              </p:cNvGrpSpPr>
              <p:nvPr/>
            </p:nvGrpSpPr>
            <p:grpSpPr bwMode="auto">
              <a:xfrm>
                <a:off x="2400" y="1344"/>
                <a:ext cx="2832" cy="624"/>
                <a:chOff x="2400" y="1344"/>
                <a:chExt cx="2832" cy="624"/>
              </a:xfrm>
            </p:grpSpPr>
            <p:sp>
              <p:nvSpPr>
                <p:cNvPr id="50192" name="Rectangle 16"/>
                <p:cNvSpPr>
                  <a:spLocks noChangeArrowheads="1"/>
                </p:cNvSpPr>
                <p:nvPr/>
              </p:nvSpPr>
              <p:spPr bwMode="auto">
                <a:xfrm>
                  <a:off x="3168" y="1344"/>
                  <a:ext cx="1248" cy="62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>
                    <a:latin typeface="+mn-lt"/>
                  </a:endParaRPr>
                </a:p>
              </p:txBody>
            </p:sp>
            <p:sp>
              <p:nvSpPr>
                <p:cNvPr id="50193" name="Line 17"/>
                <p:cNvSpPr>
                  <a:spLocks noChangeShapeType="1"/>
                </p:cNvSpPr>
                <p:nvPr/>
              </p:nvSpPr>
              <p:spPr bwMode="auto">
                <a:xfrm>
                  <a:off x="2400" y="1344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800">
                    <a:latin typeface="+mn-lt"/>
                  </a:endParaRPr>
                </a:p>
              </p:txBody>
            </p:sp>
            <p:sp>
              <p:nvSpPr>
                <p:cNvPr id="50194" name="Line 18"/>
                <p:cNvSpPr>
                  <a:spLocks noChangeShapeType="1"/>
                </p:cNvSpPr>
                <p:nvPr/>
              </p:nvSpPr>
              <p:spPr bwMode="auto">
                <a:xfrm>
                  <a:off x="4416" y="1344"/>
                  <a:ext cx="81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800">
                    <a:latin typeface="+mn-lt"/>
                  </a:endParaRPr>
                </a:p>
              </p:txBody>
            </p:sp>
          </p:grpSp>
          <p:sp>
            <p:nvSpPr>
              <p:cNvPr id="50195" name="Text Box 19"/>
              <p:cNvSpPr txBox="1">
                <a:spLocks noChangeArrowheads="1"/>
              </p:cNvSpPr>
              <p:nvPr/>
            </p:nvSpPr>
            <p:spPr bwMode="auto">
              <a:xfrm>
                <a:off x="2112" y="1200"/>
                <a:ext cx="288" cy="4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>
                    <a:latin typeface="+mn-lt"/>
                  </a:rPr>
                  <a:t>A</a:t>
                </a:r>
              </a:p>
            </p:txBody>
          </p:sp>
          <p:sp>
            <p:nvSpPr>
              <p:cNvPr id="50196" name="Text Box 20"/>
              <p:cNvSpPr txBox="1">
                <a:spLocks noChangeArrowheads="1"/>
              </p:cNvSpPr>
              <p:nvPr/>
            </p:nvSpPr>
            <p:spPr bwMode="auto">
              <a:xfrm>
                <a:off x="2928" y="1296"/>
                <a:ext cx="289" cy="4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>
                    <a:latin typeface="+mn-lt"/>
                  </a:rPr>
                  <a:t>B</a:t>
                </a:r>
              </a:p>
            </p:txBody>
          </p:sp>
          <p:sp>
            <p:nvSpPr>
              <p:cNvPr id="50197" name="Text Box 21"/>
              <p:cNvSpPr txBox="1">
                <a:spLocks noChangeArrowheads="1"/>
              </p:cNvSpPr>
              <p:nvPr/>
            </p:nvSpPr>
            <p:spPr bwMode="auto">
              <a:xfrm>
                <a:off x="3023" y="2016"/>
                <a:ext cx="289" cy="4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>
                    <a:latin typeface="+mn-lt"/>
                  </a:rPr>
                  <a:t>C</a:t>
                </a:r>
              </a:p>
            </p:txBody>
          </p:sp>
          <p:sp>
            <p:nvSpPr>
              <p:cNvPr id="50198" name="Text Box 22"/>
              <p:cNvSpPr txBox="1">
                <a:spLocks noChangeArrowheads="1"/>
              </p:cNvSpPr>
              <p:nvPr/>
            </p:nvSpPr>
            <p:spPr bwMode="auto">
              <a:xfrm>
                <a:off x="4320" y="2064"/>
                <a:ext cx="288" cy="4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>
                    <a:latin typeface="+mn-lt"/>
                  </a:rPr>
                  <a:t>D</a:t>
                </a:r>
              </a:p>
            </p:txBody>
          </p:sp>
          <p:sp>
            <p:nvSpPr>
              <p:cNvPr id="50199" name="Text Box 23"/>
              <p:cNvSpPr txBox="1">
                <a:spLocks noChangeArrowheads="1"/>
              </p:cNvSpPr>
              <p:nvPr/>
            </p:nvSpPr>
            <p:spPr bwMode="auto">
              <a:xfrm>
                <a:off x="4464" y="1392"/>
                <a:ext cx="288" cy="4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>
                    <a:latin typeface="+mn-lt"/>
                  </a:rPr>
                  <a:t>E</a:t>
                </a:r>
              </a:p>
            </p:txBody>
          </p:sp>
          <p:sp>
            <p:nvSpPr>
              <p:cNvPr id="50200" name="Text Box 24"/>
              <p:cNvSpPr txBox="1">
                <a:spLocks noChangeArrowheads="1"/>
              </p:cNvSpPr>
              <p:nvPr/>
            </p:nvSpPr>
            <p:spPr bwMode="auto">
              <a:xfrm>
                <a:off x="5184" y="1440"/>
                <a:ext cx="288" cy="4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>
                    <a:latin typeface="+mn-lt"/>
                  </a:rPr>
                  <a:t>F</a:t>
                </a:r>
              </a:p>
            </p:txBody>
          </p:sp>
        </p:grpSp>
        <p:sp>
          <p:nvSpPr>
            <p:cNvPr id="50201" name="Line 25"/>
            <p:cNvSpPr>
              <a:spLocks noChangeShapeType="1"/>
            </p:cNvSpPr>
            <p:nvPr/>
          </p:nvSpPr>
          <p:spPr bwMode="auto">
            <a:xfrm>
              <a:off x="1152" y="3264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+mn-lt"/>
              </a:endParaRPr>
            </a:p>
          </p:txBody>
        </p:sp>
        <p:sp>
          <p:nvSpPr>
            <p:cNvPr id="50202" name="Text Box 26"/>
            <p:cNvSpPr txBox="1">
              <a:spLocks noChangeArrowheads="1"/>
            </p:cNvSpPr>
            <p:nvPr/>
          </p:nvSpPr>
          <p:spPr bwMode="auto">
            <a:xfrm>
              <a:off x="720" y="3168"/>
              <a:ext cx="28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+mn-lt"/>
                </a:rPr>
                <a:t>G</a:t>
              </a:r>
            </a:p>
          </p:txBody>
        </p:sp>
        <p:sp>
          <p:nvSpPr>
            <p:cNvPr id="50203" name="Text Box 27"/>
            <p:cNvSpPr txBox="1">
              <a:spLocks noChangeArrowheads="1"/>
            </p:cNvSpPr>
            <p:nvPr/>
          </p:nvSpPr>
          <p:spPr bwMode="auto">
            <a:xfrm>
              <a:off x="2784" y="3120"/>
              <a:ext cx="43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+mn-lt"/>
                </a:rPr>
                <a:t>H</a:t>
              </a:r>
            </a:p>
          </p:txBody>
        </p:sp>
      </p:grpSp>
      <p:sp>
        <p:nvSpPr>
          <p:cNvPr id="50204" name="Text Box 28"/>
          <p:cNvSpPr txBox="1">
            <a:spLocks noChangeArrowheads="1"/>
          </p:cNvSpPr>
          <p:nvPr/>
        </p:nvSpPr>
        <p:spPr bwMode="auto">
          <a:xfrm>
            <a:off x="7162800" y="3429000"/>
            <a:ext cx="32004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+mn-lt"/>
              </a:rPr>
              <a:t>Two components: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+mn-lt"/>
              </a:rPr>
              <a:t>ABCDEF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+mn-lt"/>
              </a:rPr>
              <a:t>GH</a:t>
            </a:r>
          </a:p>
        </p:txBody>
      </p:sp>
    </p:spTree>
    <p:extLst>
      <p:ext uri="{BB962C8B-B14F-4D97-AF65-F5344CB8AC3E}">
        <p14:creationId xmlns:p14="http://schemas.microsoft.com/office/powerpoint/2010/main" val="147697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9" grpId="0" autoUpdateAnimBg="0"/>
      <p:bldP spid="5020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3" name="Group 3"/>
          <p:cNvGrpSpPr>
            <a:grpSpLocks/>
          </p:cNvGrpSpPr>
          <p:nvPr/>
        </p:nvGrpSpPr>
        <p:grpSpPr bwMode="auto">
          <a:xfrm>
            <a:off x="2209800" y="457201"/>
            <a:ext cx="4267200" cy="1724033"/>
            <a:chOff x="2112" y="1200"/>
            <a:chExt cx="3360" cy="1241"/>
          </a:xfrm>
        </p:grpSpPr>
        <p:grpSp>
          <p:nvGrpSpPr>
            <p:cNvPr id="51204" name="Group 4"/>
            <p:cNvGrpSpPr>
              <a:grpSpLocks/>
            </p:cNvGrpSpPr>
            <p:nvPr/>
          </p:nvGrpSpPr>
          <p:grpSpPr bwMode="auto">
            <a:xfrm>
              <a:off x="2400" y="1344"/>
              <a:ext cx="2832" cy="624"/>
              <a:chOff x="2400" y="1344"/>
              <a:chExt cx="2832" cy="624"/>
            </a:xfrm>
          </p:grpSpPr>
          <p:sp>
            <p:nvSpPr>
              <p:cNvPr id="51205" name="Rectangle 5"/>
              <p:cNvSpPr>
                <a:spLocks noChangeArrowheads="1"/>
              </p:cNvSpPr>
              <p:nvPr/>
            </p:nvSpPr>
            <p:spPr bwMode="auto">
              <a:xfrm>
                <a:off x="3168" y="1344"/>
                <a:ext cx="1248" cy="6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+mn-lt"/>
                </a:endParaRPr>
              </a:p>
            </p:txBody>
          </p:sp>
          <p:sp>
            <p:nvSpPr>
              <p:cNvPr id="51206" name="Line 6"/>
              <p:cNvSpPr>
                <a:spLocks noChangeShapeType="1"/>
              </p:cNvSpPr>
              <p:nvPr/>
            </p:nvSpPr>
            <p:spPr bwMode="auto">
              <a:xfrm>
                <a:off x="2400" y="1344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>
                  <a:latin typeface="+mn-lt"/>
                </a:endParaRPr>
              </a:p>
            </p:txBody>
          </p:sp>
          <p:sp>
            <p:nvSpPr>
              <p:cNvPr id="51207" name="Line 7"/>
              <p:cNvSpPr>
                <a:spLocks noChangeShapeType="1"/>
              </p:cNvSpPr>
              <p:nvPr/>
            </p:nvSpPr>
            <p:spPr bwMode="auto">
              <a:xfrm>
                <a:off x="4416" y="1344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>
                  <a:latin typeface="+mn-lt"/>
                </a:endParaRPr>
              </a:p>
            </p:txBody>
          </p:sp>
        </p:grpSp>
        <p:sp>
          <p:nvSpPr>
            <p:cNvPr id="51208" name="Text Box 8"/>
            <p:cNvSpPr txBox="1">
              <a:spLocks noChangeArrowheads="1"/>
            </p:cNvSpPr>
            <p:nvPr/>
          </p:nvSpPr>
          <p:spPr bwMode="auto">
            <a:xfrm>
              <a:off x="2112" y="1200"/>
              <a:ext cx="288" cy="3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+mn-lt"/>
                </a:rPr>
                <a:t>A</a:t>
              </a:r>
            </a:p>
          </p:txBody>
        </p:sp>
        <p:sp>
          <p:nvSpPr>
            <p:cNvPr id="51209" name="Text Box 9"/>
            <p:cNvSpPr txBox="1">
              <a:spLocks noChangeArrowheads="1"/>
            </p:cNvSpPr>
            <p:nvPr/>
          </p:nvSpPr>
          <p:spPr bwMode="auto">
            <a:xfrm>
              <a:off x="2928" y="1296"/>
              <a:ext cx="288" cy="3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+mn-lt"/>
                </a:rPr>
                <a:t>B</a:t>
              </a:r>
            </a:p>
          </p:txBody>
        </p:sp>
        <p:sp>
          <p:nvSpPr>
            <p:cNvPr id="51210" name="Text Box 10"/>
            <p:cNvSpPr txBox="1">
              <a:spLocks noChangeArrowheads="1"/>
            </p:cNvSpPr>
            <p:nvPr/>
          </p:nvSpPr>
          <p:spPr bwMode="auto">
            <a:xfrm>
              <a:off x="3025" y="2016"/>
              <a:ext cx="287" cy="3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+mn-lt"/>
                </a:rPr>
                <a:t>C</a:t>
              </a:r>
            </a:p>
          </p:txBody>
        </p:sp>
        <p:sp>
          <p:nvSpPr>
            <p:cNvPr id="51211" name="Text Box 11"/>
            <p:cNvSpPr txBox="1">
              <a:spLocks noChangeArrowheads="1"/>
            </p:cNvSpPr>
            <p:nvPr/>
          </p:nvSpPr>
          <p:spPr bwMode="auto">
            <a:xfrm>
              <a:off x="4320" y="2064"/>
              <a:ext cx="288" cy="3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+mn-lt"/>
                </a:rPr>
                <a:t>D</a:t>
              </a:r>
            </a:p>
          </p:txBody>
        </p:sp>
        <p:sp>
          <p:nvSpPr>
            <p:cNvPr id="51212" name="Text Box 12"/>
            <p:cNvSpPr txBox="1">
              <a:spLocks noChangeArrowheads="1"/>
            </p:cNvSpPr>
            <p:nvPr/>
          </p:nvSpPr>
          <p:spPr bwMode="auto">
            <a:xfrm>
              <a:off x="4465" y="1392"/>
              <a:ext cx="287" cy="3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+mn-lt"/>
                </a:rPr>
                <a:t>E</a:t>
              </a:r>
            </a:p>
          </p:txBody>
        </p:sp>
        <p:sp>
          <p:nvSpPr>
            <p:cNvPr id="51213" name="Text Box 13"/>
            <p:cNvSpPr txBox="1">
              <a:spLocks noChangeArrowheads="1"/>
            </p:cNvSpPr>
            <p:nvPr/>
          </p:nvSpPr>
          <p:spPr bwMode="auto">
            <a:xfrm>
              <a:off x="5185" y="1440"/>
              <a:ext cx="287" cy="3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+mn-lt"/>
                </a:rPr>
                <a:t>F</a:t>
              </a:r>
            </a:p>
          </p:txBody>
        </p:sp>
      </p:grpSp>
      <p:sp>
        <p:nvSpPr>
          <p:cNvPr id="51215" name="Line 15"/>
          <p:cNvSpPr>
            <a:spLocks noChangeShapeType="1"/>
          </p:cNvSpPr>
          <p:nvPr/>
        </p:nvSpPr>
        <p:spPr bwMode="auto">
          <a:xfrm>
            <a:off x="2697163" y="657225"/>
            <a:ext cx="366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+mn-lt"/>
            </a:endParaRPr>
          </a:p>
        </p:txBody>
      </p:sp>
      <p:sp>
        <p:nvSpPr>
          <p:cNvPr id="51216" name="Line 16"/>
          <p:cNvSpPr>
            <a:spLocks noChangeShapeType="1"/>
          </p:cNvSpPr>
          <p:nvPr/>
        </p:nvSpPr>
        <p:spPr bwMode="auto">
          <a:xfrm>
            <a:off x="3551238" y="923925"/>
            <a:ext cx="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+mn-lt"/>
            </a:endParaRPr>
          </a:p>
        </p:txBody>
      </p:sp>
      <p:sp>
        <p:nvSpPr>
          <p:cNvPr id="51217" name="Line 17"/>
          <p:cNvSpPr>
            <a:spLocks noChangeShapeType="1"/>
          </p:cNvSpPr>
          <p:nvPr/>
        </p:nvSpPr>
        <p:spPr bwMode="auto">
          <a:xfrm>
            <a:off x="3794125" y="1524000"/>
            <a:ext cx="731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+mn-lt"/>
            </a:endParaRPr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 flipV="1">
            <a:off x="5135563" y="923926"/>
            <a:ext cx="0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+mn-lt"/>
            </a:endParaRPr>
          </a:p>
        </p:txBody>
      </p:sp>
      <p:sp>
        <p:nvSpPr>
          <p:cNvPr id="51219" name="Line 19"/>
          <p:cNvSpPr>
            <a:spLocks noChangeShapeType="1"/>
          </p:cNvSpPr>
          <p:nvPr/>
        </p:nvSpPr>
        <p:spPr bwMode="auto">
          <a:xfrm>
            <a:off x="5318125" y="657225"/>
            <a:ext cx="488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+mn-lt"/>
            </a:endParaRPr>
          </a:p>
        </p:txBody>
      </p:sp>
      <p:sp>
        <p:nvSpPr>
          <p:cNvPr id="51221" name="Line 21"/>
          <p:cNvSpPr>
            <a:spLocks noChangeShapeType="1"/>
          </p:cNvSpPr>
          <p:nvPr/>
        </p:nvSpPr>
        <p:spPr bwMode="auto">
          <a:xfrm flipH="1">
            <a:off x="3962400" y="65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+mn-lt"/>
            </a:endParaRPr>
          </a:p>
        </p:txBody>
      </p:sp>
      <p:sp>
        <p:nvSpPr>
          <p:cNvPr id="51225" name="Text Box 25"/>
          <p:cNvSpPr txBox="1">
            <a:spLocks noChangeArrowheads="1"/>
          </p:cNvSpPr>
          <p:nvPr/>
        </p:nvSpPr>
        <p:spPr bwMode="auto">
          <a:xfrm>
            <a:off x="2286000" y="2971800"/>
            <a:ext cx="4114800" cy="246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+mn-lt"/>
              </a:rPr>
              <a:t>3 components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+mn-lt"/>
              </a:rPr>
              <a:t>BCDE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+mn-lt"/>
              </a:rPr>
              <a:t>A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+mn-lt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8807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Complete Graph</a:t>
            </a:r>
            <a:r>
              <a:rPr lang="zh-CN" altLang="en-US" dirty="0"/>
              <a:t>（完全图）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Complete graph: a graph which has edge  between </a:t>
            </a:r>
            <a:r>
              <a:rPr lang="en-US" altLang="zh-CN" dirty="0">
                <a:solidFill>
                  <a:srgbClr val="FF0000"/>
                </a:solidFill>
              </a:rPr>
              <a:t>any</a:t>
            </a:r>
            <a:r>
              <a:rPr lang="en-US" altLang="zh-CN" dirty="0"/>
              <a:t> vertex pair is complete</a:t>
            </a:r>
          </a:p>
          <a:p>
            <a:pPr lvl="1"/>
            <a:r>
              <a:rPr lang="en-US" altLang="zh-CN" dirty="0"/>
              <a:t>e.g., BCDE</a:t>
            </a:r>
          </a:p>
          <a:p>
            <a:endParaRPr lang="en-US" altLang="zh-CN" dirty="0"/>
          </a:p>
          <a:p>
            <a:r>
              <a:rPr lang="en-US" altLang="zh-CN" dirty="0"/>
              <a:t>A </a:t>
            </a:r>
            <a:r>
              <a:rPr lang="en-US" altLang="zh-CN" dirty="0">
                <a:solidFill>
                  <a:srgbClr val="FF0000"/>
                </a:solidFill>
              </a:rPr>
              <a:t>complete digraph </a:t>
            </a:r>
            <a:r>
              <a:rPr lang="en-US" altLang="zh-CN" dirty="0"/>
              <a:t>has directed edges between any two vertices.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6212416" y="1628776"/>
            <a:ext cx="5860247" cy="4530725"/>
          </a:xfrm>
        </p:spPr>
        <p:txBody>
          <a:bodyPr>
            <a:normAutofit/>
          </a:bodyPr>
          <a:lstStyle/>
          <a:p>
            <a:endParaRPr kumimoji="1" lang="en-US" altLang="zh-CN" dirty="0"/>
          </a:p>
          <a:p>
            <a:endParaRPr lang="en-US" altLang="zh-CN" dirty="0"/>
          </a:p>
          <a:p>
            <a:endParaRPr kumimoji="1" lang="en-US" altLang="zh-CN" dirty="0"/>
          </a:p>
          <a:p>
            <a:endParaRPr lang="en-US" altLang="zh-CN" dirty="0"/>
          </a:p>
          <a:p>
            <a:r>
              <a:rPr lang="en-US" altLang="zh-CN" dirty="0"/>
              <a:t>How many edges can a complete graph of N vertices have?</a:t>
            </a:r>
          </a:p>
          <a:p>
            <a:r>
              <a:rPr lang="en-US" altLang="zh-CN" dirty="0"/>
              <a:t>How about a digraph?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CEB67E-A970-4274-87D0-59A26D0951CB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7248129" y="1772816"/>
            <a:ext cx="2068513" cy="1422400"/>
            <a:chOff x="3367" y="2188"/>
            <a:chExt cx="1303" cy="896"/>
          </a:xfrm>
        </p:grpSpPr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3539" y="2226"/>
              <a:ext cx="891" cy="4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+mn-lt"/>
              </a:endParaRPr>
            </a:p>
          </p:txBody>
        </p:sp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3367" y="2188"/>
              <a:ext cx="2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+mn-lt"/>
                </a:rPr>
                <a:t>B</a:t>
              </a:r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3435" y="2758"/>
              <a:ext cx="2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+mn-lt"/>
                </a:rPr>
                <a:t>C</a:t>
              </a:r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auto">
            <a:xfrm>
              <a:off x="4361" y="2796"/>
              <a:ext cx="2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+mn-lt"/>
                </a:rPr>
                <a:t>D</a:t>
              </a:r>
            </a:p>
          </p:txBody>
        </p:sp>
        <p:sp>
          <p:nvSpPr>
            <p:cNvPr id="11" name="Text Box 14"/>
            <p:cNvSpPr txBox="1">
              <a:spLocks noChangeArrowheads="1"/>
            </p:cNvSpPr>
            <p:nvPr/>
          </p:nvSpPr>
          <p:spPr bwMode="auto">
            <a:xfrm>
              <a:off x="4464" y="2264"/>
              <a:ext cx="2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+mn-lt"/>
                </a:rPr>
                <a:t>E</a:t>
              </a:r>
            </a:p>
          </p:txBody>
        </p:sp>
        <p:sp>
          <p:nvSpPr>
            <p:cNvPr id="12" name="Line 16"/>
            <p:cNvSpPr>
              <a:spLocks noChangeShapeType="1"/>
            </p:cNvSpPr>
            <p:nvPr/>
          </p:nvSpPr>
          <p:spPr bwMode="auto">
            <a:xfrm>
              <a:off x="3552" y="2208"/>
              <a:ext cx="912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latin typeface="+mn-lt"/>
              </a:endParaRPr>
            </a:p>
          </p:txBody>
        </p:sp>
        <p:sp>
          <p:nvSpPr>
            <p:cNvPr id="13" name="Line 17"/>
            <p:cNvSpPr>
              <a:spLocks noChangeShapeType="1"/>
            </p:cNvSpPr>
            <p:nvPr/>
          </p:nvSpPr>
          <p:spPr bwMode="auto">
            <a:xfrm flipV="1">
              <a:off x="3552" y="2208"/>
              <a:ext cx="91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3620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6BD120-49BD-4E83-AC2F-0C85D544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Degree Relations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B4E374-54CE-48EF-A22B-242BF7009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4416" y="1628776"/>
            <a:ext cx="10957983" cy="453072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Number of edges incident from a vertex is the </a:t>
            </a:r>
            <a:r>
              <a:rPr lang="en-US" altLang="zh-CN" dirty="0">
                <a:solidFill>
                  <a:srgbClr val="FF0000"/>
                </a:solidFill>
              </a:rPr>
              <a:t>degree</a:t>
            </a:r>
            <a:r>
              <a:rPr lang="en-US" altLang="zh-CN" dirty="0"/>
              <a:t> of the vertex in a </a:t>
            </a:r>
            <a:r>
              <a:rPr lang="en-US" altLang="zh-CN" dirty="0">
                <a:solidFill>
                  <a:srgbClr val="0070C0"/>
                </a:solidFill>
              </a:rPr>
              <a:t>graph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Number of edges ending at a vertex is the </a:t>
            </a:r>
            <a:r>
              <a:rPr lang="en-US" altLang="zh-CN" dirty="0">
                <a:solidFill>
                  <a:srgbClr val="FF0000"/>
                </a:solidFill>
              </a:rPr>
              <a:t>indegree</a:t>
            </a:r>
            <a:r>
              <a:rPr lang="en-US" altLang="zh-CN" dirty="0"/>
              <a:t> of the vertex in a </a:t>
            </a:r>
            <a:r>
              <a:rPr lang="en-US" altLang="zh-CN" dirty="0">
                <a:solidFill>
                  <a:srgbClr val="0070C0"/>
                </a:solidFill>
              </a:rPr>
              <a:t>digraph</a:t>
            </a:r>
            <a:endParaRPr lang="en-US" altLang="zh-CN" dirty="0"/>
          </a:p>
          <a:p>
            <a:r>
              <a:rPr lang="en-US" altLang="zh-CN" dirty="0"/>
              <a:t>Number of edges originating from a vertex is the </a:t>
            </a:r>
            <a:r>
              <a:rPr lang="en-US" altLang="zh-CN" dirty="0">
                <a:solidFill>
                  <a:srgbClr val="FF0000"/>
                </a:solidFill>
              </a:rPr>
              <a:t>outdegree</a:t>
            </a:r>
            <a:r>
              <a:rPr lang="en-US" altLang="zh-CN" dirty="0"/>
              <a:t> of the vertex in a </a:t>
            </a:r>
            <a:r>
              <a:rPr lang="en-US" altLang="zh-CN" dirty="0">
                <a:solidFill>
                  <a:srgbClr val="0070C0"/>
                </a:solidFill>
              </a:rPr>
              <a:t>digraph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F602CA-BB77-48B7-8970-27AA37ADF3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D959DBDC-0A06-4448-8662-D0D8A2169530}"/>
              </a:ext>
            </a:extLst>
          </p:cNvPr>
          <p:cNvGrpSpPr>
            <a:grpSpLocks/>
          </p:cNvGrpSpPr>
          <p:nvPr/>
        </p:nvGrpSpPr>
        <p:grpSpPr bwMode="auto">
          <a:xfrm>
            <a:off x="2495600" y="2564904"/>
            <a:ext cx="3810000" cy="1440012"/>
            <a:chOff x="2112" y="1200"/>
            <a:chExt cx="3360" cy="1146"/>
          </a:xfrm>
        </p:grpSpPr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FE4A6FB3-C8F0-4B70-8346-80F013A6B7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1344"/>
              <a:ext cx="2832" cy="624"/>
              <a:chOff x="2400" y="1344"/>
              <a:chExt cx="2832" cy="624"/>
            </a:xfrm>
          </p:grpSpPr>
          <p:sp>
            <p:nvSpPr>
              <p:cNvPr id="14" name="Rectangle 8">
                <a:extLst>
                  <a:ext uri="{FF2B5EF4-FFF2-40B4-BE49-F238E27FC236}">
                    <a16:creationId xmlns:a16="http://schemas.microsoft.com/office/drawing/2014/main" id="{56C13B1A-ECE3-4EA8-97EA-D6706AC1D8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1344"/>
                <a:ext cx="1248" cy="6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+mn-lt"/>
                </a:endParaRPr>
              </a:p>
            </p:txBody>
          </p:sp>
          <p:sp>
            <p:nvSpPr>
              <p:cNvPr id="15" name="Line 9">
                <a:extLst>
                  <a:ext uri="{FF2B5EF4-FFF2-40B4-BE49-F238E27FC236}">
                    <a16:creationId xmlns:a16="http://schemas.microsoft.com/office/drawing/2014/main" id="{410C69E7-273F-45E0-8293-F2F1186A95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0" y="1344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>
                  <a:latin typeface="+mn-lt"/>
                </a:endParaRPr>
              </a:p>
            </p:txBody>
          </p:sp>
          <p:sp>
            <p:nvSpPr>
              <p:cNvPr id="16" name="Line 10">
                <a:extLst>
                  <a:ext uri="{FF2B5EF4-FFF2-40B4-BE49-F238E27FC236}">
                    <a16:creationId xmlns:a16="http://schemas.microsoft.com/office/drawing/2014/main" id="{13D867C8-C048-40D2-ABB2-58A9A19896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1344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>
                  <a:latin typeface="+mn-lt"/>
                </a:endParaRPr>
              </a:p>
            </p:txBody>
          </p:sp>
        </p:grpSp>
        <p:sp>
          <p:nvSpPr>
            <p:cNvPr id="8" name="Text Box 11">
              <a:extLst>
                <a:ext uri="{FF2B5EF4-FFF2-40B4-BE49-F238E27FC236}">
                  <a16:creationId xmlns:a16="http://schemas.microsoft.com/office/drawing/2014/main" id="{808D7C8F-80B5-46FE-8005-DF32DF6583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288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+mn-lt"/>
                </a:rPr>
                <a:t>A</a:t>
              </a:r>
            </a:p>
          </p:txBody>
        </p:sp>
        <p:sp>
          <p:nvSpPr>
            <p:cNvPr id="9" name="Text Box 12">
              <a:extLst>
                <a:ext uri="{FF2B5EF4-FFF2-40B4-BE49-F238E27FC236}">
                  <a16:creationId xmlns:a16="http://schemas.microsoft.com/office/drawing/2014/main" id="{FD4843C6-E5BF-417B-9186-C87DD593A2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2" y="1351"/>
              <a:ext cx="289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+mn-lt"/>
                </a:rPr>
                <a:t>B</a:t>
              </a:r>
            </a:p>
          </p:txBody>
        </p:sp>
        <p:sp>
          <p:nvSpPr>
            <p:cNvPr id="10" name="Text Box 13">
              <a:extLst>
                <a:ext uri="{FF2B5EF4-FFF2-40B4-BE49-F238E27FC236}">
                  <a16:creationId xmlns:a16="http://schemas.microsoft.com/office/drawing/2014/main" id="{AB2B23B5-551D-4038-85FE-2DF0844C00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8" y="1982"/>
              <a:ext cx="289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+mn-lt"/>
                </a:rPr>
                <a:t>C</a:t>
              </a:r>
            </a:p>
          </p:txBody>
        </p:sp>
        <p:sp>
          <p:nvSpPr>
            <p:cNvPr id="11" name="Text Box 14">
              <a:extLst>
                <a:ext uri="{FF2B5EF4-FFF2-40B4-BE49-F238E27FC236}">
                  <a16:creationId xmlns:a16="http://schemas.microsoft.com/office/drawing/2014/main" id="{484101AF-0E4D-452C-8AC8-5FE73B3778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982"/>
              <a:ext cx="288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+mn-lt"/>
                </a:rPr>
                <a:t>D</a:t>
              </a:r>
            </a:p>
          </p:txBody>
        </p:sp>
        <p:sp>
          <p:nvSpPr>
            <p:cNvPr id="12" name="Text Box 15">
              <a:extLst>
                <a:ext uri="{FF2B5EF4-FFF2-40B4-BE49-F238E27FC236}">
                  <a16:creationId xmlns:a16="http://schemas.microsoft.com/office/drawing/2014/main" id="{4F626B27-8491-4D2F-8FBA-A5C3C7ABC5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1331"/>
              <a:ext cx="288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+mn-lt"/>
                </a:rPr>
                <a:t>E</a:t>
              </a:r>
            </a:p>
          </p:txBody>
        </p:sp>
        <p:sp>
          <p:nvSpPr>
            <p:cNvPr id="13" name="Text Box 16">
              <a:extLst>
                <a:ext uri="{FF2B5EF4-FFF2-40B4-BE49-F238E27FC236}">
                  <a16:creationId xmlns:a16="http://schemas.microsoft.com/office/drawing/2014/main" id="{0D753B8E-2B54-4005-B7DD-C888562428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1237"/>
              <a:ext cx="288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+mn-lt"/>
                </a:rPr>
                <a:t>F</a:t>
              </a:r>
            </a:p>
          </p:txBody>
        </p:sp>
      </p:grpSp>
      <p:sp>
        <p:nvSpPr>
          <p:cNvPr id="17" name="Text Box 17">
            <a:extLst>
              <a:ext uri="{FF2B5EF4-FFF2-40B4-BE49-F238E27FC236}">
                <a16:creationId xmlns:a16="http://schemas.microsoft.com/office/drawing/2014/main" id="{2D8EBD36-440E-4378-ABF6-0CDA6F4F0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800" y="2687216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+mn-lt"/>
              </a:rPr>
              <a:t>Deg(A) ?</a:t>
            </a:r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AE5CAC80-67E9-4844-8653-5EDBA0DE5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800" y="2611016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+mn-lt"/>
              </a:rPr>
              <a:t>1</a:t>
            </a:r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1003E172-BBFC-4688-AB71-55C314D15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800" y="3601616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+mn-lt"/>
              </a:rPr>
              <a:t>Deg(B) ?</a:t>
            </a:r>
          </a:p>
        </p:txBody>
      </p:sp>
      <p:sp>
        <p:nvSpPr>
          <p:cNvPr id="20" name="Text Box 20">
            <a:extLst>
              <a:ext uri="{FF2B5EF4-FFF2-40B4-BE49-F238E27FC236}">
                <a16:creationId xmlns:a16="http://schemas.microsoft.com/office/drawing/2014/main" id="{8ED12199-373B-487B-B744-146002648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3000" y="3525416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+mn-lt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5736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  <p:bldP spid="18" grpId="0" autoUpdateAnimBg="0"/>
      <p:bldP spid="19" grpId="0" autoUpdateAnimBg="0"/>
      <p:bldP spid="2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6" name="Group 2"/>
          <p:cNvGrpSpPr>
            <a:grpSpLocks/>
          </p:cNvGrpSpPr>
          <p:nvPr/>
        </p:nvGrpSpPr>
        <p:grpSpPr bwMode="auto">
          <a:xfrm>
            <a:off x="3141712" y="1412744"/>
            <a:ext cx="4267200" cy="1724033"/>
            <a:chOff x="912" y="2784"/>
            <a:chExt cx="3360" cy="1241"/>
          </a:xfrm>
        </p:grpSpPr>
        <p:grpSp>
          <p:nvGrpSpPr>
            <p:cNvPr id="57347" name="Group 3"/>
            <p:cNvGrpSpPr>
              <a:grpSpLocks/>
            </p:cNvGrpSpPr>
            <p:nvPr/>
          </p:nvGrpSpPr>
          <p:grpSpPr bwMode="auto">
            <a:xfrm>
              <a:off x="912" y="2784"/>
              <a:ext cx="3360" cy="1241"/>
              <a:chOff x="2112" y="1200"/>
              <a:chExt cx="3360" cy="1241"/>
            </a:xfrm>
          </p:grpSpPr>
          <p:grpSp>
            <p:nvGrpSpPr>
              <p:cNvPr id="57348" name="Group 4"/>
              <p:cNvGrpSpPr>
                <a:grpSpLocks/>
              </p:cNvGrpSpPr>
              <p:nvPr/>
            </p:nvGrpSpPr>
            <p:grpSpPr bwMode="auto">
              <a:xfrm>
                <a:off x="2400" y="1344"/>
                <a:ext cx="2832" cy="624"/>
                <a:chOff x="2400" y="1344"/>
                <a:chExt cx="2832" cy="624"/>
              </a:xfrm>
            </p:grpSpPr>
            <p:sp>
              <p:nvSpPr>
                <p:cNvPr id="57349" name="Rectangle 5"/>
                <p:cNvSpPr>
                  <a:spLocks noChangeArrowheads="1"/>
                </p:cNvSpPr>
                <p:nvPr/>
              </p:nvSpPr>
              <p:spPr bwMode="auto">
                <a:xfrm>
                  <a:off x="3168" y="1344"/>
                  <a:ext cx="1248" cy="62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>
                    <a:latin typeface="+mn-lt"/>
                  </a:endParaRPr>
                </a:p>
              </p:txBody>
            </p:sp>
            <p:sp>
              <p:nvSpPr>
                <p:cNvPr id="57350" name="Line 6"/>
                <p:cNvSpPr>
                  <a:spLocks noChangeShapeType="1"/>
                </p:cNvSpPr>
                <p:nvPr/>
              </p:nvSpPr>
              <p:spPr bwMode="auto">
                <a:xfrm>
                  <a:off x="2400" y="1344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800">
                    <a:latin typeface="+mn-lt"/>
                  </a:endParaRPr>
                </a:p>
              </p:txBody>
            </p:sp>
            <p:sp>
              <p:nvSpPr>
                <p:cNvPr id="57351" name="Line 7"/>
                <p:cNvSpPr>
                  <a:spLocks noChangeShapeType="1"/>
                </p:cNvSpPr>
                <p:nvPr/>
              </p:nvSpPr>
              <p:spPr bwMode="auto">
                <a:xfrm>
                  <a:off x="4416" y="1344"/>
                  <a:ext cx="81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800">
                    <a:latin typeface="+mn-lt"/>
                  </a:endParaRPr>
                </a:p>
              </p:txBody>
            </p:sp>
          </p:grpSp>
          <p:sp>
            <p:nvSpPr>
              <p:cNvPr id="57352" name="Text Box 8"/>
              <p:cNvSpPr txBox="1">
                <a:spLocks noChangeArrowheads="1"/>
              </p:cNvSpPr>
              <p:nvPr/>
            </p:nvSpPr>
            <p:spPr bwMode="auto">
              <a:xfrm>
                <a:off x="2112" y="1200"/>
                <a:ext cx="288" cy="3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>
                    <a:latin typeface="+mn-lt"/>
                  </a:rPr>
                  <a:t>A</a:t>
                </a:r>
              </a:p>
            </p:txBody>
          </p:sp>
          <p:sp>
            <p:nvSpPr>
              <p:cNvPr id="57353" name="Text Box 9"/>
              <p:cNvSpPr txBox="1">
                <a:spLocks noChangeArrowheads="1"/>
              </p:cNvSpPr>
              <p:nvPr/>
            </p:nvSpPr>
            <p:spPr bwMode="auto">
              <a:xfrm>
                <a:off x="2928" y="1296"/>
                <a:ext cx="288" cy="3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>
                    <a:latin typeface="+mn-lt"/>
                  </a:rPr>
                  <a:t>B</a:t>
                </a:r>
              </a:p>
            </p:txBody>
          </p:sp>
          <p:sp>
            <p:nvSpPr>
              <p:cNvPr id="57354" name="Text Box 10"/>
              <p:cNvSpPr txBox="1">
                <a:spLocks noChangeArrowheads="1"/>
              </p:cNvSpPr>
              <p:nvPr/>
            </p:nvSpPr>
            <p:spPr bwMode="auto">
              <a:xfrm>
                <a:off x="3025" y="2016"/>
                <a:ext cx="287" cy="3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>
                    <a:latin typeface="+mn-lt"/>
                  </a:rPr>
                  <a:t>C</a:t>
                </a:r>
              </a:p>
            </p:txBody>
          </p:sp>
          <p:sp>
            <p:nvSpPr>
              <p:cNvPr id="57355" name="Text Box 11"/>
              <p:cNvSpPr txBox="1">
                <a:spLocks noChangeArrowheads="1"/>
              </p:cNvSpPr>
              <p:nvPr/>
            </p:nvSpPr>
            <p:spPr bwMode="auto">
              <a:xfrm>
                <a:off x="4320" y="2064"/>
                <a:ext cx="288" cy="3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>
                    <a:latin typeface="+mn-lt"/>
                  </a:rPr>
                  <a:t>D</a:t>
                </a:r>
              </a:p>
            </p:txBody>
          </p:sp>
          <p:sp>
            <p:nvSpPr>
              <p:cNvPr id="57356" name="Text Box 12"/>
              <p:cNvSpPr txBox="1">
                <a:spLocks noChangeArrowheads="1"/>
              </p:cNvSpPr>
              <p:nvPr/>
            </p:nvSpPr>
            <p:spPr bwMode="auto">
              <a:xfrm>
                <a:off x="4465" y="1392"/>
                <a:ext cx="287" cy="3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>
                    <a:latin typeface="+mn-lt"/>
                  </a:rPr>
                  <a:t>E</a:t>
                </a:r>
              </a:p>
            </p:txBody>
          </p:sp>
          <p:sp>
            <p:nvSpPr>
              <p:cNvPr id="57357" name="Text Box 13"/>
              <p:cNvSpPr txBox="1">
                <a:spLocks noChangeArrowheads="1"/>
              </p:cNvSpPr>
              <p:nvPr/>
            </p:nvSpPr>
            <p:spPr bwMode="auto">
              <a:xfrm>
                <a:off x="5185" y="1440"/>
                <a:ext cx="287" cy="3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>
                    <a:latin typeface="+mn-lt"/>
                  </a:rPr>
                  <a:t>F</a:t>
                </a:r>
              </a:p>
            </p:txBody>
          </p:sp>
        </p:grpSp>
        <p:sp>
          <p:nvSpPr>
            <p:cNvPr id="57358" name="Line 14"/>
            <p:cNvSpPr>
              <a:spLocks noChangeShapeType="1"/>
            </p:cNvSpPr>
            <p:nvPr/>
          </p:nvSpPr>
          <p:spPr bwMode="auto">
            <a:xfrm>
              <a:off x="2016" y="2928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+mn-lt"/>
              </a:endParaRPr>
            </a:p>
          </p:txBody>
        </p:sp>
        <p:sp>
          <p:nvSpPr>
            <p:cNvPr id="57359" name="Line 15"/>
            <p:cNvSpPr>
              <a:spLocks noChangeShapeType="1"/>
            </p:cNvSpPr>
            <p:nvPr/>
          </p:nvSpPr>
          <p:spPr bwMode="auto">
            <a:xfrm>
              <a:off x="1296" y="29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+mn-lt"/>
              </a:endParaRPr>
            </a:p>
          </p:txBody>
        </p:sp>
        <p:sp>
          <p:nvSpPr>
            <p:cNvPr id="57360" name="Line 16"/>
            <p:cNvSpPr>
              <a:spLocks noChangeShapeType="1"/>
            </p:cNvSpPr>
            <p:nvPr/>
          </p:nvSpPr>
          <p:spPr bwMode="auto">
            <a:xfrm>
              <a:off x="1968" y="31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+mn-lt"/>
              </a:endParaRPr>
            </a:p>
          </p:txBody>
        </p:sp>
        <p:sp>
          <p:nvSpPr>
            <p:cNvPr id="57361" name="Line 17"/>
            <p:cNvSpPr>
              <a:spLocks noChangeShapeType="1"/>
            </p:cNvSpPr>
            <p:nvPr/>
          </p:nvSpPr>
          <p:spPr bwMode="auto">
            <a:xfrm>
              <a:off x="2160" y="355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+mn-lt"/>
              </a:endParaRPr>
            </a:p>
          </p:txBody>
        </p:sp>
        <p:sp>
          <p:nvSpPr>
            <p:cNvPr id="57362" name="Line 18"/>
            <p:cNvSpPr>
              <a:spLocks noChangeShapeType="1"/>
            </p:cNvSpPr>
            <p:nvPr/>
          </p:nvSpPr>
          <p:spPr bwMode="auto">
            <a:xfrm flipV="1">
              <a:off x="3216" y="312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+mn-lt"/>
              </a:endParaRPr>
            </a:p>
          </p:txBody>
        </p:sp>
        <p:sp>
          <p:nvSpPr>
            <p:cNvPr id="57363" name="Line 19"/>
            <p:cNvSpPr>
              <a:spLocks noChangeShapeType="1"/>
            </p:cNvSpPr>
            <p:nvPr/>
          </p:nvSpPr>
          <p:spPr bwMode="auto">
            <a:xfrm>
              <a:off x="3360" y="292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+mn-lt"/>
              </a:endParaRPr>
            </a:p>
          </p:txBody>
        </p:sp>
      </p:grpSp>
      <p:sp>
        <p:nvSpPr>
          <p:cNvPr id="57364" name="Text Box 20"/>
          <p:cNvSpPr txBox="1">
            <a:spLocks noChangeArrowheads="1"/>
          </p:cNvSpPr>
          <p:nvPr/>
        </p:nvSpPr>
        <p:spPr bwMode="auto">
          <a:xfrm>
            <a:off x="3141712" y="3424808"/>
            <a:ext cx="2438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+mn-lt"/>
              </a:rPr>
              <a:t>Indeg(A) ?</a:t>
            </a:r>
          </a:p>
        </p:txBody>
      </p:sp>
      <p:sp>
        <p:nvSpPr>
          <p:cNvPr id="57365" name="Text Box 21"/>
          <p:cNvSpPr txBox="1">
            <a:spLocks noChangeArrowheads="1"/>
          </p:cNvSpPr>
          <p:nvPr/>
        </p:nvSpPr>
        <p:spPr bwMode="auto">
          <a:xfrm>
            <a:off x="5397624" y="3424808"/>
            <a:ext cx="914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+mn-lt"/>
              </a:rPr>
              <a:t>0</a:t>
            </a:r>
          </a:p>
        </p:txBody>
      </p:sp>
      <p:sp>
        <p:nvSpPr>
          <p:cNvPr id="57366" name="Text Box 22"/>
          <p:cNvSpPr txBox="1">
            <a:spLocks noChangeArrowheads="1"/>
          </p:cNvSpPr>
          <p:nvPr/>
        </p:nvSpPr>
        <p:spPr bwMode="auto">
          <a:xfrm>
            <a:off x="3217912" y="4339208"/>
            <a:ext cx="2438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+mn-lt"/>
              </a:rPr>
              <a:t>Outdeg(A) ?</a:t>
            </a:r>
          </a:p>
        </p:txBody>
      </p:sp>
      <p:sp>
        <p:nvSpPr>
          <p:cNvPr id="57367" name="Text Box 23"/>
          <p:cNvSpPr txBox="1">
            <a:spLocks noChangeArrowheads="1"/>
          </p:cNvSpPr>
          <p:nvPr/>
        </p:nvSpPr>
        <p:spPr bwMode="auto">
          <a:xfrm>
            <a:off x="5397624" y="4339208"/>
            <a:ext cx="914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+mn-lt"/>
              </a:rPr>
              <a:t>1</a:t>
            </a:r>
          </a:p>
        </p:txBody>
      </p:sp>
      <p:sp>
        <p:nvSpPr>
          <p:cNvPr id="57368" name="Text Box 24"/>
          <p:cNvSpPr txBox="1">
            <a:spLocks noChangeArrowheads="1"/>
          </p:cNvSpPr>
          <p:nvPr/>
        </p:nvSpPr>
        <p:spPr bwMode="auto">
          <a:xfrm>
            <a:off x="6951712" y="3378696"/>
            <a:ext cx="2438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+mn-lt"/>
              </a:rPr>
              <a:t>Indeg(B) ?</a:t>
            </a:r>
          </a:p>
        </p:txBody>
      </p:sp>
      <p:sp>
        <p:nvSpPr>
          <p:cNvPr id="57369" name="Text Box 25"/>
          <p:cNvSpPr txBox="1">
            <a:spLocks noChangeArrowheads="1"/>
          </p:cNvSpPr>
          <p:nvPr/>
        </p:nvSpPr>
        <p:spPr bwMode="auto">
          <a:xfrm>
            <a:off x="9390112" y="3431540"/>
            <a:ext cx="914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+mn-lt"/>
              </a:rPr>
              <a:t>1</a:t>
            </a:r>
          </a:p>
        </p:txBody>
      </p:sp>
      <p:sp>
        <p:nvSpPr>
          <p:cNvPr id="57370" name="Text Box 26"/>
          <p:cNvSpPr txBox="1">
            <a:spLocks noChangeArrowheads="1"/>
          </p:cNvSpPr>
          <p:nvPr/>
        </p:nvSpPr>
        <p:spPr bwMode="auto">
          <a:xfrm>
            <a:off x="6960096" y="4293096"/>
            <a:ext cx="2438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err="1">
                <a:latin typeface="+mn-lt"/>
              </a:rPr>
              <a:t>Outdeg</a:t>
            </a:r>
            <a:r>
              <a:rPr lang="en-US" altLang="zh-CN" sz="2800" dirty="0">
                <a:latin typeface="+mn-lt"/>
              </a:rPr>
              <a:t>(B) ?</a:t>
            </a:r>
          </a:p>
        </p:txBody>
      </p:sp>
      <p:sp>
        <p:nvSpPr>
          <p:cNvPr id="57371" name="Text Box 27"/>
          <p:cNvSpPr txBox="1">
            <a:spLocks noChangeArrowheads="1"/>
          </p:cNvSpPr>
          <p:nvPr/>
        </p:nvSpPr>
        <p:spPr bwMode="auto">
          <a:xfrm>
            <a:off x="9390112" y="4345940"/>
            <a:ext cx="914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+mn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5704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7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7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7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7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7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7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7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7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7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7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64" grpId="0" autoUpdateAnimBg="0"/>
      <p:bldP spid="57365" grpId="0" autoUpdateAnimBg="0"/>
      <p:bldP spid="57366" grpId="0" autoUpdateAnimBg="0"/>
      <p:bldP spid="57367" grpId="0" autoUpdateAnimBg="0"/>
      <p:bldP spid="57368" grpId="0" autoUpdateAnimBg="0"/>
      <p:bldP spid="57369" grpId="0" autoUpdateAnimBg="0"/>
      <p:bldP spid="57370" grpId="0" autoUpdateAnimBg="0"/>
      <p:bldP spid="5737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2133600" y="228601"/>
            <a:ext cx="792284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+mn-lt"/>
              </a:rPr>
              <a:t>For a graph,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+mn-lt"/>
              </a:rPr>
              <a:t>Sum of degrees of all vertices = 2 x Number of edges 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2057400" y="2924944"/>
            <a:ext cx="648687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+mn-lt"/>
              </a:rPr>
              <a:t>For a digraph, </a:t>
            </a:r>
          </a:p>
          <a:p>
            <a:pPr>
              <a:spcBef>
                <a:spcPts val="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+mn-lt"/>
              </a:rPr>
              <a:t>sum of indegrees of all vertices </a:t>
            </a:r>
          </a:p>
          <a:p>
            <a:pPr>
              <a:spcBef>
                <a:spcPts val="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+mn-lt"/>
              </a:rPr>
              <a:t>= sum of outdegrees of all vertices </a:t>
            </a:r>
          </a:p>
          <a:p>
            <a:pPr>
              <a:spcBef>
                <a:spcPts val="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+mn-lt"/>
              </a:rPr>
              <a:t>= sum of edges</a:t>
            </a:r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2057400" y="1244886"/>
            <a:ext cx="3923393" cy="1570695"/>
            <a:chOff x="2112" y="1181"/>
            <a:chExt cx="3460" cy="1250"/>
          </a:xfrm>
        </p:grpSpPr>
        <p:grpSp>
          <p:nvGrpSpPr>
            <p:cNvPr id="15365" name="Group 5"/>
            <p:cNvGrpSpPr>
              <a:grpSpLocks/>
            </p:cNvGrpSpPr>
            <p:nvPr/>
          </p:nvGrpSpPr>
          <p:grpSpPr bwMode="auto">
            <a:xfrm>
              <a:off x="2400" y="1344"/>
              <a:ext cx="2832" cy="624"/>
              <a:chOff x="2400" y="1344"/>
              <a:chExt cx="2832" cy="624"/>
            </a:xfrm>
          </p:grpSpPr>
          <p:sp>
            <p:nvSpPr>
              <p:cNvPr id="15366" name="Rectangle 6"/>
              <p:cNvSpPr>
                <a:spLocks noChangeArrowheads="1"/>
              </p:cNvSpPr>
              <p:nvPr/>
            </p:nvSpPr>
            <p:spPr bwMode="auto">
              <a:xfrm>
                <a:off x="3168" y="1344"/>
                <a:ext cx="1248" cy="6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+mn-lt"/>
                </a:endParaRPr>
              </a:p>
            </p:txBody>
          </p:sp>
          <p:sp>
            <p:nvSpPr>
              <p:cNvPr id="15367" name="Line 7"/>
              <p:cNvSpPr>
                <a:spLocks noChangeShapeType="1"/>
              </p:cNvSpPr>
              <p:nvPr/>
            </p:nvSpPr>
            <p:spPr bwMode="auto">
              <a:xfrm>
                <a:off x="2400" y="1344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>
                  <a:latin typeface="+mn-lt"/>
                </a:endParaRPr>
              </a:p>
            </p:txBody>
          </p:sp>
          <p:sp>
            <p:nvSpPr>
              <p:cNvPr id="15368" name="Line 8"/>
              <p:cNvSpPr>
                <a:spLocks noChangeShapeType="1"/>
              </p:cNvSpPr>
              <p:nvPr/>
            </p:nvSpPr>
            <p:spPr bwMode="auto">
              <a:xfrm>
                <a:off x="4416" y="1344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>
                  <a:latin typeface="+mn-lt"/>
                </a:endParaRPr>
              </a:p>
            </p:txBody>
          </p:sp>
        </p:grpSp>
        <p:sp>
          <p:nvSpPr>
            <p:cNvPr id="15369" name="Text Box 9"/>
            <p:cNvSpPr txBox="1">
              <a:spLocks noChangeArrowheads="1"/>
            </p:cNvSpPr>
            <p:nvPr/>
          </p:nvSpPr>
          <p:spPr bwMode="auto">
            <a:xfrm>
              <a:off x="2112" y="1200"/>
              <a:ext cx="288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+mn-lt"/>
                </a:rPr>
                <a:t>A</a:t>
              </a:r>
            </a:p>
          </p:txBody>
        </p:sp>
        <p:sp>
          <p:nvSpPr>
            <p:cNvPr id="15370" name="Text Box 10"/>
            <p:cNvSpPr txBox="1">
              <a:spLocks noChangeArrowheads="1"/>
            </p:cNvSpPr>
            <p:nvPr/>
          </p:nvSpPr>
          <p:spPr bwMode="auto">
            <a:xfrm>
              <a:off x="2872" y="1293"/>
              <a:ext cx="289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+mn-lt"/>
                </a:rPr>
                <a:t>B</a:t>
              </a:r>
            </a:p>
          </p:txBody>
        </p:sp>
        <p:sp>
          <p:nvSpPr>
            <p:cNvPr id="15371" name="Text Box 11"/>
            <p:cNvSpPr txBox="1">
              <a:spLocks noChangeArrowheads="1"/>
            </p:cNvSpPr>
            <p:nvPr/>
          </p:nvSpPr>
          <p:spPr bwMode="auto">
            <a:xfrm>
              <a:off x="3023" y="2016"/>
              <a:ext cx="289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+mn-lt"/>
                </a:rPr>
                <a:t>C</a:t>
              </a:r>
            </a:p>
          </p:txBody>
        </p:sp>
        <p:sp>
          <p:nvSpPr>
            <p:cNvPr id="15372" name="Text Box 12"/>
            <p:cNvSpPr txBox="1">
              <a:spLocks noChangeArrowheads="1"/>
            </p:cNvSpPr>
            <p:nvPr/>
          </p:nvSpPr>
          <p:spPr bwMode="auto">
            <a:xfrm>
              <a:off x="4320" y="2064"/>
              <a:ext cx="288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+mn-lt"/>
                </a:rPr>
                <a:t>D</a:t>
              </a:r>
            </a:p>
          </p:txBody>
        </p:sp>
        <p:sp>
          <p:nvSpPr>
            <p:cNvPr id="15373" name="Text Box 13"/>
            <p:cNvSpPr txBox="1">
              <a:spLocks noChangeArrowheads="1"/>
            </p:cNvSpPr>
            <p:nvPr/>
          </p:nvSpPr>
          <p:spPr bwMode="auto">
            <a:xfrm>
              <a:off x="4464" y="1392"/>
              <a:ext cx="288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+mn-lt"/>
                </a:rPr>
                <a:t>E</a:t>
              </a:r>
            </a:p>
          </p:txBody>
        </p:sp>
        <p:sp>
          <p:nvSpPr>
            <p:cNvPr id="15374" name="Text Box 14"/>
            <p:cNvSpPr txBox="1">
              <a:spLocks noChangeArrowheads="1"/>
            </p:cNvSpPr>
            <p:nvPr/>
          </p:nvSpPr>
          <p:spPr bwMode="auto">
            <a:xfrm>
              <a:off x="5284" y="1181"/>
              <a:ext cx="288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+mn-lt"/>
                </a:rPr>
                <a:t>F</a:t>
              </a:r>
            </a:p>
          </p:txBody>
        </p:sp>
      </p:grp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6324600" y="1268761"/>
            <a:ext cx="2667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+mn-lt"/>
              </a:rPr>
              <a:t>Sum of degrees ?</a:t>
            </a:r>
          </a:p>
        </p:txBody>
      </p:sp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8839200" y="1268761"/>
            <a:ext cx="838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+mn-lt"/>
              </a:rPr>
              <a:t>12</a:t>
            </a:r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6384032" y="1988841"/>
            <a:ext cx="31158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+mn-lt"/>
              </a:rPr>
              <a:t>Number of edges ?</a:t>
            </a:r>
          </a:p>
        </p:txBody>
      </p: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9002216" y="1988841"/>
            <a:ext cx="838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+mn-lt"/>
              </a:rPr>
              <a:t>  6</a:t>
            </a:r>
          </a:p>
        </p:txBody>
      </p:sp>
      <p:grpSp>
        <p:nvGrpSpPr>
          <p:cNvPr id="15379" name="Group 19"/>
          <p:cNvGrpSpPr>
            <a:grpSpLocks/>
          </p:cNvGrpSpPr>
          <p:nvPr/>
        </p:nvGrpSpPr>
        <p:grpSpPr bwMode="auto">
          <a:xfrm>
            <a:off x="2057400" y="4527171"/>
            <a:ext cx="4326890" cy="1710141"/>
            <a:chOff x="912" y="2749"/>
            <a:chExt cx="3407" cy="1231"/>
          </a:xfrm>
        </p:grpSpPr>
        <p:grpSp>
          <p:nvGrpSpPr>
            <p:cNvPr id="15380" name="Group 20"/>
            <p:cNvGrpSpPr>
              <a:grpSpLocks/>
            </p:cNvGrpSpPr>
            <p:nvPr/>
          </p:nvGrpSpPr>
          <p:grpSpPr bwMode="auto">
            <a:xfrm>
              <a:off x="912" y="2749"/>
              <a:ext cx="3407" cy="1231"/>
              <a:chOff x="2112" y="1165"/>
              <a:chExt cx="3407" cy="1231"/>
            </a:xfrm>
          </p:grpSpPr>
          <p:grpSp>
            <p:nvGrpSpPr>
              <p:cNvPr id="15381" name="Group 21"/>
              <p:cNvGrpSpPr>
                <a:grpSpLocks/>
              </p:cNvGrpSpPr>
              <p:nvPr/>
            </p:nvGrpSpPr>
            <p:grpSpPr bwMode="auto">
              <a:xfrm>
                <a:off x="2400" y="1344"/>
                <a:ext cx="2832" cy="624"/>
                <a:chOff x="2400" y="1344"/>
                <a:chExt cx="2832" cy="624"/>
              </a:xfrm>
            </p:grpSpPr>
            <p:sp>
              <p:nvSpPr>
                <p:cNvPr id="15382" name="Rectangle 22"/>
                <p:cNvSpPr>
                  <a:spLocks noChangeArrowheads="1"/>
                </p:cNvSpPr>
                <p:nvPr/>
              </p:nvSpPr>
              <p:spPr bwMode="auto">
                <a:xfrm>
                  <a:off x="3168" y="1344"/>
                  <a:ext cx="1248" cy="62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>
                    <a:latin typeface="+mn-lt"/>
                  </a:endParaRPr>
                </a:p>
              </p:txBody>
            </p:sp>
            <p:sp>
              <p:nvSpPr>
                <p:cNvPr id="15383" name="Line 23"/>
                <p:cNvSpPr>
                  <a:spLocks noChangeShapeType="1"/>
                </p:cNvSpPr>
                <p:nvPr/>
              </p:nvSpPr>
              <p:spPr bwMode="auto">
                <a:xfrm>
                  <a:off x="2400" y="1344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400">
                    <a:latin typeface="+mn-lt"/>
                  </a:endParaRPr>
                </a:p>
              </p:txBody>
            </p:sp>
            <p:sp>
              <p:nvSpPr>
                <p:cNvPr id="15384" name="Line 24"/>
                <p:cNvSpPr>
                  <a:spLocks noChangeShapeType="1"/>
                </p:cNvSpPr>
                <p:nvPr/>
              </p:nvSpPr>
              <p:spPr bwMode="auto">
                <a:xfrm>
                  <a:off x="4416" y="1344"/>
                  <a:ext cx="81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400">
                    <a:latin typeface="+mn-lt"/>
                  </a:endParaRPr>
                </a:p>
              </p:txBody>
            </p:sp>
          </p:grpSp>
          <p:sp>
            <p:nvSpPr>
              <p:cNvPr id="15385" name="Text Box 25"/>
              <p:cNvSpPr txBox="1">
                <a:spLocks noChangeArrowheads="1"/>
              </p:cNvSpPr>
              <p:nvPr/>
            </p:nvSpPr>
            <p:spPr bwMode="auto">
              <a:xfrm>
                <a:off x="2112" y="1200"/>
                <a:ext cx="288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latin typeface="+mn-lt"/>
                  </a:rPr>
                  <a:t>A</a:t>
                </a:r>
              </a:p>
            </p:txBody>
          </p:sp>
          <p:sp>
            <p:nvSpPr>
              <p:cNvPr id="15386" name="Text Box 26"/>
              <p:cNvSpPr txBox="1">
                <a:spLocks noChangeArrowheads="1"/>
              </p:cNvSpPr>
              <p:nvPr/>
            </p:nvSpPr>
            <p:spPr bwMode="auto">
              <a:xfrm>
                <a:off x="2928" y="1296"/>
                <a:ext cx="288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latin typeface="+mn-lt"/>
                  </a:rPr>
                  <a:t>B</a:t>
                </a:r>
              </a:p>
            </p:txBody>
          </p:sp>
          <p:sp>
            <p:nvSpPr>
              <p:cNvPr id="15387" name="Text Box 27"/>
              <p:cNvSpPr txBox="1">
                <a:spLocks noChangeArrowheads="1"/>
              </p:cNvSpPr>
              <p:nvPr/>
            </p:nvSpPr>
            <p:spPr bwMode="auto">
              <a:xfrm>
                <a:off x="3025" y="2016"/>
                <a:ext cx="287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latin typeface="+mn-lt"/>
                  </a:rPr>
                  <a:t>C</a:t>
                </a:r>
              </a:p>
            </p:txBody>
          </p:sp>
          <p:sp>
            <p:nvSpPr>
              <p:cNvPr id="15388" name="Text Box 28"/>
              <p:cNvSpPr txBox="1">
                <a:spLocks noChangeArrowheads="1"/>
              </p:cNvSpPr>
              <p:nvPr/>
            </p:nvSpPr>
            <p:spPr bwMode="auto">
              <a:xfrm>
                <a:off x="4320" y="2064"/>
                <a:ext cx="288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latin typeface="+mn-lt"/>
                  </a:rPr>
                  <a:t>D</a:t>
                </a:r>
              </a:p>
            </p:txBody>
          </p:sp>
          <p:sp>
            <p:nvSpPr>
              <p:cNvPr id="15389" name="Text Box 29"/>
              <p:cNvSpPr txBox="1">
                <a:spLocks noChangeArrowheads="1"/>
              </p:cNvSpPr>
              <p:nvPr/>
            </p:nvSpPr>
            <p:spPr bwMode="auto">
              <a:xfrm>
                <a:off x="4465" y="1392"/>
                <a:ext cx="287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latin typeface="+mn-lt"/>
                  </a:rPr>
                  <a:t>E</a:t>
                </a:r>
              </a:p>
            </p:txBody>
          </p:sp>
          <p:sp>
            <p:nvSpPr>
              <p:cNvPr id="15390" name="Text Box 30"/>
              <p:cNvSpPr txBox="1">
                <a:spLocks noChangeArrowheads="1"/>
              </p:cNvSpPr>
              <p:nvPr/>
            </p:nvSpPr>
            <p:spPr bwMode="auto">
              <a:xfrm>
                <a:off x="5232" y="1165"/>
                <a:ext cx="287" cy="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dirty="0">
                    <a:latin typeface="+mn-lt"/>
                  </a:rPr>
                  <a:t>F</a:t>
                </a:r>
              </a:p>
            </p:txBody>
          </p:sp>
        </p:grpSp>
        <p:sp>
          <p:nvSpPr>
            <p:cNvPr id="15391" name="Line 31"/>
            <p:cNvSpPr>
              <a:spLocks noChangeShapeType="1"/>
            </p:cNvSpPr>
            <p:nvPr/>
          </p:nvSpPr>
          <p:spPr bwMode="auto">
            <a:xfrm>
              <a:off x="2016" y="2928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latin typeface="+mn-lt"/>
              </a:endParaRPr>
            </a:p>
          </p:txBody>
        </p:sp>
        <p:sp>
          <p:nvSpPr>
            <p:cNvPr id="15392" name="Line 32"/>
            <p:cNvSpPr>
              <a:spLocks noChangeShapeType="1"/>
            </p:cNvSpPr>
            <p:nvPr/>
          </p:nvSpPr>
          <p:spPr bwMode="auto">
            <a:xfrm>
              <a:off x="1296" y="29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latin typeface="+mn-lt"/>
              </a:endParaRPr>
            </a:p>
          </p:txBody>
        </p:sp>
        <p:sp>
          <p:nvSpPr>
            <p:cNvPr id="15393" name="Line 33"/>
            <p:cNvSpPr>
              <a:spLocks noChangeShapeType="1"/>
            </p:cNvSpPr>
            <p:nvPr/>
          </p:nvSpPr>
          <p:spPr bwMode="auto">
            <a:xfrm>
              <a:off x="1968" y="31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latin typeface="+mn-lt"/>
              </a:endParaRPr>
            </a:p>
          </p:txBody>
        </p:sp>
        <p:sp>
          <p:nvSpPr>
            <p:cNvPr id="15394" name="Line 34"/>
            <p:cNvSpPr>
              <a:spLocks noChangeShapeType="1"/>
            </p:cNvSpPr>
            <p:nvPr/>
          </p:nvSpPr>
          <p:spPr bwMode="auto">
            <a:xfrm>
              <a:off x="2160" y="355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latin typeface="+mn-lt"/>
              </a:endParaRPr>
            </a:p>
          </p:txBody>
        </p:sp>
        <p:sp>
          <p:nvSpPr>
            <p:cNvPr id="15395" name="Line 35"/>
            <p:cNvSpPr>
              <a:spLocks noChangeShapeType="1"/>
            </p:cNvSpPr>
            <p:nvPr/>
          </p:nvSpPr>
          <p:spPr bwMode="auto">
            <a:xfrm flipV="1">
              <a:off x="3216" y="312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latin typeface="+mn-lt"/>
              </a:endParaRPr>
            </a:p>
          </p:txBody>
        </p:sp>
        <p:sp>
          <p:nvSpPr>
            <p:cNvPr id="15396" name="Line 36"/>
            <p:cNvSpPr>
              <a:spLocks noChangeShapeType="1"/>
            </p:cNvSpPr>
            <p:nvPr/>
          </p:nvSpPr>
          <p:spPr bwMode="auto">
            <a:xfrm>
              <a:off x="3360" y="292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latin typeface="+mn-lt"/>
              </a:endParaRPr>
            </a:p>
          </p:txBody>
        </p:sp>
      </p:grpSp>
      <p:sp>
        <p:nvSpPr>
          <p:cNvPr id="15397" name="Text Box 37"/>
          <p:cNvSpPr txBox="1">
            <a:spLocks noChangeArrowheads="1"/>
          </p:cNvSpPr>
          <p:nvPr/>
        </p:nvSpPr>
        <p:spPr bwMode="auto">
          <a:xfrm>
            <a:off x="6553200" y="4480544"/>
            <a:ext cx="30175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+mn-lt"/>
              </a:rPr>
              <a:t>Sum of indegrees ?</a:t>
            </a:r>
          </a:p>
        </p:txBody>
      </p:sp>
      <p:sp>
        <p:nvSpPr>
          <p:cNvPr id="15398" name="Text Box 38"/>
          <p:cNvSpPr txBox="1">
            <a:spLocks noChangeArrowheads="1"/>
          </p:cNvSpPr>
          <p:nvPr/>
        </p:nvSpPr>
        <p:spPr bwMode="auto">
          <a:xfrm>
            <a:off x="6528048" y="5334308"/>
            <a:ext cx="32277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+mn-lt"/>
              </a:rPr>
              <a:t>Sum of outdegrees ?</a:t>
            </a:r>
          </a:p>
        </p:txBody>
      </p:sp>
      <p:sp>
        <p:nvSpPr>
          <p:cNvPr id="15399" name="Text Box 39"/>
          <p:cNvSpPr txBox="1">
            <a:spLocks noChangeArrowheads="1"/>
          </p:cNvSpPr>
          <p:nvPr/>
        </p:nvSpPr>
        <p:spPr bwMode="auto">
          <a:xfrm>
            <a:off x="9144000" y="4480544"/>
            <a:ext cx="838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+mn-lt"/>
              </a:rPr>
              <a:t>  6</a:t>
            </a:r>
          </a:p>
        </p:txBody>
      </p:sp>
      <p:sp>
        <p:nvSpPr>
          <p:cNvPr id="15400" name="Text Box 40"/>
          <p:cNvSpPr txBox="1">
            <a:spLocks noChangeArrowheads="1"/>
          </p:cNvSpPr>
          <p:nvPr/>
        </p:nvSpPr>
        <p:spPr bwMode="auto">
          <a:xfrm>
            <a:off x="9146232" y="5301209"/>
            <a:ext cx="838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+mn-lt"/>
              </a:rPr>
              <a:t>    6</a:t>
            </a:r>
          </a:p>
        </p:txBody>
      </p:sp>
    </p:spTree>
    <p:extLst>
      <p:ext uri="{BB962C8B-B14F-4D97-AF65-F5344CB8AC3E}">
        <p14:creationId xmlns:p14="http://schemas.microsoft.com/office/powerpoint/2010/main" val="151041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utoUpdateAnimBg="0"/>
      <p:bldP spid="15363" grpId="0" autoUpdateAnimBg="0"/>
      <p:bldP spid="15375" grpId="0" autoUpdateAnimBg="0"/>
      <p:bldP spid="15376" grpId="0" autoUpdateAnimBg="0"/>
      <p:bldP spid="15377" grpId="0" autoUpdateAnimBg="0"/>
      <p:bldP spid="15378" grpId="0" autoUpdateAnimBg="0"/>
      <p:bldP spid="15397" grpId="0" autoUpdateAnimBg="0"/>
      <p:bldP spid="15398" grpId="0" autoUpdateAnimBg="0"/>
      <p:bldP spid="15399" grpId="0" autoUpdateAnimBg="0"/>
      <p:bldP spid="15400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5C64A-FAE5-472F-BD94-8C018EE4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Generic Design Principles for Graphs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A812AF-7CBC-420E-851B-2FCEA1D20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Undirected or directed?</a:t>
            </a:r>
          </a:p>
          <a:p>
            <a:r>
              <a:rPr lang="en-US" altLang="zh-CN" dirty="0"/>
              <a:t>Cyclic or acyclic?</a:t>
            </a:r>
          </a:p>
          <a:p>
            <a:r>
              <a:rPr lang="en-US" altLang="zh-CN" dirty="0"/>
              <a:t>Connected or non-connected?</a:t>
            </a:r>
          </a:p>
          <a:p>
            <a:r>
              <a:rPr lang="en-US" altLang="zh-CN" dirty="0"/>
              <a:t>Weight</a:t>
            </a:r>
          </a:p>
          <a:p>
            <a:pPr lvl="1"/>
            <a:r>
              <a:rPr lang="en-US" altLang="zh-CN" dirty="0"/>
              <a:t>Positive? Negative? or Don’t care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815CD5-90AE-44CA-814C-580EE8F3A2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2611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Today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Graph </a:t>
            </a:r>
            <a:r>
              <a:rPr lang="en-US" altLang="zh-CN" dirty="0">
                <a:solidFill>
                  <a:srgbClr val="FF0000"/>
                </a:solidFill>
              </a:rPr>
              <a:t>Definitions</a:t>
            </a:r>
          </a:p>
          <a:p>
            <a:r>
              <a:rPr lang="en-US" altLang="zh-CN" dirty="0"/>
              <a:t>Graph Representation</a:t>
            </a:r>
          </a:p>
          <a:p>
            <a:r>
              <a:rPr kumimoji="1" lang="en-US" altLang="zh-CN" dirty="0"/>
              <a:t>Graph Traversal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7934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931EB-ECA2-4FF6-8ADD-8BFC782E3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 ADT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11E8E3-9E8F-4A91-B7EB-6011484FB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4416" y="1628776"/>
            <a:ext cx="10957983" cy="4530725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dirty="0"/>
              <a:t>Let the number of vertices is </a:t>
            </a:r>
            <a:r>
              <a:rPr lang="en-US" altLang="zh-CN" dirty="0">
                <a:solidFill>
                  <a:srgbClr val="FF0000"/>
                </a:solidFill>
              </a:rPr>
              <a:t>N</a:t>
            </a:r>
          </a:p>
          <a:p>
            <a:pPr lvl="1">
              <a:spcBef>
                <a:spcPct val="50000"/>
              </a:spcBef>
            </a:pPr>
            <a:r>
              <a:rPr lang="en-US" altLang="zh-CN" dirty="0"/>
              <a:t>Index by </a:t>
            </a:r>
            <a:r>
              <a:rPr lang="en-US" altLang="zh-CN" dirty="0">
                <a:solidFill>
                  <a:srgbClr val="FF0000"/>
                </a:solidFill>
              </a:rPr>
              <a:t>0, 1, …, N-1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</a:rPr>
              <a:t>Class of Edge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B9EDD3-B09D-40A5-91B6-CAD541F08F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A164631-24A1-4E63-9EB8-81F427B1E073}"/>
              </a:ext>
            </a:extLst>
          </p:cNvPr>
          <p:cNvSpPr/>
          <p:nvPr/>
        </p:nvSpPr>
        <p:spPr>
          <a:xfrm>
            <a:off x="3287688" y="329717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360000"/>
            <a:r>
              <a:rPr lang="en-US" altLang="zh-CN" sz="20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</a:rPr>
              <a:t>class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Edge 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</a:rPr>
              <a:t>{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		         	</a:t>
            </a:r>
            <a:endParaRPr lang="zh-CN" altLang="en-US" sz="2000" b="1" dirty="0">
              <a:solidFill>
                <a:srgbClr val="008000"/>
              </a:solidFill>
              <a:highlight>
                <a:srgbClr val="FFFFFF"/>
              </a:highlight>
              <a:latin typeface="Ludica fax"/>
            </a:endParaRPr>
          </a:p>
          <a:p>
            <a:pPr defTabSz="360000"/>
            <a:r>
              <a:rPr lang="en-US" altLang="zh-CN" sz="20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</a:rPr>
              <a:t>public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</a:rPr>
              <a:t>:</a:t>
            </a:r>
            <a:endParaRPr lang="en-US" altLang="zh-CN" sz="2000" b="1" dirty="0">
              <a:solidFill>
                <a:srgbClr val="000000"/>
              </a:solidFill>
              <a:highlight>
                <a:srgbClr val="FFFFFF"/>
              </a:highlight>
              <a:latin typeface="Ludica fax"/>
            </a:endParaRPr>
          </a:p>
          <a:p>
            <a:pPr defTabSz="360000"/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	</a:t>
            </a:r>
            <a:r>
              <a:rPr lang="en-US" altLang="zh-CN" sz="20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from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</a:rPr>
              <a:t>, 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to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</a:rPr>
              <a:t>, 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weight</a:t>
            </a:r>
            <a:r>
              <a:rPr lang="zh-CN" alt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；  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		</a:t>
            </a:r>
            <a:r>
              <a:rPr lang="en-US" altLang="zh-CN" sz="20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// start, end, weight</a:t>
            </a:r>
            <a:endParaRPr lang="zh-CN" altLang="en-US" sz="2000" b="1" dirty="0">
              <a:solidFill>
                <a:srgbClr val="008000"/>
              </a:solidFill>
              <a:highlight>
                <a:srgbClr val="FFFFFF"/>
              </a:highlight>
              <a:latin typeface="Ludica fax"/>
            </a:endParaRPr>
          </a:p>
          <a:p>
            <a:pPr defTabSz="360000"/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	Edge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</a:rPr>
              <a:t>()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</a:rPr>
              <a:t>{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              	    	</a:t>
            </a:r>
            <a:endParaRPr lang="zh-CN" altLang="en-US" sz="2000" b="1" dirty="0">
              <a:solidFill>
                <a:srgbClr val="008000"/>
              </a:solidFill>
              <a:highlight>
                <a:srgbClr val="FFFFFF"/>
              </a:highlight>
              <a:latin typeface="Ludica fax"/>
            </a:endParaRPr>
          </a:p>
          <a:p>
            <a:pPr defTabSz="360000"/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		from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</a:rPr>
              <a:t>-</a:t>
            </a:r>
            <a:r>
              <a:rPr lang="en-US" altLang="zh-CN" sz="2000" b="1" dirty="0">
                <a:solidFill>
                  <a:srgbClr val="FF8000"/>
                </a:solidFill>
                <a:highlight>
                  <a:srgbClr val="FFFFFF"/>
                </a:highlight>
                <a:latin typeface="Ludica fax"/>
              </a:rPr>
              <a:t>1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</a:rPr>
              <a:t>;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 to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</a:rPr>
              <a:t>-</a:t>
            </a:r>
            <a:r>
              <a:rPr lang="en-US" altLang="zh-CN" sz="2000" b="1" dirty="0">
                <a:solidFill>
                  <a:srgbClr val="FF8000"/>
                </a:solidFill>
                <a:highlight>
                  <a:srgbClr val="FFFFFF"/>
                </a:highlight>
                <a:latin typeface="Ludica fax"/>
              </a:rPr>
              <a:t>1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</a:rPr>
              <a:t>;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 weight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</a:t>
            </a:r>
            <a:r>
              <a:rPr lang="en-US" altLang="zh-CN" sz="2000" b="1" dirty="0">
                <a:solidFill>
                  <a:srgbClr val="FF8000"/>
                </a:solidFill>
                <a:highlight>
                  <a:srgbClr val="FFFFFF"/>
                </a:highlight>
                <a:latin typeface="Ludica fax"/>
              </a:rPr>
              <a:t>0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</a:rPr>
              <a:t>;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	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</a:rPr>
              <a:t>}</a:t>
            </a:r>
          </a:p>
          <a:p>
            <a:pPr defTabSz="360000"/>
            <a:endParaRPr lang="zh-CN" altLang="en-US" sz="2000" b="1" dirty="0">
              <a:solidFill>
                <a:srgbClr val="000000"/>
              </a:solidFill>
              <a:highlight>
                <a:srgbClr val="FFFFFF"/>
              </a:highlight>
              <a:latin typeface="Ludica fax"/>
            </a:endParaRPr>
          </a:p>
          <a:p>
            <a:pPr defTabSz="360000"/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	Edge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</a:rPr>
              <a:t>(</a:t>
            </a:r>
            <a:r>
              <a:rPr lang="en-US" altLang="zh-CN" sz="20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f</a:t>
            </a:r>
            <a:r>
              <a:rPr lang="en-US" altLang="zh-C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</a:rPr>
              <a:t>,</a:t>
            </a:r>
            <a:r>
              <a:rPr lang="en-US" altLang="zh-CN" sz="2000" b="1" dirty="0" err="1">
                <a:solidFill>
                  <a:srgbClr val="8000FF"/>
                </a:solidFill>
                <a:highlight>
                  <a:srgbClr val="FFFFFF"/>
                </a:highlight>
                <a:latin typeface="Ludica fax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t</a:t>
            </a:r>
            <a:r>
              <a:rPr lang="en-US" altLang="zh-C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</a:rPr>
              <a:t>,</a:t>
            </a:r>
            <a:r>
              <a:rPr lang="en-US" altLang="zh-CN" sz="2000" b="1" dirty="0" err="1">
                <a:solidFill>
                  <a:srgbClr val="8000FF"/>
                </a:solidFill>
                <a:highlight>
                  <a:srgbClr val="FFFFFF"/>
                </a:highlight>
                <a:latin typeface="Ludica fax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w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</a:rPr>
              <a:t>){</a:t>
            </a:r>
            <a:endParaRPr lang="en-US" altLang="zh-CN" sz="2000" b="1" dirty="0">
              <a:solidFill>
                <a:srgbClr val="000000"/>
              </a:solidFill>
              <a:highlight>
                <a:srgbClr val="FFFFFF"/>
              </a:highlight>
              <a:latin typeface="Ludica fax"/>
            </a:endParaRPr>
          </a:p>
          <a:p>
            <a:pPr defTabSz="360000"/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		from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f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</a:rPr>
              <a:t>;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  to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t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</a:rPr>
              <a:t>;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  weight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w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</a:rPr>
              <a:t>;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</a:rPr>
              <a:t>}</a:t>
            </a:r>
            <a:endParaRPr lang="zh-CN" altLang="en-US" sz="2000" b="1" dirty="0">
              <a:solidFill>
                <a:srgbClr val="000000"/>
              </a:solidFill>
              <a:highlight>
                <a:srgbClr val="FFFFFF"/>
              </a:highlight>
              <a:latin typeface="Ludica fax"/>
            </a:endParaRPr>
          </a:p>
          <a:p>
            <a:pPr defTabSz="360000"/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</a:rPr>
              <a:t>};</a:t>
            </a:r>
            <a:endParaRPr lang="zh-CN" altLang="en-US" sz="2000" b="1" dirty="0">
              <a:solidFill>
                <a:srgbClr val="000000"/>
              </a:solidFill>
              <a:highlight>
                <a:srgbClr val="FFFFFF"/>
              </a:highlight>
              <a:latin typeface="Ludica fax"/>
            </a:endParaRPr>
          </a:p>
        </p:txBody>
      </p:sp>
    </p:spTree>
    <p:extLst>
      <p:ext uri="{BB962C8B-B14F-4D97-AF65-F5344CB8AC3E}">
        <p14:creationId xmlns:p14="http://schemas.microsoft.com/office/powerpoint/2010/main" val="308454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04459-D1BB-486E-A74A-27B8F54CA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 ADT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0ED5A8-99F6-4A93-B3C3-49A65F0611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6BEEBC5-82C7-4CAE-9434-38E5D3EBF2FB}"/>
              </a:ext>
            </a:extLst>
          </p:cNvPr>
          <p:cNvSpPr/>
          <p:nvPr/>
        </p:nvSpPr>
        <p:spPr>
          <a:xfrm>
            <a:off x="2351584" y="1484784"/>
            <a:ext cx="792978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0000"/>
            <a:r>
              <a:rPr lang="en-US" altLang="zh-CN" sz="20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class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 Graph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{</a:t>
            </a:r>
            <a:endParaRPr lang="en-US" altLang="zh-CN" sz="20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ea typeface="Arial Unicode MS" panose="020B0604020202020204" pitchFamily="34" charset="-122"/>
            </a:endParaRPr>
          </a:p>
          <a:p>
            <a:pPr defTabSz="360000"/>
            <a:r>
              <a:rPr lang="en-US" altLang="zh-CN" sz="20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public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: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	             </a:t>
            </a:r>
          </a:p>
          <a:p>
            <a:pPr defTabSz="360000"/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	</a:t>
            </a:r>
            <a:r>
              <a:rPr lang="en-US" altLang="zh-CN" sz="20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 	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VerticesNum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();</a:t>
            </a:r>
            <a:endParaRPr lang="zh-CN" altLang="en-US" sz="20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ea typeface="Arial Unicode MS" panose="020B0604020202020204" pitchFamily="34" charset="-122"/>
            </a:endParaRPr>
          </a:p>
          <a:p>
            <a:pPr defTabSz="360000"/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	</a:t>
            </a:r>
            <a:r>
              <a:rPr lang="en-US" altLang="zh-CN" sz="20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 	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EdgesNum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();</a:t>
            </a:r>
            <a:endParaRPr lang="zh-CN" altLang="en-US" sz="20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ea typeface="Arial Unicode MS" panose="020B0604020202020204" pitchFamily="34" charset="-122"/>
            </a:endParaRPr>
          </a:p>
          <a:p>
            <a:pPr defTabSz="360000"/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	Edge 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FirstEdge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(</a:t>
            </a:r>
            <a:r>
              <a:rPr lang="en-US" altLang="zh-CN" sz="20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oneVertex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);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  </a:t>
            </a:r>
            <a:r>
              <a:rPr lang="en-US" altLang="zh-CN" sz="20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// First Edge</a:t>
            </a:r>
            <a:endParaRPr lang="zh-CN" altLang="en-US" sz="20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ea typeface="Arial Unicode MS" panose="020B0604020202020204" pitchFamily="34" charset="-122"/>
            </a:endParaRPr>
          </a:p>
          <a:p>
            <a:pPr defTabSz="360000"/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	Edge 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NextEdge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(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Edge 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preEdge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);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 </a:t>
            </a:r>
            <a:r>
              <a:rPr lang="en-US" altLang="zh-CN" sz="20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// Next Edge</a:t>
            </a:r>
            <a:endParaRPr lang="zh-CN" altLang="en-US" sz="20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ea typeface="Arial Unicode MS" panose="020B0604020202020204" pitchFamily="34" charset="-122"/>
            </a:endParaRPr>
          </a:p>
          <a:p>
            <a:pPr defTabSz="360000"/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	</a:t>
            </a:r>
            <a:r>
              <a:rPr lang="en-US" altLang="zh-CN" sz="20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bool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setEdge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(</a:t>
            </a:r>
            <a:r>
              <a:rPr lang="en-US" altLang="zh-CN" sz="20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fromVertex</a:t>
            </a:r>
            <a:r>
              <a:rPr lang="en-US" altLang="zh-C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,</a:t>
            </a:r>
            <a:r>
              <a:rPr lang="en-US" altLang="zh-CN" sz="2000" b="1" dirty="0" err="1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toVertex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, </a:t>
            </a:r>
            <a:r>
              <a:rPr lang="en-US" altLang="zh-CN" sz="20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 weight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);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 	</a:t>
            </a:r>
            <a:r>
              <a:rPr lang="en-US" altLang="zh-CN" sz="20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// Add</a:t>
            </a:r>
            <a:r>
              <a:rPr lang="zh-CN" altLang="en-US" sz="20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 </a:t>
            </a:r>
            <a:r>
              <a:rPr lang="en-US" altLang="zh-CN" sz="20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an</a:t>
            </a:r>
            <a:r>
              <a:rPr lang="zh-CN" altLang="en-US" sz="20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 </a:t>
            </a:r>
            <a:r>
              <a:rPr lang="en-US" altLang="zh-CN" sz="20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edge</a:t>
            </a:r>
            <a:endParaRPr lang="zh-CN" altLang="en-US" sz="20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ea typeface="Arial Unicode MS" panose="020B0604020202020204" pitchFamily="34" charset="-122"/>
            </a:endParaRPr>
          </a:p>
          <a:p>
            <a:pPr defTabSz="360000"/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	</a:t>
            </a:r>
            <a:r>
              <a:rPr lang="en-US" altLang="zh-CN" sz="20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bool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delEdge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(</a:t>
            </a:r>
            <a:r>
              <a:rPr lang="en-US" altLang="zh-CN" sz="20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fromVertex</a:t>
            </a:r>
            <a:r>
              <a:rPr lang="en-US" altLang="zh-C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,</a:t>
            </a:r>
            <a:r>
              <a:rPr lang="en-US" altLang="zh-CN" sz="2000" b="1" dirty="0" err="1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toVertex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);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 </a:t>
            </a:r>
            <a:r>
              <a:rPr lang="en-US" altLang="zh-CN" sz="20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// Delete</a:t>
            </a:r>
            <a:r>
              <a:rPr lang="zh-CN" altLang="en-US" sz="20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 </a:t>
            </a:r>
            <a:r>
              <a:rPr lang="en-US" altLang="zh-CN" sz="20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an</a:t>
            </a:r>
            <a:r>
              <a:rPr lang="zh-CN" altLang="en-US" sz="20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 </a:t>
            </a:r>
            <a:r>
              <a:rPr lang="en-US" altLang="zh-CN" sz="20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edge</a:t>
            </a:r>
            <a:endParaRPr lang="zh-CN" altLang="en-US" sz="20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ea typeface="Arial Unicode MS" panose="020B0604020202020204" pitchFamily="34" charset="-122"/>
            </a:endParaRPr>
          </a:p>
          <a:p>
            <a:pPr defTabSz="360000"/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	</a:t>
            </a:r>
            <a:r>
              <a:rPr lang="en-US" altLang="zh-CN" sz="20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bool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IsEdge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(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Edge 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oneEdge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);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 			</a:t>
            </a:r>
            <a:r>
              <a:rPr lang="en-US" altLang="zh-CN" sz="20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// Judge an edge</a:t>
            </a:r>
          </a:p>
          <a:p>
            <a:pPr defTabSz="360000"/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	</a:t>
            </a:r>
            <a:r>
              <a:rPr lang="en-US" altLang="zh-CN" sz="20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 	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FromVertex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(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Edge 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oneEdge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);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	</a:t>
            </a:r>
            <a:r>
              <a:rPr lang="en-US" altLang="zh-CN" sz="20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// Start Vertex of an Edge</a:t>
            </a:r>
            <a:endParaRPr lang="zh-CN" altLang="en-US" sz="20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ea typeface="Arial Unicode MS" panose="020B0604020202020204" pitchFamily="34" charset="-122"/>
            </a:endParaRPr>
          </a:p>
          <a:p>
            <a:pPr defTabSz="360000"/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	</a:t>
            </a:r>
            <a:r>
              <a:rPr lang="en-US" altLang="zh-CN" sz="20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 	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ToVertex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(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Edge 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oneEdge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);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 	</a:t>
            </a:r>
            <a:r>
              <a:rPr lang="en-US" altLang="zh-CN" sz="20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// End Vertex of an Edge</a:t>
            </a:r>
            <a:endParaRPr lang="zh-CN" altLang="en-US" sz="20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ea typeface="Arial Unicode MS" panose="020B0604020202020204" pitchFamily="34" charset="-122"/>
            </a:endParaRPr>
          </a:p>
          <a:p>
            <a:pPr defTabSz="360000"/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	</a:t>
            </a:r>
            <a:r>
              <a:rPr lang="en-US" altLang="zh-CN" sz="20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 	Weight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(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Edge 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oneEdge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);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		</a:t>
            </a:r>
            <a:r>
              <a:rPr lang="en-US" altLang="zh-CN" sz="20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// Weight of an Edge</a:t>
            </a:r>
            <a:endParaRPr lang="zh-CN" altLang="en-US" sz="20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ea typeface="Arial Unicode MS" panose="020B0604020202020204" pitchFamily="34" charset="-122"/>
            </a:endParaRPr>
          </a:p>
          <a:p>
            <a:pPr defTabSz="360000"/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};</a:t>
            </a:r>
            <a:r>
              <a:rPr lang="zh-CN" alt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 </a:t>
            </a:r>
            <a:endParaRPr lang="zh-CN" altLang="en-US" sz="2000" b="1" dirty="0">
              <a:solidFill>
                <a:srgbClr val="000000"/>
              </a:solidFill>
              <a:latin typeface="Ludica fax"/>
              <a:ea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980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trike="sngStrike" dirty="0">
                <a:solidFill>
                  <a:srgbClr val="808080"/>
                </a:solidFill>
              </a:rPr>
              <a:t>Graph </a:t>
            </a:r>
            <a:r>
              <a:rPr lang="en-US" altLang="zh-CN" strike="sngStrike" dirty="0">
                <a:solidFill>
                  <a:srgbClr val="808080"/>
                </a:solidFill>
              </a:rPr>
              <a:t>Definitions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Graph Representation</a:t>
            </a:r>
          </a:p>
          <a:p>
            <a:r>
              <a:rPr lang="en-US" altLang="zh-CN" dirty="0"/>
              <a:t>Graph Traversal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685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64FE1-FF68-466B-B6F2-C7FF2C03E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 Representation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EA7021-CC52-4300-81F5-356896541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Method 1</a:t>
            </a:r>
            <a:r>
              <a:rPr lang="en-US" altLang="zh-CN" dirty="0"/>
              <a:t>: Adjacent Matrix Representation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Method 2</a:t>
            </a:r>
            <a:r>
              <a:rPr lang="en-US" altLang="zh-CN" dirty="0"/>
              <a:t>: Adjacent List Representation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970511-7166-4FCA-88D3-3FB3E63B2F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136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Method 1: Adjacent Matrix Representations</a:t>
            </a:r>
            <a:endParaRPr kumimoji="1"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70C0"/>
                </a:solidFill>
              </a:rPr>
              <a:t>Representation:</a:t>
            </a:r>
            <a:r>
              <a:rPr lang="en-US" altLang="zh-CN" dirty="0"/>
              <a:t> a </a:t>
            </a:r>
            <a:r>
              <a:rPr lang="en-US" altLang="zh-CN" dirty="0">
                <a:solidFill>
                  <a:srgbClr val="FF0000"/>
                </a:solidFill>
              </a:rPr>
              <a:t>N x N </a:t>
            </a:r>
            <a:r>
              <a:rPr lang="en-US" altLang="zh-CN" dirty="0"/>
              <a:t>array </a:t>
            </a:r>
            <a:r>
              <a:rPr lang="en-US" altLang="zh-CN" dirty="0">
                <a:solidFill>
                  <a:srgbClr val="0070C0"/>
                </a:solidFill>
              </a:rPr>
              <a:t>A</a:t>
            </a:r>
            <a:r>
              <a:rPr lang="en-US" altLang="zh-CN" dirty="0"/>
              <a:t> (adjacency matrix)</a:t>
            </a:r>
          </a:p>
          <a:p>
            <a:pPr lvl="2">
              <a:spcBef>
                <a:spcPct val="50000"/>
              </a:spcBef>
            </a:pPr>
            <a:r>
              <a:rPr lang="en-US" altLang="zh-CN" dirty="0"/>
              <a:t>A[j][k] = 1 if there is an edge (j, k)</a:t>
            </a:r>
          </a:p>
          <a:p>
            <a:pPr lvl="2">
              <a:spcBef>
                <a:spcPct val="50000"/>
              </a:spcBef>
            </a:pPr>
            <a:r>
              <a:rPr lang="en-US" altLang="zh-CN" dirty="0"/>
              <a:t>A[j][k] = 0 otherwise</a:t>
            </a:r>
          </a:p>
          <a:p>
            <a:pPr lvl="1">
              <a:spcBef>
                <a:spcPct val="50000"/>
              </a:spcBef>
            </a:pPr>
            <a:r>
              <a:rPr lang="en-US" altLang="zh-CN" dirty="0"/>
              <a:t>Storage: O(N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18679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E9226-A123-4F8F-91AA-897D1DB77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Graph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F412B1-ADB0-4393-885D-49943F870C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grpSp>
        <p:nvGrpSpPr>
          <p:cNvPr id="5" name="Group 2">
            <a:extLst>
              <a:ext uri="{FF2B5EF4-FFF2-40B4-BE49-F238E27FC236}">
                <a16:creationId xmlns:a16="http://schemas.microsoft.com/office/drawing/2014/main" id="{FA1290C5-ADE9-41C6-B1EC-926E3B93912B}"/>
              </a:ext>
            </a:extLst>
          </p:cNvPr>
          <p:cNvGrpSpPr>
            <a:grpSpLocks/>
          </p:cNvGrpSpPr>
          <p:nvPr/>
        </p:nvGrpSpPr>
        <p:grpSpPr bwMode="auto">
          <a:xfrm>
            <a:off x="1559496" y="2492896"/>
            <a:ext cx="3810000" cy="1608391"/>
            <a:chOff x="2112" y="1200"/>
            <a:chExt cx="3360" cy="1280"/>
          </a:xfrm>
        </p:grpSpPr>
        <p:grpSp>
          <p:nvGrpSpPr>
            <p:cNvPr id="6" name="Group 3">
              <a:extLst>
                <a:ext uri="{FF2B5EF4-FFF2-40B4-BE49-F238E27FC236}">
                  <a16:creationId xmlns:a16="http://schemas.microsoft.com/office/drawing/2014/main" id="{71084518-F5CA-4380-A35B-25D12BAB42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1344"/>
              <a:ext cx="2832" cy="624"/>
              <a:chOff x="2400" y="1344"/>
              <a:chExt cx="2832" cy="624"/>
            </a:xfrm>
          </p:grpSpPr>
          <p:sp>
            <p:nvSpPr>
              <p:cNvPr id="13" name="Rectangle 4">
                <a:extLst>
                  <a:ext uri="{FF2B5EF4-FFF2-40B4-BE49-F238E27FC236}">
                    <a16:creationId xmlns:a16="http://schemas.microsoft.com/office/drawing/2014/main" id="{7184AB91-E070-4AF8-9678-5F4C6CD4EB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1344"/>
                <a:ext cx="1248" cy="6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+mn-lt"/>
                </a:endParaRPr>
              </a:p>
            </p:txBody>
          </p:sp>
          <p:sp>
            <p:nvSpPr>
              <p:cNvPr id="14" name="Line 5">
                <a:extLst>
                  <a:ext uri="{FF2B5EF4-FFF2-40B4-BE49-F238E27FC236}">
                    <a16:creationId xmlns:a16="http://schemas.microsoft.com/office/drawing/2014/main" id="{B6D4F79F-4327-4851-BE78-1ED470B43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0" y="1344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>
                  <a:latin typeface="+mn-lt"/>
                </a:endParaRPr>
              </a:p>
            </p:txBody>
          </p:sp>
          <p:sp>
            <p:nvSpPr>
              <p:cNvPr id="15" name="Line 6">
                <a:extLst>
                  <a:ext uri="{FF2B5EF4-FFF2-40B4-BE49-F238E27FC236}">
                    <a16:creationId xmlns:a16="http://schemas.microsoft.com/office/drawing/2014/main" id="{2F68BC5E-CBB6-47F7-8A3F-1B8DF98A19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1344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>
                  <a:latin typeface="+mn-lt"/>
                </a:endParaRPr>
              </a:p>
            </p:txBody>
          </p:sp>
        </p:grp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F8ADD996-0F18-4F26-A83D-7CBE203DC2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288" cy="4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+mn-lt"/>
                </a:rPr>
                <a:t>A</a:t>
              </a:r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E15E5CD2-CE6D-48F9-B604-03BF232250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1296"/>
              <a:ext cx="289" cy="4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+mn-lt"/>
                </a:rPr>
                <a:t>B</a:t>
              </a:r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F0D51F79-D1C2-4C80-8F29-E969C64D5D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3" y="2016"/>
              <a:ext cx="289" cy="4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+mn-lt"/>
                </a:rPr>
                <a:t>C</a:t>
              </a:r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A5959D18-13C8-4628-BF54-8CA6201110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2064"/>
              <a:ext cx="288" cy="4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+mn-lt"/>
                </a:rPr>
                <a:t>D</a:t>
              </a:r>
            </a:p>
          </p:txBody>
        </p:sp>
        <p:sp>
          <p:nvSpPr>
            <p:cNvPr id="11" name="Text Box 11">
              <a:extLst>
                <a:ext uri="{FF2B5EF4-FFF2-40B4-BE49-F238E27FC236}">
                  <a16:creationId xmlns:a16="http://schemas.microsoft.com/office/drawing/2014/main" id="{F38E8701-51C4-4A30-8C4D-2F08CE231A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1392"/>
              <a:ext cx="288" cy="4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latin typeface="+mn-lt"/>
                </a:rPr>
                <a:t>E</a:t>
              </a:r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412F2D20-C29B-4AD5-9F26-B65FB489DF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1440"/>
              <a:ext cx="288" cy="4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+mn-lt"/>
                </a:rPr>
                <a:t>F</a:t>
              </a:r>
            </a:p>
          </p:txBody>
        </p:sp>
      </p:grpSp>
      <p:sp>
        <p:nvSpPr>
          <p:cNvPr id="16" name="Text Box 13">
            <a:extLst>
              <a:ext uri="{FF2B5EF4-FFF2-40B4-BE49-F238E27FC236}">
                <a16:creationId xmlns:a16="http://schemas.microsoft.com/office/drawing/2014/main" id="{A06B5E2A-E754-4D31-BA16-049B9E01E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4152" y="2051536"/>
            <a:ext cx="4876800" cy="3539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800" dirty="0">
                <a:latin typeface="+mn-lt"/>
              </a:rPr>
              <a:t>Adjacency matrix:</a:t>
            </a:r>
          </a:p>
          <a:p>
            <a:pPr>
              <a:spcBef>
                <a:spcPts val="0"/>
              </a:spcBef>
            </a:pPr>
            <a:r>
              <a:rPr lang="en-US" altLang="zh-CN" sz="2800" dirty="0">
                <a:latin typeface="Courier New"/>
                <a:cs typeface="Courier New"/>
              </a:rPr>
              <a:t>  A B C D E F</a:t>
            </a:r>
          </a:p>
          <a:p>
            <a:pPr>
              <a:spcBef>
                <a:spcPts val="0"/>
              </a:spcBef>
            </a:pPr>
            <a:r>
              <a:rPr lang="en-US" altLang="zh-CN" sz="2800" dirty="0">
                <a:latin typeface="Courier New"/>
                <a:cs typeface="Courier New"/>
              </a:rPr>
              <a:t>A 0 1 0 0 0 0</a:t>
            </a:r>
          </a:p>
          <a:p>
            <a:pPr>
              <a:spcBef>
                <a:spcPts val="0"/>
              </a:spcBef>
            </a:pPr>
            <a:r>
              <a:rPr lang="en-US" altLang="zh-CN" sz="2800" dirty="0">
                <a:latin typeface="Courier New"/>
                <a:cs typeface="Courier New"/>
              </a:rPr>
              <a:t>B 1 0 1 0 1 0</a:t>
            </a:r>
          </a:p>
          <a:p>
            <a:pPr>
              <a:spcBef>
                <a:spcPts val="0"/>
              </a:spcBef>
            </a:pPr>
            <a:r>
              <a:rPr lang="en-US" altLang="zh-CN" sz="2800" dirty="0">
                <a:latin typeface="Courier New"/>
                <a:cs typeface="Courier New"/>
              </a:rPr>
              <a:t>C 0 1 0 1 0 0 </a:t>
            </a:r>
          </a:p>
          <a:p>
            <a:pPr>
              <a:spcBef>
                <a:spcPts val="0"/>
              </a:spcBef>
            </a:pPr>
            <a:r>
              <a:rPr lang="en-US" altLang="zh-CN" sz="2800" dirty="0">
                <a:latin typeface="Courier New"/>
                <a:cs typeface="Courier New"/>
              </a:rPr>
              <a:t>D 0 0 1 0 1 0</a:t>
            </a:r>
          </a:p>
          <a:p>
            <a:pPr>
              <a:spcBef>
                <a:spcPts val="0"/>
              </a:spcBef>
            </a:pPr>
            <a:r>
              <a:rPr lang="en-US" altLang="zh-CN" sz="2800" dirty="0">
                <a:latin typeface="Courier New"/>
                <a:cs typeface="Courier New"/>
              </a:rPr>
              <a:t>E 0 1 0 1 0 1</a:t>
            </a:r>
          </a:p>
          <a:p>
            <a:pPr>
              <a:spcBef>
                <a:spcPts val="0"/>
              </a:spcBef>
            </a:pPr>
            <a:r>
              <a:rPr lang="en-US" altLang="zh-CN" sz="2800" dirty="0">
                <a:latin typeface="Courier New"/>
                <a:cs typeface="Courier New"/>
              </a:rPr>
              <a:t>F 0 0 0 0 1 0</a:t>
            </a:r>
          </a:p>
        </p:txBody>
      </p:sp>
    </p:spTree>
    <p:extLst>
      <p:ext uri="{BB962C8B-B14F-4D97-AF65-F5344CB8AC3E}">
        <p14:creationId xmlns:p14="http://schemas.microsoft.com/office/powerpoint/2010/main" val="23573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E0B92-E95A-43F3-8439-1C918FCAB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Digraph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C8CA73-ECAB-4345-9E7C-EE1504905C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grpSp>
        <p:nvGrpSpPr>
          <p:cNvPr id="5" name="Group 2">
            <a:extLst>
              <a:ext uri="{FF2B5EF4-FFF2-40B4-BE49-F238E27FC236}">
                <a16:creationId xmlns:a16="http://schemas.microsoft.com/office/drawing/2014/main" id="{E725976B-C86D-4551-B422-3DD775A050DF}"/>
              </a:ext>
            </a:extLst>
          </p:cNvPr>
          <p:cNvGrpSpPr>
            <a:grpSpLocks/>
          </p:cNvGrpSpPr>
          <p:nvPr/>
        </p:nvGrpSpPr>
        <p:grpSpPr bwMode="auto">
          <a:xfrm>
            <a:off x="1055440" y="2852936"/>
            <a:ext cx="4267200" cy="1724033"/>
            <a:chOff x="912" y="2784"/>
            <a:chExt cx="3360" cy="1241"/>
          </a:xfrm>
        </p:grpSpPr>
        <p:grpSp>
          <p:nvGrpSpPr>
            <p:cNvPr id="6" name="Group 3">
              <a:extLst>
                <a:ext uri="{FF2B5EF4-FFF2-40B4-BE49-F238E27FC236}">
                  <a16:creationId xmlns:a16="http://schemas.microsoft.com/office/drawing/2014/main" id="{D3680862-4B2B-45ED-9111-65643CD9E6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2784"/>
              <a:ext cx="3360" cy="1241"/>
              <a:chOff x="2112" y="1200"/>
              <a:chExt cx="3360" cy="1241"/>
            </a:xfrm>
          </p:grpSpPr>
          <p:grpSp>
            <p:nvGrpSpPr>
              <p:cNvPr id="13" name="Group 4">
                <a:extLst>
                  <a:ext uri="{FF2B5EF4-FFF2-40B4-BE49-F238E27FC236}">
                    <a16:creationId xmlns:a16="http://schemas.microsoft.com/office/drawing/2014/main" id="{238897D5-3708-4A4A-A397-DEDC978E4A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0" y="1344"/>
                <a:ext cx="2832" cy="624"/>
                <a:chOff x="2400" y="1344"/>
                <a:chExt cx="2832" cy="624"/>
              </a:xfrm>
            </p:grpSpPr>
            <p:sp>
              <p:nvSpPr>
                <p:cNvPr id="20" name="Rectangle 5">
                  <a:extLst>
                    <a:ext uri="{FF2B5EF4-FFF2-40B4-BE49-F238E27FC236}">
                      <a16:creationId xmlns:a16="http://schemas.microsoft.com/office/drawing/2014/main" id="{5634EA09-0EB9-40E4-B3E6-69EF4F3638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8" y="1344"/>
                  <a:ext cx="1248" cy="62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>
                    <a:latin typeface="+mn-lt"/>
                  </a:endParaRPr>
                </a:p>
              </p:txBody>
            </p:sp>
            <p:sp>
              <p:nvSpPr>
                <p:cNvPr id="21" name="Line 6">
                  <a:extLst>
                    <a:ext uri="{FF2B5EF4-FFF2-40B4-BE49-F238E27FC236}">
                      <a16:creationId xmlns:a16="http://schemas.microsoft.com/office/drawing/2014/main" id="{44642CBA-A42E-4C43-9417-4062B96878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00" y="1344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800">
                    <a:latin typeface="+mn-lt"/>
                  </a:endParaRPr>
                </a:p>
              </p:txBody>
            </p:sp>
            <p:sp>
              <p:nvSpPr>
                <p:cNvPr id="22" name="Line 7">
                  <a:extLst>
                    <a:ext uri="{FF2B5EF4-FFF2-40B4-BE49-F238E27FC236}">
                      <a16:creationId xmlns:a16="http://schemas.microsoft.com/office/drawing/2014/main" id="{AD7F160C-A461-4575-9C28-B44617C0AF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1344"/>
                  <a:ext cx="81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800">
                    <a:latin typeface="+mn-lt"/>
                  </a:endParaRPr>
                </a:p>
              </p:txBody>
            </p:sp>
          </p:grpSp>
          <p:sp>
            <p:nvSpPr>
              <p:cNvPr id="14" name="Text Box 8">
                <a:extLst>
                  <a:ext uri="{FF2B5EF4-FFF2-40B4-BE49-F238E27FC236}">
                    <a16:creationId xmlns:a16="http://schemas.microsoft.com/office/drawing/2014/main" id="{CC9DA408-1416-4EC3-BC90-CDB765E4FD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2" y="1200"/>
                <a:ext cx="288" cy="3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>
                    <a:latin typeface="+mn-lt"/>
                  </a:rPr>
                  <a:t>A</a:t>
                </a:r>
              </a:p>
            </p:txBody>
          </p:sp>
          <p:sp>
            <p:nvSpPr>
              <p:cNvPr id="15" name="Text Box 9">
                <a:extLst>
                  <a:ext uri="{FF2B5EF4-FFF2-40B4-BE49-F238E27FC236}">
                    <a16:creationId xmlns:a16="http://schemas.microsoft.com/office/drawing/2014/main" id="{84EA7933-B027-43EE-B1E0-AD47554342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8" y="1296"/>
                <a:ext cx="288" cy="3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>
                    <a:latin typeface="+mn-lt"/>
                  </a:rPr>
                  <a:t>B</a:t>
                </a:r>
              </a:p>
            </p:txBody>
          </p:sp>
          <p:sp>
            <p:nvSpPr>
              <p:cNvPr id="16" name="Text Box 10">
                <a:extLst>
                  <a:ext uri="{FF2B5EF4-FFF2-40B4-BE49-F238E27FC236}">
                    <a16:creationId xmlns:a16="http://schemas.microsoft.com/office/drawing/2014/main" id="{80DC2818-9CC3-4857-A37C-755E512857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5" y="2016"/>
                <a:ext cx="287" cy="3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dirty="0">
                    <a:latin typeface="+mn-lt"/>
                  </a:rPr>
                  <a:t>C</a:t>
                </a:r>
              </a:p>
            </p:txBody>
          </p:sp>
          <p:sp>
            <p:nvSpPr>
              <p:cNvPr id="17" name="Text Box 11">
                <a:extLst>
                  <a:ext uri="{FF2B5EF4-FFF2-40B4-BE49-F238E27FC236}">
                    <a16:creationId xmlns:a16="http://schemas.microsoft.com/office/drawing/2014/main" id="{DE977508-1A62-4677-9BB3-7B4F5DA3A2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0" y="2064"/>
                <a:ext cx="288" cy="3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>
                    <a:latin typeface="+mn-lt"/>
                  </a:rPr>
                  <a:t>D</a:t>
                </a:r>
              </a:p>
            </p:txBody>
          </p:sp>
          <p:sp>
            <p:nvSpPr>
              <p:cNvPr id="18" name="Text Box 12">
                <a:extLst>
                  <a:ext uri="{FF2B5EF4-FFF2-40B4-BE49-F238E27FC236}">
                    <a16:creationId xmlns:a16="http://schemas.microsoft.com/office/drawing/2014/main" id="{C027BE16-F06D-4495-B1A2-67489DD264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5" y="1392"/>
                <a:ext cx="287" cy="3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>
                    <a:latin typeface="+mn-lt"/>
                  </a:rPr>
                  <a:t>E</a:t>
                </a:r>
              </a:p>
            </p:txBody>
          </p:sp>
          <p:sp>
            <p:nvSpPr>
              <p:cNvPr id="19" name="Text Box 13">
                <a:extLst>
                  <a:ext uri="{FF2B5EF4-FFF2-40B4-BE49-F238E27FC236}">
                    <a16:creationId xmlns:a16="http://schemas.microsoft.com/office/drawing/2014/main" id="{D91ADA42-C692-4884-963F-F03BF55A98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85" y="1440"/>
                <a:ext cx="287" cy="3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>
                    <a:latin typeface="+mn-lt"/>
                  </a:rPr>
                  <a:t>F</a:t>
                </a:r>
              </a:p>
            </p:txBody>
          </p:sp>
        </p:grpSp>
        <p:sp>
          <p:nvSpPr>
            <p:cNvPr id="7" name="Line 14">
              <a:extLst>
                <a:ext uri="{FF2B5EF4-FFF2-40B4-BE49-F238E27FC236}">
                  <a16:creationId xmlns:a16="http://schemas.microsoft.com/office/drawing/2014/main" id="{E179EBA2-BC0D-49E7-90EE-D99DAC949D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928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+mn-lt"/>
              </a:endParaRPr>
            </a:p>
          </p:txBody>
        </p:sp>
        <p:sp>
          <p:nvSpPr>
            <p:cNvPr id="8" name="Line 15">
              <a:extLst>
                <a:ext uri="{FF2B5EF4-FFF2-40B4-BE49-F238E27FC236}">
                  <a16:creationId xmlns:a16="http://schemas.microsoft.com/office/drawing/2014/main" id="{CD82BDB9-CB60-4844-BB00-2795CA78E6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9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+mn-lt"/>
              </a:endParaRPr>
            </a:p>
          </p:txBody>
        </p:sp>
        <p:sp>
          <p:nvSpPr>
            <p:cNvPr id="9" name="Line 16">
              <a:extLst>
                <a:ext uri="{FF2B5EF4-FFF2-40B4-BE49-F238E27FC236}">
                  <a16:creationId xmlns:a16="http://schemas.microsoft.com/office/drawing/2014/main" id="{3F36E522-5FCD-43EE-BFBF-772478D31B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1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+mn-lt"/>
              </a:endParaRPr>
            </a:p>
          </p:txBody>
        </p:sp>
        <p:sp>
          <p:nvSpPr>
            <p:cNvPr id="10" name="Line 17">
              <a:extLst>
                <a:ext uri="{FF2B5EF4-FFF2-40B4-BE49-F238E27FC236}">
                  <a16:creationId xmlns:a16="http://schemas.microsoft.com/office/drawing/2014/main" id="{AF1ACA7F-1C74-4BF5-8260-CC5F93CED7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55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+mn-lt"/>
              </a:endParaRPr>
            </a:p>
          </p:txBody>
        </p:sp>
        <p:sp>
          <p:nvSpPr>
            <p:cNvPr id="11" name="Line 18">
              <a:extLst>
                <a:ext uri="{FF2B5EF4-FFF2-40B4-BE49-F238E27FC236}">
                  <a16:creationId xmlns:a16="http://schemas.microsoft.com/office/drawing/2014/main" id="{BAA8FFC5-19CC-4567-838A-EED67A1BC5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6" y="312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+mn-lt"/>
              </a:endParaRPr>
            </a:p>
          </p:txBody>
        </p:sp>
        <p:sp>
          <p:nvSpPr>
            <p:cNvPr id="12" name="Line 19">
              <a:extLst>
                <a:ext uri="{FF2B5EF4-FFF2-40B4-BE49-F238E27FC236}">
                  <a16:creationId xmlns:a16="http://schemas.microsoft.com/office/drawing/2014/main" id="{75EE33CD-D9FB-4F7A-8EA6-3409313353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92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+mn-lt"/>
              </a:endParaRPr>
            </a:p>
          </p:txBody>
        </p:sp>
      </p:grpSp>
      <p:sp>
        <p:nvSpPr>
          <p:cNvPr id="23" name="Text Box 20">
            <a:extLst>
              <a:ext uri="{FF2B5EF4-FFF2-40B4-BE49-F238E27FC236}">
                <a16:creationId xmlns:a16="http://schemas.microsoft.com/office/drawing/2014/main" id="{4AA9C2AC-0148-4418-838D-BC196D5D5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192" y="2276872"/>
            <a:ext cx="4876800" cy="3539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800" dirty="0">
                <a:latin typeface="+mn-lt"/>
              </a:rPr>
              <a:t>Adjacency matrix:</a:t>
            </a:r>
          </a:p>
          <a:p>
            <a:pPr>
              <a:spcBef>
                <a:spcPts val="0"/>
              </a:spcBef>
            </a:pPr>
            <a:r>
              <a:rPr lang="en-US" altLang="zh-CN" sz="2800" dirty="0">
                <a:latin typeface="Courier New"/>
                <a:cs typeface="Courier New"/>
              </a:rPr>
              <a:t>  A B C D E F</a:t>
            </a:r>
          </a:p>
          <a:p>
            <a:pPr>
              <a:spcBef>
                <a:spcPts val="0"/>
              </a:spcBef>
            </a:pPr>
            <a:r>
              <a:rPr lang="en-US" altLang="zh-CN" sz="2800" dirty="0">
                <a:latin typeface="Courier New"/>
                <a:cs typeface="Courier New"/>
              </a:rPr>
              <a:t>A 0 1 0 0 0 0</a:t>
            </a:r>
          </a:p>
          <a:p>
            <a:pPr>
              <a:spcBef>
                <a:spcPts val="0"/>
              </a:spcBef>
            </a:pPr>
            <a:r>
              <a:rPr lang="en-US" altLang="zh-CN" sz="2800" dirty="0">
                <a:latin typeface="Courier New"/>
                <a:cs typeface="Courier New"/>
              </a:rPr>
              <a:t>B 0 0 1 0 1 0</a:t>
            </a:r>
          </a:p>
          <a:p>
            <a:pPr>
              <a:spcBef>
                <a:spcPts val="0"/>
              </a:spcBef>
            </a:pPr>
            <a:r>
              <a:rPr lang="en-US" altLang="zh-CN" sz="2800" dirty="0">
                <a:latin typeface="Courier New"/>
                <a:cs typeface="Courier New"/>
              </a:rPr>
              <a:t>C 0 0 0 1 0 0 </a:t>
            </a:r>
          </a:p>
          <a:p>
            <a:pPr>
              <a:spcBef>
                <a:spcPts val="0"/>
              </a:spcBef>
            </a:pPr>
            <a:r>
              <a:rPr lang="en-US" altLang="zh-CN" sz="2800" dirty="0">
                <a:latin typeface="Courier New"/>
                <a:cs typeface="Courier New"/>
              </a:rPr>
              <a:t>D 0 0 0 0 1 0</a:t>
            </a:r>
          </a:p>
          <a:p>
            <a:pPr>
              <a:spcBef>
                <a:spcPts val="0"/>
              </a:spcBef>
            </a:pPr>
            <a:r>
              <a:rPr lang="en-US" altLang="zh-CN" sz="2800" dirty="0">
                <a:latin typeface="Courier New"/>
                <a:cs typeface="Courier New"/>
              </a:rPr>
              <a:t>E 0 0 0 0 0 1</a:t>
            </a:r>
          </a:p>
          <a:p>
            <a:pPr>
              <a:spcBef>
                <a:spcPts val="0"/>
              </a:spcBef>
            </a:pPr>
            <a:r>
              <a:rPr lang="en-US" altLang="zh-CN" sz="2800" dirty="0">
                <a:latin typeface="Courier New"/>
                <a:cs typeface="Courier New"/>
              </a:rPr>
              <a:t>F 0 0 0 0 0 0</a:t>
            </a:r>
          </a:p>
        </p:txBody>
      </p:sp>
    </p:spTree>
    <p:extLst>
      <p:ext uri="{BB962C8B-B14F-4D97-AF65-F5344CB8AC3E}">
        <p14:creationId xmlns:p14="http://schemas.microsoft.com/office/powerpoint/2010/main" val="252012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Adjacency Matrix:</a:t>
            </a:r>
            <a:r>
              <a:rPr lang="zh-CN" altLang="en-US" dirty="0"/>
              <a:t> </a:t>
            </a:r>
            <a:r>
              <a:rPr lang="en-US" altLang="zh-CN" dirty="0"/>
              <a:t>Property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structure of </a:t>
            </a:r>
            <a:r>
              <a:rPr lang="en-US" altLang="zh-CN" dirty="0">
                <a:solidFill>
                  <a:srgbClr val="0070C0"/>
                </a:solidFill>
              </a:rPr>
              <a:t>A</a:t>
            </a:r>
            <a:r>
              <a:rPr lang="en-US" altLang="zh-CN" dirty="0"/>
              <a:t> for an </a:t>
            </a:r>
            <a:r>
              <a:rPr lang="en-US" altLang="zh-CN" dirty="0">
                <a:solidFill>
                  <a:srgbClr val="0070C0"/>
                </a:solidFill>
              </a:rPr>
              <a:t>undirected</a:t>
            </a:r>
            <a:r>
              <a:rPr lang="en-US" altLang="zh-CN" dirty="0"/>
              <a:t> graph?</a:t>
            </a:r>
          </a:p>
          <a:p>
            <a:pPr lvl="1"/>
            <a:r>
              <a:rPr lang="en-US" altLang="zh-CN" dirty="0"/>
              <a:t>A[j][k] = A[k][j]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Symmetric</a:t>
            </a:r>
          </a:p>
          <a:p>
            <a:endParaRPr lang="en-US" altLang="zh-CN" dirty="0"/>
          </a:p>
          <a:p>
            <a:r>
              <a:rPr lang="en-US" altLang="zh-CN" dirty="0"/>
              <a:t>For </a:t>
            </a:r>
            <a:r>
              <a:rPr lang="en-US" altLang="zh-CN" dirty="0">
                <a:solidFill>
                  <a:srgbClr val="0070C0"/>
                </a:solidFill>
              </a:rPr>
              <a:t>digraph</a:t>
            </a:r>
            <a:r>
              <a:rPr lang="en-US" altLang="zh-CN" dirty="0"/>
              <a:t>, symmetricity is not guaranteed</a:t>
            </a:r>
          </a:p>
          <a:p>
            <a:endParaRPr lang="en-US" altLang="zh-CN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ECEB67E-A970-4274-87D0-59A26D0951CB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29703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022504-9812-4C13-8713-FA0BCBEB1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Adjacency Matrix:</a:t>
            </a:r>
            <a:r>
              <a:rPr lang="zh-CN" altLang="en-US" dirty="0"/>
              <a:t> </a:t>
            </a:r>
            <a:r>
              <a:rPr lang="en-US" altLang="zh-CN" dirty="0"/>
              <a:t>Weighted Graphs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F580CC-7706-4B17-9741-2BC90F5E7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Weighted graph</a:t>
            </a:r>
          </a:p>
          <a:p>
            <a:pPr lvl="1"/>
            <a:r>
              <a:rPr lang="en-US" altLang="zh-CN" dirty="0"/>
              <a:t>A[j][k] = weight of edge (j, k) if edges have weights</a:t>
            </a:r>
          </a:p>
          <a:p>
            <a:pPr lvl="1"/>
            <a:r>
              <a:rPr lang="en-US" altLang="zh-CN" dirty="0"/>
              <a:t>A[j][k] = a very large/small value,</a:t>
            </a:r>
          </a:p>
          <a:p>
            <a:pPr lvl="2"/>
            <a:r>
              <a:rPr lang="en-US" altLang="zh-CN" dirty="0"/>
              <a:t>if edge (j, k) does not exist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B79AC1-18C5-408E-B272-1A2DFBBF90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02497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Method 2: Adjacency List Representation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Motivation: storage efficiency of adjacent matrix</a:t>
            </a:r>
          </a:p>
          <a:p>
            <a:pPr lvl="1"/>
            <a:r>
              <a:rPr lang="en-US" altLang="zh-CN" dirty="0"/>
              <a:t>If the graph is complete or almost complete:</a:t>
            </a:r>
          </a:p>
          <a:p>
            <a:pPr lvl="2"/>
            <a:r>
              <a:rPr lang="en-US" altLang="zh-CN" dirty="0"/>
              <a:t>Adjacency matrix representation is fine, </a:t>
            </a:r>
          </a:p>
          <a:p>
            <a:pPr lvl="1"/>
            <a:r>
              <a:rPr lang="en-US" altLang="zh-CN" dirty="0"/>
              <a:t>Otherwise:</a:t>
            </a:r>
          </a:p>
          <a:p>
            <a:pPr lvl="2"/>
            <a:r>
              <a:rPr lang="en-US" altLang="zh-CN" dirty="0"/>
              <a:t> O(N</a:t>
            </a:r>
            <a:r>
              <a:rPr lang="en-US" altLang="zh-CN" baseline="30000" dirty="0"/>
              <a:t>2</a:t>
            </a:r>
            <a:r>
              <a:rPr lang="en-US" altLang="zh-CN" dirty="0"/>
              <a:t>) storage is used even though there are fewer edges</a:t>
            </a:r>
          </a:p>
          <a:p>
            <a:pPr lvl="2"/>
            <a:r>
              <a:rPr lang="en-US" altLang="zh-CN" dirty="0"/>
              <a:t>O(N) time to find out all edges of a vertex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Adjacency list </a:t>
            </a:r>
            <a:r>
              <a:rPr lang="en-US" altLang="zh-CN" dirty="0"/>
              <a:t>is a more efficient storage</a:t>
            </a:r>
          </a:p>
          <a:p>
            <a:pPr lvl="1"/>
            <a:r>
              <a:rPr lang="en-US" altLang="zh-CN" dirty="0"/>
              <a:t>Every vertex has a linked list of the vertices which are adjacent to it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579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EA089-43E3-407F-AAE6-8B5CD168F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Graph: Definitions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2C55C0-77EA-40FF-AB45-0C33AB3E8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Graph is a set of vertices </a:t>
            </a:r>
            <a:r>
              <a:rPr lang="en-US" altLang="zh-CN" dirty="0">
                <a:solidFill>
                  <a:srgbClr val="0070C0"/>
                </a:solidFill>
              </a:rPr>
              <a:t>(V)</a:t>
            </a:r>
            <a:r>
              <a:rPr lang="en-US" altLang="zh-CN" dirty="0"/>
              <a:t>, with edges </a:t>
            </a:r>
            <a:r>
              <a:rPr lang="en-US" altLang="zh-CN" dirty="0">
                <a:solidFill>
                  <a:srgbClr val="0070C0"/>
                </a:solidFill>
              </a:rPr>
              <a:t>(E) </a:t>
            </a:r>
            <a:r>
              <a:rPr lang="en-US" altLang="zh-CN" dirty="0"/>
              <a:t>connecting some of the vertices</a:t>
            </a:r>
          </a:p>
          <a:p>
            <a:pPr lvl="1"/>
            <a:r>
              <a:rPr lang="en-US" altLang="zh-CN" dirty="0"/>
              <a:t>An edge can connect two vertices</a:t>
            </a:r>
          </a:p>
          <a:p>
            <a:pPr lvl="1"/>
            <a:r>
              <a:rPr lang="en-US" altLang="zh-CN" dirty="0"/>
              <a:t>An edge between vertex u and v is denoted as 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dirty="0" err="1">
                <a:solidFill>
                  <a:srgbClr val="0070C0"/>
                </a:solidFill>
              </a:rPr>
              <a:t>u,v</a:t>
            </a:r>
            <a:r>
              <a:rPr lang="en-US" altLang="zh-CN" dirty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en-US" altLang="zh-CN" dirty="0"/>
              <a:t>An edge may have a </a:t>
            </a:r>
            <a:r>
              <a:rPr lang="en-US" altLang="zh-CN" dirty="0">
                <a:solidFill>
                  <a:srgbClr val="FF0000"/>
                </a:solidFill>
              </a:rPr>
              <a:t>weight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 a </a:t>
            </a:r>
            <a:r>
              <a:rPr lang="en-US" altLang="zh-CN" dirty="0">
                <a:solidFill>
                  <a:srgbClr val="FF0000"/>
                </a:solidFill>
              </a:rPr>
              <a:t>directed graph (digraph) </a:t>
            </a:r>
            <a:r>
              <a:rPr lang="en-US" altLang="zh-CN" dirty="0"/>
              <a:t>all edges have directions</a:t>
            </a:r>
          </a:p>
          <a:p>
            <a:r>
              <a:rPr lang="en-US" altLang="zh-CN" dirty="0"/>
              <a:t>In an </a:t>
            </a:r>
            <a:r>
              <a:rPr lang="en-US" altLang="zh-CN" dirty="0">
                <a:solidFill>
                  <a:srgbClr val="FF0000"/>
                </a:solidFill>
              </a:rPr>
              <a:t>undirected graph</a:t>
            </a:r>
            <a:r>
              <a:rPr lang="en-US" altLang="zh-CN" dirty="0"/>
              <a:t>, an edge does not have a direction</a:t>
            </a:r>
          </a:p>
          <a:p>
            <a:pPr lvl="1"/>
            <a:r>
              <a:rPr lang="en-US" altLang="zh-CN" dirty="0"/>
              <a:t>(unless otherwise mentioned a graph is undirected)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B64199-F575-4AB4-90D7-A9A0E179A7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5977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F3C82B-5280-4706-997A-AC19A7990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Undirected Graph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DB65FD-3677-42BC-BB81-84A00828D5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grpSp>
        <p:nvGrpSpPr>
          <p:cNvPr id="5" name="Group 2">
            <a:extLst>
              <a:ext uri="{FF2B5EF4-FFF2-40B4-BE49-F238E27FC236}">
                <a16:creationId xmlns:a16="http://schemas.microsoft.com/office/drawing/2014/main" id="{396B1139-35DE-43B4-BBC6-7FA71FD5D69E}"/>
              </a:ext>
            </a:extLst>
          </p:cNvPr>
          <p:cNvGrpSpPr>
            <a:grpSpLocks/>
          </p:cNvGrpSpPr>
          <p:nvPr/>
        </p:nvGrpSpPr>
        <p:grpSpPr bwMode="auto">
          <a:xfrm>
            <a:off x="1127448" y="2577347"/>
            <a:ext cx="3848553" cy="1477709"/>
            <a:chOff x="2112" y="1200"/>
            <a:chExt cx="3394" cy="1176"/>
          </a:xfrm>
        </p:grpSpPr>
        <p:grpSp>
          <p:nvGrpSpPr>
            <p:cNvPr id="6" name="Group 3">
              <a:extLst>
                <a:ext uri="{FF2B5EF4-FFF2-40B4-BE49-F238E27FC236}">
                  <a16:creationId xmlns:a16="http://schemas.microsoft.com/office/drawing/2014/main" id="{FCA1DE7A-0E9A-4A94-82B0-ACA512EE92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1344"/>
              <a:ext cx="2832" cy="624"/>
              <a:chOff x="2400" y="1344"/>
              <a:chExt cx="2832" cy="624"/>
            </a:xfrm>
          </p:grpSpPr>
          <p:sp>
            <p:nvSpPr>
              <p:cNvPr id="13" name="Rectangle 4">
                <a:extLst>
                  <a:ext uri="{FF2B5EF4-FFF2-40B4-BE49-F238E27FC236}">
                    <a16:creationId xmlns:a16="http://schemas.microsoft.com/office/drawing/2014/main" id="{DB191C65-E1A7-4204-BBAF-8F2D826E8E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1344"/>
                <a:ext cx="1248" cy="6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>
                  <a:latin typeface="+mn-lt"/>
                </a:endParaRPr>
              </a:p>
            </p:txBody>
          </p:sp>
          <p:sp>
            <p:nvSpPr>
              <p:cNvPr id="14" name="Line 5">
                <a:extLst>
                  <a:ext uri="{FF2B5EF4-FFF2-40B4-BE49-F238E27FC236}">
                    <a16:creationId xmlns:a16="http://schemas.microsoft.com/office/drawing/2014/main" id="{16E7BCC5-9357-42DF-A2A2-054C147CD9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0" y="1344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>
                  <a:latin typeface="+mn-lt"/>
                </a:endParaRPr>
              </a:p>
            </p:txBody>
          </p:sp>
          <p:sp>
            <p:nvSpPr>
              <p:cNvPr id="15" name="Line 6">
                <a:extLst>
                  <a:ext uri="{FF2B5EF4-FFF2-40B4-BE49-F238E27FC236}">
                    <a16:creationId xmlns:a16="http://schemas.microsoft.com/office/drawing/2014/main" id="{B652D028-4F57-4363-842B-BBF3555347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1344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>
                  <a:latin typeface="+mn-lt"/>
                </a:endParaRPr>
              </a:p>
            </p:txBody>
          </p:sp>
        </p:grp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7A92E479-0210-4065-9AB1-BEF4172C64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200"/>
              <a:ext cx="288" cy="4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+mn-lt"/>
                </a:rPr>
                <a:t>A</a:t>
              </a:r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FE247ED7-F178-478A-A49D-5A1376C37B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5" y="1315"/>
              <a:ext cx="289" cy="4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latin typeface="+mn-lt"/>
                </a:rPr>
                <a:t>B</a:t>
              </a:r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ACB8A29C-CB4A-4C4B-A5B2-E86E7E34DF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3" y="1960"/>
              <a:ext cx="289" cy="4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latin typeface="+mn-lt"/>
                </a:rPr>
                <a:t>C</a:t>
              </a:r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87566876-A382-4D3B-842D-976AC1E12D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946"/>
              <a:ext cx="288" cy="4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latin typeface="+mn-lt"/>
                </a:rPr>
                <a:t>D</a:t>
              </a:r>
            </a:p>
          </p:txBody>
        </p:sp>
        <p:sp>
          <p:nvSpPr>
            <p:cNvPr id="11" name="Text Box 11">
              <a:extLst>
                <a:ext uri="{FF2B5EF4-FFF2-40B4-BE49-F238E27FC236}">
                  <a16:creationId xmlns:a16="http://schemas.microsoft.com/office/drawing/2014/main" id="{20B6A2D7-5F83-4D6C-ADE0-24DB850FDE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1315"/>
              <a:ext cx="288" cy="4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latin typeface="+mn-lt"/>
                </a:rPr>
                <a:t>E</a:t>
              </a:r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0AC86752-73C3-43D7-80CA-8E200C215D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8" y="1215"/>
              <a:ext cx="288" cy="4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latin typeface="+mn-lt"/>
                </a:rPr>
                <a:t>F</a:t>
              </a:r>
            </a:p>
          </p:txBody>
        </p:sp>
      </p:grpSp>
      <p:sp>
        <p:nvSpPr>
          <p:cNvPr id="16" name="Text Box 13">
            <a:extLst>
              <a:ext uri="{FF2B5EF4-FFF2-40B4-BE49-F238E27FC236}">
                <a16:creationId xmlns:a16="http://schemas.microsoft.com/office/drawing/2014/main" id="{01FFE1B1-3EB2-48D7-A1E0-FA8DD0137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2368" y="2032556"/>
            <a:ext cx="4495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+mn-lt"/>
              </a:rPr>
              <a:t>A:  B</a:t>
            </a:r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8F5B249C-3587-4385-94B6-5E0DA488E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2368" y="2642156"/>
            <a:ext cx="4495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+mn-lt"/>
              </a:rPr>
              <a:t>B:  A -&gt; C -&gt; E</a:t>
            </a: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103A756E-2973-489B-B192-7743DA1E7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0136" y="3251756"/>
            <a:ext cx="4495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2800">
                <a:latin typeface="+mn-lt"/>
              </a:defRPr>
            </a:lvl1pPr>
          </a:lstStyle>
          <a:p>
            <a:r>
              <a:rPr lang="en-US" altLang="zh-CN" dirty="0"/>
              <a:t>C:  B -&gt; D</a:t>
            </a: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DF6CAB5E-0A92-4127-852A-CBDF0922A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0136" y="3904764"/>
            <a:ext cx="4495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+mn-lt"/>
              </a:rPr>
              <a:t>D:  C -&gt; E</a:t>
            </a:r>
          </a:p>
        </p:txBody>
      </p:sp>
      <p:sp>
        <p:nvSpPr>
          <p:cNvPr id="20" name="Text Box 17">
            <a:extLst>
              <a:ext uri="{FF2B5EF4-FFF2-40B4-BE49-F238E27FC236}">
                <a16:creationId xmlns:a16="http://schemas.microsoft.com/office/drawing/2014/main" id="{43FC9704-BDB9-4586-8DAD-B0D11B4E9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0136" y="4520044"/>
            <a:ext cx="4495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+mn-lt"/>
              </a:rPr>
              <a:t>E:  B -&gt; D -&gt; F</a:t>
            </a:r>
          </a:p>
        </p:txBody>
      </p:sp>
      <p:sp>
        <p:nvSpPr>
          <p:cNvPr id="21" name="Text Box 18">
            <a:extLst>
              <a:ext uri="{FF2B5EF4-FFF2-40B4-BE49-F238E27FC236}">
                <a16:creationId xmlns:a16="http://schemas.microsoft.com/office/drawing/2014/main" id="{967E2D87-D8ED-4161-A022-942FF31CC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0136" y="5157192"/>
            <a:ext cx="38884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+mn-lt"/>
              </a:rPr>
              <a:t>F:  E</a:t>
            </a:r>
          </a:p>
        </p:txBody>
      </p:sp>
    </p:spTree>
    <p:extLst>
      <p:ext uri="{BB962C8B-B14F-4D97-AF65-F5344CB8AC3E}">
        <p14:creationId xmlns:p14="http://schemas.microsoft.com/office/powerpoint/2010/main" val="171689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  <p:bldP spid="17" grpId="0" autoUpdateAnimBg="0"/>
      <p:bldP spid="18" grpId="0" autoUpdateAnimBg="0"/>
      <p:bldP spid="19" grpId="0" autoUpdateAnimBg="0"/>
      <p:bldP spid="20" grpId="0" autoUpdateAnimBg="0"/>
      <p:bldP spid="21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75272-57A5-4AE1-8D55-8671A4124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Digraph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EC0446-5CB1-43A0-A9F6-B6958B9FC9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5" name="Text Box 13">
            <a:extLst>
              <a:ext uri="{FF2B5EF4-FFF2-40B4-BE49-F238E27FC236}">
                <a16:creationId xmlns:a16="http://schemas.microsoft.com/office/drawing/2014/main" id="{8182CB02-C0EE-42E5-983C-1B8757E3A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360" y="1993776"/>
            <a:ext cx="4495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+mn-lt"/>
              </a:rPr>
              <a:t>A:  B</a:t>
            </a:r>
          </a:p>
        </p:txBody>
      </p:sp>
      <p:sp>
        <p:nvSpPr>
          <p:cNvPr id="6" name="Text Box 14">
            <a:extLst>
              <a:ext uri="{FF2B5EF4-FFF2-40B4-BE49-F238E27FC236}">
                <a16:creationId xmlns:a16="http://schemas.microsoft.com/office/drawing/2014/main" id="{5129545E-6E9C-4835-9F66-AA42AC7E8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0360" y="2603376"/>
            <a:ext cx="4495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+mn-lt"/>
              </a:rPr>
              <a:t>B:  C -&gt; E</a:t>
            </a:r>
          </a:p>
        </p:txBody>
      </p:sp>
      <p:sp>
        <p:nvSpPr>
          <p:cNvPr id="7" name="Text Box 15">
            <a:extLst>
              <a:ext uri="{FF2B5EF4-FFF2-40B4-BE49-F238E27FC236}">
                <a16:creationId xmlns:a16="http://schemas.microsoft.com/office/drawing/2014/main" id="{3F8BD11B-1A6E-4771-948B-450BA2E03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8128" y="3212976"/>
            <a:ext cx="4495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+mn-lt"/>
              </a:rPr>
              <a:t>C:  D</a:t>
            </a:r>
          </a:p>
        </p:txBody>
      </p:sp>
      <p:sp>
        <p:nvSpPr>
          <p:cNvPr id="8" name="Text Box 16">
            <a:extLst>
              <a:ext uri="{FF2B5EF4-FFF2-40B4-BE49-F238E27FC236}">
                <a16:creationId xmlns:a16="http://schemas.microsoft.com/office/drawing/2014/main" id="{7905CEF0-6A19-4CCD-9C71-D2E6CFB51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8128" y="3898776"/>
            <a:ext cx="4495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+mn-lt"/>
              </a:rPr>
              <a:t>D:  E</a:t>
            </a:r>
          </a:p>
        </p:txBody>
      </p:sp>
      <p:sp>
        <p:nvSpPr>
          <p:cNvPr id="9" name="Text Box 17">
            <a:extLst>
              <a:ext uri="{FF2B5EF4-FFF2-40B4-BE49-F238E27FC236}">
                <a16:creationId xmlns:a16="http://schemas.microsoft.com/office/drawing/2014/main" id="{8093BD70-DE44-4B7E-89C6-8EC42F8B7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8128" y="4508376"/>
            <a:ext cx="4495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+mn-lt"/>
              </a:rPr>
              <a:t>E:  F</a:t>
            </a:r>
          </a:p>
        </p:txBody>
      </p:sp>
      <p:sp>
        <p:nvSpPr>
          <p:cNvPr id="10" name="Text Box 18">
            <a:extLst>
              <a:ext uri="{FF2B5EF4-FFF2-40B4-BE49-F238E27FC236}">
                <a16:creationId xmlns:a16="http://schemas.microsoft.com/office/drawing/2014/main" id="{619A96AA-5317-4003-B265-E62C7CC09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8128" y="5270376"/>
            <a:ext cx="2743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+mn-lt"/>
              </a:rPr>
              <a:t>F                        </a:t>
            </a:r>
          </a:p>
        </p:txBody>
      </p:sp>
      <p:grpSp>
        <p:nvGrpSpPr>
          <p:cNvPr id="11" name="Group 19">
            <a:extLst>
              <a:ext uri="{FF2B5EF4-FFF2-40B4-BE49-F238E27FC236}">
                <a16:creationId xmlns:a16="http://schemas.microsoft.com/office/drawing/2014/main" id="{A88F3D7C-568D-4FA8-A827-F8A7D329854D}"/>
              </a:ext>
            </a:extLst>
          </p:cNvPr>
          <p:cNvGrpSpPr>
            <a:grpSpLocks/>
          </p:cNvGrpSpPr>
          <p:nvPr/>
        </p:nvGrpSpPr>
        <p:grpSpPr bwMode="auto">
          <a:xfrm>
            <a:off x="839416" y="2420888"/>
            <a:ext cx="4267200" cy="1657350"/>
            <a:chOff x="912" y="2784"/>
            <a:chExt cx="3360" cy="1193"/>
          </a:xfrm>
        </p:grpSpPr>
        <p:grpSp>
          <p:nvGrpSpPr>
            <p:cNvPr id="12" name="Group 20">
              <a:extLst>
                <a:ext uri="{FF2B5EF4-FFF2-40B4-BE49-F238E27FC236}">
                  <a16:creationId xmlns:a16="http://schemas.microsoft.com/office/drawing/2014/main" id="{879195CE-39FE-4B6B-9888-939644C7B2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2784"/>
              <a:ext cx="3360" cy="1193"/>
              <a:chOff x="2112" y="1200"/>
              <a:chExt cx="3360" cy="1193"/>
            </a:xfrm>
          </p:grpSpPr>
          <p:grpSp>
            <p:nvGrpSpPr>
              <p:cNvPr id="19" name="Group 21">
                <a:extLst>
                  <a:ext uri="{FF2B5EF4-FFF2-40B4-BE49-F238E27FC236}">
                    <a16:creationId xmlns:a16="http://schemas.microsoft.com/office/drawing/2014/main" id="{C8C3A672-BA20-483E-98DE-952054D299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0" y="1344"/>
                <a:ext cx="2832" cy="624"/>
                <a:chOff x="2400" y="1344"/>
                <a:chExt cx="2832" cy="624"/>
              </a:xfrm>
            </p:grpSpPr>
            <p:sp>
              <p:nvSpPr>
                <p:cNvPr id="26" name="Rectangle 22">
                  <a:extLst>
                    <a:ext uri="{FF2B5EF4-FFF2-40B4-BE49-F238E27FC236}">
                      <a16:creationId xmlns:a16="http://schemas.microsoft.com/office/drawing/2014/main" id="{4969AC5A-E4EC-437A-A1EA-26E4498C5A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8" y="1344"/>
                  <a:ext cx="1248" cy="62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800">
                    <a:latin typeface="+mn-lt"/>
                  </a:endParaRPr>
                </a:p>
              </p:txBody>
            </p:sp>
            <p:sp>
              <p:nvSpPr>
                <p:cNvPr id="27" name="Line 23">
                  <a:extLst>
                    <a:ext uri="{FF2B5EF4-FFF2-40B4-BE49-F238E27FC236}">
                      <a16:creationId xmlns:a16="http://schemas.microsoft.com/office/drawing/2014/main" id="{86FC4E19-011C-4508-AEF3-B8E7C24CDD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00" y="1344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800">
                    <a:latin typeface="+mn-lt"/>
                  </a:endParaRPr>
                </a:p>
              </p:txBody>
            </p:sp>
            <p:sp>
              <p:nvSpPr>
                <p:cNvPr id="28" name="Line 24">
                  <a:extLst>
                    <a:ext uri="{FF2B5EF4-FFF2-40B4-BE49-F238E27FC236}">
                      <a16:creationId xmlns:a16="http://schemas.microsoft.com/office/drawing/2014/main" id="{DE56F7A7-8B84-470B-AF0B-2AB30BDB26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1344"/>
                  <a:ext cx="81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800">
                    <a:latin typeface="+mn-lt"/>
                  </a:endParaRPr>
                </a:p>
              </p:txBody>
            </p:sp>
          </p:grpSp>
          <p:sp>
            <p:nvSpPr>
              <p:cNvPr id="20" name="Text Box 25">
                <a:extLst>
                  <a:ext uri="{FF2B5EF4-FFF2-40B4-BE49-F238E27FC236}">
                    <a16:creationId xmlns:a16="http://schemas.microsoft.com/office/drawing/2014/main" id="{EFE49927-52A8-429D-8921-4F468E2830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2" y="1200"/>
                <a:ext cx="288" cy="3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>
                    <a:latin typeface="+mn-lt"/>
                  </a:rPr>
                  <a:t>A</a:t>
                </a:r>
              </a:p>
            </p:txBody>
          </p:sp>
          <p:sp>
            <p:nvSpPr>
              <p:cNvPr id="21" name="Text Box 26">
                <a:extLst>
                  <a:ext uri="{FF2B5EF4-FFF2-40B4-BE49-F238E27FC236}">
                    <a16:creationId xmlns:a16="http://schemas.microsoft.com/office/drawing/2014/main" id="{123467F1-EEB1-464E-A5DD-F0F2018E35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94" y="1364"/>
                <a:ext cx="288" cy="3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dirty="0">
                    <a:latin typeface="+mn-lt"/>
                  </a:rPr>
                  <a:t>B</a:t>
                </a:r>
              </a:p>
            </p:txBody>
          </p:sp>
          <p:sp>
            <p:nvSpPr>
              <p:cNvPr id="22" name="Text Box 27">
                <a:extLst>
                  <a:ext uri="{FF2B5EF4-FFF2-40B4-BE49-F238E27FC236}">
                    <a16:creationId xmlns:a16="http://schemas.microsoft.com/office/drawing/2014/main" id="{76C8EC8B-9954-460B-83D0-BA76191597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5" y="2016"/>
                <a:ext cx="287" cy="3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>
                    <a:latin typeface="+mn-lt"/>
                  </a:rPr>
                  <a:t>C</a:t>
                </a:r>
              </a:p>
            </p:txBody>
          </p:sp>
          <p:sp>
            <p:nvSpPr>
              <p:cNvPr id="23" name="Text Box 28">
                <a:extLst>
                  <a:ext uri="{FF2B5EF4-FFF2-40B4-BE49-F238E27FC236}">
                    <a16:creationId xmlns:a16="http://schemas.microsoft.com/office/drawing/2014/main" id="{AA9C59CE-D56C-4EF1-B3E6-9EDA48F39D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0" y="2001"/>
                <a:ext cx="288" cy="3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dirty="0">
                    <a:latin typeface="+mn-lt"/>
                  </a:rPr>
                  <a:t>D</a:t>
                </a:r>
              </a:p>
            </p:txBody>
          </p:sp>
          <p:sp>
            <p:nvSpPr>
              <p:cNvPr id="24" name="Text Box 29">
                <a:extLst>
                  <a:ext uri="{FF2B5EF4-FFF2-40B4-BE49-F238E27FC236}">
                    <a16:creationId xmlns:a16="http://schemas.microsoft.com/office/drawing/2014/main" id="{FF3CA1ED-730D-4B33-A3EC-47C3C0C442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5" y="1392"/>
                <a:ext cx="287" cy="3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>
                    <a:latin typeface="+mn-lt"/>
                  </a:rPr>
                  <a:t>E</a:t>
                </a:r>
              </a:p>
            </p:txBody>
          </p:sp>
          <p:sp>
            <p:nvSpPr>
              <p:cNvPr id="25" name="Text Box 30">
                <a:extLst>
                  <a:ext uri="{FF2B5EF4-FFF2-40B4-BE49-F238E27FC236}">
                    <a16:creationId xmlns:a16="http://schemas.microsoft.com/office/drawing/2014/main" id="{7A0F2EBE-781F-47C8-B364-6782096092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85" y="1223"/>
                <a:ext cx="287" cy="3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dirty="0">
                    <a:latin typeface="+mn-lt"/>
                  </a:rPr>
                  <a:t>F</a:t>
                </a:r>
              </a:p>
            </p:txBody>
          </p:sp>
        </p:grpSp>
        <p:sp>
          <p:nvSpPr>
            <p:cNvPr id="13" name="Line 31">
              <a:extLst>
                <a:ext uri="{FF2B5EF4-FFF2-40B4-BE49-F238E27FC236}">
                  <a16:creationId xmlns:a16="http://schemas.microsoft.com/office/drawing/2014/main" id="{6694882C-7900-403B-91DA-AF438EB396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928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+mn-lt"/>
              </a:endParaRPr>
            </a:p>
          </p:txBody>
        </p:sp>
        <p:sp>
          <p:nvSpPr>
            <p:cNvPr id="14" name="Line 32">
              <a:extLst>
                <a:ext uri="{FF2B5EF4-FFF2-40B4-BE49-F238E27FC236}">
                  <a16:creationId xmlns:a16="http://schemas.microsoft.com/office/drawing/2014/main" id="{FDC28E9D-0CDD-435F-BAD0-FBD4427B4B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9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+mn-lt"/>
              </a:endParaRPr>
            </a:p>
          </p:txBody>
        </p:sp>
        <p:sp>
          <p:nvSpPr>
            <p:cNvPr id="15" name="Line 33">
              <a:extLst>
                <a:ext uri="{FF2B5EF4-FFF2-40B4-BE49-F238E27FC236}">
                  <a16:creationId xmlns:a16="http://schemas.microsoft.com/office/drawing/2014/main" id="{9869BDD6-CDC7-41A9-A417-C3F7111424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1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+mn-lt"/>
              </a:endParaRPr>
            </a:p>
          </p:txBody>
        </p:sp>
        <p:sp>
          <p:nvSpPr>
            <p:cNvPr id="16" name="Line 34">
              <a:extLst>
                <a:ext uri="{FF2B5EF4-FFF2-40B4-BE49-F238E27FC236}">
                  <a16:creationId xmlns:a16="http://schemas.microsoft.com/office/drawing/2014/main" id="{BFB7251F-7F7B-4DAD-ABB4-05EEDCAE80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55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+mn-lt"/>
              </a:endParaRPr>
            </a:p>
          </p:txBody>
        </p:sp>
        <p:sp>
          <p:nvSpPr>
            <p:cNvPr id="17" name="Line 35">
              <a:extLst>
                <a:ext uri="{FF2B5EF4-FFF2-40B4-BE49-F238E27FC236}">
                  <a16:creationId xmlns:a16="http://schemas.microsoft.com/office/drawing/2014/main" id="{86DB02E4-70CA-48B2-8A11-EE5C090F59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6" y="312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+mn-lt"/>
              </a:endParaRPr>
            </a:p>
          </p:txBody>
        </p:sp>
        <p:sp>
          <p:nvSpPr>
            <p:cNvPr id="18" name="Line 36">
              <a:extLst>
                <a:ext uri="{FF2B5EF4-FFF2-40B4-BE49-F238E27FC236}">
                  <a16:creationId xmlns:a16="http://schemas.microsoft.com/office/drawing/2014/main" id="{7F91B2C5-6BAE-4239-A88A-A3A86237E1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92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839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Overheads of Adjacency List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Storage</a:t>
            </a:r>
          </a:p>
          <a:p>
            <a:pPr lvl="1"/>
            <a:r>
              <a:rPr lang="en-US" altLang="zh-CN" dirty="0"/>
              <a:t>O(V + 2E) for </a:t>
            </a:r>
            <a:r>
              <a:rPr lang="en-US" altLang="zh-CN" dirty="0">
                <a:solidFill>
                  <a:srgbClr val="0070C0"/>
                </a:solidFill>
              </a:rPr>
              <a:t>undirected graph</a:t>
            </a:r>
          </a:p>
          <a:p>
            <a:pPr lvl="1"/>
            <a:r>
              <a:rPr lang="en-US" altLang="zh-CN" dirty="0"/>
              <a:t>O(V + E) for </a:t>
            </a:r>
            <a:r>
              <a:rPr lang="en-US" altLang="zh-CN" dirty="0">
                <a:solidFill>
                  <a:srgbClr val="0070C0"/>
                </a:solidFill>
              </a:rPr>
              <a:t>digraph</a:t>
            </a:r>
          </a:p>
          <a:p>
            <a:r>
              <a:rPr lang="en-US" altLang="zh-CN" dirty="0"/>
              <a:t>Limitation:</a:t>
            </a:r>
          </a:p>
          <a:p>
            <a:pPr lvl="1"/>
            <a:r>
              <a:rPr lang="en-US" altLang="zh-CN" dirty="0"/>
              <a:t>Do not support random access for a given edge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ECEB67E-A970-4274-87D0-59A26D0951CB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543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40A7D-0F6F-482A-882C-6CFFEBF01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Sparse and Dense Graphs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196795-1D9D-43AF-91AF-C55A2E611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Sparse graphs have </a:t>
            </a:r>
            <a:r>
              <a:rPr lang="en-US" altLang="zh-CN" dirty="0">
                <a:solidFill>
                  <a:srgbClr val="0070C0"/>
                </a:solidFill>
              </a:rPr>
              <a:t>O(V)</a:t>
            </a:r>
            <a:r>
              <a:rPr lang="en-US" altLang="zh-CN" dirty="0"/>
              <a:t> edges.</a:t>
            </a:r>
          </a:p>
          <a:p>
            <a:r>
              <a:rPr lang="en-US" altLang="zh-CN" dirty="0"/>
              <a:t>Dense graphs have </a:t>
            </a:r>
            <a:r>
              <a:rPr lang="en-US" altLang="zh-CN" dirty="0">
                <a:solidFill>
                  <a:srgbClr val="0070C0"/>
                </a:solidFill>
              </a:rPr>
              <a:t>O(V</a:t>
            </a:r>
            <a:r>
              <a:rPr lang="en-US" altLang="zh-CN" baseline="30000" dirty="0">
                <a:solidFill>
                  <a:srgbClr val="0070C0"/>
                </a:solidFill>
              </a:rPr>
              <a:t>2</a:t>
            </a:r>
            <a:r>
              <a:rPr lang="en-US" altLang="zh-CN" dirty="0">
                <a:solidFill>
                  <a:srgbClr val="0070C0"/>
                </a:solidFill>
              </a:rPr>
              <a:t>) </a:t>
            </a:r>
            <a:r>
              <a:rPr lang="en-US" altLang="zh-CN" dirty="0"/>
              <a:t>edges.</a:t>
            </a:r>
          </a:p>
          <a:p>
            <a:r>
              <a:rPr lang="en-US" altLang="zh-CN" dirty="0"/>
              <a:t>What is the storage in adjacency list</a:t>
            </a:r>
          </a:p>
          <a:p>
            <a:pPr lvl="1"/>
            <a:r>
              <a:rPr lang="en-US" altLang="zh-CN" dirty="0"/>
              <a:t>for sparse graphs? </a:t>
            </a:r>
            <a:r>
              <a:rPr lang="en-US" altLang="zh-CN" dirty="0">
                <a:solidFill>
                  <a:srgbClr val="0070C0"/>
                </a:solidFill>
              </a:rPr>
              <a:t>O(V)</a:t>
            </a:r>
          </a:p>
          <a:p>
            <a:pPr lvl="1"/>
            <a:r>
              <a:rPr lang="en-US" altLang="zh-CN" dirty="0"/>
              <a:t>for dense graphs? </a:t>
            </a:r>
            <a:r>
              <a:rPr lang="en-US" altLang="zh-CN" dirty="0">
                <a:solidFill>
                  <a:srgbClr val="0070C0"/>
                </a:solidFill>
              </a:rPr>
              <a:t>O(V</a:t>
            </a:r>
            <a:r>
              <a:rPr lang="en-US" altLang="zh-CN" baseline="30000" dirty="0">
                <a:solidFill>
                  <a:srgbClr val="0070C0"/>
                </a:solidFill>
              </a:rPr>
              <a:t>2</a:t>
            </a:r>
            <a:r>
              <a:rPr lang="en-US" altLang="zh-CN" dirty="0">
                <a:solidFill>
                  <a:srgbClr val="0070C0"/>
                </a:solidFill>
              </a:rPr>
              <a:t>)</a:t>
            </a:r>
          </a:p>
          <a:p>
            <a:r>
              <a:rPr lang="en-US" altLang="zh-CN" dirty="0"/>
              <a:t>What is the storage in adjacency matrix</a:t>
            </a:r>
          </a:p>
          <a:p>
            <a:pPr lvl="1"/>
            <a:r>
              <a:rPr lang="en-US" altLang="zh-CN" dirty="0"/>
              <a:t>for sparse graphs? </a:t>
            </a:r>
            <a:r>
              <a:rPr lang="en-US" altLang="zh-CN" dirty="0">
                <a:solidFill>
                  <a:srgbClr val="0070C0"/>
                </a:solidFill>
              </a:rPr>
              <a:t>O(V</a:t>
            </a:r>
            <a:r>
              <a:rPr lang="en-US" altLang="zh-CN" baseline="30000" dirty="0">
                <a:solidFill>
                  <a:srgbClr val="0070C0"/>
                </a:solidFill>
              </a:rPr>
              <a:t>2</a:t>
            </a:r>
            <a:r>
              <a:rPr lang="en-US" altLang="zh-CN" dirty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en-US" altLang="zh-CN" dirty="0"/>
              <a:t>for dense graphs? </a:t>
            </a:r>
            <a:r>
              <a:rPr lang="en-US" altLang="zh-CN" dirty="0">
                <a:solidFill>
                  <a:srgbClr val="0070C0"/>
                </a:solidFill>
              </a:rPr>
              <a:t>O(V</a:t>
            </a:r>
            <a:r>
              <a:rPr lang="en-US" altLang="zh-CN" baseline="30000" dirty="0">
                <a:solidFill>
                  <a:srgbClr val="0070C0"/>
                </a:solidFill>
              </a:rPr>
              <a:t>2</a:t>
            </a:r>
            <a:r>
              <a:rPr lang="en-US" altLang="zh-CN" dirty="0">
                <a:solidFill>
                  <a:srgbClr val="0070C0"/>
                </a:solidFill>
              </a:rPr>
              <a:t>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Adjacency list is better for sparse graphs, adjacency matrix for dense graphs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9FC161-A582-4DDF-B936-FD132BBDAE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34372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trike="sngStrike" dirty="0">
                <a:solidFill>
                  <a:srgbClr val="808080"/>
                </a:solidFill>
              </a:rPr>
              <a:t>Definitions</a:t>
            </a:r>
          </a:p>
          <a:p>
            <a:r>
              <a:rPr lang="en-US" altLang="zh-CN" strike="sngStrike" dirty="0">
                <a:solidFill>
                  <a:srgbClr val="808080"/>
                </a:solidFill>
              </a:rPr>
              <a:t>Representation</a:t>
            </a:r>
          </a:p>
          <a:p>
            <a:pPr lvl="1"/>
            <a:r>
              <a:rPr lang="en-US" altLang="zh-CN" strike="sngStrike" dirty="0">
                <a:solidFill>
                  <a:srgbClr val="808080"/>
                </a:solidFill>
              </a:rPr>
              <a:t>Adjacent matrix: sparse</a:t>
            </a:r>
          </a:p>
          <a:p>
            <a:pPr lvl="1"/>
            <a:r>
              <a:rPr lang="en-US" altLang="zh-CN" strike="sngStrike" dirty="0">
                <a:solidFill>
                  <a:srgbClr val="808080"/>
                </a:solidFill>
              </a:rPr>
              <a:t>Adjacent list: dense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Graph Traversal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76867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C32C9-5266-43FB-95DD-29E9AD15B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 Traversal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82F8F7-6A6F-4847-8D89-A3AADCA6A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Given a graph 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and one of its vertex 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V</a:t>
            </a:r>
            <a:r>
              <a:rPr lang="en-US" altLang="zh-CN" sz="2400" baseline="-25000" dirty="0">
                <a:solidFill>
                  <a:srgbClr val="0070C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0</a:t>
            </a:r>
          </a:p>
          <a:p>
            <a:pPr lvl="1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Visit all vertexes from 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V</a:t>
            </a:r>
            <a:r>
              <a:rPr lang="en-US" altLang="zh-CN" sz="2400" baseline="-25000" dirty="0">
                <a:solidFill>
                  <a:srgbClr val="0070C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0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sz="24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Each vertex is visited 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once and only once</a:t>
            </a:r>
          </a:p>
          <a:p>
            <a:endParaRPr lang="en-US" altLang="zh-CN" sz="2800" baseline="-25000" dirty="0">
              <a:solidFill>
                <a:srgbClr val="0070C0"/>
              </a:solidFill>
              <a:latin typeface="Arial" panose="020B0604020202020204" pitchFamily="34" charset="0"/>
              <a:ea typeface="微软雅黑" pitchFamily="34" charset="-122"/>
              <a:cs typeface="Arial" panose="020B0604020202020204" pitchFamily="34" charset="0"/>
            </a:endParaRPr>
          </a:p>
          <a:p>
            <a:r>
              <a:rPr lang="en-US" altLang="zh-CN" sz="28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Depth-First Traversal</a:t>
            </a:r>
          </a:p>
          <a:p>
            <a:r>
              <a:rPr lang="en-US" altLang="zh-CN" sz="28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Breadth-First Traversal</a:t>
            </a:r>
          </a:p>
          <a:p>
            <a:r>
              <a:rPr lang="en-US" altLang="zh-CN" sz="2800" dirty="0"/>
              <a:t>Topological Sort</a:t>
            </a:r>
          </a:p>
          <a:p>
            <a:pPr lvl="1"/>
            <a:r>
              <a:rPr lang="en-US" altLang="zh-CN" sz="24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For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Directed Acyclic Graph </a:t>
            </a:r>
            <a:r>
              <a:rPr lang="en-US" altLang="zh-CN" sz="24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only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AF7548-3617-44C1-B7D0-CB9A248283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99038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144CF-453A-4AE7-8138-89D41508F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Issues Need to be Considered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378437-85D1-48CA-BD04-58CD9F18C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Connected or non-connected?</a:t>
            </a:r>
          </a:p>
          <a:p>
            <a:pPr lvl="1"/>
            <a:r>
              <a:rPr lang="en-US" altLang="zh-CN" dirty="0"/>
              <a:t>Some vertexes are not reachable</a:t>
            </a:r>
          </a:p>
          <a:p>
            <a:pPr lvl="2"/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v </a:t>
            </a:r>
            <a:r>
              <a:rPr lang="en-US" altLang="zh-CN" sz="2400" dirty="0">
                <a:solidFill>
                  <a:srgbClr val="00206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is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reachable</a:t>
            </a:r>
            <a:r>
              <a:rPr lang="en-US" altLang="zh-CN" sz="2400" dirty="0">
                <a:solidFill>
                  <a:srgbClr val="00206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from 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u: </a:t>
            </a:r>
            <a:r>
              <a:rPr lang="en-US" altLang="zh-CN" sz="2400" dirty="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there is a path from 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u </a:t>
            </a:r>
            <a:r>
              <a:rPr lang="en-US" altLang="zh-CN" sz="2400" dirty="0">
                <a:solidFill>
                  <a:srgbClr val="00206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to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v</a:t>
            </a:r>
            <a:endParaRPr lang="en-US" altLang="zh-CN" dirty="0"/>
          </a:p>
          <a:p>
            <a:pPr lvl="2"/>
            <a:r>
              <a:rPr lang="en-US" altLang="zh-CN" dirty="0"/>
              <a:t>Happen in non-connected graphs</a:t>
            </a:r>
          </a:p>
          <a:p>
            <a:endParaRPr lang="en-US" altLang="zh-CN" dirty="0"/>
          </a:p>
          <a:p>
            <a:r>
              <a:rPr lang="en-US" altLang="zh-CN" dirty="0"/>
              <a:t>Cyclic or acyclic?</a:t>
            </a:r>
          </a:p>
          <a:p>
            <a:pPr lvl="1"/>
            <a:r>
              <a:rPr lang="en-US" altLang="zh-CN" dirty="0"/>
              <a:t>Some vertexes can be visited multiple times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EC7E5E-6A66-42F5-9E23-866F2E8CD9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11440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45C67-5A4C-4430-B287-A918C2B07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F035DC-2766-43C1-97CE-5CD6E4B8F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Maintain a </a:t>
            </a:r>
            <a:r>
              <a:rPr lang="en-US" altLang="zh-CN" dirty="0">
                <a:solidFill>
                  <a:srgbClr val="FF0000"/>
                </a:solidFill>
              </a:rPr>
              <a:t>mark bit </a:t>
            </a:r>
            <a:r>
              <a:rPr lang="en-US" altLang="zh-CN" dirty="0"/>
              <a:t>for each vertex</a:t>
            </a:r>
          </a:p>
          <a:p>
            <a:r>
              <a:rPr lang="en-US" altLang="zh-CN" dirty="0"/>
              <a:t>Set to </a:t>
            </a:r>
            <a:r>
              <a:rPr lang="en-US" altLang="zh-CN" dirty="0">
                <a:solidFill>
                  <a:srgbClr val="FF0000"/>
                </a:solidFill>
              </a:rPr>
              <a:t>zero</a:t>
            </a:r>
            <a:r>
              <a:rPr lang="en-US" altLang="zh-CN" dirty="0"/>
              <a:t> before starting</a:t>
            </a:r>
          </a:p>
          <a:p>
            <a:r>
              <a:rPr lang="en-US" altLang="zh-CN" dirty="0"/>
              <a:t>If a vertex is visited, mark the bit to </a:t>
            </a:r>
            <a:r>
              <a:rPr lang="en-US" altLang="zh-CN" dirty="0">
                <a:solidFill>
                  <a:srgbClr val="FF0000"/>
                </a:solidFill>
              </a:rPr>
              <a:t>one</a:t>
            </a:r>
          </a:p>
          <a:p>
            <a:pPr lvl="1"/>
            <a:r>
              <a:rPr lang="en-US" altLang="zh-CN" dirty="0"/>
              <a:t>Avoid duplicate visits</a:t>
            </a:r>
          </a:p>
          <a:p>
            <a:pPr lvl="1"/>
            <a:r>
              <a:rPr lang="en-US" altLang="zh-CN" dirty="0"/>
              <a:t>Find out unvisited vertexes after a connected component is completed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3D2810-758C-48C0-A4D5-3C9CA3905B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36597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06AC17-B3F0-4B8E-AA13-408D2C563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Overall Framework of Graph Traversal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AEE916-34E1-4EFC-9276-D22F01704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2BB3E18-C8FB-4E3C-82D0-85ECBC5E9072}"/>
              </a:ext>
            </a:extLst>
          </p:cNvPr>
          <p:cNvSpPr/>
          <p:nvPr/>
        </p:nvSpPr>
        <p:spPr>
          <a:xfrm>
            <a:off x="2423592" y="1268760"/>
            <a:ext cx="801131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0000"/>
            <a:r>
              <a:rPr lang="en-US" altLang="zh-CN" sz="24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</a:rPr>
              <a:t>void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graph_traverse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</a:rPr>
              <a:t>(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Graph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</a:rPr>
              <a:t>&amp;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G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</a:rPr>
              <a:t>)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</a:rPr>
              <a:t>{</a:t>
            </a:r>
            <a:endParaRPr lang="en-US" altLang="zh-CN" sz="2400" b="1" dirty="0">
              <a:solidFill>
                <a:srgbClr val="000000"/>
              </a:solidFill>
              <a:highlight>
                <a:srgbClr val="FFFFFF"/>
              </a:highlight>
              <a:latin typeface="Ludica fax"/>
            </a:endParaRPr>
          </a:p>
          <a:p>
            <a:pPr defTabSz="360000"/>
            <a:r>
              <a:rPr lang="zh-CN" alt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	</a:t>
            </a:r>
            <a:r>
              <a:rPr lang="en-US" altLang="zh-CN" sz="24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// Initialize all mark bits</a:t>
            </a:r>
            <a:endParaRPr lang="zh-CN" altLang="en-US" sz="2400" b="1" dirty="0">
              <a:solidFill>
                <a:srgbClr val="008000"/>
              </a:solidFill>
              <a:highlight>
                <a:srgbClr val="FFFFFF"/>
              </a:highlight>
              <a:latin typeface="Ludica fax"/>
            </a:endParaRPr>
          </a:p>
          <a:p>
            <a:pPr defTabSz="360000"/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	</a:t>
            </a:r>
            <a:r>
              <a:rPr lang="en-US" altLang="zh-CN" sz="24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</a:rPr>
              <a:t>for 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</a:rPr>
              <a:t>(</a:t>
            </a:r>
            <a:r>
              <a:rPr lang="en-US" altLang="zh-CN" sz="24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</a:rPr>
              <a:t>int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i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</a:rPr>
              <a:t>=</a:t>
            </a:r>
            <a:r>
              <a:rPr lang="en-US" altLang="zh-CN" sz="2400" b="1" dirty="0">
                <a:solidFill>
                  <a:srgbClr val="FF8000"/>
                </a:solidFill>
                <a:highlight>
                  <a:srgbClr val="FFFFFF"/>
                </a:highlight>
                <a:latin typeface="Ludica fax"/>
              </a:rPr>
              <a:t>0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</a:rPr>
              <a:t>;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i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</a:rPr>
              <a:t>&lt;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G</a:t>
            </a:r>
            <a:r>
              <a:rPr lang="en-US" altLang="zh-CN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</a:rPr>
              <a:t>.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VerticesNum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</a:rPr>
              <a:t>();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i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</a:rPr>
              <a:t>++)</a:t>
            </a:r>
            <a:endParaRPr lang="en-US" altLang="zh-CN" sz="2400" b="1" dirty="0">
              <a:solidFill>
                <a:srgbClr val="000000"/>
              </a:solidFill>
              <a:highlight>
                <a:srgbClr val="FFFFFF"/>
              </a:highlight>
              <a:latin typeface="Ludica fax"/>
            </a:endParaRPr>
          </a:p>
          <a:p>
            <a:pPr defTabSz="360000"/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		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G</a:t>
            </a:r>
            <a:r>
              <a:rPr lang="en-US" altLang="zh-CN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</a:rPr>
              <a:t>.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Mark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</a:rPr>
              <a:t>[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i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</a:rPr>
              <a:t>] = 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UNVISITED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</a:rPr>
              <a:t>;</a:t>
            </a:r>
            <a:endParaRPr lang="zh-CN" altLang="en-US" sz="2400" b="1" dirty="0">
              <a:solidFill>
                <a:srgbClr val="000000"/>
              </a:solidFill>
              <a:highlight>
                <a:srgbClr val="FFFFFF"/>
              </a:highlight>
              <a:latin typeface="Ludica fax"/>
            </a:endParaRPr>
          </a:p>
          <a:p>
            <a:pPr defTabSz="360000"/>
            <a:r>
              <a:rPr lang="zh-CN" alt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	</a:t>
            </a:r>
            <a:endParaRPr lang="en-US" altLang="zh-CN" sz="2400" b="1" dirty="0">
              <a:solidFill>
                <a:srgbClr val="000000"/>
              </a:solidFill>
              <a:highlight>
                <a:srgbClr val="FFFFFF"/>
              </a:highlight>
              <a:latin typeface="Ludica fax"/>
            </a:endParaRPr>
          </a:p>
          <a:p>
            <a:pPr defTabSz="360000"/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     </a:t>
            </a:r>
            <a:r>
              <a:rPr lang="en-US" altLang="zh-CN" sz="24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// Check if all vertexes are visited</a:t>
            </a:r>
          </a:p>
          <a:p>
            <a:pPr defTabSz="360000"/>
            <a:r>
              <a:rPr lang="en-US" altLang="zh-CN" sz="24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	// If there is a vertex is unvisited</a:t>
            </a:r>
          </a:p>
          <a:p>
            <a:pPr defTabSz="360000"/>
            <a:r>
              <a:rPr lang="en-US" altLang="zh-CN" sz="24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	// Continue from the vertex</a:t>
            </a:r>
            <a:endParaRPr lang="zh-CN" altLang="en-US" sz="2400" b="1" dirty="0">
              <a:solidFill>
                <a:srgbClr val="008000"/>
              </a:solidFill>
              <a:highlight>
                <a:srgbClr val="FFFFFF"/>
              </a:highlight>
              <a:latin typeface="Ludica fax"/>
            </a:endParaRPr>
          </a:p>
          <a:p>
            <a:pPr defTabSz="360000"/>
            <a:r>
              <a:rPr lang="zh-CN" alt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	</a:t>
            </a:r>
            <a:r>
              <a:rPr lang="en-US" altLang="zh-CN" sz="24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// </a:t>
            </a:r>
            <a:r>
              <a:rPr lang="en-US" altLang="zh-CN" sz="2400" b="1" dirty="0" err="1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do_traverse</a:t>
            </a:r>
            <a:r>
              <a:rPr lang="en-US" altLang="zh-CN" sz="24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(): Depth-First or Breath-First</a:t>
            </a:r>
            <a:endParaRPr lang="zh-CN" altLang="en-US" sz="2400" b="1" dirty="0">
              <a:solidFill>
                <a:srgbClr val="008000"/>
              </a:solidFill>
              <a:highlight>
                <a:srgbClr val="FFFFFF"/>
              </a:highlight>
              <a:latin typeface="Ludica fax"/>
            </a:endParaRPr>
          </a:p>
          <a:p>
            <a:pPr defTabSz="360000"/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	</a:t>
            </a:r>
            <a:r>
              <a:rPr lang="en-US" altLang="zh-CN" sz="24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</a:rPr>
              <a:t>for 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</a:rPr>
              <a:t>(</a:t>
            </a:r>
            <a:r>
              <a:rPr lang="en-US" altLang="zh-CN" sz="24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</a:rPr>
              <a:t>int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i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</a:rPr>
              <a:t>=</a:t>
            </a:r>
            <a:r>
              <a:rPr lang="en-US" altLang="zh-CN" sz="2400" b="1" dirty="0">
                <a:solidFill>
                  <a:srgbClr val="FF8000"/>
                </a:solidFill>
                <a:highlight>
                  <a:srgbClr val="FFFFFF"/>
                </a:highlight>
                <a:latin typeface="Ludica fax"/>
              </a:rPr>
              <a:t>0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</a:rPr>
              <a:t>;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i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</a:rPr>
              <a:t>&lt;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G</a:t>
            </a:r>
            <a:r>
              <a:rPr lang="en-US" altLang="zh-CN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</a:rPr>
              <a:t>.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VerticesNum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</a:rPr>
              <a:t>();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i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</a:rPr>
              <a:t>++)</a:t>
            </a:r>
            <a:endParaRPr lang="en-US" altLang="zh-CN" sz="2400" b="1" dirty="0">
              <a:solidFill>
                <a:srgbClr val="000000"/>
              </a:solidFill>
              <a:highlight>
                <a:srgbClr val="FFFFFF"/>
              </a:highlight>
              <a:latin typeface="Ludica fax"/>
            </a:endParaRPr>
          </a:p>
          <a:p>
            <a:pPr defTabSz="360000"/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		</a:t>
            </a:r>
            <a:r>
              <a:rPr lang="en-US" altLang="zh-CN" sz="24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</a:rPr>
              <a:t>if 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</a:rPr>
              <a:t>(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G</a:t>
            </a:r>
            <a:r>
              <a:rPr lang="en-US" altLang="zh-CN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</a:rPr>
              <a:t>.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Mark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</a:rPr>
              <a:t>[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i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</a:rPr>
              <a:t>] ==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UNVISITED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</a:rPr>
              <a:t>)</a:t>
            </a:r>
            <a:endParaRPr lang="en-US" altLang="zh-CN" sz="2400" b="1" dirty="0">
              <a:solidFill>
                <a:srgbClr val="000000"/>
              </a:solidFill>
              <a:highlight>
                <a:srgbClr val="FFFFFF"/>
              </a:highlight>
              <a:latin typeface="Ludica fax"/>
            </a:endParaRPr>
          </a:p>
          <a:p>
            <a:pPr defTabSz="360000"/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			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do_traverse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</a:rPr>
              <a:t>(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G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</a:rPr>
              <a:t>,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i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</a:rPr>
              <a:t>);</a:t>
            </a:r>
            <a:endParaRPr lang="en-US" altLang="zh-CN" sz="2400" b="1" dirty="0">
              <a:solidFill>
                <a:srgbClr val="000000"/>
              </a:solidFill>
              <a:highlight>
                <a:srgbClr val="FFFFFF"/>
              </a:highlight>
              <a:latin typeface="Ludica fax"/>
            </a:endParaRPr>
          </a:p>
          <a:p>
            <a:pPr defTabSz="360000"/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</a:rPr>
              <a:t>}</a:t>
            </a:r>
            <a:endParaRPr lang="zh-CN" altLang="en-US" sz="2400" b="1" dirty="0">
              <a:solidFill>
                <a:srgbClr val="000000"/>
              </a:solidFill>
              <a:highlight>
                <a:srgbClr val="FFFFFF"/>
              </a:highlight>
              <a:latin typeface="Ludica fax"/>
            </a:endParaRPr>
          </a:p>
          <a:p>
            <a:pPr defTabSz="360000">
              <a:lnSpc>
                <a:spcPts val="1800"/>
              </a:lnSpc>
              <a:spcAft>
                <a:spcPts val="0"/>
              </a:spcAft>
            </a:pPr>
            <a:r>
              <a:rPr lang="en-US" altLang="zh-CN" sz="1600" b="1" kern="0" dirty="0">
                <a:latin typeface="Ludica fax"/>
                <a:ea typeface="微软雅黑" pitchFamily="34" charset="-122"/>
                <a:cs typeface="NSimSun"/>
              </a:rPr>
              <a:t> </a:t>
            </a:r>
            <a:endParaRPr lang="zh-CN" altLang="zh-CN" sz="1600" b="1" kern="100" dirty="0">
              <a:latin typeface="Ludica fax"/>
              <a:ea typeface="微软雅黑" pitchFamily="34" charset="-122"/>
              <a:cs typeface="Times New Roman"/>
            </a:endParaRPr>
          </a:p>
          <a:p>
            <a:pPr algn="just" defTabSz="360000">
              <a:lnSpc>
                <a:spcPts val="1800"/>
              </a:lnSpc>
              <a:spcAft>
                <a:spcPts val="0"/>
              </a:spcAft>
            </a:pPr>
            <a:r>
              <a:rPr lang="en-US" altLang="zh-CN" sz="1600" b="1" kern="100" dirty="0">
                <a:latin typeface="Ludica fax"/>
                <a:ea typeface="微软雅黑" pitchFamily="34" charset="-122"/>
                <a:cs typeface="Times New Roman"/>
              </a:rPr>
              <a:t> </a:t>
            </a:r>
            <a:endParaRPr lang="zh-CN" altLang="zh-CN" sz="1600" b="1" kern="100" dirty="0">
              <a:latin typeface="Ludica fax"/>
              <a:ea typeface="微软雅黑" pitchFamily="34" charset="-122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428042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0CBEC-8F1D-4482-93F5-59D63105C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Depth-First Traversal: Key Idea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0B5E33-23F1-42FA-B15D-7847B27ED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Visit newly seen vertexes first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Similar to DFS in Trees</a:t>
            </a: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Start from an unvisited vertex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rgbClr val="0070C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v</a:t>
            </a:r>
            <a:r>
              <a:rPr lang="en-US" altLang="zh-CN" sz="2800" baseline="-25000" dirty="0">
                <a:solidFill>
                  <a:srgbClr val="0070C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0</a:t>
            </a:r>
            <a:endParaRPr lang="en-US" altLang="zh-CN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Visit 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v</a:t>
            </a:r>
            <a:r>
              <a:rPr lang="en-US" altLang="zh-CN" sz="2400" baseline="-25000" dirty="0">
                <a:solidFill>
                  <a:srgbClr val="0070C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0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Recursively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visit </a:t>
            </a: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v</a:t>
            </a:r>
            <a:r>
              <a:rPr lang="en-US" altLang="zh-CN" sz="2400" baseline="-25000" dirty="0">
                <a:solidFill>
                  <a:srgbClr val="0070C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0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’s neighbors in a DFS manner</a:t>
            </a:r>
          </a:p>
          <a:p>
            <a:pPr lvl="2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Until all vertexes reachable from are visited</a:t>
            </a:r>
            <a:endParaRPr lang="en-US" altLang="zh-CN" dirty="0"/>
          </a:p>
          <a:p>
            <a:pPr lvl="1"/>
            <a:r>
              <a:rPr lang="en-US" altLang="zh-CN" dirty="0"/>
              <a:t>Select another unvisited vertex, repeat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C26458-2C12-4F6E-B9F4-9B966F3ECE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025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Real-Life Examples where Graphs are Useful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Cities and roads</a:t>
            </a:r>
          </a:p>
          <a:p>
            <a:endParaRPr lang="en-US" altLang="zh-CN" dirty="0"/>
          </a:p>
          <a:p>
            <a:r>
              <a:rPr lang="en-US" altLang="zh-CN" dirty="0"/>
              <a:t>Communication networks</a:t>
            </a:r>
          </a:p>
          <a:p>
            <a:pPr lvl="1"/>
            <a:r>
              <a:rPr kumimoji="1" lang="en-US" altLang="zh-CN" dirty="0"/>
              <a:t>Routers are vertices</a:t>
            </a:r>
          </a:p>
          <a:p>
            <a:pPr lvl="1">
              <a:spcAft>
                <a:spcPts val="1200"/>
              </a:spcAft>
            </a:pPr>
            <a:r>
              <a:rPr lang="en-US" altLang="zh-CN" dirty="0"/>
              <a:t>Links are edges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Social networks</a:t>
            </a:r>
          </a:p>
          <a:p>
            <a:endParaRPr lang="en-US" altLang="zh-CN" dirty="0"/>
          </a:p>
          <a:p>
            <a:r>
              <a:rPr kumimoji="1" lang="en-US" altLang="zh-CN" dirty="0"/>
              <a:t>Neural networks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grpSp>
        <p:nvGrpSpPr>
          <p:cNvPr id="56" name="组 55"/>
          <p:cNvGrpSpPr/>
          <p:nvPr/>
        </p:nvGrpSpPr>
        <p:grpSpPr>
          <a:xfrm>
            <a:off x="5807968" y="1700809"/>
            <a:ext cx="4315544" cy="1570807"/>
            <a:chOff x="3352800" y="1905001"/>
            <a:chExt cx="5334000" cy="1941513"/>
          </a:xfrm>
        </p:grpSpPr>
        <p:grpSp>
          <p:nvGrpSpPr>
            <p:cNvPr id="38" name="Group 16"/>
            <p:cNvGrpSpPr>
              <a:grpSpLocks/>
            </p:cNvGrpSpPr>
            <p:nvPr/>
          </p:nvGrpSpPr>
          <p:grpSpPr bwMode="auto">
            <a:xfrm>
              <a:off x="3733800" y="2057400"/>
              <a:ext cx="4724400" cy="1143000"/>
              <a:chOff x="2352" y="1296"/>
              <a:chExt cx="2976" cy="720"/>
            </a:xfrm>
          </p:grpSpPr>
          <p:sp>
            <p:nvSpPr>
              <p:cNvPr id="39" name="Oval 10"/>
              <p:cNvSpPr>
                <a:spLocks noChangeArrowheads="1"/>
              </p:cNvSpPr>
              <p:nvPr/>
            </p:nvSpPr>
            <p:spPr bwMode="auto">
              <a:xfrm>
                <a:off x="3120" y="129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+mn-lt"/>
                </a:endParaRPr>
              </a:p>
            </p:txBody>
          </p:sp>
          <p:sp>
            <p:nvSpPr>
              <p:cNvPr id="40" name="Oval 11"/>
              <p:cNvSpPr>
                <a:spLocks noChangeArrowheads="1"/>
              </p:cNvSpPr>
              <p:nvPr/>
            </p:nvSpPr>
            <p:spPr bwMode="auto">
              <a:xfrm>
                <a:off x="3120" y="192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+mn-lt"/>
                </a:endParaRPr>
              </a:p>
            </p:txBody>
          </p:sp>
          <p:sp>
            <p:nvSpPr>
              <p:cNvPr id="41" name="Oval 12"/>
              <p:cNvSpPr>
                <a:spLocks noChangeArrowheads="1"/>
              </p:cNvSpPr>
              <p:nvPr/>
            </p:nvSpPr>
            <p:spPr bwMode="auto">
              <a:xfrm>
                <a:off x="4368" y="129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+mn-lt"/>
                </a:endParaRPr>
              </a:p>
            </p:txBody>
          </p:sp>
          <p:sp>
            <p:nvSpPr>
              <p:cNvPr id="42" name="Oval 13"/>
              <p:cNvSpPr>
                <a:spLocks noChangeArrowheads="1"/>
              </p:cNvSpPr>
              <p:nvPr/>
            </p:nvSpPr>
            <p:spPr bwMode="auto">
              <a:xfrm>
                <a:off x="4368" y="192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+mn-lt"/>
                </a:endParaRPr>
              </a:p>
            </p:txBody>
          </p:sp>
          <p:sp>
            <p:nvSpPr>
              <p:cNvPr id="43" name="Oval 14"/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+mn-lt"/>
                </a:endParaRPr>
              </a:p>
            </p:txBody>
          </p:sp>
          <p:sp>
            <p:nvSpPr>
              <p:cNvPr id="44" name="Oval 15"/>
              <p:cNvSpPr>
                <a:spLocks noChangeArrowheads="1"/>
              </p:cNvSpPr>
              <p:nvPr/>
            </p:nvSpPr>
            <p:spPr bwMode="auto">
              <a:xfrm>
                <a:off x="5232" y="129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+mn-lt"/>
                </a:endParaRPr>
              </a:p>
            </p:txBody>
          </p:sp>
        </p:grpSp>
        <p:grpSp>
          <p:nvGrpSpPr>
            <p:cNvPr id="45" name="Group 23"/>
            <p:cNvGrpSpPr>
              <a:grpSpLocks/>
            </p:cNvGrpSpPr>
            <p:nvPr/>
          </p:nvGrpSpPr>
          <p:grpSpPr bwMode="auto">
            <a:xfrm>
              <a:off x="3352800" y="1905001"/>
              <a:ext cx="5334000" cy="1941513"/>
              <a:chOff x="2112" y="1200"/>
              <a:chExt cx="3360" cy="1223"/>
            </a:xfrm>
          </p:grpSpPr>
          <p:grpSp>
            <p:nvGrpSpPr>
              <p:cNvPr id="46" name="Group 9"/>
              <p:cNvGrpSpPr>
                <a:grpSpLocks/>
              </p:cNvGrpSpPr>
              <p:nvPr/>
            </p:nvGrpSpPr>
            <p:grpSpPr bwMode="auto">
              <a:xfrm>
                <a:off x="2400" y="1344"/>
                <a:ext cx="2832" cy="624"/>
                <a:chOff x="2400" y="1344"/>
                <a:chExt cx="2832" cy="624"/>
              </a:xfrm>
            </p:grpSpPr>
            <p:sp>
              <p:nvSpPr>
                <p:cNvPr id="53" name="Rectangle 6"/>
                <p:cNvSpPr>
                  <a:spLocks noChangeArrowheads="1"/>
                </p:cNvSpPr>
                <p:nvPr/>
              </p:nvSpPr>
              <p:spPr bwMode="auto">
                <a:xfrm>
                  <a:off x="3168" y="1344"/>
                  <a:ext cx="1248" cy="62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>
                    <a:latin typeface="+mn-lt"/>
                  </a:endParaRPr>
                </a:p>
              </p:txBody>
            </p:sp>
            <p:sp>
              <p:nvSpPr>
                <p:cNvPr id="54" name="Line 7"/>
                <p:cNvSpPr>
                  <a:spLocks noChangeShapeType="1"/>
                </p:cNvSpPr>
                <p:nvPr/>
              </p:nvSpPr>
              <p:spPr bwMode="auto">
                <a:xfrm>
                  <a:off x="2400" y="1344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400">
                    <a:latin typeface="+mn-lt"/>
                  </a:endParaRPr>
                </a:p>
              </p:txBody>
            </p:sp>
            <p:sp>
              <p:nvSpPr>
                <p:cNvPr id="55" name="Line 8"/>
                <p:cNvSpPr>
                  <a:spLocks noChangeShapeType="1"/>
                </p:cNvSpPr>
                <p:nvPr/>
              </p:nvSpPr>
              <p:spPr bwMode="auto">
                <a:xfrm>
                  <a:off x="4416" y="1344"/>
                  <a:ext cx="81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400">
                    <a:latin typeface="+mn-lt"/>
                  </a:endParaRPr>
                </a:p>
              </p:txBody>
            </p:sp>
          </p:grpSp>
          <p:sp>
            <p:nvSpPr>
              <p:cNvPr id="47" name="Text Box 17"/>
              <p:cNvSpPr txBox="1">
                <a:spLocks noChangeArrowheads="1"/>
              </p:cNvSpPr>
              <p:nvPr/>
            </p:nvSpPr>
            <p:spPr bwMode="auto">
              <a:xfrm>
                <a:off x="2112" y="1200"/>
                <a:ext cx="288" cy="3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latin typeface="+mn-lt"/>
                  </a:rPr>
                  <a:t>A</a:t>
                </a:r>
              </a:p>
            </p:txBody>
          </p:sp>
          <p:sp>
            <p:nvSpPr>
              <p:cNvPr id="48" name="Text Box 18"/>
              <p:cNvSpPr txBox="1">
                <a:spLocks noChangeArrowheads="1"/>
              </p:cNvSpPr>
              <p:nvPr/>
            </p:nvSpPr>
            <p:spPr bwMode="auto">
              <a:xfrm>
                <a:off x="2928" y="1296"/>
                <a:ext cx="288" cy="3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latin typeface="+mn-lt"/>
                  </a:rPr>
                  <a:t>B</a:t>
                </a:r>
              </a:p>
            </p:txBody>
          </p:sp>
          <p:sp>
            <p:nvSpPr>
              <p:cNvPr id="49" name="Text Box 19"/>
              <p:cNvSpPr txBox="1">
                <a:spLocks noChangeArrowheads="1"/>
              </p:cNvSpPr>
              <p:nvPr/>
            </p:nvSpPr>
            <p:spPr bwMode="auto">
              <a:xfrm>
                <a:off x="3024" y="2016"/>
                <a:ext cx="288" cy="3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latin typeface="+mn-lt"/>
                  </a:rPr>
                  <a:t>C</a:t>
                </a:r>
              </a:p>
            </p:txBody>
          </p:sp>
          <p:sp>
            <p:nvSpPr>
              <p:cNvPr id="50" name="Text Box 20"/>
              <p:cNvSpPr txBox="1">
                <a:spLocks noChangeArrowheads="1"/>
              </p:cNvSpPr>
              <p:nvPr/>
            </p:nvSpPr>
            <p:spPr bwMode="auto">
              <a:xfrm>
                <a:off x="4320" y="2064"/>
                <a:ext cx="288" cy="3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latin typeface="+mn-lt"/>
                  </a:rPr>
                  <a:t>D</a:t>
                </a:r>
              </a:p>
            </p:txBody>
          </p:sp>
          <p:sp>
            <p:nvSpPr>
              <p:cNvPr id="51" name="Text Box 21"/>
              <p:cNvSpPr txBox="1">
                <a:spLocks noChangeArrowheads="1"/>
              </p:cNvSpPr>
              <p:nvPr/>
            </p:nvSpPr>
            <p:spPr bwMode="auto">
              <a:xfrm>
                <a:off x="4464" y="1392"/>
                <a:ext cx="288" cy="3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latin typeface="+mn-lt"/>
                  </a:rPr>
                  <a:t>E</a:t>
                </a:r>
              </a:p>
            </p:txBody>
          </p:sp>
          <p:sp>
            <p:nvSpPr>
              <p:cNvPr id="52" name="Text Box 22"/>
              <p:cNvSpPr txBox="1">
                <a:spLocks noChangeArrowheads="1"/>
              </p:cNvSpPr>
              <p:nvPr/>
            </p:nvSpPr>
            <p:spPr bwMode="auto">
              <a:xfrm>
                <a:off x="5184" y="1440"/>
                <a:ext cx="288" cy="3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latin typeface="+mn-lt"/>
                  </a:rPr>
                  <a:t>F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77629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699BF-3916-45A8-8554-D6892A2A9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Depth-First Traversal: 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59FF00-B756-48C3-B40C-360B3E5B07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7CC9065-B582-49A0-B968-7C7329D38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5189" y="2607331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zh-CN" altLang="en-US" sz="18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6D8D34DA-9774-4C5D-8EC7-4A675A6EF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002" y="1173819"/>
            <a:ext cx="863600" cy="792162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4800">
                <a:solidFill>
                  <a:srgbClr val="000000"/>
                </a:solidFill>
                <a:latin typeface="Lucida Fax" pitchFamily="18" charset="0"/>
              </a:rPr>
              <a:t>a</a:t>
            </a:r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63743E56-5965-40E5-B494-FCB2AAD94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7402" y="4774269"/>
            <a:ext cx="863600" cy="792162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4800">
                <a:solidFill>
                  <a:srgbClr val="000000"/>
                </a:solidFill>
                <a:latin typeface="Lucida Fax" pitchFamily="18" charset="0"/>
              </a:rPr>
              <a:t>c</a:t>
            </a:r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5E9153DE-3DC8-451C-BEDA-F3CBC9EBD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7177" y="2829582"/>
            <a:ext cx="863600" cy="792163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4800">
                <a:solidFill>
                  <a:srgbClr val="000000"/>
                </a:solidFill>
                <a:latin typeface="Lucida Fax" pitchFamily="18" charset="0"/>
              </a:rPr>
              <a:t>b</a:t>
            </a:r>
          </a:p>
        </p:txBody>
      </p:sp>
      <p:sp>
        <p:nvSpPr>
          <p:cNvPr id="9" name="Oval 9">
            <a:extLst>
              <a:ext uri="{FF2B5EF4-FFF2-40B4-BE49-F238E27FC236}">
                <a16:creationId xmlns:a16="http://schemas.microsoft.com/office/drawing/2014/main" id="{46A9E9A0-B5FA-496A-B6DC-CE024399E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7402" y="2829582"/>
            <a:ext cx="863600" cy="792163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4800" dirty="0">
                <a:solidFill>
                  <a:srgbClr val="000000"/>
                </a:solidFill>
                <a:latin typeface="Lucida Fax" pitchFamily="18" charset="0"/>
              </a:rPr>
              <a:t>d</a:t>
            </a:r>
          </a:p>
        </p:txBody>
      </p:sp>
      <p:sp>
        <p:nvSpPr>
          <p:cNvPr id="10" name="Oval 10">
            <a:extLst>
              <a:ext uri="{FF2B5EF4-FFF2-40B4-BE49-F238E27FC236}">
                <a16:creationId xmlns:a16="http://schemas.microsoft.com/office/drawing/2014/main" id="{D2840DFE-C4CD-475F-BBD5-FCB2BFF08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2089" y="2829582"/>
            <a:ext cx="863600" cy="792163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4800" dirty="0">
                <a:solidFill>
                  <a:srgbClr val="000000"/>
                </a:solidFill>
                <a:latin typeface="Lucida Fax" pitchFamily="18" charset="0"/>
              </a:rPr>
              <a:t>e</a:t>
            </a:r>
          </a:p>
        </p:txBody>
      </p:sp>
      <p:sp>
        <p:nvSpPr>
          <p:cNvPr id="11" name="Oval 11">
            <a:extLst>
              <a:ext uri="{FF2B5EF4-FFF2-40B4-BE49-F238E27FC236}">
                <a16:creationId xmlns:a16="http://schemas.microsoft.com/office/drawing/2014/main" id="{9BF89E18-F88E-4A5A-83D0-897C33F82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5189" y="2829582"/>
            <a:ext cx="863600" cy="792163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4800">
                <a:solidFill>
                  <a:srgbClr val="000000"/>
                </a:solidFill>
                <a:latin typeface="Lucida Fax" pitchFamily="18" charset="0"/>
              </a:rPr>
              <a:t>f</a:t>
            </a:r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7AB972C6-429A-4F60-8C3E-606AE509F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4964" y="4774269"/>
            <a:ext cx="863600" cy="792162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CN" sz="4800">
                <a:solidFill>
                  <a:srgbClr val="000000"/>
                </a:solidFill>
                <a:latin typeface="Lucida Fax" pitchFamily="18" charset="0"/>
              </a:rPr>
              <a:t>g</a:t>
            </a:r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54D786EF-3CC4-491B-83AE-F126C0B1C11C}"/>
              </a:ext>
            </a:extLst>
          </p:cNvPr>
          <p:cNvSpPr>
            <a:spLocks/>
          </p:cNvSpPr>
          <p:nvPr/>
        </p:nvSpPr>
        <p:spPr bwMode="auto">
          <a:xfrm>
            <a:off x="3246314" y="1534181"/>
            <a:ext cx="1944688" cy="1366838"/>
          </a:xfrm>
          <a:custGeom>
            <a:avLst/>
            <a:gdLst>
              <a:gd name="T0" fmla="*/ 2147483647 w 1233"/>
              <a:gd name="T1" fmla="*/ 0 h 655"/>
              <a:gd name="T2" fmla="*/ 0 w 1233"/>
              <a:gd name="T3" fmla="*/ 2147483647 h 655"/>
              <a:gd name="T4" fmla="*/ 0 60000 65536"/>
              <a:gd name="T5" fmla="*/ 0 60000 65536"/>
              <a:gd name="T6" fmla="*/ 0 w 1233"/>
              <a:gd name="T7" fmla="*/ 0 h 655"/>
              <a:gd name="T8" fmla="*/ 1233 w 1233"/>
              <a:gd name="T9" fmla="*/ 655 h 65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33" h="655">
                <a:moveTo>
                  <a:pt x="1233" y="0"/>
                </a:moveTo>
                <a:lnTo>
                  <a:pt x="0" y="655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000000"/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809D31A5-CE64-4476-9448-C626163BF3C7}"/>
              </a:ext>
            </a:extLst>
          </p:cNvPr>
          <p:cNvSpPr>
            <a:spLocks/>
          </p:cNvSpPr>
          <p:nvPr/>
        </p:nvSpPr>
        <p:spPr bwMode="auto">
          <a:xfrm>
            <a:off x="4830640" y="1892957"/>
            <a:ext cx="504825" cy="936625"/>
          </a:xfrm>
          <a:custGeom>
            <a:avLst/>
            <a:gdLst>
              <a:gd name="T0" fmla="*/ 2147483647 w 1233"/>
              <a:gd name="T1" fmla="*/ 0 h 655"/>
              <a:gd name="T2" fmla="*/ 0 w 1233"/>
              <a:gd name="T3" fmla="*/ 2147483647 h 655"/>
              <a:gd name="T4" fmla="*/ 0 60000 65536"/>
              <a:gd name="T5" fmla="*/ 0 60000 65536"/>
              <a:gd name="T6" fmla="*/ 0 w 1233"/>
              <a:gd name="T7" fmla="*/ 0 h 655"/>
              <a:gd name="T8" fmla="*/ 1233 w 1233"/>
              <a:gd name="T9" fmla="*/ 655 h 65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33" h="655">
                <a:moveTo>
                  <a:pt x="1233" y="0"/>
                </a:moveTo>
                <a:lnTo>
                  <a:pt x="0" y="655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000000"/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A968DF05-FE29-4745-B1A7-928262FD3352}"/>
              </a:ext>
            </a:extLst>
          </p:cNvPr>
          <p:cNvSpPr>
            <a:spLocks/>
          </p:cNvSpPr>
          <p:nvPr/>
        </p:nvSpPr>
        <p:spPr bwMode="auto">
          <a:xfrm flipH="1">
            <a:off x="5983164" y="1821519"/>
            <a:ext cx="647700" cy="1008062"/>
          </a:xfrm>
          <a:custGeom>
            <a:avLst/>
            <a:gdLst>
              <a:gd name="T0" fmla="*/ 2147483647 w 1233"/>
              <a:gd name="T1" fmla="*/ 0 h 655"/>
              <a:gd name="T2" fmla="*/ 0 w 1233"/>
              <a:gd name="T3" fmla="*/ 2147483647 h 655"/>
              <a:gd name="T4" fmla="*/ 0 60000 65536"/>
              <a:gd name="T5" fmla="*/ 0 60000 65536"/>
              <a:gd name="T6" fmla="*/ 0 w 1233"/>
              <a:gd name="T7" fmla="*/ 0 h 655"/>
              <a:gd name="T8" fmla="*/ 1233 w 1233"/>
              <a:gd name="T9" fmla="*/ 655 h 65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33" h="655">
                <a:moveTo>
                  <a:pt x="1233" y="0"/>
                </a:moveTo>
                <a:lnTo>
                  <a:pt x="0" y="655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000000"/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B283CE32-C982-4410-93B3-50FD73233E78}"/>
              </a:ext>
            </a:extLst>
          </p:cNvPr>
          <p:cNvSpPr>
            <a:spLocks/>
          </p:cNvSpPr>
          <p:nvPr/>
        </p:nvSpPr>
        <p:spPr bwMode="auto">
          <a:xfrm flipH="1">
            <a:off x="6054603" y="1527831"/>
            <a:ext cx="2592387" cy="1301750"/>
          </a:xfrm>
          <a:custGeom>
            <a:avLst/>
            <a:gdLst>
              <a:gd name="T0" fmla="*/ 2147483647 w 1233"/>
              <a:gd name="T1" fmla="*/ 0 h 655"/>
              <a:gd name="T2" fmla="*/ 0 w 1233"/>
              <a:gd name="T3" fmla="*/ 2147483647 h 655"/>
              <a:gd name="T4" fmla="*/ 0 60000 65536"/>
              <a:gd name="T5" fmla="*/ 0 60000 65536"/>
              <a:gd name="T6" fmla="*/ 0 w 1233"/>
              <a:gd name="T7" fmla="*/ 0 h 655"/>
              <a:gd name="T8" fmla="*/ 1233 w 1233"/>
              <a:gd name="T9" fmla="*/ 655 h 65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33" h="655">
                <a:moveTo>
                  <a:pt x="1233" y="0"/>
                </a:moveTo>
                <a:lnTo>
                  <a:pt x="0" y="655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000000"/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1FBAE06F-4671-4216-B7D1-0268C9E27624}"/>
              </a:ext>
            </a:extLst>
          </p:cNvPr>
          <p:cNvSpPr>
            <a:spLocks/>
          </p:cNvSpPr>
          <p:nvPr/>
        </p:nvSpPr>
        <p:spPr bwMode="auto">
          <a:xfrm flipH="1">
            <a:off x="2958977" y="3621744"/>
            <a:ext cx="1512887" cy="1295400"/>
          </a:xfrm>
          <a:custGeom>
            <a:avLst/>
            <a:gdLst>
              <a:gd name="T0" fmla="*/ 2147483647 w 1233"/>
              <a:gd name="T1" fmla="*/ 0 h 655"/>
              <a:gd name="T2" fmla="*/ 0 w 1233"/>
              <a:gd name="T3" fmla="*/ 2147483647 h 655"/>
              <a:gd name="T4" fmla="*/ 0 60000 65536"/>
              <a:gd name="T5" fmla="*/ 0 60000 65536"/>
              <a:gd name="T6" fmla="*/ 0 w 1233"/>
              <a:gd name="T7" fmla="*/ 0 h 655"/>
              <a:gd name="T8" fmla="*/ 1233 w 1233"/>
              <a:gd name="T9" fmla="*/ 655 h 65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33" h="655">
                <a:moveTo>
                  <a:pt x="1233" y="0"/>
                </a:moveTo>
                <a:lnTo>
                  <a:pt x="0" y="655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000000"/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C03235A9-FAA7-484A-B92F-C2116AE5834E}"/>
              </a:ext>
            </a:extLst>
          </p:cNvPr>
          <p:cNvSpPr>
            <a:spLocks/>
          </p:cNvSpPr>
          <p:nvPr/>
        </p:nvSpPr>
        <p:spPr bwMode="auto">
          <a:xfrm>
            <a:off x="4759203" y="3621745"/>
            <a:ext cx="71437" cy="1152525"/>
          </a:xfrm>
          <a:custGeom>
            <a:avLst/>
            <a:gdLst>
              <a:gd name="T0" fmla="*/ 2147483647 w 1233"/>
              <a:gd name="T1" fmla="*/ 0 h 655"/>
              <a:gd name="T2" fmla="*/ 0 w 1233"/>
              <a:gd name="T3" fmla="*/ 2147483647 h 655"/>
              <a:gd name="T4" fmla="*/ 0 60000 65536"/>
              <a:gd name="T5" fmla="*/ 0 60000 65536"/>
              <a:gd name="T6" fmla="*/ 0 w 1233"/>
              <a:gd name="T7" fmla="*/ 0 h 655"/>
              <a:gd name="T8" fmla="*/ 1233 w 1233"/>
              <a:gd name="T9" fmla="*/ 655 h 65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33" h="655">
                <a:moveTo>
                  <a:pt x="1233" y="0"/>
                </a:moveTo>
                <a:lnTo>
                  <a:pt x="0" y="655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000000"/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19" name="Freeform 19">
            <a:extLst>
              <a:ext uri="{FF2B5EF4-FFF2-40B4-BE49-F238E27FC236}">
                <a16:creationId xmlns:a16="http://schemas.microsoft.com/office/drawing/2014/main" id="{4014CC53-B323-4176-9DAA-6BB248A997F1}"/>
              </a:ext>
            </a:extLst>
          </p:cNvPr>
          <p:cNvSpPr>
            <a:spLocks/>
          </p:cNvSpPr>
          <p:nvPr/>
        </p:nvSpPr>
        <p:spPr bwMode="auto">
          <a:xfrm flipH="1" flipV="1">
            <a:off x="5119565" y="3378856"/>
            <a:ext cx="3095625" cy="1611313"/>
          </a:xfrm>
          <a:custGeom>
            <a:avLst/>
            <a:gdLst>
              <a:gd name="T0" fmla="*/ 2147483647 w 1233"/>
              <a:gd name="T1" fmla="*/ 0 h 655"/>
              <a:gd name="T2" fmla="*/ 0 w 1233"/>
              <a:gd name="T3" fmla="*/ 2147483647 h 655"/>
              <a:gd name="T4" fmla="*/ 0 60000 65536"/>
              <a:gd name="T5" fmla="*/ 0 60000 65536"/>
              <a:gd name="T6" fmla="*/ 0 w 1233"/>
              <a:gd name="T7" fmla="*/ 0 h 655"/>
              <a:gd name="T8" fmla="*/ 1233 w 1233"/>
              <a:gd name="T9" fmla="*/ 655 h 65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33" h="655">
                <a:moveTo>
                  <a:pt x="1233" y="0"/>
                </a:moveTo>
                <a:lnTo>
                  <a:pt x="0" y="655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000000"/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20" name="Freeform 20">
            <a:extLst>
              <a:ext uri="{FF2B5EF4-FFF2-40B4-BE49-F238E27FC236}">
                <a16:creationId xmlns:a16="http://schemas.microsoft.com/office/drawing/2014/main" id="{B0E56BD5-AEDD-4EEE-A35A-087E622335C7}"/>
              </a:ext>
            </a:extLst>
          </p:cNvPr>
          <p:cNvSpPr>
            <a:spLocks/>
          </p:cNvSpPr>
          <p:nvPr/>
        </p:nvSpPr>
        <p:spPr bwMode="auto">
          <a:xfrm flipH="1">
            <a:off x="6775328" y="3621745"/>
            <a:ext cx="71437" cy="1152525"/>
          </a:xfrm>
          <a:custGeom>
            <a:avLst/>
            <a:gdLst>
              <a:gd name="T0" fmla="*/ 2147483647 w 1233"/>
              <a:gd name="T1" fmla="*/ 0 h 655"/>
              <a:gd name="T2" fmla="*/ 0 w 1233"/>
              <a:gd name="T3" fmla="*/ 2147483647 h 655"/>
              <a:gd name="T4" fmla="*/ 0 60000 65536"/>
              <a:gd name="T5" fmla="*/ 0 60000 65536"/>
              <a:gd name="T6" fmla="*/ 0 w 1233"/>
              <a:gd name="T7" fmla="*/ 0 h 655"/>
              <a:gd name="T8" fmla="*/ 1233 w 1233"/>
              <a:gd name="T9" fmla="*/ 655 h 65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33" h="655">
                <a:moveTo>
                  <a:pt x="1233" y="0"/>
                </a:moveTo>
                <a:lnTo>
                  <a:pt x="0" y="655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000000"/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21" name="Freeform 21">
            <a:extLst>
              <a:ext uri="{FF2B5EF4-FFF2-40B4-BE49-F238E27FC236}">
                <a16:creationId xmlns:a16="http://schemas.microsoft.com/office/drawing/2014/main" id="{A4BFD47B-42CC-499D-843D-152D02795BA0}"/>
              </a:ext>
            </a:extLst>
          </p:cNvPr>
          <p:cNvSpPr>
            <a:spLocks/>
          </p:cNvSpPr>
          <p:nvPr/>
        </p:nvSpPr>
        <p:spPr bwMode="auto">
          <a:xfrm>
            <a:off x="5157665" y="5261632"/>
            <a:ext cx="1255713" cy="74613"/>
          </a:xfrm>
          <a:custGeom>
            <a:avLst/>
            <a:gdLst>
              <a:gd name="T0" fmla="*/ 2147483647 w 1233"/>
              <a:gd name="T1" fmla="*/ 0 h 655"/>
              <a:gd name="T2" fmla="*/ 0 w 1233"/>
              <a:gd name="T3" fmla="*/ 2147483647 h 655"/>
              <a:gd name="T4" fmla="*/ 0 60000 65536"/>
              <a:gd name="T5" fmla="*/ 0 60000 65536"/>
              <a:gd name="T6" fmla="*/ 0 w 1233"/>
              <a:gd name="T7" fmla="*/ 0 h 655"/>
              <a:gd name="T8" fmla="*/ 1233 w 1233"/>
              <a:gd name="T9" fmla="*/ 655 h 65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33" h="655">
                <a:moveTo>
                  <a:pt x="1233" y="0"/>
                </a:moveTo>
                <a:lnTo>
                  <a:pt x="0" y="655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000000"/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22" name="Freeform 22">
            <a:extLst>
              <a:ext uri="{FF2B5EF4-FFF2-40B4-BE49-F238E27FC236}">
                <a16:creationId xmlns:a16="http://schemas.microsoft.com/office/drawing/2014/main" id="{9858D82F-95B7-4BFD-B7DA-3E82F0452D83}"/>
              </a:ext>
            </a:extLst>
          </p:cNvPr>
          <p:cNvSpPr>
            <a:spLocks/>
          </p:cNvSpPr>
          <p:nvPr/>
        </p:nvSpPr>
        <p:spPr bwMode="auto">
          <a:xfrm flipH="1" flipV="1">
            <a:off x="7280151" y="3585232"/>
            <a:ext cx="1154112" cy="1476375"/>
          </a:xfrm>
          <a:custGeom>
            <a:avLst/>
            <a:gdLst>
              <a:gd name="T0" fmla="*/ 2147483647 w 1233"/>
              <a:gd name="T1" fmla="*/ 0 h 655"/>
              <a:gd name="T2" fmla="*/ 0 w 1233"/>
              <a:gd name="T3" fmla="*/ 2147483647 h 655"/>
              <a:gd name="T4" fmla="*/ 0 60000 65536"/>
              <a:gd name="T5" fmla="*/ 0 60000 65536"/>
              <a:gd name="T6" fmla="*/ 0 w 1233"/>
              <a:gd name="T7" fmla="*/ 0 h 655"/>
              <a:gd name="T8" fmla="*/ 1233 w 1233"/>
              <a:gd name="T9" fmla="*/ 655 h 65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33" h="655">
                <a:moveTo>
                  <a:pt x="1233" y="0"/>
                </a:moveTo>
                <a:lnTo>
                  <a:pt x="0" y="655"/>
                </a:lnTo>
              </a:path>
            </a:pathLst>
          </a:custGeom>
          <a:noFill/>
          <a:ln w="762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000000"/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23" name="Text Box 23">
            <a:extLst>
              <a:ext uri="{FF2B5EF4-FFF2-40B4-BE49-F238E27FC236}">
                <a16:creationId xmlns:a16="http://schemas.microsoft.com/office/drawing/2014/main" id="{A605369A-B872-46D4-A4A5-7E19AA8D8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7768" y="5684181"/>
            <a:ext cx="338400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0070C0"/>
                </a:solidFill>
                <a:latin typeface="微软雅黑"/>
                <a:ea typeface="微软雅黑"/>
              </a:rPr>
              <a:t>DFS Order</a:t>
            </a:r>
            <a:r>
              <a:rPr lang="zh-CN" altLang="en-US" sz="2800" b="1" kern="0" dirty="0">
                <a:solidFill>
                  <a:srgbClr val="0070C0"/>
                </a:solidFill>
                <a:latin typeface="Lucida Fax"/>
              </a:rPr>
              <a:t>：</a:t>
            </a:r>
          </a:p>
        </p:txBody>
      </p:sp>
      <p:sp>
        <p:nvSpPr>
          <p:cNvPr id="24" name="Text Box 24">
            <a:extLst>
              <a:ext uri="{FF2B5EF4-FFF2-40B4-BE49-F238E27FC236}">
                <a16:creationId xmlns:a16="http://schemas.microsoft.com/office/drawing/2014/main" id="{4590A618-71B7-4EFA-ADE8-2F1C99AB2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3761" y="5642251"/>
            <a:ext cx="2889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600">
                <a:solidFill>
                  <a:srgbClr val="0070C0"/>
                </a:solidFill>
                <a:latin typeface="Lucida Fax" pitchFamily="18" charset="0"/>
              </a:rPr>
              <a:t>a</a:t>
            </a:r>
          </a:p>
        </p:txBody>
      </p:sp>
      <p:sp>
        <p:nvSpPr>
          <p:cNvPr id="25" name="Text Box 25">
            <a:extLst>
              <a:ext uri="{FF2B5EF4-FFF2-40B4-BE49-F238E27FC236}">
                <a16:creationId xmlns:a16="http://schemas.microsoft.com/office/drawing/2014/main" id="{A343085F-B41C-45F8-94C2-220BB19A1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3048" y="5642251"/>
            <a:ext cx="2889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600">
                <a:solidFill>
                  <a:srgbClr val="0070C0"/>
                </a:solidFill>
                <a:latin typeface="Lucida Fax" pitchFamily="18" charset="0"/>
              </a:rPr>
              <a:t>b</a:t>
            </a:r>
          </a:p>
        </p:txBody>
      </p:sp>
      <p:sp>
        <p:nvSpPr>
          <p:cNvPr id="26" name="Text Box 26">
            <a:extLst>
              <a:ext uri="{FF2B5EF4-FFF2-40B4-BE49-F238E27FC236}">
                <a16:creationId xmlns:a16="http://schemas.microsoft.com/office/drawing/2014/main" id="{75BE7C0A-455C-4AB0-97B2-CB80739E6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7011" y="5642251"/>
            <a:ext cx="2889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600">
                <a:solidFill>
                  <a:srgbClr val="0070C0"/>
                </a:solidFill>
                <a:latin typeface="Lucida Fax" pitchFamily="18" charset="0"/>
              </a:rPr>
              <a:t>f</a:t>
            </a:r>
          </a:p>
        </p:txBody>
      </p:sp>
      <p:sp>
        <p:nvSpPr>
          <p:cNvPr id="27" name="Text Box 27">
            <a:extLst>
              <a:ext uri="{FF2B5EF4-FFF2-40B4-BE49-F238E27FC236}">
                <a16:creationId xmlns:a16="http://schemas.microsoft.com/office/drawing/2014/main" id="{2B5C389A-6855-4811-9482-C5D0A51A9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748" y="5642251"/>
            <a:ext cx="2889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600">
                <a:solidFill>
                  <a:srgbClr val="0070C0"/>
                </a:solidFill>
                <a:latin typeface="Lucida Fax" pitchFamily="18" charset="0"/>
              </a:rPr>
              <a:t>c</a:t>
            </a:r>
          </a:p>
        </p:txBody>
      </p:sp>
      <p:sp>
        <p:nvSpPr>
          <p:cNvPr id="28" name="Text Box 28">
            <a:extLst>
              <a:ext uri="{FF2B5EF4-FFF2-40B4-BE49-F238E27FC236}">
                <a16:creationId xmlns:a16="http://schemas.microsoft.com/office/drawing/2014/main" id="{F60F9791-A21F-4306-B0A3-A77ABC4A5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0973" y="5642251"/>
            <a:ext cx="2889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600">
                <a:solidFill>
                  <a:srgbClr val="0070C0"/>
                </a:solidFill>
                <a:latin typeface="Lucida Fax" pitchFamily="18" charset="0"/>
              </a:rPr>
              <a:t>e</a:t>
            </a:r>
          </a:p>
        </p:txBody>
      </p:sp>
      <p:sp>
        <p:nvSpPr>
          <p:cNvPr id="29" name="Text Box 29">
            <a:extLst>
              <a:ext uri="{FF2B5EF4-FFF2-40B4-BE49-F238E27FC236}">
                <a16:creationId xmlns:a16="http://schemas.microsoft.com/office/drawing/2014/main" id="{BD43C9C9-05AF-4609-95EA-549A30D2E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3273" y="5642251"/>
            <a:ext cx="2889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600">
                <a:solidFill>
                  <a:srgbClr val="0070C0"/>
                </a:solidFill>
                <a:latin typeface="Lucida Fax" pitchFamily="18" charset="0"/>
              </a:rPr>
              <a:t>d</a:t>
            </a:r>
          </a:p>
        </p:txBody>
      </p:sp>
      <p:sp>
        <p:nvSpPr>
          <p:cNvPr id="30" name="Text Box 30">
            <a:extLst>
              <a:ext uri="{FF2B5EF4-FFF2-40B4-BE49-F238E27FC236}">
                <a16:creationId xmlns:a16="http://schemas.microsoft.com/office/drawing/2014/main" id="{B1030792-F8C9-41B6-B82A-74D3A4BC4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8673" y="5642251"/>
            <a:ext cx="2889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600">
                <a:solidFill>
                  <a:srgbClr val="0070C0"/>
                </a:solidFill>
                <a:latin typeface="Lucida Fax" pitchFamily="18" charset="0"/>
              </a:rPr>
              <a:t>g</a:t>
            </a:r>
          </a:p>
        </p:txBody>
      </p:sp>
      <p:sp>
        <p:nvSpPr>
          <p:cNvPr id="31" name="Line 31">
            <a:extLst>
              <a:ext uri="{FF2B5EF4-FFF2-40B4-BE49-F238E27FC236}">
                <a16:creationId xmlns:a16="http://schemas.microsoft.com/office/drawing/2014/main" id="{588043B5-BEA4-48B0-8ECB-AF935A783622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8561" y="6002614"/>
            <a:ext cx="3603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0070C0"/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32" name="Line 32">
            <a:extLst>
              <a:ext uri="{FF2B5EF4-FFF2-40B4-BE49-F238E27FC236}">
                <a16:creationId xmlns:a16="http://schemas.microsoft.com/office/drawing/2014/main" id="{E1AC4364-F83F-49B4-ABE2-A8DB3223D547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8798" y="6002614"/>
            <a:ext cx="3603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0070C0"/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33" name="Line 33">
            <a:extLst>
              <a:ext uri="{FF2B5EF4-FFF2-40B4-BE49-F238E27FC236}">
                <a16:creationId xmlns:a16="http://schemas.microsoft.com/office/drawing/2014/main" id="{33E947B6-A14E-4A30-B82D-DBF871BA36BE}"/>
              </a:ext>
            </a:extLst>
          </p:cNvPr>
          <p:cNvSpPr>
            <a:spLocks noChangeShapeType="1"/>
          </p:cNvSpPr>
          <p:nvPr/>
        </p:nvSpPr>
        <p:spPr bwMode="auto">
          <a:xfrm>
            <a:off x="8368085" y="6002614"/>
            <a:ext cx="3603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0070C0"/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34" name="Line 34">
            <a:extLst>
              <a:ext uri="{FF2B5EF4-FFF2-40B4-BE49-F238E27FC236}">
                <a16:creationId xmlns:a16="http://schemas.microsoft.com/office/drawing/2014/main" id="{80191B27-1193-4FCB-B744-61CD56880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8864021" y="6002614"/>
            <a:ext cx="3603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0070C0"/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35" name="Line 35">
            <a:extLst>
              <a:ext uri="{FF2B5EF4-FFF2-40B4-BE49-F238E27FC236}">
                <a16:creationId xmlns:a16="http://schemas.microsoft.com/office/drawing/2014/main" id="{2B13D871-A959-4AAA-9E5D-1A9AF15B6ED8}"/>
              </a:ext>
            </a:extLst>
          </p:cNvPr>
          <p:cNvSpPr>
            <a:spLocks noChangeShapeType="1"/>
          </p:cNvSpPr>
          <p:nvPr/>
        </p:nvSpPr>
        <p:spPr bwMode="auto">
          <a:xfrm>
            <a:off x="9526961" y="6002614"/>
            <a:ext cx="3603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0070C0"/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36" name="Line 36">
            <a:extLst>
              <a:ext uri="{FF2B5EF4-FFF2-40B4-BE49-F238E27FC236}">
                <a16:creationId xmlns:a16="http://schemas.microsoft.com/office/drawing/2014/main" id="{A76C40FE-1008-42F1-87C3-8009C4BABC3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89900" y="6002614"/>
            <a:ext cx="3603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rgbClr val="0070C0"/>
              </a:solidFill>
              <a:latin typeface="+mn-lt"/>
              <a:ea typeface="微软雅黑" pitchFamily="34" charset="-122"/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455394A-1A54-42F8-A32E-8F64B98016DE}"/>
              </a:ext>
            </a:extLst>
          </p:cNvPr>
          <p:cNvCxnSpPr/>
          <p:nvPr/>
        </p:nvCxnSpPr>
        <p:spPr>
          <a:xfrm>
            <a:off x="2262064" y="1070631"/>
            <a:ext cx="1905000" cy="1588"/>
          </a:xfrm>
          <a:prstGeom prst="line">
            <a:avLst/>
          </a:prstGeom>
          <a:noFill/>
          <a:ln w="9525" cap="flat" cmpd="sng" algn="ctr">
            <a:solidFill>
              <a:srgbClr val="FF6600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208631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5" presetClass="emph" presetSubtype="1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" dur="3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" dur="3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" dur="3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00"/>
                            </p:stCondLst>
                            <p:childTnLst>
                              <p:par>
                                <p:cTn id="18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1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3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1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800"/>
                            </p:stCondLst>
                            <p:childTnLst>
                              <p:par>
                                <p:cTn id="32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6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3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1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"/>
                            </p:stCondLst>
                            <p:childTnLst>
                              <p:par>
                                <p:cTn id="4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"/>
                            </p:stCondLst>
                            <p:childTnLst>
                              <p:par>
                                <p:cTn id="47" presetID="5" presetClass="emph" presetSubtype="1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8" dur="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9" dur="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0" dur="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900"/>
                            </p:stCondLst>
                            <p:childTnLst>
                              <p:par>
                                <p:cTn id="52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00"/>
                            </p:stCondLst>
                            <p:childTnLst>
                              <p:par>
                                <p:cTn id="5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57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58" dur="1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5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3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1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800"/>
                            </p:stCondLst>
                            <p:childTnLst>
                              <p:par>
                                <p:cTn id="66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0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3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1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"/>
                            </p:stCondLst>
                            <p:childTnLst>
                              <p:par>
                                <p:cTn id="7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"/>
                            </p:stCondLst>
                            <p:childTnLst>
                              <p:par>
                                <p:cTn id="81" presetID="5" presetClass="emph" presetSubtype="1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2" dur="3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3" dur="3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4" dur="3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00"/>
                            </p:stCondLst>
                            <p:childTnLst>
                              <p:par>
                                <p:cTn id="86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200"/>
                            </p:stCondLst>
                            <p:childTnLst>
                              <p:par>
                                <p:cTn id="8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91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92" dur="1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9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3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1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800"/>
                            </p:stCondLst>
                            <p:childTnLst>
                              <p:par>
                                <p:cTn id="100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4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100"/>
                            </p:stCondLst>
                            <p:childTnLst>
                              <p:par>
                                <p:cTn id="106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3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8" dur="1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400"/>
                            </p:stCondLst>
                            <p:childTnLst>
                              <p:par>
                                <p:cTn id="110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2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700"/>
                            </p:stCondLst>
                            <p:childTnLst>
                              <p:par>
                                <p:cTn id="114" presetID="5" presetClass="emph" presetSubtype="1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15" dur="3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6" dur="3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17" dur="3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19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300"/>
                            </p:stCondLst>
                            <p:childTnLst>
                              <p:par>
                                <p:cTn id="122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4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5" dur="1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2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2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600"/>
                            </p:stCondLst>
                            <p:childTnLst>
                              <p:par>
                                <p:cTn id="12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3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1" dur="1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900"/>
                            </p:stCondLst>
                            <p:childTnLst>
                              <p:par>
                                <p:cTn id="133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7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4200"/>
                            </p:stCondLst>
                            <p:childTnLst>
                              <p:par>
                                <p:cTn id="13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3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1" dur="1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500"/>
                            </p:stCondLst>
                            <p:childTnLst>
                              <p:par>
                                <p:cTn id="14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4800"/>
                            </p:stCondLst>
                            <p:childTnLst>
                              <p:par>
                                <p:cTn id="147" presetID="5" presetClass="emph" presetSubtype="1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8" dur="3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9" dur="3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0" dur="3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100"/>
                            </p:stCondLst>
                            <p:childTnLst>
                              <p:par>
                                <p:cTn id="152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400"/>
                            </p:stCondLst>
                            <p:childTnLst>
                              <p:par>
                                <p:cTn id="15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7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58" dur="1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700"/>
                            </p:stCondLst>
                            <p:childTnLst>
                              <p:par>
                                <p:cTn id="16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3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4" dur="1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6000"/>
                            </p:stCondLst>
                            <p:childTnLst>
                              <p:par>
                                <p:cTn id="166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0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6300"/>
                            </p:stCondLst>
                            <p:childTnLst>
                              <p:par>
                                <p:cTn id="172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3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4" dur="1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6600"/>
                            </p:stCondLst>
                            <p:childTnLst>
                              <p:par>
                                <p:cTn id="17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6900"/>
                            </p:stCondLst>
                            <p:childTnLst>
                              <p:par>
                                <p:cTn id="180" presetID="5" presetClass="emph" presetSubtype="1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1" dur="3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2" dur="3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3" dur="3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7200"/>
                            </p:stCondLst>
                            <p:childTnLst>
                              <p:par>
                                <p:cTn id="185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6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7500"/>
                            </p:stCondLst>
                            <p:childTnLst>
                              <p:par>
                                <p:cTn id="18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90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91" dur="1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92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7800"/>
                            </p:stCondLst>
                            <p:childTnLst>
                              <p:par>
                                <p:cTn id="19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3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7" dur="1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8100"/>
                            </p:stCondLst>
                            <p:childTnLst>
                              <p:par>
                                <p:cTn id="19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8400"/>
                            </p:stCondLst>
                            <p:childTnLst>
                              <p:par>
                                <p:cTn id="20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3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6" dur="1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8700"/>
                            </p:stCondLst>
                            <p:childTnLst>
                              <p:par>
                                <p:cTn id="208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9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0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9000"/>
                            </p:stCondLst>
                            <p:childTnLst>
                              <p:par>
                                <p:cTn id="212" presetID="5" presetClass="emph" presetSubtype="1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13" dur="3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14" dur="3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15" dur="3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9300"/>
                            </p:stCondLst>
                            <p:childTnLst>
                              <p:par>
                                <p:cTn id="217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8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9600"/>
                            </p:stCondLst>
                            <p:childTnLst>
                              <p:par>
                                <p:cTn id="22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22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3" dur="1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25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7FF487-EC00-461A-92FE-6CF2F32F6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Depth-First Traversal: Sample Code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12C290-3F0A-4464-90F3-E2ED6A1DF9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AE7ED86-D8C9-4241-B7AE-FC3CFBB434AA}"/>
              </a:ext>
            </a:extLst>
          </p:cNvPr>
          <p:cNvSpPr/>
          <p:nvPr/>
        </p:nvSpPr>
        <p:spPr>
          <a:xfrm>
            <a:off x="1991544" y="1628800"/>
            <a:ext cx="10009112" cy="4932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0000"/>
            <a:r>
              <a:rPr lang="en-US" altLang="zh-CN" sz="24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void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DFS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Graph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&amp;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G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,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v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)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 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{</a:t>
            </a:r>
            <a:endParaRPr lang="zh-CN" altLang="en-US" sz="24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</a:endParaRPr>
          </a:p>
          <a:p>
            <a:pPr defTabSz="360000"/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G</a:t>
            </a:r>
            <a:r>
              <a:rPr lang="en-US" altLang="zh-CN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.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Mark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[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v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]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=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VISITED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;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     		</a:t>
            </a:r>
            <a:r>
              <a:rPr lang="en-US" altLang="zh-CN" sz="24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// Mark visited</a:t>
            </a:r>
          </a:p>
          <a:p>
            <a:pPr defTabSz="360000"/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</a:t>
            </a:r>
            <a:r>
              <a:rPr lang="en-US" altLang="zh-CN" sz="2800" b="1" dirty="0">
                <a:solidFill>
                  <a:srgbClr val="FF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Visit(</a:t>
            </a:r>
            <a:r>
              <a:rPr lang="en-US" altLang="zh-CN" sz="2800" b="1" dirty="0" err="1">
                <a:solidFill>
                  <a:srgbClr val="FF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G,v</a:t>
            </a:r>
            <a:r>
              <a:rPr lang="en-US" altLang="zh-CN" sz="2800" b="1" dirty="0">
                <a:solidFill>
                  <a:srgbClr val="FF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);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		       			</a:t>
            </a:r>
            <a:r>
              <a:rPr lang="en-US" altLang="zh-CN" sz="24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// Visit the vertex</a:t>
            </a:r>
          </a:p>
          <a:p>
            <a:pPr defTabSz="360000"/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</a:t>
            </a:r>
          </a:p>
          <a:p>
            <a:pPr defTabSz="360000"/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</a:t>
            </a:r>
            <a:r>
              <a:rPr lang="en-US" altLang="zh-CN" sz="24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// Start visit from each </a:t>
            </a:r>
            <a:r>
              <a:rPr lang="en-US" altLang="zh-CN" sz="2400" b="1" dirty="0" err="1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neighbour</a:t>
            </a:r>
            <a:endParaRPr lang="en-US" altLang="zh-CN" sz="24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</a:endParaRPr>
          </a:p>
          <a:p>
            <a:pPr defTabSz="360000"/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</a:t>
            </a:r>
            <a:r>
              <a:rPr lang="en-US" altLang="zh-CN" sz="24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for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Edge e 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=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G</a:t>
            </a:r>
            <a:r>
              <a:rPr lang="en-US" altLang="zh-CN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.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FirstEdge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v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); 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G</a:t>
            </a:r>
            <a:r>
              <a:rPr lang="en-US" altLang="zh-CN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.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IsEdge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e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);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e 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=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G</a:t>
            </a:r>
            <a:r>
              <a:rPr lang="en-US" altLang="zh-CN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.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NextEdge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e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))</a:t>
            </a:r>
            <a:endParaRPr lang="en-US" altLang="zh-CN" sz="24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</a:endParaRPr>
          </a:p>
          <a:p>
            <a:pPr defTabSz="360000"/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	</a:t>
            </a:r>
            <a:r>
              <a:rPr lang="en-US" altLang="zh-CN" sz="24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if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(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G</a:t>
            </a:r>
            <a:r>
              <a:rPr lang="en-US" altLang="zh-CN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.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Mark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[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G</a:t>
            </a:r>
            <a:r>
              <a:rPr lang="en-US" altLang="zh-CN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.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ToVertex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e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)]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==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UNVISITED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)</a:t>
            </a:r>
            <a:endParaRPr lang="en-US" altLang="zh-CN" sz="24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</a:endParaRPr>
          </a:p>
          <a:p>
            <a:pPr defTabSz="360000"/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		</a:t>
            </a:r>
            <a:r>
              <a:rPr lang="en-US" altLang="zh-CN" sz="2400" b="1" dirty="0">
                <a:solidFill>
                  <a:srgbClr val="0070C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DFS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G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,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G</a:t>
            </a:r>
            <a:r>
              <a:rPr lang="en-US" altLang="zh-CN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.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ToVertex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e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));</a:t>
            </a:r>
            <a:endParaRPr lang="en-US" altLang="zh-CN" sz="24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</a:endParaRPr>
          </a:p>
          <a:p>
            <a:pPr defTabSz="360000"/>
            <a:r>
              <a:rPr lang="zh-CN" alt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</a:t>
            </a:r>
            <a:endParaRPr lang="en-US" altLang="zh-CN" sz="24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</a:endParaRPr>
          </a:p>
          <a:p>
            <a:pPr defTabSz="360000"/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</a:t>
            </a:r>
            <a:r>
              <a:rPr lang="en-US" altLang="zh-CN" sz="2800" b="1" dirty="0" err="1">
                <a:solidFill>
                  <a:srgbClr val="FF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PostProcess</a:t>
            </a:r>
            <a:r>
              <a:rPr lang="en-US" altLang="zh-CN" sz="2800" b="1" dirty="0">
                <a:solidFill>
                  <a:srgbClr val="FF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(</a:t>
            </a:r>
            <a:r>
              <a:rPr lang="en-US" altLang="zh-CN" sz="2800" b="1" dirty="0" err="1">
                <a:solidFill>
                  <a:srgbClr val="FF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G,v</a:t>
            </a:r>
            <a:r>
              <a:rPr lang="en-US" altLang="zh-CN" sz="2800" b="1" dirty="0">
                <a:solidFill>
                  <a:srgbClr val="FF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);</a:t>
            </a:r>
            <a:r>
              <a:rPr lang="zh-CN" altLang="en-US" sz="2800" b="1" dirty="0">
                <a:solidFill>
                  <a:srgbClr val="FF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</a:t>
            </a:r>
            <a:r>
              <a:rPr lang="zh-CN" alt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     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	</a:t>
            </a:r>
            <a:r>
              <a:rPr lang="en-US" altLang="zh-CN" sz="24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// Further processing the vertex if needed</a:t>
            </a:r>
            <a:endParaRPr lang="zh-CN" altLang="en-US" sz="24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</a:endParaRPr>
          </a:p>
          <a:p>
            <a:pPr defTabSz="360000"/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}</a:t>
            </a:r>
            <a:endParaRPr lang="zh-CN" altLang="en-US" sz="24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</a:endParaRPr>
          </a:p>
          <a:p>
            <a:pPr defTabSz="360000">
              <a:lnSpc>
                <a:spcPts val="1700"/>
              </a:lnSpc>
              <a:spcAft>
                <a:spcPts val="0"/>
              </a:spcAft>
            </a:pPr>
            <a:r>
              <a:rPr lang="en-US" altLang="zh-CN" sz="1600" b="1" kern="0" dirty="0">
                <a:latin typeface="Ludica fax"/>
                <a:ea typeface="微软雅黑" panose="020B0503020204020204" pitchFamily="34" charset="-122"/>
                <a:cs typeface="NSimSun"/>
              </a:rPr>
              <a:t> </a:t>
            </a:r>
            <a:endParaRPr lang="zh-CN" altLang="zh-CN" sz="1600" b="1" kern="100" dirty="0">
              <a:latin typeface="Ludica fax"/>
              <a:ea typeface="微软雅黑" panose="020B0503020204020204" pitchFamily="34" charset="-122"/>
              <a:cs typeface="Times New Roman"/>
            </a:endParaRPr>
          </a:p>
          <a:p>
            <a:pPr defTabSz="360000">
              <a:lnSpc>
                <a:spcPts val="1700"/>
              </a:lnSpc>
              <a:spcAft>
                <a:spcPts val="0"/>
              </a:spcAft>
            </a:pPr>
            <a:r>
              <a:rPr lang="en-US" altLang="zh-CN" sz="1600" b="1" kern="0" dirty="0">
                <a:latin typeface="Ludica fax"/>
                <a:ea typeface="微软雅黑" panose="020B0503020204020204" pitchFamily="34" charset="-122"/>
                <a:cs typeface="NSimSun"/>
              </a:rPr>
              <a:t> </a:t>
            </a:r>
            <a:endParaRPr lang="zh-CN" altLang="zh-CN" sz="1600" b="1" kern="100" dirty="0">
              <a:latin typeface="Ludica fax"/>
              <a:ea typeface="微软雅黑" panose="020B0503020204020204" pitchFamily="34" charset="-122"/>
              <a:cs typeface="Times New Roman"/>
            </a:endParaRPr>
          </a:p>
          <a:p>
            <a:pPr algn="just" defTabSz="360000">
              <a:lnSpc>
                <a:spcPts val="1700"/>
              </a:lnSpc>
              <a:spcAft>
                <a:spcPts val="0"/>
              </a:spcAft>
            </a:pPr>
            <a:r>
              <a:rPr lang="en-US" altLang="zh-CN" sz="1600" b="1" kern="100" dirty="0">
                <a:latin typeface="Ludica fax"/>
                <a:ea typeface="微软雅黑" panose="020B0503020204020204" pitchFamily="34" charset="-122"/>
                <a:cs typeface="Times New Roman"/>
              </a:rPr>
              <a:t> </a:t>
            </a:r>
            <a:endParaRPr lang="zh-CN" altLang="zh-CN" sz="1600" b="1" kern="100" dirty="0">
              <a:latin typeface="Ludica fax"/>
              <a:ea typeface="微软雅黑" panose="020B0503020204020204" pitchFamily="34" charset="-122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839827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43C6D-C7D1-4F4A-8055-ECEFFD811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Breadth First Search: Key Idea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5BF963-A311-482C-BFA0-FA2608F08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Strategy</a:t>
            </a:r>
          </a:p>
          <a:p>
            <a:pPr lvl="1"/>
            <a:r>
              <a:rPr lang="en-US" altLang="zh-CN" dirty="0"/>
              <a:t>After visiting a vertex, visit its neighbors first before visiting deeper vertexes</a:t>
            </a:r>
          </a:p>
          <a:p>
            <a:pPr lvl="1"/>
            <a:r>
              <a:rPr lang="en-US" altLang="zh-CN" dirty="0"/>
              <a:t>Similar to Level-Order in Trees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Algorithm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Start from an unvisited vertex</a:t>
            </a:r>
            <a:r>
              <a: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rgbClr val="0070C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v</a:t>
            </a:r>
            <a:r>
              <a:rPr lang="en-US" altLang="zh-CN" sz="2800" baseline="-25000" dirty="0">
                <a:solidFill>
                  <a:srgbClr val="0070C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0</a:t>
            </a:r>
            <a:endParaRPr lang="en-US" altLang="zh-CN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Visit 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v</a:t>
            </a:r>
            <a:r>
              <a:rPr lang="en-US" altLang="zh-CN" baseline="-25000" dirty="0">
                <a:solidFill>
                  <a:srgbClr val="0070C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0</a:t>
            </a:r>
            <a:endParaRPr lang="en-US" altLang="zh-CN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Go to all vertices adjacent to 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v</a:t>
            </a:r>
            <a:r>
              <a:rPr lang="en-US" altLang="zh-CN" baseline="-25000" dirty="0">
                <a:solidFill>
                  <a:srgbClr val="0070C0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rPr>
              <a:t>0</a:t>
            </a:r>
            <a:endParaRPr lang="en-US" altLang="zh-CN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For each of these adjacent vertices, go to all vertices adjacent to it</a:t>
            </a:r>
          </a:p>
          <a:p>
            <a:pPr lvl="1"/>
            <a:r>
              <a:rPr lang="en-US" altLang="zh-CN" dirty="0"/>
              <a:t>Select another unvisited vertex, repeat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A7C6A8-8A53-4B8D-9940-FE85B74096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10946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E101D-F422-43ED-9EE4-5BD2A44AB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Breadth First Search: Sample Code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A37B7A-A0FE-4D60-9155-C2FB454878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94D98C6-F33B-46D2-A2B2-CB437B2FD35D}"/>
              </a:ext>
            </a:extLst>
          </p:cNvPr>
          <p:cNvSpPr/>
          <p:nvPr/>
        </p:nvSpPr>
        <p:spPr>
          <a:xfrm>
            <a:off x="1559496" y="1268760"/>
            <a:ext cx="1072919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0000"/>
            <a:r>
              <a:rPr lang="en-US" altLang="zh-CN" sz="20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void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BFS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(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Graph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&amp;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G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v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)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{</a:t>
            </a:r>
            <a:endParaRPr lang="en-US" altLang="zh-CN" sz="20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</a:endParaRPr>
          </a:p>
          <a:p>
            <a:pPr defTabSz="360000"/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queue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&lt;</a:t>
            </a:r>
            <a:r>
              <a:rPr lang="en-US" altLang="zh-CN" sz="20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&gt;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Q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;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</a:t>
            </a:r>
            <a:endParaRPr lang="zh-CN" altLang="en-US" sz="20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</a:endParaRPr>
          </a:p>
          <a:p>
            <a:pPr defTabSz="360000"/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     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Q</a:t>
            </a:r>
            <a:r>
              <a:rPr lang="en-US" altLang="zh-C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.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push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(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v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);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	</a:t>
            </a:r>
            <a:r>
              <a:rPr lang="en-US" altLang="zh-CN" sz="20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// Enqueue</a:t>
            </a:r>
            <a:endParaRPr lang="zh-CN" altLang="en-US" sz="20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</a:endParaRPr>
          </a:p>
          <a:p>
            <a:pPr defTabSz="360000"/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</a:t>
            </a:r>
            <a:r>
              <a:rPr lang="en-US" altLang="zh-CN" sz="20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while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(!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Q</a:t>
            </a:r>
            <a:r>
              <a:rPr lang="en-US" altLang="zh-C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.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empty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())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{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           				</a:t>
            </a:r>
            <a:endParaRPr lang="zh-CN" altLang="en-US" sz="20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</a:endParaRPr>
          </a:p>
          <a:p>
            <a:pPr defTabSz="360000"/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	</a:t>
            </a:r>
            <a:r>
              <a:rPr lang="en-US" altLang="zh-CN" sz="20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u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Q</a:t>
            </a:r>
            <a:r>
              <a:rPr lang="en-US" altLang="zh-C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.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front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();</a:t>
            </a:r>
            <a:endParaRPr lang="en-US" altLang="zh-CN" sz="20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</a:endParaRPr>
          </a:p>
          <a:p>
            <a:pPr defTabSz="360000"/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	</a:t>
            </a:r>
            <a:r>
              <a:rPr lang="en-US" altLang="zh-CN" sz="2000" b="1" dirty="0">
                <a:solidFill>
                  <a:srgbClr val="FF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Visit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(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G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u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);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                     					</a:t>
            </a:r>
            <a:endParaRPr lang="en-US" altLang="zh-CN" sz="20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</a:endParaRPr>
          </a:p>
          <a:p>
            <a:pPr defTabSz="360000"/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	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G</a:t>
            </a:r>
            <a:r>
              <a:rPr lang="en-US" altLang="zh-C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.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Mark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[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u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]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VISITED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;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    				</a:t>
            </a:r>
            <a:endParaRPr lang="zh-CN" altLang="en-US" sz="20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</a:endParaRPr>
          </a:p>
          <a:p>
            <a:pPr defTabSz="360000"/>
            <a:r>
              <a:rPr lang="zh-CN" alt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	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Q</a:t>
            </a:r>
            <a:r>
              <a:rPr lang="en-US" altLang="zh-C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.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pop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();</a:t>
            </a:r>
            <a:r>
              <a:rPr lang="zh-CN" alt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                    	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			</a:t>
            </a:r>
            <a:endParaRPr lang="zh-CN" altLang="en-US" sz="20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</a:endParaRPr>
          </a:p>
          <a:p>
            <a:pPr defTabSz="360000"/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	</a:t>
            </a:r>
            <a:r>
              <a:rPr lang="en-US" altLang="zh-CN" sz="20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for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(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Edge e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G</a:t>
            </a:r>
            <a:r>
              <a:rPr lang="en-US" altLang="zh-C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.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FirstEdge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(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u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);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G</a:t>
            </a:r>
            <a:r>
              <a:rPr lang="en-US" altLang="zh-C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.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IsEdge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(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e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);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e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G</a:t>
            </a:r>
            <a:r>
              <a:rPr lang="en-US" altLang="zh-C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.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NextEdge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(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e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))</a:t>
            </a:r>
            <a:r>
              <a:rPr lang="zh-CN" alt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	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				</a:t>
            </a:r>
          </a:p>
          <a:p>
            <a:pPr defTabSz="360000"/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		</a:t>
            </a:r>
            <a:r>
              <a:rPr lang="en-US" altLang="zh-CN" sz="20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if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(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G</a:t>
            </a:r>
            <a:r>
              <a:rPr lang="en-US" altLang="zh-C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.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Mark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[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G</a:t>
            </a:r>
            <a:r>
              <a:rPr lang="en-US" altLang="zh-C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.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ToVertex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(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e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)]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==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UNVISITED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) { </a:t>
            </a:r>
            <a:r>
              <a:rPr lang="en-US" altLang="zh-CN" sz="20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//</a:t>
            </a:r>
            <a:r>
              <a:rPr lang="zh-CN" altLang="en-US" sz="20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enqueue all unvisited </a:t>
            </a:r>
            <a:r>
              <a:rPr lang="en-US" altLang="zh-CN" sz="2000" b="1" dirty="0" err="1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neighbours</a:t>
            </a:r>
            <a:endParaRPr lang="en-US" altLang="zh-CN" sz="20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</a:endParaRPr>
          </a:p>
          <a:p>
            <a:pPr defTabSz="360000"/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			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Q</a:t>
            </a:r>
            <a:r>
              <a:rPr lang="en-US" altLang="zh-C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.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push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(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G</a:t>
            </a:r>
            <a:r>
              <a:rPr lang="en-US" altLang="zh-C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.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ToVertex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(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e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));</a:t>
            </a:r>
            <a:endParaRPr lang="en-US" altLang="zh-CN" sz="20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</a:endParaRPr>
          </a:p>
          <a:p>
            <a:pPr defTabSz="360000"/>
            <a:r>
              <a:rPr lang="zh-CN" alt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		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}</a:t>
            </a:r>
            <a:r>
              <a:rPr lang="en-US" altLang="zh-CN" sz="2000" b="1" dirty="0">
                <a:solidFill>
                  <a:srgbClr val="FF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</a:p>
          <a:p>
            <a:pPr defTabSz="360000"/>
            <a:r>
              <a:rPr lang="en-US" altLang="zh-CN" sz="2000" b="1" dirty="0">
                <a:solidFill>
                  <a:srgbClr val="FF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	</a:t>
            </a:r>
            <a:r>
              <a:rPr lang="en-US" altLang="zh-CN" sz="2000" b="1" dirty="0" err="1">
                <a:solidFill>
                  <a:srgbClr val="FF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PostProcess</a:t>
            </a:r>
            <a:r>
              <a:rPr lang="en-US" altLang="zh-CN" sz="2000" b="1" dirty="0">
                <a:solidFill>
                  <a:srgbClr val="FF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(G, u);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</a:t>
            </a:r>
            <a:r>
              <a:rPr lang="zh-CN" alt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     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	</a:t>
            </a:r>
            <a:r>
              <a:rPr lang="en-US" altLang="zh-CN" sz="18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// Further processing the vertex if needed</a:t>
            </a:r>
            <a:endParaRPr lang="zh-CN" altLang="en-US" sz="20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</a:endParaRPr>
          </a:p>
          <a:p>
            <a:pPr defTabSz="360000"/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}</a:t>
            </a:r>
          </a:p>
          <a:p>
            <a:pPr defTabSz="360000"/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}</a:t>
            </a:r>
            <a:endParaRPr lang="zh-CN" altLang="en-US" sz="20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18457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E47EA-BA61-4986-A442-BEFCAC2BB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Complexity Analysis for DFS and BSF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EE6DFB-A44E-4D17-B0DF-5D868E1A5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n</a:t>
            </a:r>
            <a:r>
              <a:rPr lang="en-US" altLang="zh-CN" dirty="0"/>
              <a:t> vertexes: each vertex is visited once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e</a:t>
            </a:r>
            <a:r>
              <a:rPr lang="en-US" altLang="zh-CN" dirty="0"/>
              <a:t> edges: each edge is visited once</a:t>
            </a:r>
          </a:p>
          <a:p>
            <a:endParaRPr lang="en-US" altLang="zh-CN" dirty="0"/>
          </a:p>
          <a:p>
            <a:r>
              <a:rPr lang="en-US" altLang="zh-CN" dirty="0"/>
              <a:t>Adjacent list representation</a:t>
            </a:r>
          </a:p>
          <a:p>
            <a:pPr lvl="1"/>
            <a:r>
              <a:rPr lang="en-US" altLang="zh-CN" dirty="0"/>
              <a:t>O(n + 2e) for undirected graph</a:t>
            </a:r>
          </a:p>
          <a:p>
            <a:pPr lvl="1"/>
            <a:r>
              <a:rPr lang="en-US" altLang="zh-CN" dirty="0"/>
              <a:t>O(n + e) for directed graph</a:t>
            </a:r>
          </a:p>
          <a:p>
            <a:r>
              <a:rPr lang="en-US" altLang="zh-CN"/>
              <a:t>Adjacent matrix </a:t>
            </a:r>
            <a:r>
              <a:rPr lang="en-US" altLang="zh-CN" dirty="0"/>
              <a:t>representation</a:t>
            </a:r>
          </a:p>
          <a:p>
            <a:pPr lvl="1"/>
            <a:r>
              <a:rPr lang="en-US" altLang="zh-CN" dirty="0"/>
              <a:t>O(n</a:t>
            </a:r>
            <a:r>
              <a:rPr lang="en-US" altLang="zh-CN" baseline="30000" dirty="0"/>
              <a:t>2</a:t>
            </a:r>
            <a:r>
              <a:rPr lang="en-US" altLang="zh-CN" dirty="0"/>
              <a:t>) because it takes O(n) time to find out all edges of a vertex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3D9C06-A085-4284-8AEC-8D460A87B1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1970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ADD8AE-8F41-4179-85C8-AC2AFEA22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Topological Sort</a:t>
            </a:r>
            <a:r>
              <a:rPr lang="zh-CN" altLang="en-US" dirty="0"/>
              <a:t>（拓扑排序）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19A4D4-0A0A-4654-B462-73074264D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Topological Sequence</a:t>
            </a:r>
            <a:endParaRPr lang="en-US" altLang="zh-CN" dirty="0"/>
          </a:p>
          <a:p>
            <a:pPr lvl="1"/>
            <a:r>
              <a:rPr lang="en-US" altLang="zh-CN" dirty="0"/>
              <a:t>An ordering of vertices in a </a:t>
            </a:r>
            <a:r>
              <a:rPr lang="en-US" altLang="zh-CN" dirty="0">
                <a:solidFill>
                  <a:srgbClr val="0070C0"/>
                </a:solidFill>
              </a:rPr>
              <a:t>directed acyclic graph (DAG)</a:t>
            </a:r>
            <a:r>
              <a:rPr lang="en-US" altLang="zh-CN" dirty="0"/>
              <a:t>, such that</a:t>
            </a:r>
          </a:p>
          <a:p>
            <a:pPr lvl="2"/>
            <a:r>
              <a:rPr lang="en-US" altLang="zh-CN" dirty="0"/>
              <a:t>If there is a path from </a:t>
            </a:r>
            <a:r>
              <a:rPr lang="en-US" altLang="zh-CN" dirty="0">
                <a:solidFill>
                  <a:srgbClr val="0070C0"/>
                </a:solidFill>
              </a:rPr>
              <a:t>v</a:t>
            </a:r>
            <a:r>
              <a:rPr lang="en-US" altLang="zh-CN" baseline="-25000" dirty="0">
                <a:solidFill>
                  <a:srgbClr val="0070C0"/>
                </a:solidFill>
              </a:rPr>
              <a:t>i</a:t>
            </a:r>
            <a:r>
              <a:rPr lang="en-US" altLang="zh-CN" dirty="0"/>
              <a:t> to </a:t>
            </a:r>
            <a:r>
              <a:rPr lang="en-US" altLang="zh-CN" dirty="0" err="1">
                <a:solidFill>
                  <a:srgbClr val="0070C0"/>
                </a:solidFill>
              </a:rPr>
              <a:t>v</a:t>
            </a:r>
            <a:r>
              <a:rPr lang="en-US" altLang="zh-CN" baseline="-25000" dirty="0" err="1">
                <a:solidFill>
                  <a:srgbClr val="0070C0"/>
                </a:solidFill>
              </a:rPr>
              <a:t>j</a:t>
            </a:r>
            <a:r>
              <a:rPr lang="en-US" altLang="zh-CN" dirty="0"/>
              <a:t>, then </a:t>
            </a:r>
            <a:r>
              <a:rPr lang="en-US" altLang="zh-CN" dirty="0" err="1">
                <a:solidFill>
                  <a:srgbClr val="0070C0"/>
                </a:solidFill>
              </a:rPr>
              <a:t>v</a:t>
            </a:r>
            <a:r>
              <a:rPr lang="en-US" altLang="zh-CN" baseline="-25000" dirty="0" err="1">
                <a:solidFill>
                  <a:srgbClr val="0070C0"/>
                </a:solidFill>
              </a:rPr>
              <a:t>j</a:t>
            </a:r>
            <a:r>
              <a:rPr lang="en-US" altLang="zh-CN" dirty="0"/>
              <a:t> appears after </a:t>
            </a:r>
            <a:r>
              <a:rPr lang="en-US" altLang="zh-CN" dirty="0">
                <a:solidFill>
                  <a:srgbClr val="0070C0"/>
                </a:solidFill>
              </a:rPr>
              <a:t>v</a:t>
            </a:r>
            <a:r>
              <a:rPr lang="en-US" altLang="zh-CN" baseline="-25000" dirty="0">
                <a:solidFill>
                  <a:srgbClr val="0070C0"/>
                </a:solidFill>
              </a:rPr>
              <a:t>i</a:t>
            </a:r>
            <a:r>
              <a:rPr lang="en-US" altLang="zh-CN" dirty="0"/>
              <a:t> in the ordering</a:t>
            </a:r>
          </a:p>
          <a:p>
            <a:pPr lvl="1"/>
            <a:r>
              <a:rPr lang="en-US" altLang="zh-CN" dirty="0"/>
              <a:t>There could be </a:t>
            </a:r>
            <a:r>
              <a:rPr lang="en-US" altLang="zh-CN" dirty="0">
                <a:solidFill>
                  <a:srgbClr val="0070C0"/>
                </a:solidFill>
              </a:rPr>
              <a:t>multiple</a:t>
            </a:r>
            <a:r>
              <a:rPr lang="en-US" altLang="zh-CN" dirty="0"/>
              <a:t> possible topological sequences in a DAG</a:t>
            </a:r>
          </a:p>
          <a:p>
            <a:pPr lvl="1"/>
            <a:r>
              <a:rPr lang="en-US" altLang="zh-CN" dirty="0"/>
              <a:t>Topological sequence is </a:t>
            </a:r>
            <a:r>
              <a:rPr lang="en-US" altLang="zh-CN" dirty="0">
                <a:solidFill>
                  <a:srgbClr val="0070C0"/>
                </a:solidFill>
              </a:rPr>
              <a:t>not possible </a:t>
            </a:r>
            <a:r>
              <a:rPr lang="en-US" altLang="zh-CN" dirty="0"/>
              <a:t>if there is a cycle in the graph</a:t>
            </a:r>
          </a:p>
          <a:p>
            <a:pPr lvl="2"/>
            <a:r>
              <a:rPr lang="en-US" altLang="zh-CN" dirty="0"/>
              <a:t>Why?</a:t>
            </a:r>
          </a:p>
          <a:p>
            <a:pPr marL="344487" lvl="1" indent="0">
              <a:buNone/>
            </a:pPr>
            <a:endParaRPr lang="en-US" altLang="zh-CN" dirty="0"/>
          </a:p>
          <a:p>
            <a:r>
              <a:rPr lang="en-US" altLang="zh-CN" b="1" dirty="0">
                <a:solidFill>
                  <a:srgbClr val="FF0000"/>
                </a:solidFill>
              </a:rPr>
              <a:t>Topological Sort</a:t>
            </a:r>
            <a:endParaRPr lang="en-US" altLang="zh-CN" dirty="0"/>
          </a:p>
          <a:p>
            <a:pPr lvl="1"/>
            <a:r>
              <a:rPr lang="en-US" altLang="zh-CN" dirty="0"/>
              <a:t>Algorithm to find a topological sequence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743461-E78E-4A4B-8462-DECB6F97A4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01020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483F5-C123-4A5B-B74E-8AE49DD23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Topological Sort: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CC7B10-234E-479E-A474-0F181AA8E0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61BD9ED-B736-468E-847F-930357EAD66F}"/>
              </a:ext>
            </a:extLst>
          </p:cNvPr>
          <p:cNvSpPr/>
          <p:nvPr/>
        </p:nvSpPr>
        <p:spPr>
          <a:xfrm>
            <a:off x="2207568" y="1196752"/>
            <a:ext cx="746760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363" indent="-360363">
              <a:spcBef>
                <a:spcPts val="600"/>
              </a:spcBef>
              <a:buClr>
                <a:srgbClr val="CC0000"/>
              </a:buClr>
              <a:buSzPct val="80000"/>
              <a:defRPr/>
            </a:pPr>
            <a:r>
              <a:rPr lang="zh-CN" altLang="en-US" sz="3600" kern="0" dirty="0">
                <a:solidFill>
                  <a:srgbClr val="0000CC"/>
                </a:solidFill>
                <a:latin typeface="Lucida Fax" pitchFamily="18" charset="0"/>
                <a:ea typeface="微软雅黑" pitchFamily="34" charset="-122"/>
                <a:cs typeface="+mn-cs"/>
              </a:rPr>
              <a:t>课程代号    课程名称	    先修课程</a:t>
            </a:r>
          </a:p>
          <a:p>
            <a:pPr marL="360363" indent="-360363">
              <a:spcBef>
                <a:spcPts val="600"/>
              </a:spcBef>
              <a:buClr>
                <a:srgbClr val="CC0000"/>
              </a:buClr>
              <a:buSzPct val="80000"/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  <a:cs typeface="+mn-cs"/>
              </a:rPr>
              <a:t> </a:t>
            </a:r>
            <a:r>
              <a:rPr lang="en-US" altLang="zh-CN" sz="2400" kern="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  <a:cs typeface="+mn-cs"/>
              </a:rPr>
              <a:t>C1			</a:t>
            </a:r>
            <a:r>
              <a:rPr lang="zh-CN" altLang="en-US" sz="2400" kern="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  <a:cs typeface="+mn-cs"/>
              </a:rPr>
              <a:t>高等数学</a:t>
            </a:r>
          </a:p>
          <a:p>
            <a:pPr marL="360363" indent="-360363">
              <a:spcBef>
                <a:spcPts val="600"/>
              </a:spcBef>
              <a:buClr>
                <a:srgbClr val="CC0000"/>
              </a:buClr>
              <a:buSzPct val="80000"/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  <a:cs typeface="+mn-cs"/>
              </a:rPr>
              <a:t> </a:t>
            </a:r>
            <a:r>
              <a:rPr lang="en-US" altLang="zh-CN" sz="2400" kern="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  <a:cs typeface="+mn-cs"/>
              </a:rPr>
              <a:t>C2			</a:t>
            </a:r>
            <a:r>
              <a:rPr lang="zh-CN" altLang="en-US" sz="2400" kern="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  <a:cs typeface="+mn-cs"/>
              </a:rPr>
              <a:t>程序设计</a:t>
            </a:r>
          </a:p>
          <a:p>
            <a:pPr marL="360363" indent="-360363">
              <a:spcBef>
                <a:spcPts val="600"/>
              </a:spcBef>
              <a:buClr>
                <a:srgbClr val="CC0000"/>
              </a:buClr>
              <a:buSzPct val="80000"/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  <a:cs typeface="+mn-cs"/>
              </a:rPr>
              <a:t> </a:t>
            </a:r>
            <a:r>
              <a:rPr lang="en-US" altLang="zh-CN" sz="2400" kern="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  <a:cs typeface="+mn-cs"/>
              </a:rPr>
              <a:t>C3			</a:t>
            </a:r>
            <a:r>
              <a:rPr lang="zh-CN" altLang="en-US" sz="2400" kern="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  <a:cs typeface="+mn-cs"/>
              </a:rPr>
              <a:t>离散数学		</a:t>
            </a:r>
            <a:r>
              <a:rPr lang="en-US" altLang="zh-CN" sz="2400" kern="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  <a:cs typeface="+mn-cs"/>
              </a:rPr>
              <a:t>C1</a:t>
            </a:r>
            <a:r>
              <a:rPr lang="zh-CN" altLang="en-US" sz="2400" kern="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  <a:cs typeface="+mn-cs"/>
              </a:rPr>
              <a:t>，</a:t>
            </a:r>
            <a:r>
              <a:rPr lang="en-US" altLang="zh-CN" sz="2400" kern="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  <a:cs typeface="+mn-cs"/>
              </a:rPr>
              <a:t>C2</a:t>
            </a:r>
          </a:p>
          <a:p>
            <a:pPr marL="360363" indent="-360363">
              <a:spcBef>
                <a:spcPts val="600"/>
              </a:spcBef>
              <a:buClr>
                <a:srgbClr val="CC0000"/>
              </a:buClr>
              <a:buSzPct val="80000"/>
              <a:defRPr/>
            </a:pPr>
            <a:r>
              <a:rPr lang="en-US" altLang="zh-CN" sz="2400" kern="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  <a:cs typeface="+mn-cs"/>
              </a:rPr>
              <a:t> C4			</a:t>
            </a:r>
            <a:r>
              <a:rPr lang="zh-CN" altLang="en-US" sz="2400" kern="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  <a:cs typeface="+mn-cs"/>
              </a:rPr>
              <a:t>数据结构		</a:t>
            </a:r>
            <a:r>
              <a:rPr lang="en-US" altLang="zh-CN" sz="2400" kern="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  <a:cs typeface="+mn-cs"/>
              </a:rPr>
              <a:t>C2</a:t>
            </a:r>
            <a:r>
              <a:rPr lang="zh-CN" altLang="en-US" sz="2400" kern="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  <a:cs typeface="+mn-cs"/>
              </a:rPr>
              <a:t>，</a:t>
            </a:r>
            <a:r>
              <a:rPr lang="en-US" altLang="zh-CN" sz="2400" kern="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  <a:cs typeface="+mn-cs"/>
              </a:rPr>
              <a:t>C3</a:t>
            </a:r>
          </a:p>
          <a:p>
            <a:pPr marL="360363" indent="-360363">
              <a:spcBef>
                <a:spcPts val="600"/>
              </a:spcBef>
              <a:buClr>
                <a:srgbClr val="CC0000"/>
              </a:buClr>
              <a:buSzPct val="80000"/>
              <a:defRPr/>
            </a:pPr>
            <a:r>
              <a:rPr lang="en-US" altLang="zh-CN" sz="2400" kern="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  <a:cs typeface="+mn-cs"/>
              </a:rPr>
              <a:t> C5			</a:t>
            </a:r>
            <a:r>
              <a:rPr lang="zh-CN" altLang="en-US" sz="2400" kern="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  <a:cs typeface="+mn-cs"/>
              </a:rPr>
              <a:t>算法分析		</a:t>
            </a:r>
            <a:r>
              <a:rPr lang="en-US" altLang="zh-CN" sz="2400" kern="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  <a:cs typeface="+mn-cs"/>
              </a:rPr>
              <a:t>C2</a:t>
            </a:r>
          </a:p>
          <a:p>
            <a:pPr marL="360363" indent="-360363">
              <a:spcBef>
                <a:spcPts val="600"/>
              </a:spcBef>
              <a:buClr>
                <a:srgbClr val="CC0000"/>
              </a:buClr>
              <a:buSzPct val="80000"/>
              <a:defRPr/>
            </a:pPr>
            <a:r>
              <a:rPr lang="en-US" altLang="zh-CN" sz="2400" kern="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  <a:cs typeface="+mn-cs"/>
              </a:rPr>
              <a:t> C6			</a:t>
            </a:r>
            <a:r>
              <a:rPr lang="zh-CN" altLang="en-US" sz="2400" kern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计算机网络</a:t>
            </a:r>
            <a:r>
              <a:rPr lang="zh-CN" altLang="en-US" sz="2400" kern="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  <a:cs typeface="+mn-cs"/>
              </a:rPr>
              <a:t>		</a:t>
            </a:r>
            <a:r>
              <a:rPr lang="en-US" altLang="zh-CN" sz="2400" kern="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  <a:cs typeface="+mn-cs"/>
              </a:rPr>
              <a:t>C4</a:t>
            </a:r>
            <a:r>
              <a:rPr lang="zh-CN" altLang="en-US" sz="2400" kern="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  <a:cs typeface="+mn-cs"/>
              </a:rPr>
              <a:t>，</a:t>
            </a:r>
            <a:r>
              <a:rPr lang="en-US" altLang="zh-CN" sz="2400" kern="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  <a:cs typeface="+mn-cs"/>
              </a:rPr>
              <a:t>C5</a:t>
            </a:r>
          </a:p>
          <a:p>
            <a:pPr marL="360363" indent="-360363">
              <a:spcBef>
                <a:spcPts val="600"/>
              </a:spcBef>
              <a:buClr>
                <a:srgbClr val="CC0000"/>
              </a:buClr>
              <a:buSzPct val="80000"/>
              <a:defRPr/>
            </a:pPr>
            <a:r>
              <a:rPr lang="en-US" altLang="zh-CN" sz="2400" kern="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  <a:cs typeface="+mn-cs"/>
              </a:rPr>
              <a:t> C7			</a:t>
            </a:r>
            <a:r>
              <a:rPr lang="zh-CN" altLang="en-US" sz="2400" kern="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  <a:cs typeface="+mn-cs"/>
              </a:rPr>
              <a:t>操作系统		</a:t>
            </a:r>
            <a:r>
              <a:rPr lang="en-US" altLang="zh-CN" sz="2400" kern="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  <a:cs typeface="+mn-cs"/>
              </a:rPr>
              <a:t>C4</a:t>
            </a:r>
            <a:r>
              <a:rPr lang="zh-CN" altLang="en-US" sz="2400" kern="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  <a:cs typeface="+mn-cs"/>
              </a:rPr>
              <a:t>，</a:t>
            </a:r>
            <a:r>
              <a:rPr lang="en-US" altLang="zh-CN" sz="2400" kern="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  <a:cs typeface="+mn-cs"/>
              </a:rPr>
              <a:t>C9</a:t>
            </a:r>
          </a:p>
          <a:p>
            <a:pPr marL="360363" indent="-360363">
              <a:spcBef>
                <a:spcPts val="600"/>
              </a:spcBef>
              <a:buClr>
                <a:srgbClr val="CC0000"/>
              </a:buClr>
              <a:buSzPct val="80000"/>
              <a:defRPr/>
            </a:pPr>
            <a:r>
              <a:rPr lang="en-US" altLang="zh-CN" sz="2400" kern="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  <a:cs typeface="+mn-cs"/>
              </a:rPr>
              <a:t> C8			</a:t>
            </a:r>
            <a:r>
              <a:rPr lang="zh-CN" altLang="en-US" sz="2400" kern="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  <a:cs typeface="+mn-cs"/>
              </a:rPr>
              <a:t>理论计算机		</a:t>
            </a:r>
            <a:r>
              <a:rPr lang="en-US" altLang="zh-CN" sz="2400" kern="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  <a:cs typeface="+mn-cs"/>
              </a:rPr>
              <a:t>C1</a:t>
            </a:r>
          </a:p>
          <a:p>
            <a:pPr marL="360363" indent="-360363">
              <a:spcBef>
                <a:spcPts val="600"/>
              </a:spcBef>
              <a:buClr>
                <a:srgbClr val="CC0000"/>
              </a:buClr>
              <a:buSzPct val="80000"/>
              <a:defRPr/>
            </a:pPr>
            <a:r>
              <a:rPr lang="en-US" altLang="zh-CN" sz="2400" kern="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  <a:cs typeface="+mn-cs"/>
              </a:rPr>
              <a:t> C9			</a:t>
            </a:r>
            <a:r>
              <a:rPr lang="zh-CN" altLang="en-US" sz="2400" kern="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量子计算</a:t>
            </a:r>
            <a:r>
              <a:rPr lang="zh-CN" altLang="en-US" sz="2400" kern="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  <a:cs typeface="+mn-cs"/>
              </a:rPr>
              <a:t>		</a:t>
            </a:r>
            <a:r>
              <a:rPr lang="en-US" altLang="zh-CN" sz="2400" kern="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  <a:cs typeface="+mn-cs"/>
              </a:rPr>
              <a:t>C8</a:t>
            </a:r>
          </a:p>
        </p:txBody>
      </p:sp>
    </p:spTree>
    <p:extLst>
      <p:ext uri="{BB962C8B-B14F-4D97-AF65-F5344CB8AC3E}">
        <p14:creationId xmlns:p14="http://schemas.microsoft.com/office/powerpoint/2010/main" val="8553179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483F5-C123-4A5B-B74E-8AE49DD23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Topological Sort: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CC7B10-234E-479E-A474-0F181AA8E0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  <p:grpSp>
        <p:nvGrpSpPr>
          <p:cNvPr id="7" name="组合 1">
            <a:extLst>
              <a:ext uri="{FF2B5EF4-FFF2-40B4-BE49-F238E27FC236}">
                <a16:creationId xmlns:a16="http://schemas.microsoft.com/office/drawing/2014/main" id="{601D2FD9-6DC6-4AC1-AF9E-2887EB2E74B0}"/>
              </a:ext>
            </a:extLst>
          </p:cNvPr>
          <p:cNvGrpSpPr>
            <a:grpSpLocks/>
          </p:cNvGrpSpPr>
          <p:nvPr/>
        </p:nvGrpSpPr>
        <p:grpSpPr bwMode="auto">
          <a:xfrm>
            <a:off x="983432" y="1556792"/>
            <a:ext cx="4108450" cy="4127500"/>
            <a:chOff x="-107950" y="984250"/>
            <a:chExt cx="5113338" cy="511175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0EFEFB6-2332-4B0E-B48D-0D28D0278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7238" y="1057275"/>
              <a:ext cx="863600" cy="790575"/>
            </a:xfrm>
            <a:prstGeom prst="ellipse">
              <a:avLst/>
            </a:prstGeom>
            <a:noFill/>
            <a:ln w="7620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ucida Fax" pitchFamily="18" charset="0"/>
                  <a:ea typeface="微软雅黑" pitchFamily="34" charset="-122"/>
                </a:rPr>
                <a:t>c</a:t>
              </a: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ucida Fax" pitchFamily="18" charset="0"/>
                  <a:ea typeface="微软雅黑" pitchFamily="34" charset="-122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BC4B90D-C304-40C3-933D-441CB339A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7825" y="984250"/>
              <a:ext cx="863600" cy="790575"/>
            </a:xfrm>
            <a:prstGeom prst="ellipse">
              <a:avLst/>
            </a:prstGeom>
            <a:noFill/>
            <a:ln w="7620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ucida Fax" pitchFamily="18" charset="0"/>
                  <a:ea typeface="微软雅黑" pitchFamily="34" charset="-122"/>
                </a:rPr>
                <a:t>c</a:t>
              </a: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ucida Fax" pitchFamily="18" charset="0"/>
                  <a:ea typeface="微软雅黑" pitchFamily="34" charset="-122"/>
                </a:rPr>
                <a:t>2</a:t>
              </a: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D03A57B-0737-417B-9AA6-9D1923A17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7950" y="2711450"/>
              <a:ext cx="863600" cy="790575"/>
            </a:xfrm>
            <a:prstGeom prst="ellipse">
              <a:avLst/>
            </a:prstGeom>
            <a:noFill/>
            <a:ln w="7620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ucida Fax" pitchFamily="18" charset="0"/>
                  <a:ea typeface="微软雅黑" pitchFamily="34" charset="-122"/>
                </a:rPr>
                <a:t>c</a:t>
              </a: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ucida Fax" pitchFamily="18" charset="0"/>
                  <a:ea typeface="微软雅黑" pitchFamily="34" charset="-122"/>
                </a:rPr>
                <a:t>8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D558133-2D46-4821-907B-DE6F7CE4D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7950" y="4440238"/>
              <a:ext cx="863600" cy="790575"/>
            </a:xfrm>
            <a:prstGeom prst="ellipse">
              <a:avLst/>
            </a:prstGeom>
            <a:noFill/>
            <a:ln w="7620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ucida Fax" pitchFamily="18" charset="0"/>
                  <a:ea typeface="微软雅黑" pitchFamily="34" charset="-122"/>
                </a:rPr>
                <a:t>c</a:t>
              </a: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ucida Fax" pitchFamily="18" charset="0"/>
                  <a:ea typeface="微软雅黑" pitchFamily="34" charset="-122"/>
                </a:rPr>
                <a:t>9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852BBDC-16B4-4B3C-8B51-BC7594C93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0350" y="2352675"/>
              <a:ext cx="863600" cy="790575"/>
            </a:xfrm>
            <a:prstGeom prst="ellipse">
              <a:avLst/>
            </a:prstGeom>
            <a:noFill/>
            <a:ln w="7620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ucida Fax" pitchFamily="18" charset="0"/>
                  <a:ea typeface="微软雅黑" pitchFamily="34" charset="-122"/>
                </a:rPr>
                <a:t>c</a:t>
              </a: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ucida Fax" pitchFamily="18" charset="0"/>
                  <a:ea typeface="微软雅黑" pitchFamily="34" charset="-122"/>
                </a:rPr>
                <a:t>5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7116DBD-E248-400F-B958-486432642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2208213"/>
              <a:ext cx="863600" cy="790575"/>
            </a:xfrm>
            <a:prstGeom prst="ellipse">
              <a:avLst/>
            </a:prstGeom>
            <a:noFill/>
            <a:ln w="7620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ucida Fax" pitchFamily="18" charset="0"/>
                  <a:ea typeface="微软雅黑" pitchFamily="34" charset="-122"/>
                </a:rPr>
                <a:t>c</a:t>
              </a: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ucida Fax" pitchFamily="18" charset="0"/>
                  <a:ea typeface="微软雅黑" pitchFamily="34" charset="-122"/>
                </a:rPr>
                <a:t>3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7926854-D479-4717-A3DE-496A59049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4225" y="5305425"/>
              <a:ext cx="863600" cy="790575"/>
            </a:xfrm>
            <a:prstGeom prst="ellipse">
              <a:avLst/>
            </a:prstGeom>
            <a:noFill/>
            <a:ln w="7620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ucida Fax" pitchFamily="18" charset="0"/>
                  <a:ea typeface="微软雅黑" pitchFamily="34" charset="-122"/>
                </a:rPr>
                <a:t>c</a:t>
              </a: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ucida Fax" pitchFamily="18" charset="0"/>
                  <a:ea typeface="微软雅黑" pitchFamily="34" charset="-122"/>
                </a:rPr>
                <a:t>7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19DC151-A006-40CE-88B1-751108353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3505200"/>
              <a:ext cx="863600" cy="790575"/>
            </a:xfrm>
            <a:prstGeom prst="ellipse">
              <a:avLst/>
            </a:prstGeom>
            <a:noFill/>
            <a:ln w="7620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ucida Fax" pitchFamily="18" charset="0"/>
                  <a:ea typeface="微软雅黑" pitchFamily="34" charset="-122"/>
                </a:rPr>
                <a:t>c</a:t>
              </a: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ucida Fax" pitchFamily="18" charset="0"/>
                  <a:ea typeface="微软雅黑" pitchFamily="34" charset="-122"/>
                </a:rPr>
                <a:t>4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A47D459-47D0-410F-9D0A-97F6F3FA0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1788" y="3792538"/>
              <a:ext cx="863600" cy="790575"/>
            </a:xfrm>
            <a:prstGeom prst="ellipse">
              <a:avLst/>
            </a:prstGeom>
            <a:noFill/>
            <a:ln w="7620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ucida Fax" pitchFamily="18" charset="0"/>
                  <a:ea typeface="微软雅黑" pitchFamily="34" charset="-122"/>
                </a:rPr>
                <a:t>c</a:t>
              </a: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ucida Fax" pitchFamily="18" charset="0"/>
                  <a:ea typeface="微软雅黑" pitchFamily="34" charset="-122"/>
                </a:rPr>
                <a:t>6</a:t>
              </a:r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0D1F9331-8044-4DEB-A7D9-4E46D7BE6D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9400" y="1776413"/>
              <a:ext cx="576263" cy="504825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CA0A1285-608F-4D4C-9C2C-45B4FECDA6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3850" y="1776413"/>
              <a:ext cx="649288" cy="936625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19" name="Line 18">
              <a:extLst>
                <a:ext uri="{FF2B5EF4-FFF2-40B4-BE49-F238E27FC236}">
                  <a16:creationId xmlns:a16="http://schemas.microsoft.com/office/drawing/2014/main" id="{C187F3E0-121C-4E22-90BF-08BC4E216C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50" y="3503613"/>
              <a:ext cx="1588" cy="935037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422CC9C8-4EA0-4F94-976E-BD3DB34502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775" y="5160963"/>
              <a:ext cx="1439863" cy="576262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9324D454-8370-4091-BB2C-214F0A8E78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3000" y="3000375"/>
              <a:ext cx="1588" cy="504825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22" name="Line 21">
              <a:extLst>
                <a:ext uri="{FF2B5EF4-FFF2-40B4-BE49-F238E27FC236}">
                  <a16:creationId xmlns:a16="http://schemas.microsoft.com/office/drawing/2014/main" id="{90A9E870-6FFA-4AC0-8D75-D0FD255E1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3000" y="4297363"/>
              <a:ext cx="1588" cy="1008062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23" name="Line 22">
              <a:extLst>
                <a:ext uri="{FF2B5EF4-FFF2-40B4-BE49-F238E27FC236}">
                  <a16:creationId xmlns:a16="http://schemas.microsoft.com/office/drawing/2014/main" id="{43CEEAB4-5EAA-40E4-854C-213A1B0EB6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4800" y="4008438"/>
              <a:ext cx="1295400" cy="1587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24" name="Line 23">
              <a:extLst>
                <a:ext uri="{FF2B5EF4-FFF2-40B4-BE49-F238E27FC236}">
                  <a16:creationId xmlns:a16="http://schemas.microsoft.com/office/drawing/2014/main" id="{1A283D2F-9DA8-4E21-859E-7AB6EE479B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57463" y="1704975"/>
              <a:ext cx="503237" cy="503238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25" name="Line 24">
              <a:extLst>
                <a:ext uri="{FF2B5EF4-FFF2-40B4-BE49-F238E27FC236}">
                  <a16:creationId xmlns:a16="http://schemas.microsoft.com/office/drawing/2014/main" id="{A20366BA-1B5C-4DD7-B563-C3BF35A425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1425" y="1560513"/>
              <a:ext cx="647700" cy="792162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26" name="Line 25">
              <a:extLst>
                <a:ext uri="{FF2B5EF4-FFF2-40B4-BE49-F238E27FC236}">
                  <a16:creationId xmlns:a16="http://schemas.microsoft.com/office/drawing/2014/main" id="{C222160E-1960-45EC-AD1D-E42CCD025F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2150" y="3216275"/>
              <a:ext cx="1588" cy="576263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27" name="Line 26">
              <a:extLst>
                <a:ext uri="{FF2B5EF4-FFF2-40B4-BE49-F238E27FC236}">
                  <a16:creationId xmlns:a16="http://schemas.microsoft.com/office/drawing/2014/main" id="{0C3F13D4-1761-48F7-BAE2-A1FB2947F2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3363" y="1776413"/>
              <a:ext cx="576262" cy="1944687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5313E64C-61B7-4FC1-A80C-EB0857213C5C}"/>
              </a:ext>
            </a:extLst>
          </p:cNvPr>
          <p:cNvSpPr/>
          <p:nvPr/>
        </p:nvSpPr>
        <p:spPr>
          <a:xfrm>
            <a:off x="6240016" y="3737726"/>
            <a:ext cx="5456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C1, C2, C3,</a:t>
            </a:r>
            <a:r>
              <a:rPr lang="zh-CN" altLang="en-US" sz="2400" kern="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 </a:t>
            </a:r>
            <a:r>
              <a:rPr lang="en-US" altLang="zh-CN" sz="2400" kern="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C5,</a:t>
            </a:r>
            <a:r>
              <a:rPr lang="zh-CN" altLang="en-US" sz="2400" kern="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 </a:t>
            </a:r>
            <a:r>
              <a:rPr lang="en-US" altLang="zh-CN" sz="2400" kern="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C4, C6, C8, C9, C7</a:t>
            </a:r>
            <a:endParaRPr lang="zh-CN" altLang="en-US" sz="24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8C8956D-98F7-403A-82D2-92791A94D523}"/>
              </a:ext>
            </a:extLst>
          </p:cNvPr>
          <p:cNvSpPr/>
          <p:nvPr/>
        </p:nvSpPr>
        <p:spPr>
          <a:xfrm>
            <a:off x="6141376" y="3283867"/>
            <a:ext cx="52902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0" dirty="0">
                <a:solidFill>
                  <a:srgbClr val="FF0000"/>
                </a:solidFill>
                <a:latin typeface="Lucida Fax" pitchFamily="18" charset="0"/>
                <a:ea typeface="微软雅黑" pitchFamily="34" charset="-122"/>
              </a:rPr>
              <a:t>A possible topological sequence: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7767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6102C-474B-44AC-881A-7FB24AC85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Topological Sort: A Simple Algorithm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C7B8FF-0649-46E7-9453-506039E60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Observation:</a:t>
            </a:r>
          </a:p>
          <a:p>
            <a:pPr lvl="1"/>
            <a:r>
              <a:rPr lang="en-US" altLang="zh-CN" dirty="0"/>
              <a:t>In a DAG, there are always vertexes with </a:t>
            </a:r>
            <a:r>
              <a:rPr lang="en-US" altLang="zh-CN" dirty="0">
                <a:solidFill>
                  <a:srgbClr val="FF0000"/>
                </a:solidFill>
              </a:rPr>
              <a:t>no incoming edges</a:t>
            </a:r>
          </a:p>
          <a:p>
            <a:pPr lvl="2"/>
            <a:r>
              <a:rPr lang="en-US" altLang="zh-CN" dirty="0"/>
              <a:t>Proof: otherwise, we can always find a cycle by visiting upstream vertexes</a:t>
            </a:r>
          </a:p>
          <a:p>
            <a:pPr lvl="1"/>
            <a:r>
              <a:rPr lang="en-US" altLang="zh-CN" dirty="0"/>
              <a:t>The starting vertex must has zero degree</a:t>
            </a:r>
          </a:p>
          <a:p>
            <a:pPr marL="0" indent="0">
              <a:buNone/>
            </a:pP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/>
              <a:t>Algorithm: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Step 1</a:t>
            </a:r>
            <a:r>
              <a:rPr lang="en-US" altLang="zh-CN" dirty="0"/>
              <a:t>: Compute the indegree of all vertices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Step 2</a:t>
            </a:r>
            <a:r>
              <a:rPr lang="en-US" altLang="zh-CN" dirty="0"/>
              <a:t>: Find any vertex with no incoming edges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Step 3</a:t>
            </a:r>
            <a:r>
              <a:rPr lang="en-US" altLang="zh-CN" dirty="0"/>
              <a:t>: Print this vertex, and remove it and its edges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Step 4</a:t>
            </a:r>
            <a:r>
              <a:rPr lang="en-US" altLang="zh-CN" dirty="0"/>
              <a:t>: Apply this strategy to the rest of the graph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0DA34A-D44B-4617-8BAC-11A0142F7D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09436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924A4D-D960-481C-8127-037A8FBDD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Queue-based</a:t>
            </a:r>
            <a:r>
              <a:rPr lang="zh-CN" altLang="en-US" dirty="0"/>
              <a:t> </a:t>
            </a:r>
            <a:r>
              <a:rPr lang="en-US" altLang="zh-CN" dirty="0"/>
              <a:t>Implementation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0EDE5E-6859-41CA-8960-526617E7A1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2C61208-1414-41BC-97CE-A0635F9E2386}"/>
              </a:ext>
            </a:extLst>
          </p:cNvPr>
          <p:cNvSpPr/>
          <p:nvPr/>
        </p:nvSpPr>
        <p:spPr>
          <a:xfrm>
            <a:off x="1703512" y="1123645"/>
            <a:ext cx="914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0000">
              <a:spcBef>
                <a:spcPts val="0"/>
              </a:spcBef>
            </a:pPr>
            <a:r>
              <a:rPr lang="en-US" altLang="zh-CN" sz="18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void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TopsortbyQueue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(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Graph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&amp;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G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)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{</a:t>
            </a:r>
            <a:endParaRPr lang="en-US" altLang="zh-CN" sz="18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</a:endParaRPr>
          </a:p>
          <a:p>
            <a:pPr defTabSz="360000">
              <a:spcBef>
                <a:spcPts val="0"/>
              </a:spcBef>
            </a:pP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</a:t>
            </a:r>
            <a:r>
              <a:rPr lang="en-US" altLang="zh-CN" sz="18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for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(</a:t>
            </a:r>
            <a:r>
              <a:rPr lang="en-US" altLang="zh-CN" sz="18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int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i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=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srgbClr val="FF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0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;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i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&lt;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G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.</a:t>
            </a:r>
            <a:r>
              <a:rPr lang="en-US" altLang="zh-CN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VerticesNum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();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i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++)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G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.</a:t>
            </a:r>
            <a:r>
              <a:rPr lang="en-US" altLang="zh-CN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Mark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[</a:t>
            </a:r>
            <a:r>
              <a:rPr lang="en-US" altLang="zh-CN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i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]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=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UNVISITED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;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// Init</a:t>
            </a:r>
          </a:p>
          <a:p>
            <a:pPr defTabSz="360000">
              <a:spcBef>
                <a:spcPts val="0"/>
              </a:spcBef>
            </a:pP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queue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&lt;</a:t>
            </a:r>
            <a:r>
              <a:rPr lang="en-US" altLang="zh-CN" sz="18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int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&gt;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Q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;</a:t>
            </a:r>
          </a:p>
          <a:p>
            <a:pPr defTabSz="360000">
              <a:spcBef>
                <a:spcPts val="0"/>
              </a:spcBef>
            </a:pP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</a:t>
            </a:r>
            <a:r>
              <a:rPr lang="en-US" altLang="zh-CN" sz="18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// Compute indegree for all vertexes</a:t>
            </a:r>
            <a:endParaRPr lang="zh-CN" altLang="en-US" sz="18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</a:endParaRPr>
          </a:p>
          <a:p>
            <a:pPr defTabSz="360000">
              <a:spcBef>
                <a:spcPts val="0"/>
              </a:spcBef>
            </a:pP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</a:t>
            </a:r>
          </a:p>
          <a:p>
            <a:pPr defTabSz="360000">
              <a:spcBef>
                <a:spcPts val="0"/>
              </a:spcBef>
            </a:pP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</a:t>
            </a:r>
            <a:r>
              <a:rPr lang="en-US" altLang="zh-CN" sz="18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for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(</a:t>
            </a:r>
            <a:r>
              <a:rPr lang="en-US" altLang="zh-CN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i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=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srgbClr val="FF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0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;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i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&lt;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G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.</a:t>
            </a:r>
            <a:r>
              <a:rPr lang="en-US" altLang="zh-CN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VerticesNum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();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i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++)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		</a:t>
            </a:r>
            <a:r>
              <a:rPr lang="en-US" altLang="zh-CN" sz="18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// Enqueue all zero indegree vertexes</a:t>
            </a:r>
            <a:endParaRPr lang="zh-CN" altLang="en-US" sz="18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</a:endParaRPr>
          </a:p>
          <a:p>
            <a:pPr defTabSz="360000">
              <a:spcBef>
                <a:spcPts val="0"/>
              </a:spcBef>
            </a:pP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	</a:t>
            </a:r>
            <a:r>
              <a:rPr lang="en-US" altLang="zh-CN" sz="18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if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(</a:t>
            </a:r>
            <a:r>
              <a:rPr lang="en-US" altLang="zh-CN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G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.</a:t>
            </a:r>
            <a:r>
              <a:rPr lang="en-US" altLang="zh-CN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Indegree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[</a:t>
            </a:r>
            <a:r>
              <a:rPr lang="en-US" altLang="zh-CN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i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]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==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srgbClr val="FF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0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)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 </a:t>
            </a:r>
            <a:r>
              <a:rPr lang="en-US" altLang="zh-CN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Q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.</a:t>
            </a:r>
            <a:r>
              <a:rPr lang="en-US" altLang="zh-CN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push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(</a:t>
            </a:r>
            <a:r>
              <a:rPr lang="en-US" altLang="zh-CN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i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);</a:t>
            </a:r>
          </a:p>
          <a:p>
            <a:pPr defTabSz="360000">
              <a:spcBef>
                <a:spcPts val="0"/>
              </a:spcBef>
            </a:pPr>
            <a:endParaRPr lang="en-US" altLang="zh-CN" sz="18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</a:endParaRPr>
          </a:p>
          <a:p>
            <a:pPr defTabSz="360000">
              <a:spcBef>
                <a:spcPts val="0"/>
              </a:spcBef>
            </a:pP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</a:t>
            </a:r>
            <a:r>
              <a:rPr lang="en-US" altLang="zh-CN" sz="18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while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(!</a:t>
            </a:r>
            <a:r>
              <a:rPr lang="en-US" altLang="zh-CN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Q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.</a:t>
            </a:r>
            <a:r>
              <a:rPr lang="en-US" altLang="zh-CN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empty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())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{</a:t>
            </a:r>
            <a:endParaRPr lang="zh-CN" altLang="en-US" sz="18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</a:endParaRPr>
          </a:p>
          <a:p>
            <a:pPr defTabSz="360000">
              <a:spcBef>
                <a:spcPts val="0"/>
              </a:spcBef>
            </a:pP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	</a:t>
            </a:r>
            <a:r>
              <a:rPr lang="en-US" altLang="zh-CN" sz="1800" b="1" dirty="0" err="1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int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v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=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Q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.</a:t>
            </a:r>
            <a:r>
              <a:rPr lang="en-US" altLang="zh-CN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front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();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Q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.</a:t>
            </a:r>
            <a:r>
              <a:rPr lang="en-US" altLang="zh-CN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pop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();</a:t>
            </a:r>
            <a:r>
              <a:rPr lang="zh-CN" alt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				</a:t>
            </a:r>
            <a:endParaRPr lang="zh-CN" altLang="en-US" sz="18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</a:endParaRPr>
          </a:p>
          <a:p>
            <a:pPr defTabSz="360000">
              <a:spcBef>
                <a:spcPts val="0"/>
              </a:spcBef>
            </a:pP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	Visit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(</a:t>
            </a:r>
            <a:r>
              <a:rPr lang="en-US" altLang="zh-CN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G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,</a:t>
            </a:r>
            <a:r>
              <a:rPr lang="en-US" altLang="zh-CN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v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);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  </a:t>
            </a:r>
            <a:r>
              <a:rPr lang="en-US" altLang="zh-CN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G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.</a:t>
            </a:r>
            <a:r>
              <a:rPr lang="en-US" altLang="zh-CN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Mark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[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v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]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=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VISITED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;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   		</a:t>
            </a:r>
            <a:r>
              <a:rPr lang="en-US" altLang="zh-CN" sz="18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// Visit and mark</a:t>
            </a:r>
          </a:p>
          <a:p>
            <a:pPr defTabSz="360000">
              <a:spcBef>
                <a:spcPts val="0"/>
              </a:spcBef>
            </a:pP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	</a:t>
            </a:r>
            <a:r>
              <a:rPr lang="en-US" altLang="zh-CN" sz="18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for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(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Edge e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=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G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.</a:t>
            </a:r>
            <a:r>
              <a:rPr lang="en-US" altLang="zh-CN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FirstEdge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(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v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);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G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.</a:t>
            </a:r>
            <a:r>
              <a:rPr lang="en-US" altLang="zh-CN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IsEdge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(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e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);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e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=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G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.</a:t>
            </a:r>
            <a:r>
              <a:rPr lang="en-US" altLang="zh-CN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NextEdge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(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e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))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{</a:t>
            </a:r>
            <a:endParaRPr lang="en-US" altLang="zh-CN" sz="18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</a:endParaRPr>
          </a:p>
          <a:p>
            <a:pPr defTabSz="360000">
              <a:spcBef>
                <a:spcPts val="0"/>
              </a:spcBef>
            </a:pP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		</a:t>
            </a:r>
            <a:r>
              <a:rPr lang="en-US" altLang="zh-CN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G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.</a:t>
            </a:r>
            <a:r>
              <a:rPr lang="en-US" altLang="zh-CN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Indegree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[</a:t>
            </a:r>
            <a:r>
              <a:rPr lang="en-US" altLang="zh-CN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G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.</a:t>
            </a:r>
            <a:r>
              <a:rPr lang="en-US" altLang="zh-CN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ToVertex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(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e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)]--;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   		  	</a:t>
            </a:r>
            <a:r>
              <a:rPr lang="en-US" altLang="zh-CN" sz="18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// Remove edge</a:t>
            </a:r>
          </a:p>
          <a:p>
            <a:pPr defTabSz="360000">
              <a:spcBef>
                <a:spcPts val="0"/>
              </a:spcBef>
            </a:pP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		</a:t>
            </a:r>
            <a:r>
              <a:rPr lang="en-US" altLang="zh-CN" sz="18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if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(</a:t>
            </a:r>
            <a:r>
              <a:rPr lang="en-US" altLang="zh-CN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G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.</a:t>
            </a:r>
            <a:r>
              <a:rPr lang="en-US" altLang="zh-CN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Indegree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[</a:t>
            </a:r>
            <a:r>
              <a:rPr lang="en-US" altLang="zh-CN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G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.</a:t>
            </a:r>
            <a:r>
              <a:rPr lang="en-US" altLang="zh-CN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ToVertex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(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e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)]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==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srgbClr val="FF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0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)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	</a:t>
            </a:r>
            <a:r>
              <a:rPr lang="en-US" altLang="zh-CN" sz="18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// Enqueue zero indegree vertexes</a:t>
            </a:r>
            <a:endParaRPr lang="zh-CN" altLang="en-US" sz="18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</a:endParaRPr>
          </a:p>
          <a:p>
            <a:pPr defTabSz="360000">
              <a:spcBef>
                <a:spcPts val="0"/>
              </a:spcBef>
            </a:pP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			</a:t>
            </a:r>
            <a:r>
              <a:rPr lang="en-US" altLang="zh-CN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Q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.</a:t>
            </a:r>
            <a:r>
              <a:rPr lang="en-US" altLang="zh-CN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push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(</a:t>
            </a:r>
            <a:r>
              <a:rPr lang="en-US" altLang="zh-CN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G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.</a:t>
            </a:r>
            <a:r>
              <a:rPr lang="en-US" altLang="zh-CN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ToVertex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(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e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));</a:t>
            </a:r>
            <a:endParaRPr lang="en-US" altLang="zh-CN" sz="18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</a:endParaRPr>
          </a:p>
          <a:p>
            <a:pPr defTabSz="360000">
              <a:spcBef>
                <a:spcPts val="0"/>
              </a:spcBef>
            </a:pPr>
            <a:r>
              <a:rPr lang="zh-CN" alt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}</a:t>
            </a:r>
            <a:r>
              <a:rPr lang="zh-CN" alt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}</a:t>
            </a:r>
            <a:endParaRPr lang="zh-CN" altLang="en-US" sz="18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</a:endParaRPr>
          </a:p>
          <a:p>
            <a:pPr defTabSz="360000">
              <a:spcBef>
                <a:spcPts val="0"/>
              </a:spcBef>
            </a:pP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</a:t>
            </a:r>
            <a:r>
              <a:rPr lang="en-US" altLang="zh-CN" sz="18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for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(</a:t>
            </a:r>
            <a:r>
              <a:rPr lang="en-US" altLang="zh-CN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i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=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srgbClr val="FF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0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;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i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&lt;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G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.</a:t>
            </a:r>
            <a:r>
              <a:rPr lang="en-US" altLang="zh-CN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VerticesNum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();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i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++)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 			</a:t>
            </a:r>
            <a:r>
              <a:rPr lang="en-US" altLang="zh-CN" sz="18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// Check remaining vertexes</a:t>
            </a:r>
            <a:endParaRPr lang="zh-CN" altLang="en-US" sz="18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</a:endParaRPr>
          </a:p>
          <a:p>
            <a:pPr defTabSz="360000">
              <a:spcBef>
                <a:spcPts val="0"/>
              </a:spcBef>
            </a:pP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	</a:t>
            </a:r>
            <a:r>
              <a:rPr lang="en-US" altLang="zh-CN" sz="18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if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(</a:t>
            </a:r>
            <a:r>
              <a:rPr lang="en-US" altLang="zh-CN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G</a:t>
            </a:r>
            <a:r>
              <a:rPr lang="en-US" altLang="zh-CN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.</a:t>
            </a:r>
            <a:r>
              <a:rPr lang="en-US" altLang="zh-CN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Mark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[</a:t>
            </a:r>
            <a:r>
              <a:rPr lang="en-US" altLang="zh-CN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i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]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==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UNVISITED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)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{</a:t>
            </a:r>
            <a:endParaRPr lang="en-US" altLang="zh-CN" sz="18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</a:endParaRPr>
          </a:p>
          <a:p>
            <a:pPr defTabSz="360000">
              <a:spcBef>
                <a:spcPts val="0"/>
              </a:spcBef>
            </a:pP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		</a:t>
            </a:r>
            <a:r>
              <a:rPr lang="en-US" altLang="zh-CN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cout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&lt;&lt;</a:t>
            </a:r>
            <a:r>
              <a:rPr lang="en-US" altLang="zh-CN" sz="1800" b="1" dirty="0">
                <a:solidFill>
                  <a:srgbClr val="808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“ The Graph has cycles</a:t>
            </a:r>
            <a:r>
              <a:rPr lang="zh-CN" altLang="en-US" sz="1800" b="1" dirty="0">
                <a:solidFill>
                  <a:srgbClr val="808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！</a:t>
            </a:r>
            <a:r>
              <a:rPr lang="en-US" altLang="zh-CN" sz="1800" b="1" dirty="0">
                <a:solidFill>
                  <a:srgbClr val="808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”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;</a:t>
            </a:r>
            <a:r>
              <a:rPr lang="zh-CN" alt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	</a:t>
            </a:r>
            <a:r>
              <a:rPr lang="en-US" altLang="zh-CN" sz="18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break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;</a:t>
            </a:r>
            <a:endParaRPr lang="en-US" altLang="zh-CN" sz="18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</a:endParaRPr>
          </a:p>
          <a:p>
            <a:pPr defTabSz="360000">
              <a:spcBef>
                <a:spcPts val="0"/>
              </a:spcBef>
            </a:pP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}</a:t>
            </a:r>
            <a:r>
              <a:rPr lang="zh-CN" alt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}</a:t>
            </a:r>
            <a:endParaRPr lang="zh-CN" altLang="zh-CN" sz="1800" b="1" kern="100" dirty="0">
              <a:solidFill>
                <a:srgbClr val="000000"/>
              </a:solidFill>
              <a:latin typeface="Ludica fax"/>
              <a:ea typeface="微软雅黑" panose="020B0503020204020204" pitchFamily="34" charset="-122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32517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1AA57-1097-4074-9075-5430E1169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Adjacency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FD5056-2546-494B-B9E6-5039A7F05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18" y="1628776"/>
            <a:ext cx="6890318" cy="4530725"/>
          </a:xfrm>
        </p:spPr>
        <p:txBody>
          <a:bodyPr>
            <a:normAutofit/>
          </a:bodyPr>
          <a:lstStyle/>
          <a:p>
            <a:r>
              <a:rPr kumimoji="1" lang="en-US" altLang="zh-CN" sz="2800" dirty="0"/>
              <a:t>A vertex v is </a:t>
            </a:r>
            <a:r>
              <a:rPr kumimoji="1" lang="en-US" altLang="zh-CN" sz="2800" dirty="0">
                <a:solidFill>
                  <a:srgbClr val="FF0000"/>
                </a:solidFill>
              </a:rPr>
              <a:t>adjacent</a:t>
            </a:r>
            <a:r>
              <a:rPr kumimoji="1" lang="en-US" altLang="zh-CN" sz="2800" dirty="0"/>
              <a:t> to vertex u, if there is an edge (</a:t>
            </a:r>
            <a:r>
              <a:rPr kumimoji="1" lang="en-US" altLang="zh-CN" sz="2800" dirty="0" err="1"/>
              <a:t>u,v</a:t>
            </a:r>
            <a:r>
              <a:rPr kumimoji="1" lang="en-US" altLang="zh-CN" sz="2800" dirty="0"/>
              <a:t>), e.g., (A, B)</a:t>
            </a:r>
          </a:p>
          <a:p>
            <a:r>
              <a:rPr lang="en-US" altLang="zh-CN" sz="2800" dirty="0"/>
              <a:t>In an </a:t>
            </a:r>
            <a:r>
              <a:rPr lang="en-US" altLang="zh-CN" sz="2800" dirty="0">
                <a:solidFill>
                  <a:srgbClr val="FF0000"/>
                </a:solidFill>
              </a:rPr>
              <a:t>undirected graph</a:t>
            </a:r>
            <a:r>
              <a:rPr lang="en-US" altLang="zh-CN" sz="2800" dirty="0"/>
              <a:t>, existence of edge (</a:t>
            </a:r>
            <a:r>
              <a:rPr lang="en-US" altLang="zh-CN" sz="2800" dirty="0" err="1"/>
              <a:t>u,v</a:t>
            </a:r>
            <a:r>
              <a:rPr lang="en-US" altLang="zh-CN" sz="2800" dirty="0"/>
              <a:t>) means both u and v are adjacent to each other</a:t>
            </a:r>
          </a:p>
          <a:p>
            <a:r>
              <a:rPr kumimoji="1" lang="en-US" altLang="zh-CN" sz="2800" dirty="0"/>
              <a:t>In a </a:t>
            </a:r>
            <a:r>
              <a:rPr kumimoji="1" lang="en-US" altLang="zh-CN" sz="2800" dirty="0">
                <a:solidFill>
                  <a:srgbClr val="FF0000"/>
                </a:solidFill>
              </a:rPr>
              <a:t>digraph</a:t>
            </a:r>
            <a:r>
              <a:rPr kumimoji="1" lang="en-US" altLang="zh-CN" sz="2800" dirty="0"/>
              <a:t>, existence of edge (</a:t>
            </a:r>
            <a:r>
              <a:rPr kumimoji="1" lang="en-US" altLang="zh-CN" sz="2800" dirty="0" err="1"/>
              <a:t>u,v</a:t>
            </a:r>
            <a:r>
              <a:rPr kumimoji="1" lang="en-US" altLang="zh-CN" sz="2800" dirty="0"/>
              <a:t>) does not mean u is adjacent to v</a:t>
            </a:r>
          </a:p>
          <a:p>
            <a:r>
              <a:rPr lang="en-US" altLang="zh-CN" sz="2800" dirty="0"/>
              <a:t>E is adjacent to B, but B is not adjacent to E</a:t>
            </a:r>
            <a:endParaRPr kumimoji="1" lang="zh-CN" altLang="en-US" sz="2800" dirty="0"/>
          </a:p>
          <a:p>
            <a:endParaRPr lang="zh-CN" altLang="en-US" sz="2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258E2F-0C8F-4EBB-A16E-EF10148E9D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grpSp>
        <p:nvGrpSpPr>
          <p:cNvPr id="5" name="组 58">
            <a:extLst>
              <a:ext uri="{FF2B5EF4-FFF2-40B4-BE49-F238E27FC236}">
                <a16:creationId xmlns:a16="http://schemas.microsoft.com/office/drawing/2014/main" id="{8B8C88FD-34D4-4BB4-9DAD-6882DB8A20E6}"/>
              </a:ext>
            </a:extLst>
          </p:cNvPr>
          <p:cNvGrpSpPr/>
          <p:nvPr/>
        </p:nvGrpSpPr>
        <p:grpSpPr>
          <a:xfrm>
            <a:off x="7968208" y="1772816"/>
            <a:ext cx="3923928" cy="1470306"/>
            <a:chOff x="3810000" y="533400"/>
            <a:chExt cx="5334000" cy="1998663"/>
          </a:xfrm>
        </p:grpSpPr>
        <p:grpSp>
          <p:nvGrpSpPr>
            <p:cNvPr id="6" name="Group 17">
              <a:extLst>
                <a:ext uri="{FF2B5EF4-FFF2-40B4-BE49-F238E27FC236}">
                  <a16:creationId xmlns:a16="http://schemas.microsoft.com/office/drawing/2014/main" id="{78388A93-E156-422B-ADED-C49408C0F0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0000" y="533400"/>
              <a:ext cx="5334000" cy="1998663"/>
              <a:chOff x="2112" y="1200"/>
              <a:chExt cx="3360" cy="1259"/>
            </a:xfrm>
          </p:grpSpPr>
          <p:grpSp>
            <p:nvGrpSpPr>
              <p:cNvPr id="14" name="Group 18">
                <a:extLst>
                  <a:ext uri="{FF2B5EF4-FFF2-40B4-BE49-F238E27FC236}">
                    <a16:creationId xmlns:a16="http://schemas.microsoft.com/office/drawing/2014/main" id="{CCBF2474-C701-465D-ADC0-AB4C69BF44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0" y="1344"/>
                <a:ext cx="2832" cy="624"/>
                <a:chOff x="2400" y="1344"/>
                <a:chExt cx="2832" cy="624"/>
              </a:xfrm>
            </p:grpSpPr>
            <p:sp>
              <p:nvSpPr>
                <p:cNvPr id="21" name="Rectangle 19">
                  <a:extLst>
                    <a:ext uri="{FF2B5EF4-FFF2-40B4-BE49-F238E27FC236}">
                      <a16:creationId xmlns:a16="http://schemas.microsoft.com/office/drawing/2014/main" id="{1B6C3A0F-B79F-4AC3-AF8F-8B5F2CA212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8" y="1344"/>
                  <a:ext cx="1248" cy="62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400">
                    <a:latin typeface="+mn-lt"/>
                  </a:endParaRPr>
                </a:p>
              </p:txBody>
            </p:sp>
            <p:sp>
              <p:nvSpPr>
                <p:cNvPr id="22" name="Line 20">
                  <a:extLst>
                    <a:ext uri="{FF2B5EF4-FFF2-40B4-BE49-F238E27FC236}">
                      <a16:creationId xmlns:a16="http://schemas.microsoft.com/office/drawing/2014/main" id="{7193CEE3-0B60-482E-A1C8-DA9512D06F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00" y="1344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400">
                    <a:latin typeface="+mn-lt"/>
                  </a:endParaRPr>
                </a:p>
              </p:txBody>
            </p:sp>
            <p:sp>
              <p:nvSpPr>
                <p:cNvPr id="23" name="Line 21">
                  <a:extLst>
                    <a:ext uri="{FF2B5EF4-FFF2-40B4-BE49-F238E27FC236}">
                      <a16:creationId xmlns:a16="http://schemas.microsoft.com/office/drawing/2014/main" id="{524E09CC-4AD2-4DB7-8E8C-D59D2B34DA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1344"/>
                  <a:ext cx="81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400">
                    <a:latin typeface="+mn-lt"/>
                  </a:endParaRPr>
                </a:p>
              </p:txBody>
            </p:sp>
          </p:grpSp>
          <p:sp>
            <p:nvSpPr>
              <p:cNvPr id="15" name="Text Box 22">
                <a:extLst>
                  <a:ext uri="{FF2B5EF4-FFF2-40B4-BE49-F238E27FC236}">
                    <a16:creationId xmlns:a16="http://schemas.microsoft.com/office/drawing/2014/main" id="{017FE9D5-3427-4729-AE5D-5AEF64EEEE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2" y="1200"/>
                <a:ext cx="288" cy="3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latin typeface="+mn-lt"/>
                  </a:rPr>
                  <a:t>A</a:t>
                </a:r>
              </a:p>
            </p:txBody>
          </p:sp>
          <p:sp>
            <p:nvSpPr>
              <p:cNvPr id="16" name="Text Box 23">
                <a:extLst>
                  <a:ext uri="{FF2B5EF4-FFF2-40B4-BE49-F238E27FC236}">
                    <a16:creationId xmlns:a16="http://schemas.microsoft.com/office/drawing/2014/main" id="{C150FBEF-249D-40B4-899B-C6475BC93B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8" y="1296"/>
                <a:ext cx="288" cy="3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latin typeface="+mn-lt"/>
                  </a:rPr>
                  <a:t>B</a:t>
                </a:r>
              </a:p>
            </p:txBody>
          </p:sp>
          <p:sp>
            <p:nvSpPr>
              <p:cNvPr id="17" name="Text Box 24">
                <a:extLst>
                  <a:ext uri="{FF2B5EF4-FFF2-40B4-BE49-F238E27FC236}">
                    <a16:creationId xmlns:a16="http://schemas.microsoft.com/office/drawing/2014/main" id="{BCBCC9F1-7A30-4CB3-BE40-ABE4E02D41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4" y="2016"/>
                <a:ext cx="288" cy="3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latin typeface="+mn-lt"/>
                  </a:rPr>
                  <a:t>C</a:t>
                </a:r>
              </a:p>
            </p:txBody>
          </p:sp>
          <p:sp>
            <p:nvSpPr>
              <p:cNvPr id="18" name="Text Box 25">
                <a:extLst>
                  <a:ext uri="{FF2B5EF4-FFF2-40B4-BE49-F238E27FC236}">
                    <a16:creationId xmlns:a16="http://schemas.microsoft.com/office/drawing/2014/main" id="{C1F74E31-15CA-4C1F-8C6E-4C4213EED6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0" y="2064"/>
                <a:ext cx="288" cy="3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latin typeface="+mn-lt"/>
                  </a:rPr>
                  <a:t>D</a:t>
                </a:r>
              </a:p>
            </p:txBody>
          </p:sp>
          <p:sp>
            <p:nvSpPr>
              <p:cNvPr id="19" name="Text Box 26">
                <a:extLst>
                  <a:ext uri="{FF2B5EF4-FFF2-40B4-BE49-F238E27FC236}">
                    <a16:creationId xmlns:a16="http://schemas.microsoft.com/office/drawing/2014/main" id="{AD46815C-ED14-4948-8EB0-CAD423A00A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1392"/>
                <a:ext cx="288" cy="3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latin typeface="+mn-lt"/>
                  </a:rPr>
                  <a:t>E</a:t>
                </a:r>
              </a:p>
            </p:txBody>
          </p:sp>
          <p:sp>
            <p:nvSpPr>
              <p:cNvPr id="20" name="Text Box 27">
                <a:extLst>
                  <a:ext uri="{FF2B5EF4-FFF2-40B4-BE49-F238E27FC236}">
                    <a16:creationId xmlns:a16="http://schemas.microsoft.com/office/drawing/2014/main" id="{322FF922-88EA-49A5-9E85-C5C2B60493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84" y="1440"/>
                <a:ext cx="288" cy="3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latin typeface="+mn-lt"/>
                  </a:rPr>
                  <a:t>F</a:t>
                </a:r>
              </a:p>
            </p:txBody>
          </p:sp>
        </p:grpSp>
        <p:grpSp>
          <p:nvGrpSpPr>
            <p:cNvPr id="7" name="Group 16">
              <a:extLst>
                <a:ext uri="{FF2B5EF4-FFF2-40B4-BE49-F238E27FC236}">
                  <a16:creationId xmlns:a16="http://schemas.microsoft.com/office/drawing/2014/main" id="{8FF52097-42FF-4E87-AA50-6C22FE6ACF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11960" y="692696"/>
              <a:ext cx="4724400" cy="1143000"/>
              <a:chOff x="2352" y="1296"/>
              <a:chExt cx="2976" cy="720"/>
            </a:xfrm>
          </p:grpSpPr>
          <p:sp>
            <p:nvSpPr>
              <p:cNvPr id="8" name="Oval 10">
                <a:extLst>
                  <a:ext uri="{FF2B5EF4-FFF2-40B4-BE49-F238E27FC236}">
                    <a16:creationId xmlns:a16="http://schemas.microsoft.com/office/drawing/2014/main" id="{63D316A1-B746-4716-AA71-CFEE5FE2F8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29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+mn-lt"/>
                </a:endParaRPr>
              </a:p>
            </p:txBody>
          </p:sp>
          <p:sp>
            <p:nvSpPr>
              <p:cNvPr id="9" name="Oval 11">
                <a:extLst>
                  <a:ext uri="{FF2B5EF4-FFF2-40B4-BE49-F238E27FC236}">
                    <a16:creationId xmlns:a16="http://schemas.microsoft.com/office/drawing/2014/main" id="{8918583D-6EA4-46A9-A059-13112D3298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92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+mn-lt"/>
                </a:endParaRPr>
              </a:p>
            </p:txBody>
          </p:sp>
          <p:sp>
            <p:nvSpPr>
              <p:cNvPr id="10" name="Oval 12">
                <a:extLst>
                  <a:ext uri="{FF2B5EF4-FFF2-40B4-BE49-F238E27FC236}">
                    <a16:creationId xmlns:a16="http://schemas.microsoft.com/office/drawing/2014/main" id="{C190D729-6C43-4CB3-A8E4-9ABC3A1F6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129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+mn-lt"/>
                </a:endParaRPr>
              </a:p>
            </p:txBody>
          </p:sp>
          <p:sp>
            <p:nvSpPr>
              <p:cNvPr id="11" name="Oval 13">
                <a:extLst>
                  <a:ext uri="{FF2B5EF4-FFF2-40B4-BE49-F238E27FC236}">
                    <a16:creationId xmlns:a16="http://schemas.microsoft.com/office/drawing/2014/main" id="{59696EAA-F20E-4648-A4B1-54D28C0FE3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192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+mn-lt"/>
                </a:endParaRPr>
              </a:p>
            </p:txBody>
          </p:sp>
          <p:sp>
            <p:nvSpPr>
              <p:cNvPr id="12" name="Oval 14">
                <a:extLst>
                  <a:ext uri="{FF2B5EF4-FFF2-40B4-BE49-F238E27FC236}">
                    <a16:creationId xmlns:a16="http://schemas.microsoft.com/office/drawing/2014/main" id="{E3038262-EAD7-44AB-AAB0-1F5862012F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+mn-lt"/>
                </a:endParaRPr>
              </a:p>
            </p:txBody>
          </p:sp>
          <p:sp>
            <p:nvSpPr>
              <p:cNvPr id="13" name="Oval 15">
                <a:extLst>
                  <a:ext uri="{FF2B5EF4-FFF2-40B4-BE49-F238E27FC236}">
                    <a16:creationId xmlns:a16="http://schemas.microsoft.com/office/drawing/2014/main" id="{2201AAAC-AA7F-4786-9B20-FD521C1345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129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+mn-lt"/>
                </a:endParaRPr>
              </a:p>
            </p:txBody>
          </p:sp>
        </p:grpSp>
      </p:grpSp>
      <p:grpSp>
        <p:nvGrpSpPr>
          <p:cNvPr id="24" name="组 59">
            <a:extLst>
              <a:ext uri="{FF2B5EF4-FFF2-40B4-BE49-F238E27FC236}">
                <a16:creationId xmlns:a16="http://schemas.microsoft.com/office/drawing/2014/main" id="{5FFB5CB6-D312-42B4-AEAB-33F4113983CC}"/>
              </a:ext>
            </a:extLst>
          </p:cNvPr>
          <p:cNvGrpSpPr/>
          <p:nvPr/>
        </p:nvGrpSpPr>
        <p:grpSpPr>
          <a:xfrm>
            <a:off x="7968208" y="4077072"/>
            <a:ext cx="3937992" cy="1474403"/>
            <a:chOff x="1447800" y="4419600"/>
            <a:chExt cx="5334000" cy="1997075"/>
          </a:xfrm>
        </p:grpSpPr>
        <p:grpSp>
          <p:nvGrpSpPr>
            <p:cNvPr id="25" name="Group 47">
              <a:extLst>
                <a:ext uri="{FF2B5EF4-FFF2-40B4-BE49-F238E27FC236}">
                  <a16:creationId xmlns:a16="http://schemas.microsoft.com/office/drawing/2014/main" id="{C22E7AF0-E4E5-4AF7-B71C-70D8B82EFE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7800" y="4419600"/>
              <a:ext cx="5334000" cy="1997075"/>
              <a:chOff x="912" y="2784"/>
              <a:chExt cx="3360" cy="1258"/>
            </a:xfrm>
          </p:grpSpPr>
          <p:grpSp>
            <p:nvGrpSpPr>
              <p:cNvPr id="33" name="Group 29">
                <a:extLst>
                  <a:ext uri="{FF2B5EF4-FFF2-40B4-BE49-F238E27FC236}">
                    <a16:creationId xmlns:a16="http://schemas.microsoft.com/office/drawing/2014/main" id="{2A369B81-8F8C-4B5C-86DE-F275CF2300E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12" y="2784"/>
                <a:ext cx="3360" cy="1258"/>
                <a:chOff x="2112" y="1200"/>
                <a:chExt cx="3360" cy="1258"/>
              </a:xfrm>
            </p:grpSpPr>
            <p:grpSp>
              <p:nvGrpSpPr>
                <p:cNvPr id="40" name="Group 30">
                  <a:extLst>
                    <a:ext uri="{FF2B5EF4-FFF2-40B4-BE49-F238E27FC236}">
                      <a16:creationId xmlns:a16="http://schemas.microsoft.com/office/drawing/2014/main" id="{528230E0-E592-48B3-92FC-FCDC970958D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00" y="1344"/>
                  <a:ext cx="2832" cy="624"/>
                  <a:chOff x="2400" y="1344"/>
                  <a:chExt cx="2832" cy="624"/>
                </a:xfrm>
              </p:grpSpPr>
              <p:sp>
                <p:nvSpPr>
                  <p:cNvPr id="47" name="Rectangle 31">
                    <a:extLst>
                      <a:ext uri="{FF2B5EF4-FFF2-40B4-BE49-F238E27FC236}">
                        <a16:creationId xmlns:a16="http://schemas.microsoft.com/office/drawing/2014/main" id="{2DD444A5-824C-4AB6-803D-A777E4869DE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1344"/>
                    <a:ext cx="1248" cy="62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2400">
                      <a:latin typeface="+mn-lt"/>
                    </a:endParaRPr>
                  </a:p>
                </p:txBody>
              </p:sp>
              <p:sp>
                <p:nvSpPr>
                  <p:cNvPr id="48" name="Line 32">
                    <a:extLst>
                      <a:ext uri="{FF2B5EF4-FFF2-40B4-BE49-F238E27FC236}">
                        <a16:creationId xmlns:a16="http://schemas.microsoft.com/office/drawing/2014/main" id="{2271EBA9-44D0-466C-B52E-17753C68143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00" y="1344"/>
                    <a:ext cx="76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2400">
                      <a:latin typeface="+mn-lt"/>
                    </a:endParaRPr>
                  </a:p>
                </p:txBody>
              </p:sp>
              <p:sp>
                <p:nvSpPr>
                  <p:cNvPr id="49" name="Line 33">
                    <a:extLst>
                      <a:ext uri="{FF2B5EF4-FFF2-40B4-BE49-F238E27FC236}">
                        <a16:creationId xmlns:a16="http://schemas.microsoft.com/office/drawing/2014/main" id="{2535C120-777D-41AC-88E8-11FAD93B81F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416" y="1344"/>
                    <a:ext cx="81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2400">
                      <a:latin typeface="+mn-lt"/>
                    </a:endParaRPr>
                  </a:p>
                </p:txBody>
              </p:sp>
            </p:grpSp>
            <p:sp>
              <p:nvSpPr>
                <p:cNvPr id="41" name="Text Box 34">
                  <a:extLst>
                    <a:ext uri="{FF2B5EF4-FFF2-40B4-BE49-F238E27FC236}">
                      <a16:creationId xmlns:a16="http://schemas.microsoft.com/office/drawing/2014/main" id="{D3D74B5A-F611-45DF-BA4C-AA5CAC6B0F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12" y="1200"/>
                  <a:ext cx="288" cy="3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>
                      <a:latin typeface="+mn-lt"/>
                    </a:rPr>
                    <a:t>A</a:t>
                  </a:r>
                </a:p>
              </p:txBody>
            </p:sp>
            <p:sp>
              <p:nvSpPr>
                <p:cNvPr id="42" name="Text Box 35">
                  <a:extLst>
                    <a:ext uri="{FF2B5EF4-FFF2-40B4-BE49-F238E27FC236}">
                      <a16:creationId xmlns:a16="http://schemas.microsoft.com/office/drawing/2014/main" id="{30DBD35A-E22F-4A38-B302-151DDF51998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28" y="1296"/>
                  <a:ext cx="288" cy="3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>
                      <a:latin typeface="+mn-lt"/>
                    </a:rPr>
                    <a:t>B</a:t>
                  </a:r>
                </a:p>
              </p:txBody>
            </p:sp>
            <p:sp>
              <p:nvSpPr>
                <p:cNvPr id="43" name="Text Box 36">
                  <a:extLst>
                    <a:ext uri="{FF2B5EF4-FFF2-40B4-BE49-F238E27FC236}">
                      <a16:creationId xmlns:a16="http://schemas.microsoft.com/office/drawing/2014/main" id="{897E7AC7-3DF7-41B0-9FD3-7A91051450B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24" y="2016"/>
                  <a:ext cx="288" cy="3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>
                      <a:latin typeface="+mn-lt"/>
                    </a:rPr>
                    <a:t>C</a:t>
                  </a:r>
                </a:p>
              </p:txBody>
            </p:sp>
            <p:sp>
              <p:nvSpPr>
                <p:cNvPr id="44" name="Text Box 37">
                  <a:extLst>
                    <a:ext uri="{FF2B5EF4-FFF2-40B4-BE49-F238E27FC236}">
                      <a16:creationId xmlns:a16="http://schemas.microsoft.com/office/drawing/2014/main" id="{42420772-C4B1-42E0-81BE-4ADB712C5F7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20" y="2064"/>
                  <a:ext cx="288" cy="3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>
                      <a:latin typeface="+mn-lt"/>
                    </a:rPr>
                    <a:t>D</a:t>
                  </a:r>
                </a:p>
              </p:txBody>
            </p:sp>
            <p:sp>
              <p:nvSpPr>
                <p:cNvPr id="45" name="Text Box 38">
                  <a:extLst>
                    <a:ext uri="{FF2B5EF4-FFF2-40B4-BE49-F238E27FC236}">
                      <a16:creationId xmlns:a16="http://schemas.microsoft.com/office/drawing/2014/main" id="{4EF8EDFB-CB1F-4B5F-8EBF-9FCC97571B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64" y="1392"/>
                  <a:ext cx="288" cy="3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>
                      <a:latin typeface="+mn-lt"/>
                    </a:rPr>
                    <a:t>E</a:t>
                  </a:r>
                </a:p>
              </p:txBody>
            </p:sp>
            <p:sp>
              <p:nvSpPr>
                <p:cNvPr id="46" name="Text Box 39">
                  <a:extLst>
                    <a:ext uri="{FF2B5EF4-FFF2-40B4-BE49-F238E27FC236}">
                      <a16:creationId xmlns:a16="http://schemas.microsoft.com/office/drawing/2014/main" id="{9238ACA8-1582-4BDB-8675-645A5165B3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184" y="1440"/>
                  <a:ext cx="288" cy="3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>
                      <a:latin typeface="+mn-lt"/>
                    </a:rPr>
                    <a:t>F</a:t>
                  </a:r>
                </a:p>
              </p:txBody>
            </p:sp>
          </p:grpSp>
          <p:sp>
            <p:nvSpPr>
              <p:cNvPr id="34" name="Line 41">
                <a:extLst>
                  <a:ext uri="{FF2B5EF4-FFF2-40B4-BE49-F238E27FC236}">
                    <a16:creationId xmlns:a16="http://schemas.microsoft.com/office/drawing/2014/main" id="{03E3C60C-E465-4706-8E5B-4B051D71C6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928"/>
                <a:ext cx="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>
                  <a:latin typeface="+mn-lt"/>
                </a:endParaRPr>
              </a:p>
            </p:txBody>
          </p:sp>
          <p:sp>
            <p:nvSpPr>
              <p:cNvPr id="35" name="Line 42">
                <a:extLst>
                  <a:ext uri="{FF2B5EF4-FFF2-40B4-BE49-F238E27FC236}">
                    <a16:creationId xmlns:a16="http://schemas.microsoft.com/office/drawing/2014/main" id="{CCED8DF1-64AF-49BB-BAF4-E9D126F143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292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>
                  <a:latin typeface="+mn-lt"/>
                </a:endParaRPr>
              </a:p>
            </p:txBody>
          </p:sp>
          <p:sp>
            <p:nvSpPr>
              <p:cNvPr id="36" name="Line 43">
                <a:extLst>
                  <a:ext uri="{FF2B5EF4-FFF2-40B4-BE49-F238E27FC236}">
                    <a16:creationId xmlns:a16="http://schemas.microsoft.com/office/drawing/2014/main" id="{30ECCB76-6023-4946-9DEA-B541A4BEAB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312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>
                  <a:latin typeface="+mn-lt"/>
                </a:endParaRPr>
              </a:p>
            </p:txBody>
          </p:sp>
          <p:sp>
            <p:nvSpPr>
              <p:cNvPr id="37" name="Line 44">
                <a:extLst>
                  <a:ext uri="{FF2B5EF4-FFF2-40B4-BE49-F238E27FC236}">
                    <a16:creationId xmlns:a16="http://schemas.microsoft.com/office/drawing/2014/main" id="{41C744CD-4C6F-4F30-A660-CFBC68B56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3552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>
                  <a:latin typeface="+mn-lt"/>
                </a:endParaRPr>
              </a:p>
            </p:txBody>
          </p:sp>
          <p:sp>
            <p:nvSpPr>
              <p:cNvPr id="38" name="Line 45">
                <a:extLst>
                  <a:ext uri="{FF2B5EF4-FFF2-40B4-BE49-F238E27FC236}">
                    <a16:creationId xmlns:a16="http://schemas.microsoft.com/office/drawing/2014/main" id="{CB3235FF-BF59-47FB-8706-D76C857DBB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16" y="312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>
                  <a:latin typeface="+mn-lt"/>
                </a:endParaRPr>
              </a:p>
            </p:txBody>
          </p:sp>
          <p:sp>
            <p:nvSpPr>
              <p:cNvPr id="39" name="Line 46">
                <a:extLst>
                  <a:ext uri="{FF2B5EF4-FFF2-40B4-BE49-F238E27FC236}">
                    <a16:creationId xmlns:a16="http://schemas.microsoft.com/office/drawing/2014/main" id="{9821C32B-878B-47EB-B6D1-3EDE551A73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2928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>
                  <a:latin typeface="+mn-lt"/>
                </a:endParaRPr>
              </a:p>
            </p:txBody>
          </p:sp>
        </p:grpSp>
        <p:grpSp>
          <p:nvGrpSpPr>
            <p:cNvPr id="26" name="Group 16">
              <a:extLst>
                <a:ext uri="{FF2B5EF4-FFF2-40B4-BE49-F238E27FC236}">
                  <a16:creationId xmlns:a16="http://schemas.microsoft.com/office/drawing/2014/main" id="{33B6BA41-257E-4D25-B081-1595A2B872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5696" y="4581128"/>
              <a:ext cx="4724400" cy="1143000"/>
              <a:chOff x="2352" y="1296"/>
              <a:chExt cx="2976" cy="720"/>
            </a:xfrm>
          </p:grpSpPr>
          <p:sp>
            <p:nvSpPr>
              <p:cNvPr id="27" name="Oval 10">
                <a:extLst>
                  <a:ext uri="{FF2B5EF4-FFF2-40B4-BE49-F238E27FC236}">
                    <a16:creationId xmlns:a16="http://schemas.microsoft.com/office/drawing/2014/main" id="{06ECB058-729A-4363-9F60-3CF9806050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29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+mn-lt"/>
                </a:endParaRPr>
              </a:p>
            </p:txBody>
          </p:sp>
          <p:sp>
            <p:nvSpPr>
              <p:cNvPr id="28" name="Oval 11">
                <a:extLst>
                  <a:ext uri="{FF2B5EF4-FFF2-40B4-BE49-F238E27FC236}">
                    <a16:creationId xmlns:a16="http://schemas.microsoft.com/office/drawing/2014/main" id="{31DE77AE-FC8A-4FCB-9E5F-07D2A5900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92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+mn-lt"/>
                </a:endParaRPr>
              </a:p>
            </p:txBody>
          </p:sp>
          <p:sp>
            <p:nvSpPr>
              <p:cNvPr id="29" name="Oval 12">
                <a:extLst>
                  <a:ext uri="{FF2B5EF4-FFF2-40B4-BE49-F238E27FC236}">
                    <a16:creationId xmlns:a16="http://schemas.microsoft.com/office/drawing/2014/main" id="{3AEF1F80-A60A-42BD-9ED1-AC61654E0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129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+mn-lt"/>
                </a:endParaRPr>
              </a:p>
            </p:txBody>
          </p:sp>
          <p:sp>
            <p:nvSpPr>
              <p:cNvPr id="30" name="Oval 13">
                <a:extLst>
                  <a:ext uri="{FF2B5EF4-FFF2-40B4-BE49-F238E27FC236}">
                    <a16:creationId xmlns:a16="http://schemas.microsoft.com/office/drawing/2014/main" id="{044BBD4F-4AFA-4529-A74D-8E32FCA7DF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192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+mn-lt"/>
                </a:endParaRPr>
              </a:p>
            </p:txBody>
          </p:sp>
          <p:sp>
            <p:nvSpPr>
              <p:cNvPr id="31" name="Oval 14">
                <a:extLst>
                  <a:ext uri="{FF2B5EF4-FFF2-40B4-BE49-F238E27FC236}">
                    <a16:creationId xmlns:a16="http://schemas.microsoft.com/office/drawing/2014/main" id="{7D9E7277-A054-439B-9A87-6B238F2251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+mn-lt"/>
                </a:endParaRPr>
              </a:p>
            </p:txBody>
          </p:sp>
          <p:sp>
            <p:nvSpPr>
              <p:cNvPr id="32" name="Oval 15">
                <a:extLst>
                  <a:ext uri="{FF2B5EF4-FFF2-40B4-BE49-F238E27FC236}">
                    <a16:creationId xmlns:a16="http://schemas.microsoft.com/office/drawing/2014/main" id="{8290CCEF-7E75-45CD-9D5A-411477819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129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61675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Topological Sort: Example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F57E3B6-3CF3-4B1C-B072-72E46A6CA30A}"/>
              </a:ext>
            </a:extLst>
          </p:cNvPr>
          <p:cNvSpPr/>
          <p:nvPr/>
        </p:nvSpPr>
        <p:spPr>
          <a:xfrm>
            <a:off x="3043064" y="1556792"/>
            <a:ext cx="9144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1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5842695-BFBE-4563-A229-2BAB026078A0}"/>
              </a:ext>
            </a:extLst>
          </p:cNvPr>
          <p:cNvSpPr/>
          <p:nvPr/>
        </p:nvSpPr>
        <p:spPr>
          <a:xfrm>
            <a:off x="1775520" y="3212976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3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9094580-1F71-4FF2-809A-E6B3A0BF0039}"/>
              </a:ext>
            </a:extLst>
          </p:cNvPr>
          <p:cNvSpPr/>
          <p:nvPr/>
        </p:nvSpPr>
        <p:spPr>
          <a:xfrm>
            <a:off x="5541640" y="1556792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2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594EB04-0F3C-4DC4-8945-54CDD39A7668}"/>
              </a:ext>
            </a:extLst>
          </p:cNvPr>
          <p:cNvSpPr/>
          <p:nvPr/>
        </p:nvSpPr>
        <p:spPr>
          <a:xfrm>
            <a:off x="4367808" y="3223511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4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E9EC3E3-27F3-4431-A7AC-75B5DC71E1C0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3957464" y="2013992"/>
            <a:ext cx="158417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C165841-6B51-409F-B2F0-703CF977837D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2689920" y="3670177"/>
            <a:ext cx="1677888" cy="10535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1E12F0BB-4F59-4964-BC94-82857D57D76D}"/>
              </a:ext>
            </a:extLst>
          </p:cNvPr>
          <p:cNvSpPr/>
          <p:nvPr/>
        </p:nvSpPr>
        <p:spPr>
          <a:xfrm>
            <a:off x="6765776" y="3212976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5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EF39440B-9CA5-4A7C-B535-431FD84D3787}"/>
              </a:ext>
            </a:extLst>
          </p:cNvPr>
          <p:cNvSpPr/>
          <p:nvPr/>
        </p:nvSpPr>
        <p:spPr>
          <a:xfrm>
            <a:off x="3143672" y="4847456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6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68BF63CB-57F6-4DE2-905A-48173B8172E0}"/>
              </a:ext>
            </a:extLst>
          </p:cNvPr>
          <p:cNvSpPr/>
          <p:nvPr/>
        </p:nvSpPr>
        <p:spPr>
          <a:xfrm>
            <a:off x="5591944" y="4847456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7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93FB244-871B-4310-A872-955660C541EA}"/>
              </a:ext>
            </a:extLst>
          </p:cNvPr>
          <p:cNvCxnSpPr>
            <a:cxnSpLocks/>
            <a:stCxn id="32" idx="2"/>
            <a:endCxn id="31" idx="6"/>
          </p:cNvCxnSpPr>
          <p:nvPr/>
        </p:nvCxnSpPr>
        <p:spPr>
          <a:xfrm flipH="1">
            <a:off x="4058072" y="5304656"/>
            <a:ext cx="1533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80976620-CEEA-48DB-BF70-2E19BB83782C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3823553" y="2337282"/>
            <a:ext cx="678166" cy="102014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D4B9B30-E3BE-40EA-86B4-79C9B69C24C9}"/>
              </a:ext>
            </a:extLst>
          </p:cNvPr>
          <p:cNvCxnSpPr>
            <a:cxnSpLocks/>
            <a:stCxn id="8" idx="3"/>
            <a:endCxn id="9" idx="7"/>
          </p:cNvCxnSpPr>
          <p:nvPr/>
        </p:nvCxnSpPr>
        <p:spPr>
          <a:xfrm flipH="1">
            <a:off x="5148297" y="2337282"/>
            <a:ext cx="527254" cy="102014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DEA5BDE9-CCE1-4DFA-8C93-7AD185F3EEA4}"/>
              </a:ext>
            </a:extLst>
          </p:cNvPr>
          <p:cNvCxnSpPr>
            <a:cxnSpLocks/>
            <a:stCxn id="8" idx="5"/>
            <a:endCxn id="30" idx="1"/>
          </p:cNvCxnSpPr>
          <p:nvPr/>
        </p:nvCxnSpPr>
        <p:spPr>
          <a:xfrm>
            <a:off x="6322129" y="2337281"/>
            <a:ext cx="577558" cy="100960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C02F78A6-2CC7-4D10-85DD-DB966275577A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2556009" y="2337281"/>
            <a:ext cx="620966" cy="100960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31F27134-5E50-4629-ABC4-34FAABB6C33D}"/>
              </a:ext>
            </a:extLst>
          </p:cNvPr>
          <p:cNvCxnSpPr>
            <a:cxnSpLocks/>
            <a:stCxn id="30" idx="2"/>
            <a:endCxn id="9" idx="6"/>
          </p:cNvCxnSpPr>
          <p:nvPr/>
        </p:nvCxnSpPr>
        <p:spPr>
          <a:xfrm flipH="1">
            <a:off x="5282208" y="3670177"/>
            <a:ext cx="1483568" cy="10535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F0A6477B-A912-4C7C-A6A5-B0AB3E3861A3}"/>
              </a:ext>
            </a:extLst>
          </p:cNvPr>
          <p:cNvCxnSpPr>
            <a:cxnSpLocks/>
            <a:stCxn id="30" idx="3"/>
            <a:endCxn id="32" idx="7"/>
          </p:cNvCxnSpPr>
          <p:nvPr/>
        </p:nvCxnSpPr>
        <p:spPr>
          <a:xfrm flipH="1">
            <a:off x="6372433" y="3993465"/>
            <a:ext cx="527254" cy="987902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211B078E-5972-4881-9906-8B555E764662}"/>
              </a:ext>
            </a:extLst>
          </p:cNvPr>
          <p:cNvCxnSpPr>
            <a:cxnSpLocks/>
            <a:stCxn id="9" idx="5"/>
            <a:endCxn id="32" idx="1"/>
          </p:cNvCxnSpPr>
          <p:nvPr/>
        </p:nvCxnSpPr>
        <p:spPr>
          <a:xfrm>
            <a:off x="5148297" y="4004001"/>
            <a:ext cx="577558" cy="977367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2BFA5353-B83B-4440-8C8B-CCA9704117AF}"/>
              </a:ext>
            </a:extLst>
          </p:cNvPr>
          <p:cNvCxnSpPr>
            <a:cxnSpLocks/>
            <a:stCxn id="9" idx="3"/>
            <a:endCxn id="31" idx="7"/>
          </p:cNvCxnSpPr>
          <p:nvPr/>
        </p:nvCxnSpPr>
        <p:spPr>
          <a:xfrm flipH="1">
            <a:off x="3924161" y="4004001"/>
            <a:ext cx="577558" cy="977367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D0452E1E-457F-4F0D-8068-43D660F28E1E}"/>
              </a:ext>
            </a:extLst>
          </p:cNvPr>
          <p:cNvCxnSpPr>
            <a:cxnSpLocks/>
            <a:stCxn id="7" idx="5"/>
            <a:endCxn id="31" idx="1"/>
          </p:cNvCxnSpPr>
          <p:nvPr/>
        </p:nvCxnSpPr>
        <p:spPr>
          <a:xfrm>
            <a:off x="2556009" y="3993465"/>
            <a:ext cx="721574" cy="987902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灯片编号占位符 3">
            <a:extLst>
              <a:ext uri="{FF2B5EF4-FFF2-40B4-BE49-F238E27FC236}">
                <a16:creationId xmlns:a16="http://schemas.microsoft.com/office/drawing/2014/main" id="{1B1D3A02-E55F-4A6F-A712-526E4AD6BF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50783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Topological Sort: Example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5842695-BFBE-4563-A229-2BAB026078A0}"/>
              </a:ext>
            </a:extLst>
          </p:cNvPr>
          <p:cNvSpPr/>
          <p:nvPr/>
        </p:nvSpPr>
        <p:spPr>
          <a:xfrm>
            <a:off x="1775520" y="3212976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3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9094580-1F71-4FF2-809A-E6B3A0BF0039}"/>
              </a:ext>
            </a:extLst>
          </p:cNvPr>
          <p:cNvSpPr/>
          <p:nvPr/>
        </p:nvSpPr>
        <p:spPr>
          <a:xfrm>
            <a:off x="5541640" y="1556792"/>
            <a:ext cx="9144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2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594EB04-0F3C-4DC4-8945-54CDD39A7668}"/>
              </a:ext>
            </a:extLst>
          </p:cNvPr>
          <p:cNvSpPr/>
          <p:nvPr/>
        </p:nvSpPr>
        <p:spPr>
          <a:xfrm>
            <a:off x="4367808" y="3223511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4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C165841-6B51-409F-B2F0-703CF977837D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2689920" y="3670177"/>
            <a:ext cx="1677888" cy="10535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1E12F0BB-4F59-4964-BC94-82857D57D76D}"/>
              </a:ext>
            </a:extLst>
          </p:cNvPr>
          <p:cNvSpPr/>
          <p:nvPr/>
        </p:nvSpPr>
        <p:spPr>
          <a:xfrm>
            <a:off x="6765776" y="3212976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5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EF39440B-9CA5-4A7C-B535-431FD84D3787}"/>
              </a:ext>
            </a:extLst>
          </p:cNvPr>
          <p:cNvSpPr/>
          <p:nvPr/>
        </p:nvSpPr>
        <p:spPr>
          <a:xfrm>
            <a:off x="3143672" y="4847456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6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68BF63CB-57F6-4DE2-905A-48173B8172E0}"/>
              </a:ext>
            </a:extLst>
          </p:cNvPr>
          <p:cNvSpPr/>
          <p:nvPr/>
        </p:nvSpPr>
        <p:spPr>
          <a:xfrm>
            <a:off x="5591944" y="4847456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7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93FB244-871B-4310-A872-955660C541EA}"/>
              </a:ext>
            </a:extLst>
          </p:cNvPr>
          <p:cNvCxnSpPr>
            <a:cxnSpLocks/>
            <a:stCxn id="32" idx="2"/>
            <a:endCxn id="31" idx="6"/>
          </p:cNvCxnSpPr>
          <p:nvPr/>
        </p:nvCxnSpPr>
        <p:spPr>
          <a:xfrm flipH="1">
            <a:off x="4058072" y="5304656"/>
            <a:ext cx="1533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D4B9B30-E3BE-40EA-86B4-79C9B69C24C9}"/>
              </a:ext>
            </a:extLst>
          </p:cNvPr>
          <p:cNvCxnSpPr>
            <a:cxnSpLocks/>
            <a:stCxn id="8" idx="3"/>
            <a:endCxn id="9" idx="7"/>
          </p:cNvCxnSpPr>
          <p:nvPr/>
        </p:nvCxnSpPr>
        <p:spPr>
          <a:xfrm flipH="1">
            <a:off x="5148297" y="2337282"/>
            <a:ext cx="527254" cy="102014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DEA5BDE9-CCE1-4DFA-8C93-7AD185F3EEA4}"/>
              </a:ext>
            </a:extLst>
          </p:cNvPr>
          <p:cNvCxnSpPr>
            <a:cxnSpLocks/>
            <a:stCxn id="8" idx="5"/>
            <a:endCxn id="30" idx="1"/>
          </p:cNvCxnSpPr>
          <p:nvPr/>
        </p:nvCxnSpPr>
        <p:spPr>
          <a:xfrm>
            <a:off x="6322129" y="2337281"/>
            <a:ext cx="577558" cy="1009606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31F27134-5E50-4629-ABC4-34FAABB6C33D}"/>
              </a:ext>
            </a:extLst>
          </p:cNvPr>
          <p:cNvCxnSpPr>
            <a:cxnSpLocks/>
            <a:stCxn id="30" idx="2"/>
            <a:endCxn id="9" idx="6"/>
          </p:cNvCxnSpPr>
          <p:nvPr/>
        </p:nvCxnSpPr>
        <p:spPr>
          <a:xfrm flipH="1">
            <a:off x="5282208" y="3670177"/>
            <a:ext cx="1483568" cy="10535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F0A6477B-A912-4C7C-A6A5-B0AB3E3861A3}"/>
              </a:ext>
            </a:extLst>
          </p:cNvPr>
          <p:cNvCxnSpPr>
            <a:cxnSpLocks/>
            <a:stCxn id="30" idx="3"/>
            <a:endCxn id="32" idx="7"/>
          </p:cNvCxnSpPr>
          <p:nvPr/>
        </p:nvCxnSpPr>
        <p:spPr>
          <a:xfrm flipH="1">
            <a:off x="6372433" y="3993465"/>
            <a:ext cx="527254" cy="987902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211B078E-5972-4881-9906-8B555E764662}"/>
              </a:ext>
            </a:extLst>
          </p:cNvPr>
          <p:cNvCxnSpPr>
            <a:cxnSpLocks/>
            <a:stCxn id="9" idx="5"/>
            <a:endCxn id="32" idx="1"/>
          </p:cNvCxnSpPr>
          <p:nvPr/>
        </p:nvCxnSpPr>
        <p:spPr>
          <a:xfrm>
            <a:off x="5148297" y="4004001"/>
            <a:ext cx="577558" cy="977367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2BFA5353-B83B-4440-8C8B-CCA9704117AF}"/>
              </a:ext>
            </a:extLst>
          </p:cNvPr>
          <p:cNvCxnSpPr>
            <a:cxnSpLocks/>
            <a:stCxn id="9" idx="3"/>
            <a:endCxn id="31" idx="7"/>
          </p:cNvCxnSpPr>
          <p:nvPr/>
        </p:nvCxnSpPr>
        <p:spPr>
          <a:xfrm flipH="1">
            <a:off x="3924161" y="4004001"/>
            <a:ext cx="577558" cy="977367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D0452E1E-457F-4F0D-8068-43D660F28E1E}"/>
              </a:ext>
            </a:extLst>
          </p:cNvPr>
          <p:cNvCxnSpPr>
            <a:cxnSpLocks/>
            <a:stCxn id="7" idx="5"/>
            <a:endCxn id="31" idx="1"/>
          </p:cNvCxnSpPr>
          <p:nvPr/>
        </p:nvCxnSpPr>
        <p:spPr>
          <a:xfrm>
            <a:off x="2556009" y="3993465"/>
            <a:ext cx="721574" cy="987902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FCE035F0-E4FB-4491-A3B3-BE215AFCAEE5}"/>
              </a:ext>
            </a:extLst>
          </p:cNvPr>
          <p:cNvSpPr/>
          <p:nvPr/>
        </p:nvSpPr>
        <p:spPr>
          <a:xfrm>
            <a:off x="9336360" y="548680"/>
            <a:ext cx="699870" cy="6215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1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5116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Topological Sort: Example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5842695-BFBE-4563-A229-2BAB026078A0}"/>
              </a:ext>
            </a:extLst>
          </p:cNvPr>
          <p:cNvSpPr/>
          <p:nvPr/>
        </p:nvSpPr>
        <p:spPr>
          <a:xfrm>
            <a:off x="1775520" y="3212976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3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594EB04-0F3C-4DC4-8945-54CDD39A7668}"/>
              </a:ext>
            </a:extLst>
          </p:cNvPr>
          <p:cNvSpPr/>
          <p:nvPr/>
        </p:nvSpPr>
        <p:spPr>
          <a:xfrm>
            <a:off x="4367808" y="3223511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4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C165841-6B51-409F-B2F0-703CF977837D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2689920" y="3670177"/>
            <a:ext cx="1677888" cy="10535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1E12F0BB-4F59-4964-BC94-82857D57D76D}"/>
              </a:ext>
            </a:extLst>
          </p:cNvPr>
          <p:cNvSpPr/>
          <p:nvPr/>
        </p:nvSpPr>
        <p:spPr>
          <a:xfrm>
            <a:off x="6765776" y="3212976"/>
            <a:ext cx="9144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5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EF39440B-9CA5-4A7C-B535-431FD84D3787}"/>
              </a:ext>
            </a:extLst>
          </p:cNvPr>
          <p:cNvSpPr/>
          <p:nvPr/>
        </p:nvSpPr>
        <p:spPr>
          <a:xfrm>
            <a:off x="3143672" y="4847456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6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68BF63CB-57F6-4DE2-905A-48173B8172E0}"/>
              </a:ext>
            </a:extLst>
          </p:cNvPr>
          <p:cNvSpPr/>
          <p:nvPr/>
        </p:nvSpPr>
        <p:spPr>
          <a:xfrm>
            <a:off x="5591944" y="4847456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7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93FB244-871B-4310-A872-955660C541EA}"/>
              </a:ext>
            </a:extLst>
          </p:cNvPr>
          <p:cNvCxnSpPr>
            <a:cxnSpLocks/>
            <a:stCxn id="32" idx="2"/>
            <a:endCxn id="31" idx="6"/>
          </p:cNvCxnSpPr>
          <p:nvPr/>
        </p:nvCxnSpPr>
        <p:spPr>
          <a:xfrm flipH="1">
            <a:off x="4058072" y="5304656"/>
            <a:ext cx="1533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31F27134-5E50-4629-ABC4-34FAABB6C33D}"/>
              </a:ext>
            </a:extLst>
          </p:cNvPr>
          <p:cNvCxnSpPr>
            <a:cxnSpLocks/>
            <a:stCxn id="30" idx="2"/>
            <a:endCxn id="9" idx="6"/>
          </p:cNvCxnSpPr>
          <p:nvPr/>
        </p:nvCxnSpPr>
        <p:spPr>
          <a:xfrm flipH="1">
            <a:off x="5282208" y="3670177"/>
            <a:ext cx="1483568" cy="10535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F0A6477B-A912-4C7C-A6A5-B0AB3E3861A3}"/>
              </a:ext>
            </a:extLst>
          </p:cNvPr>
          <p:cNvCxnSpPr>
            <a:cxnSpLocks/>
            <a:stCxn id="30" idx="3"/>
            <a:endCxn id="32" idx="7"/>
          </p:cNvCxnSpPr>
          <p:nvPr/>
        </p:nvCxnSpPr>
        <p:spPr>
          <a:xfrm flipH="1">
            <a:off x="6372433" y="3993465"/>
            <a:ext cx="527254" cy="987902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211B078E-5972-4881-9906-8B555E764662}"/>
              </a:ext>
            </a:extLst>
          </p:cNvPr>
          <p:cNvCxnSpPr>
            <a:cxnSpLocks/>
            <a:stCxn id="9" idx="5"/>
            <a:endCxn id="32" idx="1"/>
          </p:cNvCxnSpPr>
          <p:nvPr/>
        </p:nvCxnSpPr>
        <p:spPr>
          <a:xfrm>
            <a:off x="5148297" y="4004001"/>
            <a:ext cx="577558" cy="977367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2BFA5353-B83B-4440-8C8B-CCA9704117AF}"/>
              </a:ext>
            </a:extLst>
          </p:cNvPr>
          <p:cNvCxnSpPr>
            <a:cxnSpLocks/>
            <a:stCxn id="9" idx="3"/>
            <a:endCxn id="31" idx="7"/>
          </p:cNvCxnSpPr>
          <p:nvPr/>
        </p:nvCxnSpPr>
        <p:spPr>
          <a:xfrm flipH="1">
            <a:off x="3924161" y="4004001"/>
            <a:ext cx="577558" cy="977367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D0452E1E-457F-4F0D-8068-43D660F28E1E}"/>
              </a:ext>
            </a:extLst>
          </p:cNvPr>
          <p:cNvCxnSpPr>
            <a:cxnSpLocks/>
            <a:stCxn id="7" idx="5"/>
            <a:endCxn id="31" idx="1"/>
          </p:cNvCxnSpPr>
          <p:nvPr/>
        </p:nvCxnSpPr>
        <p:spPr>
          <a:xfrm>
            <a:off x="2556009" y="3993465"/>
            <a:ext cx="721574" cy="987902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FCE035F0-E4FB-4491-A3B3-BE215AFCAEE5}"/>
              </a:ext>
            </a:extLst>
          </p:cNvPr>
          <p:cNvSpPr/>
          <p:nvPr/>
        </p:nvSpPr>
        <p:spPr>
          <a:xfrm>
            <a:off x="9336360" y="548680"/>
            <a:ext cx="699870" cy="6215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1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E65D25EF-ED1A-4024-98C4-79C0AC40831E}"/>
              </a:ext>
            </a:extLst>
          </p:cNvPr>
          <p:cNvSpPr/>
          <p:nvPr/>
        </p:nvSpPr>
        <p:spPr>
          <a:xfrm>
            <a:off x="9336360" y="1377752"/>
            <a:ext cx="699870" cy="6215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2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3348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Topological Sort: Example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5842695-BFBE-4563-A229-2BAB026078A0}"/>
              </a:ext>
            </a:extLst>
          </p:cNvPr>
          <p:cNvSpPr/>
          <p:nvPr/>
        </p:nvSpPr>
        <p:spPr>
          <a:xfrm>
            <a:off x="1775520" y="3212976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3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594EB04-0F3C-4DC4-8945-54CDD39A7668}"/>
              </a:ext>
            </a:extLst>
          </p:cNvPr>
          <p:cNvSpPr/>
          <p:nvPr/>
        </p:nvSpPr>
        <p:spPr>
          <a:xfrm>
            <a:off x="4367808" y="3223511"/>
            <a:ext cx="9144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4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C165841-6B51-409F-B2F0-703CF977837D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 flipH="1" flipV="1">
            <a:off x="2689920" y="3670177"/>
            <a:ext cx="1677888" cy="10535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EF39440B-9CA5-4A7C-B535-431FD84D3787}"/>
              </a:ext>
            </a:extLst>
          </p:cNvPr>
          <p:cNvSpPr/>
          <p:nvPr/>
        </p:nvSpPr>
        <p:spPr>
          <a:xfrm>
            <a:off x="3143672" y="4847456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6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68BF63CB-57F6-4DE2-905A-48173B8172E0}"/>
              </a:ext>
            </a:extLst>
          </p:cNvPr>
          <p:cNvSpPr/>
          <p:nvPr/>
        </p:nvSpPr>
        <p:spPr>
          <a:xfrm>
            <a:off x="5591944" y="4847456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7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93FB244-871B-4310-A872-955660C541EA}"/>
              </a:ext>
            </a:extLst>
          </p:cNvPr>
          <p:cNvCxnSpPr>
            <a:cxnSpLocks/>
            <a:stCxn id="32" idx="2"/>
            <a:endCxn id="31" idx="6"/>
          </p:cNvCxnSpPr>
          <p:nvPr/>
        </p:nvCxnSpPr>
        <p:spPr>
          <a:xfrm flipH="1">
            <a:off x="4058072" y="5304656"/>
            <a:ext cx="1533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211B078E-5972-4881-9906-8B555E764662}"/>
              </a:ext>
            </a:extLst>
          </p:cNvPr>
          <p:cNvCxnSpPr>
            <a:cxnSpLocks/>
            <a:stCxn id="9" idx="5"/>
            <a:endCxn id="32" idx="1"/>
          </p:cNvCxnSpPr>
          <p:nvPr/>
        </p:nvCxnSpPr>
        <p:spPr>
          <a:xfrm>
            <a:off x="5148297" y="4004001"/>
            <a:ext cx="577558" cy="977367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2BFA5353-B83B-4440-8C8B-CCA9704117AF}"/>
              </a:ext>
            </a:extLst>
          </p:cNvPr>
          <p:cNvCxnSpPr>
            <a:cxnSpLocks/>
            <a:stCxn id="9" idx="3"/>
            <a:endCxn id="31" idx="7"/>
          </p:cNvCxnSpPr>
          <p:nvPr/>
        </p:nvCxnSpPr>
        <p:spPr>
          <a:xfrm flipH="1">
            <a:off x="3924161" y="4004001"/>
            <a:ext cx="577558" cy="977367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D0452E1E-457F-4F0D-8068-43D660F28E1E}"/>
              </a:ext>
            </a:extLst>
          </p:cNvPr>
          <p:cNvCxnSpPr>
            <a:cxnSpLocks/>
            <a:stCxn id="7" idx="5"/>
            <a:endCxn id="31" idx="1"/>
          </p:cNvCxnSpPr>
          <p:nvPr/>
        </p:nvCxnSpPr>
        <p:spPr>
          <a:xfrm>
            <a:off x="2556009" y="3993465"/>
            <a:ext cx="721574" cy="987902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FCE035F0-E4FB-4491-A3B3-BE215AFCAEE5}"/>
              </a:ext>
            </a:extLst>
          </p:cNvPr>
          <p:cNvSpPr/>
          <p:nvPr/>
        </p:nvSpPr>
        <p:spPr>
          <a:xfrm>
            <a:off x="9336360" y="548680"/>
            <a:ext cx="699870" cy="6215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1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E65D25EF-ED1A-4024-98C4-79C0AC40831E}"/>
              </a:ext>
            </a:extLst>
          </p:cNvPr>
          <p:cNvSpPr/>
          <p:nvPr/>
        </p:nvSpPr>
        <p:spPr>
          <a:xfrm>
            <a:off x="9336360" y="1377752"/>
            <a:ext cx="699870" cy="6215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2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E3F61DE-2BAA-45B1-887D-FBD07C1AE998}"/>
              </a:ext>
            </a:extLst>
          </p:cNvPr>
          <p:cNvSpPr/>
          <p:nvPr/>
        </p:nvSpPr>
        <p:spPr>
          <a:xfrm>
            <a:off x="9336360" y="2157363"/>
            <a:ext cx="699870" cy="6215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5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0520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Topological Sort: Example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5842695-BFBE-4563-A229-2BAB026078A0}"/>
              </a:ext>
            </a:extLst>
          </p:cNvPr>
          <p:cNvSpPr/>
          <p:nvPr/>
        </p:nvSpPr>
        <p:spPr>
          <a:xfrm>
            <a:off x="1775520" y="3212976"/>
            <a:ext cx="9144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3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EF39440B-9CA5-4A7C-B535-431FD84D3787}"/>
              </a:ext>
            </a:extLst>
          </p:cNvPr>
          <p:cNvSpPr/>
          <p:nvPr/>
        </p:nvSpPr>
        <p:spPr>
          <a:xfrm>
            <a:off x="3143672" y="4847456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6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68BF63CB-57F6-4DE2-905A-48173B8172E0}"/>
              </a:ext>
            </a:extLst>
          </p:cNvPr>
          <p:cNvSpPr/>
          <p:nvPr/>
        </p:nvSpPr>
        <p:spPr>
          <a:xfrm>
            <a:off x="5591944" y="4847456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7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93FB244-871B-4310-A872-955660C541EA}"/>
              </a:ext>
            </a:extLst>
          </p:cNvPr>
          <p:cNvCxnSpPr>
            <a:cxnSpLocks/>
            <a:stCxn id="32" idx="2"/>
            <a:endCxn id="31" idx="6"/>
          </p:cNvCxnSpPr>
          <p:nvPr/>
        </p:nvCxnSpPr>
        <p:spPr>
          <a:xfrm flipH="1">
            <a:off x="4058072" y="5304656"/>
            <a:ext cx="1533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D0452E1E-457F-4F0D-8068-43D660F28E1E}"/>
              </a:ext>
            </a:extLst>
          </p:cNvPr>
          <p:cNvCxnSpPr>
            <a:cxnSpLocks/>
            <a:stCxn id="7" idx="5"/>
            <a:endCxn id="31" idx="1"/>
          </p:cNvCxnSpPr>
          <p:nvPr/>
        </p:nvCxnSpPr>
        <p:spPr>
          <a:xfrm>
            <a:off x="2556009" y="3993465"/>
            <a:ext cx="721574" cy="987902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FCE035F0-E4FB-4491-A3B3-BE215AFCAEE5}"/>
              </a:ext>
            </a:extLst>
          </p:cNvPr>
          <p:cNvSpPr/>
          <p:nvPr/>
        </p:nvSpPr>
        <p:spPr>
          <a:xfrm>
            <a:off x="9336360" y="548680"/>
            <a:ext cx="699870" cy="6215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1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E65D25EF-ED1A-4024-98C4-79C0AC40831E}"/>
              </a:ext>
            </a:extLst>
          </p:cNvPr>
          <p:cNvSpPr/>
          <p:nvPr/>
        </p:nvSpPr>
        <p:spPr>
          <a:xfrm>
            <a:off x="9336360" y="1377752"/>
            <a:ext cx="699870" cy="6215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2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E3F61DE-2BAA-45B1-887D-FBD07C1AE998}"/>
              </a:ext>
            </a:extLst>
          </p:cNvPr>
          <p:cNvSpPr/>
          <p:nvPr/>
        </p:nvSpPr>
        <p:spPr>
          <a:xfrm>
            <a:off x="9336360" y="2157363"/>
            <a:ext cx="699870" cy="6215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5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62A00A9-E736-4921-A6BA-E6EC43F8B807}"/>
              </a:ext>
            </a:extLst>
          </p:cNvPr>
          <p:cNvSpPr/>
          <p:nvPr/>
        </p:nvSpPr>
        <p:spPr>
          <a:xfrm>
            <a:off x="9356570" y="2852936"/>
            <a:ext cx="699870" cy="6215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4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9760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Topological Sort: Example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EF39440B-9CA5-4A7C-B535-431FD84D3787}"/>
              </a:ext>
            </a:extLst>
          </p:cNvPr>
          <p:cNvSpPr/>
          <p:nvPr/>
        </p:nvSpPr>
        <p:spPr>
          <a:xfrm>
            <a:off x="3143672" y="4847456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6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68BF63CB-57F6-4DE2-905A-48173B8172E0}"/>
              </a:ext>
            </a:extLst>
          </p:cNvPr>
          <p:cNvSpPr/>
          <p:nvPr/>
        </p:nvSpPr>
        <p:spPr>
          <a:xfrm>
            <a:off x="5591944" y="4847456"/>
            <a:ext cx="914400" cy="914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7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93FB244-871B-4310-A872-955660C541EA}"/>
              </a:ext>
            </a:extLst>
          </p:cNvPr>
          <p:cNvCxnSpPr>
            <a:cxnSpLocks/>
            <a:stCxn id="32" idx="2"/>
            <a:endCxn id="31" idx="6"/>
          </p:cNvCxnSpPr>
          <p:nvPr/>
        </p:nvCxnSpPr>
        <p:spPr>
          <a:xfrm flipH="1">
            <a:off x="4058072" y="5304656"/>
            <a:ext cx="153387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FCE035F0-E4FB-4491-A3B3-BE215AFCAEE5}"/>
              </a:ext>
            </a:extLst>
          </p:cNvPr>
          <p:cNvSpPr/>
          <p:nvPr/>
        </p:nvSpPr>
        <p:spPr>
          <a:xfrm>
            <a:off x="9336360" y="548680"/>
            <a:ext cx="699870" cy="6215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1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E65D25EF-ED1A-4024-98C4-79C0AC40831E}"/>
              </a:ext>
            </a:extLst>
          </p:cNvPr>
          <p:cNvSpPr/>
          <p:nvPr/>
        </p:nvSpPr>
        <p:spPr>
          <a:xfrm>
            <a:off x="9336360" y="1377752"/>
            <a:ext cx="699870" cy="6215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2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E3F61DE-2BAA-45B1-887D-FBD07C1AE998}"/>
              </a:ext>
            </a:extLst>
          </p:cNvPr>
          <p:cNvSpPr/>
          <p:nvPr/>
        </p:nvSpPr>
        <p:spPr>
          <a:xfrm>
            <a:off x="9336360" y="2157363"/>
            <a:ext cx="699870" cy="6215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5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62A00A9-E736-4921-A6BA-E6EC43F8B807}"/>
              </a:ext>
            </a:extLst>
          </p:cNvPr>
          <p:cNvSpPr/>
          <p:nvPr/>
        </p:nvSpPr>
        <p:spPr>
          <a:xfrm>
            <a:off x="9356570" y="2852936"/>
            <a:ext cx="699870" cy="6215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4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F7CE0A0-0A3C-45F8-B4B8-F371DDCBE8D8}"/>
              </a:ext>
            </a:extLst>
          </p:cNvPr>
          <p:cNvSpPr/>
          <p:nvPr/>
        </p:nvSpPr>
        <p:spPr>
          <a:xfrm>
            <a:off x="9356570" y="3527574"/>
            <a:ext cx="699870" cy="6215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3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3551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Topological Sort: Example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EF39440B-9CA5-4A7C-B535-431FD84D3787}"/>
              </a:ext>
            </a:extLst>
          </p:cNvPr>
          <p:cNvSpPr/>
          <p:nvPr/>
        </p:nvSpPr>
        <p:spPr>
          <a:xfrm>
            <a:off x="3143672" y="4847456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6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CE035F0-E4FB-4491-A3B3-BE215AFCAEE5}"/>
              </a:ext>
            </a:extLst>
          </p:cNvPr>
          <p:cNvSpPr/>
          <p:nvPr/>
        </p:nvSpPr>
        <p:spPr>
          <a:xfrm>
            <a:off x="9336360" y="548680"/>
            <a:ext cx="699870" cy="6215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1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E65D25EF-ED1A-4024-98C4-79C0AC40831E}"/>
              </a:ext>
            </a:extLst>
          </p:cNvPr>
          <p:cNvSpPr/>
          <p:nvPr/>
        </p:nvSpPr>
        <p:spPr>
          <a:xfrm>
            <a:off x="9336360" y="1377752"/>
            <a:ext cx="699870" cy="6215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2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E3F61DE-2BAA-45B1-887D-FBD07C1AE998}"/>
              </a:ext>
            </a:extLst>
          </p:cNvPr>
          <p:cNvSpPr/>
          <p:nvPr/>
        </p:nvSpPr>
        <p:spPr>
          <a:xfrm>
            <a:off x="9336360" y="2157363"/>
            <a:ext cx="699870" cy="6215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5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62A00A9-E736-4921-A6BA-E6EC43F8B807}"/>
              </a:ext>
            </a:extLst>
          </p:cNvPr>
          <p:cNvSpPr/>
          <p:nvPr/>
        </p:nvSpPr>
        <p:spPr>
          <a:xfrm>
            <a:off x="9356570" y="2852936"/>
            <a:ext cx="699870" cy="6215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4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F7CE0A0-0A3C-45F8-B4B8-F371DDCBE8D8}"/>
              </a:ext>
            </a:extLst>
          </p:cNvPr>
          <p:cNvSpPr/>
          <p:nvPr/>
        </p:nvSpPr>
        <p:spPr>
          <a:xfrm>
            <a:off x="9356570" y="3527574"/>
            <a:ext cx="699870" cy="6215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3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F0AA9E1-59AA-41DA-9B1C-012130ED860B}"/>
              </a:ext>
            </a:extLst>
          </p:cNvPr>
          <p:cNvSpPr/>
          <p:nvPr/>
        </p:nvSpPr>
        <p:spPr>
          <a:xfrm>
            <a:off x="9356570" y="4247654"/>
            <a:ext cx="699870" cy="6215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</a:rPr>
              <a:t>7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2614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2A6FF-DE1D-4D7E-9055-4372DB7C1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Topological Sort: DFS-based Algorithm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2F90B5-EEF4-4EE9-8681-F2F346E4E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Idea</a:t>
            </a:r>
          </a:p>
          <a:p>
            <a:pPr lvl="1"/>
            <a:r>
              <a:rPr lang="en-US" altLang="zh-CN" dirty="0"/>
              <a:t>Given a vertex, use DFS to find vertexes that should be after it</a:t>
            </a:r>
          </a:p>
          <a:p>
            <a:pPr lvl="1"/>
            <a:r>
              <a:rPr lang="en-US" altLang="zh-CN" dirty="0"/>
              <a:t>If all “descendant” vertexes are determined, the vertex can also determine</a:t>
            </a:r>
          </a:p>
          <a:p>
            <a:endParaRPr lang="en-US" altLang="zh-CN" dirty="0"/>
          </a:p>
          <a:p>
            <a:r>
              <a:rPr lang="en-US" altLang="zh-CN" dirty="0"/>
              <a:t>Algorithm</a:t>
            </a:r>
          </a:p>
          <a:p>
            <a:pPr lvl="1"/>
            <a:r>
              <a:rPr lang="en-US" altLang="zh-CN" dirty="0"/>
              <a:t>Reclusively call DFS to visit “descendant” vertexes and put them in an array</a:t>
            </a:r>
          </a:p>
          <a:p>
            <a:pPr lvl="1"/>
            <a:r>
              <a:rPr lang="en-US" altLang="zh-CN" dirty="0"/>
              <a:t>Append this vertex in the array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Reversely</a:t>
            </a:r>
            <a:r>
              <a:rPr lang="en-US" altLang="zh-CN" dirty="0"/>
              <a:t> print out the array</a:t>
            </a:r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29A143-31DE-44D3-94AA-EF7D7B98B9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9926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D7381C-02B1-49B3-8837-775EE19F9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Topological Sort: DFS-based Algorithm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1A001F-2205-406D-B9B4-57D0ECD155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162E2D8-79C8-49CB-993E-D4002F41E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440" y="1268760"/>
            <a:ext cx="10801200" cy="317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360000"/>
            <a:r>
              <a:rPr lang="en-US" altLang="zh-CN" sz="24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 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*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TopsortbyDFS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Graph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&amp;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G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)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 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{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            	</a:t>
            </a:r>
            <a:endParaRPr lang="zh-CN" altLang="en-US" sz="24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</a:endParaRPr>
          </a:p>
          <a:p>
            <a:pPr defTabSz="360000"/>
            <a:r>
              <a:rPr lang="nn-NO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</a:t>
            </a:r>
            <a:r>
              <a:rPr lang="nn-NO" altLang="zh-CN" sz="24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for</a:t>
            </a:r>
            <a:r>
              <a:rPr lang="nn-NO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(</a:t>
            </a:r>
            <a:r>
              <a:rPr lang="nn-NO" altLang="zh-CN" sz="24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int</a:t>
            </a:r>
            <a:r>
              <a:rPr lang="nn-NO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i</a:t>
            </a:r>
            <a:r>
              <a:rPr lang="nn-NO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=</a:t>
            </a:r>
            <a:r>
              <a:rPr lang="nn-NO" altLang="zh-CN" sz="2400" b="1" dirty="0">
                <a:solidFill>
                  <a:srgbClr val="FF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0</a:t>
            </a:r>
            <a:r>
              <a:rPr lang="nn-NO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;</a:t>
            </a:r>
            <a:r>
              <a:rPr lang="nn-NO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i</a:t>
            </a:r>
            <a:r>
              <a:rPr lang="nn-NO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&lt;</a:t>
            </a:r>
            <a:r>
              <a:rPr lang="nn-NO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G</a:t>
            </a:r>
            <a:r>
              <a:rPr lang="nn-NO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.</a:t>
            </a:r>
            <a:r>
              <a:rPr lang="nn-NO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VerticesNum</a:t>
            </a:r>
            <a:r>
              <a:rPr lang="nn-NO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();</a:t>
            </a:r>
            <a:r>
              <a:rPr lang="nn-NO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i</a:t>
            </a:r>
            <a:r>
              <a:rPr lang="nn-NO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++)</a:t>
            </a:r>
            <a:r>
              <a:rPr lang="nn-NO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    	</a:t>
            </a:r>
            <a:endParaRPr lang="zh-CN" altLang="nn-NO" sz="24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</a:endParaRPr>
          </a:p>
          <a:p>
            <a:pPr defTabSz="360000"/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	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G</a:t>
            </a:r>
            <a:r>
              <a:rPr lang="en-US" altLang="zh-CN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.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Mark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[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i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]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=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UNVISITED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;</a:t>
            </a:r>
            <a:endParaRPr lang="en-US" altLang="zh-CN" sz="24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</a:endParaRPr>
          </a:p>
          <a:p>
            <a:pPr defTabSz="360000"/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</a:t>
            </a:r>
            <a:r>
              <a:rPr lang="en-US" altLang="zh-CN" sz="2400" b="1" dirty="0" err="1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*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result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=</a:t>
            </a:r>
            <a:r>
              <a:rPr lang="en-US" altLang="zh-CN" sz="24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new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[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G</a:t>
            </a:r>
            <a:r>
              <a:rPr lang="en-US" altLang="zh-CN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.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VerticesNum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()];</a:t>
            </a:r>
            <a:endParaRPr lang="en-US" altLang="zh-CN" sz="24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</a:endParaRPr>
          </a:p>
          <a:p>
            <a:pPr defTabSz="360000"/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</a:t>
            </a:r>
          </a:p>
          <a:p>
            <a:pPr defTabSz="360000"/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</a:t>
            </a:r>
            <a:r>
              <a:rPr lang="en-US" altLang="zh-CN" sz="24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index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=</a:t>
            </a:r>
            <a:r>
              <a:rPr lang="en-US" altLang="zh-CN" sz="2400" b="1" dirty="0">
                <a:solidFill>
                  <a:srgbClr val="FF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0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;</a:t>
            </a:r>
            <a:endParaRPr lang="en-US" altLang="zh-CN" sz="24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</a:endParaRPr>
          </a:p>
          <a:p>
            <a:pPr defTabSz="360000"/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</a:t>
            </a:r>
            <a:r>
              <a:rPr lang="en-US" altLang="zh-CN" sz="24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for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(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i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=</a:t>
            </a:r>
            <a:r>
              <a:rPr lang="en-US" altLang="zh-CN" sz="2400" b="1" dirty="0">
                <a:solidFill>
                  <a:srgbClr val="FF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0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;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i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&lt;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G</a:t>
            </a:r>
            <a:r>
              <a:rPr lang="en-US" altLang="zh-CN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.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VerticesNum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();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i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++)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        	</a:t>
            </a:r>
            <a:endParaRPr lang="zh-CN" altLang="en-US" sz="24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</a:endParaRPr>
          </a:p>
          <a:p>
            <a:pPr defTabSz="360000"/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	</a:t>
            </a:r>
            <a:r>
              <a:rPr lang="en-US" altLang="zh-CN" sz="24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if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(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G</a:t>
            </a:r>
            <a:r>
              <a:rPr lang="en-US" altLang="zh-CN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.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Mark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[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i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]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==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UNVISITED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)</a:t>
            </a:r>
            <a:endParaRPr lang="en-US" altLang="zh-CN" sz="24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</a:endParaRPr>
          </a:p>
          <a:p>
            <a:pPr defTabSz="360000"/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		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Do_topsort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G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,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i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,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result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,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index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);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		</a:t>
            </a:r>
            <a:r>
              <a:rPr lang="en-US" altLang="zh-CN" sz="24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// DFS-based</a:t>
            </a:r>
            <a:endParaRPr lang="zh-CN" altLang="en-US" sz="24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</a:endParaRPr>
          </a:p>
          <a:p>
            <a:pPr defTabSz="360000"/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</a:t>
            </a:r>
          </a:p>
          <a:p>
            <a:pPr defTabSz="360000"/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</a:t>
            </a:r>
            <a:r>
              <a:rPr lang="en-US" altLang="zh-CN" sz="24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for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(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i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=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G</a:t>
            </a:r>
            <a:r>
              <a:rPr lang="en-US" altLang="zh-CN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.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VerticesNum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()-</a:t>
            </a:r>
            <a:r>
              <a:rPr lang="en-US" altLang="zh-CN" sz="2400" b="1" dirty="0">
                <a:solidFill>
                  <a:srgbClr val="FF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1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;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i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&gt;=</a:t>
            </a:r>
            <a:r>
              <a:rPr lang="en-US" altLang="zh-CN" sz="2400" b="1" dirty="0">
                <a:solidFill>
                  <a:srgbClr val="FF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0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;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i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--)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			</a:t>
            </a:r>
            <a:r>
              <a:rPr lang="en-US" altLang="zh-CN" sz="24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// Output</a:t>
            </a:r>
            <a:r>
              <a:rPr lang="zh-CN" altLang="en-US" sz="24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reversely</a:t>
            </a:r>
            <a:endParaRPr lang="zh-CN" altLang="en-US" sz="24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</a:endParaRPr>
          </a:p>
          <a:p>
            <a:pPr defTabSz="360000"/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	Output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result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[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i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]);</a:t>
            </a:r>
            <a:endParaRPr lang="en-US" altLang="zh-CN" sz="24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</a:endParaRPr>
          </a:p>
          <a:p>
            <a:pPr defTabSz="360000"/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</a:t>
            </a:r>
            <a:r>
              <a:rPr lang="en-US" altLang="zh-CN" sz="24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return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result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;</a:t>
            </a:r>
            <a:endParaRPr lang="en-US" altLang="zh-CN" sz="24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</a:endParaRPr>
          </a:p>
          <a:p>
            <a:pPr defTabSz="360000"/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}</a:t>
            </a:r>
            <a:r>
              <a:rPr lang="en-US" altLang="zh-CN" sz="2400" b="1" kern="0" dirty="0">
                <a:latin typeface="Ludica fax"/>
                <a:ea typeface="微软雅黑" panose="020B0503020204020204" pitchFamily="34" charset="-122"/>
                <a:cs typeface="NSimSun"/>
              </a:rPr>
              <a:t> </a:t>
            </a:r>
            <a:endParaRPr lang="zh-CN" altLang="zh-CN" sz="2400" b="1" kern="100" dirty="0">
              <a:latin typeface="Ludica fax"/>
              <a:ea typeface="微软雅黑" panose="020B0503020204020204" pitchFamily="34" charset="-122"/>
              <a:cs typeface="Times New Roman"/>
            </a:endParaRPr>
          </a:p>
          <a:p>
            <a:pPr defTabSz="360000">
              <a:lnSpc>
                <a:spcPts val="1700"/>
              </a:lnSpc>
              <a:spcAft>
                <a:spcPts val="0"/>
              </a:spcAft>
            </a:pPr>
            <a:r>
              <a:rPr lang="en-US" altLang="zh-CN" sz="1600" b="1" kern="0" dirty="0">
                <a:latin typeface="Ludica fax"/>
                <a:ea typeface="微软雅黑" panose="020B0503020204020204" pitchFamily="34" charset="-122"/>
                <a:cs typeface="NSimSun"/>
              </a:rPr>
              <a:t> </a:t>
            </a:r>
            <a:endParaRPr lang="zh-CN" altLang="zh-CN" sz="1600" b="1" kern="100" dirty="0">
              <a:latin typeface="Ludica fax"/>
              <a:ea typeface="微软雅黑" panose="020B0503020204020204" pitchFamily="34" charset="-122"/>
              <a:cs typeface="Times New Roman"/>
            </a:endParaRPr>
          </a:p>
          <a:p>
            <a:pPr algn="just" defTabSz="360000">
              <a:lnSpc>
                <a:spcPts val="1700"/>
              </a:lnSpc>
              <a:spcAft>
                <a:spcPts val="0"/>
              </a:spcAft>
            </a:pPr>
            <a:r>
              <a:rPr lang="en-US" altLang="zh-CN" sz="1600" b="1" kern="100" dirty="0">
                <a:latin typeface="Ludica fax"/>
                <a:ea typeface="微软雅黑" panose="020B0503020204020204" pitchFamily="34" charset="-122"/>
                <a:cs typeface="Times New Roman"/>
              </a:rPr>
              <a:t> </a:t>
            </a:r>
            <a:endParaRPr lang="zh-CN" altLang="zh-CN" sz="1600" b="1" kern="100" dirty="0">
              <a:latin typeface="Ludica fax"/>
              <a:ea typeface="微软雅黑" panose="020B0503020204020204" pitchFamily="34" charset="-122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052312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2C1E2-6D94-4478-B223-8F89FEC98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Topological Sort: DFS-based Algorithm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6E94E1-4D76-43E3-9BCB-81C67EFBC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FEBBBF6-172D-4CD2-970E-EB06F48D7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368" y="1417639"/>
            <a:ext cx="12025336" cy="439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360000">
              <a:spcBef>
                <a:spcPts val="0"/>
              </a:spcBef>
            </a:pPr>
            <a:r>
              <a:rPr lang="en-US" altLang="zh-CN" sz="28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void</a:t>
            </a:r>
            <a:r>
              <a:rPr lang="en-US" altLang="zh-CN" sz="2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 </a:t>
            </a:r>
            <a:r>
              <a:rPr lang="en-US" altLang="zh-CN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Do_topsort</a:t>
            </a:r>
            <a:r>
              <a:rPr lang="en-US" altLang="zh-CN" sz="2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(</a:t>
            </a:r>
            <a:r>
              <a:rPr lang="en-US" altLang="zh-CN" sz="2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Graph</a:t>
            </a:r>
            <a:r>
              <a:rPr lang="en-US" altLang="zh-CN" sz="2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&amp;</a:t>
            </a:r>
            <a:r>
              <a:rPr lang="en-US" altLang="zh-CN" sz="2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 G</a:t>
            </a:r>
            <a:r>
              <a:rPr lang="en-US" altLang="zh-CN" sz="2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,</a:t>
            </a:r>
            <a:r>
              <a:rPr lang="en-US" altLang="zh-CN" sz="2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 </a:t>
            </a:r>
            <a:r>
              <a:rPr lang="en-US" altLang="zh-CN" sz="2800" b="1" dirty="0" err="1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int</a:t>
            </a:r>
            <a:r>
              <a:rPr lang="en-US" altLang="zh-CN" sz="2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 V</a:t>
            </a:r>
            <a:r>
              <a:rPr lang="en-US" altLang="zh-CN" sz="2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,</a:t>
            </a:r>
            <a:r>
              <a:rPr lang="en-US" altLang="zh-CN" sz="2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 </a:t>
            </a:r>
            <a:r>
              <a:rPr lang="en-US" altLang="zh-CN" sz="2800" b="1" dirty="0" err="1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int</a:t>
            </a:r>
            <a:r>
              <a:rPr lang="en-US" altLang="zh-CN" sz="2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 </a:t>
            </a:r>
            <a:r>
              <a:rPr lang="en-US" altLang="zh-CN" sz="2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*</a:t>
            </a:r>
            <a:r>
              <a:rPr lang="en-US" altLang="zh-CN" sz="2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result</a:t>
            </a:r>
            <a:r>
              <a:rPr lang="en-US" altLang="zh-CN" sz="2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,</a:t>
            </a:r>
            <a:r>
              <a:rPr lang="en-US" altLang="zh-CN" sz="2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 </a:t>
            </a:r>
            <a:r>
              <a:rPr lang="en-US" altLang="zh-CN" sz="2800" b="1" dirty="0" err="1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int</a:t>
            </a:r>
            <a:r>
              <a:rPr lang="en-US" altLang="zh-CN" sz="2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&amp;</a:t>
            </a:r>
            <a:r>
              <a:rPr lang="en-US" altLang="zh-CN" sz="2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 index</a:t>
            </a:r>
            <a:r>
              <a:rPr lang="en-US" altLang="zh-CN" sz="2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)</a:t>
            </a:r>
            <a:r>
              <a:rPr lang="en-US" altLang="zh-CN" sz="2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 </a:t>
            </a:r>
            <a:r>
              <a:rPr lang="en-US" altLang="zh-CN" sz="2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{</a:t>
            </a:r>
            <a:endParaRPr lang="en-US" altLang="zh-CN" sz="28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Arial Unicode MS" panose="020B0604020202020204" pitchFamily="34" charset="-122"/>
            </a:endParaRPr>
          </a:p>
          <a:p>
            <a:pPr defTabSz="360000">
              <a:spcBef>
                <a:spcPts val="0"/>
              </a:spcBef>
            </a:pPr>
            <a:r>
              <a:rPr lang="en-US" altLang="zh-CN" sz="2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	</a:t>
            </a:r>
            <a:r>
              <a:rPr lang="en-US" altLang="zh-CN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G</a:t>
            </a:r>
            <a:r>
              <a:rPr lang="en-US" altLang="zh-CN" sz="28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.</a:t>
            </a:r>
            <a:r>
              <a:rPr lang="en-US" altLang="zh-CN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Mark</a:t>
            </a:r>
            <a:r>
              <a:rPr lang="en-US" altLang="zh-CN" sz="2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[</a:t>
            </a:r>
            <a:r>
              <a:rPr lang="en-US" altLang="zh-CN" sz="2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V</a:t>
            </a:r>
            <a:r>
              <a:rPr lang="en-US" altLang="zh-CN" sz="2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]</a:t>
            </a:r>
            <a:r>
              <a:rPr lang="en-US" altLang="zh-CN" sz="2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 </a:t>
            </a:r>
            <a:r>
              <a:rPr lang="en-US" altLang="zh-CN" sz="2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=</a:t>
            </a:r>
            <a:r>
              <a:rPr lang="en-US" altLang="zh-CN" sz="2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 VISITED</a:t>
            </a:r>
            <a:r>
              <a:rPr lang="en-US" altLang="zh-CN" sz="2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;</a:t>
            </a:r>
            <a:endParaRPr lang="en-US" altLang="zh-CN" sz="28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Arial Unicode MS" panose="020B0604020202020204" pitchFamily="34" charset="-122"/>
            </a:endParaRPr>
          </a:p>
          <a:p>
            <a:pPr defTabSz="360000">
              <a:spcBef>
                <a:spcPts val="0"/>
              </a:spcBef>
            </a:pPr>
            <a:r>
              <a:rPr lang="en-US" altLang="zh-CN" sz="2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	</a:t>
            </a:r>
            <a:r>
              <a:rPr lang="en-US" altLang="zh-CN" sz="28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for</a:t>
            </a:r>
            <a:r>
              <a:rPr lang="en-US" altLang="zh-CN" sz="2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 </a:t>
            </a:r>
            <a:r>
              <a:rPr lang="en-US" altLang="zh-CN" sz="2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(</a:t>
            </a:r>
            <a:r>
              <a:rPr lang="en-US" altLang="zh-CN" sz="2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Edge e </a:t>
            </a:r>
            <a:r>
              <a:rPr lang="en-US" altLang="zh-CN" sz="2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=</a:t>
            </a:r>
            <a:r>
              <a:rPr lang="en-US" altLang="zh-CN" sz="2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 </a:t>
            </a:r>
            <a:r>
              <a:rPr lang="en-US" altLang="zh-CN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G</a:t>
            </a:r>
            <a:r>
              <a:rPr lang="en-US" altLang="zh-CN" sz="28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.</a:t>
            </a:r>
            <a:r>
              <a:rPr lang="en-US" altLang="zh-CN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FirstEdge</a:t>
            </a:r>
            <a:r>
              <a:rPr lang="en-US" altLang="zh-CN" sz="2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(</a:t>
            </a:r>
            <a:r>
              <a:rPr lang="en-US" altLang="zh-CN" sz="2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V</a:t>
            </a:r>
            <a:r>
              <a:rPr lang="en-US" altLang="zh-CN" sz="2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);</a:t>
            </a:r>
            <a:r>
              <a:rPr lang="en-US" altLang="zh-CN" sz="2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 </a:t>
            </a:r>
            <a:r>
              <a:rPr lang="en-US" altLang="zh-CN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G</a:t>
            </a:r>
            <a:r>
              <a:rPr lang="en-US" altLang="zh-CN" sz="28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.</a:t>
            </a:r>
            <a:r>
              <a:rPr lang="en-US" altLang="zh-CN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IsEdge</a:t>
            </a:r>
            <a:r>
              <a:rPr lang="en-US" altLang="zh-CN" sz="2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(</a:t>
            </a:r>
            <a:r>
              <a:rPr lang="en-US" altLang="zh-CN" sz="2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e</a:t>
            </a:r>
            <a:r>
              <a:rPr lang="en-US" altLang="zh-CN" sz="2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);</a:t>
            </a:r>
            <a:r>
              <a:rPr lang="en-US" altLang="zh-CN" sz="2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 e</a:t>
            </a:r>
            <a:r>
              <a:rPr lang="en-US" altLang="zh-CN" sz="2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=</a:t>
            </a:r>
            <a:r>
              <a:rPr lang="en-US" altLang="zh-CN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G</a:t>
            </a:r>
            <a:r>
              <a:rPr lang="en-US" altLang="zh-CN" sz="28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.</a:t>
            </a:r>
            <a:r>
              <a:rPr lang="en-US" altLang="zh-CN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NextEdge</a:t>
            </a:r>
            <a:r>
              <a:rPr lang="en-US" altLang="zh-CN" sz="2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(</a:t>
            </a:r>
            <a:r>
              <a:rPr lang="en-US" altLang="zh-CN" sz="2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e</a:t>
            </a:r>
            <a:r>
              <a:rPr lang="en-US" altLang="zh-CN" sz="2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))</a:t>
            </a:r>
            <a:r>
              <a:rPr lang="en-US" altLang="zh-CN" sz="2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 </a:t>
            </a:r>
            <a:r>
              <a:rPr lang="en-US" altLang="zh-CN" sz="2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{</a:t>
            </a:r>
            <a:endParaRPr lang="en-US" altLang="zh-CN" sz="28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Arial Unicode MS" panose="020B0604020202020204" pitchFamily="34" charset="-122"/>
            </a:endParaRPr>
          </a:p>
          <a:p>
            <a:pPr defTabSz="360000">
              <a:spcBef>
                <a:spcPts val="0"/>
              </a:spcBef>
            </a:pPr>
            <a:r>
              <a:rPr lang="zh-CN" alt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		</a:t>
            </a:r>
            <a:r>
              <a:rPr lang="en-US" altLang="zh-CN" sz="2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	</a:t>
            </a:r>
            <a:r>
              <a:rPr lang="en-US" altLang="zh-CN" sz="28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if</a:t>
            </a:r>
            <a:r>
              <a:rPr lang="en-US" altLang="zh-CN" sz="2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 </a:t>
            </a:r>
            <a:r>
              <a:rPr lang="en-US" altLang="zh-CN" sz="2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(</a:t>
            </a:r>
            <a:r>
              <a:rPr lang="en-US" altLang="zh-CN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G</a:t>
            </a:r>
            <a:r>
              <a:rPr lang="en-US" altLang="zh-CN" sz="28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.</a:t>
            </a:r>
            <a:r>
              <a:rPr lang="en-US" altLang="zh-CN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Mark</a:t>
            </a:r>
            <a:r>
              <a:rPr lang="en-US" altLang="zh-CN" sz="2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[</a:t>
            </a:r>
            <a:r>
              <a:rPr lang="en-US" altLang="zh-CN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G</a:t>
            </a:r>
            <a:r>
              <a:rPr lang="en-US" altLang="zh-CN" sz="28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.</a:t>
            </a:r>
            <a:r>
              <a:rPr lang="en-US" altLang="zh-CN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ToVertex</a:t>
            </a:r>
            <a:r>
              <a:rPr lang="en-US" altLang="zh-CN" sz="2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(</a:t>
            </a:r>
            <a:r>
              <a:rPr lang="en-US" altLang="zh-CN" sz="2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e</a:t>
            </a:r>
            <a:r>
              <a:rPr lang="en-US" altLang="zh-CN" sz="2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)]</a:t>
            </a:r>
            <a:r>
              <a:rPr lang="en-US" altLang="zh-CN" sz="2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 </a:t>
            </a:r>
            <a:r>
              <a:rPr lang="en-US" altLang="zh-CN" sz="2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==</a:t>
            </a:r>
            <a:r>
              <a:rPr lang="en-US" altLang="zh-CN" sz="2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 UNVISITED</a:t>
            </a:r>
            <a:r>
              <a:rPr lang="en-US" altLang="zh-CN" sz="2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)</a:t>
            </a:r>
            <a:endParaRPr lang="en-US" altLang="zh-CN" sz="28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Arial Unicode MS" panose="020B0604020202020204" pitchFamily="34" charset="-122"/>
            </a:endParaRPr>
          </a:p>
          <a:p>
            <a:pPr defTabSz="360000">
              <a:spcBef>
                <a:spcPts val="0"/>
              </a:spcBef>
            </a:pPr>
            <a:r>
              <a:rPr lang="en-US" altLang="zh-CN" sz="2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					</a:t>
            </a:r>
            <a:r>
              <a:rPr lang="en-US" altLang="zh-CN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Do_topsort</a:t>
            </a:r>
            <a:r>
              <a:rPr lang="en-US" altLang="zh-CN" sz="2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(</a:t>
            </a:r>
            <a:r>
              <a:rPr lang="en-US" altLang="zh-CN" sz="2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G</a:t>
            </a:r>
            <a:r>
              <a:rPr lang="en-US" altLang="zh-CN" sz="2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,</a:t>
            </a:r>
            <a:r>
              <a:rPr lang="en-US" altLang="zh-CN" sz="2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 </a:t>
            </a:r>
            <a:r>
              <a:rPr lang="en-US" altLang="zh-CN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G</a:t>
            </a:r>
            <a:r>
              <a:rPr lang="en-US" altLang="zh-CN" sz="28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.</a:t>
            </a:r>
            <a:r>
              <a:rPr lang="en-US" altLang="zh-CN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ToVertex</a:t>
            </a:r>
            <a:r>
              <a:rPr lang="en-US" altLang="zh-CN" sz="2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(</a:t>
            </a:r>
            <a:r>
              <a:rPr lang="en-US" altLang="zh-CN" sz="2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e</a:t>
            </a:r>
            <a:r>
              <a:rPr lang="en-US" altLang="zh-CN" sz="2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),</a:t>
            </a:r>
            <a:r>
              <a:rPr lang="en-US" altLang="zh-CN" sz="2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 			</a:t>
            </a:r>
          </a:p>
          <a:p>
            <a:pPr defTabSz="360000">
              <a:spcBef>
                <a:spcPts val="0"/>
              </a:spcBef>
            </a:pPr>
            <a:r>
              <a:rPr lang="en-US" altLang="zh-CN" sz="2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												result</a:t>
            </a:r>
            <a:r>
              <a:rPr lang="en-US" altLang="zh-CN" sz="2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,</a:t>
            </a:r>
            <a:r>
              <a:rPr lang="en-US" altLang="zh-CN" sz="2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 index</a:t>
            </a:r>
            <a:r>
              <a:rPr lang="en-US" altLang="zh-CN" sz="2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);</a:t>
            </a:r>
            <a:endParaRPr lang="en-US" altLang="zh-CN" sz="28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Arial Unicode MS" panose="020B0604020202020204" pitchFamily="34" charset="-122"/>
            </a:endParaRPr>
          </a:p>
          <a:p>
            <a:pPr defTabSz="360000">
              <a:spcBef>
                <a:spcPts val="0"/>
              </a:spcBef>
            </a:pPr>
            <a:r>
              <a:rPr lang="zh-CN" alt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	</a:t>
            </a:r>
            <a:r>
              <a:rPr lang="en-US" altLang="zh-CN" sz="2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}</a:t>
            </a:r>
            <a:endParaRPr lang="zh-CN" altLang="en-US" sz="28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Arial Unicode MS" panose="020B0604020202020204" pitchFamily="34" charset="-122"/>
            </a:endParaRPr>
          </a:p>
          <a:p>
            <a:pPr defTabSz="360000">
              <a:spcBef>
                <a:spcPts val="0"/>
              </a:spcBef>
            </a:pPr>
            <a:r>
              <a:rPr lang="en-US" altLang="zh-CN" sz="2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	</a:t>
            </a:r>
            <a:r>
              <a:rPr lang="en-US" altLang="zh-CN" sz="28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 // Post processing: put current vertex after all its </a:t>
            </a:r>
            <a:r>
              <a:rPr lang="en-US" altLang="zh-CN" sz="28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descendants in the results</a:t>
            </a:r>
            <a:endParaRPr lang="en-US" altLang="zh-CN" sz="28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Arial Unicode MS" panose="020B0604020202020204" pitchFamily="34" charset="-122"/>
            </a:endParaRPr>
          </a:p>
          <a:p>
            <a:pPr defTabSz="360000">
              <a:spcBef>
                <a:spcPts val="0"/>
              </a:spcBef>
            </a:pPr>
            <a:r>
              <a:rPr lang="en-US" altLang="zh-CN" sz="2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	result</a:t>
            </a:r>
            <a:r>
              <a:rPr lang="en-US" altLang="zh-CN" sz="2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[</a:t>
            </a:r>
            <a:r>
              <a:rPr lang="en-US" altLang="zh-CN" sz="2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index</a:t>
            </a:r>
            <a:r>
              <a:rPr lang="en-US" altLang="zh-CN" sz="2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++]=</a:t>
            </a:r>
            <a:r>
              <a:rPr lang="en-US" altLang="zh-CN" sz="2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V</a:t>
            </a:r>
            <a:r>
              <a:rPr lang="en-US" altLang="zh-CN" sz="2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;</a:t>
            </a:r>
            <a:r>
              <a:rPr lang="en-US" altLang="zh-CN" sz="28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  	</a:t>
            </a:r>
            <a:endParaRPr lang="zh-CN" altLang="en-US" sz="28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ea typeface="Arial Unicode MS" panose="020B0604020202020204" pitchFamily="34" charset="-122"/>
            </a:endParaRPr>
          </a:p>
          <a:p>
            <a:pPr defTabSz="360000">
              <a:spcBef>
                <a:spcPts val="0"/>
              </a:spcBef>
            </a:pPr>
            <a:r>
              <a:rPr lang="en-US" altLang="zh-CN" sz="28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}</a:t>
            </a:r>
            <a:endParaRPr lang="zh-CN" altLang="zh-CN" sz="2800" b="1" kern="100" dirty="0">
              <a:solidFill>
                <a:srgbClr val="000000"/>
              </a:solidFill>
              <a:latin typeface="Ludica fax"/>
              <a:ea typeface="微软雅黑" pitchFamily="34" charset="-122"/>
              <a:cs typeface="Times New Roman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B32645-7193-0DCD-8450-7911D1CA5161}"/>
              </a:ext>
            </a:extLst>
          </p:cNvPr>
          <p:cNvSpPr txBox="1"/>
          <p:nvPr/>
        </p:nvSpPr>
        <p:spPr>
          <a:xfrm>
            <a:off x="6503368" y="3167390"/>
            <a:ext cx="56886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Arial Unicode MS" panose="020B0604020202020204" pitchFamily="34" charset="-122"/>
              </a:rPr>
              <a:t>// Recursive call: find all descendants</a:t>
            </a:r>
            <a:endParaRPr lang="zh-CN" altLang="en-US" sz="28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ea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6273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05157-F672-4EA4-97B8-7435F2974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Path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B4E6B7-67FF-43DF-AD58-1FD433CD1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</a:t>
            </a:r>
            <a:r>
              <a:rPr lang="en-US" altLang="zh-CN" dirty="0">
                <a:solidFill>
                  <a:srgbClr val="FF0000"/>
                </a:solidFill>
              </a:rPr>
              <a:t>path</a:t>
            </a:r>
            <a:r>
              <a:rPr lang="en-US" altLang="zh-CN" dirty="0"/>
              <a:t> in a graph is a sequence of vertices w</a:t>
            </a:r>
            <a:r>
              <a:rPr lang="en-US" altLang="zh-CN" baseline="-25000" dirty="0"/>
              <a:t>1</a:t>
            </a:r>
            <a:r>
              <a:rPr lang="en-US" altLang="zh-CN" dirty="0"/>
              <a:t> w</a:t>
            </a:r>
            <a:r>
              <a:rPr lang="en-US" altLang="zh-CN" baseline="-25000" dirty="0"/>
              <a:t>2</a:t>
            </a:r>
            <a:r>
              <a:rPr lang="en-US" altLang="zh-CN" dirty="0"/>
              <a:t> … </a:t>
            </a:r>
            <a:r>
              <a:rPr lang="en-US" altLang="zh-CN" dirty="0" err="1"/>
              <a:t>w</a:t>
            </a:r>
            <a:r>
              <a:rPr lang="en-US" altLang="zh-CN" baseline="-25000" dirty="0" err="1"/>
              <a:t>P</a:t>
            </a:r>
            <a:r>
              <a:rPr lang="en-US" altLang="zh-CN" dirty="0"/>
              <a:t> such that consecutive vertices </a:t>
            </a:r>
            <a:r>
              <a:rPr lang="en-US" altLang="zh-CN" dirty="0" err="1"/>
              <a:t>w</a:t>
            </a:r>
            <a:r>
              <a:rPr lang="en-US" altLang="zh-CN" baseline="-25000" dirty="0" err="1"/>
              <a:t>i</a:t>
            </a:r>
            <a:r>
              <a:rPr lang="en-US" altLang="zh-CN" dirty="0"/>
              <a:t> w</a:t>
            </a:r>
            <a:r>
              <a:rPr lang="en-US" altLang="zh-CN" baseline="-25000" dirty="0"/>
              <a:t>i+1</a:t>
            </a:r>
            <a:r>
              <a:rPr lang="en-US" altLang="zh-CN" dirty="0"/>
              <a:t> have an edge between them, i.e., w</a:t>
            </a:r>
            <a:r>
              <a:rPr lang="en-US" altLang="zh-CN" baseline="-25000" dirty="0"/>
              <a:t>i+1</a:t>
            </a:r>
            <a:r>
              <a:rPr lang="en-US" altLang="zh-CN" dirty="0"/>
              <a:t> is adjacent to </a:t>
            </a:r>
            <a:r>
              <a:rPr lang="en-US" altLang="zh-CN" dirty="0" err="1"/>
              <a:t>w</a:t>
            </a:r>
            <a:r>
              <a:rPr lang="en-US" altLang="zh-CN" baseline="-25000" dirty="0" err="1"/>
              <a:t>i</a:t>
            </a:r>
            <a:endParaRPr lang="en-US" altLang="zh-CN" baseline="-25000" dirty="0"/>
          </a:p>
          <a:p>
            <a:pPr lvl="1"/>
            <a:r>
              <a:rPr lang="en-US" altLang="zh-CN" dirty="0"/>
              <a:t>e.g., ABE is a path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47299B-3FD3-4CCD-9237-AB5A5AE169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grpSp>
        <p:nvGrpSpPr>
          <p:cNvPr id="5" name="组 55">
            <a:extLst>
              <a:ext uri="{FF2B5EF4-FFF2-40B4-BE49-F238E27FC236}">
                <a16:creationId xmlns:a16="http://schemas.microsoft.com/office/drawing/2014/main" id="{997A6BFA-FFE3-4868-80B6-8BBF56E0D285}"/>
              </a:ext>
            </a:extLst>
          </p:cNvPr>
          <p:cNvGrpSpPr/>
          <p:nvPr/>
        </p:nvGrpSpPr>
        <p:grpSpPr>
          <a:xfrm>
            <a:off x="5519936" y="3800933"/>
            <a:ext cx="4608512" cy="1972150"/>
            <a:chOff x="3276600" y="685800"/>
            <a:chExt cx="5334000" cy="2103439"/>
          </a:xfrm>
        </p:grpSpPr>
        <p:grpSp>
          <p:nvGrpSpPr>
            <p:cNvPr id="6" name="Group 16">
              <a:extLst>
                <a:ext uri="{FF2B5EF4-FFF2-40B4-BE49-F238E27FC236}">
                  <a16:creationId xmlns:a16="http://schemas.microsoft.com/office/drawing/2014/main" id="{2146BBA5-4924-42E6-BB3E-EEF0AA21F6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5896" y="1124744"/>
              <a:ext cx="4724400" cy="1143000"/>
              <a:chOff x="2352" y="1296"/>
              <a:chExt cx="2976" cy="720"/>
            </a:xfrm>
          </p:grpSpPr>
          <p:sp>
            <p:nvSpPr>
              <p:cNvPr id="24" name="Oval 10">
                <a:extLst>
                  <a:ext uri="{FF2B5EF4-FFF2-40B4-BE49-F238E27FC236}">
                    <a16:creationId xmlns:a16="http://schemas.microsoft.com/office/drawing/2014/main" id="{73F21850-8AC0-4B87-870B-70606B9C6F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29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25" name="Oval 11">
                <a:extLst>
                  <a:ext uri="{FF2B5EF4-FFF2-40B4-BE49-F238E27FC236}">
                    <a16:creationId xmlns:a16="http://schemas.microsoft.com/office/drawing/2014/main" id="{64E396BD-3545-4E08-ACCC-F9B41D8A6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92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26" name="Oval 12">
                <a:extLst>
                  <a:ext uri="{FF2B5EF4-FFF2-40B4-BE49-F238E27FC236}">
                    <a16:creationId xmlns:a16="http://schemas.microsoft.com/office/drawing/2014/main" id="{5BC44D66-3B76-4B22-9CEC-2DCDE02838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129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27" name="Oval 13">
                <a:extLst>
                  <a:ext uri="{FF2B5EF4-FFF2-40B4-BE49-F238E27FC236}">
                    <a16:creationId xmlns:a16="http://schemas.microsoft.com/office/drawing/2014/main" id="{B293638F-FB5F-4AE0-AD18-D6223461DF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192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28" name="Oval 14">
                <a:extLst>
                  <a:ext uri="{FF2B5EF4-FFF2-40B4-BE49-F238E27FC236}">
                    <a16:creationId xmlns:a16="http://schemas.microsoft.com/office/drawing/2014/main" id="{8A76CC08-BC71-4318-B646-87113D0537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29" name="Oval 15">
                <a:extLst>
                  <a:ext uri="{FF2B5EF4-FFF2-40B4-BE49-F238E27FC236}">
                    <a16:creationId xmlns:a16="http://schemas.microsoft.com/office/drawing/2014/main" id="{EC4921CE-E7C2-4BAF-A4AA-CA100AB609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129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</p:grp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FFF6C198-CA2C-455C-A1FB-8B3553F7A1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76600" y="990601"/>
              <a:ext cx="5334000" cy="1798638"/>
              <a:chOff x="2112" y="1200"/>
              <a:chExt cx="3360" cy="1133"/>
            </a:xfrm>
          </p:grpSpPr>
          <p:grpSp>
            <p:nvGrpSpPr>
              <p:cNvPr id="14" name="Group 5">
                <a:extLst>
                  <a:ext uri="{FF2B5EF4-FFF2-40B4-BE49-F238E27FC236}">
                    <a16:creationId xmlns:a16="http://schemas.microsoft.com/office/drawing/2014/main" id="{645DE2C6-D88C-4A68-8045-33B672C3F3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0" y="1344"/>
                <a:ext cx="2832" cy="624"/>
                <a:chOff x="2400" y="1344"/>
                <a:chExt cx="2832" cy="624"/>
              </a:xfrm>
            </p:grpSpPr>
            <p:sp>
              <p:nvSpPr>
                <p:cNvPr id="21" name="Rectangle 6">
                  <a:extLst>
                    <a:ext uri="{FF2B5EF4-FFF2-40B4-BE49-F238E27FC236}">
                      <a16:creationId xmlns:a16="http://schemas.microsoft.com/office/drawing/2014/main" id="{5E28B20A-69B1-4F27-894B-FF54DB37CC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8" y="1344"/>
                  <a:ext cx="1248" cy="62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  <p:sp>
              <p:nvSpPr>
                <p:cNvPr id="22" name="Line 7">
                  <a:extLst>
                    <a:ext uri="{FF2B5EF4-FFF2-40B4-BE49-F238E27FC236}">
                      <a16:creationId xmlns:a16="http://schemas.microsoft.com/office/drawing/2014/main" id="{83A5948D-4CDC-4A28-AA12-443316D288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00" y="1344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  <p:sp>
              <p:nvSpPr>
                <p:cNvPr id="23" name="Line 8">
                  <a:extLst>
                    <a:ext uri="{FF2B5EF4-FFF2-40B4-BE49-F238E27FC236}">
                      <a16:creationId xmlns:a16="http://schemas.microsoft.com/office/drawing/2014/main" id="{CDEE8EA2-EC1D-4252-805F-5B1F05EF03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1344"/>
                  <a:ext cx="81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</p:grpSp>
          <p:sp>
            <p:nvSpPr>
              <p:cNvPr id="15" name="Text Box 9">
                <a:extLst>
                  <a:ext uri="{FF2B5EF4-FFF2-40B4-BE49-F238E27FC236}">
                    <a16:creationId xmlns:a16="http://schemas.microsoft.com/office/drawing/2014/main" id="{2130EE60-95C1-4036-AD79-E5D700781B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2" y="1200"/>
                <a:ext cx="288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+mn-lt"/>
                  </a:rPr>
                  <a:t>A</a:t>
                </a:r>
              </a:p>
            </p:txBody>
          </p:sp>
          <p:sp>
            <p:nvSpPr>
              <p:cNvPr id="16" name="Text Box 10">
                <a:extLst>
                  <a:ext uri="{FF2B5EF4-FFF2-40B4-BE49-F238E27FC236}">
                    <a16:creationId xmlns:a16="http://schemas.microsoft.com/office/drawing/2014/main" id="{213D2455-E617-438B-89AD-1D602CF9B0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8" y="1296"/>
                <a:ext cx="288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>
                    <a:latin typeface="+mn-lt"/>
                  </a:rPr>
                  <a:t>B</a:t>
                </a:r>
              </a:p>
            </p:txBody>
          </p:sp>
          <p:sp>
            <p:nvSpPr>
              <p:cNvPr id="17" name="Text Box 11">
                <a:extLst>
                  <a:ext uri="{FF2B5EF4-FFF2-40B4-BE49-F238E27FC236}">
                    <a16:creationId xmlns:a16="http://schemas.microsoft.com/office/drawing/2014/main" id="{E42A6DF1-1F64-476E-94A8-F4A0E4DCDE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4" y="2016"/>
                <a:ext cx="288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+mn-lt"/>
                  </a:rPr>
                  <a:t>C</a:t>
                </a:r>
              </a:p>
            </p:txBody>
          </p:sp>
          <p:sp>
            <p:nvSpPr>
              <p:cNvPr id="18" name="Text Box 12">
                <a:extLst>
                  <a:ext uri="{FF2B5EF4-FFF2-40B4-BE49-F238E27FC236}">
                    <a16:creationId xmlns:a16="http://schemas.microsoft.com/office/drawing/2014/main" id="{1A27ABCB-098A-4222-A03A-99C357F519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0" y="2064"/>
                <a:ext cx="288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+mn-lt"/>
                  </a:rPr>
                  <a:t>D</a:t>
                </a:r>
              </a:p>
            </p:txBody>
          </p:sp>
          <p:sp>
            <p:nvSpPr>
              <p:cNvPr id="19" name="Text Box 13">
                <a:extLst>
                  <a:ext uri="{FF2B5EF4-FFF2-40B4-BE49-F238E27FC236}">
                    <a16:creationId xmlns:a16="http://schemas.microsoft.com/office/drawing/2014/main" id="{B3A21F47-F0DA-4062-B190-8FDFD99859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1392"/>
                <a:ext cx="288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+mn-lt"/>
                  </a:rPr>
                  <a:t>E</a:t>
                </a:r>
              </a:p>
            </p:txBody>
          </p:sp>
          <p:sp>
            <p:nvSpPr>
              <p:cNvPr id="20" name="Text Box 14">
                <a:extLst>
                  <a:ext uri="{FF2B5EF4-FFF2-40B4-BE49-F238E27FC236}">
                    <a16:creationId xmlns:a16="http://schemas.microsoft.com/office/drawing/2014/main" id="{13D4267B-1D5C-491E-8F3B-A4BEFBFBF2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84" y="1440"/>
                <a:ext cx="288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+mn-lt"/>
                  </a:rPr>
                  <a:t>F</a:t>
                </a:r>
              </a:p>
            </p:txBody>
          </p:sp>
        </p:grpSp>
        <p:sp>
          <p:nvSpPr>
            <p:cNvPr id="8" name="Text Box 15">
              <a:extLst>
                <a:ext uri="{FF2B5EF4-FFF2-40B4-BE49-F238E27FC236}">
                  <a16:creationId xmlns:a16="http://schemas.microsoft.com/office/drawing/2014/main" id="{2ACACCD2-623C-4654-9768-CDB6306B8A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1037" y="685800"/>
              <a:ext cx="762000" cy="426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+mn-lt"/>
                </a:rPr>
                <a:t>0.5</a:t>
              </a:r>
            </a:p>
          </p:txBody>
        </p:sp>
        <p:sp>
          <p:nvSpPr>
            <p:cNvPr id="9" name="Text Box 16">
              <a:extLst>
                <a:ext uri="{FF2B5EF4-FFF2-40B4-BE49-F238E27FC236}">
                  <a16:creationId xmlns:a16="http://schemas.microsoft.com/office/drawing/2014/main" id="{FF33A0FF-4215-45A0-A2C2-EDA3B8218F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2399" y="1295400"/>
              <a:ext cx="762000" cy="426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+mn-lt"/>
                </a:rPr>
                <a:t>0.1</a:t>
              </a:r>
            </a:p>
          </p:txBody>
        </p:sp>
        <p:sp>
          <p:nvSpPr>
            <p:cNvPr id="10" name="Text Box 17">
              <a:extLst>
                <a:ext uri="{FF2B5EF4-FFF2-40B4-BE49-F238E27FC236}">
                  <a16:creationId xmlns:a16="http://schemas.microsoft.com/office/drawing/2014/main" id="{161671C4-7B5A-4FC4-8371-72EC9C96AF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5200" y="685800"/>
              <a:ext cx="762000" cy="426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+mn-lt"/>
                </a:rPr>
                <a:t>0.4</a:t>
              </a:r>
            </a:p>
          </p:txBody>
        </p:sp>
        <p:sp>
          <p:nvSpPr>
            <p:cNvPr id="11" name="Text Box 18">
              <a:extLst>
                <a:ext uri="{FF2B5EF4-FFF2-40B4-BE49-F238E27FC236}">
                  <a16:creationId xmlns:a16="http://schemas.microsoft.com/office/drawing/2014/main" id="{891ED54D-9DCB-4EEB-AA5B-BE2D720594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5291" y="1407687"/>
              <a:ext cx="762000" cy="426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+mn-lt"/>
                </a:rPr>
                <a:t>0.3</a:t>
              </a:r>
            </a:p>
          </p:txBody>
        </p:sp>
        <p:sp>
          <p:nvSpPr>
            <p:cNvPr id="12" name="Text Box 19">
              <a:extLst>
                <a:ext uri="{FF2B5EF4-FFF2-40B4-BE49-F238E27FC236}">
                  <a16:creationId xmlns:a16="http://schemas.microsoft.com/office/drawing/2014/main" id="{E68EDE4D-F151-453D-BCAD-39C3D802C4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8799" y="2286000"/>
              <a:ext cx="762000" cy="426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+mn-lt"/>
                </a:rPr>
                <a:t>0.2</a:t>
              </a:r>
            </a:p>
          </p:txBody>
        </p:sp>
        <p:sp>
          <p:nvSpPr>
            <p:cNvPr id="13" name="Text Box 20">
              <a:extLst>
                <a:ext uri="{FF2B5EF4-FFF2-40B4-BE49-F238E27FC236}">
                  <a16:creationId xmlns:a16="http://schemas.microsoft.com/office/drawing/2014/main" id="{97B8BB63-46C5-4F57-97DA-385063B50E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96891" y="1407687"/>
              <a:ext cx="762000" cy="426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+mn-lt"/>
                </a:rPr>
                <a:t>0.1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84741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2153B0-7F07-4931-9AC1-E60FB91E5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3919C3-BF8E-455D-B610-DD4CC97827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03415F0-1FC5-4522-BE64-86A1C4DDCF50}"/>
              </a:ext>
            </a:extLst>
          </p:cNvPr>
          <p:cNvCxnSpPr/>
          <p:nvPr/>
        </p:nvCxnSpPr>
        <p:spPr>
          <a:xfrm>
            <a:off x="686595" y="1017270"/>
            <a:ext cx="1439863" cy="1588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7">
            <a:extLst>
              <a:ext uri="{FF2B5EF4-FFF2-40B4-BE49-F238E27FC236}">
                <a16:creationId xmlns:a16="http://schemas.microsoft.com/office/drawing/2014/main" id="{FFE4CB57-5B66-4AF8-8757-B11BAA59A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832" y="1236346"/>
            <a:ext cx="863600" cy="790575"/>
          </a:xfrm>
          <a:prstGeom prst="ellipse">
            <a:avLst/>
          </a:prstGeom>
          <a:noFill/>
          <a:ln w="762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4800">
                <a:latin typeface="Lucida Fax" pitchFamily="18" charset="0"/>
                <a:ea typeface="微软雅黑" pitchFamily="34" charset="-122"/>
              </a:rPr>
              <a:t>c</a:t>
            </a:r>
            <a:r>
              <a:rPr lang="en-US" altLang="zh-CN" sz="1800">
                <a:latin typeface="Lucida Fax" pitchFamily="18" charset="0"/>
                <a:ea typeface="微软雅黑" pitchFamily="34" charset="-122"/>
              </a:rPr>
              <a:t>1</a:t>
            </a:r>
          </a:p>
        </p:txBody>
      </p:sp>
      <p:sp>
        <p:nvSpPr>
          <p:cNvPr id="7" name="Oval 8">
            <a:extLst>
              <a:ext uri="{FF2B5EF4-FFF2-40B4-BE49-F238E27FC236}">
                <a16:creationId xmlns:a16="http://schemas.microsoft.com/office/drawing/2014/main" id="{DC6446FC-B31E-4FC7-83B0-68BFE7EAA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3419" y="1163321"/>
            <a:ext cx="863600" cy="790575"/>
          </a:xfrm>
          <a:prstGeom prst="ellipse">
            <a:avLst/>
          </a:prstGeom>
          <a:noFill/>
          <a:ln w="762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4800">
                <a:latin typeface="Lucida Fax" pitchFamily="18" charset="0"/>
                <a:ea typeface="微软雅黑" pitchFamily="34" charset="-122"/>
              </a:rPr>
              <a:t>c</a:t>
            </a:r>
            <a:r>
              <a:rPr lang="en-US" altLang="zh-CN" sz="1800">
                <a:latin typeface="Lucida Fax" pitchFamily="18" charset="0"/>
                <a:ea typeface="微软雅黑" pitchFamily="34" charset="-122"/>
              </a:rPr>
              <a:t>2</a:t>
            </a:r>
            <a:endParaRPr lang="en-US" altLang="zh-CN" sz="1800" b="1"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8" name="Oval 9">
            <a:extLst>
              <a:ext uri="{FF2B5EF4-FFF2-40B4-BE49-F238E27FC236}">
                <a16:creationId xmlns:a16="http://schemas.microsoft.com/office/drawing/2014/main" id="{088C88E5-A02C-482F-A8CA-6872E2FB5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644" y="2890521"/>
            <a:ext cx="863600" cy="790575"/>
          </a:xfrm>
          <a:prstGeom prst="ellipse">
            <a:avLst/>
          </a:prstGeom>
          <a:noFill/>
          <a:ln w="762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4800">
                <a:latin typeface="Lucida Fax" pitchFamily="18" charset="0"/>
                <a:ea typeface="微软雅黑" pitchFamily="34" charset="-122"/>
              </a:rPr>
              <a:t>c</a:t>
            </a:r>
            <a:r>
              <a:rPr lang="en-US" altLang="zh-CN" sz="1800">
                <a:latin typeface="Lucida Fax" pitchFamily="18" charset="0"/>
                <a:ea typeface="微软雅黑" pitchFamily="34" charset="-122"/>
              </a:rPr>
              <a:t>8</a:t>
            </a:r>
          </a:p>
        </p:txBody>
      </p:sp>
      <p:sp>
        <p:nvSpPr>
          <p:cNvPr id="9" name="Oval 10">
            <a:extLst>
              <a:ext uri="{FF2B5EF4-FFF2-40B4-BE49-F238E27FC236}">
                <a16:creationId xmlns:a16="http://schemas.microsoft.com/office/drawing/2014/main" id="{EDDCF4FF-B7F9-466C-9E41-4F7D7FC2D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644" y="4619309"/>
            <a:ext cx="863600" cy="790575"/>
          </a:xfrm>
          <a:prstGeom prst="ellipse">
            <a:avLst/>
          </a:prstGeom>
          <a:noFill/>
          <a:ln w="762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4800">
                <a:latin typeface="Lucida Fax" pitchFamily="18" charset="0"/>
                <a:ea typeface="微软雅黑" pitchFamily="34" charset="-122"/>
              </a:rPr>
              <a:t>c</a:t>
            </a:r>
            <a:r>
              <a:rPr lang="en-US" altLang="zh-CN" sz="1800">
                <a:latin typeface="Lucida Fax" pitchFamily="18" charset="0"/>
                <a:ea typeface="微软雅黑" pitchFamily="34" charset="-122"/>
              </a:rPr>
              <a:t>9</a:t>
            </a:r>
          </a:p>
        </p:txBody>
      </p:sp>
      <p:sp>
        <p:nvSpPr>
          <p:cNvPr id="10" name="Oval 11">
            <a:extLst>
              <a:ext uri="{FF2B5EF4-FFF2-40B4-BE49-F238E27FC236}">
                <a16:creationId xmlns:a16="http://schemas.microsoft.com/office/drawing/2014/main" id="{92A6681B-FF32-48CF-BFE3-BE8A4A47D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5944" y="2531746"/>
            <a:ext cx="863600" cy="790575"/>
          </a:xfrm>
          <a:prstGeom prst="ellipse">
            <a:avLst/>
          </a:prstGeom>
          <a:noFill/>
          <a:ln w="762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4800">
                <a:latin typeface="Lucida Fax" pitchFamily="18" charset="0"/>
                <a:ea typeface="微软雅黑" pitchFamily="34" charset="-122"/>
              </a:rPr>
              <a:t>c</a:t>
            </a:r>
            <a:r>
              <a:rPr lang="en-US" altLang="zh-CN" sz="1800">
                <a:latin typeface="Lucida Fax" pitchFamily="18" charset="0"/>
                <a:ea typeface="微软雅黑" pitchFamily="34" charset="-122"/>
              </a:rPr>
              <a:t>5</a:t>
            </a:r>
          </a:p>
        </p:txBody>
      </p:sp>
      <p:sp>
        <p:nvSpPr>
          <p:cNvPr id="11" name="Oval 12">
            <a:extLst>
              <a:ext uri="{FF2B5EF4-FFF2-40B4-BE49-F238E27FC236}">
                <a16:creationId xmlns:a16="http://schemas.microsoft.com/office/drawing/2014/main" id="{ADE96B6B-31B6-4B77-8231-59A1F9422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794" y="2387284"/>
            <a:ext cx="863600" cy="790575"/>
          </a:xfrm>
          <a:prstGeom prst="ellipse">
            <a:avLst/>
          </a:prstGeom>
          <a:noFill/>
          <a:ln w="762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4800">
                <a:latin typeface="Lucida Fax" pitchFamily="18" charset="0"/>
                <a:ea typeface="微软雅黑" pitchFamily="34" charset="-122"/>
              </a:rPr>
              <a:t>c</a:t>
            </a:r>
            <a:r>
              <a:rPr lang="en-US" altLang="zh-CN" sz="1800">
                <a:latin typeface="Lucida Fax" pitchFamily="18" charset="0"/>
                <a:ea typeface="微软雅黑" pitchFamily="34" charset="-122"/>
              </a:rPr>
              <a:t>3</a:t>
            </a:r>
          </a:p>
        </p:txBody>
      </p:sp>
      <p:sp>
        <p:nvSpPr>
          <p:cNvPr id="12" name="Oval 13">
            <a:extLst>
              <a:ext uri="{FF2B5EF4-FFF2-40B4-BE49-F238E27FC236}">
                <a16:creationId xmlns:a16="http://schemas.microsoft.com/office/drawing/2014/main" id="{B1A14602-5268-456F-9D14-2289CCE89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9819" y="5484496"/>
            <a:ext cx="863600" cy="790575"/>
          </a:xfrm>
          <a:prstGeom prst="ellipse">
            <a:avLst/>
          </a:prstGeom>
          <a:noFill/>
          <a:ln w="762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4800">
                <a:latin typeface="Lucida Fax" pitchFamily="18" charset="0"/>
                <a:ea typeface="微软雅黑" pitchFamily="34" charset="-122"/>
              </a:rPr>
              <a:t>c</a:t>
            </a:r>
            <a:r>
              <a:rPr lang="en-US" altLang="zh-CN" sz="1800">
                <a:latin typeface="Lucida Fax" pitchFamily="18" charset="0"/>
                <a:ea typeface="微软雅黑" pitchFamily="34" charset="-122"/>
              </a:rPr>
              <a:t>7</a:t>
            </a:r>
          </a:p>
        </p:txBody>
      </p:sp>
      <p:sp>
        <p:nvSpPr>
          <p:cNvPr id="13" name="Oval 14">
            <a:extLst>
              <a:ext uri="{FF2B5EF4-FFF2-40B4-BE49-F238E27FC236}">
                <a16:creationId xmlns:a16="http://schemas.microsoft.com/office/drawing/2014/main" id="{B0CD7198-7498-48D4-B8C7-029AC6648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794" y="3684271"/>
            <a:ext cx="863600" cy="790575"/>
          </a:xfrm>
          <a:prstGeom prst="ellipse">
            <a:avLst/>
          </a:prstGeom>
          <a:noFill/>
          <a:ln w="762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4800">
                <a:latin typeface="Lucida Fax" pitchFamily="18" charset="0"/>
                <a:ea typeface="微软雅黑" pitchFamily="34" charset="-122"/>
              </a:rPr>
              <a:t>c</a:t>
            </a:r>
            <a:r>
              <a:rPr lang="en-US" altLang="zh-CN" sz="1800">
                <a:latin typeface="Lucida Fax" pitchFamily="18" charset="0"/>
                <a:ea typeface="微软雅黑" pitchFamily="34" charset="-122"/>
              </a:rPr>
              <a:t>4</a:t>
            </a:r>
          </a:p>
        </p:txBody>
      </p:sp>
      <p:sp>
        <p:nvSpPr>
          <p:cNvPr id="14" name="Oval 15">
            <a:extLst>
              <a:ext uri="{FF2B5EF4-FFF2-40B4-BE49-F238E27FC236}">
                <a16:creationId xmlns:a16="http://schemas.microsoft.com/office/drawing/2014/main" id="{7E398F1B-5C68-4FE1-8CE0-362023674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7382" y="3971609"/>
            <a:ext cx="863600" cy="790575"/>
          </a:xfrm>
          <a:prstGeom prst="ellipse">
            <a:avLst/>
          </a:prstGeom>
          <a:noFill/>
          <a:ln w="762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4800">
                <a:latin typeface="Lucida Fax" pitchFamily="18" charset="0"/>
                <a:ea typeface="微软雅黑" pitchFamily="34" charset="-122"/>
              </a:rPr>
              <a:t>c</a:t>
            </a:r>
            <a:r>
              <a:rPr lang="en-US" altLang="zh-CN" sz="1800">
                <a:latin typeface="Lucida Fax" pitchFamily="18" charset="0"/>
                <a:ea typeface="微软雅黑" pitchFamily="34" charset="-122"/>
              </a:rPr>
              <a:t>6</a:t>
            </a:r>
          </a:p>
        </p:txBody>
      </p:sp>
      <p:sp>
        <p:nvSpPr>
          <p:cNvPr id="15" name="Line 16">
            <a:extLst>
              <a:ext uri="{FF2B5EF4-FFF2-40B4-BE49-F238E27FC236}">
                <a16:creationId xmlns:a16="http://schemas.microsoft.com/office/drawing/2014/main" id="{1F95F82D-2769-4130-AB41-AF06717CF95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4995" y="1955484"/>
            <a:ext cx="576263" cy="5048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6" name="Line 17">
            <a:extLst>
              <a:ext uri="{FF2B5EF4-FFF2-40B4-BE49-F238E27FC236}">
                <a16:creationId xmlns:a16="http://schemas.microsoft.com/office/drawing/2014/main" id="{E0745A35-002E-49A0-A35F-91E2EDE7DA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9444" y="1955484"/>
            <a:ext cx="649288" cy="9366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7" name="Line 18">
            <a:extLst>
              <a:ext uri="{FF2B5EF4-FFF2-40B4-BE49-F238E27FC236}">
                <a16:creationId xmlns:a16="http://schemas.microsoft.com/office/drawing/2014/main" id="{BD1CDBA0-93E2-4120-9CD9-19A0D857BAA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9444" y="3682684"/>
            <a:ext cx="1588" cy="93503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8" name="Line 19">
            <a:extLst>
              <a:ext uri="{FF2B5EF4-FFF2-40B4-BE49-F238E27FC236}">
                <a16:creationId xmlns:a16="http://schemas.microsoft.com/office/drawing/2014/main" id="{F5EA757D-2B10-4A36-A618-91CB672BB4AF}"/>
              </a:ext>
            </a:extLst>
          </p:cNvPr>
          <p:cNvSpPr>
            <a:spLocks noChangeShapeType="1"/>
          </p:cNvSpPr>
          <p:nvPr/>
        </p:nvSpPr>
        <p:spPr bwMode="auto">
          <a:xfrm>
            <a:off x="918370" y="5340033"/>
            <a:ext cx="1439863" cy="57626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9" name="Line 20">
            <a:extLst>
              <a:ext uri="{FF2B5EF4-FFF2-40B4-BE49-F238E27FC236}">
                <a16:creationId xmlns:a16="http://schemas.microsoft.com/office/drawing/2014/main" id="{DDACD2EE-018C-4D7C-87C5-9E0C7D9E740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8594" y="3179446"/>
            <a:ext cx="1588" cy="5048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0" name="Line 21">
            <a:extLst>
              <a:ext uri="{FF2B5EF4-FFF2-40B4-BE49-F238E27FC236}">
                <a16:creationId xmlns:a16="http://schemas.microsoft.com/office/drawing/2014/main" id="{193378DE-ADE2-4A59-89E5-EE813CC9CA9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8594" y="4476433"/>
            <a:ext cx="1588" cy="100806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1" name="Line 22">
            <a:extLst>
              <a:ext uri="{FF2B5EF4-FFF2-40B4-BE49-F238E27FC236}">
                <a16:creationId xmlns:a16="http://schemas.microsoft.com/office/drawing/2014/main" id="{031EC6FF-C9F5-4DB8-BEF2-E5B3DD9782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50394" y="4187509"/>
            <a:ext cx="1295400" cy="15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2" name="Line 23">
            <a:extLst>
              <a:ext uri="{FF2B5EF4-FFF2-40B4-BE49-F238E27FC236}">
                <a16:creationId xmlns:a16="http://schemas.microsoft.com/office/drawing/2014/main" id="{16A01233-86FE-4AE0-83EA-FF8C27980A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63058" y="1884045"/>
            <a:ext cx="503237" cy="50323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3" name="Line 24">
            <a:extLst>
              <a:ext uri="{FF2B5EF4-FFF2-40B4-BE49-F238E27FC236}">
                <a16:creationId xmlns:a16="http://schemas.microsoft.com/office/drawing/2014/main" id="{840B7E88-4FA3-4D2B-A61F-339A96DEE9D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7019" y="1739583"/>
            <a:ext cx="647700" cy="79216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4" name="Line 25">
            <a:extLst>
              <a:ext uri="{FF2B5EF4-FFF2-40B4-BE49-F238E27FC236}">
                <a16:creationId xmlns:a16="http://schemas.microsoft.com/office/drawing/2014/main" id="{0DAA99F3-4915-4F4D-97F1-25DDA33A934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7744" y="3395346"/>
            <a:ext cx="1588" cy="57626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5" name="Line 26">
            <a:extLst>
              <a:ext uri="{FF2B5EF4-FFF2-40B4-BE49-F238E27FC236}">
                <a16:creationId xmlns:a16="http://schemas.microsoft.com/office/drawing/2014/main" id="{71B5AF0D-11D3-4D0F-B40D-93BD14F2ED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78957" y="1955484"/>
            <a:ext cx="576262" cy="19446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6" name="Text Box 27">
            <a:extLst>
              <a:ext uri="{FF2B5EF4-FFF2-40B4-BE49-F238E27FC236}">
                <a16:creationId xmlns:a16="http://schemas.microsoft.com/office/drawing/2014/main" id="{17D5598C-3C9C-44BD-BE61-1498FF5AF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8388" y="1311276"/>
            <a:ext cx="47164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FF0000"/>
                </a:solidFill>
                <a:latin typeface="Lucida Fax" pitchFamily="18" charset="0"/>
                <a:ea typeface="微软雅黑" pitchFamily="34" charset="-122"/>
              </a:rPr>
              <a:t>Output of DFS</a:t>
            </a:r>
            <a:r>
              <a:rPr lang="zh-CN" altLang="en-US" sz="2800" dirty="0">
                <a:solidFill>
                  <a:srgbClr val="FF0000"/>
                </a:solidFill>
                <a:latin typeface="Lucida Fax" pitchFamily="18" charset="0"/>
                <a:ea typeface="微软雅黑" pitchFamily="34" charset="-122"/>
              </a:rPr>
              <a:t>：</a:t>
            </a:r>
          </a:p>
        </p:txBody>
      </p:sp>
      <p:sp>
        <p:nvSpPr>
          <p:cNvPr id="27" name="Text Box 28">
            <a:extLst>
              <a:ext uri="{FF2B5EF4-FFF2-40B4-BE49-F238E27FC236}">
                <a16:creationId xmlns:a16="http://schemas.microsoft.com/office/drawing/2014/main" id="{1B6288DE-3924-44DD-8EAA-1B351EA91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8388" y="2003425"/>
            <a:ext cx="792162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>
                <a:latin typeface="Lucida Fax" pitchFamily="18" charset="0"/>
                <a:ea typeface="微软雅黑" pitchFamily="34" charset="-122"/>
              </a:rPr>
              <a:t>C</a:t>
            </a:r>
            <a:r>
              <a:rPr lang="en-US" altLang="zh-CN" sz="2400">
                <a:latin typeface="Lucida Fax" pitchFamily="18" charset="0"/>
                <a:ea typeface="微软雅黑" pitchFamily="34" charset="-122"/>
              </a:rPr>
              <a:t>6</a:t>
            </a:r>
          </a:p>
        </p:txBody>
      </p:sp>
      <p:sp>
        <p:nvSpPr>
          <p:cNvPr id="28" name="Text Box 29">
            <a:extLst>
              <a:ext uri="{FF2B5EF4-FFF2-40B4-BE49-F238E27FC236}">
                <a16:creationId xmlns:a16="http://schemas.microsoft.com/office/drawing/2014/main" id="{A7CA93B3-AFB1-4DD9-A864-2DE36E9DB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8601" y="2011364"/>
            <a:ext cx="936625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>
                <a:latin typeface="Lucida Fax" pitchFamily="18" charset="0"/>
                <a:ea typeface="微软雅黑" pitchFamily="34" charset="-122"/>
              </a:rPr>
              <a:t>C</a:t>
            </a:r>
            <a:r>
              <a:rPr lang="en-US" altLang="zh-CN" sz="2400">
                <a:latin typeface="Lucida Fax" pitchFamily="18" charset="0"/>
                <a:ea typeface="微软雅黑" pitchFamily="34" charset="-122"/>
              </a:rPr>
              <a:t>7</a:t>
            </a:r>
          </a:p>
        </p:txBody>
      </p:sp>
      <p:sp>
        <p:nvSpPr>
          <p:cNvPr id="29" name="Text Box 30">
            <a:extLst>
              <a:ext uri="{FF2B5EF4-FFF2-40B4-BE49-F238E27FC236}">
                <a16:creationId xmlns:a16="http://schemas.microsoft.com/office/drawing/2014/main" id="{3AEF5A74-CD1D-4AC0-BB04-E1C54036C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2638" y="2011364"/>
            <a:ext cx="792163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dirty="0">
                <a:latin typeface="Lucida Fax" pitchFamily="18" charset="0"/>
                <a:ea typeface="微软雅黑" pitchFamily="34" charset="-122"/>
              </a:rPr>
              <a:t>C</a:t>
            </a:r>
            <a:r>
              <a:rPr lang="en-US" altLang="zh-CN" sz="2400" dirty="0">
                <a:latin typeface="Lucida Fax" pitchFamily="18" charset="0"/>
                <a:ea typeface="微软雅黑" pitchFamily="34" charset="-122"/>
              </a:rPr>
              <a:t>4</a:t>
            </a:r>
          </a:p>
        </p:txBody>
      </p:sp>
      <p:sp>
        <p:nvSpPr>
          <p:cNvPr id="30" name="Text Box 31">
            <a:extLst>
              <a:ext uri="{FF2B5EF4-FFF2-40B4-BE49-F238E27FC236}">
                <a16:creationId xmlns:a16="http://schemas.microsoft.com/office/drawing/2014/main" id="{1BA6AFDA-F77A-4F81-9AE4-1DE13A893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8250" y="2003425"/>
            <a:ext cx="86360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>
                <a:latin typeface="Lucida Fax" pitchFamily="18" charset="0"/>
                <a:ea typeface="微软雅黑" pitchFamily="34" charset="-122"/>
              </a:rPr>
              <a:t>C</a:t>
            </a:r>
            <a:r>
              <a:rPr lang="en-US" altLang="zh-CN" sz="2400">
                <a:latin typeface="Lucida Fax" pitchFamily="18" charset="0"/>
                <a:ea typeface="微软雅黑" pitchFamily="34" charset="-122"/>
              </a:rPr>
              <a:t>3</a:t>
            </a:r>
          </a:p>
        </p:txBody>
      </p:sp>
      <p:sp>
        <p:nvSpPr>
          <p:cNvPr id="31" name="Text Box 32">
            <a:extLst>
              <a:ext uri="{FF2B5EF4-FFF2-40B4-BE49-F238E27FC236}">
                <a16:creationId xmlns:a16="http://schemas.microsoft.com/office/drawing/2014/main" id="{FC648FC2-FF51-4C74-B703-8FAFAB4AF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3075" y="2003425"/>
            <a:ext cx="86360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>
                <a:latin typeface="Lucida Fax" pitchFamily="18" charset="0"/>
                <a:ea typeface="微软雅黑" pitchFamily="34" charset="-122"/>
              </a:rPr>
              <a:t>C</a:t>
            </a:r>
            <a:r>
              <a:rPr lang="en-US" altLang="zh-CN" sz="2400">
                <a:latin typeface="Lucida Fax" pitchFamily="18" charset="0"/>
                <a:ea typeface="微软雅黑" pitchFamily="34" charset="-122"/>
              </a:rPr>
              <a:t>9</a:t>
            </a:r>
          </a:p>
        </p:txBody>
      </p:sp>
      <p:sp>
        <p:nvSpPr>
          <p:cNvPr id="32" name="Text Box 33">
            <a:extLst>
              <a:ext uri="{FF2B5EF4-FFF2-40B4-BE49-F238E27FC236}">
                <a16:creationId xmlns:a16="http://schemas.microsoft.com/office/drawing/2014/main" id="{AF3A2E75-F3B3-4C5E-AD9B-741BF4F32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4876" y="2003425"/>
            <a:ext cx="1008063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>
                <a:latin typeface="Lucida Fax" pitchFamily="18" charset="0"/>
                <a:ea typeface="微软雅黑" pitchFamily="34" charset="-122"/>
              </a:rPr>
              <a:t>C</a:t>
            </a:r>
            <a:r>
              <a:rPr lang="en-US" altLang="zh-CN" sz="2400">
                <a:latin typeface="Lucida Fax" pitchFamily="18" charset="0"/>
                <a:ea typeface="微软雅黑" pitchFamily="34" charset="-122"/>
              </a:rPr>
              <a:t>8</a:t>
            </a:r>
          </a:p>
        </p:txBody>
      </p:sp>
      <p:sp>
        <p:nvSpPr>
          <p:cNvPr id="33" name="Text Box 34">
            <a:extLst>
              <a:ext uri="{FF2B5EF4-FFF2-40B4-BE49-F238E27FC236}">
                <a16:creationId xmlns:a16="http://schemas.microsoft.com/office/drawing/2014/main" id="{968973F3-A927-478D-A6B4-8B3A821C9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1138" y="2003425"/>
            <a:ext cx="863600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>
                <a:latin typeface="Lucida Fax" pitchFamily="18" charset="0"/>
                <a:ea typeface="微软雅黑" pitchFamily="34" charset="-122"/>
              </a:rPr>
              <a:t>C</a:t>
            </a:r>
            <a:r>
              <a:rPr lang="en-US" altLang="zh-CN" sz="2400">
                <a:latin typeface="Lucida Fax" pitchFamily="18" charset="0"/>
                <a:ea typeface="微软雅黑" pitchFamily="34" charset="-122"/>
              </a:rPr>
              <a:t>1</a:t>
            </a:r>
          </a:p>
        </p:txBody>
      </p:sp>
      <p:sp>
        <p:nvSpPr>
          <p:cNvPr id="34" name="Text Box 35">
            <a:extLst>
              <a:ext uri="{FF2B5EF4-FFF2-40B4-BE49-F238E27FC236}">
                <a16:creationId xmlns:a16="http://schemas.microsoft.com/office/drawing/2014/main" id="{A636F0B8-FF45-4309-9AE4-3B61CD98F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1351" y="2003425"/>
            <a:ext cx="936625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>
                <a:latin typeface="Lucida Fax" pitchFamily="18" charset="0"/>
                <a:ea typeface="微软雅黑" pitchFamily="34" charset="-122"/>
              </a:rPr>
              <a:t>C</a:t>
            </a:r>
            <a:r>
              <a:rPr lang="en-US" altLang="zh-CN" sz="2400">
                <a:latin typeface="Lucida Fax" pitchFamily="18" charset="0"/>
                <a:ea typeface="微软雅黑" pitchFamily="34" charset="-122"/>
              </a:rPr>
              <a:t>5</a:t>
            </a:r>
          </a:p>
        </p:txBody>
      </p:sp>
      <p:sp>
        <p:nvSpPr>
          <p:cNvPr id="35" name="Text Box 36">
            <a:extLst>
              <a:ext uri="{FF2B5EF4-FFF2-40B4-BE49-F238E27FC236}">
                <a16:creationId xmlns:a16="http://schemas.microsoft.com/office/drawing/2014/main" id="{9DAA63BF-F91A-4AA8-9280-79D39F8C9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7764" y="2011364"/>
            <a:ext cx="935037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>
                <a:latin typeface="Lucida Fax" pitchFamily="18" charset="0"/>
                <a:ea typeface="微软雅黑" pitchFamily="34" charset="-122"/>
              </a:rPr>
              <a:t>C</a:t>
            </a:r>
            <a:r>
              <a:rPr lang="en-US" altLang="zh-CN" sz="2400">
                <a:latin typeface="Lucida Fax" pitchFamily="18" charset="0"/>
                <a:ea typeface="微软雅黑" pitchFamily="34" charset="-122"/>
              </a:rPr>
              <a:t>2</a:t>
            </a:r>
          </a:p>
        </p:txBody>
      </p:sp>
      <p:sp>
        <p:nvSpPr>
          <p:cNvPr id="36" name="Text Box 37">
            <a:extLst>
              <a:ext uri="{FF2B5EF4-FFF2-40B4-BE49-F238E27FC236}">
                <a16:creationId xmlns:a16="http://schemas.microsoft.com/office/drawing/2014/main" id="{982F3087-6609-49BE-8E83-96159DE1B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4719" y="4813667"/>
            <a:ext cx="68330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3600" dirty="0">
                <a:solidFill>
                  <a:srgbClr val="FF0000"/>
                </a:solidFill>
                <a:latin typeface="Lucida Fax" pitchFamily="18" charset="0"/>
                <a:ea typeface="微软雅黑" pitchFamily="34" charset="-122"/>
              </a:rPr>
              <a:t>Topological Order</a:t>
            </a:r>
            <a:r>
              <a:rPr lang="zh-CN" altLang="en-US" sz="3600" dirty="0">
                <a:solidFill>
                  <a:srgbClr val="FF0000"/>
                </a:solidFill>
                <a:latin typeface="Lucida Fax" pitchFamily="18" charset="0"/>
                <a:ea typeface="微软雅黑" pitchFamily="34" charset="-122"/>
              </a:rPr>
              <a:t>：</a:t>
            </a:r>
          </a:p>
        </p:txBody>
      </p:sp>
      <p:sp>
        <p:nvSpPr>
          <p:cNvPr id="37" name="Text Box 38">
            <a:extLst>
              <a:ext uri="{FF2B5EF4-FFF2-40B4-BE49-F238E27FC236}">
                <a16:creationId xmlns:a16="http://schemas.microsoft.com/office/drawing/2014/main" id="{9DF22E0F-BFE9-4B29-ABD4-2EE8D5E05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7744" y="5545234"/>
            <a:ext cx="712946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dirty="0">
                <a:latin typeface="Lucida Fax" pitchFamily="18" charset="0"/>
                <a:ea typeface="微软雅黑" pitchFamily="34" charset="-122"/>
              </a:rPr>
              <a:t>C2,C5,C1,C8,C9,C3,C4,C7,C6</a:t>
            </a:r>
          </a:p>
        </p:txBody>
      </p:sp>
    </p:spTree>
    <p:extLst>
      <p:ext uri="{BB962C8B-B14F-4D97-AF65-F5344CB8AC3E}">
        <p14:creationId xmlns:p14="http://schemas.microsoft.com/office/powerpoint/2010/main" val="368955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5" presetClass="emph" presetSubtype="1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" dur="3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" dur="3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" dur="3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00"/>
                            </p:stCondLst>
                            <p:childTnLst>
                              <p:par>
                                <p:cTn id="18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3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1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"/>
                            </p:stCondLst>
                            <p:childTnLst>
                              <p:par>
                                <p:cTn id="26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3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1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"/>
                            </p:stCondLst>
                            <p:childTnLst>
                              <p:par>
                                <p:cTn id="30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900"/>
                            </p:stCondLst>
                            <p:childTnLst>
                              <p:par>
                                <p:cTn id="34" presetID="5" presetClass="emph" presetSubtype="1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5" dur="3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6" dur="3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7" dur="3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00"/>
                            </p:stCondLst>
                            <p:childTnLst>
                              <p:par>
                                <p:cTn id="39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3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1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"/>
                            </p:stCondLst>
                            <p:childTnLst>
                              <p:par>
                                <p:cTn id="47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3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1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"/>
                            </p:stCondLst>
                            <p:childTnLst>
                              <p:par>
                                <p:cTn id="5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900"/>
                            </p:stCondLst>
                            <p:childTnLst>
                              <p:par>
                                <p:cTn id="55" presetID="5" presetClass="emph" presetSubtype="1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6" dur="3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7" dur="3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8" dur="3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200"/>
                            </p:stCondLst>
                            <p:childTnLst>
                              <p:par>
                                <p:cTn id="60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3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1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"/>
                            </p:stCondLst>
                            <p:childTnLst>
                              <p:par>
                                <p:cTn id="6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3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1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"/>
                            </p:stCondLst>
                            <p:childTnLst>
                              <p:par>
                                <p:cTn id="7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4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00"/>
                            </p:stCondLst>
                            <p:childTnLst>
                              <p:par>
                                <p:cTn id="76" presetID="5" presetClass="emph" presetSubtype="1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7" dur="3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8" dur="3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9" dur="3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200"/>
                            </p:stCondLst>
                            <p:childTnLst>
                              <p:par>
                                <p:cTn id="81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mph" presetSubtype="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7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89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90" dur="1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92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30"/>
                            </p:stCondLst>
                            <p:childTnLst>
                              <p:par>
                                <p:cTn id="9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3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1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30"/>
                            </p:stCondLst>
                            <p:childTnLst>
                              <p:par>
                                <p:cTn id="9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9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930"/>
                            </p:stCondLst>
                            <p:childTnLst>
                              <p:par>
                                <p:cTn id="10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3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4" dur="1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30"/>
                            </p:stCondLst>
                            <p:childTnLst>
                              <p:par>
                                <p:cTn id="106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7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30"/>
                            </p:stCondLst>
                            <p:childTnLst>
                              <p:par>
                                <p:cTn id="110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3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2" dur="1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830"/>
                            </p:stCondLst>
                            <p:childTnLst>
                              <p:par>
                                <p:cTn id="1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3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6" dur="1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130"/>
                            </p:stCondLst>
                            <p:childTnLst>
                              <p:par>
                                <p:cTn id="118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0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430"/>
                            </p:stCondLst>
                            <p:childTnLst>
                              <p:par>
                                <p:cTn id="122" presetID="5" presetClass="emph" presetSubtype="1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3" dur="3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4" dur="3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5" dur="3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730"/>
                            </p:stCondLst>
                            <p:childTnLst>
                              <p:par>
                                <p:cTn id="127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8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030"/>
                            </p:stCondLst>
                            <p:childTnLst>
                              <p:par>
                                <p:cTn id="130" presetID="3" presetClass="emph" presetSubtype="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1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330"/>
                            </p:stCondLst>
                            <p:childTnLst>
                              <p:par>
                                <p:cTn id="13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5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6" dur="1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38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660"/>
                            </p:stCondLst>
                            <p:childTnLst>
                              <p:par>
                                <p:cTn id="140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3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2" dur="1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3960"/>
                            </p:stCondLst>
                            <p:childTnLst>
                              <p:par>
                                <p:cTn id="144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5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4260"/>
                            </p:stCondLst>
                            <p:childTnLst>
                              <p:par>
                                <p:cTn id="14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9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4560"/>
                            </p:stCondLst>
                            <p:childTnLst>
                              <p:par>
                                <p:cTn id="152" presetID="3" presetClass="emph" presetSubtype="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4860"/>
                            </p:stCondLst>
                            <p:childTnLst>
                              <p:par>
                                <p:cTn id="15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7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58" dur="1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190"/>
                            </p:stCondLst>
                            <p:childTnLst>
                              <p:par>
                                <p:cTn id="162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3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490"/>
                            </p:stCondLst>
                            <p:childTnLst>
                              <p:par>
                                <p:cTn id="166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7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790"/>
                            </p:stCondLst>
                            <p:childTnLst>
                              <p:par>
                                <p:cTn id="170" presetID="3" presetClass="emph" presetSubtype="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1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6090"/>
                            </p:stCondLst>
                            <p:childTnLst>
                              <p:par>
                                <p:cTn id="17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75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6" dur="1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78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6420"/>
                            </p:stCondLst>
                            <p:childTnLst>
                              <p:par>
                                <p:cTn id="180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1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6720"/>
                            </p:stCondLst>
                            <p:childTnLst>
                              <p:par>
                                <p:cTn id="184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5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7020"/>
                            </p:stCondLst>
                            <p:childTnLst>
                              <p:par>
                                <p:cTn id="18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3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0" dur="1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7320"/>
                            </p:stCondLst>
                            <p:childTnLst>
                              <p:par>
                                <p:cTn id="192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3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4" dur="1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7620"/>
                            </p:stCondLst>
                            <p:childTnLst>
                              <p:par>
                                <p:cTn id="19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7920"/>
                            </p:stCondLst>
                            <p:childTnLst>
                              <p:par>
                                <p:cTn id="200" presetID="5" presetClass="emph" presetSubtype="1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01" dur="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2" dur="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3" dur="3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8220"/>
                            </p:stCondLst>
                            <p:childTnLst>
                              <p:par>
                                <p:cTn id="205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6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8520"/>
                            </p:stCondLst>
                            <p:childTnLst>
                              <p:par>
                                <p:cTn id="20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3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0" dur="1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8820"/>
                            </p:stCondLst>
                            <p:childTnLst>
                              <p:par>
                                <p:cTn id="212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3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4" dur="1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9120"/>
                            </p:stCondLst>
                            <p:childTnLst>
                              <p:par>
                                <p:cTn id="21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7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9420"/>
                            </p:stCondLst>
                            <p:childTnLst>
                              <p:par>
                                <p:cTn id="220" presetID="5" presetClass="emph" presetSubtype="1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1" dur="3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2" dur="3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3" dur="3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9720"/>
                            </p:stCondLst>
                            <p:childTnLst>
                              <p:par>
                                <p:cTn id="225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6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10020"/>
                            </p:stCondLst>
                            <p:childTnLst>
                              <p:par>
                                <p:cTn id="228" presetID="3" presetClass="emph" presetSubtype="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9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0320"/>
                            </p:stCondLst>
                            <p:childTnLst>
                              <p:par>
                                <p:cTn id="23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3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34" dur="1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5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10650"/>
                            </p:stCondLst>
                            <p:childTnLst>
                              <p:par>
                                <p:cTn id="23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3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0" dur="1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10950"/>
                            </p:stCondLst>
                            <p:childTnLst>
                              <p:par>
                                <p:cTn id="242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3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11250"/>
                            </p:stCondLst>
                            <p:childTnLst>
                              <p:par>
                                <p:cTn id="246" presetID="3" presetClass="emph" presetSubtype="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11550"/>
                            </p:stCondLst>
                            <p:childTnLst>
                              <p:par>
                                <p:cTn id="24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1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2" dur="1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5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11880"/>
                            </p:stCondLst>
                            <p:childTnLst>
                              <p:par>
                                <p:cTn id="25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3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8" dur="1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12180"/>
                            </p:stCondLst>
                            <p:childTnLst>
                              <p:par>
                                <p:cTn id="260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1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12480"/>
                            </p:stCondLst>
                            <p:childTnLst>
                              <p:par>
                                <p:cTn id="264" presetID="3" presetClass="emph" presetSubtype="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5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12780"/>
                            </p:stCondLst>
                            <p:childTnLst>
                              <p:par>
                                <p:cTn id="267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69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70" dur="1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1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2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13110"/>
                            </p:stCondLst>
                            <p:childTnLst>
                              <p:par>
                                <p:cTn id="27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3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6" dur="1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13410"/>
                            </p:stCondLst>
                            <p:childTnLst>
                              <p:par>
                                <p:cTn id="278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9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0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13710"/>
                            </p:stCondLst>
                            <p:childTnLst>
                              <p:par>
                                <p:cTn id="282" presetID="5" presetClass="emph" presetSubtype="1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83" dur="3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84" dur="3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85" dur="3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14010"/>
                            </p:stCondLst>
                            <p:childTnLst>
                              <p:par>
                                <p:cTn id="287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14310"/>
                            </p:stCondLst>
                            <p:childTnLst>
                              <p:par>
                                <p:cTn id="290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3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2" dur="1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14610"/>
                            </p:stCondLst>
                            <p:childTnLst>
                              <p:par>
                                <p:cTn id="29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3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6" dur="1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14910"/>
                            </p:stCondLst>
                            <p:childTnLst>
                              <p:par>
                                <p:cTn id="29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00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01" dur="1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02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0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15240"/>
                            </p:stCondLst>
                            <p:childTnLst>
                              <p:par>
                                <p:cTn id="30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6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15540"/>
                            </p:stCondLst>
                            <p:childTnLst>
                              <p:par>
                                <p:cTn id="309" presetID="5" presetClass="emph" presetSubtype="1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10" dur="3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11" dur="3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12" dur="3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15840"/>
                            </p:stCondLst>
                            <p:childTnLst>
                              <p:par>
                                <p:cTn id="314" presetID="5" presetClass="emph" presetSubtype="1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15" dur="3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16" dur="3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17" dur="3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16140"/>
                            </p:stCondLst>
                            <p:childTnLst>
                              <p:par>
                                <p:cTn id="319" presetID="3" presetClass="emph" presetSubtype="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0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16440"/>
                            </p:stCondLst>
                            <p:childTnLst>
                              <p:par>
                                <p:cTn id="322" presetID="3" presetClass="emph" presetSubtype="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16740"/>
                            </p:stCondLst>
                            <p:childTnLst>
                              <p:par>
                                <p:cTn id="325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6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17040"/>
                            </p:stCondLst>
                            <p:childTnLst>
                              <p:par>
                                <p:cTn id="329" presetID="3" presetClass="emph" presetSubtype="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0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17340"/>
                            </p:stCondLst>
                            <p:childTnLst>
                              <p:par>
                                <p:cTn id="332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34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35" dur="1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3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3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17670"/>
                            </p:stCondLst>
                            <p:childTnLst>
                              <p:par>
                                <p:cTn id="3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1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2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17970"/>
                            </p:stCondLst>
                            <p:childTnLst>
                              <p:par>
                                <p:cTn id="344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6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8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8" grpId="2" animBg="1"/>
      <p:bldP spid="8" grpId="3" animBg="1"/>
      <p:bldP spid="9" grpId="0" animBg="1"/>
      <p:bldP spid="9" grpId="1" animBg="1"/>
      <p:bldP spid="9" grpId="2" animBg="1"/>
      <p:bldP spid="9" grpId="3" animBg="1"/>
      <p:bldP spid="10" grpId="0" animBg="1"/>
      <p:bldP spid="10" grpId="1" animBg="1"/>
      <p:bldP spid="10" grpId="2" animBg="1"/>
      <p:bldP spid="10" grpId="3" animBg="1"/>
      <p:bldP spid="10" grpId="4" animBg="1"/>
      <p:bldP spid="11" grpId="0" animBg="1"/>
      <p:bldP spid="11" grpId="1" animBg="1"/>
      <p:bldP spid="11" grpId="2" animBg="1"/>
      <p:bldP spid="11" grpId="3" animBg="1"/>
      <p:bldP spid="12" grpId="0" animBg="1"/>
      <p:bldP spid="12" grpId="1" animBg="1"/>
      <p:bldP spid="12" grpId="2" animBg="1"/>
      <p:bldP spid="12" grpId="3" animBg="1"/>
      <p:bldP spid="13" grpId="0" animBg="1"/>
      <p:bldP spid="13" grpId="1" animBg="1"/>
      <p:bldP spid="13" grpId="2" animBg="1"/>
      <p:bldP spid="13" grpId="3" animBg="1"/>
      <p:bldP spid="14" grpId="0" animBg="1"/>
      <p:bldP spid="14" grpId="1" animBg="1"/>
      <p:bldP spid="14" grpId="2" animBg="1"/>
      <p:bldP spid="14" grpId="3" animBg="1"/>
      <p:bldP spid="15" grpId="0" animBg="1"/>
      <p:bldP spid="15" grpId="1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1" grpId="2" animBg="1"/>
      <p:bldP spid="22" grpId="0" animBg="1"/>
      <p:bldP spid="23" grpId="0" animBg="1"/>
      <p:bldP spid="23" grpId="1" animBg="1"/>
      <p:bldP spid="24" grpId="0" animBg="1"/>
      <p:bldP spid="24" grpId="1" animBg="1"/>
      <p:bldP spid="25" grpId="0" animBg="1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D8A2A9-CB46-4B00-A66F-9BB23BE22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Discussion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3ECEB6-B8DA-438E-98D0-3FEDF7999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Both algorithms essentially find special vertexes</a:t>
            </a:r>
          </a:p>
          <a:p>
            <a:pPr lvl="1"/>
            <a:r>
              <a:rPr lang="en-US" altLang="zh-CN" dirty="0"/>
              <a:t>Indegree-based: repeatedly find zero indegree vertexes and remove</a:t>
            </a:r>
          </a:p>
          <a:p>
            <a:pPr lvl="1"/>
            <a:r>
              <a:rPr lang="en-US" altLang="zh-CN" dirty="0"/>
              <a:t>DFS-based: repeatedly find zero outdegree vertexes and remove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E91469-EE14-4354-A67F-A3B188A8EC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69502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6125B-1445-4355-B30A-CC51DD7D0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Complexity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EDD639-64A2-4599-83E4-2A59DCA4E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 both algorithm</a:t>
            </a:r>
          </a:p>
          <a:p>
            <a:pPr lvl="1"/>
            <a:r>
              <a:rPr lang="en-US" altLang="zh-CN" dirty="0"/>
              <a:t>Each vertex is visited once</a:t>
            </a:r>
          </a:p>
          <a:p>
            <a:pPr lvl="1"/>
            <a:r>
              <a:rPr lang="en-US" altLang="zh-CN" dirty="0"/>
              <a:t>Each edge is visited once</a:t>
            </a:r>
          </a:p>
          <a:p>
            <a:endParaRPr lang="en-US" altLang="zh-CN" dirty="0"/>
          </a:p>
          <a:p>
            <a:pPr lvl="1"/>
            <a:r>
              <a:rPr lang="en-US" altLang="zh-CN" dirty="0"/>
              <a:t>Running time is O(|E|+|V|)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900B1A-6FFD-47BC-B1B6-70D8FE4392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17639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FD3DE0-3EE7-49CB-BE18-436638467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More: Non-Recursive DFS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572EC6-4B35-4ACF-87A0-D5289F66E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Key: use a stack</a:t>
            </a:r>
          </a:p>
          <a:p>
            <a:pPr lvl="1"/>
            <a:r>
              <a:rPr lang="en-US" altLang="zh-CN" dirty="0"/>
              <a:t>Push the starting vertex</a:t>
            </a:r>
          </a:p>
          <a:p>
            <a:pPr lvl="1"/>
            <a:r>
              <a:rPr lang="en-US" altLang="zh-CN" dirty="0"/>
              <a:t>Pop a vertex from stack each time</a:t>
            </a:r>
          </a:p>
          <a:p>
            <a:pPr lvl="2"/>
            <a:r>
              <a:rPr lang="en-US" altLang="zh-CN" dirty="0"/>
              <a:t>After visiting, push its unvisited neighbors into the stack</a:t>
            </a:r>
          </a:p>
          <a:p>
            <a:endParaRPr lang="en-US" altLang="zh-CN" dirty="0"/>
          </a:p>
          <a:p>
            <a:r>
              <a:rPr lang="en-US" altLang="zh-CN" dirty="0"/>
              <a:t>Non-Recursive DFS-based Topological Sort?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577793-3B59-4438-AEFD-468F0C2A69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6993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0F1CE-D23D-41CF-BE09-0B3917114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31605-2A86-425C-ADAF-F6DAFBD30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trike="sngStrike" dirty="0"/>
              <a:t>Definitions</a:t>
            </a:r>
          </a:p>
          <a:p>
            <a:r>
              <a:rPr lang="en-US" altLang="zh-CN" strike="sngStrike" dirty="0"/>
              <a:t>Representation</a:t>
            </a:r>
          </a:p>
          <a:p>
            <a:pPr lvl="1"/>
            <a:r>
              <a:rPr lang="en-US" altLang="zh-CN" strike="sngStrike" dirty="0"/>
              <a:t>Adjacent matrix: sparse</a:t>
            </a:r>
          </a:p>
          <a:p>
            <a:pPr lvl="1"/>
            <a:r>
              <a:rPr lang="en-US" altLang="zh-CN" strike="sngStrike" dirty="0"/>
              <a:t>Adjacent list: dense</a:t>
            </a:r>
          </a:p>
          <a:p>
            <a:r>
              <a:rPr lang="en-US" altLang="zh-CN" dirty="0"/>
              <a:t>Graph Traversal</a:t>
            </a:r>
            <a:endParaRPr lang="zh-CN" altLang="en-US" dirty="0"/>
          </a:p>
          <a:p>
            <a:pPr lvl="1"/>
            <a:r>
              <a:rPr lang="en-US" altLang="zh-CN" dirty="0"/>
              <a:t>DFS</a:t>
            </a:r>
          </a:p>
          <a:p>
            <a:pPr lvl="1"/>
            <a:r>
              <a:rPr lang="en-US" altLang="zh-CN" dirty="0"/>
              <a:t>BSF</a:t>
            </a:r>
          </a:p>
          <a:p>
            <a:pPr lvl="1"/>
            <a:r>
              <a:rPr lang="en-US" altLang="zh-CN" dirty="0"/>
              <a:t>Topological Sort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495387-B8E4-4963-9ABB-5D7BA1A1AA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247491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Exercise: Graph Traversal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How to find </a:t>
            </a:r>
            <a:r>
              <a:rPr kumimoji="1" lang="en-US" altLang="zh-CN" dirty="0">
                <a:solidFill>
                  <a:srgbClr val="FF0000"/>
                </a:solidFill>
              </a:rPr>
              <a:t>connected components </a:t>
            </a:r>
            <a:r>
              <a:rPr kumimoji="1" lang="en-US" altLang="zh-CN" dirty="0"/>
              <a:t>in an </a:t>
            </a:r>
            <a:r>
              <a:rPr kumimoji="1" lang="en-US" altLang="zh-CN" dirty="0">
                <a:solidFill>
                  <a:srgbClr val="FF0000"/>
                </a:solidFill>
              </a:rPr>
              <a:t>undirected</a:t>
            </a:r>
            <a:r>
              <a:rPr kumimoji="1" lang="en-US" altLang="zh-CN" dirty="0"/>
              <a:t> graph?</a:t>
            </a:r>
          </a:p>
          <a:p>
            <a:r>
              <a:rPr kumimoji="1" lang="en-US" altLang="zh-CN" dirty="0"/>
              <a:t>How to find </a:t>
            </a:r>
            <a:r>
              <a:rPr kumimoji="1" lang="en-US" altLang="zh-CN" dirty="0">
                <a:solidFill>
                  <a:srgbClr val="FF0000"/>
                </a:solidFill>
              </a:rPr>
              <a:t>strongly connected components </a:t>
            </a:r>
            <a:r>
              <a:rPr kumimoji="1" lang="en-US" altLang="zh-CN" dirty="0"/>
              <a:t>in a </a:t>
            </a:r>
            <a:r>
              <a:rPr kumimoji="1" lang="en-US" altLang="zh-CN" dirty="0">
                <a:solidFill>
                  <a:srgbClr val="FF0000"/>
                </a:solidFill>
              </a:rPr>
              <a:t>directed</a:t>
            </a:r>
            <a:r>
              <a:rPr kumimoji="1" lang="en-US" altLang="zh-CN" dirty="0"/>
              <a:t> graph?</a:t>
            </a:r>
          </a:p>
          <a:p>
            <a:r>
              <a:rPr lang="en-US" altLang="zh-CN" dirty="0"/>
              <a:t>How to find a </a:t>
            </a:r>
            <a:r>
              <a:rPr lang="en-US" altLang="zh-CN" dirty="0">
                <a:solidFill>
                  <a:srgbClr val="FF0000"/>
                </a:solidFill>
              </a:rPr>
              <a:t>weakly connected components </a:t>
            </a:r>
            <a:r>
              <a:rPr lang="en-US" altLang="zh-CN" dirty="0"/>
              <a:t>in a </a:t>
            </a:r>
            <a:r>
              <a:rPr lang="en-US" altLang="zh-CN" dirty="0">
                <a:solidFill>
                  <a:srgbClr val="FF0000"/>
                </a:solidFill>
              </a:rPr>
              <a:t>directed</a:t>
            </a:r>
            <a:r>
              <a:rPr lang="en-US" altLang="zh-CN" dirty="0"/>
              <a:t> graph?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771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Recommended Readings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Weiss, “DS &amp; </a:t>
            </a:r>
            <a:r>
              <a:rPr lang="en-US" altLang="zh-CN" dirty="0" err="1"/>
              <a:t>Algo</a:t>
            </a:r>
            <a:r>
              <a:rPr lang="en-US" altLang="zh-CN" dirty="0"/>
              <a:t>. Analysis in C++” (3</a:t>
            </a:r>
            <a:r>
              <a:rPr lang="en-US" altLang="zh-CN" baseline="30000" dirty="0"/>
              <a:t>rd</a:t>
            </a:r>
            <a:r>
              <a:rPr lang="en-US" altLang="zh-CN" dirty="0"/>
              <a:t> ed.)</a:t>
            </a:r>
          </a:p>
          <a:p>
            <a:pPr lvl="1"/>
            <a:r>
              <a:rPr lang="en-US" altLang="zh-CN" dirty="0"/>
              <a:t>Section </a:t>
            </a:r>
            <a:r>
              <a:rPr lang="en-US" altLang="zh-CN"/>
              <a:t>9.1 Definitions</a:t>
            </a:r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9943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92898-DD6F-4849-A84E-AD961D840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Path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773130-43B0-43D6-A545-AD42C9BD9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A path in a graph is </a:t>
            </a:r>
            <a:r>
              <a:rPr lang="en-US" altLang="zh-CN" sz="2800" dirty="0">
                <a:solidFill>
                  <a:srgbClr val="FF0000"/>
                </a:solidFill>
              </a:rPr>
              <a:t>simple</a:t>
            </a:r>
            <a:r>
              <a:rPr lang="en-US" altLang="zh-CN" sz="2800" dirty="0"/>
              <a:t> if all vertices are distinct, except possibly the first and the last one</a:t>
            </a:r>
          </a:p>
          <a:p>
            <a:pPr lvl="1"/>
            <a:r>
              <a:rPr lang="en-US" altLang="zh-CN" sz="2400" dirty="0"/>
              <a:t>e.g., ABE is a simple path, but ABEB is not</a:t>
            </a:r>
          </a:p>
          <a:p>
            <a:r>
              <a:rPr lang="en-US" altLang="zh-CN" sz="2800" dirty="0">
                <a:solidFill>
                  <a:srgbClr val="FF0000"/>
                </a:solidFill>
              </a:rPr>
              <a:t>Length of a path </a:t>
            </a:r>
            <a:r>
              <a:rPr lang="en-US" altLang="zh-CN" sz="2800" dirty="0"/>
              <a:t>is the number of edges in the path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1A645C-6A92-48F2-8725-1C9D751C27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grpSp>
        <p:nvGrpSpPr>
          <p:cNvPr id="5" name="组 55">
            <a:extLst>
              <a:ext uri="{FF2B5EF4-FFF2-40B4-BE49-F238E27FC236}">
                <a16:creationId xmlns:a16="http://schemas.microsoft.com/office/drawing/2014/main" id="{23111284-F469-4CD4-989F-77618D768C78}"/>
              </a:ext>
            </a:extLst>
          </p:cNvPr>
          <p:cNvGrpSpPr/>
          <p:nvPr/>
        </p:nvGrpSpPr>
        <p:grpSpPr>
          <a:xfrm>
            <a:off x="6240016" y="3894138"/>
            <a:ext cx="4608512" cy="1972150"/>
            <a:chOff x="3276600" y="685800"/>
            <a:chExt cx="5334000" cy="2103439"/>
          </a:xfrm>
        </p:grpSpPr>
        <p:grpSp>
          <p:nvGrpSpPr>
            <p:cNvPr id="6" name="Group 16">
              <a:extLst>
                <a:ext uri="{FF2B5EF4-FFF2-40B4-BE49-F238E27FC236}">
                  <a16:creationId xmlns:a16="http://schemas.microsoft.com/office/drawing/2014/main" id="{0D1E694A-1BA7-48A8-AC18-E2846837E3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5896" y="1124744"/>
              <a:ext cx="4724400" cy="1143000"/>
              <a:chOff x="2352" y="1296"/>
              <a:chExt cx="2976" cy="720"/>
            </a:xfrm>
          </p:grpSpPr>
          <p:sp>
            <p:nvSpPr>
              <p:cNvPr id="24" name="Oval 10">
                <a:extLst>
                  <a:ext uri="{FF2B5EF4-FFF2-40B4-BE49-F238E27FC236}">
                    <a16:creationId xmlns:a16="http://schemas.microsoft.com/office/drawing/2014/main" id="{D69C7635-C3E8-4686-8F84-809DE37B25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29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25" name="Oval 11">
                <a:extLst>
                  <a:ext uri="{FF2B5EF4-FFF2-40B4-BE49-F238E27FC236}">
                    <a16:creationId xmlns:a16="http://schemas.microsoft.com/office/drawing/2014/main" id="{AEA71D24-B1DA-4ACE-9818-EB0F85D7DE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92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26" name="Oval 12">
                <a:extLst>
                  <a:ext uri="{FF2B5EF4-FFF2-40B4-BE49-F238E27FC236}">
                    <a16:creationId xmlns:a16="http://schemas.microsoft.com/office/drawing/2014/main" id="{B5536014-076B-4C67-95A1-ED52AC03F4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129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27" name="Oval 13">
                <a:extLst>
                  <a:ext uri="{FF2B5EF4-FFF2-40B4-BE49-F238E27FC236}">
                    <a16:creationId xmlns:a16="http://schemas.microsoft.com/office/drawing/2014/main" id="{AEB9CA45-CE85-4560-A2E6-D2A544278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192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28" name="Oval 14">
                <a:extLst>
                  <a:ext uri="{FF2B5EF4-FFF2-40B4-BE49-F238E27FC236}">
                    <a16:creationId xmlns:a16="http://schemas.microsoft.com/office/drawing/2014/main" id="{ADE1229F-7C5A-441D-A1CF-8974DE6AF0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129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  <p:sp>
            <p:nvSpPr>
              <p:cNvPr id="29" name="Oval 15">
                <a:extLst>
                  <a:ext uri="{FF2B5EF4-FFF2-40B4-BE49-F238E27FC236}">
                    <a16:creationId xmlns:a16="http://schemas.microsoft.com/office/drawing/2014/main" id="{BA8288D4-EE85-4213-8B77-995D83FCAF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129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/>
              </a:p>
            </p:txBody>
          </p:sp>
        </p:grp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29F2F77A-687F-4DEB-BED2-4AFD3B0814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76600" y="990601"/>
              <a:ext cx="5334000" cy="1798638"/>
              <a:chOff x="2112" y="1200"/>
              <a:chExt cx="3360" cy="1133"/>
            </a:xfrm>
          </p:grpSpPr>
          <p:grpSp>
            <p:nvGrpSpPr>
              <p:cNvPr id="14" name="Group 5">
                <a:extLst>
                  <a:ext uri="{FF2B5EF4-FFF2-40B4-BE49-F238E27FC236}">
                    <a16:creationId xmlns:a16="http://schemas.microsoft.com/office/drawing/2014/main" id="{E59A7696-B935-4A0D-8C21-9041848FB1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00" y="1344"/>
                <a:ext cx="2832" cy="624"/>
                <a:chOff x="2400" y="1344"/>
                <a:chExt cx="2832" cy="624"/>
              </a:xfrm>
            </p:grpSpPr>
            <p:sp>
              <p:nvSpPr>
                <p:cNvPr id="21" name="Rectangle 6">
                  <a:extLst>
                    <a:ext uri="{FF2B5EF4-FFF2-40B4-BE49-F238E27FC236}">
                      <a16:creationId xmlns:a16="http://schemas.microsoft.com/office/drawing/2014/main" id="{1C778495-60D5-4287-ADE3-7126A8D8FA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8" y="1344"/>
                  <a:ext cx="1248" cy="62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  <p:sp>
              <p:nvSpPr>
                <p:cNvPr id="22" name="Line 7">
                  <a:extLst>
                    <a:ext uri="{FF2B5EF4-FFF2-40B4-BE49-F238E27FC236}">
                      <a16:creationId xmlns:a16="http://schemas.microsoft.com/office/drawing/2014/main" id="{036C1FA0-3914-4231-A921-CE401FEDBE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00" y="1344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  <p:sp>
              <p:nvSpPr>
                <p:cNvPr id="23" name="Line 8">
                  <a:extLst>
                    <a:ext uri="{FF2B5EF4-FFF2-40B4-BE49-F238E27FC236}">
                      <a16:creationId xmlns:a16="http://schemas.microsoft.com/office/drawing/2014/main" id="{24D8DBC3-CAB9-43FB-B57F-86043D54AD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1344"/>
                  <a:ext cx="81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2000">
                    <a:latin typeface="+mn-lt"/>
                  </a:endParaRPr>
                </a:p>
              </p:txBody>
            </p:sp>
          </p:grpSp>
          <p:sp>
            <p:nvSpPr>
              <p:cNvPr id="15" name="Text Box 9">
                <a:extLst>
                  <a:ext uri="{FF2B5EF4-FFF2-40B4-BE49-F238E27FC236}">
                    <a16:creationId xmlns:a16="http://schemas.microsoft.com/office/drawing/2014/main" id="{14BB1630-74B9-4DC4-8ADC-4B64498463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2" y="1200"/>
                <a:ext cx="288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+mn-lt"/>
                  </a:rPr>
                  <a:t>A</a:t>
                </a:r>
              </a:p>
            </p:txBody>
          </p:sp>
          <p:sp>
            <p:nvSpPr>
              <p:cNvPr id="16" name="Text Box 10">
                <a:extLst>
                  <a:ext uri="{FF2B5EF4-FFF2-40B4-BE49-F238E27FC236}">
                    <a16:creationId xmlns:a16="http://schemas.microsoft.com/office/drawing/2014/main" id="{DAA1EC11-C600-46A3-9993-2A666B2605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8" y="1296"/>
                <a:ext cx="288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>
                    <a:latin typeface="+mn-lt"/>
                  </a:rPr>
                  <a:t>B</a:t>
                </a:r>
              </a:p>
            </p:txBody>
          </p:sp>
          <p:sp>
            <p:nvSpPr>
              <p:cNvPr id="17" name="Text Box 11">
                <a:extLst>
                  <a:ext uri="{FF2B5EF4-FFF2-40B4-BE49-F238E27FC236}">
                    <a16:creationId xmlns:a16="http://schemas.microsoft.com/office/drawing/2014/main" id="{EECEEB84-B057-4C28-991B-116546339B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4" y="2016"/>
                <a:ext cx="288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+mn-lt"/>
                  </a:rPr>
                  <a:t>C</a:t>
                </a:r>
              </a:p>
            </p:txBody>
          </p:sp>
          <p:sp>
            <p:nvSpPr>
              <p:cNvPr id="18" name="Text Box 12">
                <a:extLst>
                  <a:ext uri="{FF2B5EF4-FFF2-40B4-BE49-F238E27FC236}">
                    <a16:creationId xmlns:a16="http://schemas.microsoft.com/office/drawing/2014/main" id="{7D9E389E-76AA-4875-87BA-946352000A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0" y="2064"/>
                <a:ext cx="288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+mn-lt"/>
                  </a:rPr>
                  <a:t>D</a:t>
                </a:r>
              </a:p>
            </p:txBody>
          </p:sp>
          <p:sp>
            <p:nvSpPr>
              <p:cNvPr id="19" name="Text Box 13">
                <a:extLst>
                  <a:ext uri="{FF2B5EF4-FFF2-40B4-BE49-F238E27FC236}">
                    <a16:creationId xmlns:a16="http://schemas.microsoft.com/office/drawing/2014/main" id="{A776EC6C-675F-42BE-8C4B-60FE879949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1392"/>
                <a:ext cx="288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+mn-lt"/>
                  </a:rPr>
                  <a:t>E</a:t>
                </a:r>
              </a:p>
            </p:txBody>
          </p:sp>
          <p:sp>
            <p:nvSpPr>
              <p:cNvPr id="20" name="Text Box 14">
                <a:extLst>
                  <a:ext uri="{FF2B5EF4-FFF2-40B4-BE49-F238E27FC236}">
                    <a16:creationId xmlns:a16="http://schemas.microsoft.com/office/drawing/2014/main" id="{D33452D6-FD19-4193-882C-68BB364D83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84" y="1440"/>
                <a:ext cx="288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+mn-lt"/>
                  </a:rPr>
                  <a:t>F</a:t>
                </a:r>
              </a:p>
            </p:txBody>
          </p:sp>
        </p:grpSp>
        <p:sp>
          <p:nvSpPr>
            <p:cNvPr id="8" name="Text Box 15">
              <a:extLst>
                <a:ext uri="{FF2B5EF4-FFF2-40B4-BE49-F238E27FC236}">
                  <a16:creationId xmlns:a16="http://schemas.microsoft.com/office/drawing/2014/main" id="{5B019FE4-B368-4F28-ADEC-48928F94D0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1037" y="685800"/>
              <a:ext cx="762000" cy="426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+mn-lt"/>
                </a:rPr>
                <a:t>0.5</a:t>
              </a:r>
            </a:p>
          </p:txBody>
        </p:sp>
        <p:sp>
          <p:nvSpPr>
            <p:cNvPr id="9" name="Text Box 16">
              <a:extLst>
                <a:ext uri="{FF2B5EF4-FFF2-40B4-BE49-F238E27FC236}">
                  <a16:creationId xmlns:a16="http://schemas.microsoft.com/office/drawing/2014/main" id="{A493171E-7382-437D-8A16-89260CAA3C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2399" y="1295400"/>
              <a:ext cx="762000" cy="426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+mn-lt"/>
                </a:rPr>
                <a:t>0.1</a:t>
              </a:r>
            </a:p>
          </p:txBody>
        </p:sp>
        <p:sp>
          <p:nvSpPr>
            <p:cNvPr id="10" name="Text Box 17">
              <a:extLst>
                <a:ext uri="{FF2B5EF4-FFF2-40B4-BE49-F238E27FC236}">
                  <a16:creationId xmlns:a16="http://schemas.microsoft.com/office/drawing/2014/main" id="{14F1D1ED-A31C-4B7F-AED6-4B1D39683A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5200" y="685800"/>
              <a:ext cx="762000" cy="426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+mn-lt"/>
                </a:rPr>
                <a:t>0.4</a:t>
              </a:r>
            </a:p>
          </p:txBody>
        </p:sp>
        <p:sp>
          <p:nvSpPr>
            <p:cNvPr id="11" name="Text Box 18">
              <a:extLst>
                <a:ext uri="{FF2B5EF4-FFF2-40B4-BE49-F238E27FC236}">
                  <a16:creationId xmlns:a16="http://schemas.microsoft.com/office/drawing/2014/main" id="{BB6DE15E-AF6E-43E3-B5E0-D2F753497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5291" y="1407687"/>
              <a:ext cx="762000" cy="426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+mn-lt"/>
                </a:rPr>
                <a:t>0.3</a:t>
              </a:r>
            </a:p>
          </p:txBody>
        </p:sp>
        <p:sp>
          <p:nvSpPr>
            <p:cNvPr id="12" name="Text Box 19">
              <a:extLst>
                <a:ext uri="{FF2B5EF4-FFF2-40B4-BE49-F238E27FC236}">
                  <a16:creationId xmlns:a16="http://schemas.microsoft.com/office/drawing/2014/main" id="{42979F4C-A9A7-48EE-9F6D-1353A9CFFC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8799" y="2286000"/>
              <a:ext cx="762000" cy="426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+mn-lt"/>
                </a:rPr>
                <a:t>0.2</a:t>
              </a:r>
            </a:p>
          </p:txBody>
        </p:sp>
        <p:sp>
          <p:nvSpPr>
            <p:cNvPr id="13" name="Text Box 20">
              <a:extLst>
                <a:ext uri="{FF2B5EF4-FFF2-40B4-BE49-F238E27FC236}">
                  <a16:creationId xmlns:a16="http://schemas.microsoft.com/office/drawing/2014/main" id="{3A6DFC2B-82C0-4FBB-8188-C367D7CCC1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96891" y="1407687"/>
              <a:ext cx="762000" cy="426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+mn-lt"/>
                </a:rPr>
                <a:t>0.1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1756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4FCA54-6C6A-4D84-B90B-69415F7B2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Cycle</a:t>
            </a:r>
            <a:r>
              <a:rPr lang="zh-CN" altLang="en-US" dirty="0"/>
              <a:t>（回路，环）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892992-718B-43CA-9A04-2EFFEA889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In graph theory, a </a:t>
            </a:r>
            <a:r>
              <a:rPr lang="en-US" altLang="zh-CN" sz="2400" dirty="0">
                <a:solidFill>
                  <a:srgbClr val="FF0000"/>
                </a:solidFill>
              </a:rPr>
              <a:t>cycle</a:t>
            </a:r>
            <a:r>
              <a:rPr lang="en-US" altLang="zh-CN" sz="2400" dirty="0"/>
              <a:t> in a graph is a non-empty trail in which the only repeated vertices are the first and last vertices</a:t>
            </a:r>
          </a:p>
          <a:p>
            <a:r>
              <a:rPr lang="en-US" altLang="zh-CN" sz="2400" dirty="0"/>
              <a:t>Cycle is a simple path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Length of a cycle </a:t>
            </a:r>
            <a:r>
              <a:rPr lang="en-US" altLang="zh-CN" sz="2400" dirty="0"/>
              <a:t>is the number of edges in the cycle</a:t>
            </a:r>
            <a:endParaRPr lang="en-US" altLang="zh-CN" sz="2000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7D1567-5488-44D7-A61E-2D6789F86E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1194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9978AE-5811-428A-A5F9-7A0AD65BC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Rooted Graph</a:t>
            </a:r>
            <a:r>
              <a:rPr lang="zh-CN" altLang="en-US" dirty="0"/>
              <a:t>（有根图）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E06427-343D-4F1A-AC8E-A121143F7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altLang="zh-CN" dirty="0"/>
              <a:t>If a digraph has a vertex </a:t>
            </a:r>
            <a:r>
              <a:rPr lang="en-US" altLang="zh-CN" dirty="0">
                <a:solidFill>
                  <a:srgbClr val="0070C0"/>
                </a:solidFill>
              </a:rPr>
              <a:t>v</a:t>
            </a:r>
            <a:r>
              <a:rPr lang="en-US" altLang="zh-CN" baseline="-25000" dirty="0">
                <a:solidFill>
                  <a:srgbClr val="0070C0"/>
                </a:solidFill>
              </a:rPr>
              <a:t>0</a:t>
            </a:r>
            <a:r>
              <a:rPr lang="en-US" altLang="zh-CN" dirty="0"/>
              <a:t>, such that</a:t>
            </a:r>
          </a:p>
          <a:p>
            <a:pPr lvl="1">
              <a:spcAft>
                <a:spcPts val="1200"/>
              </a:spcAft>
            </a:pPr>
            <a:r>
              <a:rPr lang="en-US" altLang="zh-CN" dirty="0"/>
              <a:t>There exists a path from </a:t>
            </a:r>
            <a:r>
              <a:rPr lang="en-US" altLang="zh-CN" dirty="0">
                <a:solidFill>
                  <a:srgbClr val="0070C0"/>
                </a:solidFill>
              </a:rPr>
              <a:t>v</a:t>
            </a:r>
            <a:r>
              <a:rPr lang="en-US" altLang="zh-CN" baseline="-25000" dirty="0">
                <a:solidFill>
                  <a:srgbClr val="0070C0"/>
                </a:solidFill>
              </a:rPr>
              <a:t>0</a:t>
            </a:r>
            <a:r>
              <a:rPr lang="en-US" altLang="zh-CN" dirty="0"/>
              <a:t> to all other vertices</a:t>
            </a:r>
          </a:p>
          <a:p>
            <a:pPr lvl="1">
              <a:spcAft>
                <a:spcPts val="1200"/>
              </a:spcAft>
            </a:pPr>
            <a:r>
              <a:rPr lang="en-US" altLang="zh-CN" dirty="0"/>
              <a:t>Then</a:t>
            </a:r>
          </a:p>
          <a:p>
            <a:pPr lvl="2">
              <a:spcAft>
                <a:spcPts val="1200"/>
              </a:spcAft>
            </a:pPr>
            <a:r>
              <a:rPr lang="en-US" altLang="zh-CN" dirty="0"/>
              <a:t>the digraph is a </a:t>
            </a:r>
            <a:r>
              <a:rPr lang="en-US" altLang="zh-CN" dirty="0">
                <a:solidFill>
                  <a:srgbClr val="FF0000"/>
                </a:solidFill>
              </a:rPr>
              <a:t>rooted graph</a:t>
            </a:r>
            <a:r>
              <a:rPr lang="en-US" altLang="zh-CN" dirty="0"/>
              <a:t>,</a:t>
            </a:r>
          </a:p>
          <a:p>
            <a:pPr lvl="2">
              <a:spcAft>
                <a:spcPts val="1200"/>
              </a:spcAft>
            </a:pPr>
            <a:r>
              <a:rPr lang="en-US" altLang="zh-CN" dirty="0">
                <a:solidFill>
                  <a:srgbClr val="0070C0"/>
                </a:solidFill>
              </a:rPr>
              <a:t>v</a:t>
            </a:r>
            <a:r>
              <a:rPr lang="en-US" altLang="zh-CN" baseline="-25000" dirty="0">
                <a:solidFill>
                  <a:srgbClr val="0070C0"/>
                </a:solidFill>
              </a:rPr>
              <a:t>0</a:t>
            </a:r>
            <a:r>
              <a:rPr lang="en-US" altLang="zh-CN" dirty="0"/>
              <a:t> is called the </a:t>
            </a:r>
            <a:r>
              <a:rPr lang="en-US" altLang="zh-CN" dirty="0">
                <a:solidFill>
                  <a:srgbClr val="FF0000"/>
                </a:solidFill>
              </a:rPr>
              <a:t>root</a:t>
            </a:r>
            <a:r>
              <a:rPr lang="en-US" altLang="zh-CN" dirty="0"/>
              <a:t> of the digraph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F7716B-65D4-4C65-8891-6E81CBBC09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1041658"/>
      </p:ext>
    </p:extLst>
  </p:cSld>
  <p:clrMapOvr>
    <a:masterClrMapping/>
  </p:clrMapOvr>
</p:sld>
</file>

<file path=ppt/theme/theme1.xml><?xml version="1.0" encoding="utf-8"?>
<a:theme xmlns:a="http://schemas.openxmlformats.org/drawingml/2006/main" name="16_9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sz="2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6_9" id="{4B442CBA-08E7-4ED4-9E58-452D1CE43BAA}" vid="{A8AFA08E-88FB-42F3-84C3-67DB14A9DFDE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16_9</Template>
  <TotalTime>10922</TotalTime>
  <Words>3742</Words>
  <Application>Microsoft Office PowerPoint</Application>
  <PresentationFormat>宽屏</PresentationFormat>
  <Paragraphs>762</Paragraphs>
  <Slides>66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74" baseType="lpstr">
      <vt:lpstr>Ludica fax</vt:lpstr>
      <vt:lpstr>微软雅黑</vt:lpstr>
      <vt:lpstr>Arial</vt:lpstr>
      <vt:lpstr>Courier New</vt:lpstr>
      <vt:lpstr>Garamond</vt:lpstr>
      <vt:lpstr>Lucida Fax</vt:lpstr>
      <vt:lpstr>Wingdings</vt:lpstr>
      <vt:lpstr>16_9</vt:lpstr>
      <vt:lpstr>PowerPoint 演示文稿</vt:lpstr>
      <vt:lpstr>Today</vt:lpstr>
      <vt:lpstr>Graph: Definitions</vt:lpstr>
      <vt:lpstr>Real-Life Examples where Graphs are Useful</vt:lpstr>
      <vt:lpstr>Adjacency</vt:lpstr>
      <vt:lpstr>Path</vt:lpstr>
      <vt:lpstr>Path</vt:lpstr>
      <vt:lpstr>Cycle（回路，环）</vt:lpstr>
      <vt:lpstr>Rooted Graph（有根图）</vt:lpstr>
      <vt:lpstr>Subgraphs</vt:lpstr>
      <vt:lpstr>Connected Graphs</vt:lpstr>
      <vt:lpstr>Components（连通分量）</vt:lpstr>
      <vt:lpstr>PowerPoint 演示文稿</vt:lpstr>
      <vt:lpstr>PowerPoint 演示文稿</vt:lpstr>
      <vt:lpstr>Complete Graph（完全图）</vt:lpstr>
      <vt:lpstr>Degree Relations</vt:lpstr>
      <vt:lpstr>PowerPoint 演示文稿</vt:lpstr>
      <vt:lpstr>PowerPoint 演示文稿</vt:lpstr>
      <vt:lpstr>Generic Design Principles for Graphs</vt:lpstr>
      <vt:lpstr>Graph ADT</vt:lpstr>
      <vt:lpstr>Graph ADT</vt:lpstr>
      <vt:lpstr>Outline</vt:lpstr>
      <vt:lpstr>Graph Representation</vt:lpstr>
      <vt:lpstr>Method 1: Adjacent Matrix Representations</vt:lpstr>
      <vt:lpstr>Example: Graph</vt:lpstr>
      <vt:lpstr>Example: Digraph</vt:lpstr>
      <vt:lpstr>Adjacency Matrix: Property</vt:lpstr>
      <vt:lpstr>Adjacency Matrix: Weighted Graphs</vt:lpstr>
      <vt:lpstr>Method 2: Adjacency List Representation</vt:lpstr>
      <vt:lpstr>Example: Undirected Graph</vt:lpstr>
      <vt:lpstr>Example: Digraph</vt:lpstr>
      <vt:lpstr>Overheads of Adjacency List</vt:lpstr>
      <vt:lpstr>Sparse and Dense Graphs</vt:lpstr>
      <vt:lpstr>Outline</vt:lpstr>
      <vt:lpstr>Graph Traversal</vt:lpstr>
      <vt:lpstr>Issues Need to be Considered</vt:lpstr>
      <vt:lpstr>Solution</vt:lpstr>
      <vt:lpstr>Overall Framework of Graph Traversal</vt:lpstr>
      <vt:lpstr>Depth-First Traversal: Key Idea</vt:lpstr>
      <vt:lpstr>Depth-First Traversal: Example</vt:lpstr>
      <vt:lpstr>Depth-First Traversal: Sample Code</vt:lpstr>
      <vt:lpstr>Breadth First Search: Key Idea</vt:lpstr>
      <vt:lpstr>Breadth First Search: Sample Code</vt:lpstr>
      <vt:lpstr>Complexity Analysis for DFS and BSF</vt:lpstr>
      <vt:lpstr>Topological Sort（拓扑排序）</vt:lpstr>
      <vt:lpstr>Topological Sort: Example</vt:lpstr>
      <vt:lpstr>Topological Sort: Example</vt:lpstr>
      <vt:lpstr>Topological Sort: A Simple Algorithm</vt:lpstr>
      <vt:lpstr>Queue-based Implementation</vt:lpstr>
      <vt:lpstr>Topological Sort: Example</vt:lpstr>
      <vt:lpstr>Topological Sort: Example</vt:lpstr>
      <vt:lpstr>Topological Sort: Example</vt:lpstr>
      <vt:lpstr>Topological Sort: Example</vt:lpstr>
      <vt:lpstr>Topological Sort: Example</vt:lpstr>
      <vt:lpstr>Topological Sort: Example</vt:lpstr>
      <vt:lpstr>Topological Sort: Example</vt:lpstr>
      <vt:lpstr>Topological Sort: DFS-based Algorithm</vt:lpstr>
      <vt:lpstr>Topological Sort: DFS-based Algorithm</vt:lpstr>
      <vt:lpstr>Topological Sort: DFS-based Algorithm</vt:lpstr>
      <vt:lpstr>Example</vt:lpstr>
      <vt:lpstr>Discussion</vt:lpstr>
      <vt:lpstr>Complexity</vt:lpstr>
      <vt:lpstr>More: Non-Recursive DFS</vt:lpstr>
      <vt:lpstr>Summary</vt:lpstr>
      <vt:lpstr>Exercise: Graph Traversal</vt:lpstr>
      <vt:lpstr>Recommended Readings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张铭、赵海燕、王腾蛟，北京大学“数据结构与算法”（国家级“十一五”教材,北京市精品课程）</dc:title>
  <dc:creator>张铭</dc:creator>
  <cp:lastModifiedBy>Qun Huang</cp:lastModifiedBy>
  <cp:revision>1053</cp:revision>
  <cp:lastPrinted>2012-10-26T01:34:11Z</cp:lastPrinted>
  <dcterms:created xsi:type="dcterms:W3CDTF">2004-09-20T08:49:58Z</dcterms:created>
  <dcterms:modified xsi:type="dcterms:W3CDTF">2024-10-22T07:09:27Z</dcterms:modified>
</cp:coreProperties>
</file>