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16" r:id="rId1"/>
  </p:sldMasterIdLst>
  <p:notesMasterIdLst>
    <p:notesMasterId r:id="rId64"/>
  </p:notesMasterIdLst>
  <p:handoutMasterIdLst>
    <p:handoutMasterId r:id="rId65"/>
  </p:handoutMasterIdLst>
  <p:sldIdLst>
    <p:sldId id="818" r:id="rId2"/>
    <p:sldId id="901" r:id="rId3"/>
    <p:sldId id="1023" r:id="rId4"/>
    <p:sldId id="1070" r:id="rId5"/>
    <p:sldId id="1059" r:id="rId6"/>
    <p:sldId id="1071" r:id="rId7"/>
    <p:sldId id="1072" r:id="rId8"/>
    <p:sldId id="706" r:id="rId9"/>
    <p:sldId id="707" r:id="rId10"/>
    <p:sldId id="708" r:id="rId11"/>
    <p:sldId id="709" r:id="rId12"/>
    <p:sldId id="710" r:id="rId13"/>
    <p:sldId id="711" r:id="rId14"/>
    <p:sldId id="1073" r:id="rId15"/>
    <p:sldId id="1040" r:id="rId16"/>
    <p:sldId id="1074" r:id="rId17"/>
    <p:sldId id="1076" r:id="rId18"/>
    <p:sldId id="1075" r:id="rId19"/>
    <p:sldId id="1078" r:id="rId20"/>
    <p:sldId id="1077" r:id="rId21"/>
    <p:sldId id="1079" r:id="rId22"/>
    <p:sldId id="1080" r:id="rId23"/>
    <p:sldId id="1081" r:id="rId24"/>
    <p:sldId id="1082" r:id="rId25"/>
    <p:sldId id="1083" r:id="rId26"/>
    <p:sldId id="1084" r:id="rId27"/>
    <p:sldId id="1085" r:id="rId28"/>
    <p:sldId id="1087" r:id="rId29"/>
    <p:sldId id="1088" r:id="rId30"/>
    <p:sldId id="1089" r:id="rId31"/>
    <p:sldId id="1090" r:id="rId32"/>
    <p:sldId id="1091" r:id="rId33"/>
    <p:sldId id="1092" r:id="rId34"/>
    <p:sldId id="1094" r:id="rId35"/>
    <p:sldId id="1095" r:id="rId36"/>
    <p:sldId id="1096" r:id="rId37"/>
    <p:sldId id="1097" r:id="rId38"/>
    <p:sldId id="1098" r:id="rId39"/>
    <p:sldId id="1099" r:id="rId40"/>
    <p:sldId id="1100" r:id="rId41"/>
    <p:sldId id="1101" r:id="rId42"/>
    <p:sldId id="1102" r:id="rId43"/>
    <p:sldId id="1103" r:id="rId44"/>
    <p:sldId id="1067" r:id="rId45"/>
    <p:sldId id="1104" r:id="rId46"/>
    <p:sldId id="1105" r:id="rId47"/>
    <p:sldId id="1106" r:id="rId48"/>
    <p:sldId id="1107" r:id="rId49"/>
    <p:sldId id="1108" r:id="rId50"/>
    <p:sldId id="1110" r:id="rId51"/>
    <p:sldId id="1109" r:id="rId52"/>
    <p:sldId id="1111" r:id="rId53"/>
    <p:sldId id="1113" r:id="rId54"/>
    <p:sldId id="1114" r:id="rId55"/>
    <p:sldId id="1116" r:id="rId56"/>
    <p:sldId id="1117" r:id="rId57"/>
    <p:sldId id="1118" r:id="rId58"/>
    <p:sldId id="1119" r:id="rId59"/>
    <p:sldId id="1120" r:id="rId60"/>
    <p:sldId id="725" r:id="rId61"/>
    <p:sldId id="1115" r:id="rId62"/>
    <p:sldId id="990" r:id="rId63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00"/>
    <a:srgbClr val="B2B2B2"/>
    <a:srgbClr val="000066"/>
    <a:srgbClr val="FFFF00"/>
    <a:srgbClr val="9F2911"/>
    <a:srgbClr val="99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4" autoAdjust="0"/>
    <p:restoredTop sz="83629" autoAdjust="0"/>
  </p:normalViewPr>
  <p:slideViewPr>
    <p:cSldViewPr>
      <p:cViewPr varScale="1">
        <p:scale>
          <a:sx n="134" d="100"/>
          <a:sy n="134" d="100"/>
        </p:scale>
        <p:origin x="1160" y="1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2023/11/9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一开始第一组只包括顶点 </a:t>
            </a:r>
            <a:r>
              <a:rPr lang="en-US" altLang="zh-CN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s (V={s})</a:t>
            </a:r>
            <a:r>
              <a:rPr lang="zh-CN" altLang="en-US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，第二组包括其它所有顶点；</a:t>
            </a: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s </a:t>
            </a:r>
            <a:r>
              <a:rPr lang="zh-CN" altLang="en-US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对应的距离值为</a:t>
            </a:r>
            <a:r>
              <a:rPr lang="en-US" altLang="zh-CN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，而第二组的顶点对应的距离值这样确定：</a:t>
            </a:r>
          </a:p>
          <a:p>
            <a:pPr marL="742950" lvl="1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若图中有边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&lt;s</a:t>
            </a:r>
            <a:r>
              <a:rPr lang="zh-CN" altLang="en-US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或者 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(s</a:t>
            </a:r>
            <a:r>
              <a:rPr lang="zh-CN" altLang="en-US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，则 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的距离值为此边所带的</a:t>
            </a:r>
            <a:r>
              <a:rPr lang="zh-CN" altLang="en-US" sz="2400" b="1" dirty="0">
                <a:solidFill>
                  <a:srgbClr val="006699"/>
                </a:solidFill>
                <a:latin typeface="Lucida Fax" pitchFamily="18" charset="0"/>
                <a:ea typeface="微软雅黑" pitchFamily="34" charset="-122"/>
              </a:rPr>
              <a:t>权</a:t>
            </a:r>
            <a:r>
              <a:rPr lang="zh-CN" altLang="en-US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，否则 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 </a:t>
            </a:r>
            <a:r>
              <a:rPr lang="zh-CN" altLang="en-US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的距离值为 ∞。</a:t>
            </a:r>
            <a:endParaRPr lang="en-US" altLang="zh-CN" sz="24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然后，每次从第二组的顶点中选一个其距离值为最小的顶点 </a:t>
            </a:r>
            <a:r>
              <a:rPr lang="en-US" altLang="zh-CN" sz="28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800" baseline="-250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m</a:t>
            </a:r>
            <a:r>
              <a:rPr lang="en-US" altLang="zh-CN" sz="28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加入到第一组中</a:t>
            </a:r>
          </a:p>
          <a:p>
            <a:pPr marL="342900" indent="-342900">
              <a:spcBef>
                <a:spcPts val="600"/>
              </a:spcBef>
              <a:buClr>
                <a:srgbClr val="CC0000"/>
              </a:buClr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每往第一组加入一个顶点 </a:t>
            </a:r>
            <a:r>
              <a:rPr lang="en-US" altLang="zh-CN" sz="12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1200" baseline="-250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m</a:t>
            </a: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，就要对第二组</a:t>
            </a:r>
            <a:r>
              <a:rPr lang="en-US" altLang="zh-CN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V-U</a:t>
            </a: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的各顶点的距离值进行一次修正：</a:t>
            </a:r>
          </a:p>
          <a:p>
            <a:pPr marL="342900" indent="-342900">
              <a:spcBef>
                <a:spcPts val="600"/>
              </a:spcBef>
              <a:buClr>
                <a:srgbClr val="CC0000"/>
              </a:buClr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若加进 </a:t>
            </a:r>
            <a:r>
              <a:rPr lang="en-US" altLang="zh-CN" sz="12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1200" baseline="-250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m</a:t>
            </a:r>
            <a:r>
              <a:rPr lang="en-US" altLang="zh-CN" sz="12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做中间顶点，使从 </a:t>
            </a:r>
            <a:r>
              <a:rPr lang="en-US" altLang="zh-CN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s </a:t>
            </a: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到 </a:t>
            </a:r>
            <a:r>
              <a:rPr lang="en-US" altLang="zh-CN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12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 </a:t>
            </a: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的最短路径比不加 </a:t>
            </a:r>
            <a:r>
              <a:rPr lang="en-US" altLang="zh-CN" sz="12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1200" baseline="-25000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m</a:t>
            </a:r>
            <a:r>
              <a:rPr lang="en-US" altLang="zh-CN" sz="12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的短，则需要修改 </a:t>
            </a:r>
            <a:r>
              <a:rPr lang="en-US" altLang="zh-CN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1200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 </a:t>
            </a: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的距离值</a:t>
            </a:r>
            <a:endParaRPr lang="en-US" altLang="zh-CN" sz="12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buClr>
                <a:srgbClr val="CC0000"/>
              </a:buClr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修改后再选距离值最小的顶点加入到第一组</a:t>
            </a:r>
            <a:r>
              <a:rPr lang="en-US" altLang="zh-CN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U</a:t>
            </a:r>
            <a:endParaRPr lang="zh-CN" altLang="en-US" sz="12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  <a:p>
            <a:pPr>
              <a:spcBef>
                <a:spcPts val="600"/>
              </a:spcBef>
              <a:buClr>
                <a:srgbClr val="CC0000"/>
              </a:buClr>
            </a:pPr>
            <a:r>
              <a:rPr lang="en-US" altLang="zh-CN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	……</a:t>
            </a:r>
          </a:p>
          <a:p>
            <a:pPr marL="342900" indent="-342900">
              <a:spcBef>
                <a:spcPts val="600"/>
              </a:spcBef>
              <a:buClr>
                <a:srgbClr val="CC0000"/>
              </a:buClr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直到图的所有顶点都包括在第一组中，或者再也没有可加入到第一组的顶点存在</a:t>
            </a:r>
            <a:endParaRPr lang="en-US" altLang="zh-CN" sz="12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Arial" pitchFamily="34" charset="0"/>
              <a:buChar char="•"/>
            </a:pPr>
            <a:endParaRPr lang="zh-CN" altLang="en-US" sz="1800" b="1" dirty="0">
              <a:solidFill>
                <a:srgbClr val="BE0000"/>
              </a:solidFill>
              <a:latin typeface="Lucida Fax" pitchFamily="18" charset="0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6B7696-B0E7-4525-A1CF-B8EF710DA5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Arial Unicode MS" panose="020B0604020202020204" pitchFamily="34" charset="-122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69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586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46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9831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093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5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24"/>
          <p:cNvSpPr txBox="1">
            <a:spLocks noChangeArrowheads="1"/>
          </p:cNvSpPr>
          <p:nvPr userDrawn="1"/>
        </p:nvSpPr>
        <p:spPr bwMode="auto">
          <a:xfrm>
            <a:off x="833547" y="561976"/>
            <a:ext cx="129398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>
              <a:defRPr/>
            </a:pPr>
            <a:r>
              <a:rPr lang="zh-CN" altLang="en-US" sz="2400">
                <a:solidFill>
                  <a:srgbClr val="FFFFFF"/>
                </a:solidFill>
                <a:latin typeface="Arial" charset="0"/>
                <a:ea typeface="微软雅黑" pitchFamily="34" charset="-122"/>
              </a:rPr>
              <a:t>目录页</a:t>
            </a:r>
          </a:p>
        </p:txBody>
      </p:sp>
    </p:spTree>
    <p:extLst>
      <p:ext uri="{BB962C8B-B14F-4D97-AF65-F5344CB8AC3E}">
        <p14:creationId xmlns:p14="http://schemas.microsoft.com/office/powerpoint/2010/main" val="179598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2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b="1" dirty="0"/>
              <a:t>Instructor: </a:t>
            </a:r>
            <a:r>
              <a:rPr kumimoji="0" lang="zh-CN" altLang="en-US" sz="2700" b="1" dirty="0"/>
              <a:t>黄群</a:t>
            </a:r>
            <a:endParaRPr kumimoji="0" lang="en-US" altLang="zh-CN" sz="27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>
                <a:hlinkClick r:id="rId2"/>
              </a:rPr>
              <a:t>huangqun@pku.edu.cn</a:t>
            </a:r>
            <a:r>
              <a:rPr kumimoji="0" lang="en-US" altLang="zh-CN" sz="2000" b="1" dirty="0"/>
              <a:t> </a:t>
            </a: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Peking University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2864686" y="1883441"/>
            <a:ext cx="6453112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</a:t>
            </a:r>
            <a:r>
              <a:rPr lang="zh-CN" altLang="en-US" sz="5700" b="1" dirty="0">
                <a:latin typeface="+mj-lt"/>
              </a:rPr>
              <a:t> </a:t>
            </a:r>
            <a:r>
              <a:rPr lang="en-US" altLang="zh-CN" sz="5700" b="1" dirty="0">
                <a:latin typeface="+mj-lt"/>
              </a:rPr>
              <a:t>7. Graph (2)</a:t>
            </a:r>
          </a:p>
          <a:p>
            <a:pPr algn="ctr" eaLnBrk="1" hangingPunct="1">
              <a:defRPr/>
            </a:pPr>
            <a:r>
              <a:rPr lang="en-US" altLang="zh-CN" sz="3200" b="1" dirty="0">
                <a:latin typeface="+mj-lt"/>
              </a:rPr>
              <a:t>Shortest Path Algorithms</a:t>
            </a:r>
            <a:endParaRPr lang="zh-CN" altLang="en-US" sz="32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0316" y="1020762"/>
            <a:ext cx="8777519" cy="8080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971008" y="527050"/>
            <a:ext cx="6137189" cy="38735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/>
              <a:t>7.5  </a:t>
            </a:r>
            <a:r>
              <a:rPr lang="zh-CN" altLang="en-US" dirty="0"/>
              <a:t>最短路径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913607" y="504826"/>
            <a:ext cx="2148416" cy="4095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904082" y="169865"/>
            <a:ext cx="2148416" cy="32553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第七章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8686800" y="2438400"/>
            <a:ext cx="3749075" cy="3687763"/>
          </a:xfrm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4" y="0"/>
            <a:ext cx="13636225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FFFFFF"/>
              </a:solidFill>
              <a:latin typeface="Lucida Fax" pitchFamily="18" charset="0"/>
              <a:ea typeface="宋体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66960" y="2206110"/>
            <a:ext cx="206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666960" y="1661597"/>
            <a:ext cx="2066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1014413" y="557213"/>
            <a:ext cx="1047575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246438" y="557213"/>
            <a:ext cx="1047575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333399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333399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942975" y="2573338"/>
            <a:ext cx="1047575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3175000" y="2644776"/>
            <a:ext cx="1047575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6846888" y="557213"/>
            <a:ext cx="1047575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775450" y="2644776"/>
            <a:ext cx="1047575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951038" y="989013"/>
            <a:ext cx="136894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4183064" y="989013"/>
            <a:ext cx="297937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879599" y="3076576"/>
            <a:ext cx="144884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230313" y="1349376"/>
            <a:ext cx="0" cy="12239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590675" y="1420812"/>
            <a:ext cx="0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735137" y="1349377"/>
            <a:ext cx="1851899" cy="13668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 flipV="1">
            <a:off x="3679825" y="1420812"/>
            <a:ext cx="0" cy="12239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3895725" y="1133475"/>
            <a:ext cx="3300748" cy="1582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4038598" y="1276352"/>
            <a:ext cx="3302524" cy="158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4111624" y="3076576"/>
            <a:ext cx="297937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511175" y="1636714"/>
            <a:ext cx="6445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806575" y="1565276"/>
            <a:ext cx="726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2095500" y="412752"/>
            <a:ext cx="6445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4903787" y="484189"/>
            <a:ext cx="6445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822700" y="1781177"/>
            <a:ext cx="6445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671762" y="1997077"/>
            <a:ext cx="7557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022475" y="3149602"/>
            <a:ext cx="6445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5119689" y="3221038"/>
            <a:ext cx="562849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4830762" y="1492252"/>
            <a:ext cx="64452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35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5695950" y="2068514"/>
            <a:ext cx="6445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30</a:t>
            </a:r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2959100" y="38941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4038600" y="38941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5119688" y="38941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6199188" y="38941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7280275" y="38941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8359775" y="38941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438150" y="3894138"/>
            <a:ext cx="88599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Line 46"/>
          <p:cNvSpPr>
            <a:spLocks noChangeShapeType="1"/>
          </p:cNvSpPr>
          <p:nvPr/>
        </p:nvSpPr>
        <p:spPr bwMode="auto">
          <a:xfrm>
            <a:off x="1879600" y="38941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>
            <a:off x="438150" y="4252913"/>
            <a:ext cx="88599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438150" y="3894139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438150" y="5334001"/>
            <a:ext cx="88599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438150" y="5631631"/>
            <a:ext cx="161219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  <a:endParaRPr lang="zh-CN" altLang="en-US" sz="2400" b="1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879600" y="5481638"/>
            <a:ext cx="1127475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2959100" y="5481638"/>
            <a:ext cx="1127475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4038599" y="5481638"/>
            <a:ext cx="1207374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5119687" y="5481638"/>
            <a:ext cx="1207374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25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6199187" y="5481638"/>
            <a:ext cx="1207374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7280274" y="5481638"/>
            <a:ext cx="1207374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438150" y="6342063"/>
            <a:ext cx="885999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438150" y="4335464"/>
            <a:ext cx="1612199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Before</a:t>
            </a:r>
            <a:b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Adding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879600" y="4400551"/>
            <a:ext cx="1127475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959100" y="4375151"/>
            <a:ext cx="1127475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4038599" y="4375151"/>
            <a:ext cx="1207374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5119687" y="4375151"/>
            <a:ext cx="1207374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6199187" y="4375151"/>
            <a:ext cx="1207374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7280274" y="4375151"/>
            <a:ext cx="1207374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72" name="椭圆 71"/>
          <p:cNvSpPr/>
          <p:nvPr/>
        </p:nvSpPr>
        <p:spPr bwMode="auto">
          <a:xfrm>
            <a:off x="530224" y="65089"/>
            <a:ext cx="2045434" cy="1838325"/>
          </a:xfrm>
          <a:prstGeom prst="ellipse">
            <a:avLst/>
          </a:prstGeom>
          <a:solidFill>
            <a:schemeClr val="accent1">
              <a:lumMod val="75000"/>
              <a:alpha val="32156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457200" y="76200"/>
            <a:ext cx="2209800" cy="3657600"/>
          </a:xfrm>
          <a:prstGeom prst="roundRect">
            <a:avLst/>
          </a:prstGeom>
          <a:solidFill>
            <a:schemeClr val="accent3">
              <a:lumMod val="85000"/>
              <a:alpha val="32156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5" name="AutoShape 65"/>
          <p:cNvSpPr>
            <a:spLocks noChangeArrowheads="1"/>
          </p:cNvSpPr>
          <p:nvPr/>
        </p:nvSpPr>
        <p:spPr bwMode="auto">
          <a:xfrm flipV="1">
            <a:off x="8494990" y="4529137"/>
            <a:ext cx="1007649" cy="1392238"/>
          </a:xfrm>
          <a:prstGeom prst="curvedLeftArrow">
            <a:avLst>
              <a:gd name="adj1" fmla="val 2480"/>
              <a:gd name="adj2" fmla="val 19598"/>
              <a:gd name="adj3" fmla="val 28053"/>
            </a:avLst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6" name="Text Box 38"/>
          <p:cNvSpPr txBox="1">
            <a:spLocks noChangeArrowheads="1"/>
          </p:cNvSpPr>
          <p:nvPr/>
        </p:nvSpPr>
        <p:spPr bwMode="auto">
          <a:xfrm>
            <a:off x="1899444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87" name="Text Box 38"/>
          <p:cNvSpPr txBox="1">
            <a:spLocks noChangeArrowheads="1"/>
          </p:cNvSpPr>
          <p:nvPr/>
        </p:nvSpPr>
        <p:spPr bwMode="auto">
          <a:xfrm>
            <a:off x="3035300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88" name="Text Box 38"/>
          <p:cNvSpPr txBox="1">
            <a:spLocks noChangeArrowheads="1"/>
          </p:cNvSpPr>
          <p:nvPr/>
        </p:nvSpPr>
        <p:spPr bwMode="auto">
          <a:xfrm>
            <a:off x="4038600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89" name="Text Box 38"/>
          <p:cNvSpPr txBox="1">
            <a:spLocks noChangeArrowheads="1"/>
          </p:cNvSpPr>
          <p:nvPr/>
        </p:nvSpPr>
        <p:spPr bwMode="auto">
          <a:xfrm>
            <a:off x="5168900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90" name="Text Box 38"/>
          <p:cNvSpPr txBox="1">
            <a:spLocks noChangeArrowheads="1"/>
          </p:cNvSpPr>
          <p:nvPr/>
        </p:nvSpPr>
        <p:spPr bwMode="auto">
          <a:xfrm>
            <a:off x="6248400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91" name="Text Box 38"/>
          <p:cNvSpPr txBox="1">
            <a:spLocks noChangeArrowheads="1"/>
          </p:cNvSpPr>
          <p:nvPr/>
        </p:nvSpPr>
        <p:spPr bwMode="auto">
          <a:xfrm>
            <a:off x="7302500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407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21" grpId="0" animBg="1"/>
      <p:bldP spid="21" grpId="1" animBg="1"/>
      <p:bldP spid="22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75" grpId="0" animBg="1"/>
      <p:bldP spid="7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10316" y="1020762"/>
            <a:ext cx="8160466" cy="8080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2971007" y="527050"/>
            <a:ext cx="5705748" cy="38735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/>
              <a:t>7.5  </a:t>
            </a:r>
            <a:r>
              <a:rPr lang="zh-CN" altLang="en-US" dirty="0"/>
              <a:t>最短路径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913608" y="504826"/>
            <a:ext cx="1997383" cy="4095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904083" y="169865"/>
            <a:ext cx="1997383" cy="32553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第七章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8686800" y="2438400"/>
            <a:ext cx="3485517" cy="3687763"/>
          </a:xfrm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5" y="0"/>
            <a:ext cx="12677607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>
              <a:solidFill>
                <a:srgbClr val="FFFFFF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80429" y="2198172"/>
            <a:ext cx="192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480429" y="1653659"/>
            <a:ext cx="192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Oval 5"/>
          <p:cNvSpPr>
            <a:spLocks noChangeArrowheads="1"/>
          </p:cNvSpPr>
          <p:nvPr/>
        </p:nvSpPr>
        <p:spPr bwMode="auto">
          <a:xfrm>
            <a:off x="827883" y="549275"/>
            <a:ext cx="973931" cy="863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3059908" y="549275"/>
            <a:ext cx="973931" cy="863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333399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333399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5" name="Oval 7"/>
          <p:cNvSpPr>
            <a:spLocks noChangeArrowheads="1"/>
          </p:cNvSpPr>
          <p:nvPr/>
        </p:nvSpPr>
        <p:spPr bwMode="auto">
          <a:xfrm>
            <a:off x="756445" y="2565400"/>
            <a:ext cx="973931" cy="8636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2988470" y="2636838"/>
            <a:ext cx="973931" cy="863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333399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333399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6660358" y="549275"/>
            <a:ext cx="973931" cy="863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6588920" y="2636838"/>
            <a:ext cx="973931" cy="86360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1764508" y="981075"/>
            <a:ext cx="12727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3996533" y="981075"/>
            <a:ext cx="27699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1693069" y="3068638"/>
            <a:ext cx="134699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Line 14"/>
          <p:cNvSpPr>
            <a:spLocks noChangeShapeType="1"/>
          </p:cNvSpPr>
          <p:nvPr/>
        </p:nvSpPr>
        <p:spPr bwMode="auto">
          <a:xfrm>
            <a:off x="1043782" y="1341438"/>
            <a:ext cx="0" cy="12239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Line 15"/>
          <p:cNvSpPr>
            <a:spLocks noChangeShapeType="1"/>
          </p:cNvSpPr>
          <p:nvPr/>
        </p:nvSpPr>
        <p:spPr bwMode="auto">
          <a:xfrm flipV="1">
            <a:off x="1404144" y="1412874"/>
            <a:ext cx="0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1548606" y="1341439"/>
            <a:ext cx="1721711" cy="13668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 flipH="1" flipV="1">
            <a:off x="3493294" y="1412874"/>
            <a:ext cx="0" cy="12239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3709195" y="1125537"/>
            <a:ext cx="3068707" cy="1582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H="1">
            <a:off x="3852068" y="1268414"/>
            <a:ext cx="3070358" cy="158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Line 20"/>
          <p:cNvSpPr>
            <a:spLocks noChangeShapeType="1"/>
          </p:cNvSpPr>
          <p:nvPr/>
        </p:nvSpPr>
        <p:spPr bwMode="auto">
          <a:xfrm flipH="1" flipV="1">
            <a:off x="3925094" y="3068638"/>
            <a:ext cx="27699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4645" y="1628775"/>
            <a:ext cx="59921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1620045" y="1557338"/>
            <a:ext cx="675149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1908970" y="404813"/>
            <a:ext cx="59921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4717257" y="476250"/>
            <a:ext cx="599214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3636170" y="1773238"/>
            <a:ext cx="59921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2558258" y="1844675"/>
            <a:ext cx="597564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5" name="Text Box 27"/>
          <p:cNvSpPr txBox="1">
            <a:spLocks noChangeArrowheads="1"/>
          </p:cNvSpPr>
          <p:nvPr/>
        </p:nvSpPr>
        <p:spPr bwMode="auto">
          <a:xfrm>
            <a:off x="1835945" y="3141663"/>
            <a:ext cx="675149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933158" y="3213100"/>
            <a:ext cx="52328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4644232" y="1484313"/>
            <a:ext cx="599214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35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509420" y="2060575"/>
            <a:ext cx="59921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30</a:t>
            </a:r>
          </a:p>
        </p:txBody>
      </p:sp>
      <p:sp>
        <p:nvSpPr>
          <p:cNvPr id="45" name="Line 37"/>
          <p:cNvSpPr>
            <a:spLocks noChangeShapeType="1"/>
          </p:cNvSpPr>
          <p:nvPr/>
        </p:nvSpPr>
        <p:spPr bwMode="auto">
          <a:xfrm>
            <a:off x="2772569" y="3952876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38"/>
          <p:cNvSpPr>
            <a:spLocks noChangeShapeType="1"/>
          </p:cNvSpPr>
          <p:nvPr/>
        </p:nvSpPr>
        <p:spPr bwMode="auto">
          <a:xfrm>
            <a:off x="3852069" y="3952876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39"/>
          <p:cNvSpPr>
            <a:spLocks noChangeShapeType="1"/>
          </p:cNvSpPr>
          <p:nvPr/>
        </p:nvSpPr>
        <p:spPr bwMode="auto">
          <a:xfrm>
            <a:off x="4933157" y="3952876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40"/>
          <p:cNvSpPr>
            <a:spLocks noChangeShapeType="1"/>
          </p:cNvSpPr>
          <p:nvPr/>
        </p:nvSpPr>
        <p:spPr bwMode="auto">
          <a:xfrm>
            <a:off x="6012657" y="3952876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7093744" y="3952876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Line 42"/>
          <p:cNvSpPr>
            <a:spLocks noChangeShapeType="1"/>
          </p:cNvSpPr>
          <p:nvPr/>
        </p:nvSpPr>
        <p:spPr bwMode="auto">
          <a:xfrm>
            <a:off x="8173244" y="3952876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>
            <a:off x="251620" y="3952875"/>
            <a:ext cx="82371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Line 44"/>
          <p:cNvSpPr>
            <a:spLocks noChangeShapeType="1"/>
          </p:cNvSpPr>
          <p:nvPr/>
        </p:nvSpPr>
        <p:spPr bwMode="auto">
          <a:xfrm>
            <a:off x="1693069" y="3952876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251620" y="4311650"/>
            <a:ext cx="82371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4" name="Line 46"/>
          <p:cNvSpPr>
            <a:spLocks noChangeShapeType="1"/>
          </p:cNvSpPr>
          <p:nvPr/>
        </p:nvSpPr>
        <p:spPr bwMode="auto">
          <a:xfrm>
            <a:off x="251619" y="3952876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>
            <a:off x="251620" y="5392738"/>
            <a:ext cx="82371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251620" y="5661248"/>
            <a:ext cx="14988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  <a:endParaRPr lang="zh-CN" altLang="en-US" sz="2400" b="1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1693070" y="5446713"/>
            <a:ext cx="1048214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2772570" y="5446713"/>
            <a:ext cx="1048214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45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59" name="Text Box 51"/>
          <p:cNvSpPr txBox="1">
            <a:spLocks noChangeArrowheads="1"/>
          </p:cNvSpPr>
          <p:nvPr/>
        </p:nvSpPr>
        <p:spPr bwMode="auto">
          <a:xfrm>
            <a:off x="3852069" y="5446713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0" name="Text Box 52"/>
          <p:cNvSpPr txBox="1">
            <a:spLocks noChangeArrowheads="1"/>
          </p:cNvSpPr>
          <p:nvPr/>
        </p:nvSpPr>
        <p:spPr bwMode="auto">
          <a:xfrm>
            <a:off x="4933157" y="5446713"/>
            <a:ext cx="1122496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Pre:2</a:t>
            </a:r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6012657" y="5446713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60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62" name="Text Box 54"/>
          <p:cNvSpPr txBox="1">
            <a:spLocks noChangeArrowheads="1"/>
          </p:cNvSpPr>
          <p:nvPr/>
        </p:nvSpPr>
        <p:spPr bwMode="auto">
          <a:xfrm>
            <a:off x="7093744" y="5446713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3" name="Line 55"/>
          <p:cNvSpPr>
            <a:spLocks noChangeShapeType="1"/>
          </p:cNvSpPr>
          <p:nvPr/>
        </p:nvSpPr>
        <p:spPr bwMode="auto">
          <a:xfrm>
            <a:off x="251620" y="6400800"/>
            <a:ext cx="82371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251620" y="4354514"/>
            <a:ext cx="14988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Before</a:t>
            </a:r>
            <a:b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Adding</a:t>
            </a:r>
            <a:endParaRPr lang="zh-CN" altLang="en-US" sz="2400" b="1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5" name="Text Box 57"/>
          <p:cNvSpPr txBox="1">
            <a:spLocks noChangeArrowheads="1"/>
          </p:cNvSpPr>
          <p:nvPr/>
        </p:nvSpPr>
        <p:spPr bwMode="auto">
          <a:xfrm>
            <a:off x="1693070" y="4365625"/>
            <a:ext cx="1048214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6" name="Text Box 58"/>
          <p:cNvSpPr txBox="1">
            <a:spLocks noChangeArrowheads="1"/>
          </p:cNvSpPr>
          <p:nvPr/>
        </p:nvSpPr>
        <p:spPr bwMode="auto">
          <a:xfrm>
            <a:off x="2772570" y="4365625"/>
            <a:ext cx="1048214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7" name="Text Box 59"/>
          <p:cNvSpPr txBox="1">
            <a:spLocks noChangeArrowheads="1"/>
          </p:cNvSpPr>
          <p:nvPr/>
        </p:nvSpPr>
        <p:spPr bwMode="auto">
          <a:xfrm>
            <a:off x="3852069" y="4365625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8" name="Text Box 60"/>
          <p:cNvSpPr txBox="1">
            <a:spLocks noChangeArrowheads="1"/>
          </p:cNvSpPr>
          <p:nvPr/>
        </p:nvSpPr>
        <p:spPr bwMode="auto">
          <a:xfrm>
            <a:off x="4933157" y="4365625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25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69" name="Text Box 61"/>
          <p:cNvSpPr txBox="1">
            <a:spLocks noChangeArrowheads="1"/>
          </p:cNvSpPr>
          <p:nvPr/>
        </p:nvSpPr>
        <p:spPr bwMode="auto">
          <a:xfrm>
            <a:off x="6012657" y="4365625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70" name="Text Box 62"/>
          <p:cNvSpPr txBox="1">
            <a:spLocks noChangeArrowheads="1"/>
          </p:cNvSpPr>
          <p:nvPr/>
        </p:nvSpPr>
        <p:spPr bwMode="auto">
          <a:xfrm>
            <a:off x="7093744" y="4365625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72" name="圆角矩形 71"/>
          <p:cNvSpPr/>
          <p:nvPr/>
        </p:nvSpPr>
        <p:spPr bwMode="auto">
          <a:xfrm>
            <a:off x="324644" y="77788"/>
            <a:ext cx="2249554" cy="3732213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2156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3" name="L 形 72"/>
          <p:cNvSpPr/>
          <p:nvPr/>
        </p:nvSpPr>
        <p:spPr bwMode="auto">
          <a:xfrm>
            <a:off x="457995" y="228600"/>
            <a:ext cx="4090509" cy="3441700"/>
          </a:xfrm>
          <a:prstGeom prst="corner">
            <a:avLst>
              <a:gd name="adj1" fmla="val 39848"/>
              <a:gd name="adj2" fmla="val 73978"/>
            </a:avLst>
          </a:prstGeom>
          <a:solidFill>
            <a:srgbClr val="92D050">
              <a:alpha val="32156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5" name="AutoShape 65"/>
          <p:cNvSpPr>
            <a:spLocks noChangeArrowheads="1"/>
          </p:cNvSpPr>
          <p:nvPr/>
        </p:nvSpPr>
        <p:spPr bwMode="auto">
          <a:xfrm flipV="1">
            <a:off x="8458201" y="4627562"/>
            <a:ext cx="1007649" cy="1392238"/>
          </a:xfrm>
          <a:prstGeom prst="curvedLeftArrow">
            <a:avLst>
              <a:gd name="adj1" fmla="val 2480"/>
              <a:gd name="adj2" fmla="val 19598"/>
              <a:gd name="adj3" fmla="val 28053"/>
            </a:avLst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1676400" y="38862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2812256" y="38862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3815556" y="38862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4945856" y="38862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6025356" y="38862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85" name="Text Box 38"/>
          <p:cNvSpPr txBox="1">
            <a:spLocks noChangeArrowheads="1"/>
          </p:cNvSpPr>
          <p:nvPr/>
        </p:nvSpPr>
        <p:spPr bwMode="auto">
          <a:xfrm>
            <a:off x="7079456" y="38862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070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7" grpId="0" animBg="1"/>
      <p:bldP spid="21" grpId="0" animBg="1"/>
      <p:bldP spid="21" grpId="1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75" grpId="0" animBg="1"/>
      <p:bldP spid="7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887" y="1020762"/>
            <a:ext cx="7849621" cy="8080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08887" y="1867595"/>
            <a:ext cx="7849621" cy="4254501"/>
          </a:xfrm>
        </p:spPr>
        <p:txBody>
          <a:bodyPr/>
          <a:lstStyle/>
          <a:p>
            <a:pPr algn="ctr"/>
            <a:r>
              <a:rPr lang="en-US" altLang="zh-CN" dirty="0"/>
              <a:t>7.5  </a:t>
            </a:r>
            <a:r>
              <a:rPr lang="zh-CN" altLang="en-US" dirty="0"/>
              <a:t>最短路径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970600" y="504826"/>
            <a:ext cx="5487907" cy="40655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912932" y="504826"/>
            <a:ext cx="1921125" cy="4095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第七章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903406" y="169865"/>
            <a:ext cx="1921125" cy="325539"/>
          </a:xfrm>
        </p:spPr>
        <p:txBody>
          <a:bodyPr>
            <a:normAutofit fontScale="62500" lnSpcReduction="20000"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>
              <a:solidFill>
                <a:srgbClr val="FFFFFF"/>
              </a:solidFill>
              <a:latin typeface="Lucida Fax" pitchFamily="18" charset="0"/>
              <a:ea typeface="宋体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80429" y="2198172"/>
            <a:ext cx="192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480429" y="1653659"/>
            <a:ext cx="192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827883" y="549275"/>
            <a:ext cx="973931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059908" y="549275"/>
            <a:ext cx="973931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56445" y="2565400"/>
            <a:ext cx="973931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988470" y="2636838"/>
            <a:ext cx="973931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6660358" y="549275"/>
            <a:ext cx="973931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333399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333399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588920" y="2636838"/>
            <a:ext cx="973931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764508" y="981075"/>
            <a:ext cx="127271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996533" y="981075"/>
            <a:ext cx="27699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93069" y="3068638"/>
            <a:ext cx="1346996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043782" y="1341438"/>
            <a:ext cx="0" cy="12239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404144" y="1412874"/>
            <a:ext cx="0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548606" y="1341439"/>
            <a:ext cx="1721711" cy="13668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 flipV="1">
            <a:off x="3493294" y="1412874"/>
            <a:ext cx="0" cy="12239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3709195" y="1125537"/>
            <a:ext cx="3068707" cy="1582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3852068" y="1268414"/>
            <a:ext cx="3070358" cy="158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925094" y="3068638"/>
            <a:ext cx="27699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324645" y="1628776"/>
            <a:ext cx="5992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620045" y="1557338"/>
            <a:ext cx="675149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908970" y="404814"/>
            <a:ext cx="5992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4285457" y="476251"/>
            <a:ext cx="5992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636170" y="1773239"/>
            <a:ext cx="5992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485232" y="1989138"/>
            <a:ext cx="67349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1835945" y="3141664"/>
            <a:ext cx="59921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5796758" y="3141663"/>
            <a:ext cx="523281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4644233" y="1484313"/>
            <a:ext cx="6751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35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6012657" y="1773239"/>
            <a:ext cx="5992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30</a:t>
            </a:r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2772569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3852069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4933157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6012657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7093744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8173244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251620" y="3886200"/>
            <a:ext cx="82371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Line 46"/>
          <p:cNvSpPr>
            <a:spLocks noChangeShapeType="1"/>
          </p:cNvSpPr>
          <p:nvPr/>
        </p:nvSpPr>
        <p:spPr bwMode="auto">
          <a:xfrm>
            <a:off x="1693069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>
            <a:off x="251620" y="4244975"/>
            <a:ext cx="82371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251619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251620" y="5326063"/>
            <a:ext cx="82371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251620" y="5589240"/>
            <a:ext cx="14988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  <a:endParaRPr lang="zh-CN" altLang="en-US" sz="2400" b="1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693070" y="5473700"/>
            <a:ext cx="1048214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2772570" y="5427663"/>
            <a:ext cx="1048214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Pre:3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3852069" y="5427663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4933157" y="5427663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Pre:2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6012657" y="5427663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Pre:3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7093744" y="5427663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251620" y="6334125"/>
            <a:ext cx="82371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251620" y="4287839"/>
            <a:ext cx="149886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Before</a:t>
            </a:r>
            <a:b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Adding</a:t>
            </a:r>
            <a:endParaRPr lang="zh-CN" altLang="en-US" sz="2400" b="1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693070" y="4346575"/>
            <a:ext cx="1048214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772570" y="4346575"/>
            <a:ext cx="1048214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45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3852069" y="4346575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933157" y="4346575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Pre:2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6012657" y="4346575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Pre:3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7093744" y="4346575"/>
            <a:ext cx="1122496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72" name="L 形 71"/>
          <p:cNvSpPr/>
          <p:nvPr/>
        </p:nvSpPr>
        <p:spPr bwMode="auto">
          <a:xfrm>
            <a:off x="457995" y="228600"/>
            <a:ext cx="4090509" cy="3441700"/>
          </a:xfrm>
          <a:prstGeom prst="corner">
            <a:avLst>
              <a:gd name="adj1" fmla="val 39848"/>
              <a:gd name="adj2" fmla="val 73978"/>
            </a:avLst>
          </a:prstGeom>
          <a:solidFill>
            <a:srgbClr val="92D050">
              <a:alpha val="32156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53195" y="404813"/>
            <a:ext cx="5784159" cy="3194050"/>
          </a:xfrm>
          <a:prstGeom prst="roundRect">
            <a:avLst/>
          </a:prstGeom>
          <a:solidFill>
            <a:schemeClr val="accent3">
              <a:lumMod val="75000"/>
              <a:alpha val="32156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5" name="AutoShape 65"/>
          <p:cNvSpPr>
            <a:spLocks noChangeArrowheads="1"/>
          </p:cNvSpPr>
          <p:nvPr/>
        </p:nvSpPr>
        <p:spPr bwMode="auto">
          <a:xfrm flipV="1">
            <a:off x="8494990" y="4529137"/>
            <a:ext cx="1007649" cy="1392238"/>
          </a:xfrm>
          <a:prstGeom prst="curvedLeftArrow">
            <a:avLst>
              <a:gd name="adj1" fmla="val 2480"/>
              <a:gd name="adj2" fmla="val 19598"/>
              <a:gd name="adj3" fmla="val 28053"/>
            </a:avLst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1676400" y="3830783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2812256" y="3830783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3815556" y="3830783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4945856" y="3830783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6025356" y="3830783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85" name="Text Box 38"/>
          <p:cNvSpPr txBox="1">
            <a:spLocks noChangeArrowheads="1"/>
          </p:cNvSpPr>
          <p:nvPr/>
        </p:nvSpPr>
        <p:spPr bwMode="auto">
          <a:xfrm>
            <a:off x="7079456" y="3830783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9065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75" grpId="0" animBg="1"/>
      <p:bldP spid="7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887" y="1020762"/>
            <a:ext cx="7849621" cy="8080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08887" y="1867595"/>
            <a:ext cx="7849621" cy="4254501"/>
          </a:xfrm>
        </p:spPr>
        <p:txBody>
          <a:bodyPr/>
          <a:lstStyle/>
          <a:p>
            <a:pPr algn="ctr"/>
            <a:r>
              <a:rPr lang="en-US" altLang="zh-CN" dirty="0"/>
              <a:t>7.5  </a:t>
            </a:r>
            <a:r>
              <a:rPr lang="zh-CN" altLang="en-US" dirty="0"/>
              <a:t>最短路径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970600" y="504826"/>
            <a:ext cx="5487907" cy="40655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912932" y="504826"/>
            <a:ext cx="1921125" cy="4095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第七章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903406" y="169865"/>
            <a:ext cx="1921125" cy="325539"/>
          </a:xfrm>
        </p:spPr>
        <p:txBody>
          <a:bodyPr>
            <a:normAutofit fontScale="62500" lnSpcReduction="20000"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>
              <a:solidFill>
                <a:srgbClr val="FFFFFF"/>
              </a:solidFill>
              <a:latin typeface="Lucida Fax" pitchFamily="18" charset="0"/>
              <a:ea typeface="宋体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80429" y="2198172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480429" y="1653659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827883" y="549275"/>
            <a:ext cx="936625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059908" y="549275"/>
            <a:ext cx="936625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56445" y="2565400"/>
            <a:ext cx="936625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988470" y="2636838"/>
            <a:ext cx="936625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6660358" y="549275"/>
            <a:ext cx="936625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588920" y="2636838"/>
            <a:ext cx="936625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764507" y="981075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996533" y="981075"/>
            <a:ext cx="2663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93069" y="3068638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043782" y="1341438"/>
            <a:ext cx="0" cy="12239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404144" y="1412876"/>
            <a:ext cx="0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548607" y="1341439"/>
            <a:ext cx="1655762" cy="13668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 flipV="1">
            <a:off x="3493294" y="1412876"/>
            <a:ext cx="0" cy="12239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3709195" y="1125539"/>
            <a:ext cx="2951163" cy="1582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3852069" y="1268414"/>
            <a:ext cx="2952750" cy="158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925095" y="3068638"/>
            <a:ext cx="26638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324644" y="1628776"/>
            <a:ext cx="7191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449758" y="1650665"/>
            <a:ext cx="649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908969" y="404814"/>
            <a:ext cx="75882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4356894" y="476251"/>
            <a:ext cx="82470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505201" y="1773239"/>
            <a:ext cx="72945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218110" y="1919735"/>
            <a:ext cx="8339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1835945" y="3141664"/>
            <a:ext cx="8318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5582444" y="3213100"/>
            <a:ext cx="503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4644233" y="1484313"/>
            <a:ext cx="649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35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5291138" y="2060576"/>
            <a:ext cx="9255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30</a:t>
            </a:r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2772569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3852069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4933157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6012657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7093744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8173244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251620" y="3886200"/>
            <a:ext cx="792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Line 46"/>
          <p:cNvSpPr>
            <a:spLocks noChangeShapeType="1"/>
          </p:cNvSpPr>
          <p:nvPr/>
        </p:nvSpPr>
        <p:spPr bwMode="auto">
          <a:xfrm>
            <a:off x="1693069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>
            <a:off x="251620" y="4244975"/>
            <a:ext cx="792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251619" y="38862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251620" y="5326063"/>
            <a:ext cx="792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251619" y="5631631"/>
            <a:ext cx="144145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  <a:endParaRPr lang="zh-CN" altLang="en-US" sz="2400" b="1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693070" y="5402263"/>
            <a:ext cx="1050131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2772570" y="5402263"/>
            <a:ext cx="1113631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Pre:3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3852069" y="5402263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4933157" y="5402263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Pre:2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6012657" y="5402263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Pre:3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7093744" y="5402263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251620" y="6334125"/>
            <a:ext cx="792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251619" y="4318001"/>
            <a:ext cx="144145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Before</a:t>
            </a:r>
            <a:b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Adding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693070" y="4321175"/>
            <a:ext cx="1126331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772570" y="4321175"/>
            <a:ext cx="1113631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Pre:3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3852069" y="4321175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933157" y="4321175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25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Pre:2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6012657" y="4321175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60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7093744" y="4321175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71" name="圆角矩形 70"/>
          <p:cNvSpPr/>
          <p:nvPr/>
        </p:nvSpPr>
        <p:spPr bwMode="auto">
          <a:xfrm>
            <a:off x="153194" y="404813"/>
            <a:ext cx="5429250" cy="3194050"/>
          </a:xfrm>
          <a:prstGeom prst="roundRect">
            <a:avLst/>
          </a:prstGeom>
          <a:solidFill>
            <a:schemeClr val="accent3">
              <a:lumMod val="75000"/>
              <a:alpha val="32156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2" name="L 形 71"/>
          <p:cNvSpPr/>
          <p:nvPr/>
        </p:nvSpPr>
        <p:spPr bwMode="auto">
          <a:xfrm rot="5400000">
            <a:off x="2317750" y="-1707356"/>
            <a:ext cx="3595688" cy="7315200"/>
          </a:xfrm>
          <a:prstGeom prst="corner">
            <a:avLst>
              <a:gd name="adj1" fmla="val 130598"/>
              <a:gd name="adj2" fmla="val 64710"/>
            </a:avLst>
          </a:prstGeom>
          <a:solidFill>
            <a:schemeClr val="accent1">
              <a:lumMod val="90000"/>
              <a:alpha val="32156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9" name="Text Box 38"/>
          <p:cNvSpPr txBox="1">
            <a:spLocks noChangeArrowheads="1"/>
          </p:cNvSpPr>
          <p:nvPr/>
        </p:nvSpPr>
        <p:spPr bwMode="auto">
          <a:xfrm>
            <a:off x="1676400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80" name="Text Box 38"/>
          <p:cNvSpPr txBox="1">
            <a:spLocks noChangeArrowheads="1"/>
          </p:cNvSpPr>
          <p:nvPr/>
        </p:nvSpPr>
        <p:spPr bwMode="auto">
          <a:xfrm>
            <a:off x="2812256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81" name="Text Box 38"/>
          <p:cNvSpPr txBox="1">
            <a:spLocks noChangeArrowheads="1"/>
          </p:cNvSpPr>
          <p:nvPr/>
        </p:nvSpPr>
        <p:spPr bwMode="auto">
          <a:xfrm>
            <a:off x="3815556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82" name="Text Box 38"/>
          <p:cNvSpPr txBox="1">
            <a:spLocks noChangeArrowheads="1"/>
          </p:cNvSpPr>
          <p:nvPr/>
        </p:nvSpPr>
        <p:spPr bwMode="auto">
          <a:xfrm>
            <a:off x="4945856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6025356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7079456" y="38100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7740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0AFB5-D7B5-419B-8396-580DEC2F99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Putting It Together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D928C-73CD-438C-ACA7-697A2CC6A9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Group 21">
            <a:extLst>
              <a:ext uri="{FF2B5EF4-FFF2-40B4-BE49-F238E27FC236}">
                <a16:creationId xmlns:a16="http://schemas.microsoft.com/office/drawing/2014/main" id="{8D3B2DF2-EF20-432D-A64F-F619F02E4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24815"/>
              </p:ext>
            </p:extLst>
          </p:nvPr>
        </p:nvGraphicFramePr>
        <p:xfrm>
          <a:off x="875420" y="1628800"/>
          <a:ext cx="10441159" cy="390111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375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3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Iteration</a:t>
                      </a:r>
                      <a:endParaRPr kumimoji="0" lang="zh-CN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Arial Unicode MS" pitchFamily="34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zh-CN" sz="28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zh-CN" sz="28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zh-CN" sz="28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zh-CN" sz="28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altLang="zh-CN" sz="28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Init</a:t>
                      </a:r>
                      <a:endParaRPr kumimoji="0" lang="zh-CN" alt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</a:t>
                      </a:r>
                      <a:r>
                        <a:rPr kumimoji="0" lang="en-US" altLang="zh-CN" sz="16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</a:t>
                      </a:r>
                      <a:r>
                        <a:rPr kumimoji="0" lang="en-US" altLang="zh-CN" sz="16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length:∞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length:∞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,v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length:50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length:10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</a:t>
                      </a:r>
                      <a:r>
                        <a:rPr kumimoji="0" lang="en-US" altLang="zh-CN" sz="16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25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length:∞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 </a:t>
                      </a:r>
                      <a:r>
                        <a:rPr kumimoji="0" lang="en-US" altLang="zh-CN" sz="16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45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length:10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length:25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</a:t>
                      </a:r>
                      <a:r>
                        <a:rPr kumimoji="0" lang="en-US" altLang="zh-CN" sz="1600" u="sng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43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 45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length:10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length:25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length:60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{v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 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,v</a:t>
                      </a:r>
                      <a:r>
                        <a:rPr kumimoji="0" lang="en-US" altLang="zh-CN" sz="1600" u="none" strike="noStrike" cap="none" normalizeH="0" baseline="-30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}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 45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length:10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length:25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Fax"/>
                          <a:ea typeface="微软雅黑"/>
                        </a:defRPr>
                      </a:lvl9pPr>
                    </a:lstStyle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length:60</a:t>
                      </a:r>
                    </a:p>
                    <a:p>
                      <a:pPr marL="360363" marR="0" lvl="0" indent="-360363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pre:3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13" marB="45713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6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>
            <a:normAutofit/>
          </a:bodyPr>
          <a:lstStyle/>
          <a:p>
            <a:r>
              <a:rPr lang="en-US" altLang="zh-CN" dirty="0"/>
              <a:t>Sample Code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116FC9-7735-4488-A50C-313FE33ED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648" y="2204864"/>
            <a:ext cx="8208912" cy="317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60000"/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Dist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 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</a:t>
            </a:r>
            <a:r>
              <a:rPr lang="en-US" altLang="zh-CN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Dist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Class for shortest-path info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public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: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index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Index as identify for vertex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length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	 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Length of current shortest path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pre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	 		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Last vertex in the shortest path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};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endParaRPr lang="zh-CN" altLang="zh-CN" sz="2400" b="1" kern="100" dirty="0">
              <a:solidFill>
                <a:srgbClr val="000000"/>
              </a:solidFill>
              <a:latin typeface="Ludica fax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7369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C86D6-C5A7-4AF5-9B8E-B4645F8C4B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6AC5E-4444-4AA3-AF0F-A98422D976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79575" y="1124744"/>
            <a:ext cx="9317641" cy="5400600"/>
          </a:xfrm>
        </p:spPr>
        <p:txBody>
          <a:bodyPr>
            <a:normAutofit fontScale="85000" lnSpcReduction="20000"/>
          </a:bodyPr>
          <a:lstStyle/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void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Dijkstra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Graph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G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s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Dist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*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&amp;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{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 	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// s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is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source</a:t>
            </a:r>
            <a:endParaRPr kumimoji="0" lang="zh-CN" altLang="en-US" sz="1800" b="1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D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new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Dist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VerticesNum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()];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        		</a:t>
            </a:r>
            <a:endParaRPr kumimoji="0" lang="zh-CN" altLang="en-US" sz="1800" b="1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VerticesNum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();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++)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{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	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// Init</a:t>
            </a:r>
            <a:endParaRPr kumimoji="0" lang="zh-CN" altLang="en-US" sz="1800" b="1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Mark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UNVISITED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index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length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INFINITE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pre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s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zh-CN" altLang="en-US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length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		            			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// s has shortest path of length 0</a:t>
            </a: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MinHeap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Dist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H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EdgesNum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());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  	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// min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heap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to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find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shortest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path</a:t>
            </a:r>
            <a:endParaRPr kumimoji="0" lang="zh-CN" altLang="en-US" sz="1800" b="1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Insert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]);</a:t>
            </a:r>
            <a:r>
              <a:rPr kumimoji="0" lang="en-US" altLang="zh-CN" sz="1800" b="1" dirty="0">
                <a:solidFill>
                  <a:srgbClr val="000000"/>
                </a:solidFill>
                <a:latin typeface="Ludica fax"/>
                <a:ea typeface="微软雅黑" panose="020B0503020204020204" pitchFamily="34" charset="-122"/>
                <a:cs typeface="NSimSun"/>
              </a:rPr>
              <a:t> </a:t>
            </a: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nn-NO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nn-NO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 </a:t>
            </a:r>
            <a:r>
              <a:rPr kumimoji="0" lang="nn-NO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nn-NO" altLang="zh-CN" sz="1800" b="1" kern="1200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0</a:t>
            </a:r>
            <a:r>
              <a:rPr kumimoji="0" lang="nn-NO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i </a:t>
            </a:r>
            <a:r>
              <a:rPr kumimoji="0" lang="nn-NO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&lt;</a:t>
            </a: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G</a:t>
            </a:r>
            <a:r>
              <a:rPr kumimoji="0" lang="nn-NO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VerticesNum</a:t>
            </a:r>
            <a:r>
              <a:rPr kumimoji="0" lang="nn-NO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();</a:t>
            </a: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i</a:t>
            </a:r>
            <a:r>
              <a:rPr kumimoji="0" lang="nn-NO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++)</a:t>
            </a:r>
            <a:r>
              <a:rPr kumimoji="0" lang="nn-NO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nn-NO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{</a:t>
            </a:r>
            <a:endParaRPr kumimoji="0" lang="nn-NO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bool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FOUND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false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Dist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(!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isEmpty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())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{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zh-CN" altLang="en-US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	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zh-CN" altLang="en-US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RemoveMin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();</a:t>
            </a:r>
            <a:r>
              <a:rPr kumimoji="0" lang="zh-CN" altLang="en-US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	                 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// Get vertex with shortest path</a:t>
            </a:r>
            <a:endParaRPr kumimoji="0" lang="zh-CN" altLang="en-US" sz="1800" b="1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	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Mark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index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UNVISITED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{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1800" b="1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		FOUND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true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 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zh-CN" altLang="en-US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zh-CN" altLang="en-US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(!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FOUND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break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		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// No unvisited vertex</a:t>
            </a:r>
            <a:endParaRPr kumimoji="0" lang="zh-CN" altLang="en-US" sz="1800" b="1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int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v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index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Mark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VISITED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  	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// Mark as</a:t>
            </a:r>
            <a:r>
              <a:rPr kumimoji="0" lang="zh-CN" altLang="en-US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VISITED</a:t>
            </a: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Edge e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FirstEdge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IsEdge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e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NextEdge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)) </a:t>
            </a:r>
            <a:r>
              <a:rPr kumimoji="0" lang="en-US" altLang="zh-CN" sz="1800" b="1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// Update shortest path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	</a:t>
            </a:r>
            <a:r>
              <a:rPr kumimoji="0" lang="en-US" altLang="zh-CN" sz="1800" b="1" kern="1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if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ToVertex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)].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length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&gt;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length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Weight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)))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{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		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ToVertex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)].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length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v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].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length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Weight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		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ToVertex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)].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pre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=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v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		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H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Insert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D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[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G</a:t>
            </a:r>
            <a:r>
              <a:rPr kumimoji="0" lang="en-US" altLang="zh-CN" sz="1800" b="1" kern="1200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.</a:t>
            </a:r>
            <a:r>
              <a:rPr kumimoji="0" lang="en-US" altLang="zh-CN" sz="1800" b="1" kern="1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ToVertex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en-US" altLang="zh-CN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e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)]);</a:t>
            </a:r>
            <a:endParaRPr kumimoji="0" lang="en-US" altLang="zh-CN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zh-CN" altLang="en-US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		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}</a:t>
            </a:r>
            <a:r>
              <a:rPr kumimoji="0" lang="zh-CN" altLang="en-US" sz="1800" b="1" kern="1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1800" b="1" kern="1200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+mn-cs"/>
            </a:endParaRPr>
          </a:p>
          <a:p>
            <a:pPr marL="0" lvl="0" indent="0" defTabSz="360000">
              <a:spcBef>
                <a:spcPct val="0"/>
              </a:spcBef>
              <a:buClrTx/>
              <a:buSzTx/>
              <a:buNone/>
            </a:pPr>
            <a:r>
              <a:rPr kumimoji="0" lang="en-US" altLang="zh-CN" sz="1800" b="1" kern="1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+mn-cs"/>
              </a:rPr>
              <a:t>}</a:t>
            </a:r>
            <a:endParaRPr kumimoji="0" lang="zh-CN" altLang="en-US" sz="1800" b="1" kern="1200" dirty="0">
              <a:solidFill>
                <a:srgbClr val="006633"/>
              </a:solidFill>
              <a:latin typeface="Ludica fax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5212C-D1EC-4C5C-A5B5-446B8E6C4E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71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D75D6-0500-4C3F-B60D-1A3D615803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019C4-D507-465B-8BE9-5D2B31BE74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Each time update </a:t>
            </a:r>
            <a:r>
              <a:rPr lang="en-US" altLang="zh-CN" dirty="0">
                <a:solidFill>
                  <a:srgbClr val="0070C0"/>
                </a:solidFill>
              </a:rPr>
              <a:t>D[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].length</a:t>
            </a:r>
          </a:p>
          <a:p>
            <a:pPr lvl="1"/>
            <a:r>
              <a:rPr lang="en-US" altLang="zh-CN" dirty="0"/>
              <a:t>Do not delete old element in the heap</a:t>
            </a:r>
          </a:p>
          <a:p>
            <a:pPr lvl="1"/>
            <a:r>
              <a:rPr lang="en-US" altLang="zh-CN" dirty="0"/>
              <a:t>Instead, add a smaller element</a:t>
            </a:r>
          </a:p>
          <a:p>
            <a:pPr lvl="1"/>
            <a:r>
              <a:rPr lang="en-US" altLang="zh-CN" dirty="0"/>
              <a:t>When obtain the old (and</a:t>
            </a:r>
            <a:r>
              <a:rPr lang="zh-CN" altLang="en-US" dirty="0"/>
              <a:t> </a:t>
            </a:r>
            <a:r>
              <a:rPr lang="en-US" altLang="zh-CN" dirty="0"/>
              <a:t>larger)</a:t>
            </a:r>
            <a:r>
              <a:rPr lang="zh-CN" altLang="en-US" dirty="0"/>
              <a:t> </a:t>
            </a:r>
            <a:r>
              <a:rPr lang="en-US" altLang="zh-CN" dirty="0"/>
              <a:t>element,</a:t>
            </a:r>
            <a:r>
              <a:rPr lang="zh-CN" altLang="en-US" dirty="0"/>
              <a:t> </a:t>
            </a:r>
            <a:r>
              <a:rPr lang="en-US" altLang="zh-CN" dirty="0"/>
              <a:t>its corresponding vertex has been marked as visited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CA7125-7D60-4781-8F86-73F2C381F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91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3CC3-A69E-43D2-96FD-6DB4A57E85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Complexity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5835F-9EC7-4830-BCB6-0987E2170D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>
            <a:normAutofit/>
          </a:bodyPr>
          <a:lstStyle/>
          <a:p>
            <a:r>
              <a:rPr lang="en-US" altLang="zh-CN" dirty="0"/>
              <a:t>If we do not use heap</a:t>
            </a:r>
          </a:p>
          <a:p>
            <a:pPr lvl="1"/>
            <a:r>
              <a:rPr lang="en-US" altLang="zh-CN" dirty="0"/>
              <a:t>Total of the running time to find the minimum dv is O(|V|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Running time for updating </a:t>
            </a:r>
            <a:r>
              <a:rPr lang="en-US" altLang="zh-CN" dirty="0" err="1"/>
              <a:t>dw</a:t>
            </a:r>
            <a:r>
              <a:rPr lang="en-US" altLang="zh-CN" dirty="0"/>
              <a:t> is constant per update, for a total of O(|E|).</a:t>
            </a:r>
          </a:p>
          <a:p>
            <a:pPr lvl="1"/>
            <a:r>
              <a:rPr lang="en-US" altLang="zh-CN" dirty="0"/>
              <a:t>Total running time is O(|E|+|V|</a:t>
            </a:r>
            <a:r>
              <a:rPr lang="en-US" altLang="zh-CN" baseline="30000" dirty="0"/>
              <a:t>2</a:t>
            </a:r>
            <a:r>
              <a:rPr lang="en-US" altLang="zh-CN" dirty="0"/>
              <a:t>).</a:t>
            </a:r>
          </a:p>
          <a:p>
            <a:pPr lvl="1"/>
            <a:r>
              <a:rPr lang="en-US" altLang="zh-CN" dirty="0"/>
              <a:t>For a sparse graph, |E| = O(|V|), the algorithm is slow</a:t>
            </a:r>
          </a:p>
          <a:p>
            <a:r>
              <a:rPr lang="en-US" altLang="zh-CN" dirty="0"/>
              <a:t>If we use heap</a:t>
            </a:r>
          </a:p>
          <a:p>
            <a:pPr lvl="1"/>
            <a:r>
              <a:rPr lang="en-US" altLang="zh-CN" dirty="0"/>
              <a:t>In the worst-case, there are </a:t>
            </a:r>
            <a:r>
              <a:rPr lang="en-US" altLang="zh-CN" sz="2400" dirty="0">
                <a:solidFill>
                  <a:srgbClr val="0070C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Θ</a:t>
            </a:r>
            <a:r>
              <a:rPr lang="en-US" altLang="zh-CN" dirty="0">
                <a:solidFill>
                  <a:srgbClr val="0070C0"/>
                </a:solidFill>
              </a:rPr>
              <a:t>(E)</a:t>
            </a:r>
            <a:r>
              <a:rPr lang="en-US" altLang="zh-CN" dirty="0"/>
              <a:t> elements in the heap</a:t>
            </a:r>
          </a:p>
          <a:p>
            <a:pPr lvl="1"/>
            <a:r>
              <a:rPr lang="en-US" altLang="zh-CN" dirty="0"/>
              <a:t>Time complexity </a:t>
            </a:r>
            <a:r>
              <a:rPr lang="en-US" altLang="zh-CN" sz="2800" dirty="0">
                <a:solidFill>
                  <a:srgbClr val="0070C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Θ((|V|+|E|) </a:t>
            </a:r>
            <a:r>
              <a:rPr lang="en-US" altLang="zh-CN" sz="2800" dirty="0" err="1">
                <a:solidFill>
                  <a:srgbClr val="0070C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log|E</a:t>
            </a:r>
            <a:r>
              <a:rPr lang="en-US" altLang="zh-CN" sz="2800" dirty="0">
                <a:solidFill>
                  <a:srgbClr val="0070C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|)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ED94E5-4D51-49B3-AEED-AA0CD3143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97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E32B5-00F4-4EA5-910E-D1052E8B0A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Correctness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43F93-AA06-4E25-BC96-5DF57D0AB8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Invariant 1</a:t>
            </a:r>
            <a:r>
              <a:rPr lang="en-US" altLang="zh-CN" sz="3200" dirty="0"/>
              <a:t>: </a:t>
            </a:r>
            <a:r>
              <a:rPr lang="en-US" altLang="zh-CN" sz="3200" dirty="0">
                <a:ea typeface="宋体" panose="02010600030101010101" pitchFamily="2" charset="-122"/>
              </a:rPr>
              <a:t>For every vertex 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3200" dirty="0">
                <a:ea typeface="宋体" panose="02010600030101010101" pitchFamily="2" charset="-122"/>
              </a:rPr>
              <a:t> removed from the heap, </a:t>
            </a:r>
            <a:r>
              <a:rPr lang="en-US" altLang="zh-CN" sz="3200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[v]</a:t>
            </a:r>
            <a:r>
              <a:rPr lang="en-US" altLang="zh-CN" sz="3200" dirty="0">
                <a:ea typeface="宋体" panose="02010600030101010101" pitchFamily="2" charset="-122"/>
              </a:rPr>
              <a:t> is the actual shortest distance from 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3200" dirty="0">
                <a:ea typeface="宋体" panose="02010600030101010101" pitchFamily="2" charset="-122"/>
              </a:rPr>
              <a:t> to 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</a:p>
          <a:p>
            <a:pPr lvl="1"/>
            <a:endParaRPr lang="en-US" altLang="zh-CN" sz="28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1D064-1B0E-49F9-A46E-26B19F687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25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Single Source </a:t>
            </a:r>
            <a:r>
              <a:rPr kumimoji="1" lang="en-US" altLang="zh-CN" dirty="0"/>
              <a:t>Shortest P</a:t>
            </a:r>
            <a:r>
              <a:rPr lang="en-US" altLang="zh-CN" dirty="0"/>
              <a:t>ath Algorithms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Dijkstra’s Algorithm</a:t>
            </a:r>
          </a:p>
          <a:p>
            <a:pPr lvl="1"/>
            <a:r>
              <a:rPr lang="en-US" altLang="zh-CN" dirty="0"/>
              <a:t>Bellman-Ford Algorithm</a:t>
            </a:r>
          </a:p>
          <a:p>
            <a:r>
              <a:rPr lang="en-US" altLang="zh-CN" dirty="0"/>
              <a:t>All Pair Shortest Path Algorithms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93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E32B5-00F4-4EA5-910E-D1052E8B0A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Correctness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043F93-AA06-4E25-BC96-5DF57D0AB86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>
            <a:normAutofit fontScale="92500"/>
          </a:bodyPr>
          <a:lstStyle/>
          <a:p>
            <a:r>
              <a:rPr lang="en-US" altLang="zh-CN" sz="3200" b="1" dirty="0">
                <a:solidFill>
                  <a:srgbClr val="0070C0"/>
                </a:solidFill>
              </a:rPr>
              <a:t>Invariant 1</a:t>
            </a:r>
            <a:r>
              <a:rPr lang="en-US" altLang="zh-CN" sz="3200" dirty="0"/>
              <a:t>: </a:t>
            </a:r>
            <a:r>
              <a:rPr lang="en-US" altLang="zh-CN" sz="3200" dirty="0">
                <a:ea typeface="宋体" panose="02010600030101010101" pitchFamily="2" charset="-122"/>
              </a:rPr>
              <a:t>For every vertex 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3200" dirty="0">
                <a:ea typeface="宋体" panose="02010600030101010101" pitchFamily="2" charset="-122"/>
              </a:rPr>
              <a:t> removed from the heap, </a:t>
            </a:r>
            <a:r>
              <a:rPr lang="en-US" altLang="zh-CN" sz="3200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[v]</a:t>
            </a:r>
            <a:r>
              <a:rPr lang="en-US" altLang="zh-CN" sz="3200" dirty="0">
                <a:ea typeface="宋体" panose="02010600030101010101" pitchFamily="2" charset="-122"/>
              </a:rPr>
              <a:t> is the actual shortest distance from 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3200" dirty="0">
                <a:ea typeface="宋体" panose="02010600030101010101" pitchFamily="2" charset="-122"/>
              </a:rPr>
              <a:t> to 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The only time a vertex 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ea typeface="宋体" panose="02010600030101010101" pitchFamily="2" charset="-122"/>
              </a:rPr>
              <a:t> gets removed is when the distance from 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800" dirty="0">
                <a:ea typeface="宋体" panose="02010600030101010101" pitchFamily="2" charset="-122"/>
              </a:rPr>
              <a:t> to </a:t>
            </a:r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ea typeface="宋体" panose="02010600030101010101" pitchFamily="2" charset="-122"/>
              </a:rPr>
              <a:t> is smaller than the distance to 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any</a:t>
            </a:r>
            <a:r>
              <a:rPr lang="en-US" altLang="zh-CN" sz="2800" dirty="0">
                <a:ea typeface="宋体" panose="02010600030101010101" pitchFamily="2" charset="-122"/>
              </a:rPr>
              <a:t> remaining vertex</a:t>
            </a: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Case 1</a:t>
            </a:r>
            <a:r>
              <a:rPr lang="en-US" altLang="zh-CN" sz="2400" dirty="0">
                <a:ea typeface="宋体" panose="02010600030101010101" pitchFamily="2" charset="-122"/>
              </a:rPr>
              <a:t>: If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</a:rPr>
              <a:t>’s shortest path has vertexes in the remaining: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impossible!</a:t>
            </a:r>
          </a:p>
          <a:p>
            <a:pPr lvl="3"/>
            <a:r>
              <a:rPr lang="en-US" altLang="zh-CN" sz="2200" dirty="0">
                <a:ea typeface="宋体" panose="02010600030101010101" pitchFamily="2" charset="-122"/>
              </a:rPr>
              <a:t>(By contradiction) If there is 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v’</a:t>
            </a:r>
            <a:r>
              <a:rPr lang="en-US" altLang="zh-CN" sz="2200" dirty="0">
                <a:ea typeface="宋体" panose="02010600030101010101" pitchFamily="2" charset="-122"/>
              </a:rPr>
              <a:t> such that 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s-&gt;v’-&gt;v </a:t>
            </a:r>
            <a:r>
              <a:rPr lang="en-US" altLang="zh-CN" sz="2200" dirty="0">
                <a:ea typeface="宋体" panose="02010600030101010101" pitchFamily="2" charset="-122"/>
              </a:rPr>
              <a:t>is the shortest path for v, it compromises the conditions that (1) 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[v]</a:t>
            </a:r>
            <a:r>
              <a:rPr lang="en-US" altLang="zh-CN" sz="2200" dirty="0">
                <a:ea typeface="宋体" panose="02010600030101010101" pitchFamily="2" charset="-122"/>
              </a:rPr>
              <a:t> is the smallest (smaller than </a:t>
            </a:r>
            <a:r>
              <a:rPr lang="en-US" altLang="zh-CN" sz="2200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sz="2200" dirty="0">
                <a:solidFill>
                  <a:srgbClr val="0070C0"/>
                </a:solidFill>
                <a:ea typeface="宋体" panose="02010600030101010101" pitchFamily="2" charset="-122"/>
              </a:rPr>
              <a:t>[v’] </a:t>
            </a:r>
            <a:r>
              <a:rPr lang="en-US" altLang="zh-CN" sz="2200" dirty="0">
                <a:ea typeface="宋体" panose="02010600030101010101" pitchFamily="2" charset="-122"/>
              </a:rPr>
              <a:t>and (2) all weights are non-negative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Case 2</a:t>
            </a:r>
            <a:r>
              <a:rPr lang="en-US" altLang="zh-CN" sz="2400" dirty="0">
                <a:ea typeface="宋体" panose="02010600030101010101" pitchFamily="2" charset="-122"/>
              </a:rPr>
              <a:t>: If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</a:rPr>
              <a:t>’s shortest path has 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no</a:t>
            </a:r>
            <a:r>
              <a:rPr lang="en-US" altLang="zh-CN" sz="2400" dirty="0">
                <a:ea typeface="宋体" panose="02010600030101010101" pitchFamily="2" charset="-122"/>
              </a:rPr>
              <a:t> vertexes in the remaining, the result follows given the calculation of </a:t>
            </a:r>
            <a:r>
              <a:rPr lang="en-US" altLang="zh-CN" sz="2400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ea typeface="宋体" panose="02010600030101010101" pitchFamily="2" charset="-122"/>
              </a:rPr>
              <a:t>[v]</a:t>
            </a:r>
          </a:p>
          <a:p>
            <a:pPr lvl="3"/>
            <a:r>
              <a:rPr lang="en-US" altLang="zh-CN" sz="2200" dirty="0">
                <a:ea typeface="宋体" panose="02010600030101010101" pitchFamily="2" charset="-122"/>
              </a:rPr>
              <a:t>Every possible path has been calculated and </a:t>
            </a:r>
            <a:r>
              <a:rPr lang="en-US" altLang="zh-CN" sz="2000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</a:rPr>
              <a:t>[v] </a:t>
            </a:r>
            <a:r>
              <a:rPr lang="en-US" altLang="zh-CN" sz="2000" dirty="0">
                <a:ea typeface="宋体" panose="02010600030101010101" pitchFamily="2" charset="-122"/>
              </a:rPr>
              <a:t>is the shortest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lvl="1"/>
            <a:endParaRPr lang="en-US" altLang="zh-CN" sz="2800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1D064-1B0E-49F9-A46E-26B19F687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371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D746A-1203-410D-BAA8-7B6ADDDC29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Revisit Generic Principles for Graph 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36B79-F2CC-4BB8-99C4-6D0D2B1ED2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>
            <a:normAutofit/>
          </a:bodyPr>
          <a:lstStyle/>
          <a:p>
            <a:r>
              <a:rPr lang="en-US" altLang="zh-CN" dirty="0"/>
              <a:t>Undirected or directed?</a:t>
            </a:r>
          </a:p>
          <a:p>
            <a:pPr lvl="1"/>
            <a:r>
              <a:rPr lang="en-US" altLang="zh-CN" dirty="0"/>
              <a:t>Works for both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Cyclic or acyclic?</a:t>
            </a:r>
          </a:p>
          <a:p>
            <a:pPr lvl="1"/>
            <a:r>
              <a:rPr lang="en-US" altLang="zh-CN" dirty="0"/>
              <a:t>Works for both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Connected or non-connected?</a:t>
            </a:r>
          </a:p>
          <a:p>
            <a:pPr lvl="1"/>
            <a:r>
              <a:rPr lang="en-US" altLang="zh-CN" dirty="0"/>
              <a:t>Works for both</a:t>
            </a:r>
            <a:r>
              <a:rPr lang="en-US" altLang="zh-CN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/>
              <a:t>Weight</a:t>
            </a:r>
          </a:p>
          <a:p>
            <a:pPr lvl="1"/>
            <a:r>
              <a:rPr lang="en-US" altLang="zh-CN" dirty="0"/>
              <a:t>Only support non-negative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Is there algorithm for negative weights?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0690A-64E9-4E86-8451-5892DFFFB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986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9FF8F-F94A-432F-9254-2D328CC346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What About Negative Weights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DA1C4-CA69-4399-B30E-CEBB5EA20C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Scenario 1</a:t>
            </a:r>
            <a:r>
              <a:rPr lang="en-US" altLang="zh-CN" dirty="0"/>
              <a:t>: if there is negative cycle</a:t>
            </a:r>
          </a:p>
          <a:p>
            <a:pPr lvl="1"/>
            <a:r>
              <a:rPr lang="en-US" altLang="zh-CN" dirty="0"/>
              <a:t>“Shortest path” cannot even be defined</a:t>
            </a:r>
          </a:p>
          <a:p>
            <a:pPr lvl="1"/>
            <a:r>
              <a:rPr lang="en-US" altLang="zh-CN" dirty="0"/>
              <a:t>We can get a path whose distance is </a:t>
            </a:r>
            <a:r>
              <a:rPr lang="en-US" altLang="zh-CN" dirty="0">
                <a:solidFill>
                  <a:srgbClr val="0070C0"/>
                </a:solidFill>
              </a:rPr>
              <a:t>infinitely small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Scenario 2</a:t>
            </a:r>
            <a:r>
              <a:rPr lang="en-US" altLang="zh-CN" dirty="0"/>
              <a:t>: even there is no negative cycle</a:t>
            </a:r>
          </a:p>
          <a:p>
            <a:pPr lvl="1"/>
            <a:r>
              <a:rPr lang="en-US" altLang="zh-CN" dirty="0"/>
              <a:t>Dijkstra’s algorithm does not work either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42D5E7-C269-47E2-9EE8-DADDBA5FE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161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B8C08-3E92-43DC-8557-DED74D32F9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 of Negative Weights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C5BDCA-922E-4DB4-A8B6-8DA503AEC2D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Dijkstra’s algorithm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Init</a:t>
            </a:r>
            <a:r>
              <a:rPr lang="en-US" altLang="zh-CN" dirty="0"/>
              <a:t>: add A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Iteration 1</a:t>
            </a:r>
            <a:r>
              <a:rPr lang="en-US" altLang="zh-CN" dirty="0"/>
              <a:t>: add C (</a:t>
            </a:r>
            <a:r>
              <a:rPr lang="en-US" altLang="zh-CN" dirty="0" err="1"/>
              <a:t>dist</a:t>
            </a:r>
            <a:r>
              <a:rPr lang="en-US" altLang="zh-CN" dirty="0"/>
              <a:t>[C] = 6)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Iteration 2</a:t>
            </a:r>
            <a:r>
              <a:rPr lang="en-US" altLang="zh-CN" dirty="0"/>
              <a:t>: add D (</a:t>
            </a:r>
            <a:r>
              <a:rPr lang="en-US" altLang="zh-CN" dirty="0" err="1"/>
              <a:t>dist</a:t>
            </a:r>
            <a:r>
              <a:rPr lang="en-US" altLang="zh-CN" dirty="0"/>
              <a:t>[D] = 7)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Iteration 3</a:t>
            </a:r>
            <a:r>
              <a:rPr lang="en-US" altLang="zh-CN" dirty="0"/>
              <a:t>: add E (</a:t>
            </a:r>
            <a:r>
              <a:rPr lang="en-US" altLang="zh-CN" dirty="0" err="1"/>
              <a:t>dist</a:t>
            </a:r>
            <a:r>
              <a:rPr lang="en-US" altLang="zh-CN" dirty="0"/>
              <a:t>[E] = 8)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Iteration 4</a:t>
            </a:r>
            <a:r>
              <a:rPr lang="en-US" altLang="zh-CN" dirty="0"/>
              <a:t>: add B (</a:t>
            </a:r>
            <a:r>
              <a:rPr lang="en-US" altLang="zh-CN" dirty="0" err="1"/>
              <a:t>dist</a:t>
            </a:r>
            <a:r>
              <a:rPr lang="en-US" altLang="zh-CN" dirty="0"/>
              <a:t>[B]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10)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But, the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[C]</a:t>
            </a:r>
            <a:r>
              <a:rPr lang="en-US" altLang="zh-CN" dirty="0"/>
              <a:t> should be 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/>
              <a:t> (Path </a:t>
            </a:r>
            <a:r>
              <a:rPr lang="en-US" altLang="zh-CN" dirty="0">
                <a:solidFill>
                  <a:srgbClr val="0070C0"/>
                </a:solidFill>
              </a:rPr>
              <a:t>A-&gt;B-&gt;C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B44C7B-FFAC-4F92-88AE-1F8D933D6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375B10C1-0599-49BA-B952-03F79E293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678" y="3560440"/>
            <a:ext cx="228600" cy="228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AE4B0F85-2E1F-465E-A081-A1C6A8A0F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678" y="2569840"/>
            <a:ext cx="228600" cy="228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DB711044-5465-49FE-BC1E-0356BF9C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078" y="3789040"/>
            <a:ext cx="228600" cy="228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Arc 7">
            <a:extLst>
              <a:ext uri="{FF2B5EF4-FFF2-40B4-BE49-F238E27FC236}">
                <a16:creationId xmlns:a16="http://schemas.microsoft.com/office/drawing/2014/main" id="{7ABD7D6F-6408-430F-BCE8-6990B50C4F95}"/>
              </a:ext>
            </a:extLst>
          </p:cNvPr>
          <p:cNvSpPr>
            <a:spLocks/>
          </p:cNvSpPr>
          <p:nvPr/>
        </p:nvSpPr>
        <p:spPr bwMode="auto">
          <a:xfrm flipH="1" flipV="1">
            <a:off x="6531078" y="3789040"/>
            <a:ext cx="2743200" cy="228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" name="Arc 8">
            <a:extLst>
              <a:ext uri="{FF2B5EF4-FFF2-40B4-BE49-F238E27FC236}">
                <a16:creationId xmlns:a16="http://schemas.microsoft.com/office/drawing/2014/main" id="{827B712E-2897-4A97-90C3-245E1F1DAF3B}"/>
              </a:ext>
            </a:extLst>
          </p:cNvPr>
          <p:cNvSpPr>
            <a:spLocks/>
          </p:cNvSpPr>
          <p:nvPr/>
        </p:nvSpPr>
        <p:spPr bwMode="auto">
          <a:xfrm flipH="1">
            <a:off x="6454878" y="2722240"/>
            <a:ext cx="1447800" cy="838200"/>
          </a:xfrm>
          <a:custGeom>
            <a:avLst/>
            <a:gdLst>
              <a:gd name="T0" fmla="*/ 2147483647 w 21600"/>
              <a:gd name="T1" fmla="*/ 0 h 21591"/>
              <a:gd name="T2" fmla="*/ 2147483647 w 21600"/>
              <a:gd name="T3" fmla="*/ 2147483647 h 21591"/>
              <a:gd name="T4" fmla="*/ 0 w 21600"/>
              <a:gd name="T5" fmla="*/ 2147483647 h 21591"/>
              <a:gd name="T6" fmla="*/ 0 60000 65536"/>
              <a:gd name="T7" fmla="*/ 0 60000 65536"/>
              <a:gd name="T8" fmla="*/ 0 60000 65536"/>
              <a:gd name="T9" fmla="*/ 0 w 21600"/>
              <a:gd name="T10" fmla="*/ 0 h 21591"/>
              <a:gd name="T11" fmla="*/ 21600 w 21600"/>
              <a:gd name="T12" fmla="*/ 21591 h 215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1" fill="none" extrusionOk="0">
                <a:moveTo>
                  <a:pt x="632" y="0"/>
                </a:moveTo>
                <a:cubicBezTo>
                  <a:pt x="12310" y="342"/>
                  <a:pt x="21600" y="9908"/>
                  <a:pt x="21600" y="21591"/>
                </a:cubicBezTo>
              </a:path>
              <a:path w="21600" h="21591" stroke="0" extrusionOk="0">
                <a:moveTo>
                  <a:pt x="632" y="0"/>
                </a:moveTo>
                <a:cubicBezTo>
                  <a:pt x="12310" y="342"/>
                  <a:pt x="21600" y="9908"/>
                  <a:pt x="21600" y="21591"/>
                </a:cubicBezTo>
                <a:lnTo>
                  <a:pt x="0" y="21591"/>
                </a:lnTo>
                <a:lnTo>
                  <a:pt x="632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Arc 9">
            <a:extLst>
              <a:ext uri="{FF2B5EF4-FFF2-40B4-BE49-F238E27FC236}">
                <a16:creationId xmlns:a16="http://schemas.microsoft.com/office/drawing/2014/main" id="{13432DBB-FC28-4999-8960-7DA967D6CD3D}"/>
              </a:ext>
            </a:extLst>
          </p:cNvPr>
          <p:cNvSpPr>
            <a:spLocks/>
          </p:cNvSpPr>
          <p:nvPr/>
        </p:nvSpPr>
        <p:spPr bwMode="auto">
          <a:xfrm>
            <a:off x="8131278" y="2646040"/>
            <a:ext cx="12954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6A3B4229-6BA3-4448-994F-79E6CF030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078" y="241744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E6835BEA-EB4E-4511-90E0-3E4722869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478" y="34842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A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AD45373D-1E31-402B-99D9-3981BC0A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678" y="401764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720C11C8-20E1-4536-913C-BBFE1060B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477" y="2417440"/>
            <a:ext cx="61674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Lucida Fax" pitchFamily="18" charset="0"/>
                <a:ea typeface="微软雅黑" pitchFamily="34" charset="-122"/>
              </a:rPr>
              <a:t>-8</a:t>
            </a:r>
          </a:p>
        </p:txBody>
      </p:sp>
      <p:sp>
        <p:nvSpPr>
          <p:cNvPr id="26" name="Text Box 14">
            <a:extLst>
              <a:ext uri="{FF2B5EF4-FFF2-40B4-BE49-F238E27FC236}">
                <a16:creationId xmlns:a16="http://schemas.microsoft.com/office/drawing/2014/main" id="{DD00E848-9797-4B0D-BDA4-9465348B8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9478" y="41700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C</a:t>
            </a: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9026C5D8-72DE-4F06-BFBE-886B0CC97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015" y="2780977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B </a:t>
            </a:r>
          </a:p>
        </p:txBody>
      </p:sp>
      <p:sp>
        <p:nvSpPr>
          <p:cNvPr id="30" name="Oval 16">
            <a:extLst>
              <a:ext uri="{FF2B5EF4-FFF2-40B4-BE49-F238E27FC236}">
                <a16:creationId xmlns:a16="http://schemas.microsoft.com/office/drawing/2014/main" id="{D538C952-9D48-4F44-B504-5D3A2025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478" y="3789040"/>
            <a:ext cx="228600" cy="228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2" name="Text Box 17">
            <a:extLst>
              <a:ext uri="{FF2B5EF4-FFF2-40B4-BE49-F238E27FC236}">
                <a16:creationId xmlns:a16="http://schemas.microsoft.com/office/drawing/2014/main" id="{E035A824-9BA8-41FD-80E6-44B4C7F0D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7278" y="41700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D</a:t>
            </a:r>
          </a:p>
        </p:txBody>
      </p:sp>
      <p:sp>
        <p:nvSpPr>
          <p:cNvPr id="34" name="Oval 18">
            <a:extLst>
              <a:ext uri="{FF2B5EF4-FFF2-40B4-BE49-F238E27FC236}">
                <a16:creationId xmlns:a16="http://schemas.microsoft.com/office/drawing/2014/main" id="{402703CA-94F5-4F6E-A431-0A7F052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8878" y="3789040"/>
            <a:ext cx="228600" cy="2286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6FE6A125-855D-4F78-B013-B7F435534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2678" y="41700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E</a:t>
            </a:r>
          </a:p>
        </p:txBody>
      </p:sp>
      <p:sp>
        <p:nvSpPr>
          <p:cNvPr id="38" name="Line 20">
            <a:extLst>
              <a:ext uri="{FF2B5EF4-FFF2-40B4-BE49-F238E27FC236}">
                <a16:creationId xmlns:a16="http://schemas.microsoft.com/office/drawing/2014/main" id="{A8E255BB-05E8-43E5-BFEB-E447E6C0E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6678" y="394144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CEF58496-A97C-4AA1-9B87-AB2C4B2DE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2078" y="394144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2" name="Text Box 22">
            <a:extLst>
              <a:ext uri="{FF2B5EF4-FFF2-40B4-BE49-F238E27FC236}">
                <a16:creationId xmlns:a16="http://schemas.microsoft.com/office/drawing/2014/main" id="{EFAEA17D-5715-4CFF-8844-8C755EA14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078" y="34842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44" name="Text Box 23">
            <a:extLst>
              <a:ext uri="{FF2B5EF4-FFF2-40B4-BE49-F238E27FC236}">
                <a16:creationId xmlns:a16="http://schemas.microsoft.com/office/drawing/2014/main" id="{10B89756-3701-4B69-A1CA-9AD73FFA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478" y="348424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9193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C1DDC-3A47-4560-9A63-825EF8098F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>
            <a:normAutofit/>
          </a:bodyPr>
          <a:lstStyle/>
          <a:p>
            <a:r>
              <a:rPr lang="en-US" altLang="zh-CN" dirty="0"/>
              <a:t>Why Dijkstra’s Algorithm Fails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9E370-8004-46E1-A14D-FC9BC0A23DC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Dijkstra’s Algorithm</a:t>
            </a:r>
          </a:p>
          <a:p>
            <a:pPr lvl="1"/>
            <a:r>
              <a:rPr lang="en-US" altLang="zh-CN" dirty="0"/>
              <a:t>After adding a vertex, it will be never updated further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Can we update a vertex more times?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3B960D-7E8B-4C28-BDCB-1C4E677EE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736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Single Source </a:t>
            </a:r>
            <a:r>
              <a:rPr kumimoji="1" lang="en-US" altLang="zh-CN" strike="sngStrike" dirty="0">
                <a:solidFill>
                  <a:srgbClr val="808080"/>
                </a:solidFill>
              </a:rPr>
              <a:t>Shortest P</a:t>
            </a:r>
            <a:r>
              <a:rPr lang="en-US" altLang="zh-CN" strike="sngStrike" dirty="0">
                <a:solidFill>
                  <a:srgbClr val="808080"/>
                </a:solidFill>
              </a:rPr>
              <a:t>ath Algorithms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Dijkstra’s Algorithm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Bellman-Ford Algorithm</a:t>
            </a:r>
          </a:p>
          <a:p>
            <a:r>
              <a:rPr lang="en-US" altLang="zh-CN" dirty="0"/>
              <a:t>All Pair Shortest Path Algorithms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29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1D277-B326-402D-AA0B-7214C148ED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Revisit The Update in Dijkstra’s 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7CB40-B171-4520-8DC4-2B7C0DAC17A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ea typeface="宋体" panose="02010600030101010101" pitchFamily="2" charset="-122"/>
              </a:rPr>
              <a:t>Invariant 2</a:t>
            </a:r>
            <a:r>
              <a:rPr lang="en-US" altLang="zh-CN" dirty="0">
                <a:ea typeface="宋体" panose="02010600030101010101" pitchFamily="2" charset="-122"/>
              </a:rPr>
              <a:t>:  For each vertex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[v]</a:t>
            </a:r>
            <a:r>
              <a:rPr lang="en-US" altLang="zh-CN" dirty="0">
                <a:ea typeface="宋体" panose="02010600030101010101" pitchFamily="2" charset="-122"/>
              </a:rPr>
              <a:t> is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upper bound</a:t>
            </a:r>
            <a:r>
              <a:rPr lang="en-US" altLang="zh-CN" dirty="0">
                <a:ea typeface="宋体" panose="02010600030101010101" pitchFamily="2" charset="-122"/>
              </a:rPr>
              <a:t> on the actual shortest distance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start of at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only update the value if we find a shorter distance</a:t>
            </a: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The update procedure is: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5E93B-1272-4E63-9748-A569F0C18C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12FF551-6E0E-499C-B20D-0A52677D8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047406"/>
              </p:ext>
            </p:extLst>
          </p:nvPr>
        </p:nvGraphicFramePr>
        <p:xfrm>
          <a:off x="2639616" y="4677648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3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87044" name="Object 4">
                        <a:extLst>
                          <a:ext uri="{FF2B5EF4-FFF2-40B4-BE49-F238E27FC236}">
                            <a16:creationId xmlns:a16="http://schemas.microsoft.com/office/drawing/2014/main" id="{E57B79F7-D347-4BC9-8E1A-DF31ECF687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616" y="4677648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06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0EC7-CEA7-4870-9237-C0670F1A52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Revisit The Update in Dijkstra’s 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ED76E-E8B9-439B-88F0-66B7A5B59B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4417" y="2348880"/>
            <a:ext cx="10972800" cy="381062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We can apply this rule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 many times as </a:t>
            </a:r>
            <a:r>
              <a:rPr lang="en-US" altLang="zh-CN" dirty="0">
                <a:ea typeface="宋体" panose="02010600030101010101" pitchFamily="2" charset="-122"/>
              </a:rPr>
              <a:t>we want and will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never underestimate 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[v]</a:t>
            </a:r>
          </a:p>
          <a:p>
            <a:endParaRPr lang="en-US" altLang="zh-CN" dirty="0"/>
          </a:p>
          <a:p>
            <a:r>
              <a:rPr lang="en-US" altLang="zh-CN" dirty="0"/>
              <a:t>When is 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[v] </a:t>
            </a:r>
            <a:r>
              <a:rPr lang="en-US" altLang="zh-CN" dirty="0">
                <a:ea typeface="宋体" panose="02010600030101010101" pitchFamily="2" charset="-122"/>
              </a:rPr>
              <a:t>correct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(1)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is last hop in the shortest path of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(2)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[u]</a:t>
            </a:r>
            <a:r>
              <a:rPr lang="en-US" altLang="zh-CN" dirty="0">
                <a:ea typeface="宋体" panose="02010600030101010101" pitchFamily="2" charset="-122"/>
              </a:rPr>
              <a:t> is correct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But, how can we know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/>
              <a:t> is last hop and get correct 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[u]</a:t>
            </a:r>
            <a:r>
              <a:rPr lang="en-US" altLang="zh-CN" dirty="0"/>
              <a:t> ???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91EBB-9E42-4731-B39F-F3ADB4100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1715D2A-159F-42B9-9BD8-70830E634D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426967"/>
              </p:ext>
            </p:extLst>
          </p:nvPr>
        </p:nvGraphicFramePr>
        <p:xfrm>
          <a:off x="2711624" y="1417639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5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88068" name="Object 4">
                        <a:extLst>
                          <a:ext uri="{FF2B5EF4-FFF2-40B4-BE49-F238E27FC236}">
                            <a16:creationId xmlns:a16="http://schemas.microsoft.com/office/drawing/2014/main" id="{7D92F53E-A317-4994-997D-0763FD8761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417639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58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0EC7-CEA7-4870-9237-C0670F1A52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Revisit The Update in Dijkstra’s Algorithm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ED76E-E8B9-439B-88F0-66B7A5B59B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4417" y="2348880"/>
            <a:ext cx="10972800" cy="381062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We can apply this rule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 many times as </a:t>
            </a:r>
            <a:r>
              <a:rPr lang="en-US" altLang="zh-CN" dirty="0">
                <a:ea typeface="宋体" panose="02010600030101010101" pitchFamily="2" charset="-122"/>
              </a:rPr>
              <a:t>we want and will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never underestimate 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[v]</a:t>
            </a:r>
          </a:p>
          <a:p>
            <a:endParaRPr lang="en-US" altLang="zh-CN" dirty="0"/>
          </a:p>
          <a:p>
            <a:r>
              <a:rPr lang="en-US" altLang="zh-CN" dirty="0"/>
              <a:t>When is 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[v] </a:t>
            </a:r>
            <a:r>
              <a:rPr lang="en-US" altLang="zh-CN" dirty="0">
                <a:ea typeface="宋体" panose="02010600030101010101" pitchFamily="2" charset="-122"/>
              </a:rPr>
              <a:t>correct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(1)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u</a:t>
            </a:r>
            <a:r>
              <a:rPr lang="en-US" altLang="zh-CN" dirty="0">
                <a:ea typeface="宋体" panose="02010600030101010101" pitchFamily="2" charset="-122"/>
              </a:rPr>
              <a:t> is last hop in the shortest path of 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,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(2)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宋体" panose="02010600030101010101" pitchFamily="2" charset="-122"/>
              </a:rPr>
              <a:t>dist</a:t>
            </a:r>
            <a:r>
              <a:rPr lang="en-US" altLang="zh-CN" dirty="0">
                <a:solidFill>
                  <a:srgbClr val="0070C0"/>
                </a:solidFill>
                <a:ea typeface="宋体" panose="02010600030101010101" pitchFamily="2" charset="-122"/>
              </a:rPr>
              <a:t>[u]</a:t>
            </a:r>
            <a:r>
              <a:rPr lang="en-US" altLang="zh-CN" dirty="0">
                <a:ea typeface="宋体" panose="02010600030101010101" pitchFamily="2" charset="-122"/>
              </a:rPr>
              <a:t> is correct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Bellman-Ford</a:t>
            </a:r>
            <a:r>
              <a:rPr lang="en-US" altLang="zh-CN" dirty="0"/>
              <a:t>: just update all vertexes again and again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191EBB-9E42-4731-B39F-F3ADB4100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91715D2A-159F-42B9-9BD8-70830E634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624" y="1417639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2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91715D2A-159F-42B9-9BD8-70830E634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417639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3595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3653-F662-42B0-A60D-ABFDFF86C1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Bellman-Ford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689D-6137-4242-B90B-B5B2263226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Start: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</a:t>
            </a:r>
            <a:r>
              <a:rPr lang="en-US" altLang="zh-CN" dirty="0"/>
              <a:t> must be correct</a:t>
            </a:r>
          </a:p>
          <a:p>
            <a:r>
              <a:rPr lang="en-US" altLang="zh-CN" dirty="0"/>
              <a:t>Iteratively:</a:t>
            </a:r>
          </a:p>
          <a:p>
            <a:pPr lvl="1"/>
            <a:r>
              <a:rPr lang="en-US" altLang="zh-CN" dirty="0"/>
              <a:t>For every 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, update its neighbors with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[v]</a:t>
            </a:r>
          </a:p>
          <a:p>
            <a:pPr lvl="2"/>
            <a:r>
              <a:rPr lang="en-US" altLang="zh-CN" dirty="0"/>
              <a:t>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is also updated</a:t>
            </a:r>
          </a:p>
          <a:p>
            <a:r>
              <a:rPr lang="en-US" altLang="zh-CN" dirty="0"/>
              <a:t>After sufficient iterations, correct information from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 </a:t>
            </a:r>
            <a:r>
              <a:rPr lang="en-US" altLang="zh-CN" dirty="0"/>
              <a:t>will eventually propagated to every vertex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47C0-5724-41A4-894B-C266D4644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F02456DE-9721-4555-9FEF-48284AEB438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4E75DA2E-F83E-42F4-8C18-017EF6646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47037744-89E6-4D06-807B-1A40519C1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4A0DFACF-D798-4CF1-B25C-629410D6413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3A7B4CC2-FF0B-4A54-9053-64E8E16A7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3" name="Text Box 9">
              <a:extLst>
                <a:ext uri="{FF2B5EF4-FFF2-40B4-BE49-F238E27FC236}">
                  <a16:creationId xmlns:a16="http://schemas.microsoft.com/office/drawing/2014/main" id="{3C5DB703-27E9-4E15-ABD7-9C5426A42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4" name="Group 10">
            <a:extLst>
              <a:ext uri="{FF2B5EF4-FFF2-40B4-BE49-F238E27FC236}">
                <a16:creationId xmlns:a16="http://schemas.microsoft.com/office/drawing/2014/main" id="{D3DD126D-5D00-4D5A-921D-1ED6D7148DCB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4706C3F4-3B52-4097-8C90-4F9EBEFC2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6" name="Text Box 12">
              <a:extLst>
                <a:ext uri="{FF2B5EF4-FFF2-40B4-BE49-F238E27FC236}">
                  <a16:creationId xmlns:a16="http://schemas.microsoft.com/office/drawing/2014/main" id="{7D846F3A-764D-45E5-AFC1-0A5268FC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37" name="Group 13">
            <a:extLst>
              <a:ext uri="{FF2B5EF4-FFF2-40B4-BE49-F238E27FC236}">
                <a16:creationId xmlns:a16="http://schemas.microsoft.com/office/drawing/2014/main" id="{C729CC47-00F6-4751-9C81-20FD9536F8A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64E9D1D0-15DB-4B82-9CF9-C1DABBE21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9" name="Text Box 15">
              <a:extLst>
                <a:ext uri="{FF2B5EF4-FFF2-40B4-BE49-F238E27FC236}">
                  <a16:creationId xmlns:a16="http://schemas.microsoft.com/office/drawing/2014/main" id="{A1D4184C-D8B5-43E3-B946-7F29AFE09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0" name="Group 16">
            <a:extLst>
              <a:ext uri="{FF2B5EF4-FFF2-40B4-BE49-F238E27FC236}">
                <a16:creationId xmlns:a16="http://schemas.microsoft.com/office/drawing/2014/main" id="{1BF012B6-B847-4996-9B4D-A62C3D18116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41" name="Oval 17">
              <a:extLst>
                <a:ext uri="{FF2B5EF4-FFF2-40B4-BE49-F238E27FC236}">
                  <a16:creationId xmlns:a16="http://schemas.microsoft.com/office/drawing/2014/main" id="{9EFC7746-F09C-4C54-B229-E7360F8D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FF19CB6A-B98E-4195-BE31-888752751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08467D24-5C7F-4D1C-B1E1-FA741C71625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44" name="Oval 20">
              <a:extLst>
                <a:ext uri="{FF2B5EF4-FFF2-40B4-BE49-F238E27FC236}">
                  <a16:creationId xmlns:a16="http://schemas.microsoft.com/office/drawing/2014/main" id="{A5B4D39F-6577-4C37-A3F4-A3A9BEE5B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53435CD3-C3B6-4609-AAF0-6AFBAD307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k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6" name="Line 22">
            <a:extLst>
              <a:ext uri="{FF2B5EF4-FFF2-40B4-BE49-F238E27FC236}">
                <a16:creationId xmlns:a16="http://schemas.microsoft.com/office/drawing/2014/main" id="{1BA53B1F-66E1-487F-AC60-FB8C2DAB7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7" name="Line 23">
            <a:extLst>
              <a:ext uri="{FF2B5EF4-FFF2-40B4-BE49-F238E27FC236}">
                <a16:creationId xmlns:a16="http://schemas.microsoft.com/office/drawing/2014/main" id="{34DE1177-2471-4B49-B6FE-B80ED48B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8" name="Line 24">
            <a:extLst>
              <a:ext uri="{FF2B5EF4-FFF2-40B4-BE49-F238E27FC236}">
                <a16:creationId xmlns:a16="http://schemas.microsoft.com/office/drawing/2014/main" id="{1E24FE71-4619-47C8-99EC-1D26AF2D8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9" name="Line 25">
            <a:extLst>
              <a:ext uri="{FF2B5EF4-FFF2-40B4-BE49-F238E27FC236}">
                <a16:creationId xmlns:a16="http://schemas.microsoft.com/office/drawing/2014/main" id="{118CA497-6397-4F9E-BD7A-697CE2AE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0" name="Line 26">
            <a:extLst>
              <a:ext uri="{FF2B5EF4-FFF2-40B4-BE49-F238E27FC236}">
                <a16:creationId xmlns:a16="http://schemas.microsoft.com/office/drawing/2014/main" id="{12A95FAC-2502-40BD-87A3-4068694F2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3553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>
            <a:normAutofit/>
          </a:bodyPr>
          <a:lstStyle/>
          <a:p>
            <a:r>
              <a:rPr lang="en-US" altLang="zh-CN" dirty="0"/>
              <a:t>Single-Source Shortest Path Problem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Given as input</a:t>
            </a:r>
          </a:p>
          <a:p>
            <a:pPr lvl="1"/>
            <a:r>
              <a:rPr lang="en-US" altLang="zh-CN" dirty="0"/>
              <a:t>a weighted graph, </a:t>
            </a:r>
            <a:r>
              <a:rPr lang="en-US" altLang="zh-CN" dirty="0">
                <a:solidFill>
                  <a:srgbClr val="0070C0"/>
                </a:solidFill>
              </a:rPr>
              <a:t>G = (V, E)</a:t>
            </a:r>
            <a:r>
              <a:rPr lang="en-US" altLang="zh-CN" dirty="0"/>
              <a:t>, and</a:t>
            </a:r>
          </a:p>
          <a:p>
            <a:pPr lvl="1"/>
            <a:r>
              <a:rPr lang="en-US" altLang="zh-CN" dirty="0"/>
              <a:t>a distinguished vertex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</a:p>
          <a:p>
            <a:r>
              <a:rPr lang="en-US" altLang="zh-CN" dirty="0"/>
              <a:t>Find</a:t>
            </a:r>
          </a:p>
          <a:p>
            <a:pPr lvl="1"/>
            <a:r>
              <a:rPr lang="en-US" altLang="zh-CN" dirty="0"/>
              <a:t>the shortest weighted path from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0070C0"/>
                </a:solidFill>
              </a:rPr>
              <a:t>every</a:t>
            </a:r>
            <a:r>
              <a:rPr lang="en-US" altLang="zh-CN" dirty="0"/>
              <a:t> other vertex in </a:t>
            </a:r>
            <a:r>
              <a:rPr lang="en-US" altLang="zh-CN" dirty="0">
                <a:solidFill>
                  <a:srgbClr val="0070C0"/>
                </a:solidFill>
              </a:rPr>
              <a:t>G</a:t>
            </a:r>
          </a:p>
          <a:p>
            <a:r>
              <a:rPr lang="en-US" altLang="zh-CN" dirty="0"/>
              <a:t>Assume there is no edge with a negative cost</a:t>
            </a:r>
          </a:p>
          <a:p>
            <a:pPr lvl="1"/>
            <a:r>
              <a:rPr lang="en-US" altLang="zh-CN" dirty="0"/>
              <a:t>(which could create negative cost cycles)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1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3653-F662-42B0-A60D-ABFDFF86C1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Bellman-Ford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689D-6137-4242-B90B-B5B2263226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Start: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</a:t>
            </a:r>
            <a:r>
              <a:rPr lang="en-US" altLang="zh-CN" dirty="0"/>
              <a:t> must be correct</a:t>
            </a:r>
          </a:p>
          <a:p>
            <a:r>
              <a:rPr lang="en-US" altLang="zh-CN" dirty="0"/>
              <a:t>Iteratively:</a:t>
            </a:r>
          </a:p>
          <a:p>
            <a:pPr lvl="1"/>
            <a:r>
              <a:rPr lang="en-US" altLang="zh-CN" dirty="0"/>
              <a:t>For every 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, update its neighbors with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[v]</a:t>
            </a:r>
          </a:p>
          <a:p>
            <a:pPr lvl="2"/>
            <a:r>
              <a:rPr lang="en-US" altLang="zh-CN" dirty="0"/>
              <a:t>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is also updated</a:t>
            </a:r>
          </a:p>
          <a:p>
            <a:r>
              <a:rPr lang="en-US" altLang="zh-CN" dirty="0"/>
              <a:t>After sufficient iterations, correct information from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 </a:t>
            </a:r>
            <a:r>
              <a:rPr lang="en-US" altLang="zh-CN" dirty="0"/>
              <a:t>will eventually propagated to every vertex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47C0-5724-41A4-894B-C266D4644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35C7DA16-B936-4B1F-8E85-E88E721BFE5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3845A9C7-9FFA-4C55-9766-7BA19E376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6793F954-85B7-4EDE-A195-17D585BCD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2" name="Group 7">
            <a:extLst>
              <a:ext uri="{FF2B5EF4-FFF2-40B4-BE49-F238E27FC236}">
                <a16:creationId xmlns:a16="http://schemas.microsoft.com/office/drawing/2014/main" id="{21E9319A-6257-4185-94BF-DEAE67E528D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33" name="Oval 8">
              <a:extLst>
                <a:ext uri="{FF2B5EF4-FFF2-40B4-BE49-F238E27FC236}">
                  <a16:creationId xmlns:a16="http://schemas.microsoft.com/office/drawing/2014/main" id="{A0E2F206-01A0-4FF7-B18E-E4F16507B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4" name="Text Box 9">
              <a:extLst>
                <a:ext uri="{FF2B5EF4-FFF2-40B4-BE49-F238E27FC236}">
                  <a16:creationId xmlns:a16="http://schemas.microsoft.com/office/drawing/2014/main" id="{B7B508E0-FB17-4FFA-9880-CB82EDCE0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10">
            <a:extLst>
              <a:ext uri="{FF2B5EF4-FFF2-40B4-BE49-F238E27FC236}">
                <a16:creationId xmlns:a16="http://schemas.microsoft.com/office/drawing/2014/main" id="{2B57D0BA-8F96-41EF-8D3F-0553FA0283E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7B828392-8A7E-4923-AE6D-8BE19588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170CDDB3-C151-4290-9446-D5831567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38" name="Group 13">
            <a:extLst>
              <a:ext uri="{FF2B5EF4-FFF2-40B4-BE49-F238E27FC236}">
                <a16:creationId xmlns:a16="http://schemas.microsoft.com/office/drawing/2014/main" id="{CBAF33C3-55A3-4B0C-8840-F40F88E4092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39" name="Oval 14">
              <a:extLst>
                <a:ext uri="{FF2B5EF4-FFF2-40B4-BE49-F238E27FC236}">
                  <a16:creationId xmlns:a16="http://schemas.microsoft.com/office/drawing/2014/main" id="{87B7CF65-05B0-402F-B436-DA4D7E441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DE7FC825-CDAC-4CAA-8465-211EEF6DD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1" name="Group 16">
            <a:extLst>
              <a:ext uri="{FF2B5EF4-FFF2-40B4-BE49-F238E27FC236}">
                <a16:creationId xmlns:a16="http://schemas.microsoft.com/office/drawing/2014/main" id="{34A51A3A-D48D-43F6-9323-FC1D8E7F924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42" name="Oval 17">
              <a:extLst>
                <a:ext uri="{FF2B5EF4-FFF2-40B4-BE49-F238E27FC236}">
                  <a16:creationId xmlns:a16="http://schemas.microsoft.com/office/drawing/2014/main" id="{1CE9BB8F-EA99-4FD5-9660-9B740A978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3" name="Text Box 18">
              <a:extLst>
                <a:ext uri="{FF2B5EF4-FFF2-40B4-BE49-F238E27FC236}">
                  <a16:creationId xmlns:a16="http://schemas.microsoft.com/office/drawing/2014/main" id="{2DD34107-76F1-40AB-A703-809B97565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19">
            <a:extLst>
              <a:ext uri="{FF2B5EF4-FFF2-40B4-BE49-F238E27FC236}">
                <a16:creationId xmlns:a16="http://schemas.microsoft.com/office/drawing/2014/main" id="{16BC107B-0ACD-4FD8-8B8B-0E24F7AE4F8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4EF7F934-F184-4C76-8B3A-FA9021DDA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BB15CCAB-A930-4069-B04D-45398618C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k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7" name="Line 22">
            <a:extLst>
              <a:ext uri="{FF2B5EF4-FFF2-40B4-BE49-F238E27FC236}">
                <a16:creationId xmlns:a16="http://schemas.microsoft.com/office/drawing/2014/main" id="{4D2B50F2-E8A3-4546-BC4F-65791DF0D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8" name="Line 23">
            <a:extLst>
              <a:ext uri="{FF2B5EF4-FFF2-40B4-BE49-F238E27FC236}">
                <a16:creationId xmlns:a16="http://schemas.microsoft.com/office/drawing/2014/main" id="{6D2F931A-5ADA-4D6F-94C5-44174CB3E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9" name="Line 24">
            <a:extLst>
              <a:ext uri="{FF2B5EF4-FFF2-40B4-BE49-F238E27FC236}">
                <a16:creationId xmlns:a16="http://schemas.microsoft.com/office/drawing/2014/main" id="{EE97E921-00BA-476F-A28C-FD74B2B6B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0C6D32C9-2A8C-48D2-A5BB-772FEF82F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1" name="Line 26">
            <a:extLst>
              <a:ext uri="{FF2B5EF4-FFF2-40B4-BE49-F238E27FC236}">
                <a16:creationId xmlns:a16="http://schemas.microsoft.com/office/drawing/2014/main" id="{B6F5A386-BB8D-4BC2-ADDC-3E6D88DDA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2" name="Text Box 27">
            <a:extLst>
              <a:ext uri="{FF2B5EF4-FFF2-40B4-BE49-F238E27FC236}">
                <a16:creationId xmlns:a16="http://schemas.microsoft.com/office/drawing/2014/main" id="{94E582EC-371E-43D2-8992-C65BCAABB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6124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140022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3653-F662-42B0-A60D-ABFDFF86C1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Bellman-Ford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689D-6137-4242-B90B-B5B2263226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Start: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</a:t>
            </a:r>
            <a:r>
              <a:rPr lang="en-US" altLang="zh-CN" dirty="0"/>
              <a:t> must be correct</a:t>
            </a:r>
          </a:p>
          <a:p>
            <a:r>
              <a:rPr lang="en-US" altLang="zh-CN" dirty="0"/>
              <a:t>Iteratively:</a:t>
            </a:r>
          </a:p>
          <a:p>
            <a:pPr lvl="1"/>
            <a:r>
              <a:rPr lang="en-US" altLang="zh-CN" dirty="0"/>
              <a:t>For every 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, update its neighbors with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[v]</a:t>
            </a:r>
          </a:p>
          <a:p>
            <a:pPr lvl="2"/>
            <a:r>
              <a:rPr lang="en-US" altLang="zh-CN" dirty="0"/>
              <a:t>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is also updated</a:t>
            </a:r>
          </a:p>
          <a:p>
            <a:r>
              <a:rPr lang="en-US" altLang="zh-CN" dirty="0"/>
              <a:t>After sufficient iterations, correct information from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 </a:t>
            </a:r>
            <a:r>
              <a:rPr lang="en-US" altLang="zh-CN" dirty="0"/>
              <a:t>will eventually propagated to every vertex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47C0-5724-41A4-894B-C266D4644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grpSp>
        <p:nvGrpSpPr>
          <p:cNvPr id="30" name="Group 4">
            <a:extLst>
              <a:ext uri="{FF2B5EF4-FFF2-40B4-BE49-F238E27FC236}">
                <a16:creationId xmlns:a16="http://schemas.microsoft.com/office/drawing/2014/main" id="{7222B022-9738-44D6-919D-5989DFBBA1A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B407B55D-0451-492C-8651-ACCAD47AB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117C4797-44BC-471F-877D-FBAA24252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88132091-27E0-4575-A074-940BE95DF58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C092157C-57E9-443B-AFF6-7F92F0968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F1B3BF69-4EA2-46C4-B153-0369BCD1E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BBC5FFB5-B3B6-4D0A-ABB0-8F5B8E8FEF0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143E1B8B-A311-4701-AC83-62A81A94C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ADC04395-F741-4FAF-A6E1-19A46FE05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BF567CFE-063D-4806-9FA9-9B8EBD0EE82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40" name="Oval 14">
              <a:extLst>
                <a:ext uri="{FF2B5EF4-FFF2-40B4-BE49-F238E27FC236}">
                  <a16:creationId xmlns:a16="http://schemas.microsoft.com/office/drawing/2014/main" id="{C2369C51-668C-4AFB-83C7-DCBE330F5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2C76D5C7-3A17-4F25-A802-859527763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2" name="Group 16">
            <a:extLst>
              <a:ext uri="{FF2B5EF4-FFF2-40B4-BE49-F238E27FC236}">
                <a16:creationId xmlns:a16="http://schemas.microsoft.com/office/drawing/2014/main" id="{7A368F6B-DCB9-4CC7-A6B1-218BC57A1B0D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43" name="Oval 17">
              <a:extLst>
                <a:ext uri="{FF2B5EF4-FFF2-40B4-BE49-F238E27FC236}">
                  <a16:creationId xmlns:a16="http://schemas.microsoft.com/office/drawing/2014/main" id="{DE236CEA-87CC-4F72-833C-9B250E3FF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4" name="Text Box 18">
              <a:extLst>
                <a:ext uri="{FF2B5EF4-FFF2-40B4-BE49-F238E27FC236}">
                  <a16:creationId xmlns:a16="http://schemas.microsoft.com/office/drawing/2014/main" id="{53982249-EC62-42F5-9B01-DD2EE79BE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F1ACC45A-378C-4343-862A-3A0267FD940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46" name="Oval 20">
              <a:extLst>
                <a:ext uri="{FF2B5EF4-FFF2-40B4-BE49-F238E27FC236}">
                  <a16:creationId xmlns:a16="http://schemas.microsoft.com/office/drawing/2014/main" id="{5E6750E0-742D-419E-AAD8-819696F2B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7" name="Text Box 21">
              <a:extLst>
                <a:ext uri="{FF2B5EF4-FFF2-40B4-BE49-F238E27FC236}">
                  <a16:creationId xmlns:a16="http://schemas.microsoft.com/office/drawing/2014/main" id="{85215EC5-50DA-42CA-A897-70BA57C3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k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8" name="Line 22">
            <a:extLst>
              <a:ext uri="{FF2B5EF4-FFF2-40B4-BE49-F238E27FC236}">
                <a16:creationId xmlns:a16="http://schemas.microsoft.com/office/drawing/2014/main" id="{2F1091A7-337B-49BB-8E64-412FEDD21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9" name="Line 23">
            <a:extLst>
              <a:ext uri="{FF2B5EF4-FFF2-40B4-BE49-F238E27FC236}">
                <a16:creationId xmlns:a16="http://schemas.microsoft.com/office/drawing/2014/main" id="{C2402DF3-D2E9-4630-867B-BAEE55EC0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C4FC4F92-2C7C-4CEA-A934-3204BF930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1" name="Line 25">
            <a:extLst>
              <a:ext uri="{FF2B5EF4-FFF2-40B4-BE49-F238E27FC236}">
                <a16:creationId xmlns:a16="http://schemas.microsoft.com/office/drawing/2014/main" id="{D79AE272-9C5B-47A3-B6EB-7E3C1187E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2" name="Line 26">
            <a:extLst>
              <a:ext uri="{FF2B5EF4-FFF2-40B4-BE49-F238E27FC236}">
                <a16:creationId xmlns:a16="http://schemas.microsoft.com/office/drawing/2014/main" id="{8EEC0C16-6FA5-489A-9233-780AF0E7F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3" name="Text Box 27">
            <a:extLst>
              <a:ext uri="{FF2B5EF4-FFF2-40B4-BE49-F238E27FC236}">
                <a16:creationId xmlns:a16="http://schemas.microsoft.com/office/drawing/2014/main" id="{E751B627-D223-4700-B764-8B41FAD3E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6124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54" name="Text Box 28">
            <a:extLst>
              <a:ext uri="{FF2B5EF4-FFF2-40B4-BE49-F238E27FC236}">
                <a16:creationId xmlns:a16="http://schemas.microsoft.com/office/drawing/2014/main" id="{F590326C-B67E-4D9F-887A-B10EEFE42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6124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907159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3653-F662-42B0-A60D-ABFDFF86C1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Bellman-Ford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689D-6137-4242-B90B-B5B2263226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Start: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</a:t>
            </a:r>
            <a:r>
              <a:rPr lang="en-US" altLang="zh-CN" dirty="0"/>
              <a:t> must be correct</a:t>
            </a:r>
          </a:p>
          <a:p>
            <a:r>
              <a:rPr lang="en-US" altLang="zh-CN" dirty="0"/>
              <a:t>Iteratively:</a:t>
            </a:r>
          </a:p>
          <a:p>
            <a:pPr lvl="1"/>
            <a:r>
              <a:rPr lang="en-US" altLang="zh-CN" dirty="0"/>
              <a:t>For every 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, update its neighbors with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[v]</a:t>
            </a:r>
          </a:p>
          <a:p>
            <a:pPr lvl="2"/>
            <a:r>
              <a:rPr lang="en-US" altLang="zh-CN" dirty="0"/>
              <a:t>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is also updated</a:t>
            </a:r>
          </a:p>
          <a:p>
            <a:r>
              <a:rPr lang="en-US" altLang="zh-CN" dirty="0"/>
              <a:t>After sufficient iterations, correct information from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 </a:t>
            </a:r>
            <a:r>
              <a:rPr lang="en-US" altLang="zh-CN" dirty="0"/>
              <a:t>will eventually propagated to every vertex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47C0-5724-41A4-894B-C266D4644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81" name="Group 4">
            <a:extLst>
              <a:ext uri="{FF2B5EF4-FFF2-40B4-BE49-F238E27FC236}">
                <a16:creationId xmlns:a16="http://schemas.microsoft.com/office/drawing/2014/main" id="{0CF91C03-1BA6-402C-9E3A-70AFE6072C8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82" name="Oval 5">
              <a:extLst>
                <a:ext uri="{FF2B5EF4-FFF2-40B4-BE49-F238E27FC236}">
                  <a16:creationId xmlns:a16="http://schemas.microsoft.com/office/drawing/2014/main" id="{B2717312-47A8-4412-BD5C-C53FE203E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3" name="Text Box 6">
              <a:extLst>
                <a:ext uri="{FF2B5EF4-FFF2-40B4-BE49-F238E27FC236}">
                  <a16:creationId xmlns:a16="http://schemas.microsoft.com/office/drawing/2014/main" id="{7574AE4B-92C1-4A77-BDC4-F2BD1E5DD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84" name="Group 7">
            <a:extLst>
              <a:ext uri="{FF2B5EF4-FFF2-40B4-BE49-F238E27FC236}">
                <a16:creationId xmlns:a16="http://schemas.microsoft.com/office/drawing/2014/main" id="{513DFD85-8705-4DEC-8080-5AB96E0D4C1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85" name="Oval 8">
              <a:extLst>
                <a:ext uri="{FF2B5EF4-FFF2-40B4-BE49-F238E27FC236}">
                  <a16:creationId xmlns:a16="http://schemas.microsoft.com/office/drawing/2014/main" id="{EE357392-B527-4F55-AE89-43E128A58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6" name="Text Box 9">
              <a:extLst>
                <a:ext uri="{FF2B5EF4-FFF2-40B4-BE49-F238E27FC236}">
                  <a16:creationId xmlns:a16="http://schemas.microsoft.com/office/drawing/2014/main" id="{2A387242-F9E4-47B2-961D-8DCB3E75F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10">
            <a:extLst>
              <a:ext uri="{FF2B5EF4-FFF2-40B4-BE49-F238E27FC236}">
                <a16:creationId xmlns:a16="http://schemas.microsoft.com/office/drawing/2014/main" id="{6A17FCC4-1D00-40A4-BE5B-17F0DC17339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88" name="Oval 11">
              <a:extLst>
                <a:ext uri="{FF2B5EF4-FFF2-40B4-BE49-F238E27FC236}">
                  <a16:creationId xmlns:a16="http://schemas.microsoft.com/office/drawing/2014/main" id="{140E085C-9F3F-45FD-AAA4-8CD27CFE5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9" name="Text Box 12">
              <a:extLst>
                <a:ext uri="{FF2B5EF4-FFF2-40B4-BE49-F238E27FC236}">
                  <a16:creationId xmlns:a16="http://schemas.microsoft.com/office/drawing/2014/main" id="{531BEB33-F3A5-46C8-AD22-6E431ED14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0" name="Group 13">
            <a:extLst>
              <a:ext uri="{FF2B5EF4-FFF2-40B4-BE49-F238E27FC236}">
                <a16:creationId xmlns:a16="http://schemas.microsoft.com/office/drawing/2014/main" id="{79BC0891-4E52-4169-90AD-EC8A26DC8FB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91" name="Oval 14">
              <a:extLst>
                <a:ext uri="{FF2B5EF4-FFF2-40B4-BE49-F238E27FC236}">
                  <a16:creationId xmlns:a16="http://schemas.microsoft.com/office/drawing/2014/main" id="{737B15D0-9BF2-4ED9-B244-A99A7A621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2" name="Text Box 15">
              <a:extLst>
                <a:ext uri="{FF2B5EF4-FFF2-40B4-BE49-F238E27FC236}">
                  <a16:creationId xmlns:a16="http://schemas.microsoft.com/office/drawing/2014/main" id="{0E5DCA26-9C5C-4844-907E-1F7D5D2D1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93" name="Group 16">
            <a:extLst>
              <a:ext uri="{FF2B5EF4-FFF2-40B4-BE49-F238E27FC236}">
                <a16:creationId xmlns:a16="http://schemas.microsoft.com/office/drawing/2014/main" id="{18FDC40F-3DA9-4AB7-BF50-3BB6E64EBA8C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94" name="Oval 17">
              <a:extLst>
                <a:ext uri="{FF2B5EF4-FFF2-40B4-BE49-F238E27FC236}">
                  <a16:creationId xmlns:a16="http://schemas.microsoft.com/office/drawing/2014/main" id="{CDBD6D8D-26FE-4B22-B846-FFD3E624B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" name="Text Box 18">
              <a:extLst>
                <a:ext uri="{FF2B5EF4-FFF2-40B4-BE49-F238E27FC236}">
                  <a16:creationId xmlns:a16="http://schemas.microsoft.com/office/drawing/2014/main" id="{3E370060-09A7-4F6A-BF51-4DC8CB023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96" name="Group 19">
            <a:extLst>
              <a:ext uri="{FF2B5EF4-FFF2-40B4-BE49-F238E27FC236}">
                <a16:creationId xmlns:a16="http://schemas.microsoft.com/office/drawing/2014/main" id="{F6103506-6671-4AC0-81A4-F087A641605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97" name="Oval 20">
              <a:extLst>
                <a:ext uri="{FF2B5EF4-FFF2-40B4-BE49-F238E27FC236}">
                  <a16:creationId xmlns:a16="http://schemas.microsoft.com/office/drawing/2014/main" id="{755ED4E9-C28F-46C1-A386-D54F7FE39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8" name="Text Box 21">
              <a:extLst>
                <a:ext uri="{FF2B5EF4-FFF2-40B4-BE49-F238E27FC236}">
                  <a16:creationId xmlns:a16="http://schemas.microsoft.com/office/drawing/2014/main" id="{C4B38A9D-37FF-406A-8E08-1C26515EF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k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99" name="Line 22">
            <a:extLst>
              <a:ext uri="{FF2B5EF4-FFF2-40B4-BE49-F238E27FC236}">
                <a16:creationId xmlns:a16="http://schemas.microsoft.com/office/drawing/2014/main" id="{6962FBE7-2DF7-4C53-864A-302CD99A5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100" name="Line 23">
            <a:extLst>
              <a:ext uri="{FF2B5EF4-FFF2-40B4-BE49-F238E27FC236}">
                <a16:creationId xmlns:a16="http://schemas.microsoft.com/office/drawing/2014/main" id="{AD575776-AE28-4387-A133-91942ECDA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101" name="Line 24">
            <a:extLst>
              <a:ext uri="{FF2B5EF4-FFF2-40B4-BE49-F238E27FC236}">
                <a16:creationId xmlns:a16="http://schemas.microsoft.com/office/drawing/2014/main" id="{356BC671-B12D-40DE-9272-59DF8077E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102" name="Line 25">
            <a:extLst>
              <a:ext uri="{FF2B5EF4-FFF2-40B4-BE49-F238E27FC236}">
                <a16:creationId xmlns:a16="http://schemas.microsoft.com/office/drawing/2014/main" id="{BCA66DAF-0E84-498B-961A-2274B663CB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103" name="Line 26">
            <a:extLst>
              <a:ext uri="{FF2B5EF4-FFF2-40B4-BE49-F238E27FC236}">
                <a16:creationId xmlns:a16="http://schemas.microsoft.com/office/drawing/2014/main" id="{8C83AA0A-7D7A-41CA-821C-7FF17C9E6E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104" name="Text Box 27">
            <a:extLst>
              <a:ext uri="{FF2B5EF4-FFF2-40B4-BE49-F238E27FC236}">
                <a16:creationId xmlns:a16="http://schemas.microsoft.com/office/drawing/2014/main" id="{92BA3611-EE62-485A-AC85-60A5A9C86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6124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105" name="Text Box 28">
            <a:extLst>
              <a:ext uri="{FF2B5EF4-FFF2-40B4-BE49-F238E27FC236}">
                <a16:creationId xmlns:a16="http://schemas.microsoft.com/office/drawing/2014/main" id="{7571E825-D083-48EF-A050-38BEABC61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6124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106" name="Text Box 29">
            <a:extLst>
              <a:ext uri="{FF2B5EF4-FFF2-40B4-BE49-F238E27FC236}">
                <a16:creationId xmlns:a16="http://schemas.microsoft.com/office/drawing/2014/main" id="{3BCFB510-26F0-4355-9DD7-B8BB429C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6124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62213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3653-F662-42B0-A60D-ABFDFF86C1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Bellman-Ford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689D-6137-4242-B90B-B5B2263226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Start: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</a:t>
            </a:r>
            <a:r>
              <a:rPr lang="en-US" altLang="zh-CN" dirty="0"/>
              <a:t> must be correct</a:t>
            </a:r>
          </a:p>
          <a:p>
            <a:r>
              <a:rPr lang="en-US" altLang="zh-CN" dirty="0"/>
              <a:t>Iteratively:</a:t>
            </a:r>
          </a:p>
          <a:p>
            <a:pPr lvl="1"/>
            <a:r>
              <a:rPr lang="en-US" altLang="zh-CN" dirty="0"/>
              <a:t>For every 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, update its neighbors with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[v]</a:t>
            </a:r>
          </a:p>
          <a:p>
            <a:pPr lvl="2"/>
            <a:r>
              <a:rPr lang="en-US" altLang="zh-CN" dirty="0"/>
              <a:t>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is also updated</a:t>
            </a:r>
          </a:p>
          <a:p>
            <a:r>
              <a:rPr lang="en-US" altLang="zh-CN" dirty="0"/>
              <a:t>After sufficient iterations, correct information from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 </a:t>
            </a:r>
            <a:r>
              <a:rPr lang="en-US" altLang="zh-CN" dirty="0"/>
              <a:t>will eventually propagated to every vertex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47C0-5724-41A4-894B-C266D4644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58" name="Group 4">
            <a:extLst>
              <a:ext uri="{FF2B5EF4-FFF2-40B4-BE49-F238E27FC236}">
                <a16:creationId xmlns:a16="http://schemas.microsoft.com/office/drawing/2014/main" id="{557E6852-2FDD-49EA-93A8-AB467040B1F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59" name="Oval 5">
              <a:extLst>
                <a:ext uri="{FF2B5EF4-FFF2-40B4-BE49-F238E27FC236}">
                  <a16:creationId xmlns:a16="http://schemas.microsoft.com/office/drawing/2014/main" id="{EE371ED7-F08F-44C9-80D6-ECB2D1413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2B6E3526-C5D6-45FE-9771-57E49AE85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1" name="Group 7">
            <a:extLst>
              <a:ext uri="{FF2B5EF4-FFF2-40B4-BE49-F238E27FC236}">
                <a16:creationId xmlns:a16="http://schemas.microsoft.com/office/drawing/2014/main" id="{EADAEEC7-0812-404F-84D8-C6750123EAA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62" name="Oval 8">
              <a:extLst>
                <a:ext uri="{FF2B5EF4-FFF2-40B4-BE49-F238E27FC236}">
                  <a16:creationId xmlns:a16="http://schemas.microsoft.com/office/drawing/2014/main" id="{ED2DC293-D16A-427C-B06E-B097C2FDF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3" name="Text Box 9">
              <a:extLst>
                <a:ext uri="{FF2B5EF4-FFF2-40B4-BE49-F238E27FC236}">
                  <a16:creationId xmlns:a16="http://schemas.microsoft.com/office/drawing/2014/main" id="{983D2A69-4D36-412E-824E-2DEC53E13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64" name="Group 10">
            <a:extLst>
              <a:ext uri="{FF2B5EF4-FFF2-40B4-BE49-F238E27FC236}">
                <a16:creationId xmlns:a16="http://schemas.microsoft.com/office/drawing/2014/main" id="{F9575A64-DDBB-44FE-927A-22F988EA63D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3EDC156F-523F-42DA-8983-97261C359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6" name="Text Box 12">
              <a:extLst>
                <a:ext uri="{FF2B5EF4-FFF2-40B4-BE49-F238E27FC236}">
                  <a16:creationId xmlns:a16="http://schemas.microsoft.com/office/drawing/2014/main" id="{D224C65A-9835-4DF9-BBCC-396F22812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67" name="Group 13">
            <a:extLst>
              <a:ext uri="{FF2B5EF4-FFF2-40B4-BE49-F238E27FC236}">
                <a16:creationId xmlns:a16="http://schemas.microsoft.com/office/drawing/2014/main" id="{9FF855F3-9F92-4074-B29A-B4B5E9838D2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68" name="Oval 14">
              <a:extLst>
                <a:ext uri="{FF2B5EF4-FFF2-40B4-BE49-F238E27FC236}">
                  <a16:creationId xmlns:a16="http://schemas.microsoft.com/office/drawing/2014/main" id="{E9C29B80-0005-4542-91D0-DBD581F40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9" name="Text Box 15">
              <a:extLst>
                <a:ext uri="{FF2B5EF4-FFF2-40B4-BE49-F238E27FC236}">
                  <a16:creationId xmlns:a16="http://schemas.microsoft.com/office/drawing/2014/main" id="{78EBE909-2319-4C30-A3AE-F5ABC8828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70" name="Group 16">
            <a:extLst>
              <a:ext uri="{FF2B5EF4-FFF2-40B4-BE49-F238E27FC236}">
                <a16:creationId xmlns:a16="http://schemas.microsoft.com/office/drawing/2014/main" id="{BA73128B-0022-485B-B2A8-64AD00960B0F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71" name="Oval 17">
              <a:extLst>
                <a:ext uri="{FF2B5EF4-FFF2-40B4-BE49-F238E27FC236}">
                  <a16:creationId xmlns:a16="http://schemas.microsoft.com/office/drawing/2014/main" id="{1374AB05-4B61-4940-A30E-AA83053C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2" name="Text Box 18">
              <a:extLst>
                <a:ext uri="{FF2B5EF4-FFF2-40B4-BE49-F238E27FC236}">
                  <a16:creationId xmlns:a16="http://schemas.microsoft.com/office/drawing/2014/main" id="{45DBC6B4-8840-423D-B6B1-A0E0D73E2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oup 19">
            <a:extLst>
              <a:ext uri="{FF2B5EF4-FFF2-40B4-BE49-F238E27FC236}">
                <a16:creationId xmlns:a16="http://schemas.microsoft.com/office/drawing/2014/main" id="{AB685357-861B-4796-A6FB-E907C03EB7AD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74" name="Oval 20">
              <a:extLst>
                <a:ext uri="{FF2B5EF4-FFF2-40B4-BE49-F238E27FC236}">
                  <a16:creationId xmlns:a16="http://schemas.microsoft.com/office/drawing/2014/main" id="{4190CDD3-5708-4AE4-93EA-A7DD48255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5" name="Text Box 21">
              <a:extLst>
                <a:ext uri="{FF2B5EF4-FFF2-40B4-BE49-F238E27FC236}">
                  <a16:creationId xmlns:a16="http://schemas.microsoft.com/office/drawing/2014/main" id="{498C1DC6-6352-49DA-9627-B296DFDA4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k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76" name="Line 22">
            <a:extLst>
              <a:ext uri="{FF2B5EF4-FFF2-40B4-BE49-F238E27FC236}">
                <a16:creationId xmlns:a16="http://schemas.microsoft.com/office/drawing/2014/main" id="{756CA07E-6C77-4830-8AA3-C410EC9A22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77" name="Line 23">
            <a:extLst>
              <a:ext uri="{FF2B5EF4-FFF2-40B4-BE49-F238E27FC236}">
                <a16:creationId xmlns:a16="http://schemas.microsoft.com/office/drawing/2014/main" id="{E367F964-E1CE-4D99-814E-58FA5E5F4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78" name="Line 24">
            <a:extLst>
              <a:ext uri="{FF2B5EF4-FFF2-40B4-BE49-F238E27FC236}">
                <a16:creationId xmlns:a16="http://schemas.microsoft.com/office/drawing/2014/main" id="{4570F4DA-5DDF-478C-98C3-48DB5CE58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79" name="Line 25">
            <a:extLst>
              <a:ext uri="{FF2B5EF4-FFF2-40B4-BE49-F238E27FC236}">
                <a16:creationId xmlns:a16="http://schemas.microsoft.com/office/drawing/2014/main" id="{A8E3A852-4D8F-4F8E-94E3-92B7DD822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0" name="Line 26">
            <a:extLst>
              <a:ext uri="{FF2B5EF4-FFF2-40B4-BE49-F238E27FC236}">
                <a16:creationId xmlns:a16="http://schemas.microsoft.com/office/drawing/2014/main" id="{9BEECB7C-44C1-4B26-AB82-0C4954E3D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107" name="Text Box 27">
            <a:extLst>
              <a:ext uri="{FF2B5EF4-FFF2-40B4-BE49-F238E27FC236}">
                <a16:creationId xmlns:a16="http://schemas.microsoft.com/office/drawing/2014/main" id="{4E5DB93B-264C-4A8E-9368-CB89CBE43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77123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108" name="Text Box 28">
            <a:extLst>
              <a:ext uri="{FF2B5EF4-FFF2-40B4-BE49-F238E27FC236}">
                <a16:creationId xmlns:a16="http://schemas.microsoft.com/office/drawing/2014/main" id="{2A5DD562-6339-4CF8-AA17-BB2AEA55D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77123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109" name="Text Box 29">
            <a:extLst>
              <a:ext uri="{FF2B5EF4-FFF2-40B4-BE49-F238E27FC236}">
                <a16:creationId xmlns:a16="http://schemas.microsoft.com/office/drawing/2014/main" id="{656A34E9-06E4-470A-AA6A-677CFC4E9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77123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110" name="Text Box 30">
            <a:extLst>
              <a:ext uri="{FF2B5EF4-FFF2-40B4-BE49-F238E27FC236}">
                <a16:creationId xmlns:a16="http://schemas.microsoft.com/office/drawing/2014/main" id="{7EF5C5E9-EE36-4D9F-B0CE-AC583DE4E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661248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16092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43653-F662-42B0-A60D-ABFDFF86C1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Bellman-Ford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F689D-6137-4242-B90B-B5B2263226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Start: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</a:t>
            </a:r>
            <a:r>
              <a:rPr lang="en-US" altLang="zh-CN" dirty="0"/>
              <a:t> must be correct</a:t>
            </a:r>
          </a:p>
          <a:p>
            <a:r>
              <a:rPr lang="en-US" altLang="zh-CN" dirty="0"/>
              <a:t>Iteratively:</a:t>
            </a:r>
          </a:p>
          <a:p>
            <a:pPr lvl="1"/>
            <a:r>
              <a:rPr lang="en-US" altLang="zh-CN" dirty="0"/>
              <a:t>For every 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, update its neighbors with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[v]</a:t>
            </a:r>
          </a:p>
          <a:p>
            <a:pPr lvl="2"/>
            <a:r>
              <a:rPr lang="en-US" altLang="zh-CN" dirty="0"/>
              <a:t>Vertex </a:t>
            </a:r>
            <a:r>
              <a:rPr lang="en-US" altLang="zh-CN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is also updated</a:t>
            </a:r>
          </a:p>
          <a:p>
            <a:r>
              <a:rPr lang="en-US" altLang="zh-CN" dirty="0"/>
              <a:t>After sufficient iterations, correct information from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[s] </a:t>
            </a:r>
            <a:r>
              <a:rPr lang="en-US" altLang="zh-CN" dirty="0"/>
              <a:t>will eventually propagated to every vertex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C947C0-5724-41A4-894B-C266D46449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C8A3008A-24E0-4917-9591-92FEED3F7A6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105400"/>
            <a:ext cx="533400" cy="533400"/>
            <a:chOff x="1824" y="2736"/>
            <a:chExt cx="336" cy="336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2746AC76-FF56-4943-A5C1-340524A45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E26FA754-3971-45BD-97C6-C58A33B2A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5" name="Group 7">
            <a:extLst>
              <a:ext uri="{FF2B5EF4-FFF2-40B4-BE49-F238E27FC236}">
                <a16:creationId xmlns:a16="http://schemas.microsoft.com/office/drawing/2014/main" id="{96C80FBF-CF49-4DE4-885A-0450D6B5EC6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05400"/>
            <a:ext cx="609600" cy="533400"/>
            <a:chOff x="1248" y="2736"/>
            <a:chExt cx="384" cy="336"/>
          </a:xfrm>
        </p:grpSpPr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E48E97A6-E300-4658-B2E5-D29574A47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id="{D0C801C7-CB2C-4D14-AFA3-0AB7EE5B9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1329F53E-5BF4-4533-9D58-3C4827D24A8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5105400"/>
            <a:ext cx="533400" cy="533400"/>
            <a:chOff x="1824" y="2736"/>
            <a:chExt cx="336" cy="336"/>
          </a:xfrm>
        </p:grpSpPr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BD02F002-5852-450F-A799-35CA0744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0" name="Text Box 12">
              <a:extLst>
                <a:ext uri="{FF2B5EF4-FFF2-40B4-BE49-F238E27FC236}">
                  <a16:creationId xmlns:a16="http://schemas.microsoft.com/office/drawing/2014/main" id="{92C50FD3-7EBC-42C1-9E97-C8FD268D4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41" name="Group 13">
            <a:extLst>
              <a:ext uri="{FF2B5EF4-FFF2-40B4-BE49-F238E27FC236}">
                <a16:creationId xmlns:a16="http://schemas.microsoft.com/office/drawing/2014/main" id="{6B8BB484-C251-4F58-AA00-09D1783AB8A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105400"/>
            <a:ext cx="609600" cy="533400"/>
            <a:chOff x="1248" y="2736"/>
            <a:chExt cx="384" cy="336"/>
          </a:xfrm>
        </p:grpSpPr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86480951-985C-4B46-99E8-3A77DDA51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DFCEA098-C814-433E-96E1-5D5798EBB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:a16="http://schemas.microsoft.com/office/drawing/2014/main" id="{BC562DF5-7F07-4A8D-8B0B-CA32C3BDB7F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5105400"/>
            <a:ext cx="609600" cy="533400"/>
            <a:chOff x="1248" y="2736"/>
            <a:chExt cx="384" cy="33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57DF2808-D5D1-4BCA-BCAB-BF2315FC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6" name="Text Box 18">
              <a:extLst>
                <a:ext uri="{FF2B5EF4-FFF2-40B4-BE49-F238E27FC236}">
                  <a16:creationId xmlns:a16="http://schemas.microsoft.com/office/drawing/2014/main" id="{3AA04730-5F27-41E6-9F2A-E183B4818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47" name="Group 19">
            <a:extLst>
              <a:ext uri="{FF2B5EF4-FFF2-40B4-BE49-F238E27FC236}">
                <a16:creationId xmlns:a16="http://schemas.microsoft.com/office/drawing/2014/main" id="{4596A3F0-CE2B-425E-8717-7F0E8BF513DF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05400"/>
            <a:ext cx="609600" cy="533400"/>
            <a:chOff x="1248" y="2736"/>
            <a:chExt cx="384" cy="336"/>
          </a:xfrm>
        </p:grpSpPr>
        <p:sp>
          <p:nvSpPr>
            <p:cNvPr id="48" name="Oval 20">
              <a:extLst>
                <a:ext uri="{FF2B5EF4-FFF2-40B4-BE49-F238E27FC236}">
                  <a16:creationId xmlns:a16="http://schemas.microsoft.com/office/drawing/2014/main" id="{1DDF7071-C1A5-43A0-BA93-41ED23FD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9" name="Text Box 21">
              <a:extLst>
                <a:ext uri="{FF2B5EF4-FFF2-40B4-BE49-F238E27FC236}">
                  <a16:creationId xmlns:a16="http://schemas.microsoft.com/office/drawing/2014/main" id="{238A55DF-512D-4F19-B6C1-73779610A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p</a:t>
              </a:r>
              <a:r>
                <a:rPr kumimoji="0" lang="en-US" altLang="zh-CN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k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0" name="Line 22">
            <a:extLst>
              <a:ext uri="{FF2B5EF4-FFF2-40B4-BE49-F238E27FC236}">
                <a16:creationId xmlns:a16="http://schemas.microsoft.com/office/drawing/2014/main" id="{6F52BD55-321E-4A0C-9D43-62E45D3FB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3340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1" name="Line 23">
            <a:extLst>
              <a:ext uri="{FF2B5EF4-FFF2-40B4-BE49-F238E27FC236}">
                <a16:creationId xmlns:a16="http://schemas.microsoft.com/office/drawing/2014/main" id="{F735ADB4-69B2-40FE-A836-9CB52C7E9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2" name="Line 24">
            <a:extLst>
              <a:ext uri="{FF2B5EF4-FFF2-40B4-BE49-F238E27FC236}">
                <a16:creationId xmlns:a16="http://schemas.microsoft.com/office/drawing/2014/main" id="{456D07FE-F195-4CD3-A100-28895723D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3" name="Line 25">
            <a:extLst>
              <a:ext uri="{FF2B5EF4-FFF2-40B4-BE49-F238E27FC236}">
                <a16:creationId xmlns:a16="http://schemas.microsoft.com/office/drawing/2014/main" id="{1D51A202-D315-4255-9D3A-D15C8D748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5334000"/>
            <a:ext cx="20574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CA954D1-F0B9-4948-A005-FA580D893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393735FB-FCEC-4709-B109-75A8C1EA0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86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56" name="Text Box 28">
            <a:extLst>
              <a:ext uri="{FF2B5EF4-FFF2-40B4-BE49-F238E27FC236}">
                <a16:creationId xmlns:a16="http://schemas.microsoft.com/office/drawing/2014/main" id="{B2B228E7-8EDD-4EFB-935B-3DE327F8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86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D615F7E2-5117-4CA9-A03F-1BCDC1E03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86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81" name="Text Box 30">
            <a:extLst>
              <a:ext uri="{FF2B5EF4-FFF2-40B4-BE49-F238E27FC236}">
                <a16:creationId xmlns:a16="http://schemas.microsoft.com/office/drawing/2014/main" id="{B169B4C8-DF38-4E3E-82F4-3B29ED7DF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670525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1F02F6"/>
                </a:solidFill>
                <a:latin typeface="Arial" panose="020B0604020202020204" pitchFamily="34" charset="0"/>
              </a:rPr>
              <a:t>correct</a:t>
            </a:r>
          </a:p>
        </p:txBody>
      </p:sp>
      <p:sp>
        <p:nvSpPr>
          <p:cNvPr id="82" name="Text Box 31">
            <a:extLst>
              <a:ext uri="{FF2B5EF4-FFF2-40B4-BE49-F238E27FC236}">
                <a16:creationId xmlns:a16="http://schemas.microsoft.com/office/drawing/2014/main" id="{1B4B4492-0A4B-4115-B383-E2478D29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292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5400">
                <a:solidFill>
                  <a:srgbClr val="1F02F6"/>
                </a:solidFill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2603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5C8D7-E73E-4233-991F-779A586C9B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49911B-B114-45AC-A0DC-CE5EADFE0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60" name="Group 3">
            <a:extLst>
              <a:ext uri="{FF2B5EF4-FFF2-40B4-BE49-F238E27FC236}">
                <a16:creationId xmlns:a16="http://schemas.microsoft.com/office/drawing/2014/main" id="{8F02D03B-1AB9-4335-B752-6A5090576B7A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3089176"/>
            <a:ext cx="533400" cy="533400"/>
            <a:chOff x="1824" y="2736"/>
            <a:chExt cx="336" cy="336"/>
          </a:xfrm>
        </p:grpSpPr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1C097812-979C-469D-BEE7-5AEA0E11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2" name="Text Box 5">
              <a:extLst>
                <a:ext uri="{FF2B5EF4-FFF2-40B4-BE49-F238E27FC236}">
                  <a16:creationId xmlns:a16="http://schemas.microsoft.com/office/drawing/2014/main" id="{5FED2B6A-3219-48FB-8DBC-64E631E2C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3" name="Group 6">
            <a:extLst>
              <a:ext uri="{FF2B5EF4-FFF2-40B4-BE49-F238E27FC236}">
                <a16:creationId xmlns:a16="http://schemas.microsoft.com/office/drawing/2014/main" id="{028DF3ED-F7EB-4659-930E-6D730B819A28}"/>
              </a:ext>
            </a:extLst>
          </p:cNvPr>
          <p:cNvGrpSpPr>
            <a:grpSpLocks/>
          </p:cNvGrpSpPr>
          <p:nvPr/>
        </p:nvGrpSpPr>
        <p:grpSpPr bwMode="auto">
          <a:xfrm>
            <a:off x="2884512" y="1793776"/>
            <a:ext cx="533400" cy="533400"/>
            <a:chOff x="1824" y="2736"/>
            <a:chExt cx="336" cy="336"/>
          </a:xfrm>
        </p:grpSpPr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B7E011C8-9FC1-4D44-B2DC-1FF90999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5" name="Text Box 8">
              <a:extLst>
                <a:ext uri="{FF2B5EF4-FFF2-40B4-BE49-F238E27FC236}">
                  <a16:creationId xmlns:a16="http://schemas.microsoft.com/office/drawing/2014/main" id="{4AEA1D6B-591E-4461-B3D4-ABD95E525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6" name="Group 9">
            <a:extLst>
              <a:ext uri="{FF2B5EF4-FFF2-40B4-BE49-F238E27FC236}">
                <a16:creationId xmlns:a16="http://schemas.microsoft.com/office/drawing/2014/main" id="{DDE4715F-A685-4A32-8744-66FF6943C626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4308376"/>
            <a:ext cx="533400" cy="533400"/>
            <a:chOff x="1824" y="2736"/>
            <a:chExt cx="336" cy="336"/>
          </a:xfrm>
        </p:grpSpPr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BC830251-2CEA-48A3-B37A-5CF18468F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CCE18710-9CC3-48DA-91B3-FD7C332A7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9" name="Group 12">
            <a:extLst>
              <a:ext uri="{FF2B5EF4-FFF2-40B4-BE49-F238E27FC236}">
                <a16:creationId xmlns:a16="http://schemas.microsoft.com/office/drawing/2014/main" id="{9DCCAFEB-E528-41AD-8D57-F184C3AB9AA7}"/>
              </a:ext>
            </a:extLst>
          </p:cNvPr>
          <p:cNvGrpSpPr>
            <a:grpSpLocks/>
          </p:cNvGrpSpPr>
          <p:nvPr/>
        </p:nvGrpSpPr>
        <p:grpSpPr bwMode="auto">
          <a:xfrm>
            <a:off x="3036912" y="5146576"/>
            <a:ext cx="533400" cy="533400"/>
            <a:chOff x="1824" y="2736"/>
            <a:chExt cx="336" cy="336"/>
          </a:xfrm>
        </p:grpSpPr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2453F1D4-6A3C-4198-9C53-A4B1650CC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1" name="Text Box 14">
              <a:extLst>
                <a:ext uri="{FF2B5EF4-FFF2-40B4-BE49-F238E27FC236}">
                  <a16:creationId xmlns:a16="http://schemas.microsoft.com/office/drawing/2014/main" id="{D52B3992-5FCC-4FEB-A548-1243D8C08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2" name="Group 15">
            <a:extLst>
              <a:ext uri="{FF2B5EF4-FFF2-40B4-BE49-F238E27FC236}">
                <a16:creationId xmlns:a16="http://schemas.microsoft.com/office/drawing/2014/main" id="{500A9683-5C55-4F37-AAB3-7F6F078059CD}"/>
              </a:ext>
            </a:extLst>
          </p:cNvPr>
          <p:cNvGrpSpPr>
            <a:grpSpLocks/>
          </p:cNvGrpSpPr>
          <p:nvPr/>
        </p:nvGrpSpPr>
        <p:grpSpPr bwMode="auto">
          <a:xfrm>
            <a:off x="4332312" y="1793776"/>
            <a:ext cx="533400" cy="533400"/>
            <a:chOff x="1824" y="2736"/>
            <a:chExt cx="336" cy="336"/>
          </a:xfrm>
        </p:grpSpPr>
        <p:sp>
          <p:nvSpPr>
            <p:cNvPr id="73" name="Oval 16">
              <a:extLst>
                <a:ext uri="{FF2B5EF4-FFF2-40B4-BE49-F238E27FC236}">
                  <a16:creationId xmlns:a16="http://schemas.microsoft.com/office/drawing/2014/main" id="{F5AE5249-1A9D-4755-A699-ED6EB5618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10E0BEBB-19D6-4A02-8E70-910BF5E69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8">
            <a:extLst>
              <a:ext uri="{FF2B5EF4-FFF2-40B4-BE49-F238E27FC236}">
                <a16:creationId xmlns:a16="http://schemas.microsoft.com/office/drawing/2014/main" id="{4F5F9C21-3FD7-493D-8097-EB5C48A6CAA5}"/>
              </a:ext>
            </a:extLst>
          </p:cNvPr>
          <p:cNvGrpSpPr>
            <a:grpSpLocks/>
          </p:cNvGrpSpPr>
          <p:nvPr/>
        </p:nvGrpSpPr>
        <p:grpSpPr bwMode="auto">
          <a:xfrm>
            <a:off x="4560912" y="5146576"/>
            <a:ext cx="533400" cy="533400"/>
            <a:chOff x="1824" y="2736"/>
            <a:chExt cx="336" cy="336"/>
          </a:xfrm>
        </p:grpSpPr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12B290A5-8832-4FAF-9E0C-0462D4A3B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7" name="Text Box 20">
              <a:extLst>
                <a:ext uri="{FF2B5EF4-FFF2-40B4-BE49-F238E27FC236}">
                  <a16:creationId xmlns:a16="http://schemas.microsoft.com/office/drawing/2014/main" id="{9F93BCB6-E658-4D7E-BC03-3389F918B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8" name="Group 21">
            <a:extLst>
              <a:ext uri="{FF2B5EF4-FFF2-40B4-BE49-F238E27FC236}">
                <a16:creationId xmlns:a16="http://schemas.microsoft.com/office/drawing/2014/main" id="{2ECCFAC5-1B68-4AC8-BA1A-275F8829A197}"/>
              </a:ext>
            </a:extLst>
          </p:cNvPr>
          <p:cNvGrpSpPr>
            <a:grpSpLocks/>
          </p:cNvGrpSpPr>
          <p:nvPr/>
        </p:nvGrpSpPr>
        <p:grpSpPr bwMode="auto">
          <a:xfrm>
            <a:off x="5475312" y="3012976"/>
            <a:ext cx="533400" cy="533400"/>
            <a:chOff x="1824" y="2736"/>
            <a:chExt cx="336" cy="336"/>
          </a:xfrm>
        </p:grpSpPr>
        <p:sp>
          <p:nvSpPr>
            <p:cNvPr id="79" name="Oval 22">
              <a:extLst>
                <a:ext uri="{FF2B5EF4-FFF2-40B4-BE49-F238E27FC236}">
                  <a16:creationId xmlns:a16="http://schemas.microsoft.com/office/drawing/2014/main" id="{E73BFE80-D508-459C-A86C-D33BC4299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0" name="Text Box 23">
              <a:extLst>
                <a:ext uri="{FF2B5EF4-FFF2-40B4-BE49-F238E27FC236}">
                  <a16:creationId xmlns:a16="http://schemas.microsoft.com/office/drawing/2014/main" id="{2C90A36C-0928-43C9-97BA-518212849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1" name="Group 24">
            <a:extLst>
              <a:ext uri="{FF2B5EF4-FFF2-40B4-BE49-F238E27FC236}">
                <a16:creationId xmlns:a16="http://schemas.microsoft.com/office/drawing/2014/main" id="{DDA20824-4C1B-490D-A717-13069A4F7A5C}"/>
              </a:ext>
            </a:extLst>
          </p:cNvPr>
          <p:cNvGrpSpPr>
            <a:grpSpLocks/>
          </p:cNvGrpSpPr>
          <p:nvPr/>
        </p:nvGrpSpPr>
        <p:grpSpPr bwMode="auto">
          <a:xfrm>
            <a:off x="5551512" y="4232176"/>
            <a:ext cx="533400" cy="533400"/>
            <a:chOff x="1824" y="2736"/>
            <a:chExt cx="336" cy="336"/>
          </a:xfrm>
        </p:grpSpPr>
        <p:sp>
          <p:nvSpPr>
            <p:cNvPr id="82" name="Oval 25">
              <a:extLst>
                <a:ext uri="{FF2B5EF4-FFF2-40B4-BE49-F238E27FC236}">
                  <a16:creationId xmlns:a16="http://schemas.microsoft.com/office/drawing/2014/main" id="{9BB8072F-537A-4DF1-9F60-6D62F0561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918C62A6-29BC-4729-89E4-5BB00C4A7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4" name="Line 27">
            <a:extLst>
              <a:ext uri="{FF2B5EF4-FFF2-40B4-BE49-F238E27FC236}">
                <a16:creationId xmlns:a16="http://schemas.microsoft.com/office/drawing/2014/main" id="{45A21923-496D-4B32-ACDF-57E71B640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912" y="202237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5" name="Line 28">
            <a:extLst>
              <a:ext uri="{FF2B5EF4-FFF2-40B4-BE49-F238E27FC236}">
                <a16:creationId xmlns:a16="http://schemas.microsoft.com/office/drawing/2014/main" id="{DC47E6AF-4A80-48C0-B5A0-8E76B3F108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5712" y="2174776"/>
            <a:ext cx="685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6" name="Line 29">
            <a:extLst>
              <a:ext uri="{FF2B5EF4-FFF2-40B4-BE49-F238E27FC236}">
                <a16:creationId xmlns:a16="http://schemas.microsoft.com/office/drawing/2014/main" id="{9A8FE8CA-3DD8-4D2D-9C66-CD811BB5F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112" y="35463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BD3CBE60-A6F1-4377-9EF3-E501115903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8112" y="46893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8" name="Line 31">
            <a:extLst>
              <a:ext uri="{FF2B5EF4-FFF2-40B4-BE49-F238E27FC236}">
                <a16:creationId xmlns:a16="http://schemas.microsoft.com/office/drawing/2014/main" id="{4E915CBF-DEFA-460F-A732-AE71FB0B5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312" y="5451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9" name="Line 32">
            <a:extLst>
              <a:ext uri="{FF2B5EF4-FFF2-40B4-BE49-F238E27FC236}">
                <a16:creationId xmlns:a16="http://schemas.microsoft.com/office/drawing/2014/main" id="{01F6B92F-9A71-4CA7-83FC-C46B8ECFA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312" y="47655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0" name="Line 33">
            <a:extLst>
              <a:ext uri="{FF2B5EF4-FFF2-40B4-BE49-F238E27FC236}">
                <a16:creationId xmlns:a16="http://schemas.microsoft.com/office/drawing/2014/main" id="{ACFC660A-630E-4A6F-896D-FB9ECF76E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712" y="36225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1" name="Line 34">
            <a:extLst>
              <a:ext uri="{FF2B5EF4-FFF2-40B4-BE49-F238E27FC236}">
                <a16:creationId xmlns:a16="http://schemas.microsoft.com/office/drawing/2014/main" id="{F7F9BDDD-05D0-48E0-A70C-07EA45D09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112" y="2250976"/>
            <a:ext cx="609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2" name="Line 35">
            <a:extLst>
              <a:ext uri="{FF2B5EF4-FFF2-40B4-BE49-F238E27FC236}">
                <a16:creationId xmlns:a16="http://schemas.microsoft.com/office/drawing/2014/main" id="{B857E5FA-84D8-42A2-94A2-24D4EAF535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7312" y="2250976"/>
            <a:ext cx="198120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3" name="Line 36">
            <a:extLst>
              <a:ext uri="{FF2B5EF4-FFF2-40B4-BE49-F238E27FC236}">
                <a16:creationId xmlns:a16="http://schemas.microsoft.com/office/drawing/2014/main" id="{966AC3E6-CB0A-4FFB-8D3C-3397D8470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912" y="2327176"/>
            <a:ext cx="11430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4" name="Line 37">
            <a:extLst>
              <a:ext uri="{FF2B5EF4-FFF2-40B4-BE49-F238E27FC236}">
                <a16:creationId xmlns:a16="http://schemas.microsoft.com/office/drawing/2014/main" id="{255AFCD3-27EE-4C1F-A94F-C38BB764DE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4112" y="3393976"/>
            <a:ext cx="1981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5" name="Text Box 38">
            <a:extLst>
              <a:ext uri="{FF2B5EF4-FFF2-40B4-BE49-F238E27FC236}">
                <a16:creationId xmlns:a16="http://schemas.microsoft.com/office/drawing/2014/main" id="{CAA6862D-719A-4B05-BD42-D9F26B2BF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12" y="165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6" name="Text Box 39">
            <a:extLst>
              <a:ext uri="{FF2B5EF4-FFF2-40B4-BE49-F238E27FC236}">
                <a16:creationId xmlns:a16="http://schemas.microsoft.com/office/drawing/2014/main" id="{CBB4F112-DF54-499C-ACF5-EDE02511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2341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7" name="Text Box 40">
            <a:extLst>
              <a:ext uri="{FF2B5EF4-FFF2-40B4-BE49-F238E27FC236}">
                <a16:creationId xmlns:a16="http://schemas.microsoft.com/office/drawing/2014/main" id="{A18D345D-F71F-4043-B9C1-B2BD47433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12" y="3713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8" name="Text Box 41">
            <a:extLst>
              <a:ext uri="{FF2B5EF4-FFF2-40B4-BE49-F238E27FC236}">
                <a16:creationId xmlns:a16="http://schemas.microsoft.com/office/drawing/2014/main" id="{5FE08CDC-0C16-47DF-8B1C-A1328188A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4932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9" name="Text Box 42">
            <a:extLst>
              <a:ext uri="{FF2B5EF4-FFF2-40B4-BE49-F238E27FC236}">
                <a16:creationId xmlns:a16="http://schemas.microsoft.com/office/drawing/2014/main" id="{F0155D50-94A0-4350-B797-51F739558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112" y="546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0" name="Text Box 43">
            <a:extLst>
              <a:ext uri="{FF2B5EF4-FFF2-40B4-BE49-F238E27FC236}">
                <a16:creationId xmlns:a16="http://schemas.microsoft.com/office/drawing/2014/main" id="{0F417161-A577-431C-B0E8-1506701E1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912" y="4841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1" name="Text Box 44">
            <a:extLst>
              <a:ext uri="{FF2B5EF4-FFF2-40B4-BE49-F238E27FC236}">
                <a16:creationId xmlns:a16="http://schemas.microsoft.com/office/drawing/2014/main" id="{4C84402B-7C3C-41A9-8C84-242CC6BE9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112" y="36368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" name="Text Box 45">
            <a:extLst>
              <a:ext uri="{FF2B5EF4-FFF2-40B4-BE49-F238E27FC236}">
                <a16:creationId xmlns:a16="http://schemas.microsoft.com/office/drawing/2014/main" id="{6F113012-1AD5-4C87-A505-6E2206003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512" y="2327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" name="Text Box 46">
            <a:extLst>
              <a:ext uri="{FF2B5EF4-FFF2-40B4-BE49-F238E27FC236}">
                <a16:creationId xmlns:a16="http://schemas.microsoft.com/office/drawing/2014/main" id="{0673DEAC-61E8-470C-992B-E5ABDA3D1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712" y="3332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4" name="Text Box 47">
            <a:extLst>
              <a:ext uri="{FF2B5EF4-FFF2-40B4-BE49-F238E27FC236}">
                <a16:creationId xmlns:a16="http://schemas.microsoft.com/office/drawing/2014/main" id="{69AAAFFA-AD43-4900-A8DD-2383F26B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4170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05" name="Text Box 48">
            <a:extLst>
              <a:ext uri="{FF2B5EF4-FFF2-40B4-BE49-F238E27FC236}">
                <a16:creationId xmlns:a16="http://schemas.microsoft.com/office/drawing/2014/main" id="{AD5654BE-7B21-4D9C-8CB8-81643DEC3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3027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106" name="Text Box 49">
            <a:extLst>
              <a:ext uri="{FF2B5EF4-FFF2-40B4-BE49-F238E27FC236}">
                <a16:creationId xmlns:a16="http://schemas.microsoft.com/office/drawing/2014/main" id="{A5EC25AB-1327-429D-A9EB-9FAA264BF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7" name="Text Box 50">
            <a:extLst>
              <a:ext uri="{FF2B5EF4-FFF2-40B4-BE49-F238E27FC236}">
                <a16:creationId xmlns:a16="http://schemas.microsoft.com/office/drawing/2014/main" id="{310C24C1-6E29-46ED-B445-9CF06F091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8" name="Text Box 51">
            <a:extLst>
              <a:ext uri="{FF2B5EF4-FFF2-40B4-BE49-F238E27FC236}">
                <a16:creationId xmlns:a16="http://schemas.microsoft.com/office/drawing/2014/main" id="{F3DC581C-0419-40B4-A2F4-A26C79097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912" y="2631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" name="Text Box 52">
            <a:extLst>
              <a:ext uri="{FF2B5EF4-FFF2-40B4-BE49-F238E27FC236}">
                <a16:creationId xmlns:a16="http://schemas.microsoft.com/office/drawing/2014/main" id="{43911668-8D8C-4925-A109-0A5CAD15D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112" y="4246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0" name="Text Box 53">
            <a:extLst>
              <a:ext uri="{FF2B5EF4-FFF2-40B4-BE49-F238E27FC236}">
                <a16:creationId xmlns:a16="http://schemas.microsoft.com/office/drawing/2014/main" id="{AA18FFB1-B426-4997-A6CB-480890F96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712" y="5618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1" name="Text Box 54">
            <a:extLst>
              <a:ext uri="{FF2B5EF4-FFF2-40B4-BE49-F238E27FC236}">
                <a16:creationId xmlns:a16="http://schemas.microsoft.com/office/drawing/2014/main" id="{59BA0F1A-8D7E-41A6-81E1-80F669461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5679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" name="Text Box 55">
            <a:extLst>
              <a:ext uri="{FF2B5EF4-FFF2-40B4-BE49-F238E27FC236}">
                <a16:creationId xmlns:a16="http://schemas.microsoft.com/office/drawing/2014/main" id="{20CD1F6C-2950-4B08-B175-DF6B81FC2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112" y="4460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A6DF44B6-DFCD-4F44-B546-5F61A96C0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912" y="3089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4" name="Text Box 57">
            <a:extLst>
              <a:ext uri="{FF2B5EF4-FFF2-40B4-BE49-F238E27FC236}">
                <a16:creationId xmlns:a16="http://schemas.microsoft.com/office/drawing/2014/main" id="{243365CA-DD94-4032-BB3B-7A12A616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712" y="18699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Iteration: 0</a:t>
            </a:r>
          </a:p>
        </p:txBody>
      </p:sp>
    </p:spTree>
    <p:extLst>
      <p:ext uri="{BB962C8B-B14F-4D97-AF65-F5344CB8AC3E}">
        <p14:creationId xmlns:p14="http://schemas.microsoft.com/office/powerpoint/2010/main" val="3341434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38962-68FE-44AA-AC21-AF1E5170F1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084E80-9B33-4F36-A83F-0F2527C99D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60" name="Group 3">
            <a:extLst>
              <a:ext uri="{FF2B5EF4-FFF2-40B4-BE49-F238E27FC236}">
                <a16:creationId xmlns:a16="http://schemas.microsoft.com/office/drawing/2014/main" id="{5A9A0B04-3CE9-451A-8905-3F275B7B4F62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3089176"/>
            <a:ext cx="533400" cy="533400"/>
            <a:chOff x="1824" y="2736"/>
            <a:chExt cx="336" cy="336"/>
          </a:xfrm>
        </p:grpSpPr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B9D2C090-1DF8-4F49-9475-FD40CCFA0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2" name="Text Box 5">
              <a:extLst>
                <a:ext uri="{FF2B5EF4-FFF2-40B4-BE49-F238E27FC236}">
                  <a16:creationId xmlns:a16="http://schemas.microsoft.com/office/drawing/2014/main" id="{BE73ABC3-EA5B-402E-B9DC-8C03BB26D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3" name="Group 6">
            <a:extLst>
              <a:ext uri="{FF2B5EF4-FFF2-40B4-BE49-F238E27FC236}">
                <a16:creationId xmlns:a16="http://schemas.microsoft.com/office/drawing/2014/main" id="{456D55E5-CD53-41F0-9C32-E37F82EA3E73}"/>
              </a:ext>
            </a:extLst>
          </p:cNvPr>
          <p:cNvGrpSpPr>
            <a:grpSpLocks/>
          </p:cNvGrpSpPr>
          <p:nvPr/>
        </p:nvGrpSpPr>
        <p:grpSpPr bwMode="auto">
          <a:xfrm>
            <a:off x="2884512" y="1793776"/>
            <a:ext cx="533400" cy="533400"/>
            <a:chOff x="1824" y="2736"/>
            <a:chExt cx="336" cy="336"/>
          </a:xfrm>
        </p:grpSpPr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23F2B266-AE6F-41FE-A06F-CD52B495B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5" name="Text Box 8">
              <a:extLst>
                <a:ext uri="{FF2B5EF4-FFF2-40B4-BE49-F238E27FC236}">
                  <a16:creationId xmlns:a16="http://schemas.microsoft.com/office/drawing/2014/main" id="{F0001482-81A6-419C-91DB-7825C8FD6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6" name="Group 9">
            <a:extLst>
              <a:ext uri="{FF2B5EF4-FFF2-40B4-BE49-F238E27FC236}">
                <a16:creationId xmlns:a16="http://schemas.microsoft.com/office/drawing/2014/main" id="{7EC7CBE9-F3D7-4899-BC8A-23CCCA2FD603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4308376"/>
            <a:ext cx="533400" cy="533400"/>
            <a:chOff x="1824" y="2736"/>
            <a:chExt cx="336" cy="336"/>
          </a:xfrm>
        </p:grpSpPr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037BCAD8-3533-4374-B488-D7CCA87FD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B65731AC-A4C6-4475-8D0A-F322496A0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9" name="Group 12">
            <a:extLst>
              <a:ext uri="{FF2B5EF4-FFF2-40B4-BE49-F238E27FC236}">
                <a16:creationId xmlns:a16="http://schemas.microsoft.com/office/drawing/2014/main" id="{B0D6204E-82E2-4DB9-A410-9A44C48C76BD}"/>
              </a:ext>
            </a:extLst>
          </p:cNvPr>
          <p:cNvGrpSpPr>
            <a:grpSpLocks/>
          </p:cNvGrpSpPr>
          <p:nvPr/>
        </p:nvGrpSpPr>
        <p:grpSpPr bwMode="auto">
          <a:xfrm>
            <a:off x="3036912" y="5146576"/>
            <a:ext cx="533400" cy="533400"/>
            <a:chOff x="1824" y="2736"/>
            <a:chExt cx="336" cy="336"/>
          </a:xfrm>
        </p:grpSpPr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D64E35BD-25E8-4EDB-8D1F-3B7884859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1" name="Text Box 14">
              <a:extLst>
                <a:ext uri="{FF2B5EF4-FFF2-40B4-BE49-F238E27FC236}">
                  <a16:creationId xmlns:a16="http://schemas.microsoft.com/office/drawing/2014/main" id="{045BD147-C88D-4110-A380-6014FFA8E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2" name="Group 15">
            <a:extLst>
              <a:ext uri="{FF2B5EF4-FFF2-40B4-BE49-F238E27FC236}">
                <a16:creationId xmlns:a16="http://schemas.microsoft.com/office/drawing/2014/main" id="{D1F92731-7CB4-4931-AAD2-945F4C7B0AB0}"/>
              </a:ext>
            </a:extLst>
          </p:cNvPr>
          <p:cNvGrpSpPr>
            <a:grpSpLocks/>
          </p:cNvGrpSpPr>
          <p:nvPr/>
        </p:nvGrpSpPr>
        <p:grpSpPr bwMode="auto">
          <a:xfrm>
            <a:off x="4332312" y="1793776"/>
            <a:ext cx="533400" cy="533400"/>
            <a:chOff x="1824" y="2736"/>
            <a:chExt cx="336" cy="336"/>
          </a:xfrm>
        </p:grpSpPr>
        <p:sp>
          <p:nvSpPr>
            <p:cNvPr id="73" name="Oval 16">
              <a:extLst>
                <a:ext uri="{FF2B5EF4-FFF2-40B4-BE49-F238E27FC236}">
                  <a16:creationId xmlns:a16="http://schemas.microsoft.com/office/drawing/2014/main" id="{6936AB96-448B-482D-808D-A26CB94C0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02DD33BF-8ED3-449C-99BB-2142DB121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8">
            <a:extLst>
              <a:ext uri="{FF2B5EF4-FFF2-40B4-BE49-F238E27FC236}">
                <a16:creationId xmlns:a16="http://schemas.microsoft.com/office/drawing/2014/main" id="{E28D6E78-06F1-4CE3-A012-3F7FE6CA33AA}"/>
              </a:ext>
            </a:extLst>
          </p:cNvPr>
          <p:cNvGrpSpPr>
            <a:grpSpLocks/>
          </p:cNvGrpSpPr>
          <p:nvPr/>
        </p:nvGrpSpPr>
        <p:grpSpPr bwMode="auto">
          <a:xfrm>
            <a:off x="4560912" y="5146576"/>
            <a:ext cx="533400" cy="533400"/>
            <a:chOff x="1824" y="2736"/>
            <a:chExt cx="336" cy="336"/>
          </a:xfrm>
        </p:grpSpPr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D067F081-F90C-4D53-A0BE-8B20E9B5E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7" name="Text Box 20">
              <a:extLst>
                <a:ext uri="{FF2B5EF4-FFF2-40B4-BE49-F238E27FC236}">
                  <a16:creationId xmlns:a16="http://schemas.microsoft.com/office/drawing/2014/main" id="{5146E5D5-69FC-44B8-A69B-0701F695B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8" name="Group 21">
            <a:extLst>
              <a:ext uri="{FF2B5EF4-FFF2-40B4-BE49-F238E27FC236}">
                <a16:creationId xmlns:a16="http://schemas.microsoft.com/office/drawing/2014/main" id="{1E9AEAAC-B24F-4789-9DB2-0C746927EC95}"/>
              </a:ext>
            </a:extLst>
          </p:cNvPr>
          <p:cNvGrpSpPr>
            <a:grpSpLocks/>
          </p:cNvGrpSpPr>
          <p:nvPr/>
        </p:nvGrpSpPr>
        <p:grpSpPr bwMode="auto">
          <a:xfrm>
            <a:off x="5475312" y="3012976"/>
            <a:ext cx="533400" cy="533400"/>
            <a:chOff x="1824" y="2736"/>
            <a:chExt cx="336" cy="336"/>
          </a:xfrm>
        </p:grpSpPr>
        <p:sp>
          <p:nvSpPr>
            <p:cNvPr id="79" name="Oval 22">
              <a:extLst>
                <a:ext uri="{FF2B5EF4-FFF2-40B4-BE49-F238E27FC236}">
                  <a16:creationId xmlns:a16="http://schemas.microsoft.com/office/drawing/2014/main" id="{57FCD042-EA5B-4B90-9156-E04D3F8CF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0" name="Text Box 23">
              <a:extLst>
                <a:ext uri="{FF2B5EF4-FFF2-40B4-BE49-F238E27FC236}">
                  <a16:creationId xmlns:a16="http://schemas.microsoft.com/office/drawing/2014/main" id="{86491EF2-2777-4375-BDB4-6205E15C3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1" name="Group 24">
            <a:extLst>
              <a:ext uri="{FF2B5EF4-FFF2-40B4-BE49-F238E27FC236}">
                <a16:creationId xmlns:a16="http://schemas.microsoft.com/office/drawing/2014/main" id="{3BF5B290-D888-4E17-A189-27D55D084226}"/>
              </a:ext>
            </a:extLst>
          </p:cNvPr>
          <p:cNvGrpSpPr>
            <a:grpSpLocks/>
          </p:cNvGrpSpPr>
          <p:nvPr/>
        </p:nvGrpSpPr>
        <p:grpSpPr bwMode="auto">
          <a:xfrm>
            <a:off x="5551512" y="4232176"/>
            <a:ext cx="533400" cy="533400"/>
            <a:chOff x="1824" y="2736"/>
            <a:chExt cx="336" cy="336"/>
          </a:xfrm>
        </p:grpSpPr>
        <p:sp>
          <p:nvSpPr>
            <p:cNvPr id="82" name="Oval 25">
              <a:extLst>
                <a:ext uri="{FF2B5EF4-FFF2-40B4-BE49-F238E27FC236}">
                  <a16:creationId xmlns:a16="http://schemas.microsoft.com/office/drawing/2014/main" id="{053076AA-50C4-4086-913A-D18F36E4F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39F4393E-EA32-41A9-99DC-9FB37DC2F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4" name="Line 27">
            <a:extLst>
              <a:ext uri="{FF2B5EF4-FFF2-40B4-BE49-F238E27FC236}">
                <a16:creationId xmlns:a16="http://schemas.microsoft.com/office/drawing/2014/main" id="{EFE53EBB-4B15-40AC-B615-770AF1DAB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912" y="202237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5" name="Line 28">
            <a:extLst>
              <a:ext uri="{FF2B5EF4-FFF2-40B4-BE49-F238E27FC236}">
                <a16:creationId xmlns:a16="http://schemas.microsoft.com/office/drawing/2014/main" id="{D871B111-7687-4522-AA56-CDE76013A5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5712" y="2174776"/>
            <a:ext cx="685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6" name="Line 29">
            <a:extLst>
              <a:ext uri="{FF2B5EF4-FFF2-40B4-BE49-F238E27FC236}">
                <a16:creationId xmlns:a16="http://schemas.microsoft.com/office/drawing/2014/main" id="{D70DE0C6-20C7-4AA0-8BA7-1B8C87A04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112" y="35463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01C9418A-A969-4C62-BA1C-1AF3B96340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8112" y="46893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8" name="Line 31">
            <a:extLst>
              <a:ext uri="{FF2B5EF4-FFF2-40B4-BE49-F238E27FC236}">
                <a16:creationId xmlns:a16="http://schemas.microsoft.com/office/drawing/2014/main" id="{3DF9B489-A79A-4B6E-85DC-B29A22F03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312" y="5451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9" name="Line 32">
            <a:extLst>
              <a:ext uri="{FF2B5EF4-FFF2-40B4-BE49-F238E27FC236}">
                <a16:creationId xmlns:a16="http://schemas.microsoft.com/office/drawing/2014/main" id="{42C5BD63-461A-418B-A620-C54CA67DCB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312" y="47655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0" name="Line 33">
            <a:extLst>
              <a:ext uri="{FF2B5EF4-FFF2-40B4-BE49-F238E27FC236}">
                <a16:creationId xmlns:a16="http://schemas.microsoft.com/office/drawing/2014/main" id="{144DFD8C-0E26-472C-8B8E-1AB65A62D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712" y="36225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1" name="Line 34">
            <a:extLst>
              <a:ext uri="{FF2B5EF4-FFF2-40B4-BE49-F238E27FC236}">
                <a16:creationId xmlns:a16="http://schemas.microsoft.com/office/drawing/2014/main" id="{E4A4DE28-5876-449B-B6B2-C49A3284E9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112" y="2250976"/>
            <a:ext cx="609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2" name="Line 35">
            <a:extLst>
              <a:ext uri="{FF2B5EF4-FFF2-40B4-BE49-F238E27FC236}">
                <a16:creationId xmlns:a16="http://schemas.microsoft.com/office/drawing/2014/main" id="{026A938D-F77C-4D9E-A4B3-DB4CCCD3A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7312" y="2250976"/>
            <a:ext cx="198120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3" name="Line 36">
            <a:extLst>
              <a:ext uri="{FF2B5EF4-FFF2-40B4-BE49-F238E27FC236}">
                <a16:creationId xmlns:a16="http://schemas.microsoft.com/office/drawing/2014/main" id="{36602368-E059-4AC0-B593-91CAA6ABE0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912" y="2327176"/>
            <a:ext cx="11430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4" name="Line 37">
            <a:extLst>
              <a:ext uri="{FF2B5EF4-FFF2-40B4-BE49-F238E27FC236}">
                <a16:creationId xmlns:a16="http://schemas.microsoft.com/office/drawing/2014/main" id="{88DE9660-2D94-485E-AD75-C38C6E290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4112" y="3393976"/>
            <a:ext cx="1981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5" name="Text Box 38">
            <a:extLst>
              <a:ext uri="{FF2B5EF4-FFF2-40B4-BE49-F238E27FC236}">
                <a16:creationId xmlns:a16="http://schemas.microsoft.com/office/drawing/2014/main" id="{F5596AF9-14C0-47C6-96BA-F1AC7248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12" y="165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6" name="Text Box 39">
            <a:extLst>
              <a:ext uri="{FF2B5EF4-FFF2-40B4-BE49-F238E27FC236}">
                <a16:creationId xmlns:a16="http://schemas.microsoft.com/office/drawing/2014/main" id="{0965ED64-48C3-4038-B362-FAE77C10A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2341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7" name="Text Box 40">
            <a:extLst>
              <a:ext uri="{FF2B5EF4-FFF2-40B4-BE49-F238E27FC236}">
                <a16:creationId xmlns:a16="http://schemas.microsoft.com/office/drawing/2014/main" id="{30B8281E-E108-4627-8790-13C14E4F9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12" y="3713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8" name="Text Box 41">
            <a:extLst>
              <a:ext uri="{FF2B5EF4-FFF2-40B4-BE49-F238E27FC236}">
                <a16:creationId xmlns:a16="http://schemas.microsoft.com/office/drawing/2014/main" id="{2F0DC36C-2AE0-4425-9B83-5DAF61C04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4932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9" name="Text Box 42">
            <a:extLst>
              <a:ext uri="{FF2B5EF4-FFF2-40B4-BE49-F238E27FC236}">
                <a16:creationId xmlns:a16="http://schemas.microsoft.com/office/drawing/2014/main" id="{3BD72252-A40E-40F6-AD2E-0ECAF6D70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112" y="546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0" name="Text Box 43">
            <a:extLst>
              <a:ext uri="{FF2B5EF4-FFF2-40B4-BE49-F238E27FC236}">
                <a16:creationId xmlns:a16="http://schemas.microsoft.com/office/drawing/2014/main" id="{9AA4576F-F622-42E2-8F18-6C74EF2E5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912" y="4841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1" name="Text Box 44">
            <a:extLst>
              <a:ext uri="{FF2B5EF4-FFF2-40B4-BE49-F238E27FC236}">
                <a16:creationId xmlns:a16="http://schemas.microsoft.com/office/drawing/2014/main" id="{E19C74C8-A9DB-4EEC-AA0C-54D912B8E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112" y="36368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" name="Text Box 45">
            <a:extLst>
              <a:ext uri="{FF2B5EF4-FFF2-40B4-BE49-F238E27FC236}">
                <a16:creationId xmlns:a16="http://schemas.microsoft.com/office/drawing/2014/main" id="{0122E295-8B4D-4232-8811-1EA7EA9E0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512" y="2327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" name="Text Box 46">
            <a:extLst>
              <a:ext uri="{FF2B5EF4-FFF2-40B4-BE49-F238E27FC236}">
                <a16:creationId xmlns:a16="http://schemas.microsoft.com/office/drawing/2014/main" id="{AE30D3C6-7DD9-4585-9365-273E4C1D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712" y="3332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4" name="Text Box 47">
            <a:extLst>
              <a:ext uri="{FF2B5EF4-FFF2-40B4-BE49-F238E27FC236}">
                <a16:creationId xmlns:a16="http://schemas.microsoft.com/office/drawing/2014/main" id="{0A39E4D2-4D98-43F5-A8F6-88891328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4170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05" name="Text Box 48">
            <a:extLst>
              <a:ext uri="{FF2B5EF4-FFF2-40B4-BE49-F238E27FC236}">
                <a16:creationId xmlns:a16="http://schemas.microsoft.com/office/drawing/2014/main" id="{1DC49406-9FA3-42FC-9DB5-4BA2F2541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3027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106" name="Text Box 49">
            <a:extLst>
              <a:ext uri="{FF2B5EF4-FFF2-40B4-BE49-F238E27FC236}">
                <a16:creationId xmlns:a16="http://schemas.microsoft.com/office/drawing/2014/main" id="{BF5D03B7-71A6-493A-9585-3033BD37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7" name="Text Box 50">
            <a:extLst>
              <a:ext uri="{FF2B5EF4-FFF2-40B4-BE49-F238E27FC236}">
                <a16:creationId xmlns:a16="http://schemas.microsoft.com/office/drawing/2014/main" id="{36E21F0B-7720-459D-9F14-364819332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08" name="Text Box 51">
            <a:extLst>
              <a:ext uri="{FF2B5EF4-FFF2-40B4-BE49-F238E27FC236}">
                <a16:creationId xmlns:a16="http://schemas.microsoft.com/office/drawing/2014/main" id="{A59503A4-24BE-4F64-B10A-834FD8A54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912" y="2631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" name="Text Box 52">
            <a:extLst>
              <a:ext uri="{FF2B5EF4-FFF2-40B4-BE49-F238E27FC236}">
                <a16:creationId xmlns:a16="http://schemas.microsoft.com/office/drawing/2014/main" id="{3840D001-E980-42DC-98FB-9D8B670CF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112" y="4246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0" name="Text Box 53">
            <a:extLst>
              <a:ext uri="{FF2B5EF4-FFF2-40B4-BE49-F238E27FC236}">
                <a16:creationId xmlns:a16="http://schemas.microsoft.com/office/drawing/2014/main" id="{4C31BBD7-598F-4E2C-A4E8-D252BA5D0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712" y="5618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1" name="Text Box 54">
            <a:extLst>
              <a:ext uri="{FF2B5EF4-FFF2-40B4-BE49-F238E27FC236}">
                <a16:creationId xmlns:a16="http://schemas.microsoft.com/office/drawing/2014/main" id="{3A3A1B05-3D03-4B58-B30F-8EB3C10F1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5679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" name="Text Box 55">
            <a:extLst>
              <a:ext uri="{FF2B5EF4-FFF2-40B4-BE49-F238E27FC236}">
                <a16:creationId xmlns:a16="http://schemas.microsoft.com/office/drawing/2014/main" id="{A6991A50-9211-435E-A0AA-D2A82BDB0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112" y="4460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50C9C9D4-48C8-42D6-B957-443E6BB1E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912" y="3089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4" name="Text Box 57">
            <a:extLst>
              <a:ext uri="{FF2B5EF4-FFF2-40B4-BE49-F238E27FC236}">
                <a16:creationId xmlns:a16="http://schemas.microsoft.com/office/drawing/2014/main" id="{534F05B4-2017-4F8B-820A-233F1252D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712" y="18699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Iteration: 1</a:t>
            </a:r>
          </a:p>
        </p:txBody>
      </p:sp>
    </p:spTree>
    <p:extLst>
      <p:ext uri="{BB962C8B-B14F-4D97-AF65-F5344CB8AC3E}">
        <p14:creationId xmlns:p14="http://schemas.microsoft.com/office/powerpoint/2010/main" val="404376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124B0-2389-471D-96A5-D0D62B907F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6C903-A548-421C-81B5-D13D35BE1E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grpSp>
        <p:nvGrpSpPr>
          <p:cNvPr id="60" name="Group 3">
            <a:extLst>
              <a:ext uri="{FF2B5EF4-FFF2-40B4-BE49-F238E27FC236}">
                <a16:creationId xmlns:a16="http://schemas.microsoft.com/office/drawing/2014/main" id="{DF9C0DFA-A780-4594-92AE-BCA0E85455D8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3089176"/>
            <a:ext cx="533400" cy="533400"/>
            <a:chOff x="1824" y="2736"/>
            <a:chExt cx="336" cy="336"/>
          </a:xfrm>
        </p:grpSpPr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015C3A56-31DB-460A-8567-F233518E8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2" name="Text Box 5">
              <a:extLst>
                <a:ext uri="{FF2B5EF4-FFF2-40B4-BE49-F238E27FC236}">
                  <a16:creationId xmlns:a16="http://schemas.microsoft.com/office/drawing/2014/main" id="{E9AB7294-DE82-4F74-90A8-D1B857829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3" name="Group 6">
            <a:extLst>
              <a:ext uri="{FF2B5EF4-FFF2-40B4-BE49-F238E27FC236}">
                <a16:creationId xmlns:a16="http://schemas.microsoft.com/office/drawing/2014/main" id="{787C57F3-F852-4649-BA55-23E71A8672C8}"/>
              </a:ext>
            </a:extLst>
          </p:cNvPr>
          <p:cNvGrpSpPr>
            <a:grpSpLocks/>
          </p:cNvGrpSpPr>
          <p:nvPr/>
        </p:nvGrpSpPr>
        <p:grpSpPr bwMode="auto">
          <a:xfrm>
            <a:off x="2884512" y="1793776"/>
            <a:ext cx="533400" cy="533400"/>
            <a:chOff x="1824" y="2736"/>
            <a:chExt cx="336" cy="336"/>
          </a:xfrm>
        </p:grpSpPr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DC1A4059-1554-49BB-90B2-D2AD5B9D6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5" name="Text Box 8">
              <a:extLst>
                <a:ext uri="{FF2B5EF4-FFF2-40B4-BE49-F238E27FC236}">
                  <a16:creationId xmlns:a16="http://schemas.microsoft.com/office/drawing/2014/main" id="{3A231661-5723-46DF-836F-7B4C6E71C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6" name="Group 9">
            <a:extLst>
              <a:ext uri="{FF2B5EF4-FFF2-40B4-BE49-F238E27FC236}">
                <a16:creationId xmlns:a16="http://schemas.microsoft.com/office/drawing/2014/main" id="{578D140B-C1ED-40E8-BAB2-7A2F2BD3FF4D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4308376"/>
            <a:ext cx="533400" cy="533400"/>
            <a:chOff x="1824" y="2736"/>
            <a:chExt cx="336" cy="336"/>
          </a:xfrm>
        </p:grpSpPr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A0CCBCD0-7286-4163-ACA8-045D3AC80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6ECE15F4-4589-4EBD-B5D8-F3626177C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9" name="Group 12">
            <a:extLst>
              <a:ext uri="{FF2B5EF4-FFF2-40B4-BE49-F238E27FC236}">
                <a16:creationId xmlns:a16="http://schemas.microsoft.com/office/drawing/2014/main" id="{6C4BCC83-DF7A-4EF8-940A-2FF888629BD3}"/>
              </a:ext>
            </a:extLst>
          </p:cNvPr>
          <p:cNvGrpSpPr>
            <a:grpSpLocks/>
          </p:cNvGrpSpPr>
          <p:nvPr/>
        </p:nvGrpSpPr>
        <p:grpSpPr bwMode="auto">
          <a:xfrm>
            <a:off x="3036912" y="5146576"/>
            <a:ext cx="533400" cy="533400"/>
            <a:chOff x="1824" y="2736"/>
            <a:chExt cx="336" cy="336"/>
          </a:xfrm>
        </p:grpSpPr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03AB6F6D-5901-4294-B560-7DBD68E07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1" name="Text Box 14">
              <a:extLst>
                <a:ext uri="{FF2B5EF4-FFF2-40B4-BE49-F238E27FC236}">
                  <a16:creationId xmlns:a16="http://schemas.microsoft.com/office/drawing/2014/main" id="{914EC0F1-D8DE-4D56-8CF9-5C15812B5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2" name="Group 15">
            <a:extLst>
              <a:ext uri="{FF2B5EF4-FFF2-40B4-BE49-F238E27FC236}">
                <a16:creationId xmlns:a16="http://schemas.microsoft.com/office/drawing/2014/main" id="{5EBD8222-C605-4495-882E-F2B450A6B781}"/>
              </a:ext>
            </a:extLst>
          </p:cNvPr>
          <p:cNvGrpSpPr>
            <a:grpSpLocks/>
          </p:cNvGrpSpPr>
          <p:nvPr/>
        </p:nvGrpSpPr>
        <p:grpSpPr bwMode="auto">
          <a:xfrm>
            <a:off x="4332312" y="1793776"/>
            <a:ext cx="533400" cy="533400"/>
            <a:chOff x="1824" y="2736"/>
            <a:chExt cx="336" cy="336"/>
          </a:xfrm>
        </p:grpSpPr>
        <p:sp>
          <p:nvSpPr>
            <p:cNvPr id="73" name="Oval 16">
              <a:extLst>
                <a:ext uri="{FF2B5EF4-FFF2-40B4-BE49-F238E27FC236}">
                  <a16:creationId xmlns:a16="http://schemas.microsoft.com/office/drawing/2014/main" id="{AF00B42A-E7A3-4193-AC96-6F78315F9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BFB828C0-A786-479A-AFAB-769338236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8">
            <a:extLst>
              <a:ext uri="{FF2B5EF4-FFF2-40B4-BE49-F238E27FC236}">
                <a16:creationId xmlns:a16="http://schemas.microsoft.com/office/drawing/2014/main" id="{296CA9FC-4CDF-4D54-B822-F63F7C69CA5E}"/>
              </a:ext>
            </a:extLst>
          </p:cNvPr>
          <p:cNvGrpSpPr>
            <a:grpSpLocks/>
          </p:cNvGrpSpPr>
          <p:nvPr/>
        </p:nvGrpSpPr>
        <p:grpSpPr bwMode="auto">
          <a:xfrm>
            <a:off x="4560912" y="5146576"/>
            <a:ext cx="533400" cy="533400"/>
            <a:chOff x="1824" y="2736"/>
            <a:chExt cx="336" cy="336"/>
          </a:xfrm>
        </p:grpSpPr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043DC874-9DC7-48D0-BF46-BD7D954FF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7" name="Text Box 20">
              <a:extLst>
                <a:ext uri="{FF2B5EF4-FFF2-40B4-BE49-F238E27FC236}">
                  <a16:creationId xmlns:a16="http://schemas.microsoft.com/office/drawing/2014/main" id="{B5F14010-7F3B-4179-888E-A33AE885C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8" name="Group 21">
            <a:extLst>
              <a:ext uri="{FF2B5EF4-FFF2-40B4-BE49-F238E27FC236}">
                <a16:creationId xmlns:a16="http://schemas.microsoft.com/office/drawing/2014/main" id="{E94DC666-E2E7-4AEE-AF02-6294F4B599A7}"/>
              </a:ext>
            </a:extLst>
          </p:cNvPr>
          <p:cNvGrpSpPr>
            <a:grpSpLocks/>
          </p:cNvGrpSpPr>
          <p:nvPr/>
        </p:nvGrpSpPr>
        <p:grpSpPr bwMode="auto">
          <a:xfrm>
            <a:off x="5475312" y="3012976"/>
            <a:ext cx="533400" cy="533400"/>
            <a:chOff x="1824" y="2736"/>
            <a:chExt cx="336" cy="336"/>
          </a:xfrm>
        </p:grpSpPr>
        <p:sp>
          <p:nvSpPr>
            <p:cNvPr id="79" name="Oval 22">
              <a:extLst>
                <a:ext uri="{FF2B5EF4-FFF2-40B4-BE49-F238E27FC236}">
                  <a16:creationId xmlns:a16="http://schemas.microsoft.com/office/drawing/2014/main" id="{E5F054B2-20E3-4DEB-A883-81912451D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0" name="Text Box 23">
              <a:extLst>
                <a:ext uri="{FF2B5EF4-FFF2-40B4-BE49-F238E27FC236}">
                  <a16:creationId xmlns:a16="http://schemas.microsoft.com/office/drawing/2014/main" id="{507E1675-E14F-4F80-A017-BFD250A0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1" name="Group 24">
            <a:extLst>
              <a:ext uri="{FF2B5EF4-FFF2-40B4-BE49-F238E27FC236}">
                <a16:creationId xmlns:a16="http://schemas.microsoft.com/office/drawing/2014/main" id="{C76BB3F9-D157-4FF4-A48E-180B8B9593DA}"/>
              </a:ext>
            </a:extLst>
          </p:cNvPr>
          <p:cNvGrpSpPr>
            <a:grpSpLocks/>
          </p:cNvGrpSpPr>
          <p:nvPr/>
        </p:nvGrpSpPr>
        <p:grpSpPr bwMode="auto">
          <a:xfrm>
            <a:off x="5551512" y="4232176"/>
            <a:ext cx="533400" cy="533400"/>
            <a:chOff x="1824" y="2736"/>
            <a:chExt cx="336" cy="336"/>
          </a:xfrm>
        </p:grpSpPr>
        <p:sp>
          <p:nvSpPr>
            <p:cNvPr id="82" name="Oval 25">
              <a:extLst>
                <a:ext uri="{FF2B5EF4-FFF2-40B4-BE49-F238E27FC236}">
                  <a16:creationId xmlns:a16="http://schemas.microsoft.com/office/drawing/2014/main" id="{E347A30E-2C02-489D-A0F1-E09F2DFA8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95FAD5D7-80BF-439A-AEE5-94F6C5282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4" name="Line 27">
            <a:extLst>
              <a:ext uri="{FF2B5EF4-FFF2-40B4-BE49-F238E27FC236}">
                <a16:creationId xmlns:a16="http://schemas.microsoft.com/office/drawing/2014/main" id="{AEA28539-78CB-4241-983D-BA53427109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912" y="202237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5" name="Line 28">
            <a:extLst>
              <a:ext uri="{FF2B5EF4-FFF2-40B4-BE49-F238E27FC236}">
                <a16:creationId xmlns:a16="http://schemas.microsoft.com/office/drawing/2014/main" id="{1335D338-9F43-4F6C-86BC-321C70AD11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5712" y="2174776"/>
            <a:ext cx="685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6" name="Line 29">
            <a:extLst>
              <a:ext uri="{FF2B5EF4-FFF2-40B4-BE49-F238E27FC236}">
                <a16:creationId xmlns:a16="http://schemas.microsoft.com/office/drawing/2014/main" id="{F27A7DEC-A9CC-4B9C-82BE-6A2CB6D7E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112" y="35463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4A53A263-77BA-4A42-A43B-5793BFBC31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8112" y="46893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8" name="Line 31">
            <a:extLst>
              <a:ext uri="{FF2B5EF4-FFF2-40B4-BE49-F238E27FC236}">
                <a16:creationId xmlns:a16="http://schemas.microsoft.com/office/drawing/2014/main" id="{6E838D18-8700-47A8-947A-237BBB017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312" y="5451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9" name="Line 32">
            <a:extLst>
              <a:ext uri="{FF2B5EF4-FFF2-40B4-BE49-F238E27FC236}">
                <a16:creationId xmlns:a16="http://schemas.microsoft.com/office/drawing/2014/main" id="{7D78F581-2BA0-4B03-BBBB-9929AB4F6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312" y="47655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0" name="Line 33">
            <a:extLst>
              <a:ext uri="{FF2B5EF4-FFF2-40B4-BE49-F238E27FC236}">
                <a16:creationId xmlns:a16="http://schemas.microsoft.com/office/drawing/2014/main" id="{DF99C7F5-84E3-4A5A-9272-BD1415F88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712" y="36225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1" name="Line 34">
            <a:extLst>
              <a:ext uri="{FF2B5EF4-FFF2-40B4-BE49-F238E27FC236}">
                <a16:creationId xmlns:a16="http://schemas.microsoft.com/office/drawing/2014/main" id="{977CD162-D9E7-4CBA-9E9D-5FE998B423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112" y="2250976"/>
            <a:ext cx="609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2" name="Line 35">
            <a:extLst>
              <a:ext uri="{FF2B5EF4-FFF2-40B4-BE49-F238E27FC236}">
                <a16:creationId xmlns:a16="http://schemas.microsoft.com/office/drawing/2014/main" id="{796F5FDB-338A-4C17-8D64-63E61AD3EF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7312" y="2250976"/>
            <a:ext cx="198120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3" name="Line 36">
            <a:extLst>
              <a:ext uri="{FF2B5EF4-FFF2-40B4-BE49-F238E27FC236}">
                <a16:creationId xmlns:a16="http://schemas.microsoft.com/office/drawing/2014/main" id="{D2521E88-07B2-4F47-9B13-D7F41E9060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912" y="2327176"/>
            <a:ext cx="11430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4" name="Line 37">
            <a:extLst>
              <a:ext uri="{FF2B5EF4-FFF2-40B4-BE49-F238E27FC236}">
                <a16:creationId xmlns:a16="http://schemas.microsoft.com/office/drawing/2014/main" id="{5A567FAA-9B06-4B25-A36F-7D34B2FFB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4112" y="3393976"/>
            <a:ext cx="1981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5" name="Text Box 38">
            <a:extLst>
              <a:ext uri="{FF2B5EF4-FFF2-40B4-BE49-F238E27FC236}">
                <a16:creationId xmlns:a16="http://schemas.microsoft.com/office/drawing/2014/main" id="{67DBC1CC-3D2E-443F-86D5-5DE3CF943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12" y="165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6" name="Text Box 39">
            <a:extLst>
              <a:ext uri="{FF2B5EF4-FFF2-40B4-BE49-F238E27FC236}">
                <a16:creationId xmlns:a16="http://schemas.microsoft.com/office/drawing/2014/main" id="{9AF946EA-D8CC-4993-8708-DE974300A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2341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7" name="Text Box 40">
            <a:extLst>
              <a:ext uri="{FF2B5EF4-FFF2-40B4-BE49-F238E27FC236}">
                <a16:creationId xmlns:a16="http://schemas.microsoft.com/office/drawing/2014/main" id="{436EA937-AA37-4B6A-9F89-9ACB2BF7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12" y="3713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8" name="Text Box 41">
            <a:extLst>
              <a:ext uri="{FF2B5EF4-FFF2-40B4-BE49-F238E27FC236}">
                <a16:creationId xmlns:a16="http://schemas.microsoft.com/office/drawing/2014/main" id="{D7681297-5B20-4C7A-9905-60DC6036D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4932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9" name="Text Box 42">
            <a:extLst>
              <a:ext uri="{FF2B5EF4-FFF2-40B4-BE49-F238E27FC236}">
                <a16:creationId xmlns:a16="http://schemas.microsoft.com/office/drawing/2014/main" id="{BD096DF8-6332-41DC-957A-0722C1D4B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112" y="546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0" name="Text Box 43">
            <a:extLst>
              <a:ext uri="{FF2B5EF4-FFF2-40B4-BE49-F238E27FC236}">
                <a16:creationId xmlns:a16="http://schemas.microsoft.com/office/drawing/2014/main" id="{8C846819-2FBD-42BF-B813-7422D00A2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912" y="4841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1" name="Text Box 44">
            <a:extLst>
              <a:ext uri="{FF2B5EF4-FFF2-40B4-BE49-F238E27FC236}">
                <a16:creationId xmlns:a16="http://schemas.microsoft.com/office/drawing/2014/main" id="{D4C427E6-653D-472C-A34D-1E612A48E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112" y="36368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" name="Text Box 45">
            <a:extLst>
              <a:ext uri="{FF2B5EF4-FFF2-40B4-BE49-F238E27FC236}">
                <a16:creationId xmlns:a16="http://schemas.microsoft.com/office/drawing/2014/main" id="{4D4947A8-BCD4-47AE-9082-B8DDEB06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512" y="2327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" name="Text Box 46">
            <a:extLst>
              <a:ext uri="{FF2B5EF4-FFF2-40B4-BE49-F238E27FC236}">
                <a16:creationId xmlns:a16="http://schemas.microsoft.com/office/drawing/2014/main" id="{C17987F8-3A02-4E22-839A-DB9BC21B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712" y="3332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4" name="Text Box 47">
            <a:extLst>
              <a:ext uri="{FF2B5EF4-FFF2-40B4-BE49-F238E27FC236}">
                <a16:creationId xmlns:a16="http://schemas.microsoft.com/office/drawing/2014/main" id="{41D77457-2CAF-4DB2-A9DE-83C748A28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4170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05" name="Text Box 48">
            <a:extLst>
              <a:ext uri="{FF2B5EF4-FFF2-40B4-BE49-F238E27FC236}">
                <a16:creationId xmlns:a16="http://schemas.microsoft.com/office/drawing/2014/main" id="{369B44A7-482E-4D02-B1BC-75AA49D97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3027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106" name="Text Box 49">
            <a:extLst>
              <a:ext uri="{FF2B5EF4-FFF2-40B4-BE49-F238E27FC236}">
                <a16:creationId xmlns:a16="http://schemas.microsoft.com/office/drawing/2014/main" id="{325B578E-E366-4174-863D-D75DC3A1B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7" name="Text Box 50">
            <a:extLst>
              <a:ext uri="{FF2B5EF4-FFF2-40B4-BE49-F238E27FC236}">
                <a16:creationId xmlns:a16="http://schemas.microsoft.com/office/drawing/2014/main" id="{7C24F205-D35B-4027-A3D1-45306BD8B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08" name="Text Box 51">
            <a:extLst>
              <a:ext uri="{FF2B5EF4-FFF2-40B4-BE49-F238E27FC236}">
                <a16:creationId xmlns:a16="http://schemas.microsoft.com/office/drawing/2014/main" id="{986549F9-B102-47B5-95E6-947F5D6B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912" y="2631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9" name="Text Box 52">
            <a:extLst>
              <a:ext uri="{FF2B5EF4-FFF2-40B4-BE49-F238E27FC236}">
                <a16:creationId xmlns:a16="http://schemas.microsoft.com/office/drawing/2014/main" id="{5EEDC4C2-22B6-4471-90FA-4336CD5B4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112" y="4246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0" name="Text Box 53">
            <a:extLst>
              <a:ext uri="{FF2B5EF4-FFF2-40B4-BE49-F238E27FC236}">
                <a16:creationId xmlns:a16="http://schemas.microsoft.com/office/drawing/2014/main" id="{2322FE34-19EE-423B-A3AE-D2093651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712" y="5618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1" name="Text Box 54">
            <a:extLst>
              <a:ext uri="{FF2B5EF4-FFF2-40B4-BE49-F238E27FC236}">
                <a16:creationId xmlns:a16="http://schemas.microsoft.com/office/drawing/2014/main" id="{09E06BE9-33B3-431C-8D35-1C53A23CC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5679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112" name="Text Box 55">
            <a:extLst>
              <a:ext uri="{FF2B5EF4-FFF2-40B4-BE49-F238E27FC236}">
                <a16:creationId xmlns:a16="http://schemas.microsoft.com/office/drawing/2014/main" id="{0EA0B1AA-57FA-49E4-8CA5-A1108473B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112" y="4460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94BFAD7A-6C8C-42C2-86D7-5D702C05D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912" y="3089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4" name="Text Box 57">
            <a:extLst>
              <a:ext uri="{FF2B5EF4-FFF2-40B4-BE49-F238E27FC236}">
                <a16:creationId xmlns:a16="http://schemas.microsoft.com/office/drawing/2014/main" id="{A4F0D321-FB70-47A3-B5A3-86BF936F4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712" y="18699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Iteration: 2</a:t>
            </a:r>
          </a:p>
        </p:txBody>
      </p:sp>
    </p:spTree>
    <p:extLst>
      <p:ext uri="{BB962C8B-B14F-4D97-AF65-F5344CB8AC3E}">
        <p14:creationId xmlns:p14="http://schemas.microsoft.com/office/powerpoint/2010/main" val="4228144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2E0B1-C8C6-43A3-AA85-B5D278AC3F4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5CAD6C-4E81-4FEE-9515-77F786BA9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DC06628E-FB8F-4AE1-A099-D949E9B45849}"/>
              </a:ext>
            </a:extLst>
          </p:cNvPr>
          <p:cNvGrpSpPr>
            <a:grpSpLocks/>
          </p:cNvGrpSpPr>
          <p:nvPr/>
        </p:nvGrpSpPr>
        <p:grpSpPr bwMode="auto">
          <a:xfrm>
            <a:off x="1961728" y="3089176"/>
            <a:ext cx="533400" cy="533400"/>
            <a:chOff x="1824" y="2736"/>
            <a:chExt cx="336" cy="336"/>
          </a:xfrm>
        </p:grpSpPr>
        <p:sp>
          <p:nvSpPr>
            <p:cNvPr id="62" name="Oval 4">
              <a:extLst>
                <a:ext uri="{FF2B5EF4-FFF2-40B4-BE49-F238E27FC236}">
                  <a16:creationId xmlns:a16="http://schemas.microsoft.com/office/drawing/2014/main" id="{D17B86BA-7866-4AC9-A734-4D7E1E58F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3" name="Text Box 5">
              <a:extLst>
                <a:ext uri="{FF2B5EF4-FFF2-40B4-BE49-F238E27FC236}">
                  <a16:creationId xmlns:a16="http://schemas.microsoft.com/office/drawing/2014/main" id="{AD3751A9-BBC8-4C3A-A368-927F02486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4" name="Group 6">
            <a:extLst>
              <a:ext uri="{FF2B5EF4-FFF2-40B4-BE49-F238E27FC236}">
                <a16:creationId xmlns:a16="http://schemas.microsoft.com/office/drawing/2014/main" id="{6C230E15-C50C-43AD-A902-A199746770B3}"/>
              </a:ext>
            </a:extLst>
          </p:cNvPr>
          <p:cNvGrpSpPr>
            <a:grpSpLocks/>
          </p:cNvGrpSpPr>
          <p:nvPr/>
        </p:nvGrpSpPr>
        <p:grpSpPr bwMode="auto">
          <a:xfrm>
            <a:off x="2876128" y="1793776"/>
            <a:ext cx="533400" cy="533400"/>
            <a:chOff x="1824" y="2736"/>
            <a:chExt cx="336" cy="336"/>
          </a:xfrm>
        </p:grpSpPr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14781D21-BD92-4575-A1FF-FA7529F5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6" name="Text Box 8">
              <a:extLst>
                <a:ext uri="{FF2B5EF4-FFF2-40B4-BE49-F238E27FC236}">
                  <a16:creationId xmlns:a16="http://schemas.microsoft.com/office/drawing/2014/main" id="{4E3B8E8D-34FA-4949-97A6-F8E9E56B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7" name="Group 9">
            <a:extLst>
              <a:ext uri="{FF2B5EF4-FFF2-40B4-BE49-F238E27FC236}">
                <a16:creationId xmlns:a16="http://schemas.microsoft.com/office/drawing/2014/main" id="{FA63A514-4493-45FF-AE71-BB6850B6B143}"/>
              </a:ext>
            </a:extLst>
          </p:cNvPr>
          <p:cNvGrpSpPr>
            <a:grpSpLocks/>
          </p:cNvGrpSpPr>
          <p:nvPr/>
        </p:nvGrpSpPr>
        <p:grpSpPr bwMode="auto">
          <a:xfrm>
            <a:off x="1961728" y="4308376"/>
            <a:ext cx="533400" cy="533400"/>
            <a:chOff x="1824" y="2736"/>
            <a:chExt cx="336" cy="336"/>
          </a:xfrm>
        </p:grpSpPr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FE4B86C9-B117-4BD9-90C5-48560F72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9" name="Text Box 11">
              <a:extLst>
                <a:ext uri="{FF2B5EF4-FFF2-40B4-BE49-F238E27FC236}">
                  <a16:creationId xmlns:a16="http://schemas.microsoft.com/office/drawing/2014/main" id="{91A46849-479E-430B-8354-5D4ACDA2F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70" name="Group 12">
            <a:extLst>
              <a:ext uri="{FF2B5EF4-FFF2-40B4-BE49-F238E27FC236}">
                <a16:creationId xmlns:a16="http://schemas.microsoft.com/office/drawing/2014/main" id="{ACA45FFE-D2AF-4016-8986-B24B8A18044B}"/>
              </a:ext>
            </a:extLst>
          </p:cNvPr>
          <p:cNvGrpSpPr>
            <a:grpSpLocks/>
          </p:cNvGrpSpPr>
          <p:nvPr/>
        </p:nvGrpSpPr>
        <p:grpSpPr bwMode="auto">
          <a:xfrm>
            <a:off x="3028528" y="5146576"/>
            <a:ext cx="533400" cy="533400"/>
            <a:chOff x="1824" y="2736"/>
            <a:chExt cx="336" cy="336"/>
          </a:xfrm>
        </p:grpSpPr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8CA011E5-06F5-45C2-9969-C152F4295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6FC050CC-1293-44E9-838A-BFED5B0E7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3" name="Group 15">
            <a:extLst>
              <a:ext uri="{FF2B5EF4-FFF2-40B4-BE49-F238E27FC236}">
                <a16:creationId xmlns:a16="http://schemas.microsoft.com/office/drawing/2014/main" id="{EF7C9013-95A8-47EF-8E7E-226CF7B35F8C}"/>
              </a:ext>
            </a:extLst>
          </p:cNvPr>
          <p:cNvGrpSpPr>
            <a:grpSpLocks/>
          </p:cNvGrpSpPr>
          <p:nvPr/>
        </p:nvGrpSpPr>
        <p:grpSpPr bwMode="auto">
          <a:xfrm>
            <a:off x="4323928" y="1793776"/>
            <a:ext cx="533400" cy="533400"/>
            <a:chOff x="1824" y="2736"/>
            <a:chExt cx="336" cy="336"/>
          </a:xfrm>
        </p:grpSpPr>
        <p:sp>
          <p:nvSpPr>
            <p:cNvPr id="74" name="Oval 16">
              <a:extLst>
                <a:ext uri="{FF2B5EF4-FFF2-40B4-BE49-F238E27FC236}">
                  <a16:creationId xmlns:a16="http://schemas.microsoft.com/office/drawing/2014/main" id="{4D3B9278-F4F7-4D4B-B74A-1B898FB6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C9D9C9BC-EA9E-4AEF-9FD3-1738A1A82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2285F9B5-4EFD-4670-8193-A85BDBC5A70C}"/>
              </a:ext>
            </a:extLst>
          </p:cNvPr>
          <p:cNvGrpSpPr>
            <a:grpSpLocks/>
          </p:cNvGrpSpPr>
          <p:nvPr/>
        </p:nvGrpSpPr>
        <p:grpSpPr bwMode="auto">
          <a:xfrm>
            <a:off x="4552528" y="5146576"/>
            <a:ext cx="533400" cy="533400"/>
            <a:chOff x="1824" y="2736"/>
            <a:chExt cx="336" cy="336"/>
          </a:xfrm>
        </p:grpSpPr>
        <p:sp>
          <p:nvSpPr>
            <p:cNvPr id="77" name="Oval 19">
              <a:extLst>
                <a:ext uri="{FF2B5EF4-FFF2-40B4-BE49-F238E27FC236}">
                  <a16:creationId xmlns:a16="http://schemas.microsoft.com/office/drawing/2014/main" id="{2E914091-4896-4374-ACCB-BE7C13D7F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320475C8-D424-4A98-A445-60FEC8552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9" name="Group 21">
            <a:extLst>
              <a:ext uri="{FF2B5EF4-FFF2-40B4-BE49-F238E27FC236}">
                <a16:creationId xmlns:a16="http://schemas.microsoft.com/office/drawing/2014/main" id="{54947084-396B-44F0-A595-921F31AA6A39}"/>
              </a:ext>
            </a:extLst>
          </p:cNvPr>
          <p:cNvGrpSpPr>
            <a:grpSpLocks/>
          </p:cNvGrpSpPr>
          <p:nvPr/>
        </p:nvGrpSpPr>
        <p:grpSpPr bwMode="auto">
          <a:xfrm>
            <a:off x="5466928" y="3012976"/>
            <a:ext cx="533400" cy="533400"/>
            <a:chOff x="1824" y="2736"/>
            <a:chExt cx="336" cy="336"/>
          </a:xfrm>
        </p:grpSpPr>
        <p:sp>
          <p:nvSpPr>
            <p:cNvPr id="80" name="Oval 22">
              <a:extLst>
                <a:ext uri="{FF2B5EF4-FFF2-40B4-BE49-F238E27FC236}">
                  <a16:creationId xmlns:a16="http://schemas.microsoft.com/office/drawing/2014/main" id="{55324951-7DF9-489F-9CC8-92B37423A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980C9FCD-6E42-4CD6-8BA5-BDD7EF8F9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D00E5A1-4DE2-4478-A4FD-C879507F339A}"/>
              </a:ext>
            </a:extLst>
          </p:cNvPr>
          <p:cNvGrpSpPr>
            <a:grpSpLocks/>
          </p:cNvGrpSpPr>
          <p:nvPr/>
        </p:nvGrpSpPr>
        <p:grpSpPr bwMode="auto">
          <a:xfrm>
            <a:off x="5543128" y="4232176"/>
            <a:ext cx="533400" cy="533400"/>
            <a:chOff x="1824" y="2736"/>
            <a:chExt cx="336" cy="336"/>
          </a:xfrm>
        </p:grpSpPr>
        <p:sp>
          <p:nvSpPr>
            <p:cNvPr id="83" name="Oval 25">
              <a:extLst>
                <a:ext uri="{FF2B5EF4-FFF2-40B4-BE49-F238E27FC236}">
                  <a16:creationId xmlns:a16="http://schemas.microsoft.com/office/drawing/2014/main" id="{CD9E2D62-DAF6-4DBF-8F07-B6250D06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1A6208B1-FFE0-429A-BA8D-4B1F2B48E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5" name="Line 27">
            <a:extLst>
              <a:ext uri="{FF2B5EF4-FFF2-40B4-BE49-F238E27FC236}">
                <a16:creationId xmlns:a16="http://schemas.microsoft.com/office/drawing/2014/main" id="{751310A5-CFD1-4F73-843F-B75D1CCD6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528" y="202237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6" name="Line 28">
            <a:extLst>
              <a:ext uri="{FF2B5EF4-FFF2-40B4-BE49-F238E27FC236}">
                <a16:creationId xmlns:a16="http://schemas.microsoft.com/office/drawing/2014/main" id="{F01D171A-FD18-4976-8F00-E4EB103746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7328" y="2174776"/>
            <a:ext cx="685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EE6692A9-58CD-4502-8DDB-6D82A0E34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1728" y="35463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28F70929-5A32-472F-A0A6-09E8DFC4D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9728" y="46893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CA40C2EE-17CB-4050-845C-B6846FD8F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1928" y="5451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0" name="Line 32">
            <a:extLst>
              <a:ext uri="{FF2B5EF4-FFF2-40B4-BE49-F238E27FC236}">
                <a16:creationId xmlns:a16="http://schemas.microsoft.com/office/drawing/2014/main" id="{783A118A-4769-4275-8313-250450833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928" y="47655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1" name="Line 33">
            <a:extLst>
              <a:ext uri="{FF2B5EF4-FFF2-40B4-BE49-F238E27FC236}">
                <a16:creationId xmlns:a16="http://schemas.microsoft.com/office/drawing/2014/main" id="{E79A72B3-D16B-4121-8748-E7FD593DE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328" y="36225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2" name="Line 34">
            <a:extLst>
              <a:ext uri="{FF2B5EF4-FFF2-40B4-BE49-F238E27FC236}">
                <a16:creationId xmlns:a16="http://schemas.microsoft.com/office/drawing/2014/main" id="{0B0C1C89-1821-4110-B256-7BCFD338A5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2728" y="2250976"/>
            <a:ext cx="609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3" name="Line 35">
            <a:extLst>
              <a:ext uri="{FF2B5EF4-FFF2-40B4-BE49-F238E27FC236}">
                <a16:creationId xmlns:a16="http://schemas.microsoft.com/office/drawing/2014/main" id="{D9E73495-2AAE-4E0D-8E3E-5F320FEE52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8928" y="2250976"/>
            <a:ext cx="198120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4" name="Line 36">
            <a:extLst>
              <a:ext uri="{FF2B5EF4-FFF2-40B4-BE49-F238E27FC236}">
                <a16:creationId xmlns:a16="http://schemas.microsoft.com/office/drawing/2014/main" id="{6FE220F3-948F-48C4-BE87-5E43CCA087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528" y="2327176"/>
            <a:ext cx="11430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5" name="Line 37">
            <a:extLst>
              <a:ext uri="{FF2B5EF4-FFF2-40B4-BE49-F238E27FC236}">
                <a16:creationId xmlns:a16="http://schemas.microsoft.com/office/drawing/2014/main" id="{3D37B5F8-767F-4F4A-A019-90317FCB3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5728" y="3393976"/>
            <a:ext cx="1981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6" name="Text Box 38">
            <a:extLst>
              <a:ext uri="{FF2B5EF4-FFF2-40B4-BE49-F238E27FC236}">
                <a16:creationId xmlns:a16="http://schemas.microsoft.com/office/drawing/2014/main" id="{B18B5CC5-4479-48B9-82B1-00A82CDC6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928" y="165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7" name="Text Box 39">
            <a:extLst>
              <a:ext uri="{FF2B5EF4-FFF2-40B4-BE49-F238E27FC236}">
                <a16:creationId xmlns:a16="http://schemas.microsoft.com/office/drawing/2014/main" id="{EC883A57-C2C1-4271-BE15-264D484F3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28" y="2341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8" name="Text Box 40">
            <a:extLst>
              <a:ext uri="{FF2B5EF4-FFF2-40B4-BE49-F238E27FC236}">
                <a16:creationId xmlns:a16="http://schemas.microsoft.com/office/drawing/2014/main" id="{A7982E83-0FAC-43CC-A71A-79068224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528" y="3713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9" name="Text Box 41">
            <a:extLst>
              <a:ext uri="{FF2B5EF4-FFF2-40B4-BE49-F238E27FC236}">
                <a16:creationId xmlns:a16="http://schemas.microsoft.com/office/drawing/2014/main" id="{F09D7133-E2B0-4245-9CD9-08F17364C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28" y="4932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0" name="Text Box 42">
            <a:extLst>
              <a:ext uri="{FF2B5EF4-FFF2-40B4-BE49-F238E27FC236}">
                <a16:creationId xmlns:a16="http://schemas.microsoft.com/office/drawing/2014/main" id="{0F181177-1BF4-4366-81AA-0D6751BC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728" y="546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1" name="Text Box 43">
            <a:extLst>
              <a:ext uri="{FF2B5EF4-FFF2-40B4-BE49-F238E27FC236}">
                <a16:creationId xmlns:a16="http://schemas.microsoft.com/office/drawing/2014/main" id="{ADFE1141-4C4F-4766-B0E1-B1512DDB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28" y="4841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2" name="Text Box 44">
            <a:extLst>
              <a:ext uri="{FF2B5EF4-FFF2-40B4-BE49-F238E27FC236}">
                <a16:creationId xmlns:a16="http://schemas.microsoft.com/office/drawing/2014/main" id="{E876A687-2010-4C2E-AC8C-2D57A1B24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728" y="36368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" name="Text Box 45">
            <a:extLst>
              <a:ext uri="{FF2B5EF4-FFF2-40B4-BE49-F238E27FC236}">
                <a16:creationId xmlns:a16="http://schemas.microsoft.com/office/drawing/2014/main" id="{3887A90A-F942-4ADD-8081-C6070D844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28" y="2327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4" name="Text Box 46">
            <a:extLst>
              <a:ext uri="{FF2B5EF4-FFF2-40B4-BE49-F238E27FC236}">
                <a16:creationId xmlns:a16="http://schemas.microsoft.com/office/drawing/2014/main" id="{76D07103-95CF-463B-B947-02E28D2A3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328" y="3332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5" name="Text Box 47">
            <a:extLst>
              <a:ext uri="{FF2B5EF4-FFF2-40B4-BE49-F238E27FC236}">
                <a16:creationId xmlns:a16="http://schemas.microsoft.com/office/drawing/2014/main" id="{8583D3D3-4759-427A-B095-ECE4677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328" y="4170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06" name="Text Box 48">
            <a:extLst>
              <a:ext uri="{FF2B5EF4-FFF2-40B4-BE49-F238E27FC236}">
                <a16:creationId xmlns:a16="http://schemas.microsoft.com/office/drawing/2014/main" id="{B1785AB9-9F49-4CA1-BFC3-67C6B7240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528" y="3027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107" name="Text Box 49">
            <a:extLst>
              <a:ext uri="{FF2B5EF4-FFF2-40B4-BE49-F238E27FC236}">
                <a16:creationId xmlns:a16="http://schemas.microsoft.com/office/drawing/2014/main" id="{8E465540-023A-4275-A309-CC3440561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328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8" name="Text Box 50">
            <a:extLst>
              <a:ext uri="{FF2B5EF4-FFF2-40B4-BE49-F238E27FC236}">
                <a16:creationId xmlns:a16="http://schemas.microsoft.com/office/drawing/2014/main" id="{1AC46927-73FE-48AD-9C6B-524B0B78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328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9" name="Text Box 51">
            <a:extLst>
              <a:ext uri="{FF2B5EF4-FFF2-40B4-BE49-F238E27FC236}">
                <a16:creationId xmlns:a16="http://schemas.microsoft.com/office/drawing/2014/main" id="{C28FB40D-B4E8-48B0-A631-E08527A0D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528" y="2631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0" name="Text Box 52">
            <a:extLst>
              <a:ext uri="{FF2B5EF4-FFF2-40B4-BE49-F238E27FC236}">
                <a16:creationId xmlns:a16="http://schemas.microsoft.com/office/drawing/2014/main" id="{D48413EB-21E3-43C6-B71B-A2D9AB8F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728" y="4246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1" name="Text Box 53">
            <a:extLst>
              <a:ext uri="{FF2B5EF4-FFF2-40B4-BE49-F238E27FC236}">
                <a16:creationId xmlns:a16="http://schemas.microsoft.com/office/drawing/2014/main" id="{40ACDFA7-1DF8-4AB4-A40B-5E4B03EE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328" y="5618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2" name="Text Box 54">
            <a:extLst>
              <a:ext uri="{FF2B5EF4-FFF2-40B4-BE49-F238E27FC236}">
                <a16:creationId xmlns:a16="http://schemas.microsoft.com/office/drawing/2014/main" id="{CE9116F9-C1D8-452F-8316-CD9D5A5E2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528" y="5679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3" name="Text Box 55">
            <a:extLst>
              <a:ext uri="{FF2B5EF4-FFF2-40B4-BE49-F238E27FC236}">
                <a16:creationId xmlns:a16="http://schemas.microsoft.com/office/drawing/2014/main" id="{626939EC-964D-493A-B079-7ED13658A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728" y="4460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14" name="Text Box 56">
            <a:extLst>
              <a:ext uri="{FF2B5EF4-FFF2-40B4-BE49-F238E27FC236}">
                <a16:creationId xmlns:a16="http://schemas.microsoft.com/office/drawing/2014/main" id="{91B43E25-9C03-42BC-8A4D-370E4BAD6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528" y="3089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5" name="Text Box 57">
            <a:extLst>
              <a:ext uri="{FF2B5EF4-FFF2-40B4-BE49-F238E27FC236}">
                <a16:creationId xmlns:a16="http://schemas.microsoft.com/office/drawing/2014/main" id="{6B72430C-CE2D-4B61-855B-4631BB095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328" y="18699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Iteration: 3</a:t>
            </a:r>
          </a:p>
        </p:txBody>
      </p:sp>
      <p:sp>
        <p:nvSpPr>
          <p:cNvPr id="116" name="Text Box 58">
            <a:extLst>
              <a:ext uri="{FF2B5EF4-FFF2-40B4-BE49-F238E27FC236}">
                <a16:creationId xmlns:a16="http://schemas.microsoft.com/office/drawing/2014/main" id="{D9DAA469-1752-4427-97EE-2C6D1C6D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528" y="3012976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A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231176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AB808-6075-435E-9CF5-F19AE3446B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149DDC-E6EE-44D9-A29B-A1A31CF4A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60" name="Group 3">
            <a:extLst>
              <a:ext uri="{FF2B5EF4-FFF2-40B4-BE49-F238E27FC236}">
                <a16:creationId xmlns:a16="http://schemas.microsoft.com/office/drawing/2014/main" id="{DA8A7C91-2E56-4392-A5E7-2224CE4772AE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3089176"/>
            <a:ext cx="533400" cy="533400"/>
            <a:chOff x="1824" y="2736"/>
            <a:chExt cx="336" cy="336"/>
          </a:xfrm>
        </p:grpSpPr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91E77E65-0AFE-4A7F-BD12-927013023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2" name="Text Box 5">
              <a:extLst>
                <a:ext uri="{FF2B5EF4-FFF2-40B4-BE49-F238E27FC236}">
                  <a16:creationId xmlns:a16="http://schemas.microsoft.com/office/drawing/2014/main" id="{A204EDC8-CE12-456C-A871-30F716691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3" name="Group 6">
            <a:extLst>
              <a:ext uri="{FF2B5EF4-FFF2-40B4-BE49-F238E27FC236}">
                <a16:creationId xmlns:a16="http://schemas.microsoft.com/office/drawing/2014/main" id="{E07321BD-C0BC-44C8-83D4-7CC088FD14CA}"/>
              </a:ext>
            </a:extLst>
          </p:cNvPr>
          <p:cNvGrpSpPr>
            <a:grpSpLocks/>
          </p:cNvGrpSpPr>
          <p:nvPr/>
        </p:nvGrpSpPr>
        <p:grpSpPr bwMode="auto">
          <a:xfrm>
            <a:off x="2884512" y="1793776"/>
            <a:ext cx="533400" cy="533400"/>
            <a:chOff x="1824" y="2736"/>
            <a:chExt cx="336" cy="336"/>
          </a:xfrm>
        </p:grpSpPr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1D0B142E-0AB9-48FF-887A-CB58C69ED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5" name="Text Box 8">
              <a:extLst>
                <a:ext uri="{FF2B5EF4-FFF2-40B4-BE49-F238E27FC236}">
                  <a16:creationId xmlns:a16="http://schemas.microsoft.com/office/drawing/2014/main" id="{B0A992E1-FFD4-4B78-BC6B-3F26B1914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6" name="Group 9">
            <a:extLst>
              <a:ext uri="{FF2B5EF4-FFF2-40B4-BE49-F238E27FC236}">
                <a16:creationId xmlns:a16="http://schemas.microsoft.com/office/drawing/2014/main" id="{504D4442-F6F0-432B-B778-A921F2C657EB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4308376"/>
            <a:ext cx="533400" cy="533400"/>
            <a:chOff x="1824" y="2736"/>
            <a:chExt cx="336" cy="336"/>
          </a:xfrm>
        </p:grpSpPr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647EAD45-70F0-4973-9335-7ACA6286F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DC72B0E4-F6CF-4A62-ABBA-1BC104873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9" name="Group 12">
            <a:extLst>
              <a:ext uri="{FF2B5EF4-FFF2-40B4-BE49-F238E27FC236}">
                <a16:creationId xmlns:a16="http://schemas.microsoft.com/office/drawing/2014/main" id="{BA99DED0-F0DC-424C-B3C0-7F761589F769}"/>
              </a:ext>
            </a:extLst>
          </p:cNvPr>
          <p:cNvGrpSpPr>
            <a:grpSpLocks/>
          </p:cNvGrpSpPr>
          <p:nvPr/>
        </p:nvGrpSpPr>
        <p:grpSpPr bwMode="auto">
          <a:xfrm>
            <a:off x="3036912" y="5146576"/>
            <a:ext cx="533400" cy="533400"/>
            <a:chOff x="1824" y="2736"/>
            <a:chExt cx="336" cy="336"/>
          </a:xfrm>
        </p:grpSpPr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DCA8F4BB-CEF6-4FC4-8478-ECA12531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1" name="Text Box 14">
              <a:extLst>
                <a:ext uri="{FF2B5EF4-FFF2-40B4-BE49-F238E27FC236}">
                  <a16:creationId xmlns:a16="http://schemas.microsoft.com/office/drawing/2014/main" id="{63CEE414-541F-4B53-8730-293948EF7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2" name="Group 15">
            <a:extLst>
              <a:ext uri="{FF2B5EF4-FFF2-40B4-BE49-F238E27FC236}">
                <a16:creationId xmlns:a16="http://schemas.microsoft.com/office/drawing/2014/main" id="{DDC8A07E-30EF-4DDE-A100-6FC729290A29}"/>
              </a:ext>
            </a:extLst>
          </p:cNvPr>
          <p:cNvGrpSpPr>
            <a:grpSpLocks/>
          </p:cNvGrpSpPr>
          <p:nvPr/>
        </p:nvGrpSpPr>
        <p:grpSpPr bwMode="auto">
          <a:xfrm>
            <a:off x="4332312" y="1793776"/>
            <a:ext cx="533400" cy="533400"/>
            <a:chOff x="1824" y="2736"/>
            <a:chExt cx="336" cy="336"/>
          </a:xfrm>
        </p:grpSpPr>
        <p:sp>
          <p:nvSpPr>
            <p:cNvPr id="73" name="Oval 16">
              <a:extLst>
                <a:ext uri="{FF2B5EF4-FFF2-40B4-BE49-F238E27FC236}">
                  <a16:creationId xmlns:a16="http://schemas.microsoft.com/office/drawing/2014/main" id="{CBA7D1CB-7837-4062-8FF7-DE4A5EEF9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B7E56217-CEB0-4472-BE84-533FB7432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8">
            <a:extLst>
              <a:ext uri="{FF2B5EF4-FFF2-40B4-BE49-F238E27FC236}">
                <a16:creationId xmlns:a16="http://schemas.microsoft.com/office/drawing/2014/main" id="{C1B6D185-85A1-4A50-B17F-7C790FD96BF4}"/>
              </a:ext>
            </a:extLst>
          </p:cNvPr>
          <p:cNvGrpSpPr>
            <a:grpSpLocks/>
          </p:cNvGrpSpPr>
          <p:nvPr/>
        </p:nvGrpSpPr>
        <p:grpSpPr bwMode="auto">
          <a:xfrm>
            <a:off x="4560912" y="5146576"/>
            <a:ext cx="533400" cy="533400"/>
            <a:chOff x="1824" y="2736"/>
            <a:chExt cx="336" cy="336"/>
          </a:xfrm>
        </p:grpSpPr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42C3D58D-84A3-4529-A7B0-A1DD8EF50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7" name="Text Box 20">
              <a:extLst>
                <a:ext uri="{FF2B5EF4-FFF2-40B4-BE49-F238E27FC236}">
                  <a16:creationId xmlns:a16="http://schemas.microsoft.com/office/drawing/2014/main" id="{CFB02732-27A9-4CBB-A7F2-E077A85CD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8" name="Group 21">
            <a:extLst>
              <a:ext uri="{FF2B5EF4-FFF2-40B4-BE49-F238E27FC236}">
                <a16:creationId xmlns:a16="http://schemas.microsoft.com/office/drawing/2014/main" id="{6315C50F-8464-4F8A-B38E-73D897115FF8}"/>
              </a:ext>
            </a:extLst>
          </p:cNvPr>
          <p:cNvGrpSpPr>
            <a:grpSpLocks/>
          </p:cNvGrpSpPr>
          <p:nvPr/>
        </p:nvGrpSpPr>
        <p:grpSpPr bwMode="auto">
          <a:xfrm>
            <a:off x="5475312" y="3012976"/>
            <a:ext cx="533400" cy="533400"/>
            <a:chOff x="1824" y="2736"/>
            <a:chExt cx="336" cy="336"/>
          </a:xfrm>
        </p:grpSpPr>
        <p:sp>
          <p:nvSpPr>
            <p:cNvPr id="79" name="Oval 22">
              <a:extLst>
                <a:ext uri="{FF2B5EF4-FFF2-40B4-BE49-F238E27FC236}">
                  <a16:creationId xmlns:a16="http://schemas.microsoft.com/office/drawing/2014/main" id="{81BC1A9B-49B2-45FA-A60A-2DFB43410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0" name="Text Box 23">
              <a:extLst>
                <a:ext uri="{FF2B5EF4-FFF2-40B4-BE49-F238E27FC236}">
                  <a16:creationId xmlns:a16="http://schemas.microsoft.com/office/drawing/2014/main" id="{5D652D0C-291A-42FD-8EA6-C187452AB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1" name="Group 24">
            <a:extLst>
              <a:ext uri="{FF2B5EF4-FFF2-40B4-BE49-F238E27FC236}">
                <a16:creationId xmlns:a16="http://schemas.microsoft.com/office/drawing/2014/main" id="{46C40477-E17E-4118-82B1-D643C68B48F5}"/>
              </a:ext>
            </a:extLst>
          </p:cNvPr>
          <p:cNvGrpSpPr>
            <a:grpSpLocks/>
          </p:cNvGrpSpPr>
          <p:nvPr/>
        </p:nvGrpSpPr>
        <p:grpSpPr bwMode="auto">
          <a:xfrm>
            <a:off x="5551512" y="4232176"/>
            <a:ext cx="533400" cy="533400"/>
            <a:chOff x="1824" y="2736"/>
            <a:chExt cx="336" cy="336"/>
          </a:xfrm>
        </p:grpSpPr>
        <p:sp>
          <p:nvSpPr>
            <p:cNvPr id="82" name="Oval 25">
              <a:extLst>
                <a:ext uri="{FF2B5EF4-FFF2-40B4-BE49-F238E27FC236}">
                  <a16:creationId xmlns:a16="http://schemas.microsoft.com/office/drawing/2014/main" id="{ABD87BB1-AC5C-43C4-AF40-24EEFFC9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80DC9B5E-795B-414A-A3C9-4B851D647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4" name="Line 27">
            <a:extLst>
              <a:ext uri="{FF2B5EF4-FFF2-40B4-BE49-F238E27FC236}">
                <a16:creationId xmlns:a16="http://schemas.microsoft.com/office/drawing/2014/main" id="{8677F311-DE86-40A7-96B9-FD258179D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912" y="202237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5" name="Line 28">
            <a:extLst>
              <a:ext uri="{FF2B5EF4-FFF2-40B4-BE49-F238E27FC236}">
                <a16:creationId xmlns:a16="http://schemas.microsoft.com/office/drawing/2014/main" id="{233EFA9E-E965-433B-B311-4862BF52AC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5712" y="2174776"/>
            <a:ext cx="685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6" name="Line 29">
            <a:extLst>
              <a:ext uri="{FF2B5EF4-FFF2-40B4-BE49-F238E27FC236}">
                <a16:creationId xmlns:a16="http://schemas.microsoft.com/office/drawing/2014/main" id="{6A189998-AF91-418B-87C4-ACA17765A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112" y="35463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707AF06F-222C-4DDA-9466-DC6AA36126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8112" y="46893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8" name="Line 31">
            <a:extLst>
              <a:ext uri="{FF2B5EF4-FFF2-40B4-BE49-F238E27FC236}">
                <a16:creationId xmlns:a16="http://schemas.microsoft.com/office/drawing/2014/main" id="{B5FD8479-64C1-47F0-A273-373A10DC43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312" y="5451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9" name="Line 32">
            <a:extLst>
              <a:ext uri="{FF2B5EF4-FFF2-40B4-BE49-F238E27FC236}">
                <a16:creationId xmlns:a16="http://schemas.microsoft.com/office/drawing/2014/main" id="{CDE89927-0D2C-4273-9D0A-4C8940955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312" y="47655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0" name="Line 33">
            <a:extLst>
              <a:ext uri="{FF2B5EF4-FFF2-40B4-BE49-F238E27FC236}">
                <a16:creationId xmlns:a16="http://schemas.microsoft.com/office/drawing/2014/main" id="{4AB29813-8A23-4F18-BF99-9F37FDB82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712" y="36225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1" name="Line 34">
            <a:extLst>
              <a:ext uri="{FF2B5EF4-FFF2-40B4-BE49-F238E27FC236}">
                <a16:creationId xmlns:a16="http://schemas.microsoft.com/office/drawing/2014/main" id="{EEE321DD-FAFA-42AF-AEEC-F8EC367F8F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112" y="2250976"/>
            <a:ext cx="609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2" name="Line 35">
            <a:extLst>
              <a:ext uri="{FF2B5EF4-FFF2-40B4-BE49-F238E27FC236}">
                <a16:creationId xmlns:a16="http://schemas.microsoft.com/office/drawing/2014/main" id="{B8F45D85-C611-48E7-8E73-697EBFB0A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7312" y="2250976"/>
            <a:ext cx="198120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3" name="Line 36">
            <a:extLst>
              <a:ext uri="{FF2B5EF4-FFF2-40B4-BE49-F238E27FC236}">
                <a16:creationId xmlns:a16="http://schemas.microsoft.com/office/drawing/2014/main" id="{F184CDC2-247A-40F3-9700-E0B25278C7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912" y="2327176"/>
            <a:ext cx="11430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4" name="Line 37">
            <a:extLst>
              <a:ext uri="{FF2B5EF4-FFF2-40B4-BE49-F238E27FC236}">
                <a16:creationId xmlns:a16="http://schemas.microsoft.com/office/drawing/2014/main" id="{89B1EA58-DE70-4C7C-81CA-ADE83C2AE9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4112" y="3393976"/>
            <a:ext cx="1981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5" name="Text Box 38">
            <a:extLst>
              <a:ext uri="{FF2B5EF4-FFF2-40B4-BE49-F238E27FC236}">
                <a16:creationId xmlns:a16="http://schemas.microsoft.com/office/drawing/2014/main" id="{78302C9A-7DA0-4C5A-86E4-12A19CDE1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12" y="165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6" name="Text Box 39">
            <a:extLst>
              <a:ext uri="{FF2B5EF4-FFF2-40B4-BE49-F238E27FC236}">
                <a16:creationId xmlns:a16="http://schemas.microsoft.com/office/drawing/2014/main" id="{267214B4-8E1A-4118-823E-466BD6485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2341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7" name="Text Box 40">
            <a:extLst>
              <a:ext uri="{FF2B5EF4-FFF2-40B4-BE49-F238E27FC236}">
                <a16:creationId xmlns:a16="http://schemas.microsoft.com/office/drawing/2014/main" id="{43312C1F-143E-4199-A6F4-5DCE1CA8E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12" y="3713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8" name="Text Box 41">
            <a:extLst>
              <a:ext uri="{FF2B5EF4-FFF2-40B4-BE49-F238E27FC236}">
                <a16:creationId xmlns:a16="http://schemas.microsoft.com/office/drawing/2014/main" id="{CFB8CEDF-C3C7-414C-B4B0-D1D0BFA81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4932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9" name="Text Box 42">
            <a:extLst>
              <a:ext uri="{FF2B5EF4-FFF2-40B4-BE49-F238E27FC236}">
                <a16:creationId xmlns:a16="http://schemas.microsoft.com/office/drawing/2014/main" id="{17D86FE6-8DCB-4988-B4FC-0AE98F9E1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112" y="546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0" name="Text Box 43">
            <a:extLst>
              <a:ext uri="{FF2B5EF4-FFF2-40B4-BE49-F238E27FC236}">
                <a16:creationId xmlns:a16="http://schemas.microsoft.com/office/drawing/2014/main" id="{B6EC5D6A-44FE-4725-B03E-89299BCD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912" y="4841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1" name="Text Box 44">
            <a:extLst>
              <a:ext uri="{FF2B5EF4-FFF2-40B4-BE49-F238E27FC236}">
                <a16:creationId xmlns:a16="http://schemas.microsoft.com/office/drawing/2014/main" id="{DF58676F-DA72-4C03-9108-5E5073978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112" y="36368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" name="Text Box 45">
            <a:extLst>
              <a:ext uri="{FF2B5EF4-FFF2-40B4-BE49-F238E27FC236}">
                <a16:creationId xmlns:a16="http://schemas.microsoft.com/office/drawing/2014/main" id="{54FC866A-000D-4349-A10A-97DA2BBA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512" y="2327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" name="Text Box 46">
            <a:extLst>
              <a:ext uri="{FF2B5EF4-FFF2-40B4-BE49-F238E27FC236}">
                <a16:creationId xmlns:a16="http://schemas.microsoft.com/office/drawing/2014/main" id="{3BBECFD7-9DB8-44EB-8BA2-BD65102B0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712" y="3332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4" name="Text Box 47">
            <a:extLst>
              <a:ext uri="{FF2B5EF4-FFF2-40B4-BE49-F238E27FC236}">
                <a16:creationId xmlns:a16="http://schemas.microsoft.com/office/drawing/2014/main" id="{FA4D8A4A-4AB7-4E43-A7D0-7D424160C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4170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05" name="Text Box 48">
            <a:extLst>
              <a:ext uri="{FF2B5EF4-FFF2-40B4-BE49-F238E27FC236}">
                <a16:creationId xmlns:a16="http://schemas.microsoft.com/office/drawing/2014/main" id="{300E29B2-F01A-49BE-80E6-183CD2017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3027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106" name="Text Box 49">
            <a:extLst>
              <a:ext uri="{FF2B5EF4-FFF2-40B4-BE49-F238E27FC236}">
                <a16:creationId xmlns:a16="http://schemas.microsoft.com/office/drawing/2014/main" id="{72573BF0-2B08-49CC-ABE2-8C674AD39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7" name="Text Box 50">
            <a:extLst>
              <a:ext uri="{FF2B5EF4-FFF2-40B4-BE49-F238E27FC236}">
                <a16:creationId xmlns:a16="http://schemas.microsoft.com/office/drawing/2014/main" id="{5C5E9A1D-22EC-47D6-B8FB-80C885AE4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8" name="Text Box 51">
            <a:extLst>
              <a:ext uri="{FF2B5EF4-FFF2-40B4-BE49-F238E27FC236}">
                <a16:creationId xmlns:a16="http://schemas.microsoft.com/office/drawing/2014/main" id="{E4AA9CB9-3BDF-4158-BBB3-E37D3CF12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912" y="2631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09" name="Text Box 52">
            <a:extLst>
              <a:ext uri="{FF2B5EF4-FFF2-40B4-BE49-F238E27FC236}">
                <a16:creationId xmlns:a16="http://schemas.microsoft.com/office/drawing/2014/main" id="{830D8AA6-A234-4589-AB7C-CEC715348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112" y="4246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10" name="Text Box 53">
            <a:extLst>
              <a:ext uri="{FF2B5EF4-FFF2-40B4-BE49-F238E27FC236}">
                <a16:creationId xmlns:a16="http://schemas.microsoft.com/office/drawing/2014/main" id="{EF37C144-BD19-4FD1-AB46-07569BB4A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712" y="5618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11" name="Text Box 54">
            <a:extLst>
              <a:ext uri="{FF2B5EF4-FFF2-40B4-BE49-F238E27FC236}">
                <a16:creationId xmlns:a16="http://schemas.microsoft.com/office/drawing/2014/main" id="{CD82E60E-76CC-4BB1-969B-24942E156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5679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12" name="Text Box 55">
            <a:extLst>
              <a:ext uri="{FF2B5EF4-FFF2-40B4-BE49-F238E27FC236}">
                <a16:creationId xmlns:a16="http://schemas.microsoft.com/office/drawing/2014/main" id="{3A0F207F-AF77-4214-908B-807D18B0E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112" y="4460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1D67FCD3-1DC5-474C-9063-1DA2581E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912" y="3089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4" name="Text Box 57">
            <a:extLst>
              <a:ext uri="{FF2B5EF4-FFF2-40B4-BE49-F238E27FC236}">
                <a16:creationId xmlns:a16="http://schemas.microsoft.com/office/drawing/2014/main" id="{39C9C841-F50E-4B27-BF9D-E001306DC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712" y="18699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Iteration: 4</a:t>
            </a:r>
          </a:p>
        </p:txBody>
      </p:sp>
      <p:sp>
        <p:nvSpPr>
          <p:cNvPr id="59" name="Text Box 58">
            <a:extLst>
              <a:ext uri="{FF2B5EF4-FFF2-40B4-BE49-F238E27FC236}">
                <a16:creationId xmlns:a16="http://schemas.microsoft.com/office/drawing/2014/main" id="{254E0D2C-6D86-4D60-BABD-AD0B4FD55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528" y="3012976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E has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40956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5ED7E-ED4F-4A35-8A86-858FF58C5D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7952F-DDF9-4A70-8CE7-833F5E85C9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7AE0400F-F3FF-4C27-A2F0-DF5711FEC0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402956"/>
              </p:ext>
            </p:extLst>
          </p:nvPr>
        </p:nvGraphicFramePr>
        <p:xfrm>
          <a:off x="3719736" y="1772816"/>
          <a:ext cx="4032178" cy="365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3" name="Visio" r:id="rId3" imgW="2378964" imgH="2324405" progId="Visio.Drawing.11">
                  <p:embed/>
                </p:oleObj>
              </mc:Choice>
              <mc:Fallback>
                <p:oleObj name="Visio" r:id="rId3" imgW="2378964" imgH="2324405" progId="Visio.Drawing.11">
                  <p:embed/>
                  <p:pic>
                    <p:nvPicPr>
                      <p:cNvPr id="3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1772816"/>
                        <a:ext cx="4032178" cy="365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8">
            <a:extLst>
              <a:ext uri="{FF2B5EF4-FFF2-40B4-BE49-F238E27FC236}">
                <a16:creationId xmlns:a16="http://schemas.microsoft.com/office/drawing/2014/main" id="{8B40B3F8-DD99-4EBF-B298-777FF558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923" y="1814091"/>
            <a:ext cx="586646" cy="574675"/>
          </a:xfrm>
          <a:prstGeom prst="ellipse">
            <a:avLst/>
          </a:prstGeom>
          <a:noFill/>
          <a:ln w="38100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87A3F-4ECF-4F97-9146-9B769591E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38860" y="2245891"/>
            <a:ext cx="1100566" cy="719138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92E1BFE8-9508-4B6A-B22B-EB38AB70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060" y="2918991"/>
            <a:ext cx="586645" cy="571500"/>
          </a:xfrm>
          <a:prstGeom prst="ellipse">
            <a:avLst/>
          </a:prstGeom>
          <a:noFill/>
          <a:ln w="38100" algn="ctr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DCB5442B-1363-44B6-BA73-D8FA951E3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0297" y="3342854"/>
            <a:ext cx="1758321" cy="1368425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9F640495-7C3F-4E55-B1B7-94859BA6C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366" y="4549354"/>
            <a:ext cx="659370" cy="576262"/>
          </a:xfrm>
          <a:prstGeom prst="ellipse">
            <a:avLst/>
          </a:prstGeom>
          <a:noFill/>
          <a:ln w="38100" algn="ctr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5976859B-765E-47E1-A3F2-860C2B4697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4048" y="4909716"/>
            <a:ext cx="879160" cy="0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id="{01BF975D-EEFF-4533-ADC1-D7D5E2B4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786" y="4549354"/>
            <a:ext cx="585030" cy="576262"/>
          </a:xfrm>
          <a:prstGeom prst="ellipse">
            <a:avLst/>
          </a:prstGeom>
          <a:noFill/>
          <a:ln w="38100" algn="ctr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04C32444-0BDD-4446-8C29-1CD96E3209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9586" y="3396829"/>
            <a:ext cx="1832661" cy="1223962"/>
          </a:xfrm>
          <a:prstGeom prst="line">
            <a:avLst/>
          </a:prstGeom>
          <a:noFill/>
          <a:ln w="3810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" name="Oval 16">
            <a:extLst>
              <a:ext uri="{FF2B5EF4-FFF2-40B4-BE49-F238E27FC236}">
                <a16:creationId xmlns:a16="http://schemas.microsoft.com/office/drawing/2014/main" id="{E000C82C-23F4-4B6F-A08E-24D3DE7E2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811" y="2918991"/>
            <a:ext cx="585030" cy="576263"/>
          </a:xfrm>
          <a:prstGeom prst="ellipse">
            <a:avLst/>
          </a:prstGeom>
          <a:noFill/>
          <a:ln w="38100" algn="ctr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8B4D95-F717-4CE1-B206-778DB4284D83}"/>
                  </a:ext>
                </a:extLst>
              </p:cNvPr>
              <p:cNvSpPr txBox="1"/>
              <p:nvPr/>
            </p:nvSpPr>
            <p:spPr>
              <a:xfrm>
                <a:off x="4007518" y="3004686"/>
                <a:ext cx="3048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68B4D95-F717-4CE1-B206-778DB4284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518" y="3004686"/>
                <a:ext cx="304800" cy="400110"/>
              </a:xfrm>
              <a:prstGeom prst="rect">
                <a:avLst/>
              </a:prstGeom>
              <a:blipFill>
                <a:blip r:embed="rId5"/>
                <a:stretch>
                  <a:fillRect r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98F35D-09BA-49B3-AAB1-988696E0E37B}"/>
                  </a:ext>
                </a:extLst>
              </p:cNvPr>
              <p:cNvSpPr txBox="1"/>
              <p:nvPr/>
            </p:nvSpPr>
            <p:spPr>
              <a:xfrm>
                <a:off x="4771655" y="4620761"/>
                <a:ext cx="3048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98F35D-09BA-49B3-AAB1-988696E0E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55" y="4620761"/>
                <a:ext cx="304800" cy="400110"/>
              </a:xfrm>
              <a:prstGeom prst="rect">
                <a:avLst/>
              </a:prstGeom>
              <a:blipFill>
                <a:blip r:embed="rId6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C33BAF-7B03-4880-B835-6470CD08A7A7}"/>
                  </a:ext>
                </a:extLst>
              </p:cNvPr>
              <p:cNvSpPr txBox="1"/>
              <p:nvPr/>
            </p:nvSpPr>
            <p:spPr>
              <a:xfrm>
                <a:off x="6278187" y="4637430"/>
                <a:ext cx="3048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C33BAF-7B03-4880-B835-6470CD08A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187" y="4637430"/>
                <a:ext cx="304800" cy="400110"/>
              </a:xfrm>
              <a:prstGeom prst="rect">
                <a:avLst/>
              </a:prstGeom>
              <a:blipFill>
                <a:blip r:embed="rId7"/>
                <a:stretch>
                  <a:fillRect r="-2800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FEE912-B9FD-4F0D-B039-9BE9DD7C3ECE}"/>
                  </a:ext>
                </a:extLst>
              </p:cNvPr>
              <p:cNvSpPr txBox="1"/>
              <p:nvPr/>
            </p:nvSpPr>
            <p:spPr>
              <a:xfrm>
                <a:off x="6989914" y="2992016"/>
                <a:ext cx="3048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4FEE912-B9FD-4F0D-B039-9BE9DD7C3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14" y="2992016"/>
                <a:ext cx="304800" cy="400110"/>
              </a:xfrm>
              <a:prstGeom prst="rect">
                <a:avLst/>
              </a:prstGeom>
              <a:blipFill>
                <a:blip r:embed="rId8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69155A-2570-43E4-9569-CB626E6AC47C}"/>
                  </a:ext>
                </a:extLst>
              </p:cNvPr>
              <p:cNvSpPr txBox="1"/>
              <p:nvPr/>
            </p:nvSpPr>
            <p:spPr>
              <a:xfrm>
                <a:off x="5487846" y="1900252"/>
                <a:ext cx="30480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69155A-2570-43E4-9569-CB626E6AC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846" y="1900252"/>
                <a:ext cx="304800" cy="400110"/>
              </a:xfrm>
              <a:prstGeom prst="rect">
                <a:avLst/>
              </a:prstGeom>
              <a:blipFill>
                <a:blip r:embed="rId9"/>
                <a:stretch>
                  <a:fillRect r="-30000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13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C5024-92B1-42A3-8DEB-0726E48077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62950-5636-4DFC-899F-7CF5B2B9A9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grpSp>
        <p:nvGrpSpPr>
          <p:cNvPr id="60" name="Group 3">
            <a:extLst>
              <a:ext uri="{FF2B5EF4-FFF2-40B4-BE49-F238E27FC236}">
                <a16:creationId xmlns:a16="http://schemas.microsoft.com/office/drawing/2014/main" id="{65522E24-9FAF-4E7C-AF11-DAF54F590D32}"/>
              </a:ext>
            </a:extLst>
          </p:cNvPr>
          <p:cNvGrpSpPr>
            <a:grpSpLocks/>
          </p:cNvGrpSpPr>
          <p:nvPr/>
        </p:nvGrpSpPr>
        <p:grpSpPr bwMode="auto">
          <a:xfrm>
            <a:off x="1961728" y="3089176"/>
            <a:ext cx="533400" cy="533400"/>
            <a:chOff x="1824" y="2736"/>
            <a:chExt cx="336" cy="336"/>
          </a:xfrm>
        </p:grpSpPr>
        <p:sp>
          <p:nvSpPr>
            <p:cNvPr id="61" name="Oval 4">
              <a:extLst>
                <a:ext uri="{FF2B5EF4-FFF2-40B4-BE49-F238E27FC236}">
                  <a16:creationId xmlns:a16="http://schemas.microsoft.com/office/drawing/2014/main" id="{2081BECA-7C9E-4081-A28A-C80FC6E2D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2" name="Text Box 5">
              <a:extLst>
                <a:ext uri="{FF2B5EF4-FFF2-40B4-BE49-F238E27FC236}">
                  <a16:creationId xmlns:a16="http://schemas.microsoft.com/office/drawing/2014/main" id="{EC24D5FA-DE31-48E2-AF7F-F424006C3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3" name="Group 6">
            <a:extLst>
              <a:ext uri="{FF2B5EF4-FFF2-40B4-BE49-F238E27FC236}">
                <a16:creationId xmlns:a16="http://schemas.microsoft.com/office/drawing/2014/main" id="{470BDAA5-C08B-4A2C-8E59-6B6BD69627D3}"/>
              </a:ext>
            </a:extLst>
          </p:cNvPr>
          <p:cNvGrpSpPr>
            <a:grpSpLocks/>
          </p:cNvGrpSpPr>
          <p:nvPr/>
        </p:nvGrpSpPr>
        <p:grpSpPr bwMode="auto">
          <a:xfrm>
            <a:off x="2876128" y="1793776"/>
            <a:ext cx="533400" cy="533400"/>
            <a:chOff x="1824" y="2736"/>
            <a:chExt cx="336" cy="336"/>
          </a:xfrm>
        </p:grpSpPr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0098321F-A697-401F-80D5-66B67807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5" name="Text Box 8">
              <a:extLst>
                <a:ext uri="{FF2B5EF4-FFF2-40B4-BE49-F238E27FC236}">
                  <a16:creationId xmlns:a16="http://schemas.microsoft.com/office/drawing/2014/main" id="{E75CF37B-B938-4980-A79E-7E7EA0BB5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6" name="Group 9">
            <a:extLst>
              <a:ext uri="{FF2B5EF4-FFF2-40B4-BE49-F238E27FC236}">
                <a16:creationId xmlns:a16="http://schemas.microsoft.com/office/drawing/2014/main" id="{3B3835CA-910B-4AAA-BDA3-5543CE5FF402}"/>
              </a:ext>
            </a:extLst>
          </p:cNvPr>
          <p:cNvGrpSpPr>
            <a:grpSpLocks/>
          </p:cNvGrpSpPr>
          <p:nvPr/>
        </p:nvGrpSpPr>
        <p:grpSpPr bwMode="auto">
          <a:xfrm>
            <a:off x="1961728" y="4308376"/>
            <a:ext cx="533400" cy="533400"/>
            <a:chOff x="1824" y="2736"/>
            <a:chExt cx="336" cy="336"/>
          </a:xfrm>
        </p:grpSpPr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EC857ECC-F6A0-4E21-BFFF-9D2987715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8" name="Text Box 11">
              <a:extLst>
                <a:ext uri="{FF2B5EF4-FFF2-40B4-BE49-F238E27FC236}">
                  <a16:creationId xmlns:a16="http://schemas.microsoft.com/office/drawing/2014/main" id="{7AB14102-9ADF-432A-8F67-2BC238636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9" name="Group 12">
            <a:extLst>
              <a:ext uri="{FF2B5EF4-FFF2-40B4-BE49-F238E27FC236}">
                <a16:creationId xmlns:a16="http://schemas.microsoft.com/office/drawing/2014/main" id="{532CBA11-4DE9-4322-990D-8EF083E24C6F}"/>
              </a:ext>
            </a:extLst>
          </p:cNvPr>
          <p:cNvGrpSpPr>
            <a:grpSpLocks/>
          </p:cNvGrpSpPr>
          <p:nvPr/>
        </p:nvGrpSpPr>
        <p:grpSpPr bwMode="auto">
          <a:xfrm>
            <a:off x="3028528" y="5146576"/>
            <a:ext cx="533400" cy="533400"/>
            <a:chOff x="1824" y="2736"/>
            <a:chExt cx="336" cy="336"/>
          </a:xfrm>
        </p:grpSpPr>
        <p:sp>
          <p:nvSpPr>
            <p:cNvPr id="70" name="Oval 13">
              <a:extLst>
                <a:ext uri="{FF2B5EF4-FFF2-40B4-BE49-F238E27FC236}">
                  <a16:creationId xmlns:a16="http://schemas.microsoft.com/office/drawing/2014/main" id="{2EDE9C95-94BB-422A-8F60-7CAA95AA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1" name="Text Box 14">
              <a:extLst>
                <a:ext uri="{FF2B5EF4-FFF2-40B4-BE49-F238E27FC236}">
                  <a16:creationId xmlns:a16="http://schemas.microsoft.com/office/drawing/2014/main" id="{AAA531E1-BD47-4F6E-965A-1A9953364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2" name="Group 15">
            <a:extLst>
              <a:ext uri="{FF2B5EF4-FFF2-40B4-BE49-F238E27FC236}">
                <a16:creationId xmlns:a16="http://schemas.microsoft.com/office/drawing/2014/main" id="{3E1ECB1C-4569-4673-8F83-AF2BCB761B8D}"/>
              </a:ext>
            </a:extLst>
          </p:cNvPr>
          <p:cNvGrpSpPr>
            <a:grpSpLocks/>
          </p:cNvGrpSpPr>
          <p:nvPr/>
        </p:nvGrpSpPr>
        <p:grpSpPr bwMode="auto">
          <a:xfrm>
            <a:off x="4323928" y="1793776"/>
            <a:ext cx="533400" cy="533400"/>
            <a:chOff x="1824" y="2736"/>
            <a:chExt cx="336" cy="336"/>
          </a:xfrm>
        </p:grpSpPr>
        <p:sp>
          <p:nvSpPr>
            <p:cNvPr id="73" name="Oval 16">
              <a:extLst>
                <a:ext uri="{FF2B5EF4-FFF2-40B4-BE49-F238E27FC236}">
                  <a16:creationId xmlns:a16="http://schemas.microsoft.com/office/drawing/2014/main" id="{94814175-B538-40CF-A4F5-0075225D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4" name="Text Box 17">
              <a:extLst>
                <a:ext uri="{FF2B5EF4-FFF2-40B4-BE49-F238E27FC236}">
                  <a16:creationId xmlns:a16="http://schemas.microsoft.com/office/drawing/2014/main" id="{E325E4FB-5C83-445A-81C8-4F3E65617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8">
            <a:extLst>
              <a:ext uri="{FF2B5EF4-FFF2-40B4-BE49-F238E27FC236}">
                <a16:creationId xmlns:a16="http://schemas.microsoft.com/office/drawing/2014/main" id="{DA91729B-3713-4BFE-8F83-EF26F4E480F0}"/>
              </a:ext>
            </a:extLst>
          </p:cNvPr>
          <p:cNvGrpSpPr>
            <a:grpSpLocks/>
          </p:cNvGrpSpPr>
          <p:nvPr/>
        </p:nvGrpSpPr>
        <p:grpSpPr bwMode="auto">
          <a:xfrm>
            <a:off x="4552528" y="5146576"/>
            <a:ext cx="533400" cy="533400"/>
            <a:chOff x="1824" y="2736"/>
            <a:chExt cx="336" cy="336"/>
          </a:xfrm>
        </p:grpSpPr>
        <p:sp>
          <p:nvSpPr>
            <p:cNvPr id="76" name="Oval 19">
              <a:extLst>
                <a:ext uri="{FF2B5EF4-FFF2-40B4-BE49-F238E27FC236}">
                  <a16:creationId xmlns:a16="http://schemas.microsoft.com/office/drawing/2014/main" id="{E1FC8CE2-BA0E-4FD8-AA73-325DF4920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7" name="Text Box 20">
              <a:extLst>
                <a:ext uri="{FF2B5EF4-FFF2-40B4-BE49-F238E27FC236}">
                  <a16:creationId xmlns:a16="http://schemas.microsoft.com/office/drawing/2014/main" id="{7BEE3338-E63C-4F10-BEAA-74A0053D6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8" name="Group 21">
            <a:extLst>
              <a:ext uri="{FF2B5EF4-FFF2-40B4-BE49-F238E27FC236}">
                <a16:creationId xmlns:a16="http://schemas.microsoft.com/office/drawing/2014/main" id="{4355E5A3-DD28-40B9-8E03-591B07AC1A55}"/>
              </a:ext>
            </a:extLst>
          </p:cNvPr>
          <p:cNvGrpSpPr>
            <a:grpSpLocks/>
          </p:cNvGrpSpPr>
          <p:nvPr/>
        </p:nvGrpSpPr>
        <p:grpSpPr bwMode="auto">
          <a:xfrm>
            <a:off x="5466928" y="3012976"/>
            <a:ext cx="533400" cy="533400"/>
            <a:chOff x="1824" y="2736"/>
            <a:chExt cx="336" cy="336"/>
          </a:xfrm>
        </p:grpSpPr>
        <p:sp>
          <p:nvSpPr>
            <p:cNvPr id="79" name="Oval 22">
              <a:extLst>
                <a:ext uri="{FF2B5EF4-FFF2-40B4-BE49-F238E27FC236}">
                  <a16:creationId xmlns:a16="http://schemas.microsoft.com/office/drawing/2014/main" id="{CEF498D5-95B0-4B32-A800-C87257D12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0" name="Text Box 23">
              <a:extLst>
                <a:ext uri="{FF2B5EF4-FFF2-40B4-BE49-F238E27FC236}">
                  <a16:creationId xmlns:a16="http://schemas.microsoft.com/office/drawing/2014/main" id="{1E41AFA1-365A-46FA-8A49-DFA414597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1" name="Group 24">
            <a:extLst>
              <a:ext uri="{FF2B5EF4-FFF2-40B4-BE49-F238E27FC236}">
                <a16:creationId xmlns:a16="http://schemas.microsoft.com/office/drawing/2014/main" id="{60888CD3-8E4F-4168-AF23-5ED9248D8B88}"/>
              </a:ext>
            </a:extLst>
          </p:cNvPr>
          <p:cNvGrpSpPr>
            <a:grpSpLocks/>
          </p:cNvGrpSpPr>
          <p:nvPr/>
        </p:nvGrpSpPr>
        <p:grpSpPr bwMode="auto">
          <a:xfrm>
            <a:off x="5543128" y="4232176"/>
            <a:ext cx="533400" cy="533400"/>
            <a:chOff x="1824" y="2736"/>
            <a:chExt cx="336" cy="336"/>
          </a:xfrm>
        </p:grpSpPr>
        <p:sp>
          <p:nvSpPr>
            <p:cNvPr id="82" name="Oval 25">
              <a:extLst>
                <a:ext uri="{FF2B5EF4-FFF2-40B4-BE49-F238E27FC236}">
                  <a16:creationId xmlns:a16="http://schemas.microsoft.com/office/drawing/2014/main" id="{9B012C22-9965-4617-AB64-3B544C5BE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5547C061-E55F-46F2-8DF2-04C058C4E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4" name="Line 27">
            <a:extLst>
              <a:ext uri="{FF2B5EF4-FFF2-40B4-BE49-F238E27FC236}">
                <a16:creationId xmlns:a16="http://schemas.microsoft.com/office/drawing/2014/main" id="{C24951E3-A267-4ED5-87AA-6778EE886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528" y="202237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5" name="Line 28">
            <a:extLst>
              <a:ext uri="{FF2B5EF4-FFF2-40B4-BE49-F238E27FC236}">
                <a16:creationId xmlns:a16="http://schemas.microsoft.com/office/drawing/2014/main" id="{12457752-DBBA-493B-B86B-51D83B5CD3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7328" y="2174776"/>
            <a:ext cx="685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6" name="Line 29">
            <a:extLst>
              <a:ext uri="{FF2B5EF4-FFF2-40B4-BE49-F238E27FC236}">
                <a16:creationId xmlns:a16="http://schemas.microsoft.com/office/drawing/2014/main" id="{9806F234-3292-4F40-B01B-75360BDBF2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1728" y="35463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7" name="Line 30">
            <a:extLst>
              <a:ext uri="{FF2B5EF4-FFF2-40B4-BE49-F238E27FC236}">
                <a16:creationId xmlns:a16="http://schemas.microsoft.com/office/drawing/2014/main" id="{6B40B6EA-B6FB-4089-9C0B-EE5CB2067C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9728" y="46893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8" name="Line 31">
            <a:extLst>
              <a:ext uri="{FF2B5EF4-FFF2-40B4-BE49-F238E27FC236}">
                <a16:creationId xmlns:a16="http://schemas.microsoft.com/office/drawing/2014/main" id="{A724913B-2F87-496E-A21D-75625DDA02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1928" y="5451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9" name="Line 32">
            <a:extLst>
              <a:ext uri="{FF2B5EF4-FFF2-40B4-BE49-F238E27FC236}">
                <a16:creationId xmlns:a16="http://schemas.microsoft.com/office/drawing/2014/main" id="{EBDB5D88-49C6-4C33-B03A-E6259EB0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928" y="47655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0" name="Line 33">
            <a:extLst>
              <a:ext uri="{FF2B5EF4-FFF2-40B4-BE49-F238E27FC236}">
                <a16:creationId xmlns:a16="http://schemas.microsoft.com/office/drawing/2014/main" id="{70B3DE2C-44AA-43C1-8884-04583A3D7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328" y="36225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1" name="Line 34">
            <a:extLst>
              <a:ext uri="{FF2B5EF4-FFF2-40B4-BE49-F238E27FC236}">
                <a16:creationId xmlns:a16="http://schemas.microsoft.com/office/drawing/2014/main" id="{63716A1E-A100-462A-BAEB-5D0BCD3924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2728" y="2250976"/>
            <a:ext cx="609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2" name="Line 35">
            <a:extLst>
              <a:ext uri="{FF2B5EF4-FFF2-40B4-BE49-F238E27FC236}">
                <a16:creationId xmlns:a16="http://schemas.microsoft.com/office/drawing/2014/main" id="{238E0B6E-3F1E-43BC-A318-DC60AD3D1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8928" y="2250976"/>
            <a:ext cx="198120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3" name="Line 36">
            <a:extLst>
              <a:ext uri="{FF2B5EF4-FFF2-40B4-BE49-F238E27FC236}">
                <a16:creationId xmlns:a16="http://schemas.microsoft.com/office/drawing/2014/main" id="{BA1198FA-BB6B-4781-8BC8-EFD1DA269B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528" y="2327176"/>
            <a:ext cx="11430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4" name="Line 37">
            <a:extLst>
              <a:ext uri="{FF2B5EF4-FFF2-40B4-BE49-F238E27FC236}">
                <a16:creationId xmlns:a16="http://schemas.microsoft.com/office/drawing/2014/main" id="{46619DBE-6D91-4753-AE7D-F890B8F7A2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5728" y="3393976"/>
            <a:ext cx="1981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5" name="Text Box 38">
            <a:extLst>
              <a:ext uri="{FF2B5EF4-FFF2-40B4-BE49-F238E27FC236}">
                <a16:creationId xmlns:a16="http://schemas.microsoft.com/office/drawing/2014/main" id="{00CBCD7B-3416-4E4F-9915-735F8BA1F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928" y="165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6" name="Text Box 39">
            <a:extLst>
              <a:ext uri="{FF2B5EF4-FFF2-40B4-BE49-F238E27FC236}">
                <a16:creationId xmlns:a16="http://schemas.microsoft.com/office/drawing/2014/main" id="{FB6C5036-D49A-494D-80EE-EEEA6934E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28" y="2341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7" name="Text Box 40">
            <a:extLst>
              <a:ext uri="{FF2B5EF4-FFF2-40B4-BE49-F238E27FC236}">
                <a16:creationId xmlns:a16="http://schemas.microsoft.com/office/drawing/2014/main" id="{BAD3E8A5-D485-4A38-8561-DAC7FACC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528" y="3713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8" name="Text Box 41">
            <a:extLst>
              <a:ext uri="{FF2B5EF4-FFF2-40B4-BE49-F238E27FC236}">
                <a16:creationId xmlns:a16="http://schemas.microsoft.com/office/drawing/2014/main" id="{BC41D4B2-6ED4-444A-A301-CB1B258B2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28" y="4932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9" name="Text Box 42">
            <a:extLst>
              <a:ext uri="{FF2B5EF4-FFF2-40B4-BE49-F238E27FC236}">
                <a16:creationId xmlns:a16="http://schemas.microsoft.com/office/drawing/2014/main" id="{7E740C1B-253D-4C6E-90DF-8AE2B219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728" y="546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0" name="Text Box 43">
            <a:extLst>
              <a:ext uri="{FF2B5EF4-FFF2-40B4-BE49-F238E27FC236}">
                <a16:creationId xmlns:a16="http://schemas.microsoft.com/office/drawing/2014/main" id="{38B0E201-48BD-41DC-B643-1E0160950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28" y="4841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1" name="Text Box 44">
            <a:extLst>
              <a:ext uri="{FF2B5EF4-FFF2-40B4-BE49-F238E27FC236}">
                <a16:creationId xmlns:a16="http://schemas.microsoft.com/office/drawing/2014/main" id="{D4C6ED32-8C8A-412B-A03B-AAF3FCDD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728" y="36368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" name="Text Box 45">
            <a:extLst>
              <a:ext uri="{FF2B5EF4-FFF2-40B4-BE49-F238E27FC236}">
                <a16:creationId xmlns:a16="http://schemas.microsoft.com/office/drawing/2014/main" id="{AA40D4B3-59A4-4556-A10F-8CD2C423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28" y="2327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" name="Text Box 46">
            <a:extLst>
              <a:ext uri="{FF2B5EF4-FFF2-40B4-BE49-F238E27FC236}">
                <a16:creationId xmlns:a16="http://schemas.microsoft.com/office/drawing/2014/main" id="{BC49B50C-6BAA-4A8E-8AC6-7015E9E4C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328" y="3332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4" name="Text Box 47">
            <a:extLst>
              <a:ext uri="{FF2B5EF4-FFF2-40B4-BE49-F238E27FC236}">
                <a16:creationId xmlns:a16="http://schemas.microsoft.com/office/drawing/2014/main" id="{E554FD37-50C4-47CA-B16C-B326EA9F1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328" y="4170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05" name="Text Box 48">
            <a:extLst>
              <a:ext uri="{FF2B5EF4-FFF2-40B4-BE49-F238E27FC236}">
                <a16:creationId xmlns:a16="http://schemas.microsoft.com/office/drawing/2014/main" id="{809AB305-8C3E-4F52-9854-CF3A240EF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528" y="3027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106" name="Text Box 49">
            <a:extLst>
              <a:ext uri="{FF2B5EF4-FFF2-40B4-BE49-F238E27FC236}">
                <a16:creationId xmlns:a16="http://schemas.microsoft.com/office/drawing/2014/main" id="{E2C5C7CD-779C-4322-8D3D-FD6F3CA72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328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7" name="Text Box 50">
            <a:extLst>
              <a:ext uri="{FF2B5EF4-FFF2-40B4-BE49-F238E27FC236}">
                <a16:creationId xmlns:a16="http://schemas.microsoft.com/office/drawing/2014/main" id="{37AF400F-57CB-4A1F-8F99-29160CBD9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328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8" name="Text Box 51">
            <a:extLst>
              <a:ext uri="{FF2B5EF4-FFF2-40B4-BE49-F238E27FC236}">
                <a16:creationId xmlns:a16="http://schemas.microsoft.com/office/drawing/2014/main" id="{4A1DDB40-0565-4132-B424-E4F7562F2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528" y="2631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9" name="Text Box 52">
            <a:extLst>
              <a:ext uri="{FF2B5EF4-FFF2-40B4-BE49-F238E27FC236}">
                <a16:creationId xmlns:a16="http://schemas.microsoft.com/office/drawing/2014/main" id="{495F49D0-AA94-428E-829B-A0AE91922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728" y="4246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10" name="Text Box 53">
            <a:extLst>
              <a:ext uri="{FF2B5EF4-FFF2-40B4-BE49-F238E27FC236}">
                <a16:creationId xmlns:a16="http://schemas.microsoft.com/office/drawing/2014/main" id="{097A3CB7-81E0-4D23-ACB5-CDFF878D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328" y="5618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111" name="Text Box 55">
            <a:extLst>
              <a:ext uri="{FF2B5EF4-FFF2-40B4-BE49-F238E27FC236}">
                <a16:creationId xmlns:a16="http://schemas.microsoft.com/office/drawing/2014/main" id="{EF507658-E142-41D2-AF44-EAAC016F3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728" y="4460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12" name="Text Box 56">
            <a:extLst>
              <a:ext uri="{FF2B5EF4-FFF2-40B4-BE49-F238E27FC236}">
                <a16:creationId xmlns:a16="http://schemas.microsoft.com/office/drawing/2014/main" id="{992188C5-38F4-4039-A9B8-E70E37830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528" y="3089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3" name="Text Box 57">
            <a:extLst>
              <a:ext uri="{FF2B5EF4-FFF2-40B4-BE49-F238E27FC236}">
                <a16:creationId xmlns:a16="http://schemas.microsoft.com/office/drawing/2014/main" id="{51F9B7B1-E31D-4393-BAE0-E88854E5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328" y="18699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Iteration: 5</a:t>
            </a:r>
          </a:p>
        </p:txBody>
      </p:sp>
      <p:sp>
        <p:nvSpPr>
          <p:cNvPr id="114" name="Text Box 58">
            <a:extLst>
              <a:ext uri="{FF2B5EF4-FFF2-40B4-BE49-F238E27FC236}">
                <a16:creationId xmlns:a16="http://schemas.microsoft.com/office/drawing/2014/main" id="{8CA7D750-1A5B-4EA0-837A-403D5C0B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528" y="3012976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B has the correct distance and path</a:t>
            </a:r>
          </a:p>
        </p:txBody>
      </p:sp>
      <p:sp>
        <p:nvSpPr>
          <p:cNvPr id="59" name="Text Box 54">
            <a:extLst>
              <a:ext uri="{FF2B5EF4-FFF2-40B4-BE49-F238E27FC236}">
                <a16:creationId xmlns:a16="http://schemas.microsoft.com/office/drawing/2014/main" id="{F1C18D64-3830-437C-8402-1A8CA12A2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528" y="5679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12805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B1B61-7AFD-4255-AD3D-4825991AA1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F8F5D9-E301-484E-9F8C-F7493C03D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59" name="Group 3">
            <a:extLst>
              <a:ext uri="{FF2B5EF4-FFF2-40B4-BE49-F238E27FC236}">
                <a16:creationId xmlns:a16="http://schemas.microsoft.com/office/drawing/2014/main" id="{0F372827-E06E-438C-A6FC-AAF6515417FC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3089176"/>
            <a:ext cx="533400" cy="533400"/>
            <a:chOff x="1824" y="2736"/>
            <a:chExt cx="336" cy="336"/>
          </a:xfrm>
        </p:grpSpPr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605B2C87-7020-44CC-81EE-02CA5DF05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1" name="Text Box 5">
              <a:extLst>
                <a:ext uri="{FF2B5EF4-FFF2-40B4-BE49-F238E27FC236}">
                  <a16:creationId xmlns:a16="http://schemas.microsoft.com/office/drawing/2014/main" id="{33E656D2-8735-408C-9693-E386E04D9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2" name="Group 6">
            <a:extLst>
              <a:ext uri="{FF2B5EF4-FFF2-40B4-BE49-F238E27FC236}">
                <a16:creationId xmlns:a16="http://schemas.microsoft.com/office/drawing/2014/main" id="{F59E5F29-0F18-4256-B675-6A68783DAB11}"/>
              </a:ext>
            </a:extLst>
          </p:cNvPr>
          <p:cNvGrpSpPr>
            <a:grpSpLocks/>
          </p:cNvGrpSpPr>
          <p:nvPr/>
        </p:nvGrpSpPr>
        <p:grpSpPr bwMode="auto">
          <a:xfrm>
            <a:off x="2884512" y="1793776"/>
            <a:ext cx="533400" cy="533400"/>
            <a:chOff x="1824" y="2736"/>
            <a:chExt cx="336" cy="336"/>
          </a:xfrm>
        </p:grpSpPr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E2413657-4205-479A-9576-FCBCE575F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4" name="Text Box 8">
              <a:extLst>
                <a:ext uri="{FF2B5EF4-FFF2-40B4-BE49-F238E27FC236}">
                  <a16:creationId xmlns:a16="http://schemas.microsoft.com/office/drawing/2014/main" id="{71FE3A70-AF43-46A4-B9E3-5029F80C9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5" name="Group 9">
            <a:extLst>
              <a:ext uri="{FF2B5EF4-FFF2-40B4-BE49-F238E27FC236}">
                <a16:creationId xmlns:a16="http://schemas.microsoft.com/office/drawing/2014/main" id="{E3FF7960-66C9-4B06-90E3-B60374F26C21}"/>
              </a:ext>
            </a:extLst>
          </p:cNvPr>
          <p:cNvGrpSpPr>
            <a:grpSpLocks/>
          </p:cNvGrpSpPr>
          <p:nvPr/>
        </p:nvGrpSpPr>
        <p:grpSpPr bwMode="auto">
          <a:xfrm>
            <a:off x="1970112" y="4308376"/>
            <a:ext cx="533400" cy="533400"/>
            <a:chOff x="1824" y="2736"/>
            <a:chExt cx="336" cy="336"/>
          </a:xfrm>
        </p:grpSpPr>
        <p:sp>
          <p:nvSpPr>
            <p:cNvPr id="66" name="Oval 10">
              <a:extLst>
                <a:ext uri="{FF2B5EF4-FFF2-40B4-BE49-F238E27FC236}">
                  <a16:creationId xmlns:a16="http://schemas.microsoft.com/office/drawing/2014/main" id="{C4060F80-9AFB-46D9-A7DB-02B2E5551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EBC82A08-E6FA-4A91-8F51-292055B6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8" name="Group 12">
            <a:extLst>
              <a:ext uri="{FF2B5EF4-FFF2-40B4-BE49-F238E27FC236}">
                <a16:creationId xmlns:a16="http://schemas.microsoft.com/office/drawing/2014/main" id="{8FD31892-1D9E-4DBD-A084-385DFAB50455}"/>
              </a:ext>
            </a:extLst>
          </p:cNvPr>
          <p:cNvGrpSpPr>
            <a:grpSpLocks/>
          </p:cNvGrpSpPr>
          <p:nvPr/>
        </p:nvGrpSpPr>
        <p:grpSpPr bwMode="auto">
          <a:xfrm>
            <a:off x="3036912" y="5146576"/>
            <a:ext cx="533400" cy="533400"/>
            <a:chOff x="1824" y="2736"/>
            <a:chExt cx="336" cy="336"/>
          </a:xfrm>
        </p:grpSpPr>
        <p:sp>
          <p:nvSpPr>
            <p:cNvPr id="69" name="Oval 13">
              <a:extLst>
                <a:ext uri="{FF2B5EF4-FFF2-40B4-BE49-F238E27FC236}">
                  <a16:creationId xmlns:a16="http://schemas.microsoft.com/office/drawing/2014/main" id="{30C69C37-D4E2-4638-91AA-CD756691F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0" name="Text Box 14">
              <a:extLst>
                <a:ext uri="{FF2B5EF4-FFF2-40B4-BE49-F238E27FC236}">
                  <a16:creationId xmlns:a16="http://schemas.microsoft.com/office/drawing/2014/main" id="{FB9FD54A-A3FC-4308-B132-7A4A43E29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1" name="Group 15">
            <a:extLst>
              <a:ext uri="{FF2B5EF4-FFF2-40B4-BE49-F238E27FC236}">
                <a16:creationId xmlns:a16="http://schemas.microsoft.com/office/drawing/2014/main" id="{E3B28E8D-4034-4BDB-8EF5-4C00CA88BBF8}"/>
              </a:ext>
            </a:extLst>
          </p:cNvPr>
          <p:cNvGrpSpPr>
            <a:grpSpLocks/>
          </p:cNvGrpSpPr>
          <p:nvPr/>
        </p:nvGrpSpPr>
        <p:grpSpPr bwMode="auto">
          <a:xfrm>
            <a:off x="4332312" y="1793776"/>
            <a:ext cx="533400" cy="533400"/>
            <a:chOff x="1824" y="2736"/>
            <a:chExt cx="336" cy="336"/>
          </a:xfrm>
        </p:grpSpPr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5A8CF2DD-CAD0-472E-9B8C-360E8237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3" name="Text Box 17">
              <a:extLst>
                <a:ext uri="{FF2B5EF4-FFF2-40B4-BE49-F238E27FC236}">
                  <a16:creationId xmlns:a16="http://schemas.microsoft.com/office/drawing/2014/main" id="{BF2E4A87-5B3D-4678-8589-A58DBEA0B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4" name="Group 18">
            <a:extLst>
              <a:ext uri="{FF2B5EF4-FFF2-40B4-BE49-F238E27FC236}">
                <a16:creationId xmlns:a16="http://schemas.microsoft.com/office/drawing/2014/main" id="{200A00D1-ACD6-4B2C-AF07-8ECDFDEF8814}"/>
              </a:ext>
            </a:extLst>
          </p:cNvPr>
          <p:cNvGrpSpPr>
            <a:grpSpLocks/>
          </p:cNvGrpSpPr>
          <p:nvPr/>
        </p:nvGrpSpPr>
        <p:grpSpPr bwMode="auto">
          <a:xfrm>
            <a:off x="4560912" y="5146576"/>
            <a:ext cx="533400" cy="533400"/>
            <a:chOff x="1824" y="2736"/>
            <a:chExt cx="336" cy="336"/>
          </a:xfrm>
        </p:grpSpPr>
        <p:sp>
          <p:nvSpPr>
            <p:cNvPr id="75" name="Oval 19">
              <a:extLst>
                <a:ext uri="{FF2B5EF4-FFF2-40B4-BE49-F238E27FC236}">
                  <a16:creationId xmlns:a16="http://schemas.microsoft.com/office/drawing/2014/main" id="{2901E9CD-BCFF-4D50-89AF-06487135D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6" name="Text Box 20">
              <a:extLst>
                <a:ext uri="{FF2B5EF4-FFF2-40B4-BE49-F238E27FC236}">
                  <a16:creationId xmlns:a16="http://schemas.microsoft.com/office/drawing/2014/main" id="{716E421B-6662-41A5-A52A-6255555FE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7" name="Group 21">
            <a:extLst>
              <a:ext uri="{FF2B5EF4-FFF2-40B4-BE49-F238E27FC236}">
                <a16:creationId xmlns:a16="http://schemas.microsoft.com/office/drawing/2014/main" id="{35050106-C64F-41A4-B21C-3E6E376977B7}"/>
              </a:ext>
            </a:extLst>
          </p:cNvPr>
          <p:cNvGrpSpPr>
            <a:grpSpLocks/>
          </p:cNvGrpSpPr>
          <p:nvPr/>
        </p:nvGrpSpPr>
        <p:grpSpPr bwMode="auto">
          <a:xfrm>
            <a:off x="5475312" y="3012976"/>
            <a:ext cx="533400" cy="533400"/>
            <a:chOff x="1824" y="2736"/>
            <a:chExt cx="336" cy="336"/>
          </a:xfrm>
        </p:grpSpPr>
        <p:sp>
          <p:nvSpPr>
            <p:cNvPr id="78" name="Oval 22">
              <a:extLst>
                <a:ext uri="{FF2B5EF4-FFF2-40B4-BE49-F238E27FC236}">
                  <a16:creationId xmlns:a16="http://schemas.microsoft.com/office/drawing/2014/main" id="{A617C73E-5A04-4823-B0E1-88A3EAA2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9" name="Text Box 23">
              <a:extLst>
                <a:ext uri="{FF2B5EF4-FFF2-40B4-BE49-F238E27FC236}">
                  <a16:creationId xmlns:a16="http://schemas.microsoft.com/office/drawing/2014/main" id="{02FF6AC6-13D8-45C0-813C-03BD77B46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0" name="Group 24">
            <a:extLst>
              <a:ext uri="{FF2B5EF4-FFF2-40B4-BE49-F238E27FC236}">
                <a16:creationId xmlns:a16="http://schemas.microsoft.com/office/drawing/2014/main" id="{83BA24D6-53C0-4DCC-9B01-707E0530CA39}"/>
              </a:ext>
            </a:extLst>
          </p:cNvPr>
          <p:cNvGrpSpPr>
            <a:grpSpLocks/>
          </p:cNvGrpSpPr>
          <p:nvPr/>
        </p:nvGrpSpPr>
        <p:grpSpPr bwMode="auto">
          <a:xfrm>
            <a:off x="5551512" y="4232176"/>
            <a:ext cx="533400" cy="533400"/>
            <a:chOff x="1824" y="2736"/>
            <a:chExt cx="336" cy="336"/>
          </a:xfrm>
        </p:grpSpPr>
        <p:sp>
          <p:nvSpPr>
            <p:cNvPr id="81" name="Oval 25">
              <a:extLst>
                <a:ext uri="{FF2B5EF4-FFF2-40B4-BE49-F238E27FC236}">
                  <a16:creationId xmlns:a16="http://schemas.microsoft.com/office/drawing/2014/main" id="{91432C9D-1300-4E9A-AF28-0178CBB6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899C565A-27A1-41B8-BCD8-3ADC3E31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3" name="Line 27">
            <a:extLst>
              <a:ext uri="{FF2B5EF4-FFF2-40B4-BE49-F238E27FC236}">
                <a16:creationId xmlns:a16="http://schemas.microsoft.com/office/drawing/2014/main" id="{9802950E-FF9F-49E5-B699-B37B5D17F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912" y="202237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4" name="Line 28">
            <a:extLst>
              <a:ext uri="{FF2B5EF4-FFF2-40B4-BE49-F238E27FC236}">
                <a16:creationId xmlns:a16="http://schemas.microsoft.com/office/drawing/2014/main" id="{F3F7ED64-FE4F-46F1-94B3-5568B83CA3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5712" y="2174776"/>
            <a:ext cx="685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5" name="Line 29">
            <a:extLst>
              <a:ext uri="{FF2B5EF4-FFF2-40B4-BE49-F238E27FC236}">
                <a16:creationId xmlns:a16="http://schemas.microsoft.com/office/drawing/2014/main" id="{D88D2F84-9009-4AC0-B99E-8EC63A39F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0112" y="35463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A39024C2-3978-429B-A19B-9D3CE0110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8112" y="46893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7" name="Line 31">
            <a:extLst>
              <a:ext uri="{FF2B5EF4-FFF2-40B4-BE49-F238E27FC236}">
                <a16:creationId xmlns:a16="http://schemas.microsoft.com/office/drawing/2014/main" id="{A733641B-60D4-4256-BD20-EC7C5E012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312" y="5451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83AA11A1-BECD-445A-817C-6D68B329E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312" y="47655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812A37A2-EA9C-4409-921A-34972E8745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8712" y="36225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0" name="Line 34">
            <a:extLst>
              <a:ext uri="{FF2B5EF4-FFF2-40B4-BE49-F238E27FC236}">
                <a16:creationId xmlns:a16="http://schemas.microsoft.com/office/drawing/2014/main" id="{E5110ECB-CE8B-42C6-B46E-A4071E287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1112" y="2250976"/>
            <a:ext cx="609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1" name="Line 35">
            <a:extLst>
              <a:ext uri="{FF2B5EF4-FFF2-40B4-BE49-F238E27FC236}">
                <a16:creationId xmlns:a16="http://schemas.microsoft.com/office/drawing/2014/main" id="{4C5AB2E1-0047-406A-A87F-C2715A84D3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7312" y="2250976"/>
            <a:ext cx="198120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2" name="Line 36">
            <a:extLst>
              <a:ext uri="{FF2B5EF4-FFF2-40B4-BE49-F238E27FC236}">
                <a16:creationId xmlns:a16="http://schemas.microsoft.com/office/drawing/2014/main" id="{525DE571-1DB7-4F44-BC69-B651330F9A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7912" y="2327176"/>
            <a:ext cx="11430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3" name="Line 37">
            <a:extLst>
              <a:ext uri="{FF2B5EF4-FFF2-40B4-BE49-F238E27FC236}">
                <a16:creationId xmlns:a16="http://schemas.microsoft.com/office/drawing/2014/main" id="{A2A9B51A-1B8A-4E90-A7A3-C2CF5AC7AD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4112" y="3393976"/>
            <a:ext cx="1981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4" name="Text Box 38">
            <a:extLst>
              <a:ext uri="{FF2B5EF4-FFF2-40B4-BE49-F238E27FC236}">
                <a16:creationId xmlns:a16="http://schemas.microsoft.com/office/drawing/2014/main" id="{5FE1EB85-C620-4147-8619-60BFFBADA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12" y="165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5" name="Text Box 39">
            <a:extLst>
              <a:ext uri="{FF2B5EF4-FFF2-40B4-BE49-F238E27FC236}">
                <a16:creationId xmlns:a16="http://schemas.microsoft.com/office/drawing/2014/main" id="{0562768B-850E-47DE-8A22-2470148FB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2341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6" name="Text Box 40">
            <a:extLst>
              <a:ext uri="{FF2B5EF4-FFF2-40B4-BE49-F238E27FC236}">
                <a16:creationId xmlns:a16="http://schemas.microsoft.com/office/drawing/2014/main" id="{1225AA07-64CC-418E-BDD0-0D815DC0C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912" y="3713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7" name="Text Box 41">
            <a:extLst>
              <a:ext uri="{FF2B5EF4-FFF2-40B4-BE49-F238E27FC236}">
                <a16:creationId xmlns:a16="http://schemas.microsoft.com/office/drawing/2014/main" id="{458815C0-5E02-475F-A8F8-B7FCE9FE7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112" y="4932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8" name="Text Box 42">
            <a:extLst>
              <a:ext uri="{FF2B5EF4-FFF2-40B4-BE49-F238E27FC236}">
                <a16:creationId xmlns:a16="http://schemas.microsoft.com/office/drawing/2014/main" id="{BDB12D0A-E26E-4D21-93B9-5534AE3FA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112" y="546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99" name="Text Box 43">
            <a:extLst>
              <a:ext uri="{FF2B5EF4-FFF2-40B4-BE49-F238E27FC236}">
                <a16:creationId xmlns:a16="http://schemas.microsoft.com/office/drawing/2014/main" id="{27412E5B-AD46-4ADF-B8A1-0A2021F37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912" y="4841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0" name="Text Box 44">
            <a:extLst>
              <a:ext uri="{FF2B5EF4-FFF2-40B4-BE49-F238E27FC236}">
                <a16:creationId xmlns:a16="http://schemas.microsoft.com/office/drawing/2014/main" id="{51D31E42-ED27-4E85-81C6-5EA417BB9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112" y="36368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1" name="Text Box 45">
            <a:extLst>
              <a:ext uri="{FF2B5EF4-FFF2-40B4-BE49-F238E27FC236}">
                <a16:creationId xmlns:a16="http://schemas.microsoft.com/office/drawing/2014/main" id="{344296C5-E917-496B-8D7A-BBBD900B8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512" y="2327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2" name="Text Box 46">
            <a:extLst>
              <a:ext uri="{FF2B5EF4-FFF2-40B4-BE49-F238E27FC236}">
                <a16:creationId xmlns:a16="http://schemas.microsoft.com/office/drawing/2014/main" id="{2E37E9DD-B70E-460F-8AEB-21AF9514C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712" y="3332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3" name="Text Box 47">
            <a:extLst>
              <a:ext uri="{FF2B5EF4-FFF2-40B4-BE49-F238E27FC236}">
                <a16:creationId xmlns:a16="http://schemas.microsoft.com/office/drawing/2014/main" id="{F133A095-4CD2-4C5C-A4B2-F2A108930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4170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04" name="Text Box 48">
            <a:extLst>
              <a:ext uri="{FF2B5EF4-FFF2-40B4-BE49-F238E27FC236}">
                <a16:creationId xmlns:a16="http://schemas.microsoft.com/office/drawing/2014/main" id="{C1BA73FF-5E8E-46E1-A3E2-75A2033FC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912" y="3027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105" name="Text Box 49">
            <a:extLst>
              <a:ext uri="{FF2B5EF4-FFF2-40B4-BE49-F238E27FC236}">
                <a16:creationId xmlns:a16="http://schemas.microsoft.com/office/drawing/2014/main" id="{B14083BA-AB8A-4C27-8081-9463D451B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6" name="Text Box 50">
            <a:extLst>
              <a:ext uri="{FF2B5EF4-FFF2-40B4-BE49-F238E27FC236}">
                <a16:creationId xmlns:a16="http://schemas.microsoft.com/office/drawing/2014/main" id="{3C7342C1-B9C2-423D-AF15-845D75513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712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7" name="Text Box 51">
            <a:extLst>
              <a:ext uri="{FF2B5EF4-FFF2-40B4-BE49-F238E27FC236}">
                <a16:creationId xmlns:a16="http://schemas.microsoft.com/office/drawing/2014/main" id="{1AB43DD6-E829-4283-8116-C5A5BE95A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912" y="2631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8" name="Text Box 52">
            <a:extLst>
              <a:ext uri="{FF2B5EF4-FFF2-40B4-BE49-F238E27FC236}">
                <a16:creationId xmlns:a16="http://schemas.microsoft.com/office/drawing/2014/main" id="{4728B867-D5C1-47D0-87D2-689C79265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112" y="4246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09" name="Text Box 53">
            <a:extLst>
              <a:ext uri="{FF2B5EF4-FFF2-40B4-BE49-F238E27FC236}">
                <a16:creationId xmlns:a16="http://schemas.microsoft.com/office/drawing/2014/main" id="{0D2F281B-A4A5-4367-B51C-6B65B773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712" y="5618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0" name="Text Box 55">
            <a:extLst>
              <a:ext uri="{FF2B5EF4-FFF2-40B4-BE49-F238E27FC236}">
                <a16:creationId xmlns:a16="http://schemas.microsoft.com/office/drawing/2014/main" id="{BC6E6D9A-1C58-43E8-8239-C6007C4D5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112" y="4460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11" name="Text Box 56">
            <a:extLst>
              <a:ext uri="{FF2B5EF4-FFF2-40B4-BE49-F238E27FC236}">
                <a16:creationId xmlns:a16="http://schemas.microsoft.com/office/drawing/2014/main" id="{4ADEF004-2C3A-49DC-B777-749004CD3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912" y="3089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2" name="Text Box 57">
            <a:extLst>
              <a:ext uri="{FF2B5EF4-FFF2-40B4-BE49-F238E27FC236}">
                <a16:creationId xmlns:a16="http://schemas.microsoft.com/office/drawing/2014/main" id="{ED457F4D-94B8-4BE2-A88A-1820C67EB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712" y="18699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Iteration: 6</a:t>
            </a:r>
          </a:p>
        </p:txBody>
      </p:sp>
      <p:sp>
        <p:nvSpPr>
          <p:cNvPr id="58" name="Text Box 54">
            <a:extLst>
              <a:ext uri="{FF2B5EF4-FFF2-40B4-BE49-F238E27FC236}">
                <a16:creationId xmlns:a16="http://schemas.microsoft.com/office/drawing/2014/main" id="{1F399502-1DE3-415D-9D05-A71603B9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528" y="5679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3089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82C71-EE0D-4CB1-8167-5BA6EDDD9C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46E85-34F1-4AE5-B6DC-12B9EEF1AF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F2BEC985-C9F9-4663-9A87-A5B472CAF336}"/>
              </a:ext>
            </a:extLst>
          </p:cNvPr>
          <p:cNvGrpSpPr>
            <a:grpSpLocks/>
          </p:cNvGrpSpPr>
          <p:nvPr/>
        </p:nvGrpSpPr>
        <p:grpSpPr bwMode="auto">
          <a:xfrm>
            <a:off x="1961728" y="3089176"/>
            <a:ext cx="533400" cy="533400"/>
            <a:chOff x="1824" y="2736"/>
            <a:chExt cx="336" cy="336"/>
          </a:xfrm>
        </p:grpSpPr>
        <p:sp>
          <p:nvSpPr>
            <p:cNvPr id="62" name="Oval 4">
              <a:extLst>
                <a:ext uri="{FF2B5EF4-FFF2-40B4-BE49-F238E27FC236}">
                  <a16:creationId xmlns:a16="http://schemas.microsoft.com/office/drawing/2014/main" id="{D02A48C6-9358-405F-9653-EEAEBB8FD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3" name="Text Box 5">
              <a:extLst>
                <a:ext uri="{FF2B5EF4-FFF2-40B4-BE49-F238E27FC236}">
                  <a16:creationId xmlns:a16="http://schemas.microsoft.com/office/drawing/2014/main" id="{6BCED1D2-2C12-4705-BC60-AC87E3BD8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4" name="Group 6">
            <a:extLst>
              <a:ext uri="{FF2B5EF4-FFF2-40B4-BE49-F238E27FC236}">
                <a16:creationId xmlns:a16="http://schemas.microsoft.com/office/drawing/2014/main" id="{12DAD37C-20A4-4FAF-9165-DA2040D86304}"/>
              </a:ext>
            </a:extLst>
          </p:cNvPr>
          <p:cNvGrpSpPr>
            <a:grpSpLocks/>
          </p:cNvGrpSpPr>
          <p:nvPr/>
        </p:nvGrpSpPr>
        <p:grpSpPr bwMode="auto">
          <a:xfrm>
            <a:off x="2876128" y="1793776"/>
            <a:ext cx="533400" cy="533400"/>
            <a:chOff x="1824" y="2736"/>
            <a:chExt cx="336" cy="336"/>
          </a:xfrm>
        </p:grpSpPr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27ED2598-11FD-48D9-84F7-0B86959EC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6" name="Text Box 8">
              <a:extLst>
                <a:ext uri="{FF2B5EF4-FFF2-40B4-BE49-F238E27FC236}">
                  <a16:creationId xmlns:a16="http://schemas.microsoft.com/office/drawing/2014/main" id="{C0C2BEAE-B04A-4CA4-878E-0C2B51CFA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7" name="Group 9">
            <a:extLst>
              <a:ext uri="{FF2B5EF4-FFF2-40B4-BE49-F238E27FC236}">
                <a16:creationId xmlns:a16="http://schemas.microsoft.com/office/drawing/2014/main" id="{45C0D416-087F-4A41-8610-0C6FBD2C8F2C}"/>
              </a:ext>
            </a:extLst>
          </p:cNvPr>
          <p:cNvGrpSpPr>
            <a:grpSpLocks/>
          </p:cNvGrpSpPr>
          <p:nvPr/>
        </p:nvGrpSpPr>
        <p:grpSpPr bwMode="auto">
          <a:xfrm>
            <a:off x="1961728" y="4308376"/>
            <a:ext cx="533400" cy="533400"/>
            <a:chOff x="1824" y="2736"/>
            <a:chExt cx="336" cy="336"/>
          </a:xfrm>
        </p:grpSpPr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ABF4FC54-AE28-49B4-92D7-45EED7BFE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69" name="Text Box 11">
              <a:extLst>
                <a:ext uri="{FF2B5EF4-FFF2-40B4-BE49-F238E27FC236}">
                  <a16:creationId xmlns:a16="http://schemas.microsoft.com/office/drawing/2014/main" id="{29DD4D21-7250-48E0-A816-09BFE60C4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70" name="Group 12">
            <a:extLst>
              <a:ext uri="{FF2B5EF4-FFF2-40B4-BE49-F238E27FC236}">
                <a16:creationId xmlns:a16="http://schemas.microsoft.com/office/drawing/2014/main" id="{B7D79986-2B80-4AF9-B4E4-69AB22ABA7D0}"/>
              </a:ext>
            </a:extLst>
          </p:cNvPr>
          <p:cNvGrpSpPr>
            <a:grpSpLocks/>
          </p:cNvGrpSpPr>
          <p:nvPr/>
        </p:nvGrpSpPr>
        <p:grpSpPr bwMode="auto">
          <a:xfrm>
            <a:off x="3028528" y="5146576"/>
            <a:ext cx="533400" cy="533400"/>
            <a:chOff x="1824" y="2736"/>
            <a:chExt cx="336" cy="336"/>
          </a:xfrm>
        </p:grpSpPr>
        <p:sp>
          <p:nvSpPr>
            <p:cNvPr id="71" name="Oval 13">
              <a:extLst>
                <a:ext uri="{FF2B5EF4-FFF2-40B4-BE49-F238E27FC236}">
                  <a16:creationId xmlns:a16="http://schemas.microsoft.com/office/drawing/2014/main" id="{37C3A196-3034-4CA5-A7AF-D06CC5506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84DBB155-0E1B-4964-8411-7F4C3B07C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73" name="Group 15">
            <a:extLst>
              <a:ext uri="{FF2B5EF4-FFF2-40B4-BE49-F238E27FC236}">
                <a16:creationId xmlns:a16="http://schemas.microsoft.com/office/drawing/2014/main" id="{E3AB15A8-B60F-44A2-9565-3B42DE671FB2}"/>
              </a:ext>
            </a:extLst>
          </p:cNvPr>
          <p:cNvGrpSpPr>
            <a:grpSpLocks/>
          </p:cNvGrpSpPr>
          <p:nvPr/>
        </p:nvGrpSpPr>
        <p:grpSpPr bwMode="auto">
          <a:xfrm>
            <a:off x="4323928" y="1793776"/>
            <a:ext cx="533400" cy="533400"/>
            <a:chOff x="1824" y="2736"/>
            <a:chExt cx="336" cy="336"/>
          </a:xfrm>
        </p:grpSpPr>
        <p:sp>
          <p:nvSpPr>
            <p:cNvPr id="74" name="Oval 16">
              <a:extLst>
                <a:ext uri="{FF2B5EF4-FFF2-40B4-BE49-F238E27FC236}">
                  <a16:creationId xmlns:a16="http://schemas.microsoft.com/office/drawing/2014/main" id="{5594F2F8-3EA9-44EF-998E-F4EB904F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8AFBEF10-380F-4C12-A5DF-842D03CB9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6" name="Group 18">
            <a:extLst>
              <a:ext uri="{FF2B5EF4-FFF2-40B4-BE49-F238E27FC236}">
                <a16:creationId xmlns:a16="http://schemas.microsoft.com/office/drawing/2014/main" id="{56A2CFC4-F3E6-4B0F-9AD9-E5194D8038A5}"/>
              </a:ext>
            </a:extLst>
          </p:cNvPr>
          <p:cNvGrpSpPr>
            <a:grpSpLocks/>
          </p:cNvGrpSpPr>
          <p:nvPr/>
        </p:nvGrpSpPr>
        <p:grpSpPr bwMode="auto">
          <a:xfrm>
            <a:off x="4552528" y="5146576"/>
            <a:ext cx="533400" cy="533400"/>
            <a:chOff x="1824" y="2736"/>
            <a:chExt cx="336" cy="336"/>
          </a:xfrm>
        </p:grpSpPr>
        <p:sp>
          <p:nvSpPr>
            <p:cNvPr id="77" name="Oval 19">
              <a:extLst>
                <a:ext uri="{FF2B5EF4-FFF2-40B4-BE49-F238E27FC236}">
                  <a16:creationId xmlns:a16="http://schemas.microsoft.com/office/drawing/2014/main" id="{70F11444-0C9F-447B-A923-FC501681D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C32DE196-3A8A-41CD-A623-0B6A75891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79" name="Group 21">
            <a:extLst>
              <a:ext uri="{FF2B5EF4-FFF2-40B4-BE49-F238E27FC236}">
                <a16:creationId xmlns:a16="http://schemas.microsoft.com/office/drawing/2014/main" id="{299F1576-40BB-4B78-8F9E-D2A118D230A8}"/>
              </a:ext>
            </a:extLst>
          </p:cNvPr>
          <p:cNvGrpSpPr>
            <a:grpSpLocks/>
          </p:cNvGrpSpPr>
          <p:nvPr/>
        </p:nvGrpSpPr>
        <p:grpSpPr bwMode="auto">
          <a:xfrm>
            <a:off x="5466928" y="3012976"/>
            <a:ext cx="533400" cy="533400"/>
            <a:chOff x="1824" y="2736"/>
            <a:chExt cx="336" cy="336"/>
          </a:xfrm>
        </p:grpSpPr>
        <p:sp>
          <p:nvSpPr>
            <p:cNvPr id="80" name="Oval 22">
              <a:extLst>
                <a:ext uri="{FF2B5EF4-FFF2-40B4-BE49-F238E27FC236}">
                  <a16:creationId xmlns:a16="http://schemas.microsoft.com/office/drawing/2014/main" id="{B786C2CA-755E-428E-A4DF-B9A578EF6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D2707B5F-2F41-4147-A460-39C1F2542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A399B065-D982-4FF5-9D46-5892FF601027}"/>
              </a:ext>
            </a:extLst>
          </p:cNvPr>
          <p:cNvGrpSpPr>
            <a:grpSpLocks/>
          </p:cNvGrpSpPr>
          <p:nvPr/>
        </p:nvGrpSpPr>
        <p:grpSpPr bwMode="auto">
          <a:xfrm>
            <a:off x="5543128" y="4232176"/>
            <a:ext cx="533400" cy="533400"/>
            <a:chOff x="1824" y="2736"/>
            <a:chExt cx="336" cy="336"/>
          </a:xfrm>
        </p:grpSpPr>
        <p:sp>
          <p:nvSpPr>
            <p:cNvPr id="83" name="Oval 25">
              <a:extLst>
                <a:ext uri="{FF2B5EF4-FFF2-40B4-BE49-F238E27FC236}">
                  <a16:creationId xmlns:a16="http://schemas.microsoft.com/office/drawing/2014/main" id="{CCD66D29-0946-41C7-BD23-1D147F78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89BE898B-019B-4C63-B947-C91DFE61D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85" name="Line 27">
            <a:extLst>
              <a:ext uri="{FF2B5EF4-FFF2-40B4-BE49-F238E27FC236}">
                <a16:creationId xmlns:a16="http://schemas.microsoft.com/office/drawing/2014/main" id="{F5B5BF01-E6FB-4051-BB5E-FABEEE256F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528" y="2022376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6" name="Line 28">
            <a:extLst>
              <a:ext uri="{FF2B5EF4-FFF2-40B4-BE49-F238E27FC236}">
                <a16:creationId xmlns:a16="http://schemas.microsoft.com/office/drawing/2014/main" id="{8935640B-7FF2-4D24-B8A0-99EF66F7EA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7328" y="2174776"/>
            <a:ext cx="6858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26224DEE-1931-4BFB-B62E-5D509A7BB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1728" y="35463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0B9AECA8-751C-4A28-895E-A9BA7A593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9728" y="46893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5935D0CC-5FA4-4FE6-9F1A-80B5D28BA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1928" y="545137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0" name="Line 32">
            <a:extLst>
              <a:ext uri="{FF2B5EF4-FFF2-40B4-BE49-F238E27FC236}">
                <a16:creationId xmlns:a16="http://schemas.microsoft.com/office/drawing/2014/main" id="{FA0D41C5-E288-4BE3-82C8-7AD2157D1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928" y="4765576"/>
            <a:ext cx="609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1" name="Line 33">
            <a:extLst>
              <a:ext uri="{FF2B5EF4-FFF2-40B4-BE49-F238E27FC236}">
                <a16:creationId xmlns:a16="http://schemas.microsoft.com/office/drawing/2014/main" id="{9FBF51D3-EB56-46CA-922D-F00619EBB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328" y="3622576"/>
            <a:ext cx="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2" name="Line 34">
            <a:extLst>
              <a:ext uri="{FF2B5EF4-FFF2-40B4-BE49-F238E27FC236}">
                <a16:creationId xmlns:a16="http://schemas.microsoft.com/office/drawing/2014/main" id="{7C8FF45B-2C05-44F6-A72D-24E356E30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2728" y="2250976"/>
            <a:ext cx="609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3" name="Line 35">
            <a:extLst>
              <a:ext uri="{FF2B5EF4-FFF2-40B4-BE49-F238E27FC236}">
                <a16:creationId xmlns:a16="http://schemas.microsoft.com/office/drawing/2014/main" id="{6ADF91E4-3EAC-4082-8E8E-296AAFE3FA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8928" y="2250976"/>
            <a:ext cx="1981200" cy="2133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4" name="Line 36">
            <a:extLst>
              <a:ext uri="{FF2B5EF4-FFF2-40B4-BE49-F238E27FC236}">
                <a16:creationId xmlns:a16="http://schemas.microsoft.com/office/drawing/2014/main" id="{BE256A1D-095A-4CF5-8072-487E4F08C3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528" y="2327176"/>
            <a:ext cx="1143000" cy="2819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5" name="Line 37">
            <a:extLst>
              <a:ext uri="{FF2B5EF4-FFF2-40B4-BE49-F238E27FC236}">
                <a16:creationId xmlns:a16="http://schemas.microsoft.com/office/drawing/2014/main" id="{308507FD-96D9-42BC-992C-C06EE9A358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5728" y="3393976"/>
            <a:ext cx="198120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96" name="Text Box 38">
            <a:extLst>
              <a:ext uri="{FF2B5EF4-FFF2-40B4-BE49-F238E27FC236}">
                <a16:creationId xmlns:a16="http://schemas.microsoft.com/office/drawing/2014/main" id="{397AA167-877F-46D6-8625-0D69E3022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928" y="165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97" name="Text Box 39">
            <a:extLst>
              <a:ext uri="{FF2B5EF4-FFF2-40B4-BE49-F238E27FC236}">
                <a16:creationId xmlns:a16="http://schemas.microsoft.com/office/drawing/2014/main" id="{331320BA-3559-4D4F-84F6-D3D4AE6DF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28" y="2341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8" name="Text Box 40">
            <a:extLst>
              <a:ext uri="{FF2B5EF4-FFF2-40B4-BE49-F238E27FC236}">
                <a16:creationId xmlns:a16="http://schemas.microsoft.com/office/drawing/2014/main" id="{4378A4D5-4D5A-4AE4-94BE-E9DADE7C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528" y="3713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9" name="Text Box 41">
            <a:extLst>
              <a:ext uri="{FF2B5EF4-FFF2-40B4-BE49-F238E27FC236}">
                <a16:creationId xmlns:a16="http://schemas.microsoft.com/office/drawing/2014/main" id="{843DF795-80BD-4B8D-98A4-115DE9D4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728" y="4932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0" name="Text Box 42">
            <a:extLst>
              <a:ext uri="{FF2B5EF4-FFF2-40B4-BE49-F238E27FC236}">
                <a16:creationId xmlns:a16="http://schemas.microsoft.com/office/drawing/2014/main" id="{A88DA3CC-C10A-4E81-A104-5DC4D5B5F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728" y="54656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101" name="Text Box 43">
            <a:extLst>
              <a:ext uri="{FF2B5EF4-FFF2-40B4-BE49-F238E27FC236}">
                <a16:creationId xmlns:a16="http://schemas.microsoft.com/office/drawing/2014/main" id="{9CA3FBB0-9746-4E28-B80F-8FD086917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528" y="4841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02" name="Text Box 44">
            <a:extLst>
              <a:ext uri="{FF2B5EF4-FFF2-40B4-BE49-F238E27FC236}">
                <a16:creationId xmlns:a16="http://schemas.microsoft.com/office/drawing/2014/main" id="{48E092DD-4395-4309-B96E-95C556C2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728" y="36368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3" name="Text Box 45">
            <a:extLst>
              <a:ext uri="{FF2B5EF4-FFF2-40B4-BE49-F238E27FC236}">
                <a16:creationId xmlns:a16="http://schemas.microsoft.com/office/drawing/2014/main" id="{9F8D2D99-DAEC-43DD-AA02-146D114EA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28" y="2327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4" name="Text Box 46">
            <a:extLst>
              <a:ext uri="{FF2B5EF4-FFF2-40B4-BE49-F238E27FC236}">
                <a16:creationId xmlns:a16="http://schemas.microsoft.com/office/drawing/2014/main" id="{E919D3FF-9144-412A-948E-981AA0462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328" y="3332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05" name="Text Box 47">
            <a:extLst>
              <a:ext uri="{FF2B5EF4-FFF2-40B4-BE49-F238E27FC236}">
                <a16:creationId xmlns:a16="http://schemas.microsoft.com/office/drawing/2014/main" id="{3E5DA9F3-8135-4760-B22D-671EF1DB2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328" y="4170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106" name="Text Box 48">
            <a:extLst>
              <a:ext uri="{FF2B5EF4-FFF2-40B4-BE49-F238E27FC236}">
                <a16:creationId xmlns:a16="http://schemas.microsoft.com/office/drawing/2014/main" id="{280F2058-725D-4993-908C-FBDF5DB43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528" y="30272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</a:p>
        </p:txBody>
      </p:sp>
      <p:sp>
        <p:nvSpPr>
          <p:cNvPr id="107" name="Text Box 49">
            <a:extLst>
              <a:ext uri="{FF2B5EF4-FFF2-40B4-BE49-F238E27FC236}">
                <a16:creationId xmlns:a16="http://schemas.microsoft.com/office/drawing/2014/main" id="{4C4EA123-2625-46F8-9263-7D8D9F1BB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328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8" name="Text Box 50">
            <a:extLst>
              <a:ext uri="{FF2B5EF4-FFF2-40B4-BE49-F238E27FC236}">
                <a16:creationId xmlns:a16="http://schemas.microsoft.com/office/drawing/2014/main" id="{76F88926-1F37-4885-9818-E52AD37AE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328" y="1412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9" name="Text Box 51">
            <a:extLst>
              <a:ext uri="{FF2B5EF4-FFF2-40B4-BE49-F238E27FC236}">
                <a16:creationId xmlns:a16="http://schemas.microsoft.com/office/drawing/2014/main" id="{93136CC0-4B52-4B30-8ECC-A728F2162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528" y="2631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10" name="Text Box 52">
            <a:extLst>
              <a:ext uri="{FF2B5EF4-FFF2-40B4-BE49-F238E27FC236}">
                <a16:creationId xmlns:a16="http://schemas.microsoft.com/office/drawing/2014/main" id="{B136D2D9-1A4F-4A58-8DCF-0E50552D7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728" y="42464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11" name="Text Box 53">
            <a:extLst>
              <a:ext uri="{FF2B5EF4-FFF2-40B4-BE49-F238E27FC236}">
                <a16:creationId xmlns:a16="http://schemas.microsoft.com/office/drawing/2014/main" id="{AC47BE50-5F67-4D68-A521-1437F2F88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328" y="5618064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12" name="Text Box 54">
            <a:extLst>
              <a:ext uri="{FF2B5EF4-FFF2-40B4-BE49-F238E27FC236}">
                <a16:creationId xmlns:a16="http://schemas.microsoft.com/office/drawing/2014/main" id="{A0EEDD8E-9E1D-41F0-9088-B84B907EA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528" y="5679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13" name="Text Box 55">
            <a:extLst>
              <a:ext uri="{FF2B5EF4-FFF2-40B4-BE49-F238E27FC236}">
                <a16:creationId xmlns:a16="http://schemas.microsoft.com/office/drawing/2014/main" id="{574D721A-9279-4B9C-ABA9-03DCBAEF8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728" y="44607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14" name="Text Box 56">
            <a:extLst>
              <a:ext uri="{FF2B5EF4-FFF2-40B4-BE49-F238E27FC236}">
                <a16:creationId xmlns:a16="http://schemas.microsoft.com/office/drawing/2014/main" id="{BD911E5C-E70B-4BE0-8042-5CA5E86D9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528" y="30891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FF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15" name="Text Box 57">
            <a:extLst>
              <a:ext uri="{FF2B5EF4-FFF2-40B4-BE49-F238E27FC236}">
                <a16:creationId xmlns:a16="http://schemas.microsoft.com/office/drawing/2014/main" id="{16D478E7-86EC-460C-BB46-FA77020E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328" y="1869976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Iteration: 7</a:t>
            </a:r>
          </a:p>
        </p:txBody>
      </p:sp>
      <p:sp>
        <p:nvSpPr>
          <p:cNvPr id="116" name="Text Box 58">
            <a:extLst>
              <a:ext uri="{FF2B5EF4-FFF2-40B4-BE49-F238E27FC236}">
                <a16:creationId xmlns:a16="http://schemas.microsoft.com/office/drawing/2014/main" id="{19A12A58-E50D-4027-B9BC-C1914E61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528" y="3012976"/>
            <a:ext cx="2209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D (and all other nodes) have the correct distance and path</a:t>
            </a:r>
          </a:p>
        </p:txBody>
      </p:sp>
    </p:spTree>
    <p:extLst>
      <p:ext uri="{BB962C8B-B14F-4D97-AF65-F5344CB8AC3E}">
        <p14:creationId xmlns:p14="http://schemas.microsoft.com/office/powerpoint/2010/main" val="39504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1424-924D-4E9C-9F93-83B318D30B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Problem: How Many Iterations Needed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748C1-0747-453F-A1DA-CDBD05ACBA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ea typeface="宋体" panose="02010600030101010101" pitchFamily="2" charset="-122"/>
              </a:rPr>
              <a:t>Invariant 3</a:t>
            </a:r>
            <a:r>
              <a:rPr lang="en-US" altLang="zh-CN" sz="3200" dirty="0">
                <a:ea typeface="宋体" panose="02010600030101010101" pitchFamily="2" charset="-122"/>
              </a:rPr>
              <a:t>: After iteration </a:t>
            </a:r>
            <a:r>
              <a:rPr lang="en-US" altLang="zh-CN" sz="32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ea typeface="宋体" panose="02010600030101010101" pitchFamily="2" charset="-122"/>
              </a:rPr>
              <a:t>, all vertices with shortest paths (from 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s</a:t>
            </a:r>
            <a:r>
              <a:rPr lang="en-US" altLang="zh-CN" sz="3200" dirty="0">
                <a:ea typeface="宋体" panose="02010600030101010101" pitchFamily="2" charset="-122"/>
              </a:rPr>
              <a:t>) with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 err="1">
                <a:solidFill>
                  <a:srgbClr val="0070C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ea typeface="宋体" panose="02010600030101010101" pitchFamily="2" charset="-122"/>
              </a:rPr>
              <a:t>edges or less have correct distances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Proved by induction</a:t>
            </a:r>
            <a:endParaRPr lang="en-US" altLang="zh-CN" sz="28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sz="3200" dirty="0">
                <a:ea typeface="宋体" panose="02010600030101010101" pitchFamily="2" charset="-122"/>
              </a:rPr>
              <a:t>In the worst case, a shortest path has </a:t>
            </a:r>
            <a:r>
              <a:rPr lang="en-US" altLang="zh-CN" sz="3200" dirty="0">
                <a:solidFill>
                  <a:srgbClr val="0070C0"/>
                </a:solidFill>
                <a:ea typeface="宋体" panose="02010600030101010101" pitchFamily="2" charset="-122"/>
              </a:rPr>
              <a:t>|V|-1 </a:t>
            </a:r>
            <a:r>
              <a:rPr lang="en-US" altLang="zh-CN" sz="3200" dirty="0">
                <a:ea typeface="宋体" panose="02010600030101010101" pitchFamily="2" charset="-122"/>
              </a:rPr>
              <a:t>edges</a:t>
            </a:r>
          </a:p>
          <a:p>
            <a:pPr lvl="1"/>
            <a:r>
              <a:rPr lang="en-US" altLang="zh-CN" sz="2800" dirty="0">
                <a:ea typeface="宋体" panose="02010600030101010101" pitchFamily="2" charset="-122"/>
              </a:rPr>
              <a:t>If no negative cycles</a:t>
            </a:r>
          </a:p>
          <a:p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70C0"/>
                </a:solidFill>
                <a:ea typeface="宋体" panose="02010600030101010101" pitchFamily="2" charset="-122"/>
              </a:rPr>
              <a:t>|V|-1 </a:t>
            </a:r>
            <a:r>
              <a:rPr lang="en-US" altLang="zh-CN" sz="2800" dirty="0">
                <a:ea typeface="宋体" panose="02010600030101010101" pitchFamily="2" charset="-122"/>
              </a:rPr>
              <a:t>iterations are sufficient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5908C-7511-4F92-9E68-FBB66E229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1375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Sample Code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6510FFC-0ACF-46A8-A84A-6AB77C7AA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024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92ABC-1D92-43CF-9317-6EE37A1FDE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Sample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3FEE9-0C6D-43A7-AC0B-31BB8E8FA5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A90BAA5D-41E5-4751-822A-DD6353A2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BF94202A-3F7B-42C1-A61E-56A393575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5257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7E20FA3-E6D8-4C71-B84D-2829B9CB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362200"/>
            <a:ext cx="198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Initialize all the distances</a:t>
            </a:r>
          </a:p>
        </p:txBody>
      </p:sp>
    </p:spTree>
    <p:extLst>
      <p:ext uri="{BB962C8B-B14F-4D97-AF65-F5344CB8AC3E}">
        <p14:creationId xmlns:p14="http://schemas.microsoft.com/office/powerpoint/2010/main" val="139770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FBBA-5D2E-432C-8297-51FECAC5CB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Sample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1A55A-538D-4A31-A65E-B9590CEB5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36CDB92-4785-4EDA-8295-5F6F50D94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7C9DAA41-654A-4BC9-90AA-4031BEB88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57600"/>
            <a:ext cx="57150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1979FC8-6CD6-4D2B-B963-AB70CA22D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657600"/>
            <a:ext cx="537125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iterate over all edges/vertices and apply update rule</a:t>
            </a:r>
          </a:p>
        </p:txBody>
      </p:sp>
    </p:spTree>
    <p:extLst>
      <p:ext uri="{BB962C8B-B14F-4D97-AF65-F5344CB8AC3E}">
        <p14:creationId xmlns:p14="http://schemas.microsoft.com/office/powerpoint/2010/main" val="34540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CA99A-FCF5-4916-A547-D37BE9E1C3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Sample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B60F5-7535-4290-B6C6-03CAA39FF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658EFD4-90C8-4554-9A51-9F5DDAD2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9C585DBF-425D-405A-A60F-2BB8650C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5715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A58A51B-2B3D-4175-8E25-955E6B60F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48" y="3333690"/>
            <a:ext cx="4727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Repeat |V|-1 times, note that we do not use </a:t>
            </a:r>
            <a:r>
              <a:rPr lang="en-US" altLang="zh-CN" sz="2000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8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69D1B-F416-432E-BD16-A26DF39519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Sample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AC3A2-3355-4B0F-BC96-40F45281D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7EC5B17-173C-4EA0-993A-35464062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10A3587-C7A5-4579-9B86-9BD8C5F7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922D572-4DC2-4502-97BE-2CA835E12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47273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Compromise update rule: negative cycle</a:t>
            </a:r>
          </a:p>
        </p:txBody>
      </p:sp>
    </p:spTree>
    <p:extLst>
      <p:ext uri="{BB962C8B-B14F-4D97-AF65-F5344CB8AC3E}">
        <p14:creationId xmlns:p14="http://schemas.microsoft.com/office/powerpoint/2010/main" val="362458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CC6DA-F274-473F-8560-155596B492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 of Negative Cycle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6CBEB-0114-4296-8060-C3890636A3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ea typeface="宋体" panose="02010600030101010101" pitchFamily="2" charset="-122"/>
              </a:rPr>
              <a:t>What is the shortest path from a to e? </a:t>
            </a:r>
          </a:p>
          <a:p>
            <a:endParaRPr lang="zh-CN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A7CE57-8D47-4504-8979-BE997B40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F9A04486-0F9A-4515-B4FD-70BFEA236C0C}"/>
              </a:ext>
            </a:extLst>
          </p:cNvPr>
          <p:cNvGrpSpPr>
            <a:grpSpLocks/>
          </p:cNvGrpSpPr>
          <p:nvPr/>
        </p:nvGrpSpPr>
        <p:grpSpPr bwMode="auto">
          <a:xfrm>
            <a:off x="3573016" y="4567047"/>
            <a:ext cx="533400" cy="533400"/>
            <a:chOff x="1824" y="2736"/>
            <a:chExt cx="336" cy="336"/>
          </a:xfrm>
        </p:grpSpPr>
        <p:sp>
          <p:nvSpPr>
            <p:cNvPr id="33" name="Oval 5">
              <a:extLst>
                <a:ext uri="{FF2B5EF4-FFF2-40B4-BE49-F238E27FC236}">
                  <a16:creationId xmlns:a16="http://schemas.microsoft.com/office/drawing/2014/main" id="{058AAB5A-2247-4BC3-B721-22BCFF218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4" name="Text Box 6">
              <a:extLst>
                <a:ext uri="{FF2B5EF4-FFF2-40B4-BE49-F238E27FC236}">
                  <a16:creationId xmlns:a16="http://schemas.microsoft.com/office/drawing/2014/main" id="{B8FD56BB-B4B4-4C88-99C0-2FEEE66EE3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5" name="Group 7">
            <a:extLst>
              <a:ext uri="{FF2B5EF4-FFF2-40B4-BE49-F238E27FC236}">
                <a16:creationId xmlns:a16="http://schemas.microsoft.com/office/drawing/2014/main" id="{D79A4F61-CA4B-48B2-8C5A-96384DDFB574}"/>
              </a:ext>
            </a:extLst>
          </p:cNvPr>
          <p:cNvGrpSpPr>
            <a:grpSpLocks/>
          </p:cNvGrpSpPr>
          <p:nvPr/>
        </p:nvGrpSpPr>
        <p:grpSpPr bwMode="auto">
          <a:xfrm>
            <a:off x="4716016" y="3652647"/>
            <a:ext cx="533400" cy="533400"/>
            <a:chOff x="1824" y="2736"/>
            <a:chExt cx="336" cy="336"/>
          </a:xfrm>
        </p:grpSpPr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8AD00005-44BF-4C4B-B16A-8986E99F5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id="{5F2104D3-3D96-49C3-8453-824E06327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FB106B94-B5FC-4E4B-A066-AF2E1E57C3BD}"/>
              </a:ext>
            </a:extLst>
          </p:cNvPr>
          <p:cNvGrpSpPr>
            <a:grpSpLocks/>
          </p:cNvGrpSpPr>
          <p:nvPr/>
        </p:nvGrpSpPr>
        <p:grpSpPr bwMode="auto">
          <a:xfrm>
            <a:off x="4716016" y="5329047"/>
            <a:ext cx="533400" cy="533400"/>
            <a:chOff x="1824" y="2736"/>
            <a:chExt cx="336" cy="336"/>
          </a:xfrm>
        </p:grpSpPr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4F1A2E4-BC26-44BD-B726-D3982E9B8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0" name="Text Box 12">
              <a:extLst>
                <a:ext uri="{FF2B5EF4-FFF2-40B4-BE49-F238E27FC236}">
                  <a16:creationId xmlns:a16="http://schemas.microsoft.com/office/drawing/2014/main" id="{DC743808-8DD5-4EFF-9555-6188E643A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41" name="Group 13">
            <a:extLst>
              <a:ext uri="{FF2B5EF4-FFF2-40B4-BE49-F238E27FC236}">
                <a16:creationId xmlns:a16="http://schemas.microsoft.com/office/drawing/2014/main" id="{DDA16E22-C42F-4BEF-9D10-5275706CDFDC}"/>
              </a:ext>
            </a:extLst>
          </p:cNvPr>
          <p:cNvGrpSpPr>
            <a:grpSpLocks/>
          </p:cNvGrpSpPr>
          <p:nvPr/>
        </p:nvGrpSpPr>
        <p:grpSpPr bwMode="auto">
          <a:xfrm>
            <a:off x="6240016" y="5252847"/>
            <a:ext cx="533400" cy="533400"/>
            <a:chOff x="1824" y="2736"/>
            <a:chExt cx="336" cy="336"/>
          </a:xfrm>
        </p:grpSpPr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961271B2-57A2-4053-A36A-D41846B4F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A0B1762D-A6CF-4C6E-98B4-F4640C496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:a16="http://schemas.microsoft.com/office/drawing/2014/main" id="{4E599EE5-9A29-4C34-A499-BF878C2CDCAD}"/>
              </a:ext>
            </a:extLst>
          </p:cNvPr>
          <p:cNvGrpSpPr>
            <a:grpSpLocks/>
          </p:cNvGrpSpPr>
          <p:nvPr/>
        </p:nvGrpSpPr>
        <p:grpSpPr bwMode="auto">
          <a:xfrm>
            <a:off x="6240016" y="3652647"/>
            <a:ext cx="533400" cy="533400"/>
            <a:chOff x="1824" y="2736"/>
            <a:chExt cx="336" cy="336"/>
          </a:xfrm>
        </p:grpSpPr>
        <p:sp>
          <p:nvSpPr>
            <p:cNvPr id="45" name="Oval 17">
              <a:extLst>
                <a:ext uri="{FF2B5EF4-FFF2-40B4-BE49-F238E27FC236}">
                  <a16:creationId xmlns:a16="http://schemas.microsoft.com/office/drawing/2014/main" id="{832665BF-8AA5-4504-9091-90B6D5E4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6" name="Text Box 18">
              <a:extLst>
                <a:ext uri="{FF2B5EF4-FFF2-40B4-BE49-F238E27FC236}">
                  <a16:creationId xmlns:a16="http://schemas.microsoft.com/office/drawing/2014/main" id="{1A77167C-80D2-4E68-BF61-70323623F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47" name="Line 19">
            <a:extLst>
              <a:ext uri="{FF2B5EF4-FFF2-40B4-BE49-F238E27FC236}">
                <a16:creationId xmlns:a16="http://schemas.microsoft.com/office/drawing/2014/main" id="{42263F7A-F62D-4DDF-8575-B49A130A03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0216" y="3957447"/>
            <a:ext cx="685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88BE0DD9-EF7A-42FF-90E7-F9789E15D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216" y="502424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25E96C16-24EF-46E8-867A-26718294A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9416" y="388124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F463F462-2B2A-42C4-B022-99B9640478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3216" y="410984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1" name="Line 23">
            <a:extLst>
              <a:ext uri="{FF2B5EF4-FFF2-40B4-BE49-F238E27FC236}">
                <a16:creationId xmlns:a16="http://schemas.microsoft.com/office/drawing/2014/main" id="{FA5CDB06-2ED0-4496-84B3-5B24CE693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4816" y="4186047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5318E222-5E4D-4839-9C71-DA501D327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416" y="3728847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5B7AD8B1-8E72-483F-A765-E47FDA2DD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216" y="3424047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4" name="Text Box 26">
            <a:extLst>
              <a:ext uri="{FF2B5EF4-FFF2-40B4-BE49-F238E27FC236}">
                <a16:creationId xmlns:a16="http://schemas.microsoft.com/office/drawing/2014/main" id="{BB61B18B-858C-4C1E-8C4B-7156760C4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416" y="48861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-10</a:t>
            </a: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4EBB1518-9242-462E-AF58-4DE18D2B5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216" y="4490847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6" name="Text Box 28">
            <a:extLst>
              <a:ext uri="{FF2B5EF4-FFF2-40B4-BE49-F238E27FC236}">
                <a16:creationId xmlns:a16="http://schemas.microsoft.com/office/drawing/2014/main" id="{ECFC2E6D-FF0D-4FE2-B4DB-6A69873F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216" y="4809934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E4062D6C-CABC-4CD5-B982-1C7963C435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9416" y="555764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8" name="Text Box 30">
            <a:extLst>
              <a:ext uri="{FF2B5EF4-FFF2-40B4-BE49-F238E27FC236}">
                <a16:creationId xmlns:a16="http://schemas.microsoft.com/office/drawing/2014/main" id="{402145DC-85E1-45BA-9B13-13053D94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6616" y="5710047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582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Exercise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992313" y="1340769"/>
            <a:ext cx="8229600" cy="4530725"/>
          </a:xfrm>
        </p:spPr>
        <p:txBody>
          <a:bodyPr/>
          <a:lstStyle/>
          <a:p>
            <a:r>
              <a:rPr kumimoji="1" lang="en-US" altLang="zh-CN" dirty="0"/>
              <a:t>Given two words of equal length that are in a dictiona</a:t>
            </a:r>
            <a:r>
              <a:rPr lang="en-US" altLang="zh-CN" dirty="0"/>
              <a:t>ry, write a method to transform one word into another word by changing only one letter at a time. The new word you get in each step must be in the dictionary.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kumimoji="1" lang="en-US" altLang="zh-CN" dirty="0"/>
              <a:t>Input: DAMP, LIKE</a:t>
            </a:r>
          </a:p>
          <a:p>
            <a:pPr lvl="1"/>
            <a:r>
              <a:rPr lang="en-US" altLang="zh-CN" dirty="0"/>
              <a:t>Output: DAMP -&gt; LAMP -&gt; LIMP -&gt; LIME -&gt; LIKE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703512" y="5908099"/>
            <a:ext cx="85979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>
              <a:latin typeface="+mn-lt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1600" dirty="0" err="1">
                <a:latin typeface="+mn-lt"/>
              </a:rPr>
              <a:t>Cayle</a:t>
            </a:r>
            <a:r>
              <a:rPr lang="en-US" altLang="zh-CN" sz="1600" dirty="0">
                <a:latin typeface="+mn-lt"/>
              </a:rPr>
              <a:t> </a:t>
            </a:r>
            <a:r>
              <a:rPr lang="en-US" altLang="zh-CN" sz="1600" dirty="0" err="1">
                <a:latin typeface="+mn-lt"/>
              </a:rPr>
              <a:t>Laakmann</a:t>
            </a:r>
            <a:r>
              <a:rPr lang="en-US" altLang="zh-CN" sz="1600" dirty="0">
                <a:latin typeface="+mn-lt"/>
              </a:rPr>
              <a:t>, “Cracking the Coding Interview,” (4</a:t>
            </a:r>
            <a:r>
              <a:rPr lang="en-US" altLang="zh-CN" sz="1600" baseline="30000" dirty="0">
                <a:latin typeface="+mn-lt"/>
              </a:rPr>
              <a:t>th</a:t>
            </a:r>
            <a:r>
              <a:rPr lang="en-US" altLang="zh-CN" sz="1600" dirty="0">
                <a:latin typeface="+mn-lt"/>
              </a:rPr>
              <a:t> ed.), 2010.</a:t>
            </a:r>
          </a:p>
        </p:txBody>
      </p:sp>
    </p:spTree>
    <p:extLst>
      <p:ext uri="{BB962C8B-B14F-4D97-AF65-F5344CB8AC3E}">
        <p14:creationId xmlns:p14="http://schemas.microsoft.com/office/powerpoint/2010/main" val="21381446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69D1B-F416-432E-BD16-A26DF39519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Sample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5AC3A2-3355-4B0F-BC96-40F45281D6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7EC5B17-173C-4EA0-993A-354640624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5715000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F10A3587-C7A5-4579-9B86-9BD8C5F70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5715000" cy="914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922D572-4DC2-4502-97BE-2CA835E12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953000"/>
            <a:ext cx="53034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check for negative cycles: shortest path has more than |V| -1 edges (based on Invariant 3)</a:t>
            </a:r>
          </a:p>
        </p:txBody>
      </p:sp>
    </p:spTree>
    <p:extLst>
      <p:ext uri="{BB962C8B-B14F-4D97-AF65-F5344CB8AC3E}">
        <p14:creationId xmlns:p14="http://schemas.microsoft.com/office/powerpoint/2010/main" val="146543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9BD39-B0F4-4444-894C-9CD6CC12A7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B4DF2-F6B9-42C1-A1E1-8665A4EEFF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In each iteration, need to visit all </a:t>
            </a:r>
            <a:r>
              <a:rPr lang="en-US" altLang="zh-CN" dirty="0">
                <a:solidFill>
                  <a:srgbClr val="0070C0"/>
                </a:solidFill>
              </a:rPr>
              <a:t>|E|</a:t>
            </a:r>
            <a:r>
              <a:rPr lang="en-US" altLang="zh-CN" dirty="0"/>
              <a:t> edges</a:t>
            </a:r>
          </a:p>
          <a:p>
            <a:endParaRPr lang="en-US" altLang="zh-CN" dirty="0"/>
          </a:p>
          <a:p>
            <a:r>
              <a:rPr lang="en-US" altLang="zh-CN" dirty="0"/>
              <a:t>There are </a:t>
            </a:r>
            <a:r>
              <a:rPr lang="en-US" altLang="zh-CN" dirty="0">
                <a:solidFill>
                  <a:srgbClr val="0070C0"/>
                </a:solidFill>
              </a:rPr>
              <a:t>|V|-1 </a:t>
            </a:r>
            <a:r>
              <a:rPr lang="en-US" altLang="zh-CN" dirty="0"/>
              <a:t>iterations</a:t>
            </a:r>
          </a:p>
          <a:p>
            <a:endParaRPr lang="en-US" altLang="zh-CN" dirty="0"/>
          </a:p>
          <a:p>
            <a:r>
              <a:rPr lang="en-US" altLang="zh-CN" dirty="0"/>
              <a:t>Total complexity: </a:t>
            </a:r>
            <a:r>
              <a:rPr lang="en-US" altLang="zh-CN" dirty="0">
                <a:solidFill>
                  <a:srgbClr val="0070C0"/>
                </a:solidFill>
              </a:rPr>
              <a:t>O(|V| |E|)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902322-70AB-493A-82FE-4A3284AFB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9589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722B7-2252-4E22-B46E-DFCF4FA032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DCF9B-B067-4BDA-BF45-63D56616D4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Single Source </a:t>
            </a:r>
            <a:r>
              <a:rPr kumimoji="1" lang="en-US" altLang="zh-CN" strike="sngStrike" dirty="0">
                <a:solidFill>
                  <a:srgbClr val="808080"/>
                </a:solidFill>
              </a:rPr>
              <a:t>Shortest P</a:t>
            </a:r>
            <a:r>
              <a:rPr lang="en-US" altLang="zh-CN" strike="sngStrike" dirty="0">
                <a:solidFill>
                  <a:srgbClr val="808080"/>
                </a:solidFill>
              </a:rPr>
              <a:t>ath Algorithms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Dijkstra’s Algorithm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Bellman-Ford Algorithm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All Pair Shortest Path Algorithms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31E1D9-B55A-4EDC-B5B3-72DB83973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48940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4601F-2755-4EB6-B5C1-32D6364277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A Naïve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42BEF-B07F-45E7-B05B-097F6382F48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Run </a:t>
            </a:r>
            <a:r>
              <a:rPr kumimoji="1" lang="en-US" altLang="zh-CN" dirty="0"/>
              <a:t>Dijkstra’s/Bellman-Ford Algorithm for |V| times</a:t>
            </a:r>
          </a:p>
          <a:p>
            <a:pPr lvl="1"/>
            <a:r>
              <a:rPr lang="en-US" altLang="zh-CN" dirty="0"/>
              <a:t>Use every vertex as source vertex</a:t>
            </a:r>
          </a:p>
          <a:p>
            <a:pPr lvl="1"/>
            <a:r>
              <a:rPr lang="en-US" altLang="zh-CN" dirty="0"/>
              <a:t>Complexity?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D736C-254B-4439-8D83-1CE06F119A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D9A7BB-FD45-47B2-899A-B9312A65E966}"/>
              </a:ext>
            </a:extLst>
          </p:cNvPr>
          <p:cNvSpPr/>
          <p:nvPr/>
        </p:nvSpPr>
        <p:spPr>
          <a:xfrm>
            <a:off x="2207568" y="3429000"/>
            <a:ext cx="7162800" cy="181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Dijkstra_P2P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Graph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G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{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Dist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**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Dist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*[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VerticesNum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()];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for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=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&lt;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VerticesNum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++)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Dijkstra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Graph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G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]);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defTabSz="360000">
              <a:lnSpc>
                <a:spcPts val="1700"/>
              </a:lnSpc>
            </a:pP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}</a:t>
            </a:r>
            <a:endParaRPr lang="zh-CN" altLang="en-US" sz="2400" b="1" dirty="0">
              <a:latin typeface="Ludica fax"/>
            </a:endParaRPr>
          </a:p>
        </p:txBody>
      </p:sp>
    </p:spTree>
    <p:extLst>
      <p:ext uri="{BB962C8B-B14F-4D97-AF65-F5344CB8AC3E}">
        <p14:creationId xmlns:p14="http://schemas.microsoft.com/office/powerpoint/2010/main" val="3845485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A1AD-697F-496A-AA28-0CCA5DB966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Floyd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4CE1C-A5D1-4D3B-9A76-55D45DA23A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4291" y="1163637"/>
            <a:ext cx="10972800" cy="4530725"/>
          </a:xfrm>
        </p:spPr>
        <p:txBody>
          <a:bodyPr/>
          <a:lstStyle/>
          <a:p>
            <a:r>
              <a:rPr lang="en-US" altLang="zh-CN" dirty="0"/>
              <a:t>Style of Dynamic Programming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d(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, j, k)</a:t>
            </a:r>
            <a:r>
              <a:rPr lang="en-US" altLang="zh-CN" dirty="0"/>
              <a:t>: shortest distance from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0070C0"/>
                </a:solidFill>
              </a:rPr>
              <a:t>j</a:t>
            </a:r>
            <a:r>
              <a:rPr lang="en-US" altLang="zh-CN" dirty="0"/>
              <a:t> with intermediate vertices </a:t>
            </a:r>
            <a:r>
              <a:rPr lang="en-US" altLang="zh-CN" dirty="0">
                <a:solidFill>
                  <a:srgbClr val="0070C0"/>
                </a:solidFill>
              </a:rPr>
              <a:t>{0, 2…k}</a:t>
            </a:r>
            <a:endParaRPr lang="en-US" altLang="zh-CN" dirty="0"/>
          </a:p>
          <a:p>
            <a:r>
              <a:rPr lang="en-US" altLang="zh-CN" dirty="0"/>
              <a:t>Initialization: </a:t>
            </a:r>
            <a:r>
              <a:rPr lang="en-US" altLang="zh-CN" dirty="0">
                <a:solidFill>
                  <a:srgbClr val="FF0000"/>
                </a:solidFill>
              </a:rPr>
              <a:t>d(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, j, -1)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w(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, j)</a:t>
            </a:r>
          </a:p>
          <a:p>
            <a:r>
              <a:rPr lang="en-US" altLang="zh-CN" dirty="0"/>
              <a:t>To calculate </a:t>
            </a:r>
            <a:r>
              <a:rPr kumimoji="1" lang="en-US" altLang="zh-CN" sz="3000" dirty="0">
                <a:solidFill>
                  <a:srgbClr val="FF0000"/>
                </a:solidFill>
                <a:latin typeface="+mn-lt"/>
                <a:ea typeface="+mn-ea"/>
              </a:rPr>
              <a:t>d(</a:t>
            </a:r>
            <a:r>
              <a:rPr kumimoji="1" lang="en-US" altLang="zh-CN" sz="3000" dirty="0" err="1">
                <a:solidFill>
                  <a:srgbClr val="FF0000"/>
                </a:solidFill>
                <a:latin typeface="+mn-lt"/>
                <a:ea typeface="+mn-ea"/>
              </a:rPr>
              <a:t>i</a:t>
            </a:r>
            <a:r>
              <a:rPr kumimoji="1" lang="en-US" altLang="zh-CN" sz="3000" dirty="0">
                <a:solidFill>
                  <a:srgbClr val="FF0000"/>
                </a:solidFill>
                <a:latin typeface="+mn-lt"/>
                <a:ea typeface="+mn-ea"/>
              </a:rPr>
              <a:t>, j, k)</a:t>
            </a:r>
            <a:r>
              <a:rPr kumimoji="1" lang="en-US" altLang="zh-CN" sz="3000" dirty="0">
                <a:solidFill>
                  <a:schemeClr val="tx1"/>
                </a:solidFill>
                <a:latin typeface="+mn-lt"/>
                <a:ea typeface="+mn-ea"/>
              </a:rPr>
              <a:t>, consider whether the path producing </a:t>
            </a:r>
            <a:r>
              <a:rPr kumimoji="1" lang="en-US" altLang="zh-CN" sz="3000" dirty="0">
                <a:solidFill>
                  <a:srgbClr val="FF0000"/>
                </a:solidFill>
                <a:latin typeface="+mn-lt"/>
                <a:ea typeface="+mn-ea"/>
              </a:rPr>
              <a:t>d(</a:t>
            </a:r>
            <a:r>
              <a:rPr kumimoji="1" lang="en-US" altLang="zh-CN" sz="3000" dirty="0" err="1">
                <a:solidFill>
                  <a:srgbClr val="FF0000"/>
                </a:solidFill>
                <a:latin typeface="+mn-lt"/>
                <a:ea typeface="+mn-ea"/>
              </a:rPr>
              <a:t>i</a:t>
            </a:r>
            <a:r>
              <a:rPr kumimoji="1" lang="en-US" altLang="zh-CN" sz="3000" dirty="0">
                <a:solidFill>
                  <a:srgbClr val="FF0000"/>
                </a:solidFill>
                <a:latin typeface="+mn-lt"/>
                <a:ea typeface="+mn-ea"/>
              </a:rPr>
              <a:t>, j, k)</a:t>
            </a:r>
            <a:r>
              <a:rPr kumimoji="1" lang="en-US" altLang="zh-CN" sz="3000" dirty="0">
                <a:solidFill>
                  <a:schemeClr val="tx1"/>
                </a:solidFill>
                <a:latin typeface="+mn-lt"/>
                <a:ea typeface="+mn-ea"/>
              </a:rPr>
              <a:t> contains vertex </a:t>
            </a:r>
            <a:r>
              <a:rPr kumimoji="1" lang="en-US" altLang="zh-CN" sz="3000" dirty="0">
                <a:solidFill>
                  <a:srgbClr val="FF0000"/>
                </a:solidFill>
                <a:latin typeface="+mn-lt"/>
                <a:ea typeface="+mn-ea"/>
              </a:rPr>
              <a:t>k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Case 1</a:t>
            </a:r>
            <a:r>
              <a:rPr lang="en-US" altLang="zh-CN" dirty="0"/>
              <a:t> – the path contains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: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d(</a:t>
            </a:r>
            <a:r>
              <a:rPr kumimoji="1" lang="en-US" altLang="zh-CN" sz="2800" dirty="0" err="1">
                <a:solidFill>
                  <a:srgbClr val="00B050"/>
                </a:solidFill>
                <a:latin typeface="+mn-lt"/>
                <a:ea typeface="+mn-ea"/>
              </a:rPr>
              <a:t>i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, j, k) = d(</a:t>
            </a:r>
            <a:r>
              <a:rPr kumimoji="1" lang="en-US" altLang="zh-CN" sz="2800" dirty="0" err="1">
                <a:solidFill>
                  <a:srgbClr val="00B050"/>
                </a:solidFill>
                <a:latin typeface="+mn-lt"/>
                <a:ea typeface="+mn-ea"/>
              </a:rPr>
              <a:t>i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, k, k-1)+d(k, </a:t>
            </a:r>
            <a:r>
              <a:rPr lang="en-US" altLang="zh-CN" sz="2800" dirty="0">
                <a:solidFill>
                  <a:srgbClr val="00B050"/>
                </a:solidFill>
              </a:rPr>
              <a:t>j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, k-1)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Case 2</a:t>
            </a:r>
            <a:r>
              <a:rPr lang="en-US" altLang="zh-CN" dirty="0"/>
              <a:t> – the path contains no 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en-US" altLang="zh-CN" dirty="0"/>
              <a:t>: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d(</a:t>
            </a:r>
            <a:r>
              <a:rPr kumimoji="1" lang="en-US" altLang="zh-CN" sz="2800" dirty="0" err="1">
                <a:solidFill>
                  <a:srgbClr val="00B050"/>
                </a:solidFill>
                <a:latin typeface="+mn-lt"/>
                <a:ea typeface="+mn-ea"/>
              </a:rPr>
              <a:t>i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, j, k) = d(</a:t>
            </a:r>
            <a:r>
              <a:rPr kumimoji="1" lang="en-US" altLang="zh-CN" sz="2800" dirty="0" err="1">
                <a:solidFill>
                  <a:srgbClr val="00B050"/>
                </a:solidFill>
                <a:latin typeface="+mn-lt"/>
                <a:ea typeface="+mn-ea"/>
              </a:rPr>
              <a:t>i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</a:rPr>
              <a:t>, j, k-1)</a:t>
            </a:r>
            <a:endParaRPr lang="en-US" altLang="zh-CN" dirty="0"/>
          </a:p>
          <a:p>
            <a:pPr lvl="1"/>
            <a:r>
              <a:rPr lang="en-US" altLang="zh-CN" dirty="0"/>
              <a:t>Taking the minimum of the 2 cases: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000A4-64F9-43E1-9412-0124D9CCE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3D3A7A-A2CF-4BB9-8419-3A1D8884BCEB}"/>
              </a:ext>
            </a:extLst>
          </p:cNvPr>
          <p:cNvSpPr txBox="1"/>
          <p:nvPr/>
        </p:nvSpPr>
        <p:spPr>
          <a:xfrm>
            <a:off x="2207568" y="5589240"/>
            <a:ext cx="98650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000" dirty="0">
                <a:solidFill>
                  <a:srgbClr val="00B050"/>
                </a:solidFill>
                <a:latin typeface="+mn-lt"/>
                <a:ea typeface="+mn-ea"/>
              </a:rPr>
              <a:t>d(</a:t>
            </a:r>
            <a:r>
              <a:rPr kumimoji="1" lang="en-US" altLang="zh-CN" sz="3000" dirty="0" err="1">
                <a:solidFill>
                  <a:srgbClr val="00B050"/>
                </a:solidFill>
                <a:latin typeface="+mn-lt"/>
                <a:ea typeface="+mn-ea"/>
              </a:rPr>
              <a:t>i</a:t>
            </a:r>
            <a:r>
              <a:rPr kumimoji="1" lang="en-US" altLang="zh-CN" sz="3000" dirty="0">
                <a:solidFill>
                  <a:srgbClr val="00B050"/>
                </a:solidFill>
                <a:latin typeface="+mn-lt"/>
                <a:ea typeface="+mn-ea"/>
              </a:rPr>
              <a:t>, j, k) = min{ d(i,j,k-1), d(i,k,k-1)+</a:t>
            </a:r>
            <a:r>
              <a:rPr kumimoji="1" lang="en-US" altLang="zh-CN" sz="3000">
                <a:solidFill>
                  <a:srgbClr val="00B050"/>
                </a:solidFill>
                <a:latin typeface="+mn-lt"/>
                <a:ea typeface="+mn-ea"/>
              </a:rPr>
              <a:t>d(k,</a:t>
            </a:r>
            <a:r>
              <a:rPr kumimoji="1" lang="en-US" altLang="zh-CN" sz="3000" dirty="0">
                <a:solidFill>
                  <a:srgbClr val="00B050"/>
                </a:solidFill>
                <a:latin typeface="+mn-lt"/>
                <a:ea typeface="+mn-ea"/>
              </a:rPr>
              <a:t>j</a:t>
            </a:r>
            <a:r>
              <a:rPr kumimoji="1" lang="en-US" altLang="zh-CN" sz="3000">
                <a:solidFill>
                  <a:srgbClr val="00B050"/>
                </a:solidFill>
                <a:latin typeface="+mn-lt"/>
                <a:ea typeface="+mn-ea"/>
              </a:rPr>
              <a:t>,</a:t>
            </a:r>
            <a:r>
              <a:rPr kumimoji="1" lang="en-US" altLang="zh-CN" sz="3000" dirty="0">
                <a:solidFill>
                  <a:srgbClr val="00B050"/>
                </a:solidFill>
                <a:latin typeface="+mn-lt"/>
                <a:ea typeface="+mn-ea"/>
              </a:rPr>
              <a:t>k-1) }</a:t>
            </a:r>
          </a:p>
        </p:txBody>
      </p:sp>
    </p:spTree>
    <p:extLst>
      <p:ext uri="{BB962C8B-B14F-4D97-AF65-F5344CB8AC3E}">
        <p14:creationId xmlns:p14="http://schemas.microsoft.com/office/powerpoint/2010/main" val="22249219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4C1FF-C6D5-41F4-BAF7-2D74DAAA87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C5633-FB27-4AAD-B547-F4189DB4ACC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47618" y="1129595"/>
            <a:ext cx="10972800" cy="576088"/>
          </a:xfrm>
        </p:spPr>
        <p:txBody>
          <a:bodyPr/>
          <a:lstStyle/>
          <a:p>
            <a:r>
              <a:rPr lang="en-US" altLang="zh-CN" dirty="0"/>
              <a:t>A matrix for </a:t>
            </a:r>
            <a:r>
              <a:rPr kumimoji="1" lang="en-US" altLang="zh-CN" sz="3000" dirty="0">
                <a:solidFill>
                  <a:srgbClr val="00B050"/>
                </a:solidFill>
                <a:latin typeface="+mn-lt"/>
                <a:ea typeface="+mn-ea"/>
              </a:rPr>
              <a:t>d(</a:t>
            </a:r>
            <a:r>
              <a:rPr kumimoji="1" lang="en-US" altLang="zh-CN" sz="3000" dirty="0" err="1">
                <a:solidFill>
                  <a:srgbClr val="00B050"/>
                </a:solidFill>
                <a:latin typeface="+mn-lt"/>
                <a:ea typeface="+mn-ea"/>
              </a:rPr>
              <a:t>i</a:t>
            </a:r>
            <a:r>
              <a:rPr kumimoji="1" lang="en-US" altLang="zh-CN" sz="3000" dirty="0">
                <a:solidFill>
                  <a:srgbClr val="00B050"/>
                </a:solidFill>
                <a:latin typeface="+mn-lt"/>
                <a:ea typeface="+mn-ea"/>
              </a:rPr>
              <a:t>, j, *)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F96D6-345C-4020-8038-DDD61647DD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F8E9211-B7E3-4E07-9EC0-A517D4338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518" y="1842330"/>
            <a:ext cx="5238454" cy="317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360000"/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Dist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  		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public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:</a:t>
            </a:r>
          </a:p>
          <a:p>
            <a:pPr defTabSz="360000"/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// Index as identify for vertex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index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</a:p>
          <a:p>
            <a:pPr defTabSz="360000"/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// Length of current shortest path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length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</a:p>
          <a:p>
            <a:pPr defTabSz="360000"/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// Last vertex in the shortest path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4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pre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};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endParaRPr lang="zh-CN" altLang="zh-CN" sz="2400" b="1" kern="100" dirty="0">
              <a:solidFill>
                <a:srgbClr val="000000"/>
              </a:solidFill>
              <a:latin typeface="Ludica fax"/>
              <a:ea typeface="微软雅黑" panose="020B0503020204020204" pitchFamily="34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438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AD0C4-FD4D-4564-B689-F7420881A4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C646E-9B81-4B51-9B2B-C9ABE3C0C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7A59216C-FBA2-40CE-8173-DB6E4DCBF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460554"/>
            <a:ext cx="7649953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D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Dist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*[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()];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   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Allocate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nn-NO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nn-NO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G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endParaRPr lang="nn-NO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Dist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()];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     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Init</a:t>
            </a: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j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j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&lt;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G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.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VerticesNum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();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++)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length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pre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length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INFINITE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	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pre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	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}</a:t>
            </a: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v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VerticesNum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++)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Init for every edge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Edge 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FirstEdge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IsEdge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NextEdge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ToVertex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)].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length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Weight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ToVertex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)].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pre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v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}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defTabSz="360000"/>
            <a:endParaRPr lang="en-US" altLang="zh-CN" sz="2000" b="1" dirty="0">
              <a:solidFill>
                <a:srgbClr val="00008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</a:endParaRPr>
          </a:p>
          <a:p>
            <a:pPr defTabSz="360000"/>
            <a:endParaRPr lang="zh-CN" altLang="en-US" sz="2000" b="1" dirty="0">
              <a:solidFill>
                <a:srgbClr val="000000"/>
              </a:solidFill>
              <a:latin typeface="Ludica fax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9770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F44C-2F01-4B98-B636-EABF97533F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B5896-0A9D-483F-8227-717E6BD7C5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31504" y="1430224"/>
            <a:ext cx="10972800" cy="4530725"/>
          </a:xfrm>
        </p:spPr>
        <p:txBody>
          <a:bodyPr>
            <a:normAutofit/>
          </a:bodyPr>
          <a:lstStyle/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for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k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k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VerticesNum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k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++)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for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 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0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i 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G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VerticesNum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();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i</a:t>
            </a:r>
            <a:r>
              <a:rPr kumimoji="0" lang="nn-NO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++)</a:t>
            </a:r>
            <a:endParaRPr kumimoji="0" lang="nn-NO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for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j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j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&lt;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.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VerticesNum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();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++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length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k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].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length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+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k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length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))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{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		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length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k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].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length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+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k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j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].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length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		D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i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j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].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pre 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=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 D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[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k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][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j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].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pre</a:t>
            </a:r>
            <a:r>
              <a:rPr kumimoji="0" lang="pl-PL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;</a:t>
            </a:r>
            <a:endParaRPr kumimoji="0" lang="pl-PL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pPr marL="0" marR="0" lvl="0" indent="0" algn="l" defTabSz="360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				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Ludica fax"/>
                <a:ea typeface="微软雅黑" panose="020B0503020204020204" pitchFamily="34" charset="-122"/>
              </a:rPr>
              <a:t>}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dica fax"/>
              <a:ea typeface="微软雅黑" panose="020B0503020204020204" pitchFamily="34" charset="-122"/>
            </a:endParaRPr>
          </a:p>
          <a:p>
            <a:endParaRPr lang="zh-CN" altLang="en-US" sz="36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0B7F7-D2A2-4DA4-BEFC-EEE6D9224E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8597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9C35C-674B-4BF9-B8DC-C47C95DE4A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BC55F-CC8B-49A3-BB34-8A2448DE5C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79" name="Rectangle 5">
            <a:extLst>
              <a:ext uri="{FF2B5EF4-FFF2-40B4-BE49-F238E27FC236}">
                <a16:creationId xmlns:a16="http://schemas.microsoft.com/office/drawing/2014/main" id="{819862ED-C6EC-4E23-8C32-5B620A89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065" y="329354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0" name="Rectangle 6">
            <a:extLst>
              <a:ext uri="{FF2B5EF4-FFF2-40B4-BE49-F238E27FC236}">
                <a16:creationId xmlns:a16="http://schemas.microsoft.com/office/drawing/2014/main" id="{8E5C4EA2-2062-47C7-B3BD-59F6126F5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065" y="274903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1" name="Rectangle 7">
            <a:extLst>
              <a:ext uri="{FF2B5EF4-FFF2-40B4-BE49-F238E27FC236}">
                <a16:creationId xmlns:a16="http://schemas.microsoft.com/office/drawing/2014/main" id="{1723614E-B3F2-46D5-A069-585B4676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065" y="3520559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05A4DCF5-DF64-4F2D-A9B7-D99986B5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065" y="347293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id="{A05EA0DA-E070-49FD-B92F-B0FC8C5DC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065" y="3387209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4" name="Oval 10">
            <a:extLst>
              <a:ext uri="{FF2B5EF4-FFF2-40B4-BE49-F238E27FC236}">
                <a16:creationId xmlns:a16="http://schemas.microsoft.com/office/drawing/2014/main" id="{58FF832F-3899-4433-AA92-C56EBA2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619" y="1644651"/>
            <a:ext cx="720725" cy="7191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kern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85" name="Oval 11">
            <a:extLst>
              <a:ext uri="{FF2B5EF4-FFF2-40B4-BE49-F238E27FC236}">
                <a16:creationId xmlns:a16="http://schemas.microsoft.com/office/drawing/2014/main" id="{DB062F6A-7A0D-4C4F-8E0C-D29D62C4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619" y="4524376"/>
            <a:ext cx="720725" cy="7191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86" name="Oval 12">
            <a:extLst>
              <a:ext uri="{FF2B5EF4-FFF2-40B4-BE49-F238E27FC236}">
                <a16:creationId xmlns:a16="http://schemas.microsoft.com/office/drawing/2014/main" id="{B6882627-9516-45DE-945A-7E5E9355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206" y="4524376"/>
            <a:ext cx="720725" cy="719137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87" name="Line 13">
            <a:extLst>
              <a:ext uri="{FF2B5EF4-FFF2-40B4-BE49-F238E27FC236}">
                <a16:creationId xmlns:a16="http://schemas.microsoft.com/office/drawing/2014/main" id="{69BF173E-80F0-44BB-A9FE-E1A42B6E9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6443" y="2292350"/>
            <a:ext cx="0" cy="23034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8" name="Line 14">
            <a:extLst>
              <a:ext uri="{FF2B5EF4-FFF2-40B4-BE49-F238E27FC236}">
                <a16:creationId xmlns:a16="http://schemas.microsoft.com/office/drawing/2014/main" id="{8895F5B7-53E2-47CE-B12E-B2EA1AC03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6080" y="2292350"/>
            <a:ext cx="0" cy="23034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AFE28643-8B74-4D9A-9030-1BEABACD3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9319" y="4668837"/>
            <a:ext cx="1584325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0" name="Line 16">
            <a:extLst>
              <a:ext uri="{FF2B5EF4-FFF2-40B4-BE49-F238E27FC236}">
                <a16:creationId xmlns:a16="http://schemas.microsoft.com/office/drawing/2014/main" id="{01390E7B-1D2F-4F94-964E-DF077D2D99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2343" y="5029200"/>
            <a:ext cx="1439862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1" name="Line 17">
            <a:extLst>
              <a:ext uri="{FF2B5EF4-FFF2-40B4-BE49-F238E27FC236}">
                <a16:creationId xmlns:a16="http://schemas.microsoft.com/office/drawing/2014/main" id="{D3C27258-A683-49F2-899D-097CB6F53A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12343" y="2147887"/>
            <a:ext cx="1727200" cy="2376488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2" name="Text Box 18">
            <a:extLst>
              <a:ext uri="{FF2B5EF4-FFF2-40B4-BE49-F238E27FC236}">
                <a16:creationId xmlns:a16="http://schemas.microsoft.com/office/drawing/2014/main" id="{0C864035-C371-49F0-85A1-07EFC4708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355" y="3444876"/>
            <a:ext cx="64929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11</a:t>
            </a:r>
          </a:p>
        </p:txBody>
      </p:sp>
      <p:sp>
        <p:nvSpPr>
          <p:cNvPr id="93" name="Text Box 19">
            <a:extLst>
              <a:ext uri="{FF2B5EF4-FFF2-40B4-BE49-F238E27FC236}">
                <a16:creationId xmlns:a16="http://schemas.microsoft.com/office/drawing/2014/main" id="{969A9952-A6A5-46CC-A6D2-97BA6286C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343" y="344487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94" name="Text Box 20">
            <a:extLst>
              <a:ext uri="{FF2B5EF4-FFF2-40B4-BE49-F238E27FC236}">
                <a16:creationId xmlns:a16="http://schemas.microsoft.com/office/drawing/2014/main" id="{0C236CFD-0F59-418E-9F49-93B21D353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143" y="4164013"/>
            <a:ext cx="36036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95" name="Text Box 21">
            <a:extLst>
              <a:ext uri="{FF2B5EF4-FFF2-40B4-BE49-F238E27FC236}">
                <a16:creationId xmlns:a16="http://schemas.microsoft.com/office/drawing/2014/main" id="{D9E057B0-869C-4E50-BE36-E6E12CE77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581" y="5148262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96" name="Text Box 22">
            <a:extLst>
              <a:ext uri="{FF2B5EF4-FFF2-40B4-BE49-F238E27FC236}">
                <a16:creationId xmlns:a16="http://schemas.microsoft.com/office/drawing/2014/main" id="{2D172DDB-2E54-4A99-9E6C-AA18BBF8D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406" y="3084512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97" name="AutoShape 23">
            <a:extLst>
              <a:ext uri="{FF2B5EF4-FFF2-40B4-BE49-F238E27FC236}">
                <a16:creationId xmlns:a16="http://schemas.microsoft.com/office/drawing/2014/main" id="{54FEB82A-54D6-48C2-9C6C-23AD37C4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431" y="1211263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8" name="AutoShape 24">
            <a:extLst>
              <a:ext uri="{FF2B5EF4-FFF2-40B4-BE49-F238E27FC236}">
                <a16:creationId xmlns:a16="http://schemas.microsoft.com/office/drawing/2014/main" id="{B3989140-10CB-4845-ADF8-94D9F0003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431" y="2652713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9" name="Text Box 25">
            <a:extLst>
              <a:ext uri="{FF2B5EF4-FFF2-40B4-BE49-F238E27FC236}">
                <a16:creationId xmlns:a16="http://schemas.microsoft.com/office/drawing/2014/main" id="{3C45AD9B-911F-49A4-B36E-60B008D1E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456" y="12382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18623229-6BA7-448B-8548-5DDFC61F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281" y="12382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01" name="Text Box 27">
            <a:extLst>
              <a:ext uri="{FF2B5EF4-FFF2-40B4-BE49-F238E27FC236}">
                <a16:creationId xmlns:a16="http://schemas.microsoft.com/office/drawing/2014/main" id="{B8599AB5-3238-4FD5-88EF-C899B2AA6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30" y="1284287"/>
            <a:ext cx="6477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11</a:t>
            </a:r>
          </a:p>
        </p:txBody>
      </p:sp>
      <p:sp>
        <p:nvSpPr>
          <p:cNvPr id="102" name="Text Box 28">
            <a:extLst>
              <a:ext uri="{FF2B5EF4-FFF2-40B4-BE49-F238E27FC236}">
                <a16:creationId xmlns:a16="http://schemas.microsoft.com/office/drawing/2014/main" id="{DE3D0A32-F770-470D-8D0E-E0A5EACC4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456" y="16938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03" name="Text Box 29">
            <a:extLst>
              <a:ext uri="{FF2B5EF4-FFF2-40B4-BE49-F238E27FC236}">
                <a16:creationId xmlns:a16="http://schemas.microsoft.com/office/drawing/2014/main" id="{00A7D014-C360-4C40-8927-3B4EDBA64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281" y="16938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04" name="Text Box 30">
            <a:extLst>
              <a:ext uri="{FF2B5EF4-FFF2-40B4-BE49-F238E27FC236}">
                <a16:creationId xmlns:a16="http://schemas.microsoft.com/office/drawing/2014/main" id="{72B3BC2E-2FB4-484F-9250-97B905DB2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055" y="1716087"/>
            <a:ext cx="503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05" name="Text Box 31">
            <a:extLst>
              <a:ext uri="{FF2B5EF4-FFF2-40B4-BE49-F238E27FC236}">
                <a16:creationId xmlns:a16="http://schemas.microsoft.com/office/drawing/2014/main" id="{254AD186-9523-4012-8F21-F049C78B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869" y="21971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06" name="Text Box 32">
            <a:extLst>
              <a:ext uri="{FF2B5EF4-FFF2-40B4-BE49-F238E27FC236}">
                <a16:creationId xmlns:a16="http://schemas.microsoft.com/office/drawing/2014/main" id="{AE25AFA7-18D0-43D7-8EC6-552967A7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255" y="2197100"/>
            <a:ext cx="503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Arial" pitchFamily="34" charset="0"/>
              </a:rPr>
              <a:t>∞</a:t>
            </a:r>
          </a:p>
        </p:txBody>
      </p:sp>
      <p:sp>
        <p:nvSpPr>
          <p:cNvPr id="107" name="Text Box 33">
            <a:extLst>
              <a:ext uri="{FF2B5EF4-FFF2-40B4-BE49-F238E27FC236}">
                <a16:creationId xmlns:a16="http://schemas.microsoft.com/office/drawing/2014/main" id="{7F84E5AD-7B8F-4A48-9D88-04D0AFFE7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0494" y="21478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08" name="Text Box 34">
            <a:extLst>
              <a:ext uri="{FF2B5EF4-FFF2-40B4-BE49-F238E27FC236}">
                <a16:creationId xmlns:a16="http://schemas.microsoft.com/office/drawing/2014/main" id="{CA072684-B322-4BCD-900B-B3AFCBB16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456" y="2724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09" name="Text Box 35">
            <a:extLst>
              <a:ext uri="{FF2B5EF4-FFF2-40B4-BE49-F238E27FC236}">
                <a16:creationId xmlns:a16="http://schemas.microsoft.com/office/drawing/2014/main" id="{E2FBDCDD-C4BE-43F8-96DA-231372F57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281" y="2724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10" name="Text Box 36">
            <a:extLst>
              <a:ext uri="{FF2B5EF4-FFF2-40B4-BE49-F238E27FC236}">
                <a16:creationId xmlns:a16="http://schemas.microsoft.com/office/drawing/2014/main" id="{C81335DB-FE3C-4FD4-AC5A-01EA76AA7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31" y="2724151"/>
            <a:ext cx="64928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11</a:t>
            </a:r>
          </a:p>
        </p:txBody>
      </p:sp>
      <p:sp>
        <p:nvSpPr>
          <p:cNvPr id="111" name="Text Box 37">
            <a:extLst>
              <a:ext uri="{FF2B5EF4-FFF2-40B4-BE49-F238E27FC236}">
                <a16:creationId xmlns:a16="http://schemas.microsoft.com/office/drawing/2014/main" id="{15C49224-FDE1-49E5-AF95-F4F13210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456" y="31797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12" name="Text Box 38">
            <a:extLst>
              <a:ext uri="{FF2B5EF4-FFF2-40B4-BE49-F238E27FC236}">
                <a16:creationId xmlns:a16="http://schemas.microsoft.com/office/drawing/2014/main" id="{542A1EA5-B1C5-4373-A934-93A9482A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281" y="31797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13" name="Text Box 39">
            <a:extLst>
              <a:ext uri="{FF2B5EF4-FFF2-40B4-BE49-F238E27FC236}">
                <a16:creationId xmlns:a16="http://schemas.microsoft.com/office/drawing/2014/main" id="{37E36CE8-373D-43F2-912A-A5778B34F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1931" y="31797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14" name="Text Box 40">
            <a:extLst>
              <a:ext uri="{FF2B5EF4-FFF2-40B4-BE49-F238E27FC236}">
                <a16:creationId xmlns:a16="http://schemas.microsoft.com/office/drawing/2014/main" id="{59F0844E-057D-4F8A-AC32-6467E924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869" y="36830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15" name="Text Box 41">
            <a:extLst>
              <a:ext uri="{FF2B5EF4-FFF2-40B4-BE49-F238E27FC236}">
                <a16:creationId xmlns:a16="http://schemas.microsoft.com/office/drawing/2014/main" id="{765B7D16-B431-44A7-8803-680699AB5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694" y="36830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116" name="Text Box 42">
            <a:extLst>
              <a:ext uri="{FF2B5EF4-FFF2-40B4-BE49-F238E27FC236}">
                <a16:creationId xmlns:a16="http://schemas.microsoft.com/office/drawing/2014/main" id="{3DFA78C6-3753-496E-B33D-BFBC63BD1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344" y="36830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17" name="AutoShape 43">
            <a:extLst>
              <a:ext uri="{FF2B5EF4-FFF2-40B4-BE49-F238E27FC236}">
                <a16:creationId xmlns:a16="http://schemas.microsoft.com/office/drawing/2014/main" id="{E214C755-E6A8-4D09-A019-81D509FD0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618" y="1211263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8" name="Text Box 44">
            <a:extLst>
              <a:ext uri="{FF2B5EF4-FFF2-40B4-BE49-F238E27FC236}">
                <a16:creationId xmlns:a16="http://schemas.microsoft.com/office/drawing/2014/main" id="{99DA25AD-CC52-4CFB-91F0-927694629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9644" y="12382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5D59C533-898C-4D6F-8D56-B0E87AA4E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4469" y="12382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20" name="Text Box 46">
            <a:extLst>
              <a:ext uri="{FF2B5EF4-FFF2-40B4-BE49-F238E27FC236}">
                <a16:creationId xmlns:a16="http://schemas.microsoft.com/office/drawing/2014/main" id="{DE5C05CE-49C2-46BB-9B77-41C6C96BF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119" y="12382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21" name="Text Box 47">
            <a:extLst>
              <a:ext uri="{FF2B5EF4-FFF2-40B4-BE49-F238E27FC236}">
                <a16:creationId xmlns:a16="http://schemas.microsoft.com/office/drawing/2014/main" id="{3F4C85C5-7BE8-4B2E-B37E-8BC06CD55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9644" y="16938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22" name="Text Box 48">
            <a:extLst>
              <a:ext uri="{FF2B5EF4-FFF2-40B4-BE49-F238E27FC236}">
                <a16:creationId xmlns:a16="http://schemas.microsoft.com/office/drawing/2014/main" id="{1E075BC8-4032-42EC-B6DC-CEB09C3CE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4469" y="16938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23" name="Text Box 49">
            <a:extLst>
              <a:ext uri="{FF2B5EF4-FFF2-40B4-BE49-F238E27FC236}">
                <a16:creationId xmlns:a16="http://schemas.microsoft.com/office/drawing/2014/main" id="{A3E4CB18-C59F-46D2-A08B-A3351FBFA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119" y="16938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24" name="Text Box 50">
            <a:extLst>
              <a:ext uri="{FF2B5EF4-FFF2-40B4-BE49-F238E27FC236}">
                <a16:creationId xmlns:a16="http://schemas.microsoft.com/office/drawing/2014/main" id="{05D37F57-2160-4DF0-842B-DEC5A819C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056" y="21971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25" name="Text Box 51">
            <a:extLst>
              <a:ext uri="{FF2B5EF4-FFF2-40B4-BE49-F238E27FC236}">
                <a16:creationId xmlns:a16="http://schemas.microsoft.com/office/drawing/2014/main" id="{8A845761-B414-410E-A2CE-CEE66D5F4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880" y="2197101"/>
            <a:ext cx="5032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-1</a:t>
            </a:r>
          </a:p>
        </p:txBody>
      </p:sp>
      <p:sp>
        <p:nvSpPr>
          <p:cNvPr id="126" name="Text Box 52">
            <a:extLst>
              <a:ext uri="{FF2B5EF4-FFF2-40B4-BE49-F238E27FC236}">
                <a16:creationId xmlns:a16="http://schemas.microsoft.com/office/drawing/2014/main" id="{E2CC2332-B001-45CF-B525-A2A0BA2D0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4531" y="21971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27" name="AutoShape 53">
            <a:extLst>
              <a:ext uri="{FF2B5EF4-FFF2-40B4-BE49-F238E27FC236}">
                <a16:creationId xmlns:a16="http://schemas.microsoft.com/office/drawing/2014/main" id="{A1FBBDEB-116A-4497-92E1-B3FAD8D63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618" y="2652713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8" name="Text Box 54">
            <a:extLst>
              <a:ext uri="{FF2B5EF4-FFF2-40B4-BE49-F238E27FC236}">
                <a16:creationId xmlns:a16="http://schemas.microsoft.com/office/drawing/2014/main" id="{157C6AF0-E8EF-4857-AE34-098384B55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9644" y="26797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29" name="Text Box 55">
            <a:extLst>
              <a:ext uri="{FF2B5EF4-FFF2-40B4-BE49-F238E27FC236}">
                <a16:creationId xmlns:a16="http://schemas.microsoft.com/office/drawing/2014/main" id="{00E1CFE4-AA50-41A8-9BD6-1A4A482E9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4469" y="26797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30" name="Text Box 56">
            <a:extLst>
              <a:ext uri="{FF2B5EF4-FFF2-40B4-BE49-F238E27FC236}">
                <a16:creationId xmlns:a16="http://schemas.microsoft.com/office/drawing/2014/main" id="{68452968-6BD1-494D-8603-ACAA017D4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119" y="26797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31" name="Text Box 57">
            <a:extLst>
              <a:ext uri="{FF2B5EF4-FFF2-40B4-BE49-F238E27FC236}">
                <a16:creationId xmlns:a16="http://schemas.microsoft.com/office/drawing/2014/main" id="{B33719E4-9752-40A1-A31D-4369865D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9644" y="31353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32" name="Text Box 58">
            <a:extLst>
              <a:ext uri="{FF2B5EF4-FFF2-40B4-BE49-F238E27FC236}">
                <a16:creationId xmlns:a16="http://schemas.microsoft.com/office/drawing/2014/main" id="{87308709-EC9F-45C7-846C-340CEA1C2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4469" y="31353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33" name="Text Box 59">
            <a:extLst>
              <a:ext uri="{FF2B5EF4-FFF2-40B4-BE49-F238E27FC236}">
                <a16:creationId xmlns:a16="http://schemas.microsoft.com/office/drawing/2014/main" id="{D0617698-59F4-4B86-A604-5C91A1E6E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119" y="31353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34" name="Text Box 60">
            <a:extLst>
              <a:ext uri="{FF2B5EF4-FFF2-40B4-BE49-F238E27FC236}">
                <a16:creationId xmlns:a16="http://schemas.microsoft.com/office/drawing/2014/main" id="{72376E78-38D1-4793-9ACF-746B934A2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056" y="36385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35" name="Text Box 61">
            <a:extLst>
              <a:ext uri="{FF2B5EF4-FFF2-40B4-BE49-F238E27FC236}">
                <a16:creationId xmlns:a16="http://schemas.microsoft.com/office/drawing/2014/main" id="{52C47FCA-D36D-4C21-9530-33FC76968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2881" y="36385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36" name="Text Box 62">
            <a:extLst>
              <a:ext uri="{FF2B5EF4-FFF2-40B4-BE49-F238E27FC236}">
                <a16:creationId xmlns:a16="http://schemas.microsoft.com/office/drawing/2014/main" id="{EA9E01D1-E26C-4419-A689-4317456AD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4531" y="36385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37" name="Text Box 63">
            <a:extLst>
              <a:ext uri="{FF2B5EF4-FFF2-40B4-BE49-F238E27FC236}">
                <a16:creationId xmlns:a16="http://schemas.microsoft.com/office/drawing/2014/main" id="{91C97B8A-2594-4058-B019-F0EE4A446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655" y="1787526"/>
            <a:ext cx="12469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Path=</a:t>
            </a:r>
          </a:p>
        </p:txBody>
      </p:sp>
      <p:sp>
        <p:nvSpPr>
          <p:cNvPr id="138" name="Text Box 64">
            <a:extLst>
              <a:ext uri="{FF2B5EF4-FFF2-40B4-BE49-F238E27FC236}">
                <a16:creationId xmlns:a16="http://schemas.microsoft.com/office/drawing/2014/main" id="{DD0D12F2-6F2C-4CEC-80B4-C223B2BA8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655" y="3221038"/>
            <a:ext cx="12469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Path=</a:t>
            </a:r>
          </a:p>
        </p:txBody>
      </p:sp>
      <p:sp>
        <p:nvSpPr>
          <p:cNvPr id="139" name="Line 65">
            <a:extLst>
              <a:ext uri="{FF2B5EF4-FFF2-40B4-BE49-F238E27FC236}">
                <a16:creationId xmlns:a16="http://schemas.microsoft.com/office/drawing/2014/main" id="{B6498119-D550-4A1B-87B5-79B980160B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893" y="1428750"/>
            <a:ext cx="1223962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0" name="Line 66">
            <a:extLst>
              <a:ext uri="{FF2B5EF4-FFF2-40B4-BE49-F238E27FC236}">
                <a16:creationId xmlns:a16="http://schemas.microsoft.com/office/drawing/2014/main" id="{8669DCB6-C7A6-4C08-8622-FF916250C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8330" y="1284288"/>
            <a:ext cx="0" cy="1223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1" name="Line 67">
            <a:extLst>
              <a:ext uri="{FF2B5EF4-FFF2-40B4-BE49-F238E27FC236}">
                <a16:creationId xmlns:a16="http://schemas.microsoft.com/office/drawing/2014/main" id="{BD556F92-6D36-4E3C-9867-739D2C4E9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8331" y="1355726"/>
            <a:ext cx="1223963" cy="1152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2" name="Freeform 68">
            <a:extLst>
              <a:ext uri="{FF2B5EF4-FFF2-40B4-BE49-F238E27FC236}">
                <a16:creationId xmlns:a16="http://schemas.microsoft.com/office/drawing/2014/main" id="{8321AF85-7A0E-4B1D-85D3-72B47AC03FF0}"/>
              </a:ext>
            </a:extLst>
          </p:cNvPr>
          <p:cNvSpPr>
            <a:spLocks/>
          </p:cNvSpPr>
          <p:nvPr/>
        </p:nvSpPr>
        <p:spPr bwMode="auto">
          <a:xfrm>
            <a:off x="2639318" y="1189037"/>
            <a:ext cx="2354262" cy="3335338"/>
          </a:xfrm>
          <a:custGeom>
            <a:avLst/>
            <a:gdLst>
              <a:gd name="T0" fmla="*/ 2147483647 w 1483"/>
              <a:gd name="T1" fmla="*/ 2147483647 h 2101"/>
              <a:gd name="T2" fmla="*/ 2147483647 w 1483"/>
              <a:gd name="T3" fmla="*/ 2147483647 h 2101"/>
              <a:gd name="T4" fmla="*/ 0 w 1483"/>
              <a:gd name="T5" fmla="*/ 2147483647 h 2101"/>
              <a:gd name="T6" fmla="*/ 0 60000 65536"/>
              <a:gd name="T7" fmla="*/ 0 60000 65536"/>
              <a:gd name="T8" fmla="*/ 0 60000 65536"/>
              <a:gd name="T9" fmla="*/ 0 w 1483"/>
              <a:gd name="T10" fmla="*/ 0 h 2101"/>
              <a:gd name="T11" fmla="*/ 1483 w 1483"/>
              <a:gd name="T12" fmla="*/ 2101 h 21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3" h="2101">
                <a:moveTo>
                  <a:pt x="1271" y="2101"/>
                </a:moveTo>
                <a:cubicBezTo>
                  <a:pt x="1377" y="1337"/>
                  <a:pt x="1483" y="574"/>
                  <a:pt x="1271" y="287"/>
                </a:cubicBezTo>
                <a:cubicBezTo>
                  <a:pt x="1059" y="0"/>
                  <a:pt x="529" y="188"/>
                  <a:pt x="0" y="377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3" name="Text Box 69">
            <a:extLst>
              <a:ext uri="{FF2B5EF4-FFF2-40B4-BE49-F238E27FC236}">
                <a16:creationId xmlns:a16="http://schemas.microsoft.com/office/drawing/2014/main" id="{0174BC4B-7EE8-4246-BAE9-DA92769ED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618" y="5529262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44" name="Text Box 70">
            <a:extLst>
              <a:ext uri="{FF2B5EF4-FFF2-40B4-BE49-F238E27FC236}">
                <a16:creationId xmlns:a16="http://schemas.microsoft.com/office/drawing/2014/main" id="{1E1D4EFD-9FB1-4B94-A50B-0A3F89F6F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580" y="5529262"/>
            <a:ext cx="1081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6+11</a:t>
            </a:r>
          </a:p>
        </p:txBody>
      </p:sp>
      <p:sp>
        <p:nvSpPr>
          <p:cNvPr id="145" name="Text Box 71">
            <a:extLst>
              <a:ext uri="{FF2B5EF4-FFF2-40B4-BE49-F238E27FC236}">
                <a16:creationId xmlns:a16="http://schemas.microsoft.com/office/drawing/2014/main" id="{EFB780C9-C1AA-405F-90E3-C6EBCC073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880" y="5529262"/>
            <a:ext cx="431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&lt;</a:t>
            </a:r>
          </a:p>
        </p:txBody>
      </p:sp>
      <p:sp>
        <p:nvSpPr>
          <p:cNvPr id="146" name="Freeform 72">
            <a:extLst>
              <a:ext uri="{FF2B5EF4-FFF2-40B4-BE49-F238E27FC236}">
                <a16:creationId xmlns:a16="http://schemas.microsoft.com/office/drawing/2014/main" id="{F4D9CAC2-61C7-40F8-81C2-FB94F05E0F7C}"/>
              </a:ext>
            </a:extLst>
          </p:cNvPr>
          <p:cNvSpPr>
            <a:spLocks/>
          </p:cNvSpPr>
          <p:nvPr/>
        </p:nvSpPr>
        <p:spPr bwMode="auto">
          <a:xfrm>
            <a:off x="2567880" y="969962"/>
            <a:ext cx="2808288" cy="3492500"/>
          </a:xfrm>
          <a:custGeom>
            <a:avLst/>
            <a:gdLst>
              <a:gd name="T0" fmla="*/ 0 w 1769"/>
              <a:gd name="T1" fmla="*/ 2147483647 h 2200"/>
              <a:gd name="T2" fmla="*/ 2147483647 w 1769"/>
              <a:gd name="T3" fmla="*/ 2147483647 h 2200"/>
              <a:gd name="T4" fmla="*/ 2147483647 w 1769"/>
              <a:gd name="T5" fmla="*/ 2147483647 h 2200"/>
              <a:gd name="T6" fmla="*/ 0 60000 65536"/>
              <a:gd name="T7" fmla="*/ 0 60000 65536"/>
              <a:gd name="T8" fmla="*/ 0 60000 65536"/>
              <a:gd name="T9" fmla="*/ 0 w 1769"/>
              <a:gd name="T10" fmla="*/ 0 h 2200"/>
              <a:gd name="T11" fmla="*/ 1769 w 1769"/>
              <a:gd name="T12" fmla="*/ 2200 h 2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2200">
                <a:moveTo>
                  <a:pt x="0" y="431"/>
                </a:moveTo>
                <a:cubicBezTo>
                  <a:pt x="657" y="215"/>
                  <a:pt x="1315" y="0"/>
                  <a:pt x="1542" y="295"/>
                </a:cubicBezTo>
                <a:cubicBezTo>
                  <a:pt x="1769" y="590"/>
                  <a:pt x="1565" y="1395"/>
                  <a:pt x="1361" y="220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7" name="Text Box 73">
            <a:extLst>
              <a:ext uri="{FF2B5EF4-FFF2-40B4-BE49-F238E27FC236}">
                <a16:creationId xmlns:a16="http://schemas.microsoft.com/office/drawing/2014/main" id="{30EBCD4C-251C-48C2-95CA-26B9C20C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181" y="5889625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</p:txBody>
      </p:sp>
      <p:sp>
        <p:nvSpPr>
          <p:cNvPr id="148" name="Text Box 74">
            <a:extLst>
              <a:ext uri="{FF2B5EF4-FFF2-40B4-BE49-F238E27FC236}">
                <a16:creationId xmlns:a16="http://schemas.microsoft.com/office/drawing/2014/main" id="{16C41DDD-DE3E-4AFC-9402-05F7B2049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580" y="5883275"/>
            <a:ext cx="9350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3+4</a:t>
            </a:r>
          </a:p>
        </p:txBody>
      </p:sp>
      <p:sp>
        <p:nvSpPr>
          <p:cNvPr id="149" name="Text Box 75">
            <a:extLst>
              <a:ext uri="{FF2B5EF4-FFF2-40B4-BE49-F238E27FC236}">
                <a16:creationId xmlns:a16="http://schemas.microsoft.com/office/drawing/2014/main" id="{66822757-6677-4788-BF8F-19F7F801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880" y="5889625"/>
            <a:ext cx="649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&gt;</a:t>
            </a:r>
          </a:p>
        </p:txBody>
      </p:sp>
      <p:sp>
        <p:nvSpPr>
          <p:cNvPr id="150" name="AutoShape 76">
            <a:extLst>
              <a:ext uri="{FF2B5EF4-FFF2-40B4-BE49-F238E27FC236}">
                <a16:creationId xmlns:a16="http://schemas.microsoft.com/office/drawing/2014/main" id="{721CC624-AE1A-424A-B3A8-D949DEE48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5319" y="1644650"/>
            <a:ext cx="503237" cy="1655762"/>
          </a:xfrm>
          <a:prstGeom prst="curvedLeftArrow">
            <a:avLst>
              <a:gd name="adj1" fmla="val 65804"/>
              <a:gd name="adj2" fmla="val 131609"/>
              <a:gd name="adj3" fmla="val 33333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1" name="Text Box 77">
            <a:extLst>
              <a:ext uri="{FF2B5EF4-FFF2-40B4-BE49-F238E27FC236}">
                <a16:creationId xmlns:a16="http://schemas.microsoft.com/office/drawing/2014/main" id="{9944A91B-714B-4356-8E3F-5E83D712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469" y="1644650"/>
            <a:ext cx="11509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 =</a:t>
            </a:r>
          </a:p>
        </p:txBody>
      </p:sp>
      <p:sp>
        <p:nvSpPr>
          <p:cNvPr id="152" name="Text Box 78">
            <a:extLst>
              <a:ext uri="{FF2B5EF4-FFF2-40B4-BE49-F238E27FC236}">
                <a16:creationId xmlns:a16="http://schemas.microsoft.com/office/drawing/2014/main" id="{73044B58-76F3-4A7C-8BEA-327F48C7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468" y="2940051"/>
            <a:ext cx="12993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d</a:t>
            </a:r>
            <a:r>
              <a:rPr lang="en-US" altLang="zh-CN" sz="2400" b="1" baseline="30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(0)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09040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500"/>
                            </p:stCondLst>
                            <p:childTnLst>
                              <p:par>
                                <p:cTn id="156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3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1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5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4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0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5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3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  <p:bldP spid="91" grpId="0" animBg="1"/>
      <p:bldP spid="98" grpId="0" animBg="1"/>
      <p:bldP spid="104" grpId="0"/>
      <p:bldP spid="104" grpId="1"/>
      <p:bldP spid="106" grpId="0"/>
      <p:bldP spid="106" grpId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5" grpId="1"/>
      <p:bldP spid="115" grpId="2"/>
      <p:bldP spid="115" grpId="3"/>
      <p:bldP spid="116" grpId="0"/>
      <p:bldP spid="125" grpId="0"/>
      <p:bldP spid="127" grpId="0" animBg="1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5" grpId="1"/>
      <p:bldP spid="135" grpId="2"/>
      <p:bldP spid="135" grpId="3"/>
      <p:bldP spid="136" grpId="0"/>
      <p:bldP spid="138" grpId="0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/>
      <p:bldP spid="143" grpId="1"/>
      <p:bldP spid="143" grpId="2"/>
      <p:bldP spid="143" grpId="3"/>
      <p:bldP spid="144" grpId="0"/>
      <p:bldP spid="144" grpId="1"/>
      <p:bldP spid="145" grpId="0"/>
      <p:bldP spid="145" grpId="1"/>
      <p:bldP spid="146" grpId="0" animBg="1"/>
      <p:bldP spid="146" grpId="1" animBg="1"/>
      <p:bldP spid="146" grpId="2" animBg="1"/>
      <p:bldP spid="147" grpId="0"/>
      <p:bldP spid="147" grpId="1"/>
      <p:bldP spid="148" grpId="0"/>
      <p:bldP spid="148" grpId="1"/>
      <p:bldP spid="148" grpId="2"/>
      <p:bldP spid="149" grpId="0"/>
      <p:bldP spid="149" grpId="1"/>
      <p:bldP spid="150" grpId="0" animBg="1"/>
      <p:bldP spid="15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44B8-0D35-45F6-9356-389E84B1E8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407EC-D341-423A-8C27-4D1547AAA7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32DEB7D9-20B6-486A-BA85-255682959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73" y="312209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E63B35B0-7AAE-46B2-B4B1-16E367F5A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73" y="257758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5" name="Rectangle 7">
            <a:extLst>
              <a:ext uri="{FF2B5EF4-FFF2-40B4-BE49-F238E27FC236}">
                <a16:creationId xmlns:a16="http://schemas.microsoft.com/office/drawing/2014/main" id="{398204A3-20F9-44C8-A2FD-FF72FFFE6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73" y="3349109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6" name="Rectangle 8">
            <a:extLst>
              <a:ext uri="{FF2B5EF4-FFF2-40B4-BE49-F238E27FC236}">
                <a16:creationId xmlns:a16="http://schemas.microsoft.com/office/drawing/2014/main" id="{D595E334-C537-406B-BBA6-7BA72EB3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73" y="3301484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7" name="Rectangle 9">
            <a:extLst>
              <a:ext uri="{FF2B5EF4-FFF2-40B4-BE49-F238E27FC236}">
                <a16:creationId xmlns:a16="http://schemas.microsoft.com/office/drawing/2014/main" id="{4F43C38F-68FD-4E6A-810F-A4A79F3C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673" y="3215759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08" name="Oval 10">
            <a:extLst>
              <a:ext uri="{FF2B5EF4-FFF2-40B4-BE49-F238E27FC236}">
                <a16:creationId xmlns:a16="http://schemas.microsoft.com/office/drawing/2014/main" id="{B22F992B-5472-476C-83FC-F79E0BC10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27" y="1549401"/>
            <a:ext cx="525031" cy="523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solidFill>
                  <a:srgbClr val="000000"/>
                </a:solidFill>
                <a:latin typeface="Arial" pitchFamily="34" charset="0"/>
              </a:rPr>
              <a:t>V</a:t>
            </a:r>
            <a:r>
              <a:rPr lang="en-US" altLang="zh-CN" sz="18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09" name="Oval 11">
            <a:extLst>
              <a:ext uri="{FF2B5EF4-FFF2-40B4-BE49-F238E27FC236}">
                <a16:creationId xmlns:a16="http://schemas.microsoft.com/office/drawing/2014/main" id="{AEF40C14-4D79-44A5-B873-96FC864E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27" y="4429126"/>
            <a:ext cx="525031" cy="523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000" b="1" dirty="0">
                <a:solidFill>
                  <a:srgbClr val="000000"/>
                </a:solidFill>
                <a:latin typeface="Arial" pitchFamily="34" charset="0"/>
              </a:rPr>
              <a:t>V</a:t>
            </a:r>
            <a:r>
              <a:rPr lang="en-US" altLang="zh-CN" sz="1800" b="1" dirty="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10" name="Oval 12">
            <a:extLst>
              <a:ext uri="{FF2B5EF4-FFF2-40B4-BE49-F238E27FC236}">
                <a16:creationId xmlns:a16="http://schemas.microsoft.com/office/drawing/2014/main" id="{4AE33517-2942-4B53-8388-D03E1B3B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770" y="4429126"/>
            <a:ext cx="525031" cy="5238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1" dirty="0">
                <a:solidFill>
                  <a:srgbClr val="000000"/>
                </a:solidFill>
                <a:latin typeface="Arial" pitchFamily="34" charset="0"/>
              </a:rPr>
              <a:t>V</a:t>
            </a:r>
            <a:r>
              <a:rPr lang="en-US" altLang="zh-CN" sz="1600" b="1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11" name="Line 13">
            <a:extLst>
              <a:ext uri="{FF2B5EF4-FFF2-40B4-BE49-F238E27FC236}">
                <a16:creationId xmlns:a16="http://schemas.microsoft.com/office/drawing/2014/main" id="{803955F5-C9C8-49D8-B959-085FB57BFD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5051" y="2120901"/>
            <a:ext cx="0" cy="2303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2" name="Line 14">
            <a:extLst>
              <a:ext uri="{FF2B5EF4-FFF2-40B4-BE49-F238E27FC236}">
                <a16:creationId xmlns:a16="http://schemas.microsoft.com/office/drawing/2014/main" id="{BBA18B4E-5F79-4ECF-876E-E2C7F370BD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4688" y="2120901"/>
            <a:ext cx="0" cy="2303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3" name="Line 15">
            <a:extLst>
              <a:ext uri="{FF2B5EF4-FFF2-40B4-BE49-F238E27FC236}">
                <a16:creationId xmlns:a16="http://schemas.microsoft.com/office/drawing/2014/main" id="{BB0116FE-CBE0-4607-B269-733DF27C9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27" y="4497388"/>
            <a:ext cx="15843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4" name="Line 16">
            <a:extLst>
              <a:ext uri="{FF2B5EF4-FFF2-40B4-BE49-F238E27FC236}">
                <a16:creationId xmlns:a16="http://schemas.microsoft.com/office/drawing/2014/main" id="{500C9A1C-6425-4DD3-B98B-C41B31F0D0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0951" y="4857750"/>
            <a:ext cx="14398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5" name="Line 17">
            <a:extLst>
              <a:ext uri="{FF2B5EF4-FFF2-40B4-BE49-F238E27FC236}">
                <a16:creationId xmlns:a16="http://schemas.microsoft.com/office/drawing/2014/main" id="{46568830-347A-44AE-BE24-9CCFD5E944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20951" y="1976439"/>
            <a:ext cx="1727200" cy="2376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16" name="Text Box 18">
            <a:extLst>
              <a:ext uri="{FF2B5EF4-FFF2-40B4-BE49-F238E27FC236}">
                <a16:creationId xmlns:a16="http://schemas.microsoft.com/office/drawing/2014/main" id="{31951380-83A0-464A-9259-AE74F254C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695" y="3273425"/>
            <a:ext cx="64055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117" name="Text Box 19">
            <a:extLst>
              <a:ext uri="{FF2B5EF4-FFF2-40B4-BE49-F238E27FC236}">
                <a16:creationId xmlns:a16="http://schemas.microsoft.com/office/drawing/2014/main" id="{F94ABC3F-CC2B-4E0F-BD49-95007D173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51" y="3273425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18" name="Text Box 20">
            <a:extLst>
              <a:ext uri="{FF2B5EF4-FFF2-40B4-BE49-F238E27FC236}">
                <a16:creationId xmlns:a16="http://schemas.microsoft.com/office/drawing/2014/main" id="{9B614745-67A3-4C2F-9F9B-984E0B7F1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51" y="3992563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19" name="Text Box 21">
            <a:extLst>
              <a:ext uri="{FF2B5EF4-FFF2-40B4-BE49-F238E27FC236}">
                <a16:creationId xmlns:a16="http://schemas.microsoft.com/office/drawing/2014/main" id="{AD653E9C-DD75-4AEF-9BC7-6B75B0E0B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189" y="4929188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20" name="Text Box 22">
            <a:extLst>
              <a:ext uri="{FF2B5EF4-FFF2-40B4-BE49-F238E27FC236}">
                <a16:creationId xmlns:a16="http://schemas.microsoft.com/office/drawing/2014/main" id="{EAF0513E-17B3-4475-BE52-70BC69562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14" y="2913063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21" name="AutoShape 23">
            <a:extLst>
              <a:ext uri="{FF2B5EF4-FFF2-40B4-BE49-F238E27FC236}">
                <a16:creationId xmlns:a16="http://schemas.microsoft.com/office/drawing/2014/main" id="{F55642DD-3717-4E79-A7EB-EB4EA787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407" y="1174691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2" name="AutoShape 24">
            <a:extLst>
              <a:ext uri="{FF2B5EF4-FFF2-40B4-BE49-F238E27FC236}">
                <a16:creationId xmlns:a16="http://schemas.microsoft.com/office/drawing/2014/main" id="{CDB230DB-3003-4126-93D9-8851E329E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407" y="2616141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3" name="AutoShape 25">
            <a:extLst>
              <a:ext uri="{FF2B5EF4-FFF2-40B4-BE49-F238E27FC236}">
                <a16:creationId xmlns:a16="http://schemas.microsoft.com/office/drawing/2014/main" id="{327C0B38-02A8-4A0D-95EA-E87AE6B20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407" y="4056003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24" name="Text Box 26">
            <a:extLst>
              <a:ext uri="{FF2B5EF4-FFF2-40B4-BE49-F238E27FC236}">
                <a16:creationId xmlns:a16="http://schemas.microsoft.com/office/drawing/2014/main" id="{A7399E0A-E078-4DD4-8E04-28A514D0D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432" y="12016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25" name="Text Box 27">
            <a:extLst>
              <a:ext uri="{FF2B5EF4-FFF2-40B4-BE49-F238E27FC236}">
                <a16:creationId xmlns:a16="http://schemas.microsoft.com/office/drawing/2014/main" id="{0094EBB7-05BF-4B2B-9021-A88C9A012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257" y="12016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26" name="Text Box 28">
            <a:extLst>
              <a:ext uri="{FF2B5EF4-FFF2-40B4-BE49-F238E27FC236}">
                <a16:creationId xmlns:a16="http://schemas.microsoft.com/office/drawing/2014/main" id="{5CB76874-B90B-4EFD-906D-13EA29F50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031" y="1201677"/>
            <a:ext cx="6477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127" name="Text Box 29">
            <a:extLst>
              <a:ext uri="{FF2B5EF4-FFF2-40B4-BE49-F238E27FC236}">
                <a16:creationId xmlns:a16="http://schemas.microsoft.com/office/drawing/2014/main" id="{9DB0146E-6B8A-4AD0-B10B-815E82251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432" y="16572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28" name="Text Box 30">
            <a:extLst>
              <a:ext uri="{FF2B5EF4-FFF2-40B4-BE49-F238E27FC236}">
                <a16:creationId xmlns:a16="http://schemas.microsoft.com/office/drawing/2014/main" id="{58216901-2EA0-4287-95E4-921FC807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257" y="16572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29" name="Text Box 31">
            <a:extLst>
              <a:ext uri="{FF2B5EF4-FFF2-40B4-BE49-F238E27FC236}">
                <a16:creationId xmlns:a16="http://schemas.microsoft.com/office/drawing/2014/main" id="{F5FEBB3F-2ECF-4CC8-848B-CDCF7C89D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07" y="1679515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30" name="Text Box 32">
            <a:extLst>
              <a:ext uri="{FF2B5EF4-FFF2-40B4-BE49-F238E27FC236}">
                <a16:creationId xmlns:a16="http://schemas.microsoft.com/office/drawing/2014/main" id="{8196B52B-9842-422B-8174-F477F0C33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845" y="21605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31" name="Text Box 33">
            <a:extLst>
              <a:ext uri="{FF2B5EF4-FFF2-40B4-BE49-F238E27FC236}">
                <a16:creationId xmlns:a16="http://schemas.microsoft.com/office/drawing/2014/main" id="{F0168EE9-45CC-4100-BBF2-0191F9A32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231" y="2160527"/>
            <a:ext cx="503238" cy="40011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∞</a:t>
            </a:r>
          </a:p>
        </p:txBody>
      </p:sp>
      <p:sp>
        <p:nvSpPr>
          <p:cNvPr id="132" name="Text Box 34">
            <a:extLst>
              <a:ext uri="{FF2B5EF4-FFF2-40B4-BE49-F238E27FC236}">
                <a16:creationId xmlns:a16="http://schemas.microsoft.com/office/drawing/2014/main" id="{74D60E5A-C8F5-4046-B243-6DC5E8B32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320" y="21605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33" name="Text Box 35">
            <a:extLst>
              <a:ext uri="{FF2B5EF4-FFF2-40B4-BE49-F238E27FC236}">
                <a16:creationId xmlns:a16="http://schemas.microsoft.com/office/drawing/2014/main" id="{0E688D70-04DB-43FE-8F66-F39D96AF2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432" y="26875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34" name="Text Box 36">
            <a:extLst>
              <a:ext uri="{FF2B5EF4-FFF2-40B4-BE49-F238E27FC236}">
                <a16:creationId xmlns:a16="http://schemas.microsoft.com/office/drawing/2014/main" id="{FD79462A-E39D-4D88-971D-E1F18699B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257" y="26875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35" name="Text Box 37">
            <a:extLst>
              <a:ext uri="{FF2B5EF4-FFF2-40B4-BE49-F238E27FC236}">
                <a16:creationId xmlns:a16="http://schemas.microsoft.com/office/drawing/2014/main" id="{BB3FCB33-1F3E-416C-9A31-C543AC09F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032" y="2687577"/>
            <a:ext cx="57626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136" name="Text Box 38">
            <a:extLst>
              <a:ext uri="{FF2B5EF4-FFF2-40B4-BE49-F238E27FC236}">
                <a16:creationId xmlns:a16="http://schemas.microsoft.com/office/drawing/2014/main" id="{7EC7B09A-03C7-4107-9E5B-3673BD336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432" y="31431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37" name="Text Box 39">
            <a:extLst>
              <a:ext uri="{FF2B5EF4-FFF2-40B4-BE49-F238E27FC236}">
                <a16:creationId xmlns:a16="http://schemas.microsoft.com/office/drawing/2014/main" id="{CFD01E78-2C6C-4348-A915-EB7CAC22D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257" y="31431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38" name="Text Box 40">
            <a:extLst>
              <a:ext uri="{FF2B5EF4-FFF2-40B4-BE49-F238E27FC236}">
                <a16:creationId xmlns:a16="http://schemas.microsoft.com/office/drawing/2014/main" id="{4DDBF33C-6A77-4412-B147-FD0953740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07" y="31431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39" name="Text Box 41">
            <a:extLst>
              <a:ext uri="{FF2B5EF4-FFF2-40B4-BE49-F238E27FC236}">
                <a16:creationId xmlns:a16="http://schemas.microsoft.com/office/drawing/2014/main" id="{0085EE55-C7AE-4A48-B93E-BC6284CC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845" y="36464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40" name="Text Box 42">
            <a:extLst>
              <a:ext uri="{FF2B5EF4-FFF2-40B4-BE49-F238E27FC236}">
                <a16:creationId xmlns:a16="http://schemas.microsoft.com/office/drawing/2014/main" id="{ADFEBEC3-9CE1-4DDF-9122-0FAA05A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670" y="36464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9999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41" name="Text Box 43">
            <a:extLst>
              <a:ext uri="{FF2B5EF4-FFF2-40B4-BE49-F238E27FC236}">
                <a16:creationId xmlns:a16="http://schemas.microsoft.com/office/drawing/2014/main" id="{B0B281AB-F606-4581-A3FB-A4BCF6A2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320" y="36464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42" name="Text Box 44">
            <a:extLst>
              <a:ext uri="{FF2B5EF4-FFF2-40B4-BE49-F238E27FC236}">
                <a16:creationId xmlns:a16="http://schemas.microsoft.com/office/drawing/2014/main" id="{176FC654-A344-435C-8AE7-D3C5B3DBD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432" y="41274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43" name="Text Box 45">
            <a:extLst>
              <a:ext uri="{FF2B5EF4-FFF2-40B4-BE49-F238E27FC236}">
                <a16:creationId xmlns:a16="http://schemas.microsoft.com/office/drawing/2014/main" id="{6A30ADF4-5559-4A2A-9C38-67FFBF72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257" y="41274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44" name="Text Box 46">
            <a:extLst>
              <a:ext uri="{FF2B5EF4-FFF2-40B4-BE49-F238E27FC236}">
                <a16:creationId xmlns:a16="http://schemas.microsoft.com/office/drawing/2014/main" id="{4F216D1F-C3EC-4DF7-A770-509C38D0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07" y="41274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45" name="Text Box 47">
            <a:extLst>
              <a:ext uri="{FF2B5EF4-FFF2-40B4-BE49-F238E27FC236}">
                <a16:creationId xmlns:a16="http://schemas.microsoft.com/office/drawing/2014/main" id="{EA6DFBED-B711-4AE7-B250-E6064CE61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432" y="4583052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46" name="Text Box 48">
            <a:extLst>
              <a:ext uri="{FF2B5EF4-FFF2-40B4-BE49-F238E27FC236}">
                <a16:creationId xmlns:a16="http://schemas.microsoft.com/office/drawing/2014/main" id="{55BD6071-DA1E-4E05-B76D-9EAEB4502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257" y="4583052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47" name="Text Box 49">
            <a:extLst>
              <a:ext uri="{FF2B5EF4-FFF2-40B4-BE49-F238E27FC236}">
                <a16:creationId xmlns:a16="http://schemas.microsoft.com/office/drawing/2014/main" id="{6C3F8320-6987-470C-897C-F08E0AE2A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907" y="4583052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48" name="Text Box 50">
            <a:extLst>
              <a:ext uri="{FF2B5EF4-FFF2-40B4-BE49-F238E27FC236}">
                <a16:creationId xmlns:a16="http://schemas.microsoft.com/office/drawing/2014/main" id="{F5A89B05-CF39-4824-870E-11577032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845" y="50862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49" name="Text Box 51">
            <a:extLst>
              <a:ext uri="{FF2B5EF4-FFF2-40B4-BE49-F238E27FC236}">
                <a16:creationId xmlns:a16="http://schemas.microsoft.com/office/drawing/2014/main" id="{5F7D3363-14E3-4DBE-A329-AA6210F57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670" y="50862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50" name="Text Box 52">
            <a:extLst>
              <a:ext uri="{FF2B5EF4-FFF2-40B4-BE49-F238E27FC236}">
                <a16:creationId xmlns:a16="http://schemas.microsoft.com/office/drawing/2014/main" id="{CCEA4DA6-22F0-4DD6-8B3C-3FD2CB714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320" y="50862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51" name="AutoShape 53">
            <a:extLst>
              <a:ext uri="{FF2B5EF4-FFF2-40B4-BE49-F238E27FC236}">
                <a16:creationId xmlns:a16="http://schemas.microsoft.com/office/drawing/2014/main" id="{F9F03429-6024-4452-B1C1-A241BE939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94" y="1174691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52" name="Text Box 54">
            <a:extLst>
              <a:ext uri="{FF2B5EF4-FFF2-40B4-BE49-F238E27FC236}">
                <a16:creationId xmlns:a16="http://schemas.microsoft.com/office/drawing/2014/main" id="{C8C8BCAB-3F34-4E9E-B86C-80065C4CD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620" y="12016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53" name="Text Box 55">
            <a:extLst>
              <a:ext uri="{FF2B5EF4-FFF2-40B4-BE49-F238E27FC236}">
                <a16:creationId xmlns:a16="http://schemas.microsoft.com/office/drawing/2014/main" id="{347DDADF-7D48-49C7-A444-8819ED45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445" y="12016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54" name="Text Box 56">
            <a:extLst>
              <a:ext uri="{FF2B5EF4-FFF2-40B4-BE49-F238E27FC236}">
                <a16:creationId xmlns:a16="http://schemas.microsoft.com/office/drawing/2014/main" id="{76B776C6-308D-4B07-8171-996F46338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095" y="12016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55" name="Text Box 57">
            <a:extLst>
              <a:ext uri="{FF2B5EF4-FFF2-40B4-BE49-F238E27FC236}">
                <a16:creationId xmlns:a16="http://schemas.microsoft.com/office/drawing/2014/main" id="{549749D9-3200-4E7E-A61A-098BA7FE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620" y="16572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6" name="Text Box 58">
            <a:extLst>
              <a:ext uri="{FF2B5EF4-FFF2-40B4-BE49-F238E27FC236}">
                <a16:creationId xmlns:a16="http://schemas.microsoft.com/office/drawing/2014/main" id="{525FCB6B-4735-4CC4-8F4C-AA5D8AD71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445" y="16572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7" name="Text Box 59">
            <a:extLst>
              <a:ext uri="{FF2B5EF4-FFF2-40B4-BE49-F238E27FC236}">
                <a16:creationId xmlns:a16="http://schemas.microsoft.com/office/drawing/2014/main" id="{88287D12-EEE8-41D4-9C02-16AED4D3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095" y="16572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8" name="Text Box 60">
            <a:extLst>
              <a:ext uri="{FF2B5EF4-FFF2-40B4-BE49-F238E27FC236}">
                <a16:creationId xmlns:a16="http://schemas.microsoft.com/office/drawing/2014/main" id="{7F3A77E9-103E-4F7C-A942-6417D412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032" y="21605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59" name="Text Box 61">
            <a:extLst>
              <a:ext uri="{FF2B5EF4-FFF2-40B4-BE49-F238E27FC236}">
                <a16:creationId xmlns:a16="http://schemas.microsoft.com/office/drawing/2014/main" id="{A79C22D9-C463-4835-AB0E-9581E61D7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2394" y="2184340"/>
            <a:ext cx="5762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Arial" pitchFamily="34" charset="0"/>
              </a:rPr>
              <a:t>-1</a:t>
            </a:r>
          </a:p>
        </p:txBody>
      </p:sp>
      <p:sp>
        <p:nvSpPr>
          <p:cNvPr id="160" name="Text Box 62">
            <a:extLst>
              <a:ext uri="{FF2B5EF4-FFF2-40B4-BE49-F238E27FC236}">
                <a16:creationId xmlns:a16="http://schemas.microsoft.com/office/drawing/2014/main" id="{ED3477BC-8E2B-45DA-9B8A-27BBB9B77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507" y="21605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1" name="AutoShape 63">
            <a:extLst>
              <a:ext uri="{FF2B5EF4-FFF2-40B4-BE49-F238E27FC236}">
                <a16:creationId xmlns:a16="http://schemas.microsoft.com/office/drawing/2014/main" id="{2E81CF89-3ED4-4F34-994E-8D54E8813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94" y="2616141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62" name="Text Box 64">
            <a:extLst>
              <a:ext uri="{FF2B5EF4-FFF2-40B4-BE49-F238E27FC236}">
                <a16:creationId xmlns:a16="http://schemas.microsoft.com/office/drawing/2014/main" id="{B839B199-FF13-4C8F-9401-2ADDC375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620" y="26431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63" name="Text Box 65">
            <a:extLst>
              <a:ext uri="{FF2B5EF4-FFF2-40B4-BE49-F238E27FC236}">
                <a16:creationId xmlns:a16="http://schemas.microsoft.com/office/drawing/2014/main" id="{10CF9644-1A35-4AE2-BEC8-3C8BBD25B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445" y="26431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64" name="Text Box 66">
            <a:extLst>
              <a:ext uri="{FF2B5EF4-FFF2-40B4-BE49-F238E27FC236}">
                <a16:creationId xmlns:a16="http://schemas.microsoft.com/office/drawing/2014/main" id="{13C8FF97-BDA5-405E-BE5D-7FE6F47B6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095" y="264312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65" name="Text Box 67">
            <a:extLst>
              <a:ext uri="{FF2B5EF4-FFF2-40B4-BE49-F238E27FC236}">
                <a16:creationId xmlns:a16="http://schemas.microsoft.com/office/drawing/2014/main" id="{A702F2BA-1E01-4649-A28A-4CEA15AEB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620" y="30987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66" name="Text Box 68">
            <a:extLst>
              <a:ext uri="{FF2B5EF4-FFF2-40B4-BE49-F238E27FC236}">
                <a16:creationId xmlns:a16="http://schemas.microsoft.com/office/drawing/2014/main" id="{563F4E69-46E2-4F3B-8536-FD3D64579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445" y="30987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67" name="Text Box 69">
            <a:extLst>
              <a:ext uri="{FF2B5EF4-FFF2-40B4-BE49-F238E27FC236}">
                <a16:creationId xmlns:a16="http://schemas.microsoft.com/office/drawing/2014/main" id="{82D4D6B8-6446-4E9E-9F8D-58A2D109C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095" y="30987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68" name="Text Box 70">
            <a:extLst>
              <a:ext uri="{FF2B5EF4-FFF2-40B4-BE49-F238E27FC236}">
                <a16:creationId xmlns:a16="http://schemas.microsoft.com/office/drawing/2014/main" id="{0491E14E-EA6A-45DE-AFBB-DB4D164DA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032" y="36019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9" name="Text Box 71">
            <a:extLst>
              <a:ext uri="{FF2B5EF4-FFF2-40B4-BE49-F238E27FC236}">
                <a16:creationId xmlns:a16="http://schemas.microsoft.com/office/drawing/2014/main" id="{1C7C31A7-2A40-422F-85C1-4AAF9DF33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857" y="36019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9999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0" name="Text Box 72">
            <a:extLst>
              <a:ext uri="{FF2B5EF4-FFF2-40B4-BE49-F238E27FC236}">
                <a16:creationId xmlns:a16="http://schemas.microsoft.com/office/drawing/2014/main" id="{15CD2337-7970-409E-904A-EE494AF4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507" y="3601977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71" name="AutoShape 73">
            <a:extLst>
              <a:ext uri="{FF2B5EF4-FFF2-40B4-BE49-F238E27FC236}">
                <a16:creationId xmlns:a16="http://schemas.microsoft.com/office/drawing/2014/main" id="{3ECB381D-EE6A-4C4C-8A22-3324A567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594" y="4056003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72" name="Text Box 74">
            <a:extLst>
              <a:ext uri="{FF2B5EF4-FFF2-40B4-BE49-F238E27FC236}">
                <a16:creationId xmlns:a16="http://schemas.microsoft.com/office/drawing/2014/main" id="{5D48B3E9-2B2D-4EF8-A6AD-D7EE34C7E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620" y="40829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3" name="Text Box 75">
            <a:extLst>
              <a:ext uri="{FF2B5EF4-FFF2-40B4-BE49-F238E27FC236}">
                <a16:creationId xmlns:a16="http://schemas.microsoft.com/office/drawing/2014/main" id="{CAE23062-8E46-45EF-8BF6-82BF0DEB4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445" y="40829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4" name="Text Box 76">
            <a:extLst>
              <a:ext uri="{FF2B5EF4-FFF2-40B4-BE49-F238E27FC236}">
                <a16:creationId xmlns:a16="http://schemas.microsoft.com/office/drawing/2014/main" id="{F182A9A7-FDF7-493F-996C-CFE03BDFE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095" y="408299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75" name="Text Box 77">
            <a:extLst>
              <a:ext uri="{FF2B5EF4-FFF2-40B4-BE49-F238E27FC236}">
                <a16:creationId xmlns:a16="http://schemas.microsoft.com/office/drawing/2014/main" id="{D5645395-D6C0-4778-99BB-3E887C15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620" y="4538602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76" name="Text Box 78">
            <a:extLst>
              <a:ext uri="{FF2B5EF4-FFF2-40B4-BE49-F238E27FC236}">
                <a16:creationId xmlns:a16="http://schemas.microsoft.com/office/drawing/2014/main" id="{FF93C35E-FF04-49B9-849C-21E05CED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8445" y="4538602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77" name="Text Box 79">
            <a:extLst>
              <a:ext uri="{FF2B5EF4-FFF2-40B4-BE49-F238E27FC236}">
                <a16:creationId xmlns:a16="http://schemas.microsoft.com/office/drawing/2014/main" id="{AE7143F3-28CE-4F37-AD7D-C765999A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095" y="4538602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78" name="Text Box 80">
            <a:extLst>
              <a:ext uri="{FF2B5EF4-FFF2-40B4-BE49-F238E27FC236}">
                <a16:creationId xmlns:a16="http://schemas.microsoft.com/office/drawing/2014/main" id="{2F116524-4BA4-4665-993B-D6B1CF1B0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032" y="50418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79" name="Text Box 81">
            <a:extLst>
              <a:ext uri="{FF2B5EF4-FFF2-40B4-BE49-F238E27FC236}">
                <a16:creationId xmlns:a16="http://schemas.microsoft.com/office/drawing/2014/main" id="{81B378B9-FA07-4B7A-B68B-CF9EBF03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857" y="50418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80" name="Text Box 82">
            <a:extLst>
              <a:ext uri="{FF2B5EF4-FFF2-40B4-BE49-F238E27FC236}">
                <a16:creationId xmlns:a16="http://schemas.microsoft.com/office/drawing/2014/main" id="{566E6CB1-61B9-426C-B9B9-F0415D28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507" y="5041840"/>
            <a:ext cx="288925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81" name="Text Box 83">
            <a:extLst>
              <a:ext uri="{FF2B5EF4-FFF2-40B4-BE49-F238E27FC236}">
                <a16:creationId xmlns:a16="http://schemas.microsoft.com/office/drawing/2014/main" id="{D220BF2E-935C-47D9-9E5C-7E56BDA6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094" y="1750952"/>
            <a:ext cx="107950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Path=</a:t>
            </a:r>
          </a:p>
        </p:txBody>
      </p:sp>
      <p:sp>
        <p:nvSpPr>
          <p:cNvPr id="182" name="Text Box 84">
            <a:extLst>
              <a:ext uri="{FF2B5EF4-FFF2-40B4-BE49-F238E27FC236}">
                <a16:creationId xmlns:a16="http://schemas.microsoft.com/office/drawing/2014/main" id="{47988976-3408-4C91-BC76-068D019E3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095" y="3184465"/>
            <a:ext cx="11509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Path=</a:t>
            </a:r>
          </a:p>
        </p:txBody>
      </p:sp>
      <p:sp>
        <p:nvSpPr>
          <p:cNvPr id="183" name="Text Box 85">
            <a:extLst>
              <a:ext uri="{FF2B5EF4-FFF2-40B4-BE49-F238E27FC236}">
                <a16:creationId xmlns:a16="http://schemas.microsoft.com/office/drawing/2014/main" id="{ABFC19DB-F283-44E8-AE6D-938308046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095" y="4632265"/>
            <a:ext cx="11509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Arial" pitchFamily="34" charset="0"/>
              </a:rPr>
              <a:t>Path=</a:t>
            </a:r>
          </a:p>
        </p:txBody>
      </p:sp>
      <p:sp>
        <p:nvSpPr>
          <p:cNvPr id="184" name="Line 86">
            <a:extLst>
              <a:ext uri="{FF2B5EF4-FFF2-40B4-BE49-F238E27FC236}">
                <a16:creationId xmlns:a16="http://schemas.microsoft.com/office/drawing/2014/main" id="{12F414D7-01FD-4063-85AA-AF62CFB59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869" y="3335277"/>
            <a:ext cx="1223962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2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85" name="Line 87">
            <a:extLst>
              <a:ext uri="{FF2B5EF4-FFF2-40B4-BE49-F238E27FC236}">
                <a16:creationId xmlns:a16="http://schemas.microsoft.com/office/drawing/2014/main" id="{89627761-CFB1-49D5-8BA3-E82438055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131" y="2759015"/>
            <a:ext cx="0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2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86" name="Line 88">
            <a:extLst>
              <a:ext uri="{FF2B5EF4-FFF2-40B4-BE49-F238E27FC236}">
                <a16:creationId xmlns:a16="http://schemas.microsoft.com/office/drawing/2014/main" id="{781FAE49-A9B1-435C-90DC-C588ACB3C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870" y="2759016"/>
            <a:ext cx="1150937" cy="10810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2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87" name="AutoShape 89">
            <a:extLst>
              <a:ext uri="{FF2B5EF4-FFF2-40B4-BE49-F238E27FC236}">
                <a16:creationId xmlns:a16="http://schemas.microsoft.com/office/drawing/2014/main" id="{F05586B2-6559-44C7-8383-8129A90D4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295" y="1608078"/>
            <a:ext cx="503237" cy="1655763"/>
          </a:xfrm>
          <a:prstGeom prst="curvedLeftArrow">
            <a:avLst>
              <a:gd name="adj1" fmla="val 65805"/>
              <a:gd name="adj2" fmla="val 131609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8" name="AutoShape 90">
            <a:extLst>
              <a:ext uri="{FF2B5EF4-FFF2-40B4-BE49-F238E27FC236}">
                <a16:creationId xmlns:a16="http://schemas.microsoft.com/office/drawing/2014/main" id="{3A0E9E84-6B44-47BF-9056-BA685A8AF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295" y="3192403"/>
            <a:ext cx="503237" cy="1655763"/>
          </a:xfrm>
          <a:prstGeom prst="curvedLeftArrow">
            <a:avLst>
              <a:gd name="adj1" fmla="val 65805"/>
              <a:gd name="adj2" fmla="val 131609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189" name="Freeform 91">
            <a:extLst>
              <a:ext uri="{FF2B5EF4-FFF2-40B4-BE49-F238E27FC236}">
                <a16:creationId xmlns:a16="http://schemas.microsoft.com/office/drawing/2014/main" id="{01B7F554-EE72-43F1-BCE6-8461F986535A}"/>
              </a:ext>
            </a:extLst>
          </p:cNvPr>
          <p:cNvSpPr>
            <a:spLocks/>
          </p:cNvSpPr>
          <p:nvPr/>
        </p:nvSpPr>
        <p:spPr bwMode="auto">
          <a:xfrm>
            <a:off x="1425552" y="908051"/>
            <a:ext cx="574675" cy="4284663"/>
          </a:xfrm>
          <a:custGeom>
            <a:avLst/>
            <a:gdLst>
              <a:gd name="T0" fmla="*/ 2147483647 w 362"/>
              <a:gd name="T1" fmla="*/ 2147483647 h 2699"/>
              <a:gd name="T2" fmla="*/ 2147483647 w 362"/>
              <a:gd name="T3" fmla="*/ 2147483647 h 2699"/>
              <a:gd name="T4" fmla="*/ 2147483647 w 362"/>
              <a:gd name="T5" fmla="*/ 2147483647 h 2699"/>
              <a:gd name="T6" fmla="*/ 2147483647 w 362"/>
              <a:gd name="T7" fmla="*/ 2147483647 h 2699"/>
              <a:gd name="T8" fmla="*/ 0 60000 65536"/>
              <a:gd name="T9" fmla="*/ 0 60000 65536"/>
              <a:gd name="T10" fmla="*/ 0 60000 65536"/>
              <a:gd name="T11" fmla="*/ 0 60000 65536"/>
              <a:gd name="T12" fmla="*/ 0 w 362"/>
              <a:gd name="T13" fmla="*/ 0 h 2699"/>
              <a:gd name="T14" fmla="*/ 362 w 362"/>
              <a:gd name="T15" fmla="*/ 2699 h 26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2" h="2699">
                <a:moveTo>
                  <a:pt x="362" y="2397"/>
                </a:moveTo>
                <a:cubicBezTo>
                  <a:pt x="252" y="2548"/>
                  <a:pt x="143" y="2699"/>
                  <a:pt x="90" y="2351"/>
                </a:cubicBezTo>
                <a:cubicBezTo>
                  <a:pt x="37" y="2003"/>
                  <a:pt x="0" y="620"/>
                  <a:pt x="45" y="310"/>
                </a:cubicBezTo>
                <a:cubicBezTo>
                  <a:pt x="90" y="0"/>
                  <a:pt x="226" y="246"/>
                  <a:pt x="362" y="49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90" name="Text Box 92">
            <a:extLst>
              <a:ext uri="{FF2B5EF4-FFF2-40B4-BE49-F238E27FC236}">
                <a16:creationId xmlns:a16="http://schemas.microsoft.com/office/drawing/2014/main" id="{F79FD29E-37AB-45DE-95C3-0BF5BF3FF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27" y="5334000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11</a:t>
            </a:r>
          </a:p>
        </p:txBody>
      </p:sp>
      <p:sp>
        <p:nvSpPr>
          <p:cNvPr id="191" name="Text Box 93">
            <a:extLst>
              <a:ext uri="{FF2B5EF4-FFF2-40B4-BE49-F238E27FC236}">
                <a16:creationId xmlns:a16="http://schemas.microsoft.com/office/drawing/2014/main" id="{C867DA62-8F17-4DEE-B9C4-969EFCC4B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477" y="5334000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4+2</a:t>
            </a:r>
          </a:p>
        </p:txBody>
      </p:sp>
      <p:sp>
        <p:nvSpPr>
          <p:cNvPr id="192" name="Text Box 94">
            <a:extLst>
              <a:ext uri="{FF2B5EF4-FFF2-40B4-BE49-F238E27FC236}">
                <a16:creationId xmlns:a16="http://schemas.microsoft.com/office/drawing/2014/main" id="{779E7AA9-9216-4DDB-96A0-DDA97A51F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27" y="5334000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&gt;</a:t>
            </a:r>
          </a:p>
        </p:txBody>
      </p:sp>
      <p:sp>
        <p:nvSpPr>
          <p:cNvPr id="193" name="Freeform 95">
            <a:extLst>
              <a:ext uri="{FF2B5EF4-FFF2-40B4-BE49-F238E27FC236}">
                <a16:creationId xmlns:a16="http://schemas.microsoft.com/office/drawing/2014/main" id="{54B4E20C-FDF1-44E7-9BAF-A5C2044706E4}"/>
              </a:ext>
            </a:extLst>
          </p:cNvPr>
          <p:cNvSpPr>
            <a:spLocks/>
          </p:cNvSpPr>
          <p:nvPr/>
        </p:nvSpPr>
        <p:spPr bwMode="auto">
          <a:xfrm>
            <a:off x="1785913" y="355600"/>
            <a:ext cx="719138" cy="5892800"/>
          </a:xfrm>
          <a:custGeom>
            <a:avLst/>
            <a:gdLst>
              <a:gd name="T0" fmla="*/ 2147483647 w 453"/>
              <a:gd name="T1" fmla="*/ 2147483647 h 3712"/>
              <a:gd name="T2" fmla="*/ 2147483647 w 453"/>
              <a:gd name="T3" fmla="*/ 2147483647 h 3712"/>
              <a:gd name="T4" fmla="*/ 2147483647 w 453"/>
              <a:gd name="T5" fmla="*/ 2147483647 h 3712"/>
              <a:gd name="T6" fmla="*/ 2147483647 w 453"/>
              <a:gd name="T7" fmla="*/ 2147483647 h 3712"/>
              <a:gd name="T8" fmla="*/ 0 60000 65536"/>
              <a:gd name="T9" fmla="*/ 0 60000 65536"/>
              <a:gd name="T10" fmla="*/ 0 60000 65536"/>
              <a:gd name="T11" fmla="*/ 0 60000 65536"/>
              <a:gd name="T12" fmla="*/ 0 w 453"/>
              <a:gd name="T13" fmla="*/ 0 h 3712"/>
              <a:gd name="T14" fmla="*/ 453 w 453"/>
              <a:gd name="T15" fmla="*/ 3712 h 37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3" h="3712">
                <a:moveTo>
                  <a:pt x="453" y="2972"/>
                </a:moveTo>
                <a:cubicBezTo>
                  <a:pt x="328" y="3342"/>
                  <a:pt x="203" y="3712"/>
                  <a:pt x="135" y="3289"/>
                </a:cubicBezTo>
                <a:cubicBezTo>
                  <a:pt x="67" y="2866"/>
                  <a:pt x="0" y="862"/>
                  <a:pt x="45" y="431"/>
                </a:cubicBezTo>
                <a:cubicBezTo>
                  <a:pt x="90" y="0"/>
                  <a:pt x="347" y="659"/>
                  <a:pt x="407" y="70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94" name="Text Box 96">
            <a:extLst>
              <a:ext uri="{FF2B5EF4-FFF2-40B4-BE49-F238E27FC236}">
                <a16:creationId xmlns:a16="http://schemas.microsoft.com/office/drawing/2014/main" id="{3CA4041A-822F-4A52-B06B-260CFA72D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27" y="5791200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95" name="Text Box 97">
            <a:extLst>
              <a:ext uri="{FF2B5EF4-FFF2-40B4-BE49-F238E27FC236}">
                <a16:creationId xmlns:a16="http://schemas.microsoft.com/office/drawing/2014/main" id="{2D9A93A5-0C50-434E-AA03-340E3D56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64" y="5791200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&lt;</a:t>
            </a:r>
          </a:p>
        </p:txBody>
      </p:sp>
      <p:sp>
        <p:nvSpPr>
          <p:cNvPr id="196" name="Text Box 98">
            <a:extLst>
              <a:ext uri="{FF2B5EF4-FFF2-40B4-BE49-F238E27FC236}">
                <a16:creationId xmlns:a16="http://schemas.microsoft.com/office/drawing/2014/main" id="{98818965-41B4-467A-9D3D-09F029DFC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988" y="5791200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Arial" pitchFamily="34" charset="0"/>
              </a:rPr>
              <a:t>∞</a:t>
            </a: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(V</a:t>
            </a:r>
            <a:r>
              <a:rPr lang="en-US" altLang="zh-CN" sz="2400" b="1" baseline="-2500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, V</a:t>
            </a:r>
            <a:r>
              <a:rPr lang="en-US" altLang="zh-CN" sz="2400" b="1" baseline="-2500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Arial" pitchFamily="34" charset="0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97" name="Text Box 99">
            <a:extLst>
              <a:ext uri="{FF2B5EF4-FFF2-40B4-BE49-F238E27FC236}">
                <a16:creationId xmlns:a16="http://schemas.microsoft.com/office/drawing/2014/main" id="{851E78DC-5881-4E48-9355-EFF3A5EE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45" y="1608077"/>
            <a:ext cx="11509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itchFamily="34" charset="0"/>
              </a:rPr>
              <a:t>a =</a:t>
            </a:r>
          </a:p>
        </p:txBody>
      </p:sp>
      <p:sp>
        <p:nvSpPr>
          <p:cNvPr id="198" name="Text Box 100">
            <a:extLst>
              <a:ext uri="{FF2B5EF4-FFF2-40B4-BE49-F238E27FC236}">
                <a16:creationId xmlns:a16="http://schemas.microsoft.com/office/drawing/2014/main" id="{FD27DB96-C347-43AC-9983-8CFFA633C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45" y="2903477"/>
            <a:ext cx="1150937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itchFamily="34" charset="0"/>
              </a:rPr>
              <a:t>d</a:t>
            </a:r>
            <a:r>
              <a:rPr lang="en-US" altLang="zh-CN" sz="2000" b="1" baseline="30000" dirty="0">
                <a:solidFill>
                  <a:srgbClr val="000000"/>
                </a:solidFill>
                <a:latin typeface="Arial" pitchFamily="34" charset="0"/>
              </a:rPr>
              <a:t>(0)</a:t>
            </a:r>
            <a:r>
              <a:rPr lang="en-US" altLang="zh-CN" sz="2000" b="1" dirty="0">
                <a:solidFill>
                  <a:srgbClr val="000000"/>
                </a:solidFill>
                <a:latin typeface="Arial" pitchFamily="34" charset="0"/>
              </a:rPr>
              <a:t>=</a:t>
            </a:r>
          </a:p>
        </p:txBody>
      </p:sp>
      <p:sp>
        <p:nvSpPr>
          <p:cNvPr id="199" name="Text Box 101">
            <a:extLst>
              <a:ext uri="{FF2B5EF4-FFF2-40B4-BE49-F238E27FC236}">
                <a16:creationId xmlns:a16="http://schemas.microsoft.com/office/drawing/2014/main" id="{F625DE37-78E9-4CAB-B2CE-146DC5161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81" y="4343340"/>
            <a:ext cx="115093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Arial" pitchFamily="34" charset="0"/>
              </a:rPr>
              <a:t>d</a:t>
            </a:r>
            <a:r>
              <a:rPr lang="en-US" altLang="zh-CN" sz="2000" b="1" baseline="30000" dirty="0">
                <a:solidFill>
                  <a:srgbClr val="000000"/>
                </a:solidFill>
                <a:latin typeface="Arial" pitchFamily="34" charset="0"/>
              </a:rPr>
              <a:t>(1)</a:t>
            </a:r>
            <a:r>
              <a:rPr lang="en-US" altLang="zh-CN" sz="2000" b="1" dirty="0">
                <a:solidFill>
                  <a:srgbClr val="000000"/>
                </a:solidFill>
                <a:latin typeface="Arial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5530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1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1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600"/>
                            </p:stCondLst>
                            <p:childTnLst>
                              <p:par>
                                <p:cTn id="18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900"/>
                            </p:stCondLst>
                            <p:childTnLst>
                              <p:par>
                                <p:cTn id="19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1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 tmFilter="0, 0; .2, .5; .8, .5; 1, 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0" dur="250" autoRev="1" fill="hold"/>
                                        <p:tgtEl>
                                          <p:spTgt spid="1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 tmFilter="0, 0; .2, .5; .8, .5; 1, 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3" dur="250" autoRev="1" fill="hold"/>
                                        <p:tgtEl>
                                          <p:spTgt spid="1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3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  <p:bldP spid="115" grpId="0" animBg="1"/>
      <p:bldP spid="123" grpId="0" animBg="1"/>
      <p:bldP spid="135" grpId="0"/>
      <p:bldP spid="135" grpId="1"/>
      <p:bldP spid="135" grpId="2"/>
      <p:bldP spid="139" grpId="0"/>
      <p:bldP spid="142" grpId="0"/>
      <p:bldP spid="143" grpId="0"/>
      <p:bldP spid="144" grpId="0"/>
      <p:bldP spid="144" grpId="1"/>
      <p:bldP spid="144" grpId="2"/>
      <p:bldP spid="144" grpId="3"/>
      <p:bldP spid="145" grpId="0"/>
      <p:bldP spid="146" grpId="0"/>
      <p:bldP spid="147" grpId="0"/>
      <p:bldP spid="148" grpId="0"/>
      <p:bldP spid="149" grpId="0"/>
      <p:bldP spid="150" grpId="0"/>
      <p:bldP spid="164" grpId="0"/>
      <p:bldP spid="164" grpId="1"/>
      <p:bldP spid="171" grpId="0" animBg="1"/>
      <p:bldP spid="172" grpId="0"/>
      <p:bldP spid="173" grpId="0"/>
      <p:bldP spid="174" grpId="0"/>
      <p:bldP spid="174" grpId="1"/>
      <p:bldP spid="174" grpId="2"/>
      <p:bldP spid="175" grpId="0"/>
      <p:bldP spid="176" grpId="0"/>
      <p:bldP spid="177" grpId="0"/>
      <p:bldP spid="178" grpId="0"/>
      <p:bldP spid="179" grpId="0"/>
      <p:bldP spid="180" grpId="0"/>
      <p:bldP spid="183" grpId="0"/>
      <p:bldP spid="184" grpId="0" animBg="1"/>
      <p:bldP spid="184" grpId="1" animBg="1"/>
      <p:bldP spid="185" grpId="0" animBg="1"/>
      <p:bldP spid="185" grpId="1" animBg="1"/>
      <p:bldP spid="186" grpId="0" animBg="1"/>
      <p:bldP spid="186" grpId="1" animBg="1"/>
      <p:bldP spid="188" grpId="0" animBg="1"/>
      <p:bldP spid="189" grpId="0" animBg="1"/>
      <p:bldP spid="189" grpId="1" animBg="1"/>
      <p:bldP spid="190" grpId="0"/>
      <p:bldP spid="190" grpId="1"/>
      <p:bldP spid="191" grpId="0"/>
      <p:bldP spid="191" grpId="1"/>
      <p:bldP spid="191" grpId="2"/>
      <p:bldP spid="191" grpId="3"/>
      <p:bldP spid="192" grpId="0"/>
      <p:bldP spid="192" grpId="1"/>
      <p:bldP spid="193" grpId="0" animBg="1"/>
      <p:bldP spid="193" grpId="1" animBg="1"/>
      <p:bldP spid="193" grpId="2" animBg="1"/>
      <p:bldP spid="194" grpId="0"/>
      <p:bldP spid="194" grpId="1"/>
      <p:bldP spid="194" grpId="2"/>
      <p:bldP spid="194" grpId="3"/>
      <p:bldP spid="195" grpId="0"/>
      <p:bldP spid="195" grpId="1"/>
      <p:bldP spid="196" grpId="0"/>
      <p:bldP spid="196" grpId="1"/>
      <p:bldP spid="1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0806A-F2B7-4852-B27D-570EA79E9C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Dijkstra’s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CA4AED-CCCB-4651-8F8B-F0F1299694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71682" name="Picture 2" descr="Edsger W. Dijkstra - Wikipedia">
            <a:extLst>
              <a:ext uri="{FF2B5EF4-FFF2-40B4-BE49-F238E27FC236}">
                <a16:creationId xmlns:a16="http://schemas.microsoft.com/office/drawing/2014/main" id="{2495EB1A-DF87-459C-A475-714649C3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075" y="1975882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0290E0-F910-4256-A2BF-135CDED043F9}"/>
              </a:ext>
            </a:extLst>
          </p:cNvPr>
          <p:cNvSpPr/>
          <p:nvPr/>
        </p:nvSpPr>
        <p:spPr>
          <a:xfrm>
            <a:off x="8256851" y="4653136"/>
            <a:ext cx="380629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+mn-lt"/>
              </a:rPr>
              <a:t>1930-2002</a:t>
            </a:r>
          </a:p>
          <a:p>
            <a:pPr algn="ctr"/>
            <a:r>
              <a:rPr lang="en-US" altLang="zh-CN" sz="2800" dirty="0">
                <a:latin typeface="+mn-lt"/>
              </a:rPr>
              <a:t>(Turing Award in 1972)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B46B1F-C87D-464B-A093-5CAFD4660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204864"/>
            <a:ext cx="8190043" cy="28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54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302796" y="549084"/>
            <a:ext cx="5487193" cy="38735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zh-CN" dirty="0"/>
              <a:t>7.5  </a:t>
            </a:r>
            <a:r>
              <a:rPr lang="zh-CN" altLang="en-US" dirty="0"/>
              <a:t>最短路径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1077914" y="183854"/>
            <a:ext cx="1920875" cy="4095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1068389" y="-151108"/>
            <a:ext cx="1920875" cy="325539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/>
              <a:t>第七章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6754812" y="2286000"/>
            <a:ext cx="3352007" cy="36877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>
              <a:solidFill>
                <a:srgbClr val="FFFFFF"/>
              </a:solidFill>
              <a:latin typeface="Lucida Fax" pitchFamily="18" charset="0"/>
              <a:ea typeface="宋体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8797" y="26728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98797" y="2128321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98797" y="289984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398797" y="2852221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398797" y="2766496"/>
            <a:ext cx="1847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776289" y="228303"/>
            <a:ext cx="720725" cy="719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000" b="1">
                <a:solidFill>
                  <a:srgbClr val="000000"/>
                </a:solidFill>
                <a:latin typeface="Lucida Fax" pitchFamily="18" charset="0"/>
              </a:rPr>
              <a:t>V</a:t>
            </a: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776289" y="3108028"/>
            <a:ext cx="720725" cy="719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Lucida Fax" pitchFamily="18" charset="0"/>
              </a:rPr>
              <a:t>V</a:t>
            </a: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2936876" y="3108028"/>
            <a:ext cx="720725" cy="719138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>
                <a:solidFill>
                  <a:srgbClr val="000000"/>
                </a:solidFill>
                <a:latin typeface="Lucida Fax" pitchFamily="18" charset="0"/>
              </a:rPr>
              <a:t>V</a:t>
            </a: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>
            <a:off x="1281113" y="876004"/>
            <a:ext cx="0" cy="2303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920750" y="876004"/>
            <a:ext cx="0" cy="23034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1423989" y="3252491"/>
            <a:ext cx="15843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H="1">
            <a:off x="1497013" y="3612853"/>
            <a:ext cx="14398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1497013" y="731542"/>
            <a:ext cx="1727200" cy="2376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01614" y="2028529"/>
            <a:ext cx="6477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11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1497013" y="2028528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3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1928813" y="2747666"/>
            <a:ext cx="3603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4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000251" y="3684291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Lucida Fax" pitchFamily="18" charset="0"/>
              </a:rPr>
              <a:t>6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2505076" y="1668166"/>
            <a:ext cx="36036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5491163" y="590551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5491163" y="2032001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5491163" y="3471863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31" name="AutoShape 26"/>
          <p:cNvSpPr>
            <a:spLocks noChangeArrowheads="1"/>
          </p:cNvSpPr>
          <p:nvPr/>
        </p:nvSpPr>
        <p:spPr bwMode="auto">
          <a:xfrm>
            <a:off x="5491163" y="4911726"/>
            <a:ext cx="1439863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5564188" y="6175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6069013" y="6175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4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356351" y="617538"/>
            <a:ext cx="6477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11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564188" y="1073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6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6069013" y="1073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6570663" y="1095375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5562601" y="15763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3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5995987" y="1576388"/>
            <a:ext cx="503238" cy="46672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Lucida Fax" pitchFamily="18" charset="0"/>
                <a:cs typeface="Arial" pitchFamily="34" charset="0"/>
              </a:rPr>
              <a:t>∞</a:t>
            </a: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6569076" y="15763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5564188" y="21034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6069013" y="21034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4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6356351" y="2103438"/>
            <a:ext cx="647700" cy="461665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Lucida Fax" pitchFamily="18" charset="0"/>
              </a:rPr>
              <a:t>11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5564188" y="25590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6</a:t>
            </a:r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6069013" y="25590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6570663" y="25590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562601" y="30622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3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6067426" y="30622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Lucida Fax" pitchFamily="18" charset="0"/>
              </a:rPr>
              <a:t>7</a:t>
            </a:r>
          </a:p>
        </p:txBody>
      </p:sp>
      <p:sp>
        <p:nvSpPr>
          <p:cNvPr id="49" name="Text Box 44"/>
          <p:cNvSpPr txBox="1">
            <a:spLocks noChangeArrowheads="1"/>
          </p:cNvSpPr>
          <p:nvPr/>
        </p:nvSpPr>
        <p:spPr bwMode="auto">
          <a:xfrm>
            <a:off x="6569076" y="30622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50" name="Text Box 45"/>
          <p:cNvSpPr txBox="1">
            <a:spLocks noChangeArrowheads="1"/>
          </p:cNvSpPr>
          <p:nvPr/>
        </p:nvSpPr>
        <p:spPr bwMode="auto">
          <a:xfrm>
            <a:off x="5564188" y="35433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51" name="Text Box 46"/>
          <p:cNvSpPr txBox="1">
            <a:spLocks noChangeArrowheads="1"/>
          </p:cNvSpPr>
          <p:nvPr/>
        </p:nvSpPr>
        <p:spPr bwMode="auto">
          <a:xfrm>
            <a:off x="6069013" y="35433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4</a:t>
            </a:r>
          </a:p>
        </p:txBody>
      </p:sp>
      <p:sp>
        <p:nvSpPr>
          <p:cNvPr id="52" name="Text Box 47"/>
          <p:cNvSpPr txBox="1">
            <a:spLocks noChangeArrowheads="1"/>
          </p:cNvSpPr>
          <p:nvPr/>
        </p:nvSpPr>
        <p:spPr bwMode="auto">
          <a:xfrm>
            <a:off x="6570663" y="35433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Lucida Fax" pitchFamily="18" charset="0"/>
              </a:rPr>
              <a:t>6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5564188" y="39989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6</a:t>
            </a:r>
          </a:p>
        </p:txBody>
      </p:sp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6069013" y="39989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55" name="Text Box 50"/>
          <p:cNvSpPr txBox="1">
            <a:spLocks noChangeArrowheads="1"/>
          </p:cNvSpPr>
          <p:nvPr/>
        </p:nvSpPr>
        <p:spPr bwMode="auto">
          <a:xfrm>
            <a:off x="6570663" y="39989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5562601" y="4502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3</a:t>
            </a: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6067426" y="4502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7</a:t>
            </a: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6569076" y="4502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5564188" y="49847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6069013" y="49847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4</a:t>
            </a:r>
          </a:p>
        </p:txBody>
      </p:sp>
      <p:sp>
        <p:nvSpPr>
          <p:cNvPr id="61" name="Text Box 56"/>
          <p:cNvSpPr txBox="1">
            <a:spLocks noChangeArrowheads="1"/>
          </p:cNvSpPr>
          <p:nvPr/>
        </p:nvSpPr>
        <p:spPr bwMode="auto">
          <a:xfrm>
            <a:off x="6570663" y="49847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6</a:t>
            </a:r>
          </a:p>
        </p:txBody>
      </p:sp>
      <p:sp>
        <p:nvSpPr>
          <p:cNvPr id="62" name="Text Box 57"/>
          <p:cNvSpPr txBox="1">
            <a:spLocks noChangeArrowheads="1"/>
          </p:cNvSpPr>
          <p:nvPr/>
        </p:nvSpPr>
        <p:spPr bwMode="auto">
          <a:xfrm>
            <a:off x="5564188" y="54403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5</a:t>
            </a:r>
          </a:p>
        </p:txBody>
      </p:sp>
      <p:sp>
        <p:nvSpPr>
          <p:cNvPr id="63" name="Text Box 58"/>
          <p:cNvSpPr txBox="1">
            <a:spLocks noChangeArrowheads="1"/>
          </p:cNvSpPr>
          <p:nvPr/>
        </p:nvSpPr>
        <p:spPr bwMode="auto">
          <a:xfrm>
            <a:off x="6069013" y="54403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6570663" y="54403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65" name="Text Box 60"/>
          <p:cNvSpPr txBox="1">
            <a:spLocks noChangeArrowheads="1"/>
          </p:cNvSpPr>
          <p:nvPr/>
        </p:nvSpPr>
        <p:spPr bwMode="auto">
          <a:xfrm>
            <a:off x="5562601" y="59436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3</a:t>
            </a:r>
          </a:p>
        </p:txBody>
      </p:sp>
      <p:sp>
        <p:nvSpPr>
          <p:cNvPr id="66" name="Text Box 61"/>
          <p:cNvSpPr txBox="1">
            <a:spLocks noChangeArrowheads="1"/>
          </p:cNvSpPr>
          <p:nvPr/>
        </p:nvSpPr>
        <p:spPr bwMode="auto">
          <a:xfrm>
            <a:off x="6067426" y="59436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7</a:t>
            </a:r>
          </a:p>
        </p:txBody>
      </p:sp>
      <p:sp>
        <p:nvSpPr>
          <p:cNvPr id="67" name="Text Box 62"/>
          <p:cNvSpPr txBox="1">
            <a:spLocks noChangeArrowheads="1"/>
          </p:cNvSpPr>
          <p:nvPr/>
        </p:nvSpPr>
        <p:spPr bwMode="auto">
          <a:xfrm>
            <a:off x="6569076" y="59436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68" name="AutoShape 63"/>
          <p:cNvSpPr>
            <a:spLocks noChangeArrowheads="1"/>
          </p:cNvSpPr>
          <p:nvPr/>
        </p:nvSpPr>
        <p:spPr bwMode="auto">
          <a:xfrm>
            <a:off x="8515350" y="590551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8588376" y="6175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9093201" y="6175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71" name="Text Box 66"/>
          <p:cNvSpPr txBox="1">
            <a:spLocks noChangeArrowheads="1"/>
          </p:cNvSpPr>
          <p:nvPr/>
        </p:nvSpPr>
        <p:spPr bwMode="auto">
          <a:xfrm>
            <a:off x="9594851" y="6175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72" name="Text Box 67"/>
          <p:cNvSpPr txBox="1">
            <a:spLocks noChangeArrowheads="1"/>
          </p:cNvSpPr>
          <p:nvPr/>
        </p:nvSpPr>
        <p:spPr bwMode="auto">
          <a:xfrm>
            <a:off x="8588376" y="1073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9093201" y="1073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9594851" y="10731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8586788" y="15763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8947151" y="1576387"/>
            <a:ext cx="5048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Lucida Fax" pitchFamily="18" charset="0"/>
              </a:rPr>
              <a:t>-1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9593263" y="15763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78" name="AutoShape 73"/>
          <p:cNvSpPr>
            <a:spLocks noChangeArrowheads="1"/>
          </p:cNvSpPr>
          <p:nvPr/>
        </p:nvSpPr>
        <p:spPr bwMode="auto">
          <a:xfrm>
            <a:off x="8515350" y="2032001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79" name="Text Box 74"/>
          <p:cNvSpPr txBox="1">
            <a:spLocks noChangeArrowheads="1"/>
          </p:cNvSpPr>
          <p:nvPr/>
        </p:nvSpPr>
        <p:spPr bwMode="auto">
          <a:xfrm>
            <a:off x="8588376" y="20589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9093201" y="20589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9594851" y="205898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8588376" y="25146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83" name="Text Box 78"/>
          <p:cNvSpPr txBox="1">
            <a:spLocks noChangeArrowheads="1"/>
          </p:cNvSpPr>
          <p:nvPr/>
        </p:nvSpPr>
        <p:spPr bwMode="auto">
          <a:xfrm>
            <a:off x="9093201" y="25146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84" name="Text Box 79"/>
          <p:cNvSpPr txBox="1">
            <a:spLocks noChangeArrowheads="1"/>
          </p:cNvSpPr>
          <p:nvPr/>
        </p:nvSpPr>
        <p:spPr bwMode="auto">
          <a:xfrm>
            <a:off x="9594851" y="25146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85" name="Text Box 80"/>
          <p:cNvSpPr txBox="1">
            <a:spLocks noChangeArrowheads="1"/>
          </p:cNvSpPr>
          <p:nvPr/>
        </p:nvSpPr>
        <p:spPr bwMode="auto">
          <a:xfrm>
            <a:off x="8586788" y="30178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86" name="Text Box 81"/>
          <p:cNvSpPr txBox="1">
            <a:spLocks noChangeArrowheads="1"/>
          </p:cNvSpPr>
          <p:nvPr/>
        </p:nvSpPr>
        <p:spPr bwMode="auto">
          <a:xfrm>
            <a:off x="9091613" y="30178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87" name="Text Box 82"/>
          <p:cNvSpPr txBox="1">
            <a:spLocks noChangeArrowheads="1"/>
          </p:cNvSpPr>
          <p:nvPr/>
        </p:nvSpPr>
        <p:spPr bwMode="auto">
          <a:xfrm>
            <a:off x="9593263" y="3017837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88" name="AutoShape 83"/>
          <p:cNvSpPr>
            <a:spLocks noChangeArrowheads="1"/>
          </p:cNvSpPr>
          <p:nvPr/>
        </p:nvSpPr>
        <p:spPr bwMode="auto">
          <a:xfrm>
            <a:off x="8515350" y="3471863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89" name="Text Box 84"/>
          <p:cNvSpPr txBox="1">
            <a:spLocks noChangeArrowheads="1"/>
          </p:cNvSpPr>
          <p:nvPr/>
        </p:nvSpPr>
        <p:spPr bwMode="auto">
          <a:xfrm>
            <a:off x="8588376" y="34988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90" name="Text Box 85"/>
          <p:cNvSpPr txBox="1">
            <a:spLocks noChangeArrowheads="1"/>
          </p:cNvSpPr>
          <p:nvPr/>
        </p:nvSpPr>
        <p:spPr bwMode="auto">
          <a:xfrm>
            <a:off x="9093201" y="34988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91" name="Text Box 86"/>
          <p:cNvSpPr txBox="1">
            <a:spLocks noChangeArrowheads="1"/>
          </p:cNvSpPr>
          <p:nvPr/>
        </p:nvSpPr>
        <p:spPr bwMode="auto">
          <a:xfrm>
            <a:off x="9594851" y="349885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9999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92" name="Text Box 87"/>
          <p:cNvSpPr txBox="1">
            <a:spLocks noChangeArrowheads="1"/>
          </p:cNvSpPr>
          <p:nvPr/>
        </p:nvSpPr>
        <p:spPr bwMode="auto">
          <a:xfrm>
            <a:off x="8588376" y="39544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93" name="Text Box 88"/>
          <p:cNvSpPr txBox="1">
            <a:spLocks noChangeArrowheads="1"/>
          </p:cNvSpPr>
          <p:nvPr/>
        </p:nvSpPr>
        <p:spPr bwMode="auto">
          <a:xfrm>
            <a:off x="9093201" y="39544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94" name="Text Box 89"/>
          <p:cNvSpPr txBox="1">
            <a:spLocks noChangeArrowheads="1"/>
          </p:cNvSpPr>
          <p:nvPr/>
        </p:nvSpPr>
        <p:spPr bwMode="auto">
          <a:xfrm>
            <a:off x="9594851" y="39544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95" name="Text Box 90"/>
          <p:cNvSpPr txBox="1">
            <a:spLocks noChangeArrowheads="1"/>
          </p:cNvSpPr>
          <p:nvPr/>
        </p:nvSpPr>
        <p:spPr bwMode="auto">
          <a:xfrm>
            <a:off x="8586788" y="44577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96" name="Text Box 91"/>
          <p:cNvSpPr txBox="1">
            <a:spLocks noChangeArrowheads="1"/>
          </p:cNvSpPr>
          <p:nvPr/>
        </p:nvSpPr>
        <p:spPr bwMode="auto">
          <a:xfrm>
            <a:off x="9091613" y="44577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97" name="Text Box 92"/>
          <p:cNvSpPr txBox="1">
            <a:spLocks noChangeArrowheads="1"/>
          </p:cNvSpPr>
          <p:nvPr/>
        </p:nvSpPr>
        <p:spPr bwMode="auto">
          <a:xfrm>
            <a:off x="9593263" y="4457700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98" name="AutoShape 93"/>
          <p:cNvSpPr>
            <a:spLocks noChangeArrowheads="1"/>
          </p:cNvSpPr>
          <p:nvPr/>
        </p:nvSpPr>
        <p:spPr bwMode="auto">
          <a:xfrm>
            <a:off x="8515350" y="4911726"/>
            <a:ext cx="1439862" cy="1368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99" name="Text Box 94"/>
          <p:cNvSpPr txBox="1">
            <a:spLocks noChangeArrowheads="1"/>
          </p:cNvSpPr>
          <p:nvPr/>
        </p:nvSpPr>
        <p:spPr bwMode="auto">
          <a:xfrm>
            <a:off x="8588376" y="49387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100" name="Text Box 95"/>
          <p:cNvSpPr txBox="1">
            <a:spLocks noChangeArrowheads="1"/>
          </p:cNvSpPr>
          <p:nvPr/>
        </p:nvSpPr>
        <p:spPr bwMode="auto">
          <a:xfrm>
            <a:off x="9093201" y="49387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101" name="Text Box 96"/>
          <p:cNvSpPr txBox="1">
            <a:spLocks noChangeArrowheads="1"/>
          </p:cNvSpPr>
          <p:nvPr/>
        </p:nvSpPr>
        <p:spPr bwMode="auto">
          <a:xfrm>
            <a:off x="9594851" y="493871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102" name="Text Box 97"/>
          <p:cNvSpPr txBox="1">
            <a:spLocks noChangeArrowheads="1"/>
          </p:cNvSpPr>
          <p:nvPr/>
        </p:nvSpPr>
        <p:spPr bwMode="auto">
          <a:xfrm>
            <a:off x="8588376" y="5394325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103" name="Text Box 98"/>
          <p:cNvSpPr txBox="1">
            <a:spLocks noChangeArrowheads="1"/>
          </p:cNvSpPr>
          <p:nvPr/>
        </p:nvSpPr>
        <p:spPr bwMode="auto">
          <a:xfrm>
            <a:off x="9093201" y="5394325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104" name="Text Box 99"/>
          <p:cNvSpPr txBox="1">
            <a:spLocks noChangeArrowheads="1"/>
          </p:cNvSpPr>
          <p:nvPr/>
        </p:nvSpPr>
        <p:spPr bwMode="auto">
          <a:xfrm>
            <a:off x="9594851" y="5394325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1</a:t>
            </a:r>
          </a:p>
        </p:txBody>
      </p:sp>
      <p:sp>
        <p:nvSpPr>
          <p:cNvPr id="105" name="Text Box 100"/>
          <p:cNvSpPr txBox="1">
            <a:spLocks noChangeArrowheads="1"/>
          </p:cNvSpPr>
          <p:nvPr/>
        </p:nvSpPr>
        <p:spPr bwMode="auto">
          <a:xfrm>
            <a:off x="8586788" y="58975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106" name="Text Box 101"/>
          <p:cNvSpPr txBox="1">
            <a:spLocks noChangeArrowheads="1"/>
          </p:cNvSpPr>
          <p:nvPr/>
        </p:nvSpPr>
        <p:spPr bwMode="auto">
          <a:xfrm>
            <a:off x="9091613" y="58975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0</a:t>
            </a:r>
          </a:p>
        </p:txBody>
      </p:sp>
      <p:sp>
        <p:nvSpPr>
          <p:cNvPr id="107" name="Text Box 102"/>
          <p:cNvSpPr txBox="1">
            <a:spLocks noChangeArrowheads="1"/>
          </p:cNvSpPr>
          <p:nvPr/>
        </p:nvSpPr>
        <p:spPr bwMode="auto">
          <a:xfrm>
            <a:off x="9593263" y="5897562"/>
            <a:ext cx="2889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</a:t>
            </a:r>
          </a:p>
        </p:txBody>
      </p:sp>
      <p:sp>
        <p:nvSpPr>
          <p:cNvPr id="108" name="Text Box 103"/>
          <p:cNvSpPr txBox="1">
            <a:spLocks noChangeArrowheads="1"/>
          </p:cNvSpPr>
          <p:nvPr/>
        </p:nvSpPr>
        <p:spPr bwMode="auto">
          <a:xfrm>
            <a:off x="7435850" y="1166812"/>
            <a:ext cx="122396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Path=</a:t>
            </a:r>
          </a:p>
        </p:txBody>
      </p:sp>
      <p:sp>
        <p:nvSpPr>
          <p:cNvPr id="109" name="Text Box 104"/>
          <p:cNvSpPr txBox="1">
            <a:spLocks noChangeArrowheads="1"/>
          </p:cNvSpPr>
          <p:nvPr/>
        </p:nvSpPr>
        <p:spPr bwMode="auto">
          <a:xfrm>
            <a:off x="7435850" y="2600326"/>
            <a:ext cx="12549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Path=</a:t>
            </a:r>
          </a:p>
        </p:txBody>
      </p:sp>
      <p:sp>
        <p:nvSpPr>
          <p:cNvPr id="110" name="Text Box 105"/>
          <p:cNvSpPr txBox="1">
            <a:spLocks noChangeArrowheads="1"/>
          </p:cNvSpPr>
          <p:nvPr/>
        </p:nvSpPr>
        <p:spPr bwMode="auto">
          <a:xfrm>
            <a:off x="7435851" y="4048125"/>
            <a:ext cx="11509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Path=</a:t>
            </a:r>
          </a:p>
        </p:txBody>
      </p:sp>
      <p:sp>
        <p:nvSpPr>
          <p:cNvPr id="111" name="Text Box 106"/>
          <p:cNvSpPr txBox="1">
            <a:spLocks noChangeArrowheads="1"/>
          </p:cNvSpPr>
          <p:nvPr/>
        </p:nvSpPr>
        <p:spPr bwMode="auto">
          <a:xfrm>
            <a:off x="7435850" y="5481638"/>
            <a:ext cx="117871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Path=</a:t>
            </a:r>
          </a:p>
        </p:txBody>
      </p:sp>
      <p:sp>
        <p:nvSpPr>
          <p:cNvPr id="112" name="Line 107"/>
          <p:cNvSpPr>
            <a:spLocks noChangeShapeType="1"/>
          </p:cNvSpPr>
          <p:nvPr/>
        </p:nvSpPr>
        <p:spPr bwMode="auto">
          <a:xfrm>
            <a:off x="5635625" y="4695825"/>
            <a:ext cx="1223962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3" name="Line 108"/>
          <p:cNvSpPr>
            <a:spLocks noChangeShapeType="1"/>
          </p:cNvSpPr>
          <p:nvPr/>
        </p:nvSpPr>
        <p:spPr bwMode="auto">
          <a:xfrm>
            <a:off x="6715125" y="3543300"/>
            <a:ext cx="0" cy="12239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4" name="Line 109"/>
          <p:cNvSpPr>
            <a:spLocks noChangeShapeType="1"/>
          </p:cNvSpPr>
          <p:nvPr/>
        </p:nvSpPr>
        <p:spPr bwMode="auto">
          <a:xfrm>
            <a:off x="5635626" y="3616326"/>
            <a:ext cx="1150937" cy="1150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5" name="AutoShape 110"/>
          <p:cNvSpPr>
            <a:spLocks noChangeArrowheads="1"/>
          </p:cNvSpPr>
          <p:nvPr/>
        </p:nvSpPr>
        <p:spPr bwMode="auto">
          <a:xfrm>
            <a:off x="7004051" y="1023938"/>
            <a:ext cx="503237" cy="1655763"/>
          </a:xfrm>
          <a:prstGeom prst="curvedLeftArrow">
            <a:avLst>
              <a:gd name="adj1" fmla="val 65805"/>
              <a:gd name="adj2" fmla="val 131609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16" name="AutoShape 111"/>
          <p:cNvSpPr>
            <a:spLocks noChangeArrowheads="1"/>
          </p:cNvSpPr>
          <p:nvPr/>
        </p:nvSpPr>
        <p:spPr bwMode="auto">
          <a:xfrm>
            <a:off x="7004051" y="2608263"/>
            <a:ext cx="503237" cy="1655763"/>
          </a:xfrm>
          <a:prstGeom prst="curvedLeftArrow">
            <a:avLst>
              <a:gd name="adj1" fmla="val 65805"/>
              <a:gd name="adj2" fmla="val 131609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17" name="AutoShape 112"/>
          <p:cNvSpPr>
            <a:spLocks noChangeArrowheads="1"/>
          </p:cNvSpPr>
          <p:nvPr/>
        </p:nvSpPr>
        <p:spPr bwMode="auto">
          <a:xfrm>
            <a:off x="7004051" y="4191000"/>
            <a:ext cx="503237" cy="1655762"/>
          </a:xfrm>
          <a:prstGeom prst="curvedLeftArrow">
            <a:avLst>
              <a:gd name="adj1" fmla="val 65804"/>
              <a:gd name="adj2" fmla="val 131609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18" name="Freeform 113"/>
          <p:cNvSpPr>
            <a:spLocks/>
          </p:cNvSpPr>
          <p:nvPr/>
        </p:nvSpPr>
        <p:spPr bwMode="auto">
          <a:xfrm>
            <a:off x="1136650" y="3828754"/>
            <a:ext cx="2160588" cy="620713"/>
          </a:xfrm>
          <a:custGeom>
            <a:avLst/>
            <a:gdLst>
              <a:gd name="T0" fmla="*/ 0 w 1361"/>
              <a:gd name="T1" fmla="*/ 0 h 544"/>
              <a:gd name="T2" fmla="*/ 2147483647 w 1361"/>
              <a:gd name="T3" fmla="*/ 2147483647 h 544"/>
              <a:gd name="T4" fmla="*/ 2147483647 w 1361"/>
              <a:gd name="T5" fmla="*/ 0 h 544"/>
              <a:gd name="T6" fmla="*/ 0 60000 65536"/>
              <a:gd name="T7" fmla="*/ 0 60000 65536"/>
              <a:gd name="T8" fmla="*/ 0 60000 65536"/>
              <a:gd name="T9" fmla="*/ 0 w 1361"/>
              <a:gd name="T10" fmla="*/ 0 h 544"/>
              <a:gd name="T11" fmla="*/ 1361 w 1361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1" h="544">
                <a:moveTo>
                  <a:pt x="0" y="0"/>
                </a:moveTo>
                <a:cubicBezTo>
                  <a:pt x="204" y="272"/>
                  <a:pt x="408" y="544"/>
                  <a:pt x="635" y="544"/>
                </a:cubicBezTo>
                <a:cubicBezTo>
                  <a:pt x="862" y="544"/>
                  <a:pt x="1111" y="272"/>
                  <a:pt x="1361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19" name="Text Box 114"/>
          <p:cNvSpPr txBox="1">
            <a:spLocks noChangeArrowheads="1"/>
          </p:cNvSpPr>
          <p:nvPr/>
        </p:nvSpPr>
        <p:spPr bwMode="auto">
          <a:xfrm>
            <a:off x="533401" y="5264150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4</a:t>
            </a:r>
          </a:p>
        </p:txBody>
      </p:sp>
      <p:sp>
        <p:nvSpPr>
          <p:cNvPr id="120" name="Text Box 115"/>
          <p:cNvSpPr txBox="1">
            <a:spLocks noChangeArrowheads="1"/>
          </p:cNvSpPr>
          <p:nvPr/>
        </p:nvSpPr>
        <p:spPr bwMode="auto">
          <a:xfrm>
            <a:off x="1181101" y="5257800"/>
            <a:ext cx="720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&lt;</a:t>
            </a:r>
          </a:p>
        </p:txBody>
      </p:sp>
      <p:sp>
        <p:nvSpPr>
          <p:cNvPr id="121" name="Text Box 116"/>
          <p:cNvSpPr txBox="1">
            <a:spLocks noChangeArrowheads="1"/>
          </p:cNvSpPr>
          <p:nvPr/>
        </p:nvSpPr>
        <p:spPr bwMode="auto">
          <a:xfrm>
            <a:off x="1757362" y="5264150"/>
            <a:ext cx="23050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latin typeface="Lucida Fax" pitchFamily="18" charset="0"/>
              </a:rPr>
              <a:t>∞</a:t>
            </a: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(V</a:t>
            </a:r>
            <a:r>
              <a:rPr lang="en-US" altLang="zh-CN" sz="2400" b="1" baseline="-25000">
                <a:solidFill>
                  <a:srgbClr val="000000"/>
                </a:solidFill>
                <a:latin typeface="Lucida Fax" pitchFamily="18" charset="0"/>
              </a:rPr>
              <a:t>0</a:t>
            </a: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Lucida Fax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, V</a:t>
            </a:r>
            <a:r>
              <a:rPr lang="en-US" altLang="zh-CN" sz="2400" b="1" baseline="-25000">
                <a:solidFill>
                  <a:srgbClr val="000000"/>
                </a:solidFill>
                <a:latin typeface="Lucida Fax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V</a:t>
            </a:r>
            <a:r>
              <a:rPr lang="en-US" altLang="zh-CN" sz="2400" b="1" baseline="-25000">
                <a:solidFill>
                  <a:srgbClr val="000000"/>
                </a:solidFill>
                <a:latin typeface="Lucida Fax" pitchFamily="18" charset="0"/>
              </a:rPr>
              <a:t>1</a:t>
            </a: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122" name="Freeform 117"/>
          <p:cNvSpPr>
            <a:spLocks/>
          </p:cNvSpPr>
          <p:nvPr/>
        </p:nvSpPr>
        <p:spPr bwMode="auto">
          <a:xfrm>
            <a:off x="1136650" y="3828754"/>
            <a:ext cx="2305050" cy="971846"/>
          </a:xfrm>
          <a:custGeom>
            <a:avLst/>
            <a:gdLst>
              <a:gd name="T0" fmla="*/ 2147483647 w 1452"/>
              <a:gd name="T1" fmla="*/ 0 h 907"/>
              <a:gd name="T2" fmla="*/ 2147483647 w 1452"/>
              <a:gd name="T3" fmla="*/ 2147483647 h 907"/>
              <a:gd name="T4" fmla="*/ 0 w 1452"/>
              <a:gd name="T5" fmla="*/ 0 h 907"/>
              <a:gd name="T6" fmla="*/ 0 60000 65536"/>
              <a:gd name="T7" fmla="*/ 0 60000 65536"/>
              <a:gd name="T8" fmla="*/ 0 60000 65536"/>
              <a:gd name="T9" fmla="*/ 0 w 1452"/>
              <a:gd name="T10" fmla="*/ 0 h 907"/>
              <a:gd name="T11" fmla="*/ 1452 w 1452"/>
              <a:gd name="T12" fmla="*/ 907 h 9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2" h="907">
                <a:moveTo>
                  <a:pt x="1452" y="0"/>
                </a:moveTo>
                <a:cubicBezTo>
                  <a:pt x="1164" y="453"/>
                  <a:pt x="877" y="907"/>
                  <a:pt x="635" y="907"/>
                </a:cubicBezTo>
                <a:cubicBezTo>
                  <a:pt x="393" y="907"/>
                  <a:pt x="196" y="453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23" name="Text Box 118"/>
          <p:cNvSpPr txBox="1">
            <a:spLocks noChangeArrowheads="1"/>
          </p:cNvSpPr>
          <p:nvPr/>
        </p:nvSpPr>
        <p:spPr bwMode="auto">
          <a:xfrm>
            <a:off x="893762" y="5911850"/>
            <a:ext cx="7191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6</a:t>
            </a:r>
          </a:p>
        </p:txBody>
      </p:sp>
      <p:sp>
        <p:nvSpPr>
          <p:cNvPr id="124" name="Text Box 119"/>
          <p:cNvSpPr txBox="1">
            <a:spLocks noChangeArrowheads="1"/>
          </p:cNvSpPr>
          <p:nvPr/>
        </p:nvSpPr>
        <p:spPr bwMode="auto">
          <a:xfrm>
            <a:off x="1397001" y="5911850"/>
            <a:ext cx="7191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&gt;</a:t>
            </a:r>
          </a:p>
        </p:txBody>
      </p:sp>
      <p:sp>
        <p:nvSpPr>
          <p:cNvPr id="125" name="Text Box 120"/>
          <p:cNvSpPr txBox="1">
            <a:spLocks noChangeArrowheads="1"/>
          </p:cNvSpPr>
          <p:nvPr/>
        </p:nvSpPr>
        <p:spPr bwMode="auto">
          <a:xfrm>
            <a:off x="1901826" y="5911851"/>
            <a:ext cx="81359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</a:rPr>
              <a:t>2+3</a:t>
            </a:r>
          </a:p>
        </p:txBody>
      </p:sp>
      <p:sp>
        <p:nvSpPr>
          <p:cNvPr id="126" name="Text Box 121"/>
          <p:cNvSpPr txBox="1">
            <a:spLocks noChangeArrowheads="1"/>
          </p:cNvSpPr>
          <p:nvPr/>
        </p:nvSpPr>
        <p:spPr bwMode="auto">
          <a:xfrm>
            <a:off x="4267201" y="1023937"/>
            <a:ext cx="11509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a =</a:t>
            </a:r>
          </a:p>
        </p:txBody>
      </p:sp>
      <p:sp>
        <p:nvSpPr>
          <p:cNvPr id="127" name="Text Box 122"/>
          <p:cNvSpPr txBox="1">
            <a:spLocks noChangeArrowheads="1"/>
          </p:cNvSpPr>
          <p:nvPr/>
        </p:nvSpPr>
        <p:spPr bwMode="auto">
          <a:xfrm>
            <a:off x="4267200" y="2319338"/>
            <a:ext cx="12231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d</a:t>
            </a:r>
            <a:r>
              <a:rPr lang="en-US" altLang="zh-CN" sz="2400" b="1" baseline="30000" dirty="0">
                <a:solidFill>
                  <a:srgbClr val="000000"/>
                </a:solidFill>
                <a:latin typeface="Lucida Fax" pitchFamily="18" charset="0"/>
              </a:rPr>
              <a:t>(0)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=</a:t>
            </a:r>
          </a:p>
        </p:txBody>
      </p:sp>
      <p:sp>
        <p:nvSpPr>
          <p:cNvPr id="128" name="Text Box 123"/>
          <p:cNvSpPr txBox="1">
            <a:spLocks noChangeArrowheads="1"/>
          </p:cNvSpPr>
          <p:nvPr/>
        </p:nvSpPr>
        <p:spPr bwMode="auto">
          <a:xfrm>
            <a:off x="4338637" y="3759201"/>
            <a:ext cx="1227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d</a:t>
            </a:r>
            <a:r>
              <a:rPr lang="en-US" altLang="zh-CN" sz="2400" b="1" baseline="30000" dirty="0">
                <a:solidFill>
                  <a:srgbClr val="000000"/>
                </a:solidFill>
                <a:latin typeface="Lucida Fax" pitchFamily="18" charset="0"/>
              </a:rPr>
              <a:t>(1)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=</a:t>
            </a:r>
          </a:p>
        </p:txBody>
      </p:sp>
      <p:sp>
        <p:nvSpPr>
          <p:cNvPr id="129" name="Text Box 124"/>
          <p:cNvSpPr txBox="1">
            <a:spLocks noChangeArrowheads="1"/>
          </p:cNvSpPr>
          <p:nvPr/>
        </p:nvSpPr>
        <p:spPr bwMode="auto">
          <a:xfrm>
            <a:off x="4338637" y="5343526"/>
            <a:ext cx="12279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d</a:t>
            </a:r>
            <a:r>
              <a:rPr lang="en-US" altLang="zh-CN" sz="2400" b="1" baseline="30000" dirty="0">
                <a:solidFill>
                  <a:srgbClr val="000000"/>
                </a:solidFill>
                <a:latin typeface="Lucida Fax" pitchFamily="18" charset="0"/>
              </a:rPr>
              <a:t>(2)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2305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3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3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3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3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6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1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000"/>
                            </p:stCondLst>
                            <p:childTnLst>
                              <p:par>
                                <p:cTn id="20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000"/>
                            </p:stCondLst>
                            <p:childTnLst>
                              <p:par>
                                <p:cTn id="217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 tmFilter="0, 0; .2, .5; .8, .5; 1, 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2" dur="250" autoRev="1" fill="hold"/>
                                        <p:tgtEl>
                                          <p:spTgt spid="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3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3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3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3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3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31" grpId="0" animBg="1"/>
      <p:bldP spid="51" grpId="0"/>
      <p:bldP spid="53" grpId="0"/>
      <p:bldP spid="53" grpId="1"/>
      <p:bldP spid="53" grpId="2"/>
      <p:bldP spid="59" grpId="0"/>
      <p:bldP spid="60" grpId="0"/>
      <p:bldP spid="61" grpId="0"/>
      <p:bldP spid="62" grpId="0"/>
      <p:bldP spid="62" grpId="1"/>
      <p:bldP spid="63" grpId="0"/>
      <p:bldP spid="64" grpId="0"/>
      <p:bldP spid="65" grpId="0"/>
      <p:bldP spid="66" grpId="0"/>
      <p:bldP spid="67" grpId="0"/>
      <p:bldP spid="92" grpId="0"/>
      <p:bldP spid="92" grpId="1"/>
      <p:bldP spid="98" grpId="0" animBg="1"/>
      <p:bldP spid="99" grpId="0"/>
      <p:bldP spid="100" grpId="0"/>
      <p:bldP spid="101" grpId="0"/>
      <p:bldP spid="102" grpId="0"/>
      <p:bldP spid="102" grpId="1"/>
      <p:bldP spid="103" grpId="0"/>
      <p:bldP spid="104" grpId="0"/>
      <p:bldP spid="105" grpId="0"/>
      <p:bldP spid="106" grpId="0"/>
      <p:bldP spid="107" grpId="0"/>
      <p:bldP spid="111" grpId="0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7" grpId="0" animBg="1"/>
      <p:bldP spid="118" grpId="0" animBg="1"/>
      <p:bldP spid="118" grpId="1" animBg="1"/>
      <p:bldP spid="118" grpId="2" animBg="1"/>
      <p:bldP spid="119" grpId="0"/>
      <p:bldP spid="119" grpId="1"/>
      <p:bldP spid="119" grpId="2"/>
      <p:bldP spid="119" grpId="3"/>
      <p:bldP spid="120" grpId="0"/>
      <p:bldP spid="120" grpId="1"/>
      <p:bldP spid="121" grpId="0"/>
      <p:bldP spid="121" grpId="1"/>
      <p:bldP spid="122" grpId="0" animBg="1"/>
      <p:bldP spid="122" grpId="1" animBg="1"/>
      <p:bldP spid="123" grpId="0"/>
      <p:bldP spid="123" grpId="1"/>
      <p:bldP spid="124" grpId="0"/>
      <p:bldP spid="124" grpId="1"/>
      <p:bldP spid="125" grpId="0"/>
      <p:bldP spid="125" grpId="1"/>
      <p:bldP spid="125" grpId="2"/>
      <p:bldP spid="125" grpId="3"/>
      <p:bldP spid="12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7D9AB-DC97-4C93-995D-D99228B5A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CAB4-5E03-45AE-9372-06495D39A3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Θ(|V|</a:t>
            </a:r>
            <a:r>
              <a:rPr lang="en-US" altLang="zh-CN" baseline="30000" dirty="0"/>
              <a:t>3</a:t>
            </a:r>
            <a:r>
              <a:rPr lang="en-US" altLang="zh-CN" dirty="0"/>
              <a:t>) time: three nested </a:t>
            </a:r>
            <a:r>
              <a:rPr lang="en-US" altLang="zh-CN" dirty="0">
                <a:solidFill>
                  <a:srgbClr val="00B050"/>
                </a:solidFill>
              </a:rPr>
              <a:t>for</a:t>
            </a:r>
            <a:r>
              <a:rPr lang="en-US" altLang="zh-CN" dirty="0"/>
              <a:t> loops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C4282-C6C0-4F9C-8CAD-73EDEFE08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3114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kumimoji="1" lang="en-US" altLang="zh-CN" dirty="0"/>
              <a:t>Recommended Readings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38200" y="1484784"/>
            <a:ext cx="10515600" cy="4712400"/>
          </a:xfrm>
        </p:spPr>
        <p:txBody>
          <a:bodyPr/>
          <a:lstStyle/>
          <a:p>
            <a:r>
              <a:rPr lang="en-US" altLang="zh-CN" dirty="0"/>
              <a:t>Weiss, “DS &amp; </a:t>
            </a:r>
            <a:r>
              <a:rPr lang="en-US" altLang="zh-CN" dirty="0" err="1"/>
              <a:t>Algo</a:t>
            </a:r>
            <a:r>
              <a:rPr lang="en-US" altLang="zh-CN" dirty="0"/>
              <a:t>. Analysis in C++” (3</a:t>
            </a:r>
            <a:r>
              <a:rPr lang="en-US" altLang="zh-CN" baseline="30000" dirty="0"/>
              <a:t>rd</a:t>
            </a:r>
            <a:r>
              <a:rPr lang="en-US" altLang="zh-CN" dirty="0"/>
              <a:t> ed.)</a:t>
            </a:r>
          </a:p>
          <a:p>
            <a:pPr lvl="1"/>
            <a:r>
              <a:rPr lang="en-US" altLang="zh-CN" dirty="0"/>
              <a:t>Section 9.2 Topological Sort</a:t>
            </a:r>
          </a:p>
          <a:p>
            <a:pPr lvl="1"/>
            <a:r>
              <a:rPr lang="en-US" altLang="zh-CN" dirty="0"/>
              <a:t>Section 9.3 Shortest Path Algorithms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94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228B-2CD0-4799-8397-1C6F1BF1A8D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903635"/>
          </a:xfrm>
        </p:spPr>
        <p:txBody>
          <a:bodyPr/>
          <a:lstStyle/>
          <a:p>
            <a:r>
              <a:rPr lang="en-US" altLang="zh-CN" dirty="0"/>
              <a:t>Dijkstra’s Algorithm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5F335D-EA00-40C4-8EAB-C2F34E6346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C1370E9D-F339-406D-9D22-604E894CD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1142" y="1916832"/>
            <a:ext cx="4535488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A8504102-922C-48FF-BE82-C6BF6869E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967" y="5714503"/>
            <a:ext cx="273645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CC00"/>
                </a:solidFill>
                <a:latin typeface="Lucida Fax" pitchFamily="18" charset="0"/>
                <a:ea typeface="微软雅黑" pitchFamily="34" charset="-122"/>
              </a:rPr>
              <a:t>Determined</a:t>
            </a:r>
            <a:endParaRPr lang="zh-CN" altLang="en-US" sz="18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18B48E57-0DA0-4396-AAC4-9EFFECC0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6280" y="5716254"/>
            <a:ext cx="30954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6633"/>
                </a:solidFill>
                <a:latin typeface="Lucida Fax" pitchFamily="18" charset="0"/>
                <a:ea typeface="微软雅黑" pitchFamily="34" charset="-122"/>
              </a:rPr>
              <a:t>Undetermined</a:t>
            </a:r>
            <a:endParaRPr lang="zh-CN" altLang="en-US" sz="2800" b="1" dirty="0">
              <a:solidFill>
                <a:srgbClr val="996633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0A153C58-DE7F-48AE-BFAC-EB8C61392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705" y="2547069"/>
            <a:ext cx="360362" cy="579438"/>
          </a:xfrm>
          <a:prstGeom prst="rect">
            <a:avLst/>
          </a:prstGeom>
          <a:noFill/>
          <a:ln w="444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e</a:t>
            </a:r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A4963B9C-6B2F-43AB-B782-3A1B6B593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6542" y="3109044"/>
            <a:ext cx="2016125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2EE0C55F-5EC7-4E37-B32C-5F25EE61D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042" y="2042244"/>
            <a:ext cx="4249738" cy="1728788"/>
          </a:xfrm>
          <a:prstGeom prst="ellipse">
            <a:avLst/>
          </a:prstGeom>
          <a:solidFill>
            <a:srgbClr val="BBE0E3">
              <a:alpha val="58038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D97A3046-5776-4A6D-A48D-4B34F9738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68130" y="3339232"/>
            <a:ext cx="2087562" cy="1511300"/>
          </a:xfrm>
          <a:prstGeom prst="line">
            <a:avLst/>
          </a:prstGeom>
          <a:noFill/>
          <a:ln w="444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47C99EC7-3869-4D8F-89FE-34033DCB9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567" y="4850532"/>
            <a:ext cx="2016125" cy="144462"/>
          </a:xfrm>
          <a:prstGeom prst="line">
            <a:avLst/>
          </a:prstGeom>
          <a:noFill/>
          <a:ln w="4445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A2940-8077-4B05-AE60-DF61A1239E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4417" y="1628776"/>
            <a:ext cx="6695719" cy="4530725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Partition vertexes based on whether the shortest path is determined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First group</a:t>
            </a:r>
            <a:r>
              <a:rPr lang="en-US" altLang="zh-CN" dirty="0"/>
              <a:t>: determined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Second group</a:t>
            </a:r>
            <a:r>
              <a:rPr lang="en-US" altLang="zh-CN" dirty="0"/>
              <a:t>: undetermined</a:t>
            </a:r>
          </a:p>
          <a:p>
            <a:r>
              <a:rPr lang="en-US" altLang="zh-CN" dirty="0"/>
              <a:t>Add vertex from 2</a:t>
            </a:r>
            <a:r>
              <a:rPr lang="en-US" altLang="zh-CN" baseline="30000" dirty="0"/>
              <a:t>nd</a:t>
            </a:r>
            <a:r>
              <a:rPr lang="en-US" altLang="zh-CN" dirty="0"/>
              <a:t> group to 1</a:t>
            </a:r>
            <a:r>
              <a:rPr lang="en-US" altLang="zh-CN" baseline="30000" dirty="0"/>
              <a:t>st</a:t>
            </a:r>
            <a:r>
              <a:rPr lang="en-US" altLang="zh-CN" dirty="0"/>
              <a:t> group one by one</a:t>
            </a:r>
          </a:p>
          <a:p>
            <a:pPr lvl="1"/>
            <a:r>
              <a:rPr lang="en-US" altLang="zh-CN" dirty="0"/>
              <a:t>Pick the vertex with currently </a:t>
            </a:r>
            <a:r>
              <a:rPr lang="en-US" altLang="zh-CN" dirty="0">
                <a:solidFill>
                  <a:srgbClr val="FF0000"/>
                </a:solidFill>
              </a:rPr>
              <a:t>shortest</a:t>
            </a:r>
            <a:r>
              <a:rPr lang="en-US" altLang="zh-CN" dirty="0"/>
              <a:t> path</a:t>
            </a:r>
          </a:p>
          <a:p>
            <a:pPr lvl="1"/>
            <a:r>
              <a:rPr lang="en-US" altLang="zh-CN" dirty="0"/>
              <a:t>Update shortest path after visiting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 greedy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2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887" y="1020762"/>
            <a:ext cx="7849621" cy="8080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08887" y="1867595"/>
            <a:ext cx="7849621" cy="4254501"/>
          </a:xfrm>
        </p:spPr>
        <p:txBody>
          <a:bodyPr/>
          <a:lstStyle/>
          <a:p>
            <a:pPr algn="ctr"/>
            <a:r>
              <a:rPr lang="en-US" altLang="zh-CN" dirty="0"/>
              <a:t>7.5  </a:t>
            </a:r>
            <a:r>
              <a:rPr lang="zh-CN" altLang="en-US" dirty="0"/>
              <a:t>最短路径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970600" y="504826"/>
            <a:ext cx="5487907" cy="40655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912932" y="504826"/>
            <a:ext cx="1921125" cy="4095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第七章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903406" y="169865"/>
            <a:ext cx="1921125" cy="325539"/>
          </a:xfrm>
        </p:spPr>
        <p:txBody>
          <a:bodyPr>
            <a:normAutofit fontScale="62500" lnSpcReduction="20000"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400" b="1" dirty="0">
              <a:solidFill>
                <a:srgbClr val="FFFFFF"/>
              </a:solidFill>
              <a:latin typeface="Lucida Fax" pitchFamily="18" charset="0"/>
              <a:ea typeface="宋体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827883" y="549275"/>
            <a:ext cx="936625" cy="8636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62" name="Oval 8"/>
          <p:cNvSpPr>
            <a:spLocks noChangeArrowheads="1"/>
          </p:cNvSpPr>
          <p:nvPr/>
        </p:nvSpPr>
        <p:spPr bwMode="auto">
          <a:xfrm>
            <a:off x="3059908" y="549275"/>
            <a:ext cx="936625" cy="8636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63" name="Oval 9"/>
          <p:cNvSpPr>
            <a:spLocks noChangeArrowheads="1"/>
          </p:cNvSpPr>
          <p:nvPr/>
        </p:nvSpPr>
        <p:spPr bwMode="auto">
          <a:xfrm>
            <a:off x="756445" y="2565400"/>
            <a:ext cx="936625" cy="8636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64" name="Oval 10"/>
          <p:cNvSpPr>
            <a:spLocks noChangeArrowheads="1"/>
          </p:cNvSpPr>
          <p:nvPr/>
        </p:nvSpPr>
        <p:spPr bwMode="auto">
          <a:xfrm>
            <a:off x="2988470" y="2636838"/>
            <a:ext cx="936625" cy="8636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65" name="Oval 11"/>
          <p:cNvSpPr>
            <a:spLocks noChangeArrowheads="1"/>
          </p:cNvSpPr>
          <p:nvPr/>
        </p:nvSpPr>
        <p:spPr bwMode="auto">
          <a:xfrm>
            <a:off x="6660358" y="549275"/>
            <a:ext cx="936625" cy="8636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66" name="Oval 12"/>
          <p:cNvSpPr>
            <a:spLocks noChangeArrowheads="1"/>
          </p:cNvSpPr>
          <p:nvPr/>
        </p:nvSpPr>
        <p:spPr bwMode="auto">
          <a:xfrm>
            <a:off x="6588920" y="2636838"/>
            <a:ext cx="936625" cy="863600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kern="0" dirty="0">
                <a:solidFill>
                  <a:sysClr val="windowText" lastClr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1764507" y="981075"/>
            <a:ext cx="1223962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3996533" y="981075"/>
            <a:ext cx="2663825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>
            <a:off x="1693069" y="3068638"/>
            <a:ext cx="12954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0" name="Line 16"/>
          <p:cNvSpPr>
            <a:spLocks noChangeShapeType="1"/>
          </p:cNvSpPr>
          <p:nvPr/>
        </p:nvSpPr>
        <p:spPr bwMode="auto">
          <a:xfrm>
            <a:off x="1043782" y="1341438"/>
            <a:ext cx="0" cy="122396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1" name="Line 17"/>
          <p:cNvSpPr>
            <a:spLocks noChangeShapeType="1"/>
          </p:cNvSpPr>
          <p:nvPr/>
        </p:nvSpPr>
        <p:spPr bwMode="auto">
          <a:xfrm flipV="1">
            <a:off x="1404144" y="1412876"/>
            <a:ext cx="0" cy="11525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2" name="Line 18"/>
          <p:cNvSpPr>
            <a:spLocks noChangeShapeType="1"/>
          </p:cNvSpPr>
          <p:nvPr/>
        </p:nvSpPr>
        <p:spPr bwMode="auto">
          <a:xfrm flipH="1">
            <a:off x="1548607" y="1341439"/>
            <a:ext cx="1655762" cy="13668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 flipH="1" flipV="1">
            <a:off x="3493294" y="1412876"/>
            <a:ext cx="0" cy="1223963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4" name="Line 20"/>
          <p:cNvSpPr>
            <a:spLocks noChangeShapeType="1"/>
          </p:cNvSpPr>
          <p:nvPr/>
        </p:nvSpPr>
        <p:spPr bwMode="auto">
          <a:xfrm flipV="1">
            <a:off x="3709195" y="1125539"/>
            <a:ext cx="2951163" cy="1582737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5" name="Line 21"/>
          <p:cNvSpPr>
            <a:spLocks noChangeShapeType="1"/>
          </p:cNvSpPr>
          <p:nvPr/>
        </p:nvSpPr>
        <p:spPr bwMode="auto">
          <a:xfrm flipH="1">
            <a:off x="3852069" y="1268414"/>
            <a:ext cx="2952750" cy="1584325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925095" y="3068638"/>
            <a:ext cx="2663825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7" name="Text Box 23"/>
          <p:cNvSpPr txBox="1">
            <a:spLocks noChangeArrowheads="1"/>
          </p:cNvSpPr>
          <p:nvPr/>
        </p:nvSpPr>
        <p:spPr bwMode="auto">
          <a:xfrm>
            <a:off x="324644" y="1628776"/>
            <a:ext cx="7191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78" name="Text Box 24"/>
          <p:cNvSpPr txBox="1">
            <a:spLocks noChangeArrowheads="1"/>
          </p:cNvSpPr>
          <p:nvPr/>
        </p:nvSpPr>
        <p:spPr bwMode="auto">
          <a:xfrm>
            <a:off x="1865312" y="1557338"/>
            <a:ext cx="6492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79" name="Text Box 25"/>
          <p:cNvSpPr txBox="1">
            <a:spLocks noChangeArrowheads="1"/>
          </p:cNvSpPr>
          <p:nvPr/>
        </p:nvSpPr>
        <p:spPr bwMode="auto">
          <a:xfrm>
            <a:off x="1908970" y="404814"/>
            <a:ext cx="75525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80" name="Text Box 26"/>
          <p:cNvSpPr txBox="1">
            <a:spLocks noChangeArrowheads="1"/>
          </p:cNvSpPr>
          <p:nvPr/>
        </p:nvSpPr>
        <p:spPr bwMode="auto">
          <a:xfrm>
            <a:off x="4717257" y="476251"/>
            <a:ext cx="7921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81" name="Text Box 27"/>
          <p:cNvSpPr txBox="1">
            <a:spLocks noChangeArrowheads="1"/>
          </p:cNvSpPr>
          <p:nvPr/>
        </p:nvSpPr>
        <p:spPr bwMode="auto">
          <a:xfrm>
            <a:off x="3636170" y="1773239"/>
            <a:ext cx="6508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82" name="Text Box 28"/>
          <p:cNvSpPr txBox="1">
            <a:spLocks noChangeArrowheads="1"/>
          </p:cNvSpPr>
          <p:nvPr/>
        </p:nvSpPr>
        <p:spPr bwMode="auto">
          <a:xfrm>
            <a:off x="2362200" y="1989139"/>
            <a:ext cx="7223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83" name="Text Box 29"/>
          <p:cNvSpPr txBox="1">
            <a:spLocks noChangeArrowheads="1"/>
          </p:cNvSpPr>
          <p:nvPr/>
        </p:nvSpPr>
        <p:spPr bwMode="auto">
          <a:xfrm>
            <a:off x="1835944" y="3141664"/>
            <a:ext cx="82827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4933158" y="3213100"/>
            <a:ext cx="50323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85" name="Text Box 31"/>
          <p:cNvSpPr txBox="1">
            <a:spLocks noChangeArrowheads="1"/>
          </p:cNvSpPr>
          <p:nvPr/>
        </p:nvSpPr>
        <p:spPr bwMode="auto">
          <a:xfrm>
            <a:off x="4644233" y="1484313"/>
            <a:ext cx="6492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35</a:t>
            </a: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5509420" y="2060576"/>
            <a:ext cx="5873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30</a:t>
            </a:r>
          </a:p>
        </p:txBody>
      </p:sp>
      <p:sp>
        <p:nvSpPr>
          <p:cNvPr id="92" name="Text Box 38"/>
          <p:cNvSpPr txBox="1">
            <a:spLocks noChangeArrowheads="1"/>
          </p:cNvSpPr>
          <p:nvPr/>
        </p:nvSpPr>
        <p:spPr bwMode="auto">
          <a:xfrm>
            <a:off x="2128044" y="3733801"/>
            <a:ext cx="10795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93" name="Line 39"/>
          <p:cNvSpPr>
            <a:spLocks noChangeShapeType="1"/>
          </p:cNvSpPr>
          <p:nvPr/>
        </p:nvSpPr>
        <p:spPr bwMode="auto">
          <a:xfrm>
            <a:off x="3207544" y="3810001"/>
            <a:ext cx="0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4" name="Line 40"/>
          <p:cNvSpPr>
            <a:spLocks noChangeShapeType="1"/>
          </p:cNvSpPr>
          <p:nvPr/>
        </p:nvSpPr>
        <p:spPr bwMode="auto">
          <a:xfrm>
            <a:off x="4287044" y="3810001"/>
            <a:ext cx="0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5" name="Line 41"/>
          <p:cNvSpPr>
            <a:spLocks noChangeShapeType="1"/>
          </p:cNvSpPr>
          <p:nvPr/>
        </p:nvSpPr>
        <p:spPr bwMode="auto">
          <a:xfrm>
            <a:off x="5368132" y="3810001"/>
            <a:ext cx="0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>
            <a:off x="6447632" y="3810001"/>
            <a:ext cx="0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7" name="Line 43"/>
          <p:cNvSpPr>
            <a:spLocks noChangeShapeType="1"/>
          </p:cNvSpPr>
          <p:nvPr/>
        </p:nvSpPr>
        <p:spPr bwMode="auto">
          <a:xfrm>
            <a:off x="7528719" y="3810001"/>
            <a:ext cx="0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8" name="Line 44"/>
          <p:cNvSpPr>
            <a:spLocks noChangeShapeType="1"/>
          </p:cNvSpPr>
          <p:nvPr/>
        </p:nvSpPr>
        <p:spPr bwMode="auto">
          <a:xfrm>
            <a:off x="8608219" y="3810001"/>
            <a:ext cx="0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9" name="Line 45"/>
          <p:cNvSpPr>
            <a:spLocks noChangeShapeType="1"/>
          </p:cNvSpPr>
          <p:nvPr/>
        </p:nvSpPr>
        <p:spPr bwMode="auto">
          <a:xfrm>
            <a:off x="686595" y="3810000"/>
            <a:ext cx="7921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0" name="Line 46"/>
          <p:cNvSpPr>
            <a:spLocks noChangeShapeType="1"/>
          </p:cNvSpPr>
          <p:nvPr/>
        </p:nvSpPr>
        <p:spPr bwMode="auto">
          <a:xfrm>
            <a:off x="2128044" y="3810001"/>
            <a:ext cx="0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1" name="Line 47"/>
          <p:cNvSpPr>
            <a:spLocks noChangeShapeType="1"/>
          </p:cNvSpPr>
          <p:nvPr/>
        </p:nvSpPr>
        <p:spPr bwMode="auto">
          <a:xfrm>
            <a:off x="686595" y="4168775"/>
            <a:ext cx="7921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2" name="Line 48"/>
          <p:cNvSpPr>
            <a:spLocks noChangeShapeType="1"/>
          </p:cNvSpPr>
          <p:nvPr/>
        </p:nvSpPr>
        <p:spPr bwMode="auto">
          <a:xfrm>
            <a:off x="686594" y="3810001"/>
            <a:ext cx="0" cy="2447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3" name="Line 49"/>
          <p:cNvSpPr>
            <a:spLocks noChangeShapeType="1"/>
          </p:cNvSpPr>
          <p:nvPr/>
        </p:nvSpPr>
        <p:spPr bwMode="auto">
          <a:xfrm>
            <a:off x="686595" y="5249863"/>
            <a:ext cx="7921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4" name="Text Box 50"/>
          <p:cNvSpPr txBox="1">
            <a:spLocks noChangeArrowheads="1"/>
          </p:cNvSpPr>
          <p:nvPr/>
        </p:nvSpPr>
        <p:spPr bwMode="auto">
          <a:xfrm>
            <a:off x="686594" y="4097338"/>
            <a:ext cx="1441450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Init</a:t>
            </a:r>
            <a:br>
              <a:rPr lang="en-US" altLang="zh-CN" sz="32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32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State</a:t>
            </a:r>
          </a:p>
        </p:txBody>
      </p:sp>
      <p:sp>
        <p:nvSpPr>
          <p:cNvPr id="105" name="Text Box 51"/>
          <p:cNvSpPr txBox="1">
            <a:spLocks noChangeArrowheads="1"/>
          </p:cNvSpPr>
          <p:nvPr/>
        </p:nvSpPr>
        <p:spPr bwMode="auto">
          <a:xfrm>
            <a:off x="2128044" y="4318000"/>
            <a:ext cx="1072356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106" name="Text Box 52"/>
          <p:cNvSpPr txBox="1">
            <a:spLocks noChangeArrowheads="1"/>
          </p:cNvSpPr>
          <p:nvPr/>
        </p:nvSpPr>
        <p:spPr bwMode="auto">
          <a:xfrm>
            <a:off x="3207544" y="4318000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107" name="Text Box 53"/>
          <p:cNvSpPr txBox="1">
            <a:spLocks noChangeArrowheads="1"/>
          </p:cNvSpPr>
          <p:nvPr/>
        </p:nvSpPr>
        <p:spPr bwMode="auto">
          <a:xfrm>
            <a:off x="4287044" y="4318000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108" name="Text Box 54"/>
          <p:cNvSpPr txBox="1">
            <a:spLocks noChangeArrowheads="1"/>
          </p:cNvSpPr>
          <p:nvPr/>
        </p:nvSpPr>
        <p:spPr bwMode="auto">
          <a:xfrm>
            <a:off x="5368132" y="4318000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109" name="Text Box 55"/>
          <p:cNvSpPr txBox="1">
            <a:spLocks noChangeArrowheads="1"/>
          </p:cNvSpPr>
          <p:nvPr/>
        </p:nvSpPr>
        <p:spPr bwMode="auto">
          <a:xfrm>
            <a:off x="6447632" y="4318000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110" name="Text Box 56"/>
          <p:cNvSpPr txBox="1">
            <a:spLocks noChangeArrowheads="1"/>
          </p:cNvSpPr>
          <p:nvPr/>
        </p:nvSpPr>
        <p:spPr bwMode="auto">
          <a:xfrm>
            <a:off x="7528719" y="4318000"/>
            <a:ext cx="1079500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111" name="Line 57"/>
          <p:cNvSpPr>
            <a:spLocks noChangeShapeType="1"/>
          </p:cNvSpPr>
          <p:nvPr/>
        </p:nvSpPr>
        <p:spPr bwMode="auto">
          <a:xfrm>
            <a:off x="686595" y="6257925"/>
            <a:ext cx="7921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kern="0">
              <a:solidFill>
                <a:sysClr val="windowText" lastClr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9" name="Text Box 38"/>
          <p:cNvSpPr txBox="1">
            <a:spLocks noChangeArrowheads="1"/>
          </p:cNvSpPr>
          <p:nvPr/>
        </p:nvSpPr>
        <p:spPr bwMode="auto">
          <a:xfrm>
            <a:off x="3263900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4267200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12" name="Text Box 38"/>
          <p:cNvSpPr txBox="1">
            <a:spLocks noChangeArrowheads="1"/>
          </p:cNvSpPr>
          <p:nvPr/>
        </p:nvSpPr>
        <p:spPr bwMode="auto">
          <a:xfrm>
            <a:off x="5397500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13" name="Text Box 38"/>
          <p:cNvSpPr txBox="1">
            <a:spLocks noChangeArrowheads="1"/>
          </p:cNvSpPr>
          <p:nvPr/>
        </p:nvSpPr>
        <p:spPr bwMode="auto">
          <a:xfrm>
            <a:off x="6477000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14" name="Text Box 38"/>
          <p:cNvSpPr txBox="1">
            <a:spLocks noChangeArrowheads="1"/>
          </p:cNvSpPr>
          <p:nvPr/>
        </p:nvSpPr>
        <p:spPr bwMode="auto">
          <a:xfrm>
            <a:off x="7531100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87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3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1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5" presetClass="emph" presetSubtype="1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2" dur="3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1" grpId="1" animBg="1"/>
      <p:bldP spid="61" grpId="2" animBg="1"/>
      <p:bldP spid="104" grpId="0"/>
      <p:bldP spid="105" grpId="0"/>
      <p:bldP spid="106" grpId="0"/>
      <p:bldP spid="107" grpId="0"/>
      <p:bldP spid="108" grpId="0"/>
      <p:bldP spid="109" grpId="0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08887" y="1020762"/>
            <a:ext cx="7849621" cy="808038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08887" y="1867595"/>
            <a:ext cx="7849621" cy="4254501"/>
          </a:xfrm>
        </p:spPr>
        <p:txBody>
          <a:bodyPr/>
          <a:lstStyle/>
          <a:p>
            <a:pPr algn="ctr"/>
            <a:r>
              <a:rPr lang="en-US" altLang="zh-CN" dirty="0"/>
              <a:t>7.5  </a:t>
            </a:r>
            <a:r>
              <a:rPr lang="zh-CN" altLang="en-US" dirty="0"/>
              <a:t>最短路径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4294967295"/>
          </p:nvPr>
        </p:nvSpPr>
        <p:spPr>
          <a:xfrm>
            <a:off x="2970600" y="504826"/>
            <a:ext cx="5487907" cy="40655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图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294967295"/>
          </p:nvPr>
        </p:nvSpPr>
        <p:spPr>
          <a:xfrm>
            <a:off x="912932" y="504826"/>
            <a:ext cx="1921125" cy="40957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第七章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4294967295"/>
          </p:nvPr>
        </p:nvSpPr>
        <p:spPr>
          <a:xfrm>
            <a:off x="903406" y="169865"/>
            <a:ext cx="1921125" cy="325539"/>
          </a:xfrm>
        </p:spPr>
        <p:txBody>
          <a:bodyPr>
            <a:normAutofit fontScale="62500" lnSpcReduction="20000"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400" b="1">
              <a:solidFill>
                <a:srgbClr val="FFFFFF"/>
              </a:solidFill>
              <a:latin typeface="Lucida Fax" pitchFamily="18" charset="0"/>
              <a:ea typeface="宋体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480428" y="2198172"/>
            <a:ext cx="1924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480428" y="1653659"/>
            <a:ext cx="1924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Oval 7"/>
          <p:cNvSpPr>
            <a:spLocks noChangeArrowheads="1"/>
          </p:cNvSpPr>
          <p:nvPr/>
        </p:nvSpPr>
        <p:spPr bwMode="auto">
          <a:xfrm>
            <a:off x="827882" y="549275"/>
            <a:ext cx="975712" cy="8636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3059907" y="549275"/>
            <a:ext cx="975712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756444" y="2565400"/>
            <a:ext cx="975712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2988469" y="2636838"/>
            <a:ext cx="975712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17" name="Oval 11"/>
          <p:cNvSpPr>
            <a:spLocks noChangeArrowheads="1"/>
          </p:cNvSpPr>
          <p:nvPr/>
        </p:nvSpPr>
        <p:spPr bwMode="auto">
          <a:xfrm>
            <a:off x="6660357" y="549275"/>
            <a:ext cx="975712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6588919" y="2636838"/>
            <a:ext cx="975712" cy="8636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4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1764507" y="981075"/>
            <a:ext cx="127504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>
            <a:off x="3996532" y="981075"/>
            <a:ext cx="277499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>
            <a:off x="1693069" y="3068638"/>
            <a:ext cx="134945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1043782" y="1341438"/>
            <a:ext cx="0" cy="12239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V="1">
            <a:off x="1404144" y="1412875"/>
            <a:ext cx="0" cy="11525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H="1">
            <a:off x="1548607" y="1341439"/>
            <a:ext cx="1724859" cy="13668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 flipV="1">
            <a:off x="3493294" y="1412875"/>
            <a:ext cx="0" cy="12239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3709194" y="1125538"/>
            <a:ext cx="3074320" cy="158273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H="1">
            <a:off x="3852069" y="1268414"/>
            <a:ext cx="3075973" cy="15843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925093" y="3068638"/>
            <a:ext cx="277499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324645" y="1628776"/>
            <a:ext cx="6003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</p:txBody>
      </p:sp>
      <p:sp>
        <p:nvSpPr>
          <p:cNvPr id="30" name="Text Box 24"/>
          <p:cNvSpPr txBox="1">
            <a:spLocks noChangeArrowheads="1"/>
          </p:cNvSpPr>
          <p:nvPr/>
        </p:nvSpPr>
        <p:spPr bwMode="auto">
          <a:xfrm>
            <a:off x="1620044" y="1557338"/>
            <a:ext cx="676384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1908970" y="404813"/>
            <a:ext cx="600311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4717257" y="476251"/>
            <a:ext cx="6003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3636170" y="1773239"/>
            <a:ext cx="6003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20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485233" y="1989139"/>
            <a:ext cx="5986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1835944" y="3141663"/>
            <a:ext cx="676384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15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4933157" y="3213100"/>
            <a:ext cx="5242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4644232" y="1484314"/>
            <a:ext cx="60031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35</a:t>
            </a: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5509420" y="2060576"/>
            <a:ext cx="60031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30</a:t>
            </a:r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2772569" y="3810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3852069" y="3810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4933157" y="3810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6012657" y="3810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7093744" y="3810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Line 44"/>
          <p:cNvSpPr>
            <a:spLocks noChangeShapeType="1"/>
          </p:cNvSpPr>
          <p:nvPr/>
        </p:nvSpPr>
        <p:spPr bwMode="auto">
          <a:xfrm>
            <a:off x="8173244" y="3810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251619" y="3810000"/>
            <a:ext cx="8252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Line 46"/>
          <p:cNvSpPr>
            <a:spLocks noChangeShapeType="1"/>
          </p:cNvSpPr>
          <p:nvPr/>
        </p:nvSpPr>
        <p:spPr bwMode="auto">
          <a:xfrm>
            <a:off x="1693069" y="3810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>
            <a:off x="251619" y="4168775"/>
            <a:ext cx="8252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4" name="Line 48"/>
          <p:cNvSpPr>
            <a:spLocks noChangeShapeType="1"/>
          </p:cNvSpPr>
          <p:nvPr/>
        </p:nvSpPr>
        <p:spPr bwMode="auto">
          <a:xfrm>
            <a:off x="251619" y="3810001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251619" y="5249863"/>
            <a:ext cx="8252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6" name="Text Box 50"/>
          <p:cNvSpPr txBox="1">
            <a:spLocks noChangeArrowheads="1"/>
          </p:cNvSpPr>
          <p:nvPr/>
        </p:nvSpPr>
        <p:spPr bwMode="auto">
          <a:xfrm>
            <a:off x="251619" y="5517232"/>
            <a:ext cx="150160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Add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  <a:endParaRPr lang="zh-CN" altLang="en-US" sz="2400" b="1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1693070" y="5397500"/>
            <a:ext cx="1050131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58" name="Text Box 52"/>
          <p:cNvSpPr txBox="1">
            <a:spLocks noChangeArrowheads="1"/>
          </p:cNvSpPr>
          <p:nvPr/>
        </p:nvSpPr>
        <p:spPr bwMode="auto">
          <a:xfrm>
            <a:off x="2772570" y="5397500"/>
            <a:ext cx="1050131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50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3852069" y="5397500"/>
            <a:ext cx="1124549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10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4933157" y="5397500"/>
            <a:ext cx="1124549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1" name="Text Box 55"/>
          <p:cNvSpPr txBox="1">
            <a:spLocks noChangeArrowheads="1"/>
          </p:cNvSpPr>
          <p:nvPr/>
        </p:nvSpPr>
        <p:spPr bwMode="auto">
          <a:xfrm>
            <a:off x="6012657" y="5397500"/>
            <a:ext cx="1124549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7093744" y="5397500"/>
            <a:ext cx="1124549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251619" y="6257925"/>
            <a:ext cx="82522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4" name="Text Box 58"/>
          <p:cNvSpPr txBox="1">
            <a:spLocks noChangeArrowheads="1"/>
          </p:cNvSpPr>
          <p:nvPr/>
        </p:nvSpPr>
        <p:spPr bwMode="auto">
          <a:xfrm>
            <a:off x="251619" y="4151982"/>
            <a:ext cx="150160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Init</a:t>
            </a:r>
            <a:br>
              <a:rPr lang="en-US" altLang="zh-CN" sz="32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</a:br>
            <a:r>
              <a:rPr lang="en-US" altLang="zh-CN" sz="32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State</a:t>
            </a:r>
          </a:p>
        </p:txBody>
      </p:sp>
      <p:sp>
        <p:nvSpPr>
          <p:cNvPr id="65" name="Text Box 59"/>
          <p:cNvSpPr txBox="1">
            <a:spLocks noChangeArrowheads="1"/>
          </p:cNvSpPr>
          <p:nvPr/>
        </p:nvSpPr>
        <p:spPr bwMode="auto">
          <a:xfrm>
            <a:off x="1693070" y="4362450"/>
            <a:ext cx="1050131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</a:t>
            </a:r>
            <a:r>
              <a:rPr lang="en-US" altLang="zh-CN" sz="2400" b="1" dirty="0">
                <a:solidFill>
                  <a:srgbClr val="009999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2772569" y="4362450"/>
            <a:ext cx="1124549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3852069" y="4362450"/>
            <a:ext cx="1124549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4933157" y="4362450"/>
            <a:ext cx="1124549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6012657" y="4362450"/>
            <a:ext cx="1124549" cy="794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7093744" y="4362450"/>
            <a:ext cx="1124549" cy="787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∞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Pre:0</a:t>
            </a:r>
          </a:p>
        </p:txBody>
      </p:sp>
      <p:sp>
        <p:nvSpPr>
          <p:cNvPr id="71" name="AutoShape 65"/>
          <p:cNvSpPr>
            <a:spLocks noChangeArrowheads="1"/>
          </p:cNvSpPr>
          <p:nvPr/>
        </p:nvSpPr>
        <p:spPr bwMode="auto">
          <a:xfrm flipV="1">
            <a:off x="8494990" y="4529137"/>
            <a:ext cx="1007649" cy="1392238"/>
          </a:xfrm>
          <a:prstGeom prst="curvedLeftArrow">
            <a:avLst>
              <a:gd name="adj1" fmla="val 2480"/>
              <a:gd name="adj2" fmla="val 19598"/>
              <a:gd name="adj3" fmla="val 28053"/>
            </a:avLst>
          </a:prstGeom>
          <a:noFill/>
          <a:ln w="444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18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343694" y="57151"/>
            <a:ext cx="1905119" cy="1838325"/>
          </a:xfrm>
          <a:prstGeom prst="ellipse">
            <a:avLst/>
          </a:prstGeom>
          <a:solidFill>
            <a:schemeClr val="accent1">
              <a:lumMod val="75000"/>
              <a:alpha val="32156"/>
            </a:schemeClr>
          </a:solidFill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40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1676400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0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2812256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1</a:t>
            </a:r>
          </a:p>
        </p:txBody>
      </p:sp>
      <p:sp>
        <p:nvSpPr>
          <p:cNvPr id="75" name="Text Box 38"/>
          <p:cNvSpPr txBox="1">
            <a:spLocks noChangeArrowheads="1"/>
          </p:cNvSpPr>
          <p:nvPr/>
        </p:nvSpPr>
        <p:spPr bwMode="auto">
          <a:xfrm>
            <a:off x="3815556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sp>
        <p:nvSpPr>
          <p:cNvPr id="76" name="Text Box 38"/>
          <p:cNvSpPr txBox="1">
            <a:spLocks noChangeArrowheads="1"/>
          </p:cNvSpPr>
          <p:nvPr/>
        </p:nvSpPr>
        <p:spPr bwMode="auto">
          <a:xfrm>
            <a:off x="4945856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3</a:t>
            </a:r>
          </a:p>
        </p:txBody>
      </p:sp>
      <p:sp>
        <p:nvSpPr>
          <p:cNvPr id="77" name="Text Box 38"/>
          <p:cNvSpPr txBox="1">
            <a:spLocks noChangeArrowheads="1"/>
          </p:cNvSpPr>
          <p:nvPr/>
        </p:nvSpPr>
        <p:spPr bwMode="auto">
          <a:xfrm>
            <a:off x="6025356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sp>
        <p:nvSpPr>
          <p:cNvPr id="78" name="Text Box 38"/>
          <p:cNvSpPr txBox="1">
            <a:spLocks noChangeArrowheads="1"/>
          </p:cNvSpPr>
          <p:nvPr/>
        </p:nvSpPr>
        <p:spPr bwMode="auto">
          <a:xfrm>
            <a:off x="7079456" y="3733800"/>
            <a:ext cx="10795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9117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"/>
                            </p:stCondLst>
                            <p:childTnLst>
                              <p:par>
                                <p:cTn id="2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3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"/>
                            </p:stCondLst>
                            <p:childTnLst>
                              <p:par>
                                <p:cTn id="5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5" presetClass="emph" presetSubtype="1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3" presetClass="emph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5" grpId="2" animBg="1"/>
      <p:bldP spid="15" grpId="3" animBg="1"/>
      <p:bldP spid="19" grpId="0" animBg="1"/>
      <p:bldP spid="22" grpId="0" animBg="1"/>
      <p:bldP spid="58" grpId="0"/>
      <p:bldP spid="59" grpId="0"/>
      <p:bldP spid="60" grpId="0"/>
      <p:bldP spid="61" grpId="0"/>
      <p:bldP spid="62" grpId="0"/>
      <p:bldP spid="71" grpId="0" animBg="1"/>
      <p:bldP spid="71" grpId="1" animBg="1"/>
    </p:bldLst>
  </p:timing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12409</TotalTime>
  <Words>4199</Words>
  <Application>Microsoft Office PowerPoint</Application>
  <PresentationFormat>宽屏</PresentationFormat>
  <Paragraphs>1255</Paragraphs>
  <Slides>62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9" baseType="lpstr">
      <vt:lpstr>Arial Unicode MS</vt:lpstr>
      <vt:lpstr>Ludica fax</vt:lpstr>
      <vt:lpstr>MS PGothic</vt:lpstr>
      <vt:lpstr>宋体</vt:lpstr>
      <vt:lpstr>微软雅黑</vt:lpstr>
      <vt:lpstr>NSimSun</vt:lpstr>
      <vt:lpstr>Arial</vt:lpstr>
      <vt:lpstr>Cambria Math</vt:lpstr>
      <vt:lpstr>Garamond</vt:lpstr>
      <vt:lpstr>Lucida Fax</vt:lpstr>
      <vt:lpstr>Symbol</vt:lpstr>
      <vt:lpstr>Times New Roman</vt:lpstr>
      <vt:lpstr>Verdana</vt:lpstr>
      <vt:lpstr>Wingdings</vt:lpstr>
      <vt:lpstr>16_9</vt:lpstr>
      <vt:lpstr>Visio</vt:lpstr>
      <vt:lpstr>Equation</vt:lpstr>
      <vt:lpstr>PowerPoint 演示文稿</vt:lpstr>
      <vt:lpstr>Outline</vt:lpstr>
      <vt:lpstr>Single-Source Shortest Path Problem</vt:lpstr>
      <vt:lpstr>Example</vt:lpstr>
      <vt:lpstr>Exercise</vt:lpstr>
      <vt:lpstr>Dijkstra’s Algorithm</vt:lpstr>
      <vt:lpstr>Dijkstra’s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Putting It Together</vt:lpstr>
      <vt:lpstr>Sample Code</vt:lpstr>
      <vt:lpstr>Sample Code</vt:lpstr>
      <vt:lpstr>Discussion</vt:lpstr>
      <vt:lpstr>Complexity Analysis</vt:lpstr>
      <vt:lpstr>Correctness</vt:lpstr>
      <vt:lpstr>Correctness</vt:lpstr>
      <vt:lpstr>Revisit Generic Principles for Graph Algorithms</vt:lpstr>
      <vt:lpstr>What About Negative Weights</vt:lpstr>
      <vt:lpstr>Example of Negative Weights</vt:lpstr>
      <vt:lpstr>Why Dijkstra’s Algorithm Fails</vt:lpstr>
      <vt:lpstr>Outline</vt:lpstr>
      <vt:lpstr>Revisit The Update in Dijkstra’s Algorithm </vt:lpstr>
      <vt:lpstr>Revisit The Update in Dijkstra’s Algorithm </vt:lpstr>
      <vt:lpstr>Revisit The Update in Dijkstra’s Algorithm 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Problem: How Many Iterations Needed</vt:lpstr>
      <vt:lpstr>Sample Code</vt:lpstr>
      <vt:lpstr>Sample Code</vt:lpstr>
      <vt:lpstr>Sample Code</vt:lpstr>
      <vt:lpstr>Sample Code</vt:lpstr>
      <vt:lpstr>Sample Code</vt:lpstr>
      <vt:lpstr>Example of Negative Cycle</vt:lpstr>
      <vt:lpstr>Sample Code</vt:lpstr>
      <vt:lpstr>Complexity</vt:lpstr>
      <vt:lpstr>Outline</vt:lpstr>
      <vt:lpstr>A Naïve Algorithm</vt:lpstr>
      <vt:lpstr>Floyd Algorithm</vt:lpstr>
      <vt:lpstr>Implementation</vt:lpstr>
      <vt:lpstr>Sample Code</vt:lpstr>
      <vt:lpstr>Sample Code</vt:lpstr>
      <vt:lpstr>Example</vt:lpstr>
      <vt:lpstr>Example</vt:lpstr>
      <vt:lpstr>PowerPoint 演示文稿</vt:lpstr>
      <vt:lpstr>Complexity</vt:lpstr>
      <vt:lpstr>Recommended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黄群</cp:lastModifiedBy>
  <cp:revision>1102</cp:revision>
  <cp:lastPrinted>2012-10-26T01:34:11Z</cp:lastPrinted>
  <dcterms:created xsi:type="dcterms:W3CDTF">2004-09-20T08:49:58Z</dcterms:created>
  <dcterms:modified xsi:type="dcterms:W3CDTF">2023-11-09T11:23:29Z</dcterms:modified>
</cp:coreProperties>
</file>