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35"/>
  </p:notesMasterIdLst>
  <p:handoutMasterIdLst>
    <p:handoutMasterId r:id="rId36"/>
  </p:handoutMasterIdLst>
  <p:sldIdLst>
    <p:sldId id="818" r:id="rId2"/>
    <p:sldId id="1036" r:id="rId3"/>
    <p:sldId id="1037" r:id="rId4"/>
    <p:sldId id="1038" r:id="rId5"/>
    <p:sldId id="1039" r:id="rId6"/>
    <p:sldId id="1040" r:id="rId7"/>
    <p:sldId id="994" r:id="rId8"/>
    <p:sldId id="995" r:id="rId9"/>
    <p:sldId id="996" r:id="rId10"/>
    <p:sldId id="997" r:id="rId11"/>
    <p:sldId id="998" r:id="rId12"/>
    <p:sldId id="999" r:id="rId13"/>
    <p:sldId id="1041" r:id="rId14"/>
    <p:sldId id="1046" r:id="rId15"/>
    <p:sldId id="1045" r:id="rId16"/>
    <p:sldId id="1050" r:id="rId17"/>
    <p:sldId id="1047" r:id="rId18"/>
    <p:sldId id="1049" r:id="rId19"/>
    <p:sldId id="1048" r:id="rId20"/>
    <p:sldId id="1032" r:id="rId21"/>
    <p:sldId id="1051" r:id="rId22"/>
    <p:sldId id="1052" r:id="rId23"/>
    <p:sldId id="1053" r:id="rId24"/>
    <p:sldId id="1054" r:id="rId25"/>
    <p:sldId id="1055" r:id="rId26"/>
    <p:sldId id="1056" r:id="rId27"/>
    <p:sldId id="1059" r:id="rId28"/>
    <p:sldId id="1057" r:id="rId29"/>
    <p:sldId id="1058" r:id="rId30"/>
    <p:sldId id="1061" r:id="rId31"/>
    <p:sldId id="1060" r:id="rId32"/>
    <p:sldId id="899" r:id="rId33"/>
    <p:sldId id="990" r:id="rId34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n Huang" initials="QH" lastIdx="1" clrIdx="0">
    <p:extLst>
      <p:ext uri="{19B8F6BF-5375-455C-9EA6-DF929625EA0E}">
        <p15:presenceInfo xmlns:p15="http://schemas.microsoft.com/office/powerpoint/2012/main" userId="6f87683c2251b1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  <a:srgbClr val="B2B2B2"/>
    <a:srgbClr val="000066"/>
    <a:srgbClr val="FFFF00"/>
    <a:srgbClr val="9F2911"/>
    <a:srgbClr val="99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0842" autoAdjust="0"/>
  </p:normalViewPr>
  <p:slideViewPr>
    <p:cSldViewPr>
      <p:cViewPr varScale="1">
        <p:scale>
          <a:sx n="130" d="100"/>
          <a:sy n="130" d="100"/>
        </p:scale>
        <p:origin x="1228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0T15:36:23.98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2022/10/19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7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3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00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1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88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0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5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87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4744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54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0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9781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40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b="1" dirty="0"/>
              <a:t>Instructor: </a:t>
            </a:r>
            <a:r>
              <a:rPr kumimoji="0" lang="zh-CN" altLang="en-US" sz="2700" b="1" dirty="0"/>
              <a:t>黄群</a:t>
            </a:r>
            <a:endParaRPr kumimoji="0" lang="en-US" altLang="zh-CN" sz="27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>
                <a:hlinkClick r:id="rId2"/>
              </a:rPr>
              <a:t>huangqun@pku.edu.cn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864686" y="1883441"/>
            <a:ext cx="6453112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7. Graph (3)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latin typeface="+mj-lt"/>
              </a:rPr>
              <a:t>Spanning Trees</a:t>
            </a:r>
            <a:endParaRPr lang="zh-CN" altLang="en-US" sz="32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Oval 2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70371" name="Oval 3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70372" name="Oval 4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+mn-lt"/>
              </a:rPr>
              <a:t>V4</a:t>
            </a:r>
          </a:p>
        </p:txBody>
      </p:sp>
      <p:sp>
        <p:nvSpPr>
          <p:cNvPr id="570373" name="Oval 5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70374" name="Oval 6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70375" name="Oval 7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70376" name="Oval 8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70377" name="Line 9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78" name="Line 10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79" name="Line 11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0" name="Line 12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1" name="Line 13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2" name="Line 14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3" name="Line 15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4" name="Line 16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5" name="Line 17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6" name="Line 18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7" name="Line 19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8" name="Line 20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389" name="Text Box 21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0390" name="Text Box 22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0391" name="Text Box 23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70392" name="Text Box 24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10</a:t>
            </a:r>
          </a:p>
        </p:txBody>
      </p:sp>
      <p:sp>
        <p:nvSpPr>
          <p:cNvPr id="570393" name="Text Box 25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0394" name="Text Box 26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70395" name="Text Box 27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0396" name="Text Box 28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70397" name="Text Box 29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0398" name="Text Box 30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0399" name="Text Box 31"/>
          <p:cNvSpPr txBox="1">
            <a:spLocks noChangeArrowheads="1"/>
          </p:cNvSpPr>
          <p:nvPr/>
        </p:nvSpPr>
        <p:spPr bwMode="auto">
          <a:xfrm>
            <a:off x="4394143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7</a:t>
            </a:r>
          </a:p>
        </p:txBody>
      </p:sp>
      <p:sp>
        <p:nvSpPr>
          <p:cNvPr id="570400" name="Text Box 32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70401" name="Oval 33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70402" name="Oval 34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70403" name="Oval 35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70404" name="Oval 36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70405" name="Oval 37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70406" name="Oval 38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70407" name="Line 39"/>
          <p:cNvSpPr>
            <a:spLocks noChangeShapeType="1"/>
          </p:cNvSpPr>
          <p:nvPr/>
        </p:nvSpPr>
        <p:spPr bwMode="auto">
          <a:xfrm>
            <a:off x="7926853" y="1863725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408" name="Line 40"/>
          <p:cNvSpPr>
            <a:spLocks noChangeShapeType="1"/>
          </p:cNvSpPr>
          <p:nvPr/>
        </p:nvSpPr>
        <p:spPr bwMode="auto">
          <a:xfrm>
            <a:off x="7504686" y="3235325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410" name="Line 42"/>
          <p:cNvSpPr>
            <a:spLocks noChangeShapeType="1"/>
          </p:cNvSpPr>
          <p:nvPr/>
        </p:nvSpPr>
        <p:spPr bwMode="auto">
          <a:xfrm flipH="1" flipV="1">
            <a:off x="7786130" y="2168525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411" name="Line 43"/>
          <p:cNvSpPr>
            <a:spLocks noChangeShapeType="1"/>
          </p:cNvSpPr>
          <p:nvPr/>
        </p:nvSpPr>
        <p:spPr bwMode="auto">
          <a:xfrm>
            <a:off x="8349018" y="3540125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0413" name="Text Box 45"/>
          <p:cNvSpPr txBox="1">
            <a:spLocks noChangeArrowheads="1"/>
          </p:cNvSpPr>
          <p:nvPr/>
        </p:nvSpPr>
        <p:spPr bwMode="auto">
          <a:xfrm>
            <a:off x="7997213" y="1447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0414" name="Text Box 46"/>
          <p:cNvSpPr txBox="1">
            <a:spLocks noChangeArrowheads="1"/>
          </p:cNvSpPr>
          <p:nvPr/>
        </p:nvSpPr>
        <p:spPr bwMode="auto">
          <a:xfrm>
            <a:off x="7841833" y="22860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0415" name="Text Box 47"/>
          <p:cNvSpPr txBox="1">
            <a:spLocks noChangeArrowheads="1"/>
          </p:cNvSpPr>
          <p:nvPr/>
        </p:nvSpPr>
        <p:spPr bwMode="auto">
          <a:xfrm>
            <a:off x="7560389" y="28194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0417" name="Text Box 49"/>
          <p:cNvSpPr txBox="1">
            <a:spLocks noChangeArrowheads="1"/>
          </p:cNvSpPr>
          <p:nvPr/>
        </p:nvSpPr>
        <p:spPr bwMode="auto">
          <a:xfrm>
            <a:off x="8475082" y="3733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0419" name="Oval 51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70420" name="AutoShape 52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50CD89F8-2F58-4351-9118-6A5F1F861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3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Oval 2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72419" name="Oval 3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72420" name="Oval 4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72421" name="Oval 5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72422" name="Oval 6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72423" name="Oval 7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72424" name="Oval 8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72425" name="Line 9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26" name="Line 10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27" name="Line 11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28" name="Line 12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29" name="Line 13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0" name="Line 14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1" name="Line 15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2" name="Line 16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3" name="Line 17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4" name="Line 18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5" name="Line 19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6" name="Line 20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37" name="Text Box 21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2438" name="Text Box 22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2439" name="Text Box 23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72440" name="Text Box 24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10</a:t>
            </a:r>
          </a:p>
        </p:txBody>
      </p:sp>
      <p:sp>
        <p:nvSpPr>
          <p:cNvPr id="572441" name="Text Box 25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2442" name="Text Box 26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72443" name="Text Box 27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2444" name="Text Box 28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72445" name="Text Box 29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2446" name="Text Box 30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2447" name="Text Box 31"/>
          <p:cNvSpPr txBox="1">
            <a:spLocks noChangeArrowheads="1"/>
          </p:cNvSpPr>
          <p:nvPr/>
        </p:nvSpPr>
        <p:spPr bwMode="auto">
          <a:xfrm>
            <a:off x="4394143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7</a:t>
            </a:r>
          </a:p>
        </p:txBody>
      </p:sp>
      <p:sp>
        <p:nvSpPr>
          <p:cNvPr id="572448" name="Text Box 32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72449" name="Oval 33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72450" name="Oval 34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72451" name="Oval 35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72452" name="Oval 36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72453" name="Oval 37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72454" name="Oval 38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72455" name="Line 39"/>
          <p:cNvSpPr>
            <a:spLocks noChangeShapeType="1"/>
          </p:cNvSpPr>
          <p:nvPr/>
        </p:nvSpPr>
        <p:spPr bwMode="auto">
          <a:xfrm>
            <a:off x="7926853" y="1863725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56" name="Line 40"/>
          <p:cNvSpPr>
            <a:spLocks noChangeShapeType="1"/>
          </p:cNvSpPr>
          <p:nvPr/>
        </p:nvSpPr>
        <p:spPr bwMode="auto">
          <a:xfrm>
            <a:off x="7504686" y="3235325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57" name="Line 41"/>
          <p:cNvSpPr>
            <a:spLocks noChangeShapeType="1"/>
          </p:cNvSpPr>
          <p:nvPr/>
        </p:nvSpPr>
        <p:spPr bwMode="auto">
          <a:xfrm>
            <a:off x="7926852" y="4835525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58" name="Line 42"/>
          <p:cNvSpPr>
            <a:spLocks noChangeShapeType="1"/>
          </p:cNvSpPr>
          <p:nvPr/>
        </p:nvSpPr>
        <p:spPr bwMode="auto">
          <a:xfrm flipH="1" flipV="1">
            <a:off x="7786130" y="2168525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59" name="Line 43"/>
          <p:cNvSpPr>
            <a:spLocks noChangeShapeType="1"/>
          </p:cNvSpPr>
          <p:nvPr/>
        </p:nvSpPr>
        <p:spPr bwMode="auto">
          <a:xfrm>
            <a:off x="8349018" y="3540125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2461" name="Text Box 45"/>
          <p:cNvSpPr txBox="1">
            <a:spLocks noChangeArrowheads="1"/>
          </p:cNvSpPr>
          <p:nvPr/>
        </p:nvSpPr>
        <p:spPr bwMode="auto">
          <a:xfrm>
            <a:off x="7997213" y="1447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2462" name="Text Box 46"/>
          <p:cNvSpPr txBox="1">
            <a:spLocks noChangeArrowheads="1"/>
          </p:cNvSpPr>
          <p:nvPr/>
        </p:nvSpPr>
        <p:spPr bwMode="auto">
          <a:xfrm>
            <a:off x="7841833" y="22860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2463" name="Text Box 47"/>
          <p:cNvSpPr txBox="1">
            <a:spLocks noChangeArrowheads="1"/>
          </p:cNvSpPr>
          <p:nvPr/>
        </p:nvSpPr>
        <p:spPr bwMode="auto">
          <a:xfrm>
            <a:off x="7560389" y="28194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2464" name="Text Box 48"/>
          <p:cNvSpPr txBox="1">
            <a:spLocks noChangeArrowheads="1"/>
          </p:cNvSpPr>
          <p:nvPr/>
        </p:nvSpPr>
        <p:spPr bwMode="auto">
          <a:xfrm>
            <a:off x="8123277" y="44196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2465" name="Text Box 49"/>
          <p:cNvSpPr txBox="1">
            <a:spLocks noChangeArrowheads="1"/>
          </p:cNvSpPr>
          <p:nvPr/>
        </p:nvSpPr>
        <p:spPr bwMode="auto">
          <a:xfrm>
            <a:off x="8475082" y="3733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2467" name="Oval 51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72468" name="AutoShape 52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2" name="灯片编号占位符 3">
            <a:extLst>
              <a:ext uri="{FF2B5EF4-FFF2-40B4-BE49-F238E27FC236}">
                <a16:creationId xmlns:a16="http://schemas.microsoft.com/office/drawing/2014/main" id="{51C8A5FE-04E5-4C58-B889-53242588F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933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Oval 2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74467" name="Oval 3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74468" name="Oval 4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74469" name="Oval 5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74470" name="Oval 6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74471" name="Oval 7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74472" name="Oval 8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74473" name="Line 9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74" name="Line 10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75" name="Line 11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76" name="Line 12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77" name="Line 13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78" name="Line 14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79" name="Line 15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80" name="Line 16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81" name="Line 17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82" name="Line 18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83" name="Line 19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84" name="Line 20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485" name="Text Box 21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4486" name="Text Box 22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4487" name="Text Box 23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74488" name="Text Box 24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n-lt"/>
              </a:rPr>
              <a:t>10</a:t>
            </a:r>
          </a:p>
        </p:txBody>
      </p:sp>
      <p:sp>
        <p:nvSpPr>
          <p:cNvPr id="574489" name="Text Box 25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4490" name="Text Box 26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74491" name="Text Box 27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4492" name="Text Box 28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74493" name="Text Box 29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4494" name="Text Box 30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4495" name="Text Box 31"/>
          <p:cNvSpPr txBox="1">
            <a:spLocks noChangeArrowheads="1"/>
          </p:cNvSpPr>
          <p:nvPr/>
        </p:nvSpPr>
        <p:spPr bwMode="auto">
          <a:xfrm>
            <a:off x="4394143" y="2860675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2"/>
                </a:solidFill>
                <a:ea typeface="宋体" pitchFamily="2" charset="-122"/>
              </a:defRPr>
            </a:lvl1pPr>
            <a:lvl2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>
              <a:defRPr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+mn-lt"/>
              </a:rPr>
              <a:t>7</a:t>
            </a:r>
          </a:p>
        </p:txBody>
      </p:sp>
      <p:sp>
        <p:nvSpPr>
          <p:cNvPr id="574496" name="Text Box 32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74497" name="Oval 33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74498" name="Oval 34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74499" name="Oval 35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74500" name="Oval 36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74501" name="Oval 37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74502" name="Oval 38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74503" name="Line 39"/>
          <p:cNvSpPr>
            <a:spLocks noChangeShapeType="1"/>
          </p:cNvSpPr>
          <p:nvPr/>
        </p:nvSpPr>
        <p:spPr bwMode="auto">
          <a:xfrm>
            <a:off x="7926853" y="1863725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04" name="Line 40"/>
          <p:cNvSpPr>
            <a:spLocks noChangeShapeType="1"/>
          </p:cNvSpPr>
          <p:nvPr/>
        </p:nvSpPr>
        <p:spPr bwMode="auto">
          <a:xfrm>
            <a:off x="7504686" y="3235325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05" name="Line 41"/>
          <p:cNvSpPr>
            <a:spLocks noChangeShapeType="1"/>
          </p:cNvSpPr>
          <p:nvPr/>
        </p:nvSpPr>
        <p:spPr bwMode="auto">
          <a:xfrm>
            <a:off x="7926852" y="4835525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06" name="Line 42"/>
          <p:cNvSpPr>
            <a:spLocks noChangeShapeType="1"/>
          </p:cNvSpPr>
          <p:nvPr/>
        </p:nvSpPr>
        <p:spPr bwMode="auto">
          <a:xfrm flipH="1" flipV="1">
            <a:off x="7786130" y="2168525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07" name="Line 43"/>
          <p:cNvSpPr>
            <a:spLocks noChangeShapeType="1"/>
          </p:cNvSpPr>
          <p:nvPr/>
        </p:nvSpPr>
        <p:spPr bwMode="auto">
          <a:xfrm>
            <a:off x="8349018" y="3540125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08" name="Text Box 44"/>
          <p:cNvSpPr txBox="1">
            <a:spLocks noChangeArrowheads="1"/>
          </p:cNvSpPr>
          <p:nvPr/>
        </p:nvSpPr>
        <p:spPr bwMode="auto">
          <a:xfrm>
            <a:off x="7997213" y="1447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4509" name="Text Box 45"/>
          <p:cNvSpPr txBox="1">
            <a:spLocks noChangeArrowheads="1"/>
          </p:cNvSpPr>
          <p:nvPr/>
        </p:nvSpPr>
        <p:spPr bwMode="auto">
          <a:xfrm>
            <a:off x="7841833" y="22860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4510" name="Text Box 46"/>
          <p:cNvSpPr txBox="1">
            <a:spLocks noChangeArrowheads="1"/>
          </p:cNvSpPr>
          <p:nvPr/>
        </p:nvSpPr>
        <p:spPr bwMode="auto">
          <a:xfrm>
            <a:off x="7560389" y="28194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74511" name="Text Box 47"/>
          <p:cNvSpPr txBox="1">
            <a:spLocks noChangeArrowheads="1"/>
          </p:cNvSpPr>
          <p:nvPr/>
        </p:nvSpPr>
        <p:spPr bwMode="auto">
          <a:xfrm>
            <a:off x="8123277" y="44196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74512" name="Text Box 48"/>
          <p:cNvSpPr txBox="1">
            <a:spLocks noChangeArrowheads="1"/>
          </p:cNvSpPr>
          <p:nvPr/>
        </p:nvSpPr>
        <p:spPr bwMode="auto">
          <a:xfrm>
            <a:off x="8475082" y="3733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74513" name="Oval 49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74514" name="AutoShape 50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15" name="Line 51"/>
          <p:cNvSpPr>
            <a:spLocks noChangeShapeType="1"/>
          </p:cNvSpPr>
          <p:nvPr/>
        </p:nvSpPr>
        <p:spPr bwMode="auto">
          <a:xfrm flipH="1">
            <a:off x="8856205" y="3540125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74516" name="Text Box 52"/>
          <p:cNvSpPr txBox="1">
            <a:spLocks noChangeArrowheads="1"/>
          </p:cNvSpPr>
          <p:nvPr/>
        </p:nvSpPr>
        <p:spPr bwMode="auto">
          <a:xfrm>
            <a:off x="9052628" y="38862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74517" name="WordArt 53"/>
          <p:cNvSpPr>
            <a:spLocks noChangeArrowheads="1" noChangeShapeType="1" noTextEdit="1"/>
          </p:cNvSpPr>
          <p:nvPr/>
        </p:nvSpPr>
        <p:spPr bwMode="auto">
          <a:xfrm>
            <a:off x="8771185" y="5029200"/>
            <a:ext cx="1336859" cy="533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altLang="zh-CN" sz="20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+mn-lt"/>
                <a:ea typeface="Impact"/>
                <a:cs typeface="Impact"/>
              </a:rPr>
              <a:t>Finished!</a:t>
            </a:r>
            <a:endParaRPr lang="zh-CN" altLang="en-US" sz="2000" kern="10">
              <a:ln w="9525">
                <a:round/>
                <a:headEnd/>
                <a:tailE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+mn-lt"/>
              <a:ea typeface="Impact"/>
              <a:cs typeface="Impac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55" name="灯片编号占位符 3">
            <a:extLst>
              <a:ext uri="{FF2B5EF4-FFF2-40B4-BE49-F238E27FC236}">
                <a16:creationId xmlns:a16="http://schemas.microsoft.com/office/drawing/2014/main" id="{749C00CA-7F31-45CC-B616-A6437FFD3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4829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D1717-CEC6-4DD8-8BE3-36364BF6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7281A9B-C930-4894-9FBF-AB1549375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微软雅黑" pitchFamily="34" charset="-122"/>
              </a:rPr>
              <a:t>Given graph </a:t>
            </a:r>
            <a:r>
              <a:rPr lang="en-US" altLang="zh-CN" sz="2800" dirty="0">
                <a:solidFill>
                  <a:srgbClr val="0070C0"/>
                </a:solidFill>
                <a:ea typeface="微软雅黑" pitchFamily="34" charset="-122"/>
              </a:rPr>
              <a:t>G</a:t>
            </a:r>
            <a:r>
              <a:rPr lang="en-US" altLang="zh-CN" sz="2800" dirty="0">
                <a:solidFill>
                  <a:srgbClr val="000000"/>
                </a:solidFill>
                <a:ea typeface="微软雅黑" pitchFamily="34" charset="-12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a typeface="微软雅黑" pitchFamily="34" charset="-122"/>
              </a:rPr>
              <a:t>T(V*</a:t>
            </a:r>
            <a:r>
              <a:rPr lang="zh-CN" altLang="en-US" sz="2800" dirty="0">
                <a:solidFill>
                  <a:srgbClr val="FF0000"/>
                </a:solidFill>
                <a:ea typeface="微软雅黑" pitchFamily="34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a typeface="微软雅黑" pitchFamily="34" charset="-122"/>
              </a:rPr>
              <a:t>E*) </a:t>
            </a:r>
            <a:r>
              <a:rPr lang="en-US" altLang="zh-CN" sz="2800" dirty="0">
                <a:solidFill>
                  <a:srgbClr val="000000"/>
                </a:solidFill>
                <a:ea typeface="微软雅黑" pitchFamily="34" charset="-122"/>
              </a:rPr>
              <a:t>is an intermediate Spanning Tree</a:t>
            </a:r>
          </a:p>
          <a:p>
            <a:r>
              <a:rPr lang="en-US" altLang="zh-CN" sz="2800" dirty="0">
                <a:solidFill>
                  <a:srgbClr val="000000"/>
                </a:solidFill>
                <a:ea typeface="微软雅黑" pitchFamily="34" charset="-122"/>
              </a:rPr>
              <a:t>An edge </a:t>
            </a:r>
            <a:r>
              <a:rPr lang="en-US" altLang="zh-CN" sz="2800" dirty="0">
                <a:solidFill>
                  <a:srgbClr val="0070C0"/>
                </a:solidFill>
                <a:ea typeface="微软雅黑" pitchFamily="34" charset="-122"/>
              </a:rPr>
              <a:t>e = (</a:t>
            </a:r>
            <a:r>
              <a:rPr lang="en-US" altLang="zh-CN" sz="28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8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zh-CN" altLang="en-US" sz="2800" dirty="0">
                <a:solidFill>
                  <a:srgbClr val="0070C0"/>
                </a:solidFill>
                <a:ea typeface="微软雅黑" pitchFamily="34" charset="-122"/>
              </a:rPr>
              <a:t>，</a:t>
            </a:r>
            <a:r>
              <a:rPr lang="en-US" altLang="zh-CN" sz="28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800" baseline="-25000" dirty="0" err="1">
                <a:solidFill>
                  <a:srgbClr val="0070C0"/>
                </a:solidFill>
                <a:ea typeface="微软雅黑" pitchFamily="34" charset="-122"/>
              </a:rPr>
              <a:t>y</a:t>
            </a:r>
            <a:r>
              <a:rPr lang="en-US" altLang="zh-CN" sz="2800" dirty="0">
                <a:solidFill>
                  <a:srgbClr val="0070C0"/>
                </a:solidFill>
                <a:ea typeface="微软雅黑" pitchFamily="34" charset="-122"/>
              </a:rPr>
              <a:t>) </a:t>
            </a:r>
            <a:r>
              <a:rPr lang="en-US" altLang="zh-CN" sz="2800" dirty="0">
                <a:solidFill>
                  <a:srgbClr val="000000"/>
                </a:solidFill>
                <a:ea typeface="微软雅黑" pitchFamily="34" charset="-122"/>
              </a:rPr>
              <a:t>with </a:t>
            </a:r>
            <a:r>
              <a:rPr lang="en-US" altLang="zh-CN" sz="28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8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800" dirty="0">
                <a:solidFill>
                  <a:srgbClr val="0070C0"/>
                </a:solidFill>
                <a:ea typeface="微软雅黑" pitchFamily="34" charset="-122"/>
              </a:rPr>
              <a:t> ∈ V* </a:t>
            </a:r>
            <a:r>
              <a:rPr lang="en-US" altLang="zh-CN" sz="2800" dirty="0">
                <a:solidFill>
                  <a:srgbClr val="000000"/>
                </a:solidFill>
                <a:ea typeface="微软雅黑" pitchFamily="34" charset="-122"/>
              </a:rPr>
              <a:t>and </a:t>
            </a:r>
            <a:r>
              <a:rPr lang="en-US" altLang="zh-CN" sz="28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800" baseline="-25000" dirty="0" err="1">
                <a:solidFill>
                  <a:srgbClr val="0070C0"/>
                </a:solidFill>
                <a:ea typeface="微软雅黑" pitchFamily="34" charset="-122"/>
              </a:rPr>
              <a:t>y</a:t>
            </a:r>
            <a:r>
              <a:rPr lang="en-US" altLang="zh-CN" sz="2800" baseline="-25000" dirty="0">
                <a:solidFill>
                  <a:srgbClr val="0070C0"/>
                </a:solidFill>
                <a:ea typeface="微软雅黑" pitchFamily="34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a typeface="微软雅黑" pitchFamily="34" charset="-122"/>
              </a:rPr>
              <a:t>∉ V*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微软雅黑" pitchFamily="34" charset="-122"/>
              </a:rPr>
              <a:t>e has the minimum weight among edges </a:t>
            </a: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, j) </a:t>
            </a:r>
            <a:r>
              <a:rPr lang="en-US" altLang="zh-CN" sz="2400" dirty="0">
                <a:solidFill>
                  <a:srgbClr val="000000"/>
                </a:solidFill>
                <a:ea typeface="微软雅黑" pitchFamily="34" charset="-122"/>
              </a:rPr>
              <a:t>with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 ∈ V* </a:t>
            </a:r>
            <a:r>
              <a:rPr lang="en-US" altLang="zh-CN" sz="2400" dirty="0">
                <a:solidFill>
                  <a:srgbClr val="000000"/>
                </a:solidFill>
                <a:ea typeface="微软雅黑" pitchFamily="34" charset="-122"/>
              </a:rPr>
              <a:t>and </a:t>
            </a: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j</a:t>
            </a:r>
            <a:r>
              <a:rPr lang="en-US" altLang="zh-CN" sz="2400" baseline="-25000" dirty="0">
                <a:solidFill>
                  <a:srgbClr val="0070C0"/>
                </a:solidFill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微软雅黑" pitchFamily="34" charset="-122"/>
              </a:rPr>
              <a:t>∉ V*</a:t>
            </a:r>
            <a:endParaRPr lang="en-US" altLang="zh-CN" sz="2400" dirty="0">
              <a:solidFill>
                <a:srgbClr val="000000"/>
              </a:solidFill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Invariant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0070C0"/>
                </a:solidFill>
              </a:rPr>
              <a:t>e </a:t>
            </a:r>
            <a:r>
              <a:rPr lang="en-US" altLang="zh-CN" sz="2800" dirty="0"/>
              <a:t>must be included in final MST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F1BC6-9FB3-40DC-AF48-7DB839E61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1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1190-2369-4B10-9A88-13BA333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6EB9-9668-480B-84EE-DFE428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615599" cy="4530725"/>
          </a:xfrm>
        </p:spPr>
        <p:txBody>
          <a:bodyPr/>
          <a:lstStyle/>
          <a:p>
            <a:r>
              <a:rPr lang="en-US" altLang="zh-CN" dirty="0"/>
              <a:t>Proof: (by contradiction)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D7F3E-8238-4791-96F7-AF0E9E46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1EEDEC6-EC55-4121-A7C1-FD0E5DF4F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104" y="1869976"/>
            <a:ext cx="39512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5">
            <a:extLst>
              <a:ext uri="{FF2B5EF4-FFF2-40B4-BE49-F238E27FC236}">
                <a16:creationId xmlns:a16="http://schemas.microsoft.com/office/drawing/2014/main" id="{DA2B1281-62D4-404C-8766-506F9674D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54" y="1412776"/>
            <a:ext cx="1531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b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(V*, E*)</a:t>
            </a:r>
            <a:r>
              <a:rPr lang="en-US" altLang="zh-CN" sz="1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73588A19-779F-4037-99C7-4C05802B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204" y="1412776"/>
            <a:ext cx="233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Remaining</a:t>
            </a:r>
            <a:endParaRPr lang="zh-CN" altLang="en-US" sz="2800" b="1" dirty="0">
              <a:solidFill>
                <a:srgbClr val="663300"/>
              </a:solidFill>
              <a:latin typeface="Lucida Fax" pitchFamily="18" charset="0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(V-V*, E-E*)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AB2CD0AD-90DD-49E1-81F1-50439610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867" y="2533551"/>
            <a:ext cx="360362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3C7BECC2-2DED-4410-A39B-B64B7CFF0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6704" y="3095526"/>
            <a:ext cx="2016125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71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1190-2369-4B10-9A88-13BA333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6EB9-9668-480B-84EE-DFE428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615599" cy="4530725"/>
          </a:xfrm>
        </p:spPr>
        <p:txBody>
          <a:bodyPr/>
          <a:lstStyle/>
          <a:p>
            <a:r>
              <a:rPr lang="en-US" altLang="zh-CN" dirty="0"/>
              <a:t>Proof: (by contradiction)</a:t>
            </a:r>
          </a:p>
          <a:p>
            <a:pPr lvl="1"/>
            <a:r>
              <a:rPr lang="en-US" altLang="zh-CN" sz="2400" dirty="0"/>
              <a:t>Otherwise, assume the final MST adds </a:t>
            </a:r>
            <a:r>
              <a:rPr lang="en-US" altLang="zh-CN" sz="2400" dirty="0">
                <a:solidFill>
                  <a:srgbClr val="0070C0"/>
                </a:solidFill>
              </a:rPr>
              <a:t>e’=(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/>
              <a:t>other than </a:t>
            </a:r>
            <a:r>
              <a:rPr lang="en-US" altLang="zh-CN" sz="2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D7F3E-8238-4791-96F7-AF0E9E46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C58BF63-734C-4837-8737-8ACA544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104" y="1869976"/>
            <a:ext cx="39512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5">
            <a:extLst>
              <a:ext uri="{FF2B5EF4-FFF2-40B4-BE49-F238E27FC236}">
                <a16:creationId xmlns:a16="http://schemas.microsoft.com/office/drawing/2014/main" id="{630C9B0F-55C5-4A00-99AE-4C4B7F41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54" y="1412776"/>
            <a:ext cx="1531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b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(V*, E*)</a:t>
            </a:r>
            <a:r>
              <a:rPr lang="en-US" altLang="zh-CN" sz="1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17536CB9-6988-4422-80D6-2E094710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204" y="1412776"/>
            <a:ext cx="233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Remaining</a:t>
            </a:r>
            <a:endParaRPr lang="zh-CN" altLang="en-US" sz="2800" b="1" dirty="0">
              <a:solidFill>
                <a:srgbClr val="663300"/>
              </a:solidFill>
              <a:latin typeface="Lucida Fax" pitchFamily="18" charset="0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(V-V*, E-E*)</a:t>
            </a: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22AD19A1-DAA0-4E71-84B5-EDB5AFA5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098" y="5004675"/>
            <a:ext cx="936625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e’</a:t>
            </a: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CB3B1916-C171-40D6-B74B-3943CD186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398" y="5063413"/>
            <a:ext cx="2016125" cy="0"/>
          </a:xfrm>
          <a:prstGeom prst="line">
            <a:avLst/>
          </a:prstGeom>
          <a:noFill/>
          <a:ln w="4445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90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1190-2369-4B10-9A88-13BA333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6EB9-9668-480B-84EE-DFE428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615599" cy="4530725"/>
          </a:xfrm>
        </p:spPr>
        <p:txBody>
          <a:bodyPr/>
          <a:lstStyle/>
          <a:p>
            <a:r>
              <a:rPr lang="en-US" altLang="zh-CN" dirty="0"/>
              <a:t>Proof: (by contradiction)</a:t>
            </a:r>
          </a:p>
          <a:p>
            <a:pPr lvl="1"/>
            <a:r>
              <a:rPr lang="en-US" altLang="zh-CN" sz="2400" dirty="0"/>
              <a:t>Otherwise, assume the final MST adds </a:t>
            </a:r>
            <a:r>
              <a:rPr lang="en-US" altLang="zh-CN" sz="2400" dirty="0">
                <a:solidFill>
                  <a:srgbClr val="0070C0"/>
                </a:solidFill>
              </a:rPr>
              <a:t>e’=(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/>
              <a:t>other than </a:t>
            </a:r>
            <a:r>
              <a:rPr lang="en-US" altLang="zh-CN" sz="24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D7F3E-8238-4791-96F7-AF0E9E46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C58BF63-734C-4837-8737-8ACA544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104" y="1869976"/>
            <a:ext cx="39512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5">
            <a:extLst>
              <a:ext uri="{FF2B5EF4-FFF2-40B4-BE49-F238E27FC236}">
                <a16:creationId xmlns:a16="http://schemas.microsoft.com/office/drawing/2014/main" id="{630C9B0F-55C5-4A00-99AE-4C4B7F41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54" y="1412776"/>
            <a:ext cx="1531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b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(V*, E*)</a:t>
            </a:r>
            <a:r>
              <a:rPr lang="en-US" altLang="zh-CN" sz="1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17536CB9-6988-4422-80D6-2E094710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204" y="1412776"/>
            <a:ext cx="233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Remaining</a:t>
            </a:r>
            <a:endParaRPr lang="zh-CN" altLang="en-US" sz="2800" b="1" dirty="0">
              <a:solidFill>
                <a:srgbClr val="663300"/>
              </a:solidFill>
              <a:latin typeface="Lucida Fax" pitchFamily="18" charset="0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(V-V*, E-E*)</a:t>
            </a: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22AD19A1-DAA0-4E71-84B5-EDB5AFA5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098" y="5004675"/>
            <a:ext cx="936625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e’</a:t>
            </a: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CB3B1916-C171-40D6-B74B-3943CD186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398" y="5063413"/>
            <a:ext cx="2016125" cy="0"/>
          </a:xfrm>
          <a:prstGeom prst="line">
            <a:avLst/>
          </a:prstGeom>
          <a:noFill/>
          <a:ln w="4445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B5ABB9-3267-4475-8A86-2E653706CBF2}"/>
              </a:ext>
            </a:extLst>
          </p:cNvPr>
          <p:cNvSpPr txBox="1"/>
          <p:nvPr/>
        </p:nvSpPr>
        <p:spPr>
          <a:xfrm>
            <a:off x="1775520" y="3645024"/>
            <a:ext cx="56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Since it is a MST, there must be: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   a path from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x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to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</a:rPr>
              <a:t>p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, and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   another from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</a:rPr>
              <a:t>q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to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y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98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1190-2369-4B10-9A88-13BA333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6EB9-9668-480B-84EE-DFE428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615599" cy="4530725"/>
          </a:xfrm>
        </p:spPr>
        <p:txBody>
          <a:bodyPr/>
          <a:lstStyle/>
          <a:p>
            <a:r>
              <a:rPr lang="en-US" altLang="zh-CN" dirty="0"/>
              <a:t>Proof: (by contradiction)</a:t>
            </a:r>
          </a:p>
          <a:p>
            <a:pPr lvl="1"/>
            <a:r>
              <a:rPr lang="en-US" altLang="zh-CN" sz="2400" dirty="0"/>
              <a:t>Otherwise, assume the final MST adds </a:t>
            </a:r>
            <a:r>
              <a:rPr lang="en-US" altLang="zh-CN" sz="2400" dirty="0">
                <a:solidFill>
                  <a:srgbClr val="0070C0"/>
                </a:solidFill>
              </a:rPr>
              <a:t>e’=(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/>
              <a:t>other than </a:t>
            </a:r>
            <a:r>
              <a:rPr lang="en-US" altLang="zh-CN" sz="2400" dirty="0">
                <a:solidFill>
                  <a:srgbClr val="0070C0"/>
                </a:solidFill>
              </a:rPr>
              <a:t>e</a:t>
            </a:r>
          </a:p>
          <a:p>
            <a:pPr lvl="1"/>
            <a:r>
              <a:rPr lang="en-US" altLang="zh-CN" sz="2400" dirty="0"/>
              <a:t>By adding e to the MST, we get a cycle (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y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400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D7F3E-8238-4791-96F7-AF0E9E46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C58BF63-734C-4837-8737-8ACA544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104" y="1869976"/>
            <a:ext cx="39512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5">
            <a:extLst>
              <a:ext uri="{FF2B5EF4-FFF2-40B4-BE49-F238E27FC236}">
                <a16:creationId xmlns:a16="http://schemas.microsoft.com/office/drawing/2014/main" id="{630C9B0F-55C5-4A00-99AE-4C4B7F41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54" y="1412776"/>
            <a:ext cx="1531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b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(V*, E*)</a:t>
            </a:r>
            <a:r>
              <a:rPr lang="en-US" altLang="zh-CN" sz="1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17536CB9-6988-4422-80D6-2E094710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204" y="1412776"/>
            <a:ext cx="233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Remaining</a:t>
            </a:r>
            <a:endParaRPr lang="zh-CN" altLang="en-US" sz="2800" b="1" dirty="0">
              <a:solidFill>
                <a:srgbClr val="663300"/>
              </a:solidFill>
              <a:latin typeface="Lucida Fax" pitchFamily="18" charset="0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(V-V*, E-E*)</a:t>
            </a: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E9BA0792-0D44-42AE-ADFC-473C52CA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867" y="2533551"/>
            <a:ext cx="360362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E3AF3CFB-4688-46A0-B3C7-4A74A114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6704" y="3095526"/>
            <a:ext cx="2016125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22AD19A1-DAA0-4E71-84B5-EDB5AFA5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098" y="5004675"/>
            <a:ext cx="936625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e’</a:t>
            </a: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CB3B1916-C171-40D6-B74B-3943CD186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398" y="5063413"/>
            <a:ext cx="2016125" cy="0"/>
          </a:xfrm>
          <a:prstGeom prst="line">
            <a:avLst/>
          </a:prstGeom>
          <a:noFill/>
          <a:ln w="4445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26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1190-2369-4B10-9A88-13BA333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6EB9-9668-480B-84EE-DFE428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615599" cy="4530725"/>
          </a:xfrm>
        </p:spPr>
        <p:txBody>
          <a:bodyPr/>
          <a:lstStyle/>
          <a:p>
            <a:r>
              <a:rPr lang="en-US" altLang="zh-CN" dirty="0"/>
              <a:t>Proof: (by contradiction)</a:t>
            </a:r>
          </a:p>
          <a:p>
            <a:pPr lvl="1"/>
            <a:r>
              <a:rPr lang="en-US" altLang="zh-CN" sz="2400" dirty="0"/>
              <a:t>Otherwise, assume the final MST adds </a:t>
            </a:r>
            <a:r>
              <a:rPr lang="en-US" altLang="zh-CN" sz="2400" dirty="0">
                <a:solidFill>
                  <a:srgbClr val="0070C0"/>
                </a:solidFill>
              </a:rPr>
              <a:t>e’=(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/>
              <a:t>other than </a:t>
            </a:r>
            <a:r>
              <a:rPr lang="en-US" altLang="zh-CN" sz="2400" dirty="0">
                <a:solidFill>
                  <a:srgbClr val="0070C0"/>
                </a:solidFill>
              </a:rPr>
              <a:t>e</a:t>
            </a:r>
          </a:p>
          <a:p>
            <a:pPr lvl="1"/>
            <a:r>
              <a:rPr lang="en-US" altLang="zh-CN" sz="2400" dirty="0"/>
              <a:t>By adding e to the MST, we get a cycle (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y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Given </a:t>
            </a:r>
            <a:r>
              <a:rPr lang="en-US" altLang="zh-CN" sz="2400" dirty="0">
                <a:solidFill>
                  <a:srgbClr val="0070C0"/>
                </a:solidFill>
              </a:rPr>
              <a:t>weight(e)</a:t>
            </a:r>
            <a:r>
              <a:rPr lang="en-US" altLang="zh-CN" sz="2400" dirty="0"/>
              <a:t> is less than </a:t>
            </a:r>
            <a:r>
              <a:rPr lang="en-US" altLang="zh-CN" sz="2400" dirty="0">
                <a:solidFill>
                  <a:srgbClr val="0070C0"/>
                </a:solidFill>
              </a:rPr>
              <a:t>weight(e’)</a:t>
            </a:r>
            <a:r>
              <a:rPr lang="en-US" altLang="zh-CN" sz="2400" dirty="0"/>
              <a:t>, so we can delete </a:t>
            </a:r>
            <a:r>
              <a:rPr lang="en-US" altLang="zh-CN" sz="2400" dirty="0">
                <a:solidFill>
                  <a:srgbClr val="0070C0"/>
                </a:solidFill>
              </a:rPr>
              <a:t>e’</a:t>
            </a:r>
            <a:r>
              <a:rPr lang="en-US" altLang="zh-CN" sz="2400" dirty="0"/>
              <a:t> get a smaller MST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D7F3E-8238-4791-96F7-AF0E9E46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C58BF63-734C-4837-8737-8ACA544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104" y="1869976"/>
            <a:ext cx="39512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5">
            <a:extLst>
              <a:ext uri="{FF2B5EF4-FFF2-40B4-BE49-F238E27FC236}">
                <a16:creationId xmlns:a16="http://schemas.microsoft.com/office/drawing/2014/main" id="{630C9B0F-55C5-4A00-99AE-4C4B7F41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54" y="1412776"/>
            <a:ext cx="1531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b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(V*, E*)</a:t>
            </a:r>
            <a:r>
              <a:rPr lang="en-US" altLang="zh-CN" sz="1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17536CB9-6988-4422-80D6-2E094710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204" y="1412776"/>
            <a:ext cx="233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Remaining</a:t>
            </a:r>
            <a:endParaRPr lang="zh-CN" altLang="en-US" sz="2800" b="1" dirty="0">
              <a:solidFill>
                <a:srgbClr val="663300"/>
              </a:solidFill>
              <a:latin typeface="Lucida Fax" pitchFamily="18" charset="0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(V-V*, E-E*)</a:t>
            </a: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E9BA0792-0D44-42AE-ADFC-473C52CA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867" y="2533551"/>
            <a:ext cx="360362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E3AF3CFB-4688-46A0-B3C7-4A74A114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6704" y="3095526"/>
            <a:ext cx="2016125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0075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1190-2369-4B10-9A88-13BA333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Proof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86EB9-9668-480B-84EE-DFE428FB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6"/>
            <a:ext cx="5615599" cy="4530725"/>
          </a:xfrm>
        </p:spPr>
        <p:txBody>
          <a:bodyPr/>
          <a:lstStyle/>
          <a:p>
            <a:r>
              <a:rPr lang="en-US" altLang="zh-CN" dirty="0"/>
              <a:t>Proof: (by contradiction)</a:t>
            </a:r>
          </a:p>
          <a:p>
            <a:pPr lvl="1"/>
            <a:r>
              <a:rPr lang="en-US" altLang="zh-CN" sz="2400" dirty="0"/>
              <a:t>Otherwise, assume the final MST adds </a:t>
            </a:r>
            <a:r>
              <a:rPr lang="en-US" altLang="zh-CN" sz="2400" dirty="0">
                <a:solidFill>
                  <a:srgbClr val="0070C0"/>
                </a:solidFill>
              </a:rPr>
              <a:t>e’=(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  <a:r>
              <a:rPr lang="en-US" altLang="zh-CN" sz="2400" dirty="0"/>
              <a:t>other than </a:t>
            </a:r>
            <a:r>
              <a:rPr lang="en-US" altLang="zh-CN" sz="2400" dirty="0">
                <a:solidFill>
                  <a:srgbClr val="0070C0"/>
                </a:solidFill>
              </a:rPr>
              <a:t>e</a:t>
            </a:r>
          </a:p>
          <a:p>
            <a:pPr lvl="1"/>
            <a:r>
              <a:rPr lang="en-US" altLang="zh-CN" sz="2400" dirty="0"/>
              <a:t>By adding e to the MST, we get a cycle (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p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q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y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微软雅黑" pitchFamily="34" charset="-122"/>
              </a:rPr>
              <a:t>v</a:t>
            </a:r>
            <a:r>
              <a:rPr lang="en-US" altLang="zh-CN" sz="2400" baseline="-25000" dirty="0" err="1">
                <a:solidFill>
                  <a:srgbClr val="0070C0"/>
                </a:solidFill>
                <a:ea typeface="微软雅黑" pitchFamily="34" charset="-122"/>
              </a:rPr>
              <a:t>x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/>
              <a:t>Given </a:t>
            </a:r>
            <a:r>
              <a:rPr lang="en-US" altLang="zh-CN" sz="2400" dirty="0">
                <a:solidFill>
                  <a:srgbClr val="0070C0"/>
                </a:solidFill>
              </a:rPr>
              <a:t>weight(e)</a:t>
            </a:r>
            <a:r>
              <a:rPr lang="en-US" altLang="zh-CN" sz="2400" dirty="0"/>
              <a:t> is less than </a:t>
            </a:r>
            <a:r>
              <a:rPr lang="en-US" altLang="zh-CN" sz="2400" dirty="0">
                <a:solidFill>
                  <a:srgbClr val="0070C0"/>
                </a:solidFill>
              </a:rPr>
              <a:t>weight(e’)</a:t>
            </a:r>
            <a:r>
              <a:rPr lang="en-US" altLang="zh-CN" sz="2400" dirty="0"/>
              <a:t>, so we can delete </a:t>
            </a:r>
            <a:r>
              <a:rPr lang="en-US" altLang="zh-CN" sz="2400" dirty="0">
                <a:solidFill>
                  <a:srgbClr val="0070C0"/>
                </a:solidFill>
              </a:rPr>
              <a:t>e’</a:t>
            </a:r>
            <a:r>
              <a:rPr lang="en-US" altLang="zh-CN" sz="2400" dirty="0"/>
              <a:t> get a smaller MST</a:t>
            </a:r>
          </a:p>
          <a:p>
            <a:pPr lvl="1"/>
            <a:r>
              <a:rPr lang="en-US" altLang="zh-CN" sz="2400" dirty="0"/>
              <a:t>Contradiction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D7F3E-8238-4791-96F7-AF0E9E4684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BC58BF63-734C-4837-8737-8ACA544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6104" y="1869976"/>
            <a:ext cx="39512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 Box 5">
            <a:extLst>
              <a:ext uri="{FF2B5EF4-FFF2-40B4-BE49-F238E27FC236}">
                <a16:creationId xmlns:a16="http://schemas.microsoft.com/office/drawing/2014/main" id="{630C9B0F-55C5-4A00-99AE-4C4B7F41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54" y="1412776"/>
            <a:ext cx="15319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b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(V*, E*)</a:t>
            </a:r>
            <a:r>
              <a:rPr lang="en-US" altLang="zh-CN" sz="1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17536CB9-6988-4422-80D6-2E0947108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204" y="1412776"/>
            <a:ext cx="23383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Remaining</a:t>
            </a:r>
            <a:endParaRPr lang="zh-CN" altLang="en-US" sz="2800" b="1" dirty="0">
              <a:solidFill>
                <a:srgbClr val="663300"/>
              </a:solidFill>
              <a:latin typeface="Lucida Fax" pitchFamily="18" charset="0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663300"/>
                </a:solidFill>
                <a:latin typeface="Lucida Fax" pitchFamily="18" charset="0"/>
                <a:ea typeface="微软雅黑" pitchFamily="34" charset="-122"/>
              </a:rPr>
              <a:t>(V-V*, E-E*)</a:t>
            </a: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E9BA0792-0D44-42AE-ADFC-473C52CA5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8867" y="2533551"/>
            <a:ext cx="360362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E3AF3CFB-4688-46A0-B3C7-4A74A1144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6704" y="3095526"/>
            <a:ext cx="2016125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22AD19A1-DAA0-4E71-84B5-EDB5AFA5F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098" y="5004675"/>
            <a:ext cx="936625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e’</a:t>
            </a:r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CB3B1916-C171-40D6-B74B-3943CD186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398" y="5063413"/>
            <a:ext cx="2016125" cy="0"/>
          </a:xfrm>
          <a:prstGeom prst="line">
            <a:avLst/>
          </a:prstGeom>
          <a:noFill/>
          <a:ln w="44450">
            <a:solidFill>
              <a:srgbClr val="0099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877BC-2EA3-444F-B02B-A20A2FCF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Spanning Trees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30E7A-C328-4801-A27A-8D403639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Given</a:t>
            </a:r>
          </a:p>
          <a:p>
            <a:pPr lvl="1"/>
            <a:r>
              <a:rPr lang="en-US" altLang="zh-CN" dirty="0"/>
              <a:t>An undirected graph </a:t>
            </a:r>
            <a:r>
              <a:rPr lang="en-US" altLang="zh-CN" dirty="0">
                <a:solidFill>
                  <a:srgbClr val="0070C0"/>
                </a:solidFill>
              </a:rPr>
              <a:t>G = (V,E) </a:t>
            </a:r>
            <a:r>
              <a:rPr lang="en-US" altLang="zh-CN" dirty="0"/>
              <a:t>with edge weight </a:t>
            </a:r>
            <a:r>
              <a:rPr lang="en-US" altLang="zh-CN" dirty="0" err="1">
                <a:solidFill>
                  <a:srgbClr val="0070C0"/>
                </a:solidFill>
              </a:rPr>
              <a:t>c</a:t>
            </a:r>
            <a:r>
              <a:rPr lang="en-US" altLang="zh-CN" baseline="-25000" dirty="0" err="1">
                <a:solidFill>
                  <a:srgbClr val="0070C0"/>
                </a:solidFill>
              </a:rPr>
              <a:t>v,w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A spanning tree</a:t>
            </a:r>
          </a:p>
          <a:p>
            <a:pPr lvl="1"/>
            <a:r>
              <a:rPr lang="en-US" altLang="zh-CN" dirty="0"/>
              <a:t>A tree including all vertices in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</a:p>
          <a:p>
            <a:pPr lvl="1"/>
            <a:r>
              <a:rPr lang="en-US" altLang="zh-CN" dirty="0"/>
              <a:t>It should have the number of edges equal </a:t>
            </a:r>
            <a:r>
              <a:rPr lang="en-US" altLang="zh-CN" dirty="0">
                <a:solidFill>
                  <a:srgbClr val="0070C0"/>
                </a:solidFill>
              </a:rPr>
              <a:t>|V|-1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Cost</a:t>
            </a:r>
            <a:r>
              <a:rPr lang="en-US" altLang="zh-CN" dirty="0"/>
              <a:t>: sum of edge weights in the tree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Minimum spanning tree (MST)</a:t>
            </a:r>
          </a:p>
          <a:p>
            <a:pPr lvl="1"/>
            <a:r>
              <a:rPr lang="en-US" altLang="zh-CN" dirty="0"/>
              <a:t>The spanning tree with minimum cost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4F3BE-90F7-4568-AC9F-386ED48A3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237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D2DA3-8E91-4924-8F3B-B713A75E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A7E6D-71B2-45D0-9C3C-8DC5C44D5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68204-FE75-4B8C-A62A-0513F31887E9}"/>
              </a:ext>
            </a:extLst>
          </p:cNvPr>
          <p:cNvSpPr txBox="1"/>
          <p:nvPr/>
        </p:nvSpPr>
        <p:spPr>
          <a:xfrm>
            <a:off x="1703512" y="1417639"/>
            <a:ext cx="10972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Prim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Graph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s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s is the source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MST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store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edges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MSTtag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            		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number of edges in MST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MST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  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allocate for MST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D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()];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        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Init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index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INFINITE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s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 	        				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s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VISITED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                	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add source vertex to MST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s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zh-CN" altLang="en-US" sz="2000" b="1" dirty="0">
              <a:latin typeface="Ludica fax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696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D2DA3-8E91-4924-8F3B-B713A75E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CA7E6D-71B2-45D0-9C3C-8DC5C44D51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68204-FE75-4B8C-A62A-0513F31887E9}"/>
              </a:ext>
            </a:extLst>
          </p:cNvPr>
          <p:cNvSpPr txBox="1"/>
          <p:nvPr/>
        </p:nvSpPr>
        <p:spPr>
          <a:xfrm>
            <a:off x="1703512" y="1268760"/>
            <a:ext cx="10972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/>
            <a:r>
              <a:rPr lang="nn-NO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()-</a:t>
            </a:r>
            <a:r>
              <a:rPr lang="nn-NO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1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nn-NO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Update distance after a vertex is added to MST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 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FirstEdge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IsEdge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NextEdge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!=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VISITED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weight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weight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v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minVertex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 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find a new edge with minimum weight to add</a:t>
            </a:r>
          </a:p>
          <a:p>
            <a:pPr defTabSz="360000"/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-1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return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			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non-connected graph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VISITED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mark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as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visited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Edge 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index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AddEdgetoMST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MST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MSTtag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add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the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 to MST</a:t>
            </a: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latin typeface="Ludica fax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397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E740D-30C8-486C-B79D-4BE1E3D9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C7EB8-1BE9-4870-A493-AE95C88F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problem: how to find minimum edge to add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0205E-A8A1-429E-AE62-0DC04DA03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687BEF-993C-47DE-AB0A-D075A4C4F89C}"/>
              </a:ext>
            </a:extLst>
          </p:cNvPr>
          <p:cNvSpPr txBox="1"/>
          <p:nvPr/>
        </p:nvSpPr>
        <p:spPr>
          <a:xfrm>
            <a:off x="1919536" y="2492896"/>
            <a:ext cx="82089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minVertex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Graph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 = -1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MinDist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= INFINITY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</a:p>
          <a:p>
            <a:pPr defTabSz="360000"/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nn-NO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endParaRPr lang="nn-NO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MinDist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MinDist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= D[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</a:p>
          <a:p>
            <a:pPr defTabSz="360000"/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latin typeface="Ludica fax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301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9B598-A2AF-4B57-892A-3A0CD0FA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2BD9-40BF-4E7D-91B7-8F75C069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Similar to Dijkstra’s Algorithm</a:t>
            </a:r>
          </a:p>
          <a:p>
            <a:pPr lvl="1"/>
            <a:r>
              <a:rPr lang="en-US" altLang="zh-CN" dirty="0"/>
              <a:t>Do not accumulate distances</a:t>
            </a:r>
          </a:p>
          <a:p>
            <a:pPr lvl="1"/>
            <a:r>
              <a:rPr lang="en-US" altLang="zh-CN" dirty="0"/>
              <a:t>Use minimum edge directed</a:t>
            </a:r>
          </a:p>
          <a:p>
            <a:r>
              <a:rPr lang="en-US" altLang="zh-CN" dirty="0"/>
              <a:t>After adding a vertex (edge), the algorithm needs to</a:t>
            </a:r>
          </a:p>
          <a:p>
            <a:pPr lvl="1"/>
            <a:r>
              <a:rPr lang="en-US" altLang="zh-CN" dirty="0"/>
              <a:t>Update all its neighbors</a:t>
            </a:r>
          </a:p>
          <a:p>
            <a:pPr lvl="1"/>
            <a:r>
              <a:rPr lang="en-US" altLang="zh-CN" dirty="0"/>
              <a:t>Pick up a new vertex (edge) to add: enumerate all</a:t>
            </a:r>
            <a:r>
              <a:rPr lang="zh-CN" altLang="en-US" dirty="0"/>
              <a:t> </a:t>
            </a:r>
            <a:r>
              <a:rPr lang="en-US" altLang="zh-CN" dirty="0"/>
              <a:t>vertices</a:t>
            </a:r>
          </a:p>
          <a:p>
            <a:r>
              <a:rPr lang="en-US" altLang="zh-CN" dirty="0"/>
              <a:t>Total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O(E) </a:t>
            </a:r>
            <a:r>
              <a:rPr lang="en-US" altLang="zh-CN" dirty="0"/>
              <a:t>time to update neighbors for adding all vertices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O(|V|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time to pick up next vertex</a:t>
            </a:r>
          </a:p>
          <a:p>
            <a:r>
              <a:rPr lang="en-US" altLang="zh-CN" dirty="0"/>
              <a:t>Optimization</a:t>
            </a:r>
          </a:p>
          <a:p>
            <a:pPr lvl="1"/>
            <a:r>
              <a:rPr lang="en-US" altLang="zh-CN" dirty="0"/>
              <a:t>Use heap to keep distances as Dijkstra’s Algorithm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49F2C-FF45-4389-AFFC-F943B830C6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167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D0D78-A9E0-47A6-99BA-729F2B8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3755-7379-43D7-81E8-63FCE90F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Prim’s Algorithm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Kruskal’s algorithm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CA4FC-D6D2-46BF-B31E-81743671D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42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69BE9-0A3D-4519-A5D6-B3D474F8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33937-60C2-4320-B89C-FF52EEB4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Start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srgbClr val="0070C0"/>
                </a:solidFill>
              </a:rPr>
              <a:t>n</a:t>
            </a:r>
            <a:r>
              <a:rPr lang="en-US" altLang="zh-CN" sz="2800" dirty="0"/>
              <a:t> vertices in the graph as a forest of n trees </a:t>
            </a:r>
            <a:r>
              <a:rPr lang="en-US" altLang="zh-CN" sz="2800" dirty="0">
                <a:solidFill>
                  <a:srgbClr val="0070C0"/>
                </a:solidFill>
                <a:latin typeface="Lucida Fax" pitchFamily="18" charset="0"/>
                <a:ea typeface="微软雅黑" pitchFamily="34" charset="-122"/>
              </a:rPr>
              <a:t>T = &lt;V</a:t>
            </a:r>
            <a:r>
              <a:rPr lang="zh-CN" altLang="en-US" sz="2800" dirty="0">
                <a:solidFill>
                  <a:srgbClr val="0070C0"/>
                </a:solidFill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2800" dirty="0">
                <a:solidFill>
                  <a:srgbClr val="0070C0"/>
                </a:solidFill>
                <a:latin typeface="Lucida Fax" pitchFamily="18" charset="0"/>
                <a:ea typeface="微软雅黑" pitchFamily="34" charset="-122"/>
              </a:rPr>
              <a:t>{}&gt;</a:t>
            </a: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i.e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: </a:t>
            </a:r>
            <a:r>
              <a:rPr lang="en-US" altLang="zh-CN" sz="2400" dirty="0">
                <a:solidFill>
                  <a:srgbClr val="0070C0"/>
                </a:solidFill>
                <a:latin typeface="Lucida Fax" pitchFamily="18" charset="0"/>
                <a:ea typeface="微软雅黑" pitchFamily="34" charset="-122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components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Enumerate</a:t>
            </a:r>
            <a:r>
              <a:rPr lang="en-US" altLang="zh-CN" sz="2800" dirty="0"/>
              <a:t> each edge </a:t>
            </a:r>
            <a:r>
              <a:rPr lang="en-US" altLang="zh-CN" sz="2800" dirty="0">
                <a:solidFill>
                  <a:srgbClr val="0070C0"/>
                </a:solidFill>
              </a:rPr>
              <a:t>e</a:t>
            </a:r>
            <a:r>
              <a:rPr lang="en-US" altLang="zh-CN" sz="2800" dirty="0"/>
              <a:t> in E</a:t>
            </a:r>
          </a:p>
          <a:p>
            <a:pPr lvl="1"/>
            <a:r>
              <a:rPr lang="en-US" altLang="zh-CN" dirty="0"/>
              <a:t>If two adjacent vertices of e belong to two components</a:t>
            </a:r>
          </a:p>
          <a:p>
            <a:pPr lvl="2"/>
            <a:r>
              <a:rPr lang="en-US" altLang="zh-CN" dirty="0"/>
              <a:t>Add </a:t>
            </a:r>
            <a:r>
              <a:rPr lang="en-US" altLang="zh-CN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 to T</a:t>
            </a:r>
          </a:p>
          <a:p>
            <a:pPr lvl="1"/>
            <a:r>
              <a:rPr lang="en-US" altLang="zh-CN" dirty="0"/>
              <a:t>Otherwise, skip </a:t>
            </a:r>
            <a:r>
              <a:rPr lang="en-US" altLang="zh-CN" dirty="0">
                <a:solidFill>
                  <a:srgbClr val="0070C0"/>
                </a:solidFill>
              </a:rPr>
              <a:t>e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Finish</a:t>
            </a:r>
            <a:r>
              <a:rPr lang="en-US" altLang="zh-CN" sz="2800" dirty="0"/>
              <a:t>: all vertices in one component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AE15-8E8E-428B-863C-D602F6724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009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53CB3-B357-4EEA-948F-4799D9D9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092C2-FDDF-422C-AA5D-1137EB14D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AutoShape 49">
            <a:extLst>
              <a:ext uri="{FF2B5EF4-FFF2-40B4-BE49-F238E27FC236}">
                <a16:creationId xmlns:a16="http://schemas.microsoft.com/office/drawing/2014/main" id="{4B5CC089-4CED-4D6B-9BB9-0B1DEC14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3429000"/>
            <a:ext cx="1008062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" name="Oval 50">
            <a:extLst>
              <a:ext uri="{FF2B5EF4-FFF2-40B4-BE49-F238E27FC236}">
                <a16:creationId xmlns:a16="http://schemas.microsoft.com/office/drawing/2014/main" id="{B8C166C7-F133-4A65-A61C-4C592C96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980" y="2352676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2599C667-4F3B-4EEB-98E2-5EA39AE0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280" y="3289301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8" name="Oval 52">
            <a:extLst>
              <a:ext uri="{FF2B5EF4-FFF2-40B4-BE49-F238E27FC236}">
                <a16:creationId xmlns:a16="http://schemas.microsoft.com/office/drawing/2014/main" id="{261CCDBF-FC7E-41D1-B598-DCF0FB8E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0" y="3505201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9" name="Oval 53">
            <a:extLst>
              <a:ext uri="{FF2B5EF4-FFF2-40B4-BE49-F238E27FC236}">
                <a16:creationId xmlns:a16="http://schemas.microsoft.com/office/drawing/2014/main" id="{77526487-345E-4E83-A342-4B458B2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6" y="3360738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0" name="Oval 54">
            <a:extLst>
              <a:ext uri="{FF2B5EF4-FFF2-40B4-BE49-F238E27FC236}">
                <a16:creationId xmlns:a16="http://schemas.microsoft.com/office/drawing/2014/main" id="{6723BD38-3FA2-46EF-963D-ACE28504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491" y="4441826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1" name="Oval 55">
            <a:extLst>
              <a:ext uri="{FF2B5EF4-FFF2-40B4-BE49-F238E27FC236}">
                <a16:creationId xmlns:a16="http://schemas.microsoft.com/office/drawing/2014/main" id="{B77763E2-D3D5-44DE-B658-2DDDDBF5A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80" y="4441826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2" name="Line 56">
            <a:extLst>
              <a:ext uri="{FF2B5EF4-FFF2-40B4-BE49-F238E27FC236}">
                <a16:creationId xmlns:a16="http://schemas.microsoft.com/office/drawing/2014/main" id="{8F4E7BA5-0738-47A8-AB46-CB688EDD1A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492" y="2855912"/>
            <a:ext cx="360363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Line 57">
            <a:extLst>
              <a:ext uri="{FF2B5EF4-FFF2-40B4-BE49-F238E27FC236}">
                <a16:creationId xmlns:a16="http://schemas.microsoft.com/office/drawing/2014/main" id="{0DF2DBDC-388C-43B2-A19C-3688E0803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280" y="2855912"/>
            <a:ext cx="71437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31D18FCA-93B7-4ED5-9CD9-E427AE9589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3616" y="3794125"/>
            <a:ext cx="28733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C6CB9F40-DB4C-416A-9BB1-5C6DAA3AF9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7217" y="2640012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Line 60">
            <a:extLst>
              <a:ext uri="{FF2B5EF4-FFF2-40B4-BE49-F238E27FC236}">
                <a16:creationId xmlns:a16="http://schemas.microsoft.com/office/drawing/2014/main" id="{93F809CE-A494-4588-A19A-6FE9F3755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3841" y="3865562"/>
            <a:ext cx="28733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" name="Line 61">
            <a:extLst>
              <a:ext uri="{FF2B5EF4-FFF2-40B4-BE49-F238E27FC236}">
                <a16:creationId xmlns:a16="http://schemas.microsoft.com/office/drawing/2014/main" id="{EB80CD95-0398-43A7-B583-522DF301E3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71317" y="4729162"/>
            <a:ext cx="7921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Line 62">
            <a:extLst>
              <a:ext uri="{FF2B5EF4-FFF2-40B4-BE49-F238E27FC236}">
                <a16:creationId xmlns:a16="http://schemas.microsoft.com/office/drawing/2014/main" id="{15B2581E-D104-46DE-8AB1-2B626D48F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79" y="4010026"/>
            <a:ext cx="360362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Line 63">
            <a:extLst>
              <a:ext uri="{FF2B5EF4-FFF2-40B4-BE49-F238E27FC236}">
                <a16:creationId xmlns:a16="http://schemas.microsoft.com/office/drawing/2014/main" id="{B12DAD26-28F2-4160-9B31-BE53E342E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6142" y="4010026"/>
            <a:ext cx="35877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64">
            <a:extLst>
              <a:ext uri="{FF2B5EF4-FFF2-40B4-BE49-F238E27FC236}">
                <a16:creationId xmlns:a16="http://schemas.microsoft.com/office/drawing/2014/main" id="{5A11CE8C-7E06-4996-A901-952AB22221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117" y="2768600"/>
            <a:ext cx="576263" cy="73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Text Box 65">
            <a:extLst>
              <a:ext uri="{FF2B5EF4-FFF2-40B4-BE49-F238E27FC236}">
                <a16:creationId xmlns:a16="http://schemas.microsoft.com/office/drawing/2014/main" id="{64BEB2FA-8FDC-418A-9455-CEA56D6CC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591" y="2713037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22" name="Text Box 66">
            <a:extLst>
              <a:ext uri="{FF2B5EF4-FFF2-40B4-BE49-F238E27FC236}">
                <a16:creationId xmlns:a16="http://schemas.microsoft.com/office/drawing/2014/main" id="{30021205-9866-40CC-A905-6F23B7B8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441" y="2711450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23" name="Text Box 67">
            <a:extLst>
              <a:ext uri="{FF2B5EF4-FFF2-40B4-BE49-F238E27FC236}">
                <a16:creationId xmlns:a16="http://schemas.microsoft.com/office/drawing/2014/main" id="{FD82D8ED-4644-4852-B102-9895DD47F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655" y="219233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24" name="Text Box 68">
            <a:extLst>
              <a:ext uri="{FF2B5EF4-FFF2-40B4-BE49-F238E27FC236}">
                <a16:creationId xmlns:a16="http://schemas.microsoft.com/office/drawing/2014/main" id="{9A53B0C3-2E92-4E23-AB92-8DB30C50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679" y="2784475"/>
            <a:ext cx="431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25" name="Text Box 69">
            <a:extLst>
              <a:ext uri="{FF2B5EF4-FFF2-40B4-BE49-F238E27FC236}">
                <a16:creationId xmlns:a16="http://schemas.microsoft.com/office/drawing/2014/main" id="{E6021908-CDFE-4233-A679-42F086BE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705" y="379253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12</a:t>
            </a:r>
          </a:p>
        </p:txBody>
      </p:sp>
      <p:sp>
        <p:nvSpPr>
          <p:cNvPr id="26" name="Text Box 70">
            <a:extLst>
              <a:ext uri="{FF2B5EF4-FFF2-40B4-BE49-F238E27FC236}">
                <a16:creationId xmlns:a16="http://schemas.microsoft.com/office/drawing/2014/main" id="{ED37218C-9525-4956-95D8-19662DEE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016" y="3937000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27" name="Text Box 71">
            <a:extLst>
              <a:ext uri="{FF2B5EF4-FFF2-40B4-BE49-F238E27FC236}">
                <a16:creationId xmlns:a16="http://schemas.microsoft.com/office/drawing/2014/main" id="{6EEEE59F-D239-423F-A801-ABDCFB912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817" y="393700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28" name="Text Box 72">
            <a:extLst>
              <a:ext uri="{FF2B5EF4-FFF2-40B4-BE49-F238E27FC236}">
                <a16:creationId xmlns:a16="http://schemas.microsoft.com/office/drawing/2014/main" id="{2042117B-D357-41A2-A94F-5FDB9944C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17" y="464185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F2029681-EA9C-49FD-86BC-27FEEF58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716" y="4010025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30" name="Oval 74">
            <a:extLst>
              <a:ext uri="{FF2B5EF4-FFF2-40B4-BE49-F238E27FC236}">
                <a16:creationId xmlns:a16="http://schemas.microsoft.com/office/drawing/2014/main" id="{076CE8CF-AEDB-4172-9E95-922F0A0B4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941" y="2352676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31" name="Oval 75">
            <a:extLst>
              <a:ext uri="{FF2B5EF4-FFF2-40B4-BE49-F238E27FC236}">
                <a16:creationId xmlns:a16="http://schemas.microsoft.com/office/drawing/2014/main" id="{B55CC195-5C52-4082-B85C-B61D7CA9B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086" y="2402543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32" name="Oval 76">
            <a:extLst>
              <a:ext uri="{FF2B5EF4-FFF2-40B4-BE49-F238E27FC236}">
                <a16:creationId xmlns:a16="http://schemas.microsoft.com/office/drawing/2014/main" id="{1C4932C6-FED5-4878-B846-1AA6C1085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386" y="3339168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33" name="Oval 77">
            <a:extLst>
              <a:ext uri="{FF2B5EF4-FFF2-40B4-BE49-F238E27FC236}">
                <a16:creationId xmlns:a16="http://schemas.microsoft.com/office/drawing/2014/main" id="{F67F0A38-8FCE-4183-8813-44927701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886" y="3555068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4" name="Oval 78">
            <a:extLst>
              <a:ext uri="{FF2B5EF4-FFF2-40B4-BE49-F238E27FC236}">
                <a16:creationId xmlns:a16="http://schemas.microsoft.com/office/drawing/2014/main" id="{4D58AD20-CEA6-4728-A55C-235524B4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72" y="3410606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35" name="Oval 79">
            <a:extLst>
              <a:ext uri="{FF2B5EF4-FFF2-40B4-BE49-F238E27FC236}">
                <a16:creationId xmlns:a16="http://schemas.microsoft.com/office/drawing/2014/main" id="{461EC11D-AD73-41DE-9679-043767D0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597" y="4491693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36" name="Oval 80">
            <a:extLst>
              <a:ext uri="{FF2B5EF4-FFF2-40B4-BE49-F238E27FC236}">
                <a16:creationId xmlns:a16="http://schemas.microsoft.com/office/drawing/2014/main" id="{068C1949-361C-4CF4-8625-F5127109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7586" y="4491693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37" name="Line 81">
            <a:extLst>
              <a:ext uri="{FF2B5EF4-FFF2-40B4-BE49-F238E27FC236}">
                <a16:creationId xmlns:a16="http://schemas.microsoft.com/office/drawing/2014/main" id="{5A9E2B93-59D5-4C82-8075-51B396695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0598" y="2905780"/>
            <a:ext cx="360363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8" name="Line 82">
            <a:extLst>
              <a:ext uri="{FF2B5EF4-FFF2-40B4-BE49-F238E27FC236}">
                <a16:creationId xmlns:a16="http://schemas.microsoft.com/office/drawing/2014/main" id="{BA95F46A-AAB3-4348-A872-126E49AE8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9386" y="2905780"/>
            <a:ext cx="71437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9" name="Line 83">
            <a:extLst>
              <a:ext uri="{FF2B5EF4-FFF2-40B4-BE49-F238E27FC236}">
                <a16:creationId xmlns:a16="http://schemas.microsoft.com/office/drawing/2014/main" id="{4AD23965-8029-4BA7-A65B-9D6466D1C8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7722" y="3843992"/>
            <a:ext cx="28733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0" name="Line 84">
            <a:extLst>
              <a:ext uri="{FF2B5EF4-FFF2-40B4-BE49-F238E27FC236}">
                <a16:creationId xmlns:a16="http://schemas.microsoft.com/office/drawing/2014/main" id="{3D6A1EE4-D299-4643-A759-183293B4D9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37947" y="3915430"/>
            <a:ext cx="28733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1" name="Line 85">
            <a:extLst>
              <a:ext uri="{FF2B5EF4-FFF2-40B4-BE49-F238E27FC236}">
                <a16:creationId xmlns:a16="http://schemas.microsoft.com/office/drawing/2014/main" id="{8A5A3362-68AF-419A-9531-C9CB564FEF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85423" y="4779031"/>
            <a:ext cx="7921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Line 86">
            <a:extLst>
              <a:ext uri="{FF2B5EF4-FFF2-40B4-BE49-F238E27FC236}">
                <a16:creationId xmlns:a16="http://schemas.microsoft.com/office/drawing/2014/main" id="{C8F51911-9185-4D51-B6FB-9698217E36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7222" y="2818467"/>
            <a:ext cx="611188" cy="73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3" name="Text Box 87">
            <a:extLst>
              <a:ext uri="{FF2B5EF4-FFF2-40B4-BE49-F238E27FC236}">
                <a16:creationId xmlns:a16="http://schemas.microsoft.com/office/drawing/2014/main" id="{A95DFC1E-8374-4F28-B063-575970D9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697" y="2762905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44" name="Text Box 88">
            <a:extLst>
              <a:ext uri="{FF2B5EF4-FFF2-40B4-BE49-F238E27FC236}">
                <a16:creationId xmlns:a16="http://schemas.microsoft.com/office/drawing/2014/main" id="{947CC0AF-76ED-479F-AE7B-B1D03515A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547" y="2761317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45" name="Text Box 89">
            <a:extLst>
              <a:ext uri="{FF2B5EF4-FFF2-40B4-BE49-F238E27FC236}">
                <a16:creationId xmlns:a16="http://schemas.microsoft.com/office/drawing/2014/main" id="{BDCC8CF9-C849-47F8-A55E-9BCF51781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785" y="2834342"/>
            <a:ext cx="431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46" name="Text Box 90">
            <a:extLst>
              <a:ext uri="{FF2B5EF4-FFF2-40B4-BE49-F238E27FC236}">
                <a16:creationId xmlns:a16="http://schemas.microsoft.com/office/drawing/2014/main" id="{7C1D4619-9CE4-4560-860B-EDDD0DF29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923" y="398686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47" name="Text Box 91">
            <a:extLst>
              <a:ext uri="{FF2B5EF4-FFF2-40B4-BE49-F238E27FC236}">
                <a16:creationId xmlns:a16="http://schemas.microsoft.com/office/drawing/2014/main" id="{26EF2265-BB67-4820-9108-71DF5301A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323" y="4691717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48" name="Text Box 92">
            <a:extLst>
              <a:ext uri="{FF2B5EF4-FFF2-40B4-BE49-F238E27FC236}">
                <a16:creationId xmlns:a16="http://schemas.microsoft.com/office/drawing/2014/main" id="{67BC0E35-0A75-4017-9109-33CDC494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822" y="4059892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49" name="Oval 93">
            <a:extLst>
              <a:ext uri="{FF2B5EF4-FFF2-40B4-BE49-F238E27FC236}">
                <a16:creationId xmlns:a16="http://schemas.microsoft.com/office/drawing/2014/main" id="{94D1B5D3-B3C1-4D57-A1D2-BE8E5C76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047" y="2402543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50" name="Line 94">
            <a:extLst>
              <a:ext uri="{FF2B5EF4-FFF2-40B4-BE49-F238E27FC236}">
                <a16:creationId xmlns:a16="http://schemas.microsoft.com/office/drawing/2014/main" id="{10522897-9B06-4636-BA9A-63FD23B0A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461" y="3988456"/>
            <a:ext cx="358775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Text Box 95">
            <a:extLst>
              <a:ext uri="{FF2B5EF4-FFF2-40B4-BE49-F238E27FC236}">
                <a16:creationId xmlns:a16="http://schemas.microsoft.com/office/drawing/2014/main" id="{1722CE23-4BD3-4C34-A2D7-51461C2C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335" y="3915430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52" name="Line 98">
            <a:extLst>
              <a:ext uri="{FF2B5EF4-FFF2-40B4-BE49-F238E27FC236}">
                <a16:creationId xmlns:a16="http://schemas.microsoft.com/office/drawing/2014/main" id="{7121EB97-CF24-4F81-B3E4-0A243353B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2398" y="3986867"/>
            <a:ext cx="360363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Text Box 99">
            <a:extLst>
              <a:ext uri="{FF2B5EF4-FFF2-40B4-BE49-F238E27FC236}">
                <a16:creationId xmlns:a16="http://schemas.microsoft.com/office/drawing/2014/main" id="{49872A57-C536-41CE-BCC7-1D7BA9DD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7273" y="384399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553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0" grpId="1" animBg="1"/>
      <p:bldP spid="51" grpId="0"/>
      <p:bldP spid="51" grpId="1"/>
      <p:bldP spid="52" grpId="0" animBg="1"/>
      <p:bldP spid="52" grpId="1" animBg="1"/>
      <p:bldP spid="53" grpId="0"/>
      <p:bldP spid="53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1CBEC-24C3-4D3F-A1A3-153AB059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8AEC7-EDD8-4E42-AF2F-483A7727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Heap</a:t>
            </a:r>
          </a:p>
          <a:p>
            <a:pPr lvl="1"/>
            <a:r>
              <a:rPr lang="en-US" altLang="zh-CN" dirty="0"/>
              <a:t>Enumerate all edges from small to large</a:t>
            </a:r>
          </a:p>
          <a:p>
            <a:endParaRPr lang="en-US" altLang="zh-CN" dirty="0"/>
          </a:p>
          <a:p>
            <a:r>
              <a:rPr lang="en-US" altLang="zh-CN" dirty="0"/>
              <a:t>Union-Find Set</a:t>
            </a:r>
          </a:p>
          <a:p>
            <a:pPr lvl="1"/>
            <a:r>
              <a:rPr lang="en-US" altLang="zh-CN" dirty="0"/>
              <a:t>Judge whether two vertices in the same components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64F971-1D58-461D-AA7D-DD5BF2C32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5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359BD-F607-4064-A93E-3ACFB085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0F3B6-9BE6-4F54-AB33-2EC3AE6E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void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Kruskal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Graph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&amp;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MST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{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ParTree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      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</a:t>
            </a:r>
            <a:r>
              <a:rPr kumimoji="0" lang="en-US" altLang="zh-CN" sz="20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Components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MinHeap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EdgesNum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     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Min heap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MST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new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()-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MSTtag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                       	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Number of edges in MST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++)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Add all edges into heap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Edge 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FirstEdge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IsEdge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G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NextEdge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FromVertex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ToVertex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Avoid duplicated edges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H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Insert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EquNum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         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Number of components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EEFB3-C35B-4F59-899B-422526F52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32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8C64-8E96-4378-B367-E6F3AE9D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9AA92-B16F-474C-A9F4-36E33DB1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while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EquNum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&gt;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{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H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isEmpty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{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cout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&lt;&lt;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“No spanning tree."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endl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delete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[]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MST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MST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NULL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	           		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}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Edge e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H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RemoveMin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get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minimum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from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FromVertex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to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ToVertex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Different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from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Whether in the same component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Union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from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to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   	   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Merge two components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AddEdgetoMST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MST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MSTtag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++);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// Add edge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EquNum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--;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}</a:t>
            </a:r>
          </a:p>
          <a:p>
            <a:pPr marL="0" indent="0">
              <a:buNone/>
            </a:pPr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74133-801A-42F8-B2AA-EA266A0A36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2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D0D78-A9E0-47A6-99BA-729F2B8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3755-7379-43D7-81E8-63FCE90F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Prim’s Algorithm</a:t>
            </a:r>
          </a:p>
          <a:p>
            <a:r>
              <a:rPr lang="en-US" altLang="zh-CN" dirty="0"/>
              <a:t>Kruskal’s algorithm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CA4FC-D6D2-46BF-B31E-81743671DF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22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93514-936D-4CA8-8942-A172B872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E1C6A-4ECC-4858-8174-AB7A81E99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89" name="Text Box 11">
            <a:extLst>
              <a:ext uri="{FF2B5EF4-FFF2-40B4-BE49-F238E27FC236}">
                <a16:creationId xmlns:a16="http://schemas.microsoft.com/office/drawing/2014/main" id="{58002339-FAD5-4285-91F2-5A086A33C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244601"/>
            <a:ext cx="2519362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(D,E,5)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(F,E,7)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(A,B,9)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(F,G,10)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(A,C,11)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(B,C,12)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(A,G,13)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(C,D,15)</a:t>
            </a:r>
            <a:b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…………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0" name="Line 12">
            <a:extLst>
              <a:ext uri="{FF2B5EF4-FFF2-40B4-BE49-F238E27FC236}">
                <a16:creationId xmlns:a16="http://schemas.microsoft.com/office/drawing/2014/main" id="{0F311F0B-6CB3-435D-A649-7D637DF5B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0" y="1738312"/>
            <a:ext cx="606821" cy="777875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1" name="Line 13">
            <a:extLst>
              <a:ext uri="{FF2B5EF4-FFF2-40B4-BE49-F238E27FC236}">
                <a16:creationId xmlns:a16="http://schemas.microsoft.com/office/drawing/2014/main" id="{6A9A54B4-5BD1-4B5D-8E7E-EA31B66AF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3988" y="1809750"/>
            <a:ext cx="360362" cy="187325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2" name="Line 14">
            <a:extLst>
              <a:ext uri="{FF2B5EF4-FFF2-40B4-BE49-F238E27FC236}">
                <a16:creationId xmlns:a16="http://schemas.microsoft.com/office/drawing/2014/main" id="{C38BC784-3A19-4684-B360-86E046B236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2189" y="2674937"/>
            <a:ext cx="1081087" cy="719138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9A21BFC0-7FA0-403B-88B8-9C162D2C3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82" y="3436023"/>
            <a:ext cx="1502568" cy="462878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4" name="Line 16">
            <a:extLst>
              <a:ext uri="{FF2B5EF4-FFF2-40B4-BE49-F238E27FC236}">
                <a16:creationId xmlns:a16="http://schemas.microsoft.com/office/drawing/2014/main" id="{DC31AE3B-5894-4C46-B516-F43CF490CE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794" y="1882776"/>
            <a:ext cx="292893" cy="1206499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5" name="Line 17">
            <a:extLst>
              <a:ext uri="{FF2B5EF4-FFF2-40B4-BE49-F238E27FC236}">
                <a16:creationId xmlns:a16="http://schemas.microsoft.com/office/drawing/2014/main" id="{44D5390C-1E7A-4B56-AF8D-FF79BCC73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126" y="1882775"/>
            <a:ext cx="2447925" cy="6477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6" name="Line 18">
            <a:extLst>
              <a:ext uri="{FF2B5EF4-FFF2-40B4-BE49-F238E27FC236}">
                <a16:creationId xmlns:a16="http://schemas.microsoft.com/office/drawing/2014/main" id="{45FD8E96-1CCF-4B52-BE45-10E586722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3649943"/>
            <a:ext cx="503238" cy="287338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7" name="Line 19">
            <a:extLst>
              <a:ext uri="{FF2B5EF4-FFF2-40B4-BE49-F238E27FC236}">
                <a16:creationId xmlns:a16="http://schemas.microsoft.com/office/drawing/2014/main" id="{9B31179F-8C94-452F-9CDF-C717747A3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687" y="1954213"/>
            <a:ext cx="724695" cy="587374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F7391C90-2AF8-44C8-B957-F8F4C8D13A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0613" y="2817813"/>
            <a:ext cx="215900" cy="576263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9" name="Line 21">
            <a:extLst>
              <a:ext uri="{FF2B5EF4-FFF2-40B4-BE49-F238E27FC236}">
                <a16:creationId xmlns:a16="http://schemas.microsoft.com/office/drawing/2014/main" id="{B901750B-517E-4C41-9C01-EF823B504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5201" y="2746375"/>
            <a:ext cx="936625" cy="576262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00" name="Rectangle 22">
            <a:extLst>
              <a:ext uri="{FF2B5EF4-FFF2-40B4-BE49-F238E27FC236}">
                <a16:creationId xmlns:a16="http://schemas.microsoft.com/office/drawing/2014/main" id="{6958A470-208C-4933-B263-C7C22F29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995" y="5000626"/>
            <a:ext cx="498475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Verdana" panose="020B0604030504040204" pitchFamily="34" charset="0"/>
                <a:ea typeface="Arial Unicode MS" pitchFamily="34" charset="-122"/>
                <a:cs typeface="Arial Unicode MS" pitchFamily="34" charset="-122"/>
              </a:rPr>
              <a:t>F</a:t>
            </a:r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id="{13FCC7F8-608A-4DFD-8643-CFACE1358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233" y="5000626"/>
            <a:ext cx="547687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Verdana" panose="020B0604030504040204" pitchFamily="34" charset="0"/>
                <a:ea typeface="Arial Unicode MS" pitchFamily="34" charset="-122"/>
                <a:cs typeface="Arial Unicode MS" pitchFamily="34" charset="-122"/>
              </a:rPr>
              <a:t>G</a:t>
            </a:r>
          </a:p>
        </p:txBody>
      </p:sp>
      <p:sp>
        <p:nvSpPr>
          <p:cNvPr id="102" name="Rectangle 24">
            <a:extLst>
              <a:ext uri="{FF2B5EF4-FFF2-40B4-BE49-F238E27FC236}">
                <a16:creationId xmlns:a16="http://schemas.microsoft.com/office/drawing/2014/main" id="{709FFB4A-2398-4EC3-BE16-A9FF865E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907" y="5000626"/>
            <a:ext cx="500062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Verdana" panose="020B0604030504040204" pitchFamily="34" charset="0"/>
                <a:ea typeface="Arial Unicode MS" pitchFamily="34" charset="-122"/>
                <a:cs typeface="Arial Unicode MS" pitchFamily="34" charset="-122"/>
              </a:rPr>
              <a:t>D</a:t>
            </a:r>
          </a:p>
        </p:txBody>
      </p:sp>
      <p:sp>
        <p:nvSpPr>
          <p:cNvPr id="103" name="Rectangle 25">
            <a:extLst>
              <a:ext uri="{FF2B5EF4-FFF2-40B4-BE49-F238E27FC236}">
                <a16:creationId xmlns:a16="http://schemas.microsoft.com/office/drawing/2014/main" id="{821EB9AE-37E0-45E0-8DA1-AF7AFB160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732" y="5000626"/>
            <a:ext cx="546100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Verdana" panose="020B0604030504040204" pitchFamily="34" charset="0"/>
                <a:ea typeface="Arial Unicode MS" pitchFamily="34" charset="-122"/>
                <a:cs typeface="Arial Unicode MS" pitchFamily="34" charset="-122"/>
              </a:rPr>
              <a:t>E</a:t>
            </a:r>
          </a:p>
        </p:txBody>
      </p:sp>
      <p:sp>
        <p:nvSpPr>
          <p:cNvPr id="104" name="Rectangle 26">
            <a:extLst>
              <a:ext uri="{FF2B5EF4-FFF2-40B4-BE49-F238E27FC236}">
                <a16:creationId xmlns:a16="http://schemas.microsoft.com/office/drawing/2014/main" id="{FBCF2601-E7F3-4C95-830D-E3233F6B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82" y="5000626"/>
            <a:ext cx="500062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Arial Unicode MS" panose="020B0604020202020204" pitchFamily="34" charset="-122"/>
              </a:rPr>
              <a:t>C</a:t>
            </a:r>
            <a:endParaRPr lang="en-US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5" name="Rectangle 27">
            <a:extLst>
              <a:ext uri="{FF2B5EF4-FFF2-40B4-BE49-F238E27FC236}">
                <a16:creationId xmlns:a16="http://schemas.microsoft.com/office/drawing/2014/main" id="{90536295-2E7D-49FD-8E11-D6CB4F9BB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2" y="5000626"/>
            <a:ext cx="500062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Arial Unicode MS" panose="020B0604020202020204" pitchFamily="34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6" name="Rectangle 28">
            <a:extLst>
              <a:ext uri="{FF2B5EF4-FFF2-40B4-BE49-F238E27FC236}">
                <a16:creationId xmlns:a16="http://schemas.microsoft.com/office/drawing/2014/main" id="{0099B660-C875-4A0A-B777-40F3A291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20" y="5000626"/>
            <a:ext cx="593725" cy="5048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Arial Unicode MS" panose="020B0604020202020204" pitchFamily="34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7" name="Rectangle 29">
            <a:extLst>
              <a:ext uri="{FF2B5EF4-FFF2-40B4-BE49-F238E27FC236}">
                <a16:creationId xmlns:a16="http://schemas.microsoft.com/office/drawing/2014/main" id="{E761C685-1ADC-443C-8832-1DB5857E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995" y="4508500"/>
            <a:ext cx="504825" cy="4635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8" name="Rectangle 30">
            <a:extLst>
              <a:ext uri="{FF2B5EF4-FFF2-40B4-BE49-F238E27FC236}">
                <a16:creationId xmlns:a16="http://schemas.microsoft.com/office/drawing/2014/main" id="{F1B44BC6-B8CC-489E-A209-456F52FC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519" y="4508501"/>
            <a:ext cx="546100" cy="4619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9" name="Rectangle 31">
            <a:extLst>
              <a:ext uri="{FF2B5EF4-FFF2-40B4-BE49-F238E27FC236}">
                <a16:creationId xmlns:a16="http://schemas.microsoft.com/office/drawing/2014/main" id="{B26FB07C-11C2-4583-90C5-FABD198D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308" y="4508500"/>
            <a:ext cx="504825" cy="4635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0" name="Rectangle 32">
            <a:extLst>
              <a:ext uri="{FF2B5EF4-FFF2-40B4-BE49-F238E27FC236}">
                <a16:creationId xmlns:a16="http://schemas.microsoft.com/office/drawing/2014/main" id="{EF3012D9-33BC-4136-830F-8E624CED7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657" y="4508501"/>
            <a:ext cx="546100" cy="4619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1" name="Rectangle 33">
            <a:extLst>
              <a:ext uri="{FF2B5EF4-FFF2-40B4-BE49-F238E27FC236}">
                <a16:creationId xmlns:a16="http://schemas.microsoft.com/office/drawing/2014/main" id="{16D0852C-9907-4D56-A8D5-27C35C70D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970" y="4508500"/>
            <a:ext cx="504825" cy="4635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2" name="Rectangle 34">
            <a:extLst>
              <a:ext uri="{FF2B5EF4-FFF2-40B4-BE49-F238E27FC236}">
                <a16:creationId xmlns:a16="http://schemas.microsoft.com/office/drawing/2014/main" id="{9B32AEB1-8FA9-470F-8DB0-B5FC77EBA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3" y="4508500"/>
            <a:ext cx="504825" cy="4635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3" name="Rectangle 35">
            <a:extLst>
              <a:ext uri="{FF2B5EF4-FFF2-40B4-BE49-F238E27FC236}">
                <a16:creationId xmlns:a16="http://schemas.microsoft.com/office/drawing/2014/main" id="{17CCF534-A5B6-48DA-92F6-74A6DF7C3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407" y="4508501"/>
            <a:ext cx="546100" cy="4619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zh-CN" sz="2400" b="1">
              <a:solidFill>
                <a:srgbClr val="000000"/>
              </a:solidFill>
              <a:latin typeface="Verdana" panose="020B060403050404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4" name="Line 36">
            <a:extLst>
              <a:ext uri="{FF2B5EF4-FFF2-40B4-BE49-F238E27FC236}">
                <a16:creationId xmlns:a16="http://schemas.microsoft.com/office/drawing/2014/main" id="{6E9FF663-F944-4368-A95F-A840D98D2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883" y="4495801"/>
            <a:ext cx="504825" cy="493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5" name="Line 37">
            <a:extLst>
              <a:ext uri="{FF2B5EF4-FFF2-40B4-BE49-F238E27FC236}">
                <a16:creationId xmlns:a16="http://schemas.microsoft.com/office/drawing/2014/main" id="{49342CE2-EF76-4842-ACF4-7B09D3472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033" y="4517113"/>
            <a:ext cx="511175" cy="45652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6" name="Line 38">
            <a:extLst>
              <a:ext uri="{FF2B5EF4-FFF2-40B4-BE49-F238E27FC236}">
                <a16:creationId xmlns:a16="http://schemas.microsoft.com/office/drawing/2014/main" id="{2071778E-8CED-47DD-83C2-C0715B28E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7" y="4538663"/>
            <a:ext cx="496093" cy="4492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7" name="Line 39">
            <a:extLst>
              <a:ext uri="{FF2B5EF4-FFF2-40B4-BE49-F238E27FC236}">
                <a16:creationId xmlns:a16="http://schemas.microsoft.com/office/drawing/2014/main" id="{85524B75-F9A9-40F6-88F3-24077C961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9989" y="4508501"/>
            <a:ext cx="504031" cy="465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8" name="Line 40">
            <a:extLst>
              <a:ext uri="{FF2B5EF4-FFF2-40B4-BE49-F238E27FC236}">
                <a16:creationId xmlns:a16="http://schemas.microsoft.com/office/drawing/2014/main" id="{F78515E7-6881-40DA-A85D-65B4E1C7A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0283" y="4508501"/>
            <a:ext cx="488949" cy="465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9" name="Text Box 48">
            <a:extLst>
              <a:ext uri="{FF2B5EF4-FFF2-40B4-BE49-F238E27FC236}">
                <a16:creationId xmlns:a16="http://schemas.microsoft.com/office/drawing/2014/main" id="{479AE8CD-3E23-4E36-83E9-2EC2D713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232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3</a:t>
            </a:r>
          </a:p>
        </p:txBody>
      </p:sp>
      <p:sp>
        <p:nvSpPr>
          <p:cNvPr id="120" name="Text Box 49">
            <a:extLst>
              <a:ext uri="{FF2B5EF4-FFF2-40B4-BE49-F238E27FC236}">
                <a16:creationId xmlns:a16="http://schemas.microsoft.com/office/drawing/2014/main" id="{05C3E2AD-4CC4-4094-A81E-FE1F553DF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2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0</a:t>
            </a:r>
          </a:p>
        </p:txBody>
      </p:sp>
      <p:sp>
        <p:nvSpPr>
          <p:cNvPr id="121" name="Text Box 50">
            <a:extLst>
              <a:ext uri="{FF2B5EF4-FFF2-40B4-BE49-F238E27FC236}">
                <a16:creationId xmlns:a16="http://schemas.microsoft.com/office/drawing/2014/main" id="{38B4773E-C799-433D-B10D-D4C27C3B9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8469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4</a:t>
            </a:r>
          </a:p>
        </p:txBody>
      </p:sp>
      <p:sp>
        <p:nvSpPr>
          <p:cNvPr id="122" name="Text Box 51">
            <a:extLst>
              <a:ext uri="{FF2B5EF4-FFF2-40B4-BE49-F238E27FC236}">
                <a16:creationId xmlns:a16="http://schemas.microsoft.com/office/drawing/2014/main" id="{7C85378A-3FAB-454E-B85F-6EAC598F3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732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5</a:t>
            </a:r>
          </a:p>
        </p:txBody>
      </p:sp>
      <p:sp>
        <p:nvSpPr>
          <p:cNvPr id="123" name="Text Box 52">
            <a:extLst>
              <a:ext uri="{FF2B5EF4-FFF2-40B4-BE49-F238E27FC236}">
                <a16:creationId xmlns:a16="http://schemas.microsoft.com/office/drawing/2014/main" id="{6125FF0F-965B-4D84-AD18-C1D53DE9C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69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6</a:t>
            </a:r>
          </a:p>
        </p:txBody>
      </p:sp>
      <p:sp>
        <p:nvSpPr>
          <p:cNvPr id="124" name="Text Box 53">
            <a:extLst>
              <a:ext uri="{FF2B5EF4-FFF2-40B4-BE49-F238E27FC236}">
                <a16:creationId xmlns:a16="http://schemas.microsoft.com/office/drawing/2014/main" id="{D486E8D3-FBAB-45C8-8B80-ACAC9E3F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144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1</a:t>
            </a:r>
          </a:p>
        </p:txBody>
      </p:sp>
      <p:sp>
        <p:nvSpPr>
          <p:cNvPr id="125" name="Text Box 54">
            <a:extLst>
              <a:ext uri="{FF2B5EF4-FFF2-40B4-BE49-F238E27FC236}">
                <a16:creationId xmlns:a16="http://schemas.microsoft.com/office/drawing/2014/main" id="{D488663E-AD2A-49DE-951B-6311F3C1E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407" y="551656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2</a:t>
            </a:r>
          </a:p>
        </p:txBody>
      </p:sp>
      <p:sp>
        <p:nvSpPr>
          <p:cNvPr id="126" name="Line 55">
            <a:extLst>
              <a:ext uri="{FF2B5EF4-FFF2-40B4-BE49-F238E27FC236}">
                <a16:creationId xmlns:a16="http://schemas.microsoft.com/office/drawing/2014/main" id="{4A260C1D-DB33-48F9-8EBD-AD106A605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533" y="4508501"/>
            <a:ext cx="504825" cy="493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7" name="Line 56">
            <a:extLst>
              <a:ext uri="{FF2B5EF4-FFF2-40B4-BE49-F238E27FC236}">
                <a16:creationId xmlns:a16="http://schemas.microsoft.com/office/drawing/2014/main" id="{991DEF51-9046-4FE0-9BFD-5B446314C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4145" y="4508501"/>
            <a:ext cx="504825" cy="493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28" name="Text Box 57">
            <a:extLst>
              <a:ext uri="{FF2B5EF4-FFF2-40B4-BE49-F238E27FC236}">
                <a16:creationId xmlns:a16="http://schemas.microsoft.com/office/drawing/2014/main" id="{CAEDBB7E-33EB-45FD-97A6-B3FF2B9E0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5232" y="45085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4</a:t>
            </a:r>
          </a:p>
        </p:txBody>
      </p:sp>
      <p:sp>
        <p:nvSpPr>
          <p:cNvPr id="129" name="Line 58">
            <a:extLst>
              <a:ext uri="{FF2B5EF4-FFF2-40B4-BE49-F238E27FC236}">
                <a16:creationId xmlns:a16="http://schemas.microsoft.com/office/drawing/2014/main" id="{57168D63-9CC6-4307-A6E9-C26E2FEA4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10838" y="1193801"/>
            <a:ext cx="0" cy="504825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0" name="Text Box 59">
            <a:extLst>
              <a:ext uri="{FF2B5EF4-FFF2-40B4-BE49-F238E27FC236}">
                <a16:creationId xmlns:a16="http://schemas.microsoft.com/office/drawing/2014/main" id="{39E5A423-2A09-4242-A2ED-634F4B4F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294" y="45085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4</a:t>
            </a: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BA7B5E68-006E-48C3-AD09-771AECEF1A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82275" y="1193801"/>
            <a:ext cx="433388" cy="504825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2" name="Text Box 61">
            <a:extLst>
              <a:ext uri="{FF2B5EF4-FFF2-40B4-BE49-F238E27FC236}">
                <a16:creationId xmlns:a16="http://schemas.microsoft.com/office/drawing/2014/main" id="{F28B5222-1C66-4D41-89F9-D1B4917AF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883" y="4508500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1</a:t>
            </a: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9A53EBBD-0394-4967-90F0-5D0E2C753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10613" y="1193800"/>
            <a:ext cx="0" cy="433388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4" name="Text Box 63">
            <a:extLst>
              <a:ext uri="{FF2B5EF4-FFF2-40B4-BE49-F238E27FC236}">
                <a16:creationId xmlns:a16="http://schemas.microsoft.com/office/drawing/2014/main" id="{7B484854-6F38-4B34-B244-152ACFE7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32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5</a:t>
            </a:r>
          </a:p>
        </p:txBody>
      </p:sp>
      <p:sp>
        <p:nvSpPr>
          <p:cNvPr id="135" name="Text Box 65">
            <a:extLst>
              <a:ext uri="{FF2B5EF4-FFF2-40B4-BE49-F238E27FC236}">
                <a16:creationId xmlns:a16="http://schemas.microsoft.com/office/drawing/2014/main" id="{7D71A85B-EAD6-47DF-8561-43590BB30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969" y="4495800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1</a:t>
            </a:r>
          </a:p>
        </p:txBody>
      </p:sp>
      <p:sp>
        <p:nvSpPr>
          <p:cNvPr id="136" name="Line 66">
            <a:extLst>
              <a:ext uri="{FF2B5EF4-FFF2-40B4-BE49-F238E27FC236}">
                <a16:creationId xmlns:a16="http://schemas.microsoft.com/office/drawing/2014/main" id="{FBE890DE-FE5B-4BD9-8590-96F9B34935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55076" y="1193800"/>
            <a:ext cx="360363" cy="433388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7" name="Line 67">
            <a:extLst>
              <a:ext uri="{FF2B5EF4-FFF2-40B4-BE49-F238E27FC236}">
                <a16:creationId xmlns:a16="http://schemas.microsoft.com/office/drawing/2014/main" id="{70EE71A2-EF40-4C21-A54E-85450F0122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54126" y="1522412"/>
            <a:ext cx="1655763" cy="2159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38" name="Text Box 68">
            <a:extLst>
              <a:ext uri="{FF2B5EF4-FFF2-40B4-BE49-F238E27FC236}">
                <a16:creationId xmlns:a16="http://schemas.microsoft.com/office/drawing/2014/main" id="{9B465EB1-FFA5-4E5C-BE77-14195683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4" y="4508501"/>
            <a:ext cx="380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9999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4</a:t>
            </a:r>
          </a:p>
        </p:txBody>
      </p:sp>
      <p:sp>
        <p:nvSpPr>
          <p:cNvPr id="139" name="Text Box 69">
            <a:extLst>
              <a:ext uri="{FF2B5EF4-FFF2-40B4-BE49-F238E27FC236}">
                <a16:creationId xmlns:a16="http://schemas.microsoft.com/office/drawing/2014/main" id="{22B05736-1B1E-4370-B1A9-A7DF4B3EF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145" y="44958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  <a:ea typeface="Arial Unicode MS" panose="020B0604020202020204" pitchFamily="34" charset="-122"/>
              </a:rPr>
              <a:t>4</a:t>
            </a:r>
          </a:p>
        </p:txBody>
      </p:sp>
      <p:sp>
        <p:nvSpPr>
          <p:cNvPr id="140" name="Line 70">
            <a:extLst>
              <a:ext uri="{FF2B5EF4-FFF2-40B4-BE49-F238E27FC236}">
                <a16:creationId xmlns:a16="http://schemas.microsoft.com/office/drawing/2014/main" id="{10025246-CA3A-4F7B-932B-072A75A73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34575" y="1193801"/>
            <a:ext cx="433388" cy="504825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41" name="Line 71">
            <a:extLst>
              <a:ext uri="{FF2B5EF4-FFF2-40B4-BE49-F238E27FC236}">
                <a16:creationId xmlns:a16="http://schemas.microsoft.com/office/drawing/2014/main" id="{36DC4996-BBCF-4135-AC3D-1D7DA58F2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35700" y="2057401"/>
            <a:ext cx="360363" cy="360363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42" name="Line 72">
            <a:extLst>
              <a:ext uri="{FF2B5EF4-FFF2-40B4-BE49-F238E27FC236}">
                <a16:creationId xmlns:a16="http://schemas.microsoft.com/office/drawing/2014/main" id="{0EF142D3-649E-41D7-979F-C9885855A6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89120" y="2046869"/>
            <a:ext cx="478843" cy="483606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43" name="Line 73">
            <a:extLst>
              <a:ext uri="{FF2B5EF4-FFF2-40B4-BE49-F238E27FC236}">
                <a16:creationId xmlns:a16="http://schemas.microsoft.com/office/drawing/2014/main" id="{F24815EC-C4F1-4A8B-B64A-672C13E388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655301" y="1122363"/>
            <a:ext cx="792163" cy="576262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44" name="Oval 41">
            <a:extLst>
              <a:ext uri="{FF2B5EF4-FFF2-40B4-BE49-F238E27FC236}">
                <a16:creationId xmlns:a16="http://schemas.microsoft.com/office/drawing/2014/main" id="{94702353-7F8E-4237-8B2F-B14CA96D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8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A</a:t>
            </a:r>
          </a:p>
        </p:txBody>
      </p:sp>
      <p:sp>
        <p:nvSpPr>
          <p:cNvPr id="145" name="Oval 42">
            <a:extLst>
              <a:ext uri="{FF2B5EF4-FFF2-40B4-BE49-F238E27FC236}">
                <a16:creationId xmlns:a16="http://schemas.microsoft.com/office/drawing/2014/main" id="{3824390A-CED9-45F4-A048-FF6A8AC68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3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B</a:t>
            </a:r>
          </a:p>
        </p:txBody>
      </p:sp>
      <p:sp>
        <p:nvSpPr>
          <p:cNvPr id="146" name="Oval 43">
            <a:extLst>
              <a:ext uri="{FF2B5EF4-FFF2-40B4-BE49-F238E27FC236}">
                <a16:creationId xmlns:a16="http://schemas.microsoft.com/office/drawing/2014/main" id="{C546F8CE-8061-41C8-ADAE-89512D133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C</a:t>
            </a:r>
          </a:p>
        </p:txBody>
      </p:sp>
      <p:sp>
        <p:nvSpPr>
          <p:cNvPr id="147" name="Oval 44">
            <a:extLst>
              <a:ext uri="{FF2B5EF4-FFF2-40B4-BE49-F238E27FC236}">
                <a16:creationId xmlns:a16="http://schemas.microsoft.com/office/drawing/2014/main" id="{47B42989-24AD-4972-9C91-BE668DF85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675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D</a:t>
            </a:r>
          </a:p>
        </p:txBody>
      </p:sp>
      <p:sp>
        <p:nvSpPr>
          <p:cNvPr id="148" name="Oval 45">
            <a:extLst>
              <a:ext uri="{FF2B5EF4-FFF2-40B4-BE49-F238E27FC236}">
                <a16:creationId xmlns:a16="http://schemas.microsoft.com/office/drawing/2014/main" id="{52C3377D-2EF4-47D9-8D6C-B53D361C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938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E</a:t>
            </a:r>
          </a:p>
        </p:txBody>
      </p:sp>
      <p:sp>
        <p:nvSpPr>
          <p:cNvPr id="149" name="Oval 46">
            <a:extLst>
              <a:ext uri="{FF2B5EF4-FFF2-40B4-BE49-F238E27FC236}">
                <a16:creationId xmlns:a16="http://schemas.microsoft.com/office/drawing/2014/main" id="{778B54C5-2B04-4609-A525-B053D272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G</a:t>
            </a:r>
          </a:p>
        </p:txBody>
      </p:sp>
      <p:sp>
        <p:nvSpPr>
          <p:cNvPr id="150" name="Oval 47">
            <a:extLst>
              <a:ext uri="{FF2B5EF4-FFF2-40B4-BE49-F238E27FC236}">
                <a16:creationId xmlns:a16="http://schemas.microsoft.com/office/drawing/2014/main" id="{C54A39A5-CA36-46ED-9A82-04354FF2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8175" y="762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F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CDEC355B-4829-43B7-BDC1-5A8ED7CD74BE}"/>
              </a:ext>
            </a:extLst>
          </p:cNvPr>
          <p:cNvSpPr txBox="1"/>
          <p:nvPr/>
        </p:nvSpPr>
        <p:spPr>
          <a:xfrm>
            <a:off x="3019004" y="3833752"/>
            <a:ext cx="287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5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470FA120-35A3-40AB-AD32-03DCBCFBE864}"/>
              </a:ext>
            </a:extLst>
          </p:cNvPr>
          <p:cNvSpPr txBox="1"/>
          <p:nvPr/>
        </p:nvSpPr>
        <p:spPr>
          <a:xfrm>
            <a:off x="3757784" y="2989986"/>
            <a:ext cx="287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7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78C7BE7-D056-42FA-B279-D845A02EA78F}"/>
              </a:ext>
            </a:extLst>
          </p:cNvPr>
          <p:cNvSpPr txBox="1"/>
          <p:nvPr/>
        </p:nvSpPr>
        <p:spPr>
          <a:xfrm>
            <a:off x="1292621" y="2155735"/>
            <a:ext cx="287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9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54E12ED9-A598-44FD-B624-A3968529BB1B}"/>
              </a:ext>
            </a:extLst>
          </p:cNvPr>
          <p:cNvSpPr txBox="1"/>
          <p:nvPr/>
        </p:nvSpPr>
        <p:spPr>
          <a:xfrm>
            <a:off x="3526631" y="1762879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10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1F609F7-B4B2-4DF8-ACAF-F71D9B821846}"/>
              </a:ext>
            </a:extLst>
          </p:cNvPr>
          <p:cNvSpPr txBox="1"/>
          <p:nvPr/>
        </p:nvSpPr>
        <p:spPr>
          <a:xfrm>
            <a:off x="379810" y="2422495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11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533877E-8AFB-49E3-9D33-5A9A9FE6AA06}"/>
              </a:ext>
            </a:extLst>
          </p:cNvPr>
          <p:cNvSpPr txBox="1"/>
          <p:nvPr/>
        </p:nvSpPr>
        <p:spPr>
          <a:xfrm>
            <a:off x="1063157" y="2642212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12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1AB363C-84C3-4E57-957C-02B1FE69068D}"/>
              </a:ext>
            </a:extLst>
          </p:cNvPr>
          <p:cNvSpPr txBox="1"/>
          <p:nvPr/>
        </p:nvSpPr>
        <p:spPr>
          <a:xfrm>
            <a:off x="1803005" y="1277243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13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99951C4-2E0A-45AF-927D-9F5AB79B2F06}"/>
              </a:ext>
            </a:extLst>
          </p:cNvPr>
          <p:cNvSpPr txBox="1"/>
          <p:nvPr/>
        </p:nvSpPr>
        <p:spPr>
          <a:xfrm>
            <a:off x="1445419" y="3639222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15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0622351-70E0-4D52-AA79-298F6A490BAA}"/>
              </a:ext>
            </a:extLst>
          </p:cNvPr>
          <p:cNvSpPr txBox="1"/>
          <p:nvPr/>
        </p:nvSpPr>
        <p:spPr>
          <a:xfrm>
            <a:off x="2231628" y="3268340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17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B516338-EE52-46A6-AA6B-28D59E8C44F2}"/>
              </a:ext>
            </a:extLst>
          </p:cNvPr>
          <p:cNvSpPr txBox="1"/>
          <p:nvPr/>
        </p:nvSpPr>
        <p:spPr>
          <a:xfrm>
            <a:off x="2938823" y="2909827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19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923C6515-4E7E-4DAB-A71A-C0C7599C4719}"/>
              </a:ext>
            </a:extLst>
          </p:cNvPr>
          <p:cNvSpPr txBox="1"/>
          <p:nvPr/>
        </p:nvSpPr>
        <p:spPr>
          <a:xfrm>
            <a:off x="1920083" y="1775748"/>
            <a:ext cx="57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</a:rPr>
              <a:t>18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62" name="Oval 4">
            <a:extLst>
              <a:ext uri="{FF2B5EF4-FFF2-40B4-BE49-F238E27FC236}">
                <a16:creationId xmlns:a16="http://schemas.microsoft.com/office/drawing/2014/main" id="{0FDC50D2-35D4-469D-A08F-0DC810AA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159385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A</a:t>
            </a:r>
          </a:p>
        </p:txBody>
      </p:sp>
      <p:sp>
        <p:nvSpPr>
          <p:cNvPr id="163" name="Oval 5">
            <a:extLst>
              <a:ext uri="{FF2B5EF4-FFF2-40B4-BE49-F238E27FC236}">
                <a16:creationId xmlns:a16="http://schemas.microsoft.com/office/drawing/2014/main" id="{EE16E5C3-EC58-4000-8CBC-6BA81767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06737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C</a:t>
            </a:r>
          </a:p>
        </p:txBody>
      </p:sp>
      <p:sp>
        <p:nvSpPr>
          <p:cNvPr id="164" name="Oval 6">
            <a:extLst>
              <a:ext uri="{FF2B5EF4-FFF2-40B4-BE49-F238E27FC236}">
                <a16:creationId xmlns:a16="http://schemas.microsoft.com/office/drawing/2014/main" id="{452CC26C-CBE2-451A-912D-EA539358B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2386012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B</a:t>
            </a:r>
          </a:p>
        </p:txBody>
      </p:sp>
      <p:sp>
        <p:nvSpPr>
          <p:cNvPr id="165" name="Oval 7">
            <a:extLst>
              <a:ext uri="{FF2B5EF4-FFF2-40B4-BE49-F238E27FC236}">
                <a16:creationId xmlns:a16="http://schemas.microsoft.com/office/drawing/2014/main" id="{14648005-6858-447B-8A57-AD4FB4A7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2386012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F</a:t>
            </a:r>
          </a:p>
        </p:txBody>
      </p:sp>
      <p:sp>
        <p:nvSpPr>
          <p:cNvPr id="166" name="Oval 8">
            <a:extLst>
              <a:ext uri="{FF2B5EF4-FFF2-40B4-BE49-F238E27FC236}">
                <a16:creationId xmlns:a16="http://schemas.microsoft.com/office/drawing/2014/main" id="{0D871599-B3F4-482E-89B9-9057A33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368300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D</a:t>
            </a:r>
          </a:p>
        </p:txBody>
      </p:sp>
      <p:sp>
        <p:nvSpPr>
          <p:cNvPr id="167" name="Oval 9">
            <a:extLst>
              <a:ext uri="{FF2B5EF4-FFF2-40B4-BE49-F238E27FC236}">
                <a16:creationId xmlns:a16="http://schemas.microsoft.com/office/drawing/2014/main" id="{D5F69E3A-B218-4E3B-9818-8AC3A3603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8" y="1377950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G</a:t>
            </a:r>
          </a:p>
        </p:txBody>
      </p:sp>
      <p:sp>
        <p:nvSpPr>
          <p:cNvPr id="168" name="Oval 10">
            <a:extLst>
              <a:ext uri="{FF2B5EF4-FFF2-40B4-BE49-F238E27FC236}">
                <a16:creationId xmlns:a16="http://schemas.microsoft.com/office/drawing/2014/main" id="{5481718A-3B6F-40A1-A5FF-B632B062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322637"/>
            <a:ext cx="431800" cy="431800"/>
          </a:xfrm>
          <a:prstGeom prst="ellipse">
            <a:avLst/>
          </a:prstGeom>
          <a:solidFill>
            <a:srgbClr val="BBE0E3"/>
          </a:solidFill>
          <a:ln w="444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805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2026E-7 -2.59259E-6 L 0.04714 0.1319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659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1.48148E-6 L 0.00035 0.1365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2272E-6 -2.59259E-6 L 0.04116 0.1213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8" y="606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4104E-6 L -1.11111E-6 0.1364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-3.88889E-6 0.12615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8" dur="50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3513E-6 -2.59259E-6 L 0.09428 0.13195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6597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6 0.1213 L 0.08856 0.23519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5694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8024E-6 0.12616 L 0.08868 0.2426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8" y="581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7" grpId="0" animBg="1"/>
      <p:bldP spid="118" grpId="0" animBg="1"/>
      <p:bldP spid="126" grpId="0" animBg="1"/>
      <p:bldP spid="127" grpId="0" animBg="1"/>
      <p:bldP spid="129" grpId="0" animBg="1"/>
      <p:bldP spid="130" grpId="0"/>
      <p:bldP spid="131" grpId="0" animBg="1"/>
      <p:bldP spid="132" grpId="0"/>
      <p:bldP spid="133" grpId="0" animBg="1"/>
      <p:bldP spid="133" grpId="1" animBg="1"/>
      <p:bldP spid="134" grpId="0" build="allAtOnce"/>
      <p:bldP spid="135" grpId="0"/>
      <p:bldP spid="136" grpId="0" animBg="1"/>
      <p:bldP spid="136" grpId="1" animBg="1"/>
      <p:bldP spid="138" grpId="0"/>
      <p:bldP spid="140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5" grpId="0" animBg="1"/>
      <p:bldP spid="146" grpId="0" animBg="1"/>
      <p:bldP spid="146" grpId="1" animBg="1"/>
      <p:bldP spid="147" grpId="0" animBg="1"/>
      <p:bldP spid="149" grpId="0" animBg="1"/>
      <p:bldP spid="1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F4A8D-72DD-4C3F-938F-38EF0DBD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2839D-ECCA-4E77-A44C-6215A118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Ludica fax"/>
              </a:rPr>
              <a:t>Build heap: </a:t>
            </a:r>
            <a:r>
              <a:rPr lang="en-US" altLang="en-US" sz="3200" dirty="0">
                <a:solidFill>
                  <a:srgbClr val="0070C0"/>
                </a:solidFill>
                <a:latin typeface="Ludica fax"/>
                <a:ea typeface="微软雅黑" pitchFamily="34" charset="-122"/>
              </a:rPr>
              <a:t>Θ</a:t>
            </a:r>
            <a:r>
              <a:rPr lang="en-US" altLang="zh-CN">
                <a:solidFill>
                  <a:srgbClr val="0070C0"/>
                </a:solidFill>
                <a:latin typeface="Ludica fax"/>
              </a:rPr>
              <a:t>(e) </a:t>
            </a:r>
            <a:endParaRPr lang="en-US" altLang="zh-CN" dirty="0">
              <a:latin typeface="Ludica fax"/>
            </a:endParaRPr>
          </a:p>
          <a:p>
            <a:r>
              <a:rPr lang="en-US" altLang="zh-CN" dirty="0">
                <a:latin typeface="Ludica fax"/>
              </a:rPr>
              <a:t>In each iteration</a:t>
            </a:r>
          </a:p>
          <a:p>
            <a:pPr lvl="1"/>
            <a:r>
              <a:rPr lang="en-US" altLang="zh-CN" dirty="0">
                <a:latin typeface="Ludica fax"/>
              </a:rPr>
              <a:t>Judge and merge components: nearly </a:t>
            </a:r>
            <a:r>
              <a:rPr lang="en-US" altLang="en-US" sz="2800" dirty="0">
                <a:solidFill>
                  <a:srgbClr val="0070C0"/>
                </a:solidFill>
                <a:latin typeface="Ludica fax"/>
                <a:ea typeface="微软雅黑" pitchFamily="34" charset="-122"/>
              </a:rPr>
              <a:t>Θ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(1) </a:t>
            </a:r>
            <a:r>
              <a:rPr lang="en-US" altLang="zh-CN" dirty="0">
                <a:latin typeface="Ludica fax"/>
              </a:rPr>
              <a:t>with path compression</a:t>
            </a:r>
          </a:p>
          <a:p>
            <a:pPr lvl="1"/>
            <a:r>
              <a:rPr lang="en-US" altLang="zh-CN" dirty="0">
                <a:latin typeface="Ludica fax"/>
              </a:rPr>
              <a:t>Remove minimum edge from heap: </a:t>
            </a:r>
            <a:r>
              <a:rPr lang="en-US" altLang="en-US" sz="2800" dirty="0">
                <a:solidFill>
                  <a:srgbClr val="0070C0"/>
                </a:solidFill>
                <a:latin typeface="Ludica fax"/>
                <a:ea typeface="微软雅黑" pitchFamily="34" charset="-122"/>
              </a:rPr>
              <a:t>Θ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(log e)</a:t>
            </a:r>
          </a:p>
          <a:p>
            <a:r>
              <a:rPr lang="en-US" altLang="zh-CN" dirty="0">
                <a:latin typeface="Ludica fax"/>
              </a:rPr>
              <a:t>At most e iterations: </a:t>
            </a:r>
            <a:r>
              <a:rPr lang="en-US" altLang="en-US" sz="3200" dirty="0">
                <a:solidFill>
                  <a:srgbClr val="0070C0"/>
                </a:solidFill>
                <a:latin typeface="Ludica fax"/>
                <a:ea typeface="微软雅黑" pitchFamily="34" charset="-122"/>
              </a:rPr>
              <a:t>Θ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(e log e) </a:t>
            </a:r>
            <a:r>
              <a:rPr lang="en-US" altLang="zh-CN" dirty="0">
                <a:latin typeface="Ludica fax"/>
              </a:rPr>
              <a:t>in the worst case</a:t>
            </a:r>
          </a:p>
          <a:p>
            <a:r>
              <a:rPr lang="en-US" altLang="zh-CN" dirty="0">
                <a:latin typeface="Ludica fax"/>
              </a:rPr>
              <a:t>In practice, the number of iterations is a bit larger than 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n</a:t>
            </a:r>
          </a:p>
          <a:p>
            <a:pPr lvl="1"/>
            <a:r>
              <a:rPr lang="en-US" altLang="zh-CN" dirty="0">
                <a:latin typeface="Ludica fax"/>
              </a:rPr>
              <a:t>Around </a:t>
            </a:r>
            <a:r>
              <a:rPr lang="en-US" altLang="en-US" sz="2800" dirty="0">
                <a:solidFill>
                  <a:srgbClr val="0070C0"/>
                </a:solidFill>
                <a:latin typeface="Ludica fax"/>
                <a:ea typeface="微软雅黑" pitchFamily="34" charset="-122"/>
              </a:rPr>
              <a:t>Θ (</a:t>
            </a:r>
            <a:r>
              <a:rPr lang="en-US" altLang="zh-CN" sz="2800" dirty="0" err="1">
                <a:solidFill>
                  <a:srgbClr val="0070C0"/>
                </a:solidFill>
                <a:latin typeface="Ludica fax"/>
                <a:ea typeface="微软雅黑" pitchFamily="34" charset="-122"/>
              </a:rPr>
              <a:t>nlog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ea typeface="微软雅黑" pitchFamily="34" charset="-122"/>
              </a:rPr>
              <a:t> e) </a:t>
            </a:r>
            <a:r>
              <a:rPr lang="en-US" altLang="zh-CN" sz="2800" dirty="0">
                <a:solidFill>
                  <a:srgbClr val="000000"/>
                </a:solidFill>
                <a:latin typeface="Ludica fax"/>
                <a:ea typeface="微软雅黑" pitchFamily="34" charset="-122"/>
              </a:rPr>
              <a:t>in practice</a:t>
            </a:r>
            <a:endParaRPr lang="zh-CN" altLang="en-US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F8D7DC-F6EF-4F2B-BBDD-B2BFF06A50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49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Minimum spanning tree</a:t>
            </a:r>
          </a:p>
          <a:p>
            <a:pPr lvl="1"/>
            <a:r>
              <a:rPr lang="en-US" altLang="zh-CN" dirty="0"/>
              <a:t>Prim’s algorithm</a:t>
            </a:r>
          </a:p>
          <a:p>
            <a:pPr lvl="1"/>
            <a:r>
              <a:rPr lang="en-US" altLang="zh-CN" dirty="0"/>
              <a:t>Kruskal’s algorithm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023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Recommended Readings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Weiss, “DS &amp; </a:t>
            </a:r>
            <a:r>
              <a:rPr lang="en-US" altLang="zh-CN" dirty="0" err="1"/>
              <a:t>Algo</a:t>
            </a:r>
            <a:r>
              <a:rPr lang="en-US" altLang="zh-CN" dirty="0"/>
              <a:t>. Analysis in C++” (3</a:t>
            </a:r>
            <a:r>
              <a:rPr lang="en-US" altLang="zh-CN" baseline="30000" dirty="0"/>
              <a:t>rd</a:t>
            </a:r>
            <a:r>
              <a:rPr lang="en-US" altLang="zh-CN" dirty="0"/>
              <a:t> ed.)</a:t>
            </a:r>
          </a:p>
          <a:p>
            <a:pPr lvl="1"/>
            <a:r>
              <a:rPr lang="en-US" altLang="zh-CN" dirty="0"/>
              <a:t>Section 9.5 Minimum </a:t>
            </a:r>
            <a:r>
              <a:rPr lang="en-US" altLang="zh-CN"/>
              <a:t>Spanning Tree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4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5D8FA-01DC-4C73-8A42-5D4DC2BC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AEFF9-3C83-4322-809A-B52D81277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0" name="AutoShape 33">
            <a:extLst>
              <a:ext uri="{FF2B5EF4-FFF2-40B4-BE49-F238E27FC236}">
                <a16:creationId xmlns:a16="http://schemas.microsoft.com/office/drawing/2014/main" id="{F85C9588-8527-4CB1-89CA-E2A5085DD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895" y="3656632"/>
            <a:ext cx="1008062" cy="431800"/>
          </a:xfrm>
          <a:prstGeom prst="rightArrow">
            <a:avLst>
              <a:gd name="adj1" fmla="val 50000"/>
              <a:gd name="adj2" fmla="val 58364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1" name="Oval 35">
            <a:extLst>
              <a:ext uri="{FF2B5EF4-FFF2-40B4-BE49-F238E27FC236}">
                <a16:creationId xmlns:a16="http://schemas.microsoft.com/office/drawing/2014/main" id="{F12BA834-A0B6-43BF-8E24-AF3319AC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895" y="2351707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42" name="Oval 36">
            <a:extLst>
              <a:ext uri="{FF2B5EF4-FFF2-40B4-BE49-F238E27FC236}">
                <a16:creationId xmlns:a16="http://schemas.microsoft.com/office/drawing/2014/main" id="{F7701AD1-91AC-4D8B-A210-4AEBBF66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195" y="3288332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43" name="Oval 37">
            <a:extLst>
              <a:ext uri="{FF2B5EF4-FFF2-40B4-BE49-F238E27FC236}">
                <a16:creationId xmlns:a16="http://schemas.microsoft.com/office/drawing/2014/main" id="{7C93FF11-42B3-496B-9D45-C4B2182D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695" y="3504232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44" name="Oval 38">
            <a:extLst>
              <a:ext uri="{FF2B5EF4-FFF2-40B4-BE49-F238E27FC236}">
                <a16:creationId xmlns:a16="http://schemas.microsoft.com/office/drawing/2014/main" id="{A7E95E32-A1B6-42A0-9886-0B554E81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782" y="3359770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45" name="Oval 39">
            <a:extLst>
              <a:ext uri="{FF2B5EF4-FFF2-40B4-BE49-F238E27FC236}">
                <a16:creationId xmlns:a16="http://schemas.microsoft.com/office/drawing/2014/main" id="{1F5AB050-A069-4FB1-9295-B9C2B3AD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407" y="4440857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46" name="Oval 40">
            <a:extLst>
              <a:ext uri="{FF2B5EF4-FFF2-40B4-BE49-F238E27FC236}">
                <a16:creationId xmlns:a16="http://schemas.microsoft.com/office/drawing/2014/main" id="{8611A840-3D7D-4D6F-9BBC-8518A79D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395" y="4440857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47" name="Line 41">
            <a:extLst>
              <a:ext uri="{FF2B5EF4-FFF2-40B4-BE49-F238E27FC236}">
                <a16:creationId xmlns:a16="http://schemas.microsoft.com/office/drawing/2014/main" id="{B06B5D95-3875-4A20-BB1A-F4D7E0FA84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407" y="2854945"/>
            <a:ext cx="360363" cy="577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8" name="Line 42">
            <a:extLst>
              <a:ext uri="{FF2B5EF4-FFF2-40B4-BE49-F238E27FC236}">
                <a16:creationId xmlns:a16="http://schemas.microsoft.com/office/drawing/2014/main" id="{4A0ED9C8-2686-495D-B75B-D71107A9D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4195" y="2854945"/>
            <a:ext cx="71437" cy="577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9" name="Line 43">
            <a:extLst>
              <a:ext uri="{FF2B5EF4-FFF2-40B4-BE49-F238E27FC236}">
                <a16:creationId xmlns:a16="http://schemas.microsoft.com/office/drawing/2014/main" id="{B8E4B618-D02C-4DD9-88C8-423023914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2532" y="3793157"/>
            <a:ext cx="287338" cy="647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0" name="Line 45">
            <a:extLst>
              <a:ext uri="{FF2B5EF4-FFF2-40B4-BE49-F238E27FC236}">
                <a16:creationId xmlns:a16="http://schemas.microsoft.com/office/drawing/2014/main" id="{7E2704D3-3121-4784-916B-8763E9EE1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6132" y="2639045"/>
            <a:ext cx="720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1" name="Line 46">
            <a:extLst>
              <a:ext uri="{FF2B5EF4-FFF2-40B4-BE49-F238E27FC236}">
                <a16:creationId xmlns:a16="http://schemas.microsoft.com/office/drawing/2014/main" id="{A0C7C0AC-8D39-4697-BAD1-FCFDD11FE7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2757" y="3864595"/>
            <a:ext cx="287338" cy="647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2" name="Line 47">
            <a:extLst>
              <a:ext uri="{FF2B5EF4-FFF2-40B4-BE49-F238E27FC236}">
                <a16:creationId xmlns:a16="http://schemas.microsoft.com/office/drawing/2014/main" id="{86CE05C1-F301-4082-A8FD-67CC5435EF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0232" y="4728195"/>
            <a:ext cx="792163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3" name="Line 48">
            <a:extLst>
              <a:ext uri="{FF2B5EF4-FFF2-40B4-BE49-F238E27FC236}">
                <a16:creationId xmlns:a16="http://schemas.microsoft.com/office/drawing/2014/main" id="{467275ED-C489-45C8-BF40-0488472C79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8795" y="4009057"/>
            <a:ext cx="360362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4" name="Line 49">
            <a:extLst>
              <a:ext uri="{FF2B5EF4-FFF2-40B4-BE49-F238E27FC236}">
                <a16:creationId xmlns:a16="http://schemas.microsoft.com/office/drawing/2014/main" id="{57878B40-1EAF-45C5-ACE2-D1FE83941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057" y="4009057"/>
            <a:ext cx="358775" cy="5032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5" name="Line 50">
            <a:extLst>
              <a:ext uri="{FF2B5EF4-FFF2-40B4-BE49-F238E27FC236}">
                <a16:creationId xmlns:a16="http://schemas.microsoft.com/office/drawing/2014/main" id="{E2E925C5-176D-4A32-8C0B-53B0500FE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62032" y="2767632"/>
            <a:ext cx="576263" cy="736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6" name="Text Box 51">
            <a:extLst>
              <a:ext uri="{FF2B5EF4-FFF2-40B4-BE49-F238E27FC236}">
                <a16:creationId xmlns:a16="http://schemas.microsoft.com/office/drawing/2014/main" id="{EE59DB07-CB9A-4610-A389-2A8A93AC0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507" y="2712070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57" name="Text Box 52">
            <a:extLst>
              <a:ext uri="{FF2B5EF4-FFF2-40B4-BE49-F238E27FC236}">
                <a16:creationId xmlns:a16="http://schemas.microsoft.com/office/drawing/2014/main" id="{52EB4A4E-9975-44C4-8BC2-6429DF03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357" y="2710482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58" name="Text Box 54">
            <a:extLst>
              <a:ext uri="{FF2B5EF4-FFF2-40B4-BE49-F238E27FC236}">
                <a16:creationId xmlns:a16="http://schemas.microsoft.com/office/drawing/2014/main" id="{18148E7B-FBBC-4C9A-9C7E-7FEB54B7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570" y="219137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159" name="Text Box 55">
            <a:extLst>
              <a:ext uri="{FF2B5EF4-FFF2-40B4-BE49-F238E27FC236}">
                <a16:creationId xmlns:a16="http://schemas.microsoft.com/office/drawing/2014/main" id="{7D569B75-D51A-46C7-9930-34023310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95" y="2783507"/>
            <a:ext cx="431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60" name="Text Box 56">
            <a:extLst>
              <a:ext uri="{FF2B5EF4-FFF2-40B4-BE49-F238E27FC236}">
                <a16:creationId xmlns:a16="http://schemas.microsoft.com/office/drawing/2014/main" id="{C84C1383-2381-4F64-A843-E42C88E6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3490" y="380268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12</a:t>
            </a:r>
          </a:p>
        </p:txBody>
      </p:sp>
      <p:sp>
        <p:nvSpPr>
          <p:cNvPr id="161" name="Text Box 57">
            <a:extLst>
              <a:ext uri="{FF2B5EF4-FFF2-40B4-BE49-F238E27FC236}">
                <a16:creationId xmlns:a16="http://schemas.microsoft.com/office/drawing/2014/main" id="{34FC078A-6F6C-497D-B373-78EEC039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932" y="3936032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162" name="Text Box 58">
            <a:extLst>
              <a:ext uri="{FF2B5EF4-FFF2-40B4-BE49-F238E27FC236}">
                <a16:creationId xmlns:a16="http://schemas.microsoft.com/office/drawing/2014/main" id="{128E62CA-DD4C-4289-AA3D-C493D183E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732" y="393603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163" name="Text Box 59">
            <a:extLst>
              <a:ext uri="{FF2B5EF4-FFF2-40B4-BE49-F238E27FC236}">
                <a16:creationId xmlns:a16="http://schemas.microsoft.com/office/drawing/2014/main" id="{D82CF005-5AE1-4CA0-9CB5-488EDDA1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245" y="464088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164" name="Text Box 60">
            <a:extLst>
              <a:ext uri="{FF2B5EF4-FFF2-40B4-BE49-F238E27FC236}">
                <a16:creationId xmlns:a16="http://schemas.microsoft.com/office/drawing/2014/main" id="{6F460B96-3A94-421E-908B-4F1FF5BB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220" y="3991595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65" name="Oval 61">
            <a:extLst>
              <a:ext uri="{FF2B5EF4-FFF2-40B4-BE49-F238E27FC236}">
                <a16:creationId xmlns:a16="http://schemas.microsoft.com/office/drawing/2014/main" id="{6753751F-9E66-449C-9CEB-E05E2811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857" y="2351707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66" name="Oval 62">
            <a:extLst>
              <a:ext uri="{FF2B5EF4-FFF2-40B4-BE49-F238E27FC236}">
                <a16:creationId xmlns:a16="http://schemas.microsoft.com/office/drawing/2014/main" id="{27693AE2-4048-4282-88DC-9A0C9230F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020" y="2219945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67" name="Oval 63">
            <a:extLst>
              <a:ext uri="{FF2B5EF4-FFF2-40B4-BE49-F238E27FC236}">
                <a16:creationId xmlns:a16="http://schemas.microsoft.com/office/drawing/2014/main" id="{E3305521-212E-417F-87B0-C7FF83D7B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320" y="3156570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68" name="Oval 64">
            <a:extLst>
              <a:ext uri="{FF2B5EF4-FFF2-40B4-BE49-F238E27FC236}">
                <a16:creationId xmlns:a16="http://schemas.microsoft.com/office/drawing/2014/main" id="{72AA8E15-EA9A-4559-829A-F2E2BE53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20" y="3372470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69" name="Oval 65">
            <a:extLst>
              <a:ext uri="{FF2B5EF4-FFF2-40B4-BE49-F238E27FC236}">
                <a16:creationId xmlns:a16="http://schemas.microsoft.com/office/drawing/2014/main" id="{B947F0C8-EF69-4691-B563-804098FCE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907" y="3228007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70" name="Oval 66">
            <a:extLst>
              <a:ext uri="{FF2B5EF4-FFF2-40B4-BE49-F238E27FC236}">
                <a16:creationId xmlns:a16="http://schemas.microsoft.com/office/drawing/2014/main" id="{1CECDD43-B669-4485-8C9C-7ADA5E24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532" y="4309095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71" name="Oval 67">
            <a:extLst>
              <a:ext uri="{FF2B5EF4-FFF2-40B4-BE49-F238E27FC236}">
                <a16:creationId xmlns:a16="http://schemas.microsoft.com/office/drawing/2014/main" id="{EF9DD09C-8D61-4FAA-9E75-A3F9296B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520" y="4309095"/>
            <a:ext cx="503237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72" name="Line 68">
            <a:extLst>
              <a:ext uri="{FF2B5EF4-FFF2-40B4-BE49-F238E27FC236}">
                <a16:creationId xmlns:a16="http://schemas.microsoft.com/office/drawing/2014/main" id="{B3494F8F-CCCD-4CC0-BCA6-EEA38A80C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8532" y="2723182"/>
            <a:ext cx="360363" cy="577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3" name="Line 69">
            <a:extLst>
              <a:ext uri="{FF2B5EF4-FFF2-40B4-BE49-F238E27FC236}">
                <a16:creationId xmlns:a16="http://schemas.microsoft.com/office/drawing/2014/main" id="{2EC16B65-5A6B-48D8-9C8D-F7796508E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7320" y="2723182"/>
            <a:ext cx="71437" cy="5778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4" name="Line 70">
            <a:extLst>
              <a:ext uri="{FF2B5EF4-FFF2-40B4-BE49-F238E27FC236}">
                <a16:creationId xmlns:a16="http://schemas.microsoft.com/office/drawing/2014/main" id="{86289AA4-1EDF-4583-8C30-4F0E67C26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65657" y="3661395"/>
            <a:ext cx="287338" cy="647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5" name="Line 72">
            <a:extLst>
              <a:ext uri="{FF2B5EF4-FFF2-40B4-BE49-F238E27FC236}">
                <a16:creationId xmlns:a16="http://schemas.microsoft.com/office/drawing/2014/main" id="{FF3E830D-E54F-4074-B964-D065035C4E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5882" y="3732832"/>
            <a:ext cx="287338" cy="647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6" name="Line 73">
            <a:extLst>
              <a:ext uri="{FF2B5EF4-FFF2-40B4-BE49-F238E27FC236}">
                <a16:creationId xmlns:a16="http://schemas.microsoft.com/office/drawing/2014/main" id="{57B01E8C-EB46-4975-A09A-545B37CD3F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13357" y="4596432"/>
            <a:ext cx="792163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7" name="Line 76">
            <a:extLst>
              <a:ext uri="{FF2B5EF4-FFF2-40B4-BE49-F238E27FC236}">
                <a16:creationId xmlns:a16="http://schemas.microsoft.com/office/drawing/2014/main" id="{2EDA7D3B-EF93-416A-9CCE-9239956758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5157" y="2635870"/>
            <a:ext cx="611188" cy="736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8" name="Text Box 77">
            <a:extLst>
              <a:ext uri="{FF2B5EF4-FFF2-40B4-BE49-F238E27FC236}">
                <a16:creationId xmlns:a16="http://schemas.microsoft.com/office/drawing/2014/main" id="{48EDACCC-0E62-47F8-99AC-79A73C07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632" y="2580307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79" name="Text Box 78">
            <a:extLst>
              <a:ext uri="{FF2B5EF4-FFF2-40B4-BE49-F238E27FC236}">
                <a16:creationId xmlns:a16="http://schemas.microsoft.com/office/drawing/2014/main" id="{97C99E16-FD4B-424B-9107-D93B5B66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482" y="2578720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80" name="Text Box 80">
            <a:extLst>
              <a:ext uri="{FF2B5EF4-FFF2-40B4-BE49-F238E27FC236}">
                <a16:creationId xmlns:a16="http://schemas.microsoft.com/office/drawing/2014/main" id="{A831A2EF-F6DB-4841-8A87-37162D76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3720" y="2651745"/>
            <a:ext cx="4318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81" name="Text Box 83">
            <a:extLst>
              <a:ext uri="{FF2B5EF4-FFF2-40B4-BE49-F238E27FC236}">
                <a16:creationId xmlns:a16="http://schemas.microsoft.com/office/drawing/2014/main" id="{18C3324B-4983-469E-BE0D-00C9B0890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857" y="380427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182" name="Text Box 84">
            <a:extLst>
              <a:ext uri="{FF2B5EF4-FFF2-40B4-BE49-F238E27FC236}">
                <a16:creationId xmlns:a16="http://schemas.microsoft.com/office/drawing/2014/main" id="{34D7BC16-3AB6-4E24-9B74-3C73C0D1C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445" y="450912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183" name="Text Box 85">
            <a:extLst>
              <a:ext uri="{FF2B5EF4-FFF2-40B4-BE49-F238E27FC236}">
                <a16:creationId xmlns:a16="http://schemas.microsoft.com/office/drawing/2014/main" id="{DE4DA11A-D50D-452C-A102-1A9F35770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757" y="3877295"/>
            <a:ext cx="421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84" name="Oval 86">
            <a:extLst>
              <a:ext uri="{FF2B5EF4-FFF2-40B4-BE49-F238E27FC236}">
                <a16:creationId xmlns:a16="http://schemas.microsoft.com/office/drawing/2014/main" id="{B0122EBB-F789-4C9A-ACBC-D3D342C0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982" y="2219945"/>
            <a:ext cx="503238" cy="504825"/>
          </a:xfrm>
          <a:prstGeom prst="ellipse">
            <a:avLst/>
          </a:prstGeom>
          <a:solidFill>
            <a:srgbClr val="FF99CC"/>
          </a:solidFill>
          <a:ln w="25400">
            <a:solidFill>
              <a:srgbClr val="FFCC99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="1" baseline="-250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813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/>
      <p:bldP spid="179" grpId="0"/>
      <p:bldP spid="180" grpId="0"/>
      <p:bldP spid="181" grpId="0"/>
      <p:bldP spid="182" grpId="0"/>
      <p:bldP spid="183" grpId="0"/>
      <p:bldP spid="1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10230-3D65-4912-A1A7-B567D63E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8A23B-5A45-4D99-A70A-4E7D9A69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052736"/>
            <a:ext cx="6541429" cy="5176846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Similar to </a:t>
            </a:r>
            <a:r>
              <a:rPr lang="en-US" altLang="zh-TW" sz="2400" dirty="0">
                <a:sym typeface="Symbol" charset="0"/>
              </a:rPr>
              <a:t>Dijkstra’s Algorithm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A greedy algorithm</a:t>
            </a:r>
            <a:endParaRPr lang="en-US" altLang="zh-TW" sz="2000" dirty="0">
              <a:sym typeface="Symbol" charset="0"/>
            </a:endParaRPr>
          </a:p>
          <a:p>
            <a:r>
              <a:rPr lang="en-US" altLang="zh-CN" sz="2400" dirty="0"/>
              <a:t>Start with arbitrary vertex</a:t>
            </a:r>
          </a:p>
          <a:p>
            <a:r>
              <a:rPr lang="en-US" altLang="zh-CN" sz="2400" dirty="0"/>
              <a:t>Partition vertices based on whether they are included in MST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First group</a:t>
            </a:r>
            <a:r>
              <a:rPr lang="en-US" altLang="zh-CN" sz="2000" dirty="0"/>
              <a:t>: in MST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Second group</a:t>
            </a:r>
            <a:r>
              <a:rPr lang="en-US" altLang="zh-CN" sz="2000" dirty="0"/>
              <a:t>: undetermined</a:t>
            </a:r>
          </a:p>
          <a:p>
            <a:r>
              <a:rPr lang="en-US" altLang="zh-CN" sz="2400" dirty="0"/>
              <a:t>Add vertex from 2</a:t>
            </a:r>
            <a:r>
              <a:rPr lang="en-US" altLang="zh-CN" sz="2400" baseline="30000" dirty="0"/>
              <a:t>nd</a:t>
            </a:r>
            <a:r>
              <a:rPr lang="en-US" altLang="zh-CN" sz="2400" dirty="0"/>
              <a:t> group to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group </a:t>
            </a:r>
          </a:p>
          <a:p>
            <a:pPr lvl="1"/>
            <a:r>
              <a:rPr lang="en-US" altLang="zh-CN" sz="2000" dirty="0"/>
              <a:t>Pick an edge that</a:t>
            </a:r>
          </a:p>
          <a:p>
            <a:pPr lvl="2"/>
            <a:r>
              <a:rPr lang="en-US" altLang="zh-CN" sz="1800" dirty="0"/>
              <a:t>One vertex in 1</a:t>
            </a:r>
            <a:r>
              <a:rPr lang="en-US" altLang="zh-CN" sz="1800" baseline="30000" dirty="0"/>
              <a:t>st</a:t>
            </a:r>
            <a:r>
              <a:rPr lang="en-US" altLang="zh-CN" sz="1800" dirty="0"/>
              <a:t> group and the other in 2</a:t>
            </a:r>
            <a:r>
              <a:rPr lang="en-US" altLang="zh-CN" sz="1800" baseline="30000" dirty="0"/>
              <a:t>nd</a:t>
            </a:r>
            <a:r>
              <a:rPr lang="en-US" altLang="zh-CN" sz="1800" dirty="0"/>
              <a:t> group</a:t>
            </a:r>
          </a:p>
          <a:p>
            <a:pPr lvl="2"/>
            <a:r>
              <a:rPr lang="en-US" altLang="zh-CN" sz="1800" dirty="0"/>
              <a:t>With minimum weight</a:t>
            </a:r>
          </a:p>
          <a:p>
            <a:pPr lvl="1"/>
            <a:r>
              <a:rPr lang="en-US" altLang="zh-CN" sz="2000" dirty="0"/>
              <a:t>Add the edge and corresponding undermined vertex</a:t>
            </a:r>
          </a:p>
          <a:p>
            <a:r>
              <a:rPr lang="en-US" altLang="zh-CN" sz="2400" dirty="0"/>
              <a:t>When finish</a:t>
            </a:r>
          </a:p>
          <a:p>
            <a:pPr lvl="1"/>
            <a:r>
              <a:rPr lang="en-US" altLang="zh-CN" sz="2000" dirty="0"/>
              <a:t>MST has </a:t>
            </a:r>
            <a:r>
              <a:rPr lang="en-US" altLang="zh-CN" sz="2000" dirty="0">
                <a:solidFill>
                  <a:srgbClr val="0070C0"/>
                </a:solidFill>
              </a:rPr>
              <a:t>|V| </a:t>
            </a:r>
            <a:r>
              <a:rPr lang="en-US" altLang="zh-CN" sz="2000" dirty="0"/>
              <a:t>vertices and </a:t>
            </a:r>
            <a:r>
              <a:rPr lang="en-US" altLang="zh-CN" sz="2000" dirty="0">
                <a:solidFill>
                  <a:srgbClr val="0070C0"/>
                </a:solidFill>
              </a:rPr>
              <a:t>|V|-1 </a:t>
            </a:r>
            <a:r>
              <a:rPr lang="en-US" altLang="zh-CN" sz="2000" dirty="0"/>
              <a:t>edge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E419A1-5453-47C1-AB7E-E47AA8816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C993248-FCEA-4151-8CDB-572DE7B1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5846" y="1445578"/>
            <a:ext cx="45354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FB509CDC-DAF8-401A-88A4-B6FBFF4B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160" y="5357366"/>
            <a:ext cx="18234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MST</a:t>
            </a:r>
            <a:endParaRPr lang="zh-CN" altLang="en-US" sz="18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EC652CF-5BAD-4FEA-8C58-C58D21DD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6" y="5395605"/>
            <a:ext cx="2351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6633"/>
                </a:solidFill>
                <a:latin typeface="Lucida Fax" pitchFamily="18" charset="0"/>
                <a:ea typeface="微软雅黑" pitchFamily="34" charset="-122"/>
              </a:rPr>
              <a:t>Not in MST</a:t>
            </a:r>
            <a:endParaRPr lang="zh-CN" altLang="en-US" sz="2800" b="1" dirty="0">
              <a:solidFill>
                <a:srgbClr val="996633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16C3C49-8009-4051-89E2-20C3508F1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3409" y="2075815"/>
            <a:ext cx="360362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31D4B47-01EB-47AD-B831-22673564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246" y="2637790"/>
            <a:ext cx="2016125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414B9E3-A8E2-41B0-B316-A2EEB0AC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746" y="1570990"/>
            <a:ext cx="4249738" cy="1728788"/>
          </a:xfrm>
          <a:prstGeom prst="ellipse">
            <a:avLst/>
          </a:prstGeom>
          <a:solidFill>
            <a:srgbClr val="BBE0E3">
              <a:alpha val="58038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9D55CD7C-7400-4E1B-B183-DA51BEE922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2834" y="2867978"/>
            <a:ext cx="2087562" cy="1511300"/>
          </a:xfrm>
          <a:prstGeom prst="line">
            <a:avLst/>
          </a:prstGeom>
          <a:noFill/>
          <a:ln w="444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F148A6F-5D1E-4EE1-8D54-AB39C3A37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271" y="4379278"/>
            <a:ext cx="2016125" cy="144462"/>
          </a:xfrm>
          <a:prstGeom prst="line">
            <a:avLst/>
          </a:prstGeom>
          <a:noFill/>
          <a:ln w="444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99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4232" name="Oval 8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4233" name="Oval 9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6" name="Line 12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8" name="Line 14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9" name="Line 15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0" name="Line 16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1" name="Line 17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2" name="Line 18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3" name="Line 19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4" name="Line 20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6" name="Text Box 22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10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4394143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7</a:t>
            </a:r>
          </a:p>
        </p:txBody>
      </p:sp>
      <p:sp>
        <p:nvSpPr>
          <p:cNvPr id="564257" name="Text Box 33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64258" name="Oval 34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4260" name="Oval 36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4261" name="Oval 37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4262" name="Oval 38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4263" name="Oval 39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4276" name="Oval 52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4277" name="AutoShape 53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2" name="灯片编号占位符 3">
            <a:extLst>
              <a:ext uri="{FF2B5EF4-FFF2-40B4-BE49-F238E27FC236}">
                <a16:creationId xmlns:a16="http://schemas.microsoft.com/office/drawing/2014/main" id="{4A2AD49E-762C-447F-9F99-E4CD71B5C8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45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Oval 3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+mn-lt"/>
              </a:rPr>
              <a:t>V1</a:t>
            </a:r>
          </a:p>
        </p:txBody>
      </p:sp>
      <p:sp>
        <p:nvSpPr>
          <p:cNvPr id="564228" name="Oval 4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4229" name="Oval 5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4230" name="Oval 6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4231" name="Oval 7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4232" name="Oval 8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4233" name="Oval 9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4234" name="Line 10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5" name="Line 11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6" name="Line 12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8" name="Line 14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39" name="Line 15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0" name="Line 16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1" name="Line 17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2" name="Line 18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3" name="Line 19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4" name="Line 20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5" name="Line 21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46" name="Text Box 22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4247" name="Text Box 23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4248" name="Text Box 24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64249" name="Text Box 25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10</a:t>
            </a:r>
          </a:p>
        </p:txBody>
      </p:sp>
      <p:sp>
        <p:nvSpPr>
          <p:cNvPr id="564250" name="Text Box 26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4251" name="Text Box 27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64252" name="Text Box 28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4253" name="Text Box 29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64254" name="Text Box 30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4256" name="Text Box 32"/>
          <p:cNvSpPr txBox="1">
            <a:spLocks noChangeArrowheads="1"/>
          </p:cNvSpPr>
          <p:nvPr/>
        </p:nvSpPr>
        <p:spPr bwMode="auto">
          <a:xfrm>
            <a:off x="4394143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7</a:t>
            </a:r>
          </a:p>
        </p:txBody>
      </p:sp>
      <p:sp>
        <p:nvSpPr>
          <p:cNvPr id="564257" name="Text Box 33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64258" name="Oval 34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4259" name="Oval 35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4260" name="Oval 36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4261" name="Oval 37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4262" name="Oval 38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4263" name="Oval 39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4267" name="Line 43"/>
          <p:cNvSpPr>
            <a:spLocks noChangeShapeType="1"/>
          </p:cNvSpPr>
          <p:nvPr/>
        </p:nvSpPr>
        <p:spPr bwMode="auto">
          <a:xfrm flipH="1" flipV="1">
            <a:off x="7786130" y="2168525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4271" name="Text Box 47"/>
          <p:cNvSpPr txBox="1">
            <a:spLocks noChangeArrowheads="1"/>
          </p:cNvSpPr>
          <p:nvPr/>
        </p:nvSpPr>
        <p:spPr bwMode="auto">
          <a:xfrm>
            <a:off x="7841833" y="22860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4276" name="Oval 52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4277" name="AutoShape 53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7551F763-FA2A-46B0-8DB8-0E788F7BF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56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Oval 2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6275" name="Oval 3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6276" name="Oval 4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6277" name="Oval 5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6278" name="Oval 6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6279" name="Oval 7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6280" name="Oval 8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6281" name="Line 9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2" name="Line 10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3" name="Line 11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4" name="Line 12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5" name="Line 13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6" name="Line 14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7" name="Line 15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8" name="Line 16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89" name="Line 17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90" name="Line 18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91" name="Line 19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92" name="Line 20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293" name="Text Box 21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6294" name="Text Box 22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66296" name="Text Box 24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10</a:t>
            </a:r>
          </a:p>
        </p:txBody>
      </p:sp>
      <p:sp>
        <p:nvSpPr>
          <p:cNvPr id="566297" name="Text Box 25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6298" name="Text Box 26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66299" name="Text Box 27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6302" name="Text Box 30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4394143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7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66305" name="Oval 33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6306" name="Oval 34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6307" name="Oval 35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6308" name="Oval 36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6309" name="Oval 37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6310" name="Oval 38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6311" name="Line 39"/>
          <p:cNvSpPr>
            <a:spLocks noChangeShapeType="1"/>
          </p:cNvSpPr>
          <p:nvPr/>
        </p:nvSpPr>
        <p:spPr bwMode="auto">
          <a:xfrm>
            <a:off x="7926853" y="1863725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314" name="Line 42"/>
          <p:cNvSpPr>
            <a:spLocks noChangeShapeType="1"/>
          </p:cNvSpPr>
          <p:nvPr/>
        </p:nvSpPr>
        <p:spPr bwMode="auto">
          <a:xfrm flipH="1" flipV="1">
            <a:off x="7786130" y="2168525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6317" name="Text Box 45"/>
          <p:cNvSpPr txBox="1">
            <a:spLocks noChangeArrowheads="1"/>
          </p:cNvSpPr>
          <p:nvPr/>
        </p:nvSpPr>
        <p:spPr bwMode="auto">
          <a:xfrm>
            <a:off x="7997213" y="1447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6318" name="Text Box 46"/>
          <p:cNvSpPr txBox="1">
            <a:spLocks noChangeArrowheads="1"/>
          </p:cNvSpPr>
          <p:nvPr/>
        </p:nvSpPr>
        <p:spPr bwMode="auto">
          <a:xfrm>
            <a:off x="7841833" y="22860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6323" name="Oval 51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6324" name="AutoShape 52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6" name="灯片编号占位符 3">
            <a:extLst>
              <a:ext uri="{FF2B5EF4-FFF2-40B4-BE49-F238E27FC236}">
                <a16:creationId xmlns:a16="http://schemas.microsoft.com/office/drawing/2014/main" id="{7DBE638D-D58D-47DF-A023-290F3C4B6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88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Oval 2"/>
          <p:cNvSpPr>
            <a:spLocks noChangeArrowheads="1"/>
          </p:cNvSpPr>
          <p:nvPr/>
        </p:nvSpPr>
        <p:spPr bwMode="auto">
          <a:xfrm>
            <a:off x="3142303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8323" name="Oval 3"/>
          <p:cNvSpPr>
            <a:spLocks noChangeArrowheads="1"/>
          </p:cNvSpPr>
          <p:nvPr/>
        </p:nvSpPr>
        <p:spPr bwMode="auto">
          <a:xfrm>
            <a:off x="4197719" y="16764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8324" name="Oval 4"/>
          <p:cNvSpPr>
            <a:spLocks noChangeArrowheads="1"/>
          </p:cNvSpPr>
          <p:nvPr/>
        </p:nvSpPr>
        <p:spPr bwMode="auto">
          <a:xfrm>
            <a:off x="3705191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 dirty="0">
                <a:latin typeface="+mn-lt"/>
              </a:rPr>
              <a:t>V4</a:t>
            </a:r>
          </a:p>
        </p:txBody>
      </p:sp>
      <p:sp>
        <p:nvSpPr>
          <p:cNvPr id="568325" name="Oval 5"/>
          <p:cNvSpPr>
            <a:spLocks noChangeArrowheads="1"/>
          </p:cNvSpPr>
          <p:nvPr/>
        </p:nvSpPr>
        <p:spPr bwMode="auto">
          <a:xfrm>
            <a:off x="2720137" y="3048000"/>
            <a:ext cx="562888" cy="5334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8326" name="Oval 6"/>
          <p:cNvSpPr>
            <a:spLocks noChangeArrowheads="1"/>
          </p:cNvSpPr>
          <p:nvPr/>
        </p:nvSpPr>
        <p:spPr bwMode="auto">
          <a:xfrm>
            <a:off x="4690246" y="30480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8327" name="Oval 7"/>
          <p:cNvSpPr>
            <a:spLocks noChangeArrowheads="1"/>
          </p:cNvSpPr>
          <p:nvPr/>
        </p:nvSpPr>
        <p:spPr bwMode="auto">
          <a:xfrm>
            <a:off x="3142303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8328" name="Oval 8"/>
          <p:cNvSpPr>
            <a:spLocks noChangeArrowheads="1"/>
          </p:cNvSpPr>
          <p:nvPr/>
        </p:nvSpPr>
        <p:spPr bwMode="auto">
          <a:xfrm>
            <a:off x="4268080" y="46482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8329" name="Line 9"/>
          <p:cNvSpPr>
            <a:spLocks noChangeShapeType="1"/>
          </p:cNvSpPr>
          <p:nvPr/>
        </p:nvSpPr>
        <p:spPr bwMode="auto">
          <a:xfrm>
            <a:off x="3705192" y="1905000"/>
            <a:ext cx="492527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0" name="Line 10"/>
          <p:cNvSpPr>
            <a:spLocks noChangeShapeType="1"/>
          </p:cNvSpPr>
          <p:nvPr/>
        </p:nvSpPr>
        <p:spPr bwMode="auto">
          <a:xfrm>
            <a:off x="3283025" y="3276600"/>
            <a:ext cx="42216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1" name="Line 11"/>
          <p:cNvSpPr>
            <a:spLocks noChangeShapeType="1"/>
          </p:cNvSpPr>
          <p:nvPr/>
        </p:nvSpPr>
        <p:spPr bwMode="auto">
          <a:xfrm>
            <a:off x="4268080" y="3276600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2" name="Line 12"/>
          <p:cNvSpPr>
            <a:spLocks noChangeShapeType="1"/>
          </p:cNvSpPr>
          <p:nvPr/>
        </p:nvSpPr>
        <p:spPr bwMode="auto">
          <a:xfrm>
            <a:off x="3705191" y="4876800"/>
            <a:ext cx="56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3" name="Line 13"/>
          <p:cNvSpPr>
            <a:spLocks noChangeShapeType="1"/>
          </p:cNvSpPr>
          <p:nvPr/>
        </p:nvSpPr>
        <p:spPr bwMode="auto">
          <a:xfrm flipV="1">
            <a:off x="3071942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4" name="Line 14"/>
          <p:cNvSpPr>
            <a:spLocks noChangeShapeType="1"/>
          </p:cNvSpPr>
          <p:nvPr/>
        </p:nvSpPr>
        <p:spPr bwMode="auto">
          <a:xfrm flipH="1" flipV="1">
            <a:off x="4619885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5" name="Line 15"/>
          <p:cNvSpPr>
            <a:spLocks noChangeShapeType="1"/>
          </p:cNvSpPr>
          <p:nvPr/>
        </p:nvSpPr>
        <p:spPr bwMode="auto">
          <a:xfrm flipH="1" flipV="1">
            <a:off x="3564469" y="2209800"/>
            <a:ext cx="281444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6" name="Line 16"/>
          <p:cNvSpPr>
            <a:spLocks noChangeShapeType="1"/>
          </p:cNvSpPr>
          <p:nvPr/>
        </p:nvSpPr>
        <p:spPr bwMode="auto">
          <a:xfrm flipV="1">
            <a:off x="4127358" y="2209800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7" name="Line 17"/>
          <p:cNvSpPr>
            <a:spLocks noChangeShapeType="1"/>
          </p:cNvSpPr>
          <p:nvPr/>
        </p:nvSpPr>
        <p:spPr bwMode="auto">
          <a:xfrm flipH="1">
            <a:off x="3564469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8" name="Line 18"/>
          <p:cNvSpPr>
            <a:spLocks noChangeShapeType="1"/>
          </p:cNvSpPr>
          <p:nvPr/>
        </p:nvSpPr>
        <p:spPr bwMode="auto">
          <a:xfrm>
            <a:off x="4127358" y="3581400"/>
            <a:ext cx="422166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39" name="Line 19"/>
          <p:cNvSpPr>
            <a:spLocks noChangeShapeType="1"/>
          </p:cNvSpPr>
          <p:nvPr/>
        </p:nvSpPr>
        <p:spPr bwMode="auto">
          <a:xfrm>
            <a:off x="3071942" y="3581400"/>
            <a:ext cx="281444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40" name="Line 20"/>
          <p:cNvSpPr>
            <a:spLocks noChangeShapeType="1"/>
          </p:cNvSpPr>
          <p:nvPr/>
        </p:nvSpPr>
        <p:spPr bwMode="auto">
          <a:xfrm flipH="1">
            <a:off x="4690247" y="3581400"/>
            <a:ext cx="351805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41" name="Text Box 21"/>
          <p:cNvSpPr txBox="1">
            <a:spLocks noChangeArrowheads="1"/>
          </p:cNvSpPr>
          <p:nvPr/>
        </p:nvSpPr>
        <p:spPr bwMode="auto">
          <a:xfrm>
            <a:off x="3760894" y="1489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8342" name="Text Box 22"/>
          <p:cNvSpPr txBox="1">
            <a:spLocks noChangeArrowheads="1"/>
          </p:cNvSpPr>
          <p:nvPr/>
        </p:nvSpPr>
        <p:spPr bwMode="auto">
          <a:xfrm>
            <a:off x="362017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8343" name="Text Box 23"/>
          <p:cNvSpPr txBox="1">
            <a:spLocks noChangeArrowheads="1"/>
          </p:cNvSpPr>
          <p:nvPr/>
        </p:nvSpPr>
        <p:spPr bwMode="auto">
          <a:xfrm>
            <a:off x="4183060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3</a:t>
            </a:r>
          </a:p>
        </p:txBody>
      </p:sp>
      <p:sp>
        <p:nvSpPr>
          <p:cNvPr id="568344" name="Text Box 24"/>
          <p:cNvSpPr txBox="1">
            <a:spLocks noChangeArrowheads="1"/>
          </p:cNvSpPr>
          <p:nvPr/>
        </p:nvSpPr>
        <p:spPr bwMode="auto">
          <a:xfrm>
            <a:off x="4675587" y="2327275"/>
            <a:ext cx="469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10</a:t>
            </a:r>
          </a:p>
        </p:txBody>
      </p:sp>
      <p:sp>
        <p:nvSpPr>
          <p:cNvPr id="568345" name="Text Box 25"/>
          <p:cNvSpPr txBox="1">
            <a:spLocks noChangeArrowheads="1"/>
          </p:cNvSpPr>
          <p:nvPr/>
        </p:nvSpPr>
        <p:spPr bwMode="auto">
          <a:xfrm>
            <a:off x="2916562" y="23272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8346" name="Text Box 26"/>
          <p:cNvSpPr txBox="1">
            <a:spLocks noChangeArrowheads="1"/>
          </p:cNvSpPr>
          <p:nvPr/>
        </p:nvSpPr>
        <p:spPr bwMode="auto">
          <a:xfrm>
            <a:off x="2916562" y="4003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5</a:t>
            </a:r>
          </a:p>
        </p:txBody>
      </p:sp>
      <p:sp>
        <p:nvSpPr>
          <p:cNvPr id="568347" name="Text Box 27"/>
          <p:cNvSpPr txBox="1">
            <a:spLocks noChangeArrowheads="1"/>
          </p:cNvSpPr>
          <p:nvPr/>
        </p:nvSpPr>
        <p:spPr bwMode="auto">
          <a:xfrm>
            <a:off x="3338728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8348" name="Text Box 28"/>
          <p:cNvSpPr txBox="1">
            <a:spLocks noChangeArrowheads="1"/>
          </p:cNvSpPr>
          <p:nvPr/>
        </p:nvSpPr>
        <p:spPr bwMode="auto">
          <a:xfrm>
            <a:off x="3479450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8</a:t>
            </a:r>
          </a:p>
        </p:txBody>
      </p:sp>
      <p:sp>
        <p:nvSpPr>
          <p:cNvPr id="568349" name="Text Box 29"/>
          <p:cNvSpPr txBox="1">
            <a:spLocks noChangeArrowheads="1"/>
          </p:cNvSpPr>
          <p:nvPr/>
        </p:nvSpPr>
        <p:spPr bwMode="auto">
          <a:xfrm>
            <a:off x="3901616" y="44608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8350" name="Text Box 30"/>
          <p:cNvSpPr txBox="1">
            <a:spLocks noChangeArrowheads="1"/>
          </p:cNvSpPr>
          <p:nvPr/>
        </p:nvSpPr>
        <p:spPr bwMode="auto">
          <a:xfrm>
            <a:off x="4253421" y="37750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4</a:t>
            </a:r>
          </a:p>
        </p:txBody>
      </p:sp>
      <p:sp>
        <p:nvSpPr>
          <p:cNvPr id="568351" name="Text Box 31"/>
          <p:cNvSpPr txBox="1">
            <a:spLocks noChangeArrowheads="1"/>
          </p:cNvSpPr>
          <p:nvPr/>
        </p:nvSpPr>
        <p:spPr bwMode="auto">
          <a:xfrm>
            <a:off x="4394143" y="28606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7</a:t>
            </a:r>
          </a:p>
        </p:txBody>
      </p:sp>
      <p:sp>
        <p:nvSpPr>
          <p:cNvPr id="568352" name="Text Box 32"/>
          <p:cNvSpPr txBox="1">
            <a:spLocks noChangeArrowheads="1"/>
          </p:cNvSpPr>
          <p:nvPr/>
        </p:nvSpPr>
        <p:spPr bwMode="auto">
          <a:xfrm>
            <a:off x="4886670" y="3927475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6</a:t>
            </a:r>
          </a:p>
        </p:txBody>
      </p:sp>
      <p:sp>
        <p:nvSpPr>
          <p:cNvPr id="568353" name="Oval 33"/>
          <p:cNvSpPr>
            <a:spLocks noChangeArrowheads="1"/>
          </p:cNvSpPr>
          <p:nvPr/>
        </p:nvSpPr>
        <p:spPr bwMode="auto">
          <a:xfrm>
            <a:off x="7363964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V1</a:t>
            </a:r>
          </a:p>
        </p:txBody>
      </p:sp>
      <p:sp>
        <p:nvSpPr>
          <p:cNvPr id="568354" name="Oval 34"/>
          <p:cNvSpPr>
            <a:spLocks noChangeArrowheads="1"/>
          </p:cNvSpPr>
          <p:nvPr/>
        </p:nvSpPr>
        <p:spPr bwMode="auto">
          <a:xfrm>
            <a:off x="8419379" y="16351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V2</a:t>
            </a:r>
          </a:p>
        </p:txBody>
      </p:sp>
      <p:sp>
        <p:nvSpPr>
          <p:cNvPr id="568355" name="Oval 35"/>
          <p:cNvSpPr>
            <a:spLocks noChangeArrowheads="1"/>
          </p:cNvSpPr>
          <p:nvPr/>
        </p:nvSpPr>
        <p:spPr bwMode="auto">
          <a:xfrm>
            <a:off x="7926852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V4</a:t>
            </a:r>
          </a:p>
        </p:txBody>
      </p:sp>
      <p:sp>
        <p:nvSpPr>
          <p:cNvPr id="568356" name="Oval 36"/>
          <p:cNvSpPr>
            <a:spLocks noChangeArrowheads="1"/>
          </p:cNvSpPr>
          <p:nvPr/>
        </p:nvSpPr>
        <p:spPr bwMode="auto">
          <a:xfrm>
            <a:off x="8911906" y="30067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V5</a:t>
            </a:r>
          </a:p>
        </p:txBody>
      </p:sp>
      <p:sp>
        <p:nvSpPr>
          <p:cNvPr id="568357" name="Oval 37"/>
          <p:cNvSpPr>
            <a:spLocks noChangeArrowheads="1"/>
          </p:cNvSpPr>
          <p:nvPr/>
        </p:nvSpPr>
        <p:spPr bwMode="auto">
          <a:xfrm>
            <a:off x="7363964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V6</a:t>
            </a:r>
          </a:p>
        </p:txBody>
      </p:sp>
      <p:sp>
        <p:nvSpPr>
          <p:cNvPr id="568358" name="Oval 38"/>
          <p:cNvSpPr>
            <a:spLocks noChangeArrowheads="1"/>
          </p:cNvSpPr>
          <p:nvPr/>
        </p:nvSpPr>
        <p:spPr bwMode="auto">
          <a:xfrm>
            <a:off x="8489740" y="46069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V7</a:t>
            </a:r>
          </a:p>
        </p:txBody>
      </p:sp>
      <p:sp>
        <p:nvSpPr>
          <p:cNvPr id="568359" name="Line 39"/>
          <p:cNvSpPr>
            <a:spLocks noChangeShapeType="1"/>
          </p:cNvSpPr>
          <p:nvPr/>
        </p:nvSpPr>
        <p:spPr bwMode="auto">
          <a:xfrm>
            <a:off x="7926853" y="1863725"/>
            <a:ext cx="492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60" name="Line 40"/>
          <p:cNvSpPr>
            <a:spLocks noChangeShapeType="1"/>
          </p:cNvSpPr>
          <p:nvPr/>
        </p:nvSpPr>
        <p:spPr bwMode="auto">
          <a:xfrm>
            <a:off x="7504686" y="3235325"/>
            <a:ext cx="42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62" name="Line 42"/>
          <p:cNvSpPr>
            <a:spLocks noChangeShapeType="1"/>
          </p:cNvSpPr>
          <p:nvPr/>
        </p:nvSpPr>
        <p:spPr bwMode="auto">
          <a:xfrm flipH="1" flipV="1">
            <a:off x="7786130" y="2168525"/>
            <a:ext cx="281444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568365" name="Text Box 45"/>
          <p:cNvSpPr txBox="1">
            <a:spLocks noChangeArrowheads="1"/>
          </p:cNvSpPr>
          <p:nvPr/>
        </p:nvSpPr>
        <p:spPr bwMode="auto">
          <a:xfrm>
            <a:off x="7997213" y="14478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8366" name="Text Box 46"/>
          <p:cNvSpPr txBox="1">
            <a:spLocks noChangeArrowheads="1"/>
          </p:cNvSpPr>
          <p:nvPr/>
        </p:nvSpPr>
        <p:spPr bwMode="auto">
          <a:xfrm>
            <a:off x="7841833" y="22860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1</a:t>
            </a:r>
          </a:p>
        </p:txBody>
      </p:sp>
      <p:sp>
        <p:nvSpPr>
          <p:cNvPr id="568367" name="Text Box 47"/>
          <p:cNvSpPr txBox="1">
            <a:spLocks noChangeArrowheads="1"/>
          </p:cNvSpPr>
          <p:nvPr/>
        </p:nvSpPr>
        <p:spPr bwMode="auto">
          <a:xfrm>
            <a:off x="7560389" y="2819400"/>
            <a:ext cx="3273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+mn-lt"/>
              </a:rPr>
              <a:t>2</a:t>
            </a:r>
          </a:p>
        </p:txBody>
      </p:sp>
      <p:sp>
        <p:nvSpPr>
          <p:cNvPr id="568371" name="Oval 51"/>
          <p:cNvSpPr>
            <a:spLocks noChangeArrowheads="1"/>
          </p:cNvSpPr>
          <p:nvPr/>
        </p:nvSpPr>
        <p:spPr bwMode="auto">
          <a:xfrm>
            <a:off x="6941798" y="297180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+mn-lt"/>
              </a:rPr>
              <a:t>V3</a:t>
            </a:r>
          </a:p>
        </p:txBody>
      </p:sp>
      <p:sp>
        <p:nvSpPr>
          <p:cNvPr id="568372" name="AutoShape 52"/>
          <p:cNvSpPr>
            <a:spLocks noChangeArrowheads="1"/>
          </p:cNvSpPr>
          <p:nvPr/>
        </p:nvSpPr>
        <p:spPr bwMode="auto">
          <a:xfrm>
            <a:off x="5675300" y="3124200"/>
            <a:ext cx="985054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37A7FC9A-2451-4809-AA0A-A5FEA093B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2693746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11634</TotalTime>
  <Words>2117</Words>
  <Application>Microsoft Office PowerPoint</Application>
  <PresentationFormat>宽屏</PresentationFormat>
  <Paragraphs>574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 Unicode MS</vt:lpstr>
      <vt:lpstr>Ludica fax</vt:lpstr>
      <vt:lpstr>宋体</vt:lpstr>
      <vt:lpstr>微软雅黑</vt:lpstr>
      <vt:lpstr>Arial</vt:lpstr>
      <vt:lpstr>Garamond</vt:lpstr>
      <vt:lpstr>Impact</vt:lpstr>
      <vt:lpstr>Lucida Fax</vt:lpstr>
      <vt:lpstr>Symbol</vt:lpstr>
      <vt:lpstr>Times New Roman</vt:lpstr>
      <vt:lpstr>Verdana</vt:lpstr>
      <vt:lpstr>Wingdings</vt:lpstr>
      <vt:lpstr>16_9</vt:lpstr>
      <vt:lpstr>PowerPoint 演示文稿</vt:lpstr>
      <vt:lpstr>Spanning Trees</vt:lpstr>
      <vt:lpstr>Possible Algorithms</vt:lpstr>
      <vt:lpstr>Example</vt:lpstr>
      <vt:lpstr>Prim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Correctness Proof</vt:lpstr>
      <vt:lpstr>Correctness Proof</vt:lpstr>
      <vt:lpstr>Correctness Proof</vt:lpstr>
      <vt:lpstr>Correctness Proof</vt:lpstr>
      <vt:lpstr>Correctness Proof</vt:lpstr>
      <vt:lpstr>Correctness Proof</vt:lpstr>
      <vt:lpstr>Correctness Proof</vt:lpstr>
      <vt:lpstr>Implementation</vt:lpstr>
      <vt:lpstr>Implementation</vt:lpstr>
      <vt:lpstr>Implementation</vt:lpstr>
      <vt:lpstr>Complexity</vt:lpstr>
      <vt:lpstr>Possible Algorithms</vt:lpstr>
      <vt:lpstr>Key Idea</vt:lpstr>
      <vt:lpstr>Example</vt:lpstr>
      <vt:lpstr>Implementation</vt:lpstr>
      <vt:lpstr>Implementation</vt:lpstr>
      <vt:lpstr>Implementation</vt:lpstr>
      <vt:lpstr>Example</vt:lpstr>
      <vt:lpstr>Complexity</vt:lpstr>
      <vt:lpstr>Summary</vt:lpstr>
      <vt:lpstr>Recommended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1096</cp:revision>
  <cp:lastPrinted>2012-10-26T01:34:11Z</cp:lastPrinted>
  <dcterms:created xsi:type="dcterms:W3CDTF">2004-09-20T08:49:58Z</dcterms:created>
  <dcterms:modified xsi:type="dcterms:W3CDTF">2022-10-19T08:07:16Z</dcterms:modified>
</cp:coreProperties>
</file>