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101"/>
  </p:notesMasterIdLst>
  <p:handoutMasterIdLst>
    <p:handoutMasterId r:id="rId102"/>
  </p:handoutMasterIdLst>
  <p:sldIdLst>
    <p:sldId id="818" r:id="rId2"/>
    <p:sldId id="1026" r:id="rId3"/>
    <p:sldId id="1027" r:id="rId4"/>
    <p:sldId id="1049" r:id="rId5"/>
    <p:sldId id="1088" r:id="rId6"/>
    <p:sldId id="1051" r:id="rId7"/>
    <p:sldId id="1089" r:id="rId8"/>
    <p:sldId id="1090" r:id="rId9"/>
    <p:sldId id="1091" r:id="rId10"/>
    <p:sldId id="1056" r:id="rId11"/>
    <p:sldId id="1057" r:id="rId12"/>
    <p:sldId id="1059" r:id="rId13"/>
    <p:sldId id="1092" r:id="rId14"/>
    <p:sldId id="1073" r:id="rId15"/>
    <p:sldId id="1066" r:id="rId16"/>
    <p:sldId id="1093" r:id="rId17"/>
    <p:sldId id="1094" r:id="rId18"/>
    <p:sldId id="1095" r:id="rId19"/>
    <p:sldId id="1084" r:id="rId20"/>
    <p:sldId id="1096" r:id="rId21"/>
    <p:sldId id="1097" r:id="rId22"/>
    <p:sldId id="1061" r:id="rId23"/>
    <p:sldId id="1098" r:id="rId24"/>
    <p:sldId id="1085" r:id="rId25"/>
    <p:sldId id="1030" r:id="rId26"/>
    <p:sldId id="1063" r:id="rId27"/>
    <p:sldId id="1099" r:id="rId28"/>
    <p:sldId id="1065" r:id="rId29"/>
    <p:sldId id="1102" r:id="rId30"/>
    <p:sldId id="1104" r:id="rId31"/>
    <p:sldId id="1106" r:id="rId32"/>
    <p:sldId id="1105" r:id="rId33"/>
    <p:sldId id="1107" r:id="rId34"/>
    <p:sldId id="1048" r:id="rId35"/>
    <p:sldId id="1103" r:id="rId36"/>
    <p:sldId id="1108" r:id="rId37"/>
    <p:sldId id="1109" r:id="rId38"/>
    <p:sldId id="1110" r:id="rId39"/>
    <p:sldId id="1111" r:id="rId40"/>
    <p:sldId id="1113" r:id="rId41"/>
    <p:sldId id="1114" r:id="rId42"/>
    <p:sldId id="1112" r:id="rId43"/>
    <p:sldId id="1115" r:id="rId44"/>
    <p:sldId id="1116" r:id="rId45"/>
    <p:sldId id="1117" r:id="rId46"/>
    <p:sldId id="1157" r:id="rId47"/>
    <p:sldId id="1130" r:id="rId48"/>
    <p:sldId id="1118" r:id="rId49"/>
    <p:sldId id="1072" r:id="rId50"/>
    <p:sldId id="1075" r:id="rId51"/>
    <p:sldId id="1076" r:id="rId52"/>
    <p:sldId id="1131" r:id="rId53"/>
    <p:sldId id="1132" r:id="rId54"/>
    <p:sldId id="1133" r:id="rId55"/>
    <p:sldId id="1134" r:id="rId56"/>
    <p:sldId id="1135" r:id="rId57"/>
    <p:sldId id="1136" r:id="rId58"/>
    <p:sldId id="1137" r:id="rId59"/>
    <p:sldId id="1138" r:id="rId60"/>
    <p:sldId id="1139" r:id="rId61"/>
    <p:sldId id="1140" r:id="rId62"/>
    <p:sldId id="1141" r:id="rId63"/>
    <p:sldId id="1158" r:id="rId64"/>
    <p:sldId id="1044" r:id="rId65"/>
    <p:sldId id="1043" r:id="rId66"/>
    <p:sldId id="1143" r:id="rId67"/>
    <p:sldId id="1119" r:id="rId68"/>
    <p:sldId id="1121" r:id="rId69"/>
    <p:sldId id="1144" r:id="rId70"/>
    <p:sldId id="1086" r:id="rId71"/>
    <p:sldId id="1145" r:id="rId72"/>
    <p:sldId id="1120" r:id="rId73"/>
    <p:sldId id="1122" r:id="rId74"/>
    <p:sldId id="1123" r:id="rId75"/>
    <p:sldId id="1146" r:id="rId76"/>
    <p:sldId id="1058" r:id="rId77"/>
    <p:sldId id="1147" r:id="rId78"/>
    <p:sldId id="1124" r:id="rId79"/>
    <p:sldId id="1125" r:id="rId80"/>
    <p:sldId id="1126" r:id="rId81"/>
    <p:sldId id="1127" r:id="rId82"/>
    <p:sldId id="1128" r:id="rId83"/>
    <p:sldId id="1129" r:id="rId84"/>
    <p:sldId id="1148" r:id="rId85"/>
    <p:sldId id="1149" r:id="rId86"/>
    <p:sldId id="1150" r:id="rId87"/>
    <p:sldId id="1151" r:id="rId88"/>
    <p:sldId id="1152" r:id="rId89"/>
    <p:sldId id="1153" r:id="rId90"/>
    <p:sldId id="1154" r:id="rId91"/>
    <p:sldId id="1155" r:id="rId92"/>
    <p:sldId id="1156" r:id="rId93"/>
    <p:sldId id="1236" r:id="rId94"/>
    <p:sldId id="1239" r:id="rId95"/>
    <p:sldId id="1221" r:id="rId96"/>
    <p:sldId id="1240" r:id="rId97"/>
    <p:sldId id="1241" r:id="rId98"/>
    <p:sldId id="1159" r:id="rId99"/>
    <p:sldId id="1160" r:id="rId100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00"/>
    <a:srgbClr val="B2B2B2"/>
    <a:srgbClr val="000066"/>
    <a:srgbClr val="FFFF00"/>
    <a:srgbClr val="9F2911"/>
    <a:srgbClr val="9900CC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87593" autoAdjust="0"/>
  </p:normalViewPr>
  <p:slideViewPr>
    <p:cSldViewPr>
      <p:cViewPr varScale="1">
        <p:scale>
          <a:sx n="73" d="100"/>
          <a:sy n="73" d="100"/>
        </p:scale>
        <p:origin x="105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2023/11/24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07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5A6245B2-A283-8347-8D55-B1C1FD24AF06}" type="slidenum">
              <a:rPr lang="en-US" altLang="zh-CN" sz="1300"/>
              <a:pPr algn="r" eaLnBrk="1" hangingPunct="1"/>
              <a:t>95</a:t>
            </a:fld>
            <a:endParaRPr lang="en-US" altLang="zh-CN" sz="1300"/>
          </a:p>
        </p:txBody>
      </p:sp>
      <p:sp>
        <p:nvSpPr>
          <p:cNvPr id="444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44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01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565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65888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39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49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5591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540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Vaughan_Ronald_Pratt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sortbenchmark.org/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vr5dCRHAgb0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2729106" y="1883440"/>
            <a:ext cx="6724277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Lecture 8. Sorting (1)</a:t>
            </a:r>
            <a:endParaRPr lang="zh-CN" altLang="en-US" sz="5700" b="1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257C9-E733-4606-AFF8-F5CA80E8A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357563"/>
            <a:ext cx="7416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b="1" kern="0" dirty="0"/>
              <a:t>Instructor: </a:t>
            </a:r>
            <a:r>
              <a:rPr kumimoji="0" lang="zh-CN" altLang="en-US" sz="2700" b="1" kern="0" dirty="0"/>
              <a:t>黄群</a:t>
            </a:r>
            <a:endParaRPr kumimoji="0" lang="en-US" altLang="zh-CN" sz="2700" b="1" kern="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00066"/>
                </a:solidFill>
                <a:hlinkClick r:id="rId2"/>
              </a:rPr>
              <a:t>huangqun@pku.edu.cn</a:t>
            </a:r>
            <a:endParaRPr lang="en-US" altLang="zh-CN" sz="2000" b="1" kern="0" dirty="0">
              <a:solidFill>
                <a:srgbClr val="000066"/>
              </a:solidFill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kern="0" dirty="0"/>
              <a:t>School of Computer Science</a:t>
            </a:r>
            <a:endParaRPr kumimoji="0" lang="zh-CN" altLang="en-US" sz="2000" b="1" kern="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kern="0" dirty="0"/>
              <a:t>Peking University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Stability</a:t>
            </a:r>
          </a:p>
          <a:p>
            <a:pPr lvl="1"/>
            <a:r>
              <a:rPr lang="en-US" altLang="zh-CN" dirty="0"/>
              <a:t>Some records may have the same key</a:t>
            </a:r>
          </a:p>
          <a:p>
            <a:pPr lvl="1"/>
            <a:r>
              <a:rPr kumimoji="1" lang="en-US" altLang="zh-CN" dirty="0"/>
              <a:t>The relative order of these records remain the same after sorting</a:t>
            </a:r>
          </a:p>
          <a:p>
            <a:r>
              <a:rPr lang="en-US" altLang="zh-CN" dirty="0"/>
              <a:t>Example 1: </a:t>
            </a:r>
            <a:r>
              <a:rPr lang="en-US" altLang="zh-CN" dirty="0">
                <a:solidFill>
                  <a:srgbClr val="00B050"/>
                </a:solidFill>
              </a:rPr>
              <a:t>stable</a:t>
            </a:r>
          </a:p>
          <a:p>
            <a:pPr lvl="1" eaLnBrk="1" hangingPunct="1"/>
            <a:r>
              <a:rPr lang="en-US" altLang="zh-CN" sz="3200" b="1" dirty="0">
                <a:solidFill>
                  <a:srgbClr val="FF0000"/>
                </a:solidFill>
                <a:latin typeface="Arial" charset="0"/>
                <a:ea typeface="宋体" charset="0"/>
              </a:rPr>
              <a:t>34</a:t>
            </a:r>
            <a:r>
              <a:rPr lang="en-US" altLang="zh-CN" sz="3200" dirty="0">
                <a:latin typeface="Arial" charset="0"/>
                <a:ea typeface="宋体" charset="0"/>
              </a:rPr>
              <a:t>   12   </a:t>
            </a:r>
            <a:r>
              <a:rPr lang="en-US" altLang="zh-CN" sz="3200" dirty="0">
                <a:solidFill>
                  <a:srgbClr val="0000FF"/>
                </a:solidFill>
                <a:latin typeface="Arial" charset="0"/>
                <a:ea typeface="宋体" charset="0"/>
              </a:rPr>
              <a:t>34</a:t>
            </a:r>
            <a:r>
              <a:rPr lang="en-US" altLang="zh-CN" sz="3200" dirty="0">
                <a:solidFill>
                  <a:srgbClr val="0000FF"/>
                </a:solidFill>
                <a:latin typeface="Tahoma" charset="0"/>
                <a:ea typeface="宋体" charset="0"/>
              </a:rPr>
              <a:t>’</a:t>
            </a:r>
            <a:r>
              <a:rPr lang="en-US" altLang="zh-CN" sz="3200" dirty="0">
                <a:latin typeface="Arial" charset="0"/>
                <a:ea typeface="宋体" charset="0"/>
              </a:rPr>
              <a:t>   08   96</a:t>
            </a:r>
          </a:p>
          <a:p>
            <a:pPr lvl="1" eaLnBrk="1" hangingPunct="1"/>
            <a:r>
              <a:rPr lang="en-US" altLang="zh-CN" sz="3200" dirty="0">
                <a:latin typeface="Arial" charset="0"/>
                <a:ea typeface="宋体" charset="0"/>
              </a:rPr>
              <a:t>08   12   </a:t>
            </a:r>
            <a:r>
              <a:rPr lang="en-US" altLang="zh-CN" sz="3200" b="1" dirty="0">
                <a:solidFill>
                  <a:srgbClr val="FF0000"/>
                </a:solidFill>
                <a:latin typeface="Arial" charset="0"/>
                <a:ea typeface="宋体" charset="0"/>
              </a:rPr>
              <a:t>34</a:t>
            </a:r>
            <a:r>
              <a:rPr lang="en-US" altLang="zh-CN" sz="3200" dirty="0">
                <a:latin typeface="Arial" charset="0"/>
                <a:ea typeface="宋体" charset="0"/>
              </a:rPr>
              <a:t>    </a:t>
            </a:r>
            <a:r>
              <a:rPr lang="en-US" altLang="zh-CN" sz="3200" dirty="0">
                <a:solidFill>
                  <a:srgbClr val="0000FF"/>
                </a:solidFill>
                <a:latin typeface="Arial" charset="0"/>
                <a:ea typeface="宋体" charset="0"/>
              </a:rPr>
              <a:t>34</a:t>
            </a:r>
            <a:r>
              <a:rPr lang="en-US" altLang="zh-CN" sz="3200" dirty="0">
                <a:solidFill>
                  <a:srgbClr val="0000FF"/>
                </a:solidFill>
                <a:latin typeface="Tahoma" charset="0"/>
                <a:ea typeface="宋体" charset="0"/>
              </a:rPr>
              <a:t>’</a:t>
            </a:r>
            <a:r>
              <a:rPr lang="en-US" altLang="zh-CN" sz="3200" dirty="0">
                <a:latin typeface="Arial" charset="0"/>
                <a:ea typeface="宋体" charset="0"/>
              </a:rPr>
              <a:t>  96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179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Stability</a:t>
            </a:r>
          </a:p>
          <a:p>
            <a:pPr lvl="1"/>
            <a:r>
              <a:rPr lang="en-US" altLang="zh-CN" dirty="0"/>
              <a:t>Some records may have the same key</a:t>
            </a:r>
          </a:p>
          <a:p>
            <a:pPr lvl="1"/>
            <a:r>
              <a:rPr kumimoji="1" lang="en-US" altLang="zh-CN" dirty="0"/>
              <a:t>The relative order of these records remain the same after sorting</a:t>
            </a:r>
          </a:p>
          <a:p>
            <a:r>
              <a:rPr lang="en-US" altLang="zh-CN" dirty="0"/>
              <a:t>Example 2: </a:t>
            </a:r>
            <a:r>
              <a:rPr lang="en-US" altLang="zh-CN" dirty="0">
                <a:solidFill>
                  <a:srgbClr val="00B050"/>
                </a:solidFill>
              </a:rPr>
              <a:t>unstable</a:t>
            </a:r>
          </a:p>
          <a:p>
            <a:pPr lvl="1" eaLnBrk="1" hangingPunct="1"/>
            <a:r>
              <a:rPr lang="en-US" altLang="zh-CN" sz="3200" b="1" dirty="0">
                <a:solidFill>
                  <a:srgbClr val="FF0000"/>
                </a:solidFill>
                <a:latin typeface="Arial" charset="0"/>
                <a:ea typeface="宋体" charset="0"/>
              </a:rPr>
              <a:t>34</a:t>
            </a:r>
            <a:r>
              <a:rPr lang="en-US" altLang="zh-CN" sz="3200" dirty="0">
                <a:latin typeface="Arial" charset="0"/>
                <a:ea typeface="宋体" charset="0"/>
              </a:rPr>
              <a:t>   12   </a:t>
            </a:r>
            <a:r>
              <a:rPr lang="en-US" altLang="zh-CN" sz="3200" dirty="0">
                <a:solidFill>
                  <a:srgbClr val="0000FF"/>
                </a:solidFill>
                <a:latin typeface="Arial" charset="0"/>
                <a:ea typeface="宋体" charset="0"/>
              </a:rPr>
              <a:t>34</a:t>
            </a:r>
            <a:r>
              <a:rPr lang="en-US" altLang="zh-CN" sz="3200" dirty="0">
                <a:solidFill>
                  <a:srgbClr val="0000FF"/>
                </a:solidFill>
                <a:latin typeface="Tahoma" charset="0"/>
                <a:ea typeface="宋体" charset="0"/>
              </a:rPr>
              <a:t>’</a:t>
            </a:r>
            <a:r>
              <a:rPr lang="en-US" altLang="zh-CN" sz="3200" dirty="0">
                <a:latin typeface="Arial" charset="0"/>
                <a:ea typeface="宋体" charset="0"/>
              </a:rPr>
              <a:t>   08  96</a:t>
            </a:r>
          </a:p>
          <a:p>
            <a:pPr lvl="1" eaLnBrk="1" hangingPunct="1"/>
            <a:r>
              <a:rPr lang="en-US" altLang="zh-CN" sz="3200" dirty="0">
                <a:latin typeface="Arial" charset="0"/>
                <a:ea typeface="宋体" charset="0"/>
              </a:rPr>
              <a:t>08   12   </a:t>
            </a:r>
            <a:r>
              <a:rPr lang="en-US" altLang="zh-CN" sz="3200" dirty="0">
                <a:solidFill>
                  <a:srgbClr val="0000FF"/>
                </a:solidFill>
                <a:latin typeface="Arial" charset="0"/>
                <a:ea typeface="宋体" charset="0"/>
              </a:rPr>
              <a:t>34</a:t>
            </a:r>
            <a:r>
              <a:rPr lang="en-US" altLang="zh-CN" sz="3200" dirty="0">
                <a:solidFill>
                  <a:srgbClr val="0000FF"/>
                </a:solidFill>
                <a:latin typeface="Tahoma" charset="0"/>
                <a:ea typeface="宋体" charset="0"/>
              </a:rPr>
              <a:t>’</a:t>
            </a:r>
            <a:r>
              <a:rPr lang="en-US" altLang="zh-CN" sz="3200" dirty="0">
                <a:latin typeface="Arial" charset="0"/>
                <a:ea typeface="宋体" charset="0"/>
              </a:rPr>
              <a:t>   </a:t>
            </a:r>
            <a:r>
              <a:rPr lang="en-US" altLang="zh-CN" sz="3200" dirty="0">
                <a:solidFill>
                  <a:srgbClr val="FF0000"/>
                </a:solidFill>
                <a:latin typeface="Arial" charset="0"/>
                <a:ea typeface="宋体" charset="0"/>
              </a:rPr>
              <a:t>34  </a:t>
            </a:r>
            <a:r>
              <a:rPr lang="en-US" altLang="zh-CN" sz="3200" dirty="0">
                <a:latin typeface="Arial" charset="0"/>
                <a:ea typeface="宋体" charset="0"/>
              </a:rPr>
              <a:t>96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Metrics of Sorting Algorithms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Time cost</a:t>
            </a:r>
          </a:p>
          <a:p>
            <a:pPr lvl="1"/>
            <a:r>
              <a:rPr lang="en-US" altLang="zh-CN" dirty="0"/>
              <a:t>The number of comparisons and data movement</a:t>
            </a:r>
            <a:endParaRPr kumimoji="1" lang="en-US" altLang="zh-CN" dirty="0"/>
          </a:p>
          <a:p>
            <a:r>
              <a:rPr lang="en-US" altLang="zh-CN" dirty="0"/>
              <a:t>Space cost</a:t>
            </a:r>
          </a:p>
          <a:p>
            <a:r>
              <a:rPr kumimoji="1" lang="en-US" altLang="zh-CN" dirty="0"/>
              <a:t>Implementation</a:t>
            </a:r>
          </a:p>
          <a:p>
            <a:pPr lvl="1"/>
            <a:r>
              <a:rPr lang="en-US" altLang="zh-CN" dirty="0"/>
              <a:t>How difficult to implement it?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278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Comparison-based Methods: iterative style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Insertion Sort </a:t>
            </a:r>
          </a:p>
          <a:p>
            <a:pPr lvl="1"/>
            <a:r>
              <a:rPr lang="en-US" altLang="zh-CN" dirty="0"/>
              <a:t>Bubble Sort</a:t>
            </a:r>
          </a:p>
          <a:p>
            <a:pPr lvl="1"/>
            <a:r>
              <a:rPr lang="en-US" altLang="zh-CN" dirty="0"/>
              <a:t>Selection Sort</a:t>
            </a:r>
          </a:p>
          <a:p>
            <a:pPr lvl="1"/>
            <a:r>
              <a:rPr lang="en-US" altLang="zh-CN" dirty="0"/>
              <a:t>Heap Sort</a:t>
            </a:r>
          </a:p>
          <a:p>
            <a:pPr lvl="1"/>
            <a:r>
              <a:rPr lang="en-US" altLang="zh-CN" dirty="0"/>
              <a:t>Shell Sort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Comparison-based Methods: divide-and-conquer style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256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Insertion Sort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Picture 6" descr="welcome_my13p_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844824"/>
            <a:ext cx="52451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168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 - 1 </a:t>
            </a:r>
            <a:r>
              <a:rPr lang="en-US" altLang="zh-CN" dirty="0"/>
              <a:t>passes (for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 = 1 to N - 1)</a:t>
            </a:r>
          </a:p>
          <a:p>
            <a:r>
              <a:rPr lang="en-US" altLang="zh-CN" dirty="0"/>
              <a:t>In pass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/>
              <a:t>, given that </a:t>
            </a:r>
            <a:r>
              <a:rPr lang="en-US" altLang="zh-CN" dirty="0">
                <a:solidFill>
                  <a:srgbClr val="FF0000"/>
                </a:solidFill>
              </a:rPr>
              <a:t>A [0]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A [P-1] </a:t>
            </a:r>
            <a:r>
              <a:rPr lang="en-US" altLang="zh-CN" dirty="0"/>
              <a:t>have been sorted, determine where to insert </a:t>
            </a:r>
            <a:r>
              <a:rPr lang="en-US" altLang="zh-CN" dirty="0">
                <a:solidFill>
                  <a:srgbClr val="FF0000"/>
                </a:solidFill>
              </a:rPr>
              <a:t>A [P]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5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6BE26-A762-4DB5-B0B2-09141D1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EAEF3F-3443-45D1-AB9E-37E709ED9F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BE21781-5201-4044-B67E-F20E256E7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698" y="3583782"/>
            <a:ext cx="576262" cy="37861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algn="ctr">
            <a:solidFill>
              <a:srgbClr val="44546A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12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AF3E3EC-FBFC-447A-AB4C-6812096F2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819" y="3583782"/>
            <a:ext cx="719137" cy="37861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algn="ctr">
            <a:solidFill>
              <a:srgbClr val="44546A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宋体" charset="0"/>
              </a:rPr>
              <a:t>34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ahoma" charset="0"/>
                <a:ea typeface="宋体" charset="0"/>
              </a:rPr>
              <a:t>’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D3159630-85E4-4FA7-B945-46C3461B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732" y="3583782"/>
            <a:ext cx="576262" cy="37861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algn="ctr">
            <a:solidFill>
              <a:srgbClr val="44546A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32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2C3047D-14F0-462A-A79A-CBD1E66F3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7232" y="3583782"/>
            <a:ext cx="576262" cy="37861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algn="ctr">
            <a:solidFill>
              <a:srgbClr val="44546A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29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C8A926C0-D588-4A99-8318-917511564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732" y="3583782"/>
            <a:ext cx="576262" cy="37861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algn="ctr">
            <a:solidFill>
              <a:srgbClr val="44546A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64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79AEACBD-ED53-4A65-89CC-871C2D93A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38" y="3583782"/>
            <a:ext cx="576262" cy="37861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algn="ctr">
            <a:solidFill>
              <a:srgbClr val="44546A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45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0AA0380C-3050-4DBB-9D44-E1ADC3777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460" y="3583782"/>
            <a:ext cx="576263" cy="37861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algn="ctr">
            <a:solidFill>
              <a:srgbClr val="44546A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34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876616E3-E087-4A90-8B8C-B15852A96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580" y="3583782"/>
            <a:ext cx="576263" cy="37861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algn="ctr">
            <a:solidFill>
              <a:srgbClr val="44546A">
                <a:lumMod val="50000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ea typeface="Arial Unicode MS" pitchFamily="34" charset="-122"/>
                <a:cs typeface="Arial Unicode MS" pitchFamily="34" charset="-122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00039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554 L 0.08919 -0.0041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6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-0.00554 L -0.08659 -0.0057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457E-6 0 L -0.08869 -0.0044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66" y="-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0.00439 L 0.09219 -0.00554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38 0 L -0.17919 -0.0044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1" y="-2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11 -0.00531 L 0.17708 -0.00439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89 0 L -0.2667 -0.0044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1" y="-23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-0.00462 L -0.00143 -0.00531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6 -0.00554 L -0.17891 -0.003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89" y="11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-0.00554 L 0.26966 -0.00647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46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58 -0.00647 L 0.18425 -0.00924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3 -0.00416 L -0.36706 -0.00554 " pathEditMode="relative" rAng="0" ptsTypes="AA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51" y="-69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554 L 0.09232 -0.00693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6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93 -0.00601 L -0.09245 -0.00554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2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784 -0.00601 L 0.36901 -0.00739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2" y="-6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31 -0.00601 L 0.27344 -0.00693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00554 L -0.45299 -0.00208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52" y="16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48 -0.00485 L 0.36524 -0.00554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46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02 -0.00185 L 0.45456 -0.00485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-162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62 -0.003 L 0.00638 -0.00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-0.00185 L 0.178 -0.003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69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6627 -0.00046 L -0.28255 -0.00185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185 -0.00601 L 0.45469 -0.00554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2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86 -0.00393 L -0.09089 -0.00554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22003-6686-4DAB-A6F4-7459272F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DC7D2-7C79-4B02-B332-4BD4E4EF1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44" y="1403376"/>
            <a:ext cx="8113183" cy="4530725"/>
          </a:xfrm>
        </p:spPr>
        <p:txBody>
          <a:bodyPr>
            <a:normAutofit fontScale="62500" lnSpcReduction="20000"/>
          </a:bodyPr>
          <a:lstStyle/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Record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&gt;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ImprovedInsertSort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Record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[],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n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){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Record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TempRecord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for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++){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TempRecord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];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j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 search for a correct position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while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&gt;=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0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&amp;&amp;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TempRecord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])){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 move larger records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	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+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]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];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	j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j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}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 Insert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+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]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TempRecord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}</a:t>
            </a:r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0F8FB-824F-47BC-996E-BCB87721E9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892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B46C-0855-42A2-AB7C-098341C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for Insertion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32AAC-D606-47BF-9E9F-5500D5085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Stable sorting</a:t>
            </a:r>
          </a:p>
          <a:p>
            <a:r>
              <a:rPr lang="en-US" altLang="zh-CN" dirty="0"/>
              <a:t>Space complexity: </a:t>
            </a:r>
            <a:r>
              <a:rPr lang="el-GR" altLang="zh-CN" dirty="0">
                <a:solidFill>
                  <a:srgbClr val="0070C0"/>
                </a:solidFill>
              </a:rPr>
              <a:t>Θ</a:t>
            </a:r>
            <a:r>
              <a:rPr lang="en-US" altLang="zh-CN" dirty="0">
                <a:solidFill>
                  <a:srgbClr val="0070C0"/>
                </a:solidFill>
              </a:rPr>
              <a:t>(1)</a:t>
            </a:r>
            <a:endParaRPr lang="en-US" altLang="zh-CN" dirty="0"/>
          </a:p>
          <a:p>
            <a:r>
              <a:rPr lang="en-US" altLang="zh-CN" dirty="0"/>
              <a:t>Time complexity</a:t>
            </a:r>
          </a:p>
          <a:p>
            <a:pPr lvl="1"/>
            <a:r>
              <a:rPr lang="en-US" altLang="zh-CN" dirty="0"/>
              <a:t>Best case </a:t>
            </a:r>
            <a:r>
              <a:rPr lang="el-GR" altLang="zh-CN" dirty="0">
                <a:solidFill>
                  <a:srgbClr val="0070C0"/>
                </a:solidFill>
              </a:rPr>
              <a:t>Θ</a:t>
            </a:r>
            <a:r>
              <a:rPr lang="en-US" altLang="zh-CN" dirty="0">
                <a:solidFill>
                  <a:srgbClr val="0070C0"/>
                </a:solidFill>
              </a:rPr>
              <a:t>(N)</a:t>
            </a:r>
            <a:r>
              <a:rPr lang="en-US" altLang="zh-CN" dirty="0"/>
              <a:t>: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(n-1) </a:t>
            </a:r>
            <a:r>
              <a:rPr lang="en-US" altLang="zh-CN" dirty="0"/>
              <a:t>comparisons, </a:t>
            </a:r>
            <a:r>
              <a:rPr lang="en-US" altLang="zh-CN" dirty="0">
                <a:solidFill>
                  <a:srgbClr val="FF0000"/>
                </a:solidFill>
              </a:rPr>
              <a:t>no</a:t>
            </a:r>
            <a:r>
              <a:rPr lang="en-US" altLang="zh-CN" dirty="0"/>
              <a:t> moves</a:t>
            </a:r>
          </a:p>
          <a:p>
            <a:pPr lvl="1"/>
            <a:r>
              <a:rPr lang="en-US" altLang="zh-CN" dirty="0"/>
              <a:t>Worst case </a:t>
            </a:r>
            <a:r>
              <a:rPr lang="el-GR" altLang="zh-CN" dirty="0">
                <a:solidFill>
                  <a:srgbClr val="0070C0"/>
                </a:solidFill>
              </a:rPr>
              <a:t>Θ</a:t>
            </a:r>
            <a:r>
              <a:rPr lang="en-US" altLang="zh-CN" dirty="0">
                <a:solidFill>
                  <a:srgbClr val="0070C0"/>
                </a:solidFill>
              </a:rPr>
              <a:t>(N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FF0000"/>
                </a:solidFill>
              </a:rPr>
              <a:t>n(n-1)/2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comparisons, </a:t>
            </a:r>
            <a:r>
              <a:rPr lang="en-US" altLang="zh-CN" dirty="0">
                <a:solidFill>
                  <a:srgbClr val="FF0000"/>
                </a:solidFill>
              </a:rPr>
              <a:t>n(n-1)/2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moves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en-US" altLang="zh-CN" dirty="0"/>
              <a:t>The Upper Bound</a:t>
            </a:r>
          </a:p>
          <a:p>
            <a:pPr lvl="2"/>
            <a:r>
              <a:rPr lang="en-US" altLang="zh-CN" dirty="0"/>
              <a:t>When input list is in reverse order, this tight bound is achieved.</a:t>
            </a:r>
          </a:p>
          <a:p>
            <a:pPr lvl="1"/>
            <a:r>
              <a:rPr lang="en-US" altLang="zh-CN" dirty="0"/>
              <a:t>Average case: </a:t>
            </a:r>
            <a:r>
              <a:rPr lang="el-GR" altLang="zh-CN" dirty="0">
                <a:solidFill>
                  <a:srgbClr val="0070C0"/>
                </a:solidFill>
              </a:rPr>
              <a:t>Θ</a:t>
            </a:r>
            <a:r>
              <a:rPr lang="en-US" altLang="zh-CN" dirty="0">
                <a:solidFill>
                  <a:srgbClr val="0070C0"/>
                </a:solidFill>
              </a:rPr>
              <a:t>(N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2B573-B555-498C-A319-5A38055DE0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711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Comparison-based Methods: iterative style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Insertion Sort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Bubble Sort</a:t>
            </a:r>
          </a:p>
          <a:p>
            <a:pPr lvl="1"/>
            <a:r>
              <a:rPr lang="en-US" altLang="zh-CN" dirty="0"/>
              <a:t>Selection Sort</a:t>
            </a:r>
          </a:p>
          <a:p>
            <a:pPr lvl="1"/>
            <a:r>
              <a:rPr lang="en-US" altLang="zh-CN" dirty="0"/>
              <a:t>Heap Sort</a:t>
            </a:r>
          </a:p>
          <a:p>
            <a:pPr lvl="1"/>
            <a:r>
              <a:rPr lang="en-US" altLang="zh-CN" dirty="0"/>
              <a:t>Shell Sort</a:t>
            </a:r>
            <a:endParaRPr lang="en-US" altLang="zh-CN" strike="sngStrike" dirty="0">
              <a:solidFill>
                <a:srgbClr val="808080"/>
              </a:solidFill>
            </a:endParaRPr>
          </a:p>
          <a:p>
            <a:r>
              <a:rPr lang="en-US" altLang="zh-CN" dirty="0"/>
              <a:t>Comparison-based Methods: divide-and-conquer style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38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Basic Concepts</a:t>
            </a:r>
          </a:p>
          <a:p>
            <a:r>
              <a:rPr lang="en-US" altLang="zh-CN" dirty="0"/>
              <a:t>Comparison-based Methods: iterative style</a:t>
            </a:r>
          </a:p>
          <a:p>
            <a:r>
              <a:rPr lang="en-US" altLang="zh-CN" dirty="0"/>
              <a:t>Comparison-based Methods: divide-and-conquer style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0572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E34F9-6F80-4151-8D3A-7C60E879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Bubble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EFE432-09A2-4375-B943-4C2570798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Key idea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Repeatedly examine neighboring records</a:t>
            </a:r>
          </a:p>
          <a:p>
            <a:pPr lvl="1"/>
            <a:r>
              <a:rPr lang="en-US" altLang="zh-CN" dirty="0"/>
              <a:t>“Bubble” the smaller values upward to the front of the array</a:t>
            </a:r>
          </a:p>
          <a:p>
            <a:endParaRPr lang="en-US" altLang="zh-CN" dirty="0"/>
          </a:p>
          <a:p>
            <a:r>
              <a:rPr lang="en-US" altLang="zh-CN" dirty="0"/>
              <a:t>N - 1 passes, in each pass:</a:t>
            </a:r>
          </a:p>
          <a:p>
            <a:pPr lvl="1"/>
            <a:r>
              <a:rPr lang="en-US" altLang="zh-CN" dirty="0"/>
              <a:t>Compare all neighboring pairs</a:t>
            </a:r>
          </a:p>
          <a:p>
            <a:pPr lvl="2"/>
            <a:r>
              <a:rPr lang="en-US" altLang="zh-CN" dirty="0"/>
              <a:t>If a pair is in order, we leave it as it is</a:t>
            </a:r>
          </a:p>
          <a:p>
            <a:pPr lvl="2"/>
            <a:r>
              <a:rPr lang="en-US" altLang="zh-CN" dirty="0"/>
              <a:t>Otherwise, we swap the values</a:t>
            </a:r>
          </a:p>
          <a:p>
            <a:pPr lvl="1"/>
            <a:r>
              <a:rPr lang="en-US" altLang="zh-CN" dirty="0"/>
              <a:t>Terminate early: when no pairs are swapped in a pass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79AEC9-E2CE-4FA7-9A79-E24C76CB7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338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BAFC8-C27C-422D-9EEF-BB93315A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1CFE8-0B94-4DAE-B0D9-DA3F66982E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DC8BBAC9-DAB7-42CE-B4E3-38C756C3C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151" y="3069168"/>
            <a:ext cx="768349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7BD5BEFC-C901-4189-A1BE-0FB8F94F3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484" y="3069168"/>
            <a:ext cx="958850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1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34</a:t>
            </a:r>
            <a:r>
              <a:rPr kumimoji="0" lang="en-US" altLang="zh-CN" sz="3700" b="1" i="1" u="none" strike="noStrike" kern="0" cap="none" spc="0" normalizeH="0" baseline="0" noProof="0">
                <a:ln>
                  <a:noFill/>
                </a:ln>
                <a:solidFill>
                  <a:srgbClr val="ED1370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’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21060406-976A-489B-8A4A-D08747867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251" y="3069168"/>
            <a:ext cx="768349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32</a:t>
            </a: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902E9753-65E8-478F-B121-131114960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584" y="3069168"/>
            <a:ext cx="768349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29</a:t>
            </a: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EBE68D98-D754-43F1-910C-D75C3047C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918" y="3069168"/>
            <a:ext cx="768349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64</a:t>
            </a: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4D23B916-EDF1-4D69-89D3-ADEC1EF8D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1" y="3069168"/>
            <a:ext cx="768351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78</a:t>
            </a:r>
          </a:p>
        </p:txBody>
      </p:sp>
      <p:grpSp>
        <p:nvGrpSpPr>
          <p:cNvPr id="47" name="Group 23">
            <a:extLst>
              <a:ext uri="{FF2B5EF4-FFF2-40B4-BE49-F238E27FC236}">
                <a16:creationId xmlns:a16="http://schemas.microsoft.com/office/drawing/2014/main" id="{3DAFC4F3-FB76-4F84-ACCB-B4C269EE8EA5}"/>
              </a:ext>
            </a:extLst>
          </p:cNvPr>
          <p:cNvGrpSpPr>
            <a:grpSpLocks/>
          </p:cNvGrpSpPr>
          <p:nvPr/>
        </p:nvGrpSpPr>
        <p:grpSpPr bwMode="auto">
          <a:xfrm>
            <a:off x="9696453" y="2530478"/>
            <a:ext cx="1680634" cy="358775"/>
            <a:chOff x="4581" y="1480"/>
            <a:chExt cx="794" cy="226"/>
          </a:xfrm>
          <a:solidFill>
            <a:srgbClr val="BBD789"/>
          </a:solidFill>
        </p:grpSpPr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C169316E-E46E-4DE4-814A-6AB31A09C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49" name="Line 21">
              <a:extLst>
                <a:ext uri="{FF2B5EF4-FFF2-40B4-BE49-F238E27FC236}">
                  <a16:creationId xmlns:a16="http://schemas.microsoft.com/office/drawing/2014/main" id="{7087F8A6-C7BA-44A8-8CA4-8C1CD6525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50" name="Line 22">
              <a:extLst>
                <a:ext uri="{FF2B5EF4-FFF2-40B4-BE49-F238E27FC236}">
                  <a16:creationId xmlns:a16="http://schemas.microsoft.com/office/drawing/2014/main" id="{7E886C19-B035-4239-9759-6E05E1F3B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51" name="Rectangle 26">
            <a:extLst>
              <a:ext uri="{FF2B5EF4-FFF2-40B4-BE49-F238E27FC236}">
                <a16:creationId xmlns:a16="http://schemas.microsoft.com/office/drawing/2014/main" id="{DEC160FD-C5E7-4103-B738-21AD63081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367" y="3069168"/>
            <a:ext cx="768351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34</a:t>
            </a:r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BF3CADE5-DE91-414C-8156-06F8E8CF1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918" y="3069168"/>
            <a:ext cx="768349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45</a:t>
            </a:r>
          </a:p>
        </p:txBody>
      </p:sp>
      <p:grpSp>
        <p:nvGrpSpPr>
          <p:cNvPr id="53" name="Group 28">
            <a:extLst>
              <a:ext uri="{FF2B5EF4-FFF2-40B4-BE49-F238E27FC236}">
                <a16:creationId xmlns:a16="http://schemas.microsoft.com/office/drawing/2014/main" id="{99C8BD20-7088-4740-980E-B0A84923625D}"/>
              </a:ext>
            </a:extLst>
          </p:cNvPr>
          <p:cNvGrpSpPr>
            <a:grpSpLocks/>
          </p:cNvGrpSpPr>
          <p:nvPr/>
        </p:nvGrpSpPr>
        <p:grpSpPr bwMode="auto">
          <a:xfrm>
            <a:off x="9696453" y="2530478"/>
            <a:ext cx="1680634" cy="358775"/>
            <a:chOff x="4581" y="1480"/>
            <a:chExt cx="794" cy="226"/>
          </a:xfrm>
          <a:solidFill>
            <a:srgbClr val="BBD789"/>
          </a:solidFill>
        </p:grpSpPr>
        <p:sp>
          <p:nvSpPr>
            <p:cNvPr id="54" name="Line 29">
              <a:extLst>
                <a:ext uri="{FF2B5EF4-FFF2-40B4-BE49-F238E27FC236}">
                  <a16:creationId xmlns:a16="http://schemas.microsoft.com/office/drawing/2014/main" id="{1200F14C-0299-4D68-BF0D-9BAD9A14C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55" name="Line 30">
              <a:extLst>
                <a:ext uri="{FF2B5EF4-FFF2-40B4-BE49-F238E27FC236}">
                  <a16:creationId xmlns:a16="http://schemas.microsoft.com/office/drawing/2014/main" id="{6FA0368D-191F-4DE6-B9A9-B2B3D6F20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56" name="Line 31">
              <a:extLst>
                <a:ext uri="{FF2B5EF4-FFF2-40B4-BE49-F238E27FC236}">
                  <a16:creationId xmlns:a16="http://schemas.microsoft.com/office/drawing/2014/main" id="{D4E07980-31C1-48CA-8550-A3E097D69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57" name="Group 32">
            <a:extLst>
              <a:ext uri="{FF2B5EF4-FFF2-40B4-BE49-F238E27FC236}">
                <a16:creationId xmlns:a16="http://schemas.microsoft.com/office/drawing/2014/main" id="{C1982D06-395B-49BD-8497-05B019AFB877}"/>
              </a:ext>
            </a:extLst>
          </p:cNvPr>
          <p:cNvGrpSpPr>
            <a:grpSpLocks/>
          </p:cNvGrpSpPr>
          <p:nvPr/>
        </p:nvGrpSpPr>
        <p:grpSpPr bwMode="auto">
          <a:xfrm>
            <a:off x="9696453" y="2530478"/>
            <a:ext cx="1680634" cy="358775"/>
            <a:chOff x="4581" y="1480"/>
            <a:chExt cx="794" cy="226"/>
          </a:xfrm>
          <a:solidFill>
            <a:srgbClr val="BBD789"/>
          </a:solidFill>
        </p:grpSpPr>
        <p:sp>
          <p:nvSpPr>
            <p:cNvPr id="58" name="Line 33">
              <a:extLst>
                <a:ext uri="{FF2B5EF4-FFF2-40B4-BE49-F238E27FC236}">
                  <a16:creationId xmlns:a16="http://schemas.microsoft.com/office/drawing/2014/main" id="{169FBBE2-12A0-4FD7-82B1-59B5C3789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59" name="Line 34">
              <a:extLst>
                <a:ext uri="{FF2B5EF4-FFF2-40B4-BE49-F238E27FC236}">
                  <a16:creationId xmlns:a16="http://schemas.microsoft.com/office/drawing/2014/main" id="{82640195-65A6-471D-A75C-DE0EDFE541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0" name="Line 35">
              <a:extLst>
                <a:ext uri="{FF2B5EF4-FFF2-40B4-BE49-F238E27FC236}">
                  <a16:creationId xmlns:a16="http://schemas.microsoft.com/office/drawing/2014/main" id="{BA5EE3A2-00EB-492E-90D3-30F9C98F1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61" name="Group 36">
            <a:extLst>
              <a:ext uri="{FF2B5EF4-FFF2-40B4-BE49-F238E27FC236}">
                <a16:creationId xmlns:a16="http://schemas.microsoft.com/office/drawing/2014/main" id="{F5A03F7C-FAC6-4F36-95BF-83F804F779A4}"/>
              </a:ext>
            </a:extLst>
          </p:cNvPr>
          <p:cNvGrpSpPr>
            <a:grpSpLocks/>
          </p:cNvGrpSpPr>
          <p:nvPr/>
        </p:nvGrpSpPr>
        <p:grpSpPr bwMode="auto">
          <a:xfrm>
            <a:off x="9696453" y="2528891"/>
            <a:ext cx="1680634" cy="358775"/>
            <a:chOff x="4581" y="1480"/>
            <a:chExt cx="794" cy="226"/>
          </a:xfrm>
          <a:solidFill>
            <a:srgbClr val="BBD789"/>
          </a:solidFill>
        </p:grpSpPr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3237761B-DA2A-47C1-BEAC-7EC5BFF9C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3" name="Line 38">
              <a:extLst>
                <a:ext uri="{FF2B5EF4-FFF2-40B4-BE49-F238E27FC236}">
                  <a16:creationId xmlns:a16="http://schemas.microsoft.com/office/drawing/2014/main" id="{8B8AC5F3-C36F-40D1-A79D-BDF915BFB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4" name="Line 39">
              <a:extLst>
                <a:ext uri="{FF2B5EF4-FFF2-40B4-BE49-F238E27FC236}">
                  <a16:creationId xmlns:a16="http://schemas.microsoft.com/office/drawing/2014/main" id="{936E0523-BB5D-4561-8982-BD03D859F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65" name="Group 40">
            <a:extLst>
              <a:ext uri="{FF2B5EF4-FFF2-40B4-BE49-F238E27FC236}">
                <a16:creationId xmlns:a16="http://schemas.microsoft.com/office/drawing/2014/main" id="{B00B1A26-74CA-413B-8A17-04E68DED97D2}"/>
              </a:ext>
            </a:extLst>
          </p:cNvPr>
          <p:cNvGrpSpPr>
            <a:grpSpLocks/>
          </p:cNvGrpSpPr>
          <p:nvPr/>
        </p:nvGrpSpPr>
        <p:grpSpPr bwMode="auto">
          <a:xfrm>
            <a:off x="9696453" y="2528891"/>
            <a:ext cx="1680634" cy="358775"/>
            <a:chOff x="4581" y="1480"/>
            <a:chExt cx="794" cy="226"/>
          </a:xfrm>
          <a:solidFill>
            <a:srgbClr val="BBD789"/>
          </a:solidFill>
        </p:grpSpPr>
        <p:sp>
          <p:nvSpPr>
            <p:cNvPr id="66" name="Line 41">
              <a:extLst>
                <a:ext uri="{FF2B5EF4-FFF2-40B4-BE49-F238E27FC236}">
                  <a16:creationId xmlns:a16="http://schemas.microsoft.com/office/drawing/2014/main" id="{4BAABE1E-BB66-418E-8ED0-99BDC398F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7" name="Line 42">
              <a:extLst>
                <a:ext uri="{FF2B5EF4-FFF2-40B4-BE49-F238E27FC236}">
                  <a16:creationId xmlns:a16="http://schemas.microsoft.com/office/drawing/2014/main" id="{FD8A9F83-A59E-4B83-81C2-C2CB7CEA4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68" name="Line 43">
              <a:extLst>
                <a:ext uri="{FF2B5EF4-FFF2-40B4-BE49-F238E27FC236}">
                  <a16:creationId xmlns:a16="http://schemas.microsoft.com/office/drawing/2014/main" id="{5367F413-7FBF-4CE4-9CE5-310527AD2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69" name="Group 44">
            <a:extLst>
              <a:ext uri="{FF2B5EF4-FFF2-40B4-BE49-F238E27FC236}">
                <a16:creationId xmlns:a16="http://schemas.microsoft.com/office/drawing/2014/main" id="{099F704F-3160-43B9-874A-FE4C003055E5}"/>
              </a:ext>
            </a:extLst>
          </p:cNvPr>
          <p:cNvGrpSpPr>
            <a:grpSpLocks/>
          </p:cNvGrpSpPr>
          <p:nvPr/>
        </p:nvGrpSpPr>
        <p:grpSpPr bwMode="auto">
          <a:xfrm>
            <a:off x="9696453" y="2528891"/>
            <a:ext cx="1680634" cy="358775"/>
            <a:chOff x="4581" y="1480"/>
            <a:chExt cx="794" cy="226"/>
          </a:xfrm>
          <a:solidFill>
            <a:srgbClr val="BBD789"/>
          </a:solidFill>
        </p:grpSpPr>
        <p:sp>
          <p:nvSpPr>
            <p:cNvPr id="70" name="Line 45">
              <a:extLst>
                <a:ext uri="{FF2B5EF4-FFF2-40B4-BE49-F238E27FC236}">
                  <a16:creationId xmlns:a16="http://schemas.microsoft.com/office/drawing/2014/main" id="{A8C4B5B4-C5C1-4D40-837D-6E3FED368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71" name="Line 46">
              <a:extLst>
                <a:ext uri="{FF2B5EF4-FFF2-40B4-BE49-F238E27FC236}">
                  <a16:creationId xmlns:a16="http://schemas.microsoft.com/office/drawing/2014/main" id="{1D5C348B-5149-4EC5-B6D5-DD709A092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72" name="Line 47">
              <a:extLst>
                <a:ext uri="{FF2B5EF4-FFF2-40B4-BE49-F238E27FC236}">
                  <a16:creationId xmlns:a16="http://schemas.microsoft.com/office/drawing/2014/main" id="{794E05E7-B07E-4D73-AB21-04FCA6401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grpSp>
        <p:nvGrpSpPr>
          <p:cNvPr id="73" name="Group 48">
            <a:extLst>
              <a:ext uri="{FF2B5EF4-FFF2-40B4-BE49-F238E27FC236}">
                <a16:creationId xmlns:a16="http://schemas.microsoft.com/office/drawing/2014/main" id="{255B3FB4-38F7-498B-9471-55A2AD9B7C02}"/>
              </a:ext>
            </a:extLst>
          </p:cNvPr>
          <p:cNvGrpSpPr>
            <a:grpSpLocks/>
          </p:cNvGrpSpPr>
          <p:nvPr/>
        </p:nvGrpSpPr>
        <p:grpSpPr bwMode="auto">
          <a:xfrm>
            <a:off x="9696453" y="2530478"/>
            <a:ext cx="1680634" cy="358775"/>
            <a:chOff x="4581" y="1480"/>
            <a:chExt cx="794" cy="226"/>
          </a:xfrm>
          <a:solidFill>
            <a:srgbClr val="BBD789"/>
          </a:solidFill>
        </p:grpSpPr>
        <p:sp>
          <p:nvSpPr>
            <p:cNvPr id="74" name="Line 49">
              <a:extLst>
                <a:ext uri="{FF2B5EF4-FFF2-40B4-BE49-F238E27FC236}">
                  <a16:creationId xmlns:a16="http://schemas.microsoft.com/office/drawing/2014/main" id="{6C863E03-F82B-4349-917D-097D0068C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794" cy="0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75" name="Line 50">
              <a:extLst>
                <a:ext uri="{FF2B5EF4-FFF2-40B4-BE49-F238E27FC236}">
                  <a16:creationId xmlns:a16="http://schemas.microsoft.com/office/drawing/2014/main" id="{C8474313-12D7-42EE-9A6D-DA0B23563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76" name="Line 51">
              <a:extLst>
                <a:ext uri="{FF2B5EF4-FFF2-40B4-BE49-F238E27FC236}">
                  <a16:creationId xmlns:a16="http://schemas.microsoft.com/office/drawing/2014/main" id="{1CEE3AA9-EC9F-476F-9A91-AD9B6B4D5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480"/>
              <a:ext cx="0" cy="226"/>
            </a:xfrm>
            <a:prstGeom prst="line">
              <a:avLst/>
            </a:prstGeom>
            <a:grpFill/>
            <a:ln w="381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53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5E-6 -2.54335E-6 L -0.11806 -2.54335E-6 " pathEditMode="relative" ptsTypes="AA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54335E-6 L 0.11805 -2.54335E-6 " pathEditMode="relative" ptsTypes="AA">
                                      <p:cBhvr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1.21387E-6 L -0.23611 1.21387E-6 " pathEditMode="relative" ptsTypes="AA"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5.78035E-7 L -0.23039 0.00069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5.37572E-6 L 0.11806 -5.37572E-6 " pathEditMode="relative" ptsTypes="AA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1 1.21387E-6 L -0.35434 1.21387E-6 " pathEditMode="relative" ptsTypes="AA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4 -2.08092E-6 L -0.46268 -0.00023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5.37572E-6 L -0.11806 -5.37572E-6 " pathEditMode="relative" ptsTypes="AA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5.37572E-6 L 0.11805 -5.37572E-6 " pathEditMode="relative" ptsTypes="AA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68 -0.00023 L -0.58785 -2.08092E-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5 -4.79769E-6 L -0.23628 -4.79769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5.37572E-6 L 0.11805 -5.37572E-6 " pathEditMode="relative" ptsTypes="AA">
                                      <p:cBhvr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8785 1.21387E-6 L -0.70608 1.21387E-6 " pathEditMode="relative" ptsTypes="AA">
                                      <p:cBhvr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29 5.78035E-7 L -0.35174 -0.0011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-10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11111E-6 -5.37572E-6 L 0.11805 -5.37572E-6 " pathEditMode="relative" ptsTypes="AA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00"/>
                            </p:stCondLst>
                            <p:childTnLst>
                              <p:par>
                                <p:cTn id="5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6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5 -2.31214E-7 L 3.05556E-6 -2.31214E-7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-4.39306E-6 L 0.23021 -0.00115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1.21387E-6 L -0.23611 1.21387E-6 " pathEditMode="relative" ptsTypes="AA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1 1.21387E-6 L -0.35434 1.21387E-6 " pathEditMode="relative" ptsTypes="AA">
                                      <p:cBhvr>
                                        <p:cTn id="7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38 0.00069 L -0.34861 0.00069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-2.31214E-7 L 0.23612 -2.31214E-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4 -2.08092E-6 L -0.46268 -0.00023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61 0.00069 L -0.46667 0.00069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-2.31214E-7 L 0.23612 -2.31214E-7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500"/>
                            </p:stCondLst>
                            <p:childTnLst>
                              <p:par>
                                <p:cTn id="9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268 -0.00023 L -0.58785 -2.08092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666 0.00069 L -0.58489 0.00069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-2.31214E-7 L 0.23612 -2.31214E-7 " pathEditMode="relative" rAng="0" ptsTypes="AA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500"/>
                            </p:stCondLst>
                            <p:childTnLst>
                              <p:par>
                                <p:cTn id="10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1.21387E-6 L -0.23611 1.21387E-6 " pathEditMode="relative" ptsTypes="AA">
                                      <p:cBhvr>
                                        <p:cTn id="1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39306E-6 L -0.10938 -4.39306E-6 " pathEditMode="relative" rAng="0" ptsTypes="AA">
                                      <p:cBhvr>
                                        <p:cTn id="1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0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1 -4.39306E-6 L 0.35 -0.00069 " pathEditMode="relative" rAng="0" ptsTypes="AA">
                                      <p:cBhvr>
                                        <p:cTn id="1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1 1.21387E-6 L -0.35434 1.21387E-6 " pathEditMode="relative" ptsTypes="AA">
                                      <p:cBhvr>
                                        <p:cTn id="1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000"/>
                            </p:stCondLst>
                            <p:childTnLst>
                              <p:par>
                                <p:cTn id="1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938 -2.31214E-7 L -0.22761 -2.31214E-7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1 -4.39306E-6 L 0.35 -0.00069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500"/>
                            </p:stCondLst>
                            <p:childTnLst>
                              <p:par>
                                <p:cTn id="1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434 -2.08092E-6 L -0.46268 -0.00023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000"/>
                            </p:stCondLst>
                            <p:childTnLst>
                              <p:par>
                                <p:cTn id="137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76 -2.31214E-7 L -0.34566 -2.31214E-7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611 -4.39306E-6 L 0.35 -0.00069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0"/>
                            </p:stCondLst>
                            <p:childTnLst>
                              <p:par>
                                <p:cTn id="1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00"/>
                            </p:stCondLst>
                            <p:childTnLst>
                              <p:par>
                                <p:cTn id="1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500"/>
                            </p:stCondLst>
                            <p:childTnLst>
                              <p:par>
                                <p:cTn id="15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21 -0.00116 L 0.1191 -0.00116 " pathEditMode="relative" rAng="0" ptsTypes="AA">
                                      <p:cBhvr>
                                        <p:cTn id="1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0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-0.0007 L 0.46805 -0.0007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000"/>
                            </p:stCondLst>
                            <p:childTnLst>
                              <p:par>
                                <p:cTn id="1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1.21387E-6 L -0.23611 1.21387E-6 " pathEditMode="relative" ptsTypes="AA">
                                      <p:cBhvr>
                                        <p:cTn id="1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500"/>
                            </p:stCondLst>
                            <p:childTnLst>
                              <p:par>
                                <p:cTn id="1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1 1.21387E-6 L -0.35434 1.21387E-6 " pathEditMode="relative" ptsTypes="AA">
                                      <p:cBhvr>
                                        <p:cTn id="16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8000"/>
                            </p:stCondLst>
                            <p:childTnLst>
                              <p:par>
                                <p:cTn id="16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-0.0007 L 0.2316 -0.0007 " pathEditMode="relative" rAng="0" ptsTypes="AA">
                                      <p:cBhvr>
                                        <p:cTn id="1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-0.0007 L 0.46805 -0.0007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500"/>
                            </p:stCondLst>
                            <p:childTnLst>
                              <p:par>
                                <p:cTn id="174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9000"/>
                            </p:stCondLst>
                            <p:childTnLst>
                              <p:par>
                                <p:cTn id="18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9500"/>
                            </p:stCondLst>
                            <p:childTnLst>
                              <p:par>
                                <p:cTn id="18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05 -0.00069 L 0.59132 -0.00323 " pathEditMode="relative" rAng="0" ptsTypes="AA">
                                      <p:cBhvr>
                                        <p:cTn id="1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00" y="-10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5.37572E-6 L -0.11806 -5.37572E-6 " pathEditMode="relative" ptsTypes="AA">
                                      <p:cBhvr>
                                        <p:cTn id="18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1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9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6 1.21387E-6 L -0.23611 1.21387E-6 " pathEditMode="relative" ptsTypes="AA">
                                      <p:cBhvr>
                                        <p:cTn id="1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06 2.60116E-6 L -0.00017 2.60116E-6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805 -0.00069 L 0.59132 -0.00323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02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DAFF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8.67052E-7 L -0.11805 -8.67052E-7 " pathEditMode="relative" rAng="0" ptsTypes="AA">
                                      <p:cBhvr>
                                        <p:cTn id="2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3000"/>
                            </p:stCondLst>
                            <p:childTnLst>
                              <p:par>
                                <p:cTn id="217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3500"/>
                            </p:stCondLst>
                            <p:childTnLst>
                              <p:par>
                                <p:cTn id="2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4000"/>
                            </p:stCondLst>
                            <p:childTnLst>
                              <p:par>
                                <p:cTn id="229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3" grpId="2" animBg="1"/>
      <p:bldP spid="43" grpId="3" animBg="1"/>
      <p:bldP spid="43" grpId="4" animBg="1"/>
      <p:bldP spid="44" grpId="0" animBg="1"/>
      <p:bldP spid="44" grpId="1" animBg="1"/>
      <p:bldP spid="44" grpId="2" animBg="1"/>
      <p:bldP spid="44" grpId="3" animBg="1"/>
      <p:bldP spid="44" grpId="4" animBg="1"/>
      <p:bldP spid="45" grpId="0" animBg="1"/>
      <p:bldP spid="46" grpId="0" animBg="1"/>
      <p:bldP spid="46" grpId="1" animBg="1"/>
      <p:bldP spid="46" grpId="2" animBg="1"/>
      <p:bldP spid="46" grpId="3" animBg="1"/>
      <p:bldP spid="46" grpId="4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2" grpId="2" animBg="1"/>
      <p:bldP spid="52" grpId="3" animBg="1"/>
      <p:bldP spid="52" grpId="4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Sample Code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417639"/>
            <a:ext cx="7415799" cy="4530725"/>
          </a:xfrm>
        </p:spPr>
        <p:txBody>
          <a:bodyPr>
            <a:normAutofit fontScale="70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BubbleSort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bool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NoSwap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                   		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whether swaps occur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nn-NO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 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nn-NO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 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nn-NO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++) {</a:t>
            </a:r>
            <a:endParaRPr lang="nn-NO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NoSwap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true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 			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--){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]) {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	swap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  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Swap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	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NoSwap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false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	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if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NoSwap</a:t>
            </a:r>
            <a:r>
              <a:rPr lang="en-US" altLang="zh-CN" sz="3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			    		</a:t>
            </a:r>
            <a:r>
              <a:rPr lang="en-US" altLang="zh-CN" sz="3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No swap: return</a:t>
            </a:r>
            <a:endParaRPr lang="zh-CN" altLang="en-US" sz="3200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return</a:t>
            </a:r>
            <a:r>
              <a:rPr lang="en-US" altLang="zh-CN" sz="32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da-DK" altLang="zh-CN" sz="3600" b="1" dirty="0">
              <a:latin typeface="Ludica fax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57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9B5A7-6319-4632-849F-9BD9F2BD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for Bubble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545E9-7154-4425-9907-2A3059CA3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Stable</a:t>
            </a:r>
          </a:p>
          <a:p>
            <a:r>
              <a:rPr lang="en-US" altLang="zh-CN" dirty="0"/>
              <a:t>Space cost: </a:t>
            </a:r>
            <a:r>
              <a:rPr lang="en-US" altLang="zh-CN" dirty="0">
                <a:solidFill>
                  <a:srgbClr val="0070C0"/>
                </a:solidFill>
              </a:rPr>
              <a:t>Θ(1) </a:t>
            </a:r>
          </a:p>
          <a:p>
            <a:r>
              <a:rPr lang="en-US" altLang="zh-CN" dirty="0"/>
              <a:t>Time cost</a:t>
            </a:r>
          </a:p>
          <a:p>
            <a:pPr lvl="1"/>
            <a:r>
              <a:rPr lang="en-US" altLang="zh-CN" dirty="0"/>
              <a:t>Comparisons</a:t>
            </a:r>
          </a:p>
          <a:p>
            <a:pPr lvl="2"/>
            <a:r>
              <a:rPr lang="en-US" altLang="zh-CN" dirty="0"/>
              <a:t>Best case: </a:t>
            </a:r>
            <a:r>
              <a:rPr lang="en-US" altLang="zh-CN" dirty="0">
                <a:solidFill>
                  <a:srgbClr val="0070C0"/>
                </a:solidFill>
              </a:rPr>
              <a:t>Θ(n)</a:t>
            </a:r>
          </a:p>
          <a:p>
            <a:pPr lvl="2"/>
            <a:r>
              <a:rPr lang="en-US" altLang="zh-CN" dirty="0"/>
              <a:t>Worst case: </a:t>
            </a:r>
            <a:r>
              <a:rPr lang="en-US" altLang="zh-CN" dirty="0">
                <a:solidFill>
                  <a:srgbClr val="0070C0"/>
                </a:solidFill>
              </a:rPr>
              <a:t>Θ(n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CN" dirty="0"/>
              <a:t>Swapping:</a:t>
            </a:r>
          </a:p>
          <a:p>
            <a:pPr lvl="2"/>
            <a:r>
              <a:rPr lang="en-US" altLang="zh-CN" dirty="0"/>
              <a:t>Best case</a:t>
            </a:r>
            <a:r>
              <a:rPr lang="en-US" altLang="zh-CN"/>
              <a:t>: </a:t>
            </a:r>
            <a:r>
              <a:rPr lang="en-US" altLang="zh-CN">
                <a:solidFill>
                  <a:srgbClr val="0070C0"/>
                </a:solidFill>
              </a:rPr>
              <a:t>0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en-US" altLang="zh-CN" dirty="0"/>
              <a:t>Worst case: </a:t>
            </a:r>
            <a:r>
              <a:rPr lang="en-US" altLang="zh-CN" dirty="0">
                <a:solidFill>
                  <a:srgbClr val="0070C0"/>
                </a:solidFill>
              </a:rPr>
              <a:t>Θ(n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Average: Θ(n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dirty="0"/>
          </a:p>
          <a:p>
            <a:pPr lvl="1"/>
            <a:r>
              <a:rPr lang="en-US" altLang="zh-CN" dirty="0"/>
              <a:t>Overall</a:t>
            </a:r>
          </a:p>
          <a:p>
            <a:pPr lvl="2"/>
            <a:r>
              <a:rPr lang="en-US" altLang="zh-CN" dirty="0"/>
              <a:t>Worst case, average case: </a:t>
            </a:r>
            <a:r>
              <a:rPr lang="en-US" altLang="zh-CN" dirty="0">
                <a:solidFill>
                  <a:srgbClr val="0070C0"/>
                </a:solidFill>
              </a:rPr>
              <a:t>Θ(n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altLang="zh-CN" dirty="0"/>
              <a:t>Best case: </a:t>
            </a:r>
            <a:r>
              <a:rPr lang="en-US" altLang="zh-CN" dirty="0">
                <a:solidFill>
                  <a:srgbClr val="0070C0"/>
                </a:solidFill>
              </a:rPr>
              <a:t>Θ(n)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8CBB3E-53C8-4158-9AFE-F262229A54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8725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Comparison-based Methods: iterative style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Insertion Sort 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Bubble Sort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Selection Sort</a:t>
            </a:r>
          </a:p>
          <a:p>
            <a:pPr lvl="1"/>
            <a:r>
              <a:rPr lang="en-US" altLang="zh-CN" dirty="0"/>
              <a:t>Heap Sort</a:t>
            </a:r>
          </a:p>
          <a:p>
            <a:pPr lvl="1"/>
            <a:r>
              <a:rPr lang="en-US" altLang="zh-CN" dirty="0"/>
              <a:t>Shell Sort</a:t>
            </a:r>
          </a:p>
          <a:p>
            <a:r>
              <a:rPr lang="en-US" altLang="zh-CN" dirty="0"/>
              <a:t>Comparison-based Methods: divide-and-conquer style</a:t>
            </a:r>
            <a:endParaRPr lang="en-US" altLang="zh-CN" strike="sngStrike" dirty="0">
              <a:solidFill>
                <a:srgbClr val="80808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26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Selection 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idea</a:t>
            </a:r>
          </a:p>
          <a:p>
            <a:pPr lvl="1"/>
            <a:r>
              <a:rPr lang="en-US" altLang="zh-CN" dirty="0"/>
              <a:t>For each position in the list, selects the right record that should go in that position</a:t>
            </a:r>
          </a:p>
          <a:p>
            <a:pPr lvl="1"/>
            <a:r>
              <a:rPr lang="en-US" altLang="zh-CN" dirty="0"/>
              <a:t>If 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0,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1…P-1</a:t>
            </a:r>
          </a:p>
          <a:p>
            <a:pPr lvl="1"/>
            <a:r>
              <a:rPr lang="en-US" altLang="zh-CN" dirty="0"/>
              <a:t>Then for position </a:t>
            </a:r>
            <a:r>
              <a:rPr lang="en-US" altLang="zh-CN" dirty="0">
                <a:solidFill>
                  <a:srgbClr val="0070C0"/>
                </a:solidFill>
              </a:rPr>
              <a:t>P</a:t>
            </a:r>
            <a:r>
              <a:rPr lang="en-US" altLang="zh-CN" dirty="0"/>
              <a:t>, we just need to select the </a:t>
            </a:r>
            <a:r>
              <a:rPr lang="en-US" altLang="zh-CN" dirty="0">
                <a:solidFill>
                  <a:srgbClr val="FF0000"/>
                </a:solidFill>
              </a:rPr>
              <a:t>minimum</a:t>
            </a:r>
            <a:r>
              <a:rPr lang="en-US" altLang="zh-CN" dirty="0"/>
              <a:t> among the rest records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59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E1D40721-B722-476B-9290-2AFE2EB6B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277" y="3069168"/>
            <a:ext cx="768249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</a:rPr>
              <a:t>12</a:t>
            </a:r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AD1E79CE-4993-4E28-AD4E-E950DD4B1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423" y="3069168"/>
            <a:ext cx="958725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</a:rPr>
              <a:t>34</a:t>
            </a:r>
            <a:r>
              <a:rPr kumimoji="0" lang="en-US" altLang="zh-CN" sz="3700" b="1" i="1" u="none" strike="noStrike" kern="0" cap="none" spc="0" normalizeH="0" baseline="0" noProof="0" dirty="0">
                <a:ln>
                  <a:noFill/>
                </a:ln>
                <a:solidFill>
                  <a:srgbClr val="ED1370"/>
                </a:solidFill>
                <a:effectLst/>
                <a:uLnTx/>
                <a:uFillTx/>
                <a:latin typeface="Tahoma" charset="0"/>
              </a:rPr>
              <a:t>’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3D8B52FA-DE01-46BB-A6B5-4D81FD14E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008" y="3069168"/>
            <a:ext cx="768249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</a:rPr>
              <a:t>32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9CCAA367-3113-4783-8AC1-E6C7111B8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154" y="3069168"/>
            <a:ext cx="768249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</a:rPr>
              <a:t>29</a:t>
            </a:r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55775E29-525F-42A6-9E6C-386DF583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7300" y="3069168"/>
            <a:ext cx="768249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</a:rPr>
              <a:t>64</a:t>
            </a:r>
          </a:p>
        </p:txBody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E864BD55-F229-418C-89F2-39122D0F1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06" y="3069168"/>
            <a:ext cx="768249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</a:rPr>
              <a:t>45</a:t>
            </a:r>
          </a:p>
        </p:txBody>
      </p:sp>
      <p:sp>
        <p:nvSpPr>
          <p:cNvPr id="41" name="Rectangle 9">
            <a:extLst>
              <a:ext uri="{FF2B5EF4-FFF2-40B4-BE49-F238E27FC236}">
                <a16:creationId xmlns:a16="http://schemas.microsoft.com/office/drawing/2014/main" id="{DDB48B05-7A96-4CBE-90EF-84C4399A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6868" y="3069168"/>
            <a:ext cx="768251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</a:rPr>
              <a:t>34</a:t>
            </a:r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774C9B3A-E3A4-4267-85D3-C19C1F43C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014" y="3069168"/>
            <a:ext cx="768251" cy="503767"/>
          </a:xfrm>
          <a:prstGeom prst="rect">
            <a:avLst/>
          </a:prstGeom>
          <a:solidFill>
            <a:srgbClr val="BBD78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</a:rPr>
              <a:t>78</a:t>
            </a:r>
          </a:p>
        </p:txBody>
      </p:sp>
      <p:sp>
        <p:nvSpPr>
          <p:cNvPr id="43" name="AutoShape 11">
            <a:extLst>
              <a:ext uri="{FF2B5EF4-FFF2-40B4-BE49-F238E27FC236}">
                <a16:creationId xmlns:a16="http://schemas.microsoft.com/office/drawing/2014/main" id="{915ADBB2-BEAA-46B9-82D9-B3AB15E8A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10" y="2269068"/>
            <a:ext cx="480421" cy="539751"/>
          </a:xfrm>
          <a:prstGeom prst="downArrow">
            <a:avLst>
              <a:gd name="adj1" fmla="val 50000"/>
              <a:gd name="adj2" fmla="val 37445"/>
            </a:avLst>
          </a:prstGeom>
          <a:solidFill>
            <a:srgbClr val="3333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AutoShape 12">
            <a:extLst>
              <a:ext uri="{FF2B5EF4-FFF2-40B4-BE49-F238E27FC236}">
                <a16:creationId xmlns:a16="http://schemas.microsoft.com/office/drawing/2014/main" id="{18EAAB4A-AC92-41ED-9E84-14F6EDB4A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8479" y="2279652"/>
            <a:ext cx="480421" cy="539749"/>
          </a:xfrm>
          <a:prstGeom prst="downArrow">
            <a:avLst>
              <a:gd name="adj1" fmla="val 50000"/>
              <a:gd name="adj2" fmla="val 37445"/>
            </a:avLst>
          </a:prstGeom>
          <a:solidFill>
            <a:srgbClr val="3333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AutoShape 14">
            <a:extLst>
              <a:ext uri="{FF2B5EF4-FFF2-40B4-BE49-F238E27FC236}">
                <a16:creationId xmlns:a16="http://schemas.microsoft.com/office/drawing/2014/main" id="{8BEF9362-665D-4367-8F12-84259D639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2651" y="2275418"/>
            <a:ext cx="480421" cy="541867"/>
          </a:xfrm>
          <a:prstGeom prst="downArrow">
            <a:avLst>
              <a:gd name="adj1" fmla="val 50000"/>
              <a:gd name="adj2" fmla="val 37592"/>
            </a:avLst>
          </a:prstGeom>
          <a:solidFill>
            <a:srgbClr val="3333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6" name="AutoShape 15">
            <a:extLst>
              <a:ext uri="{FF2B5EF4-FFF2-40B4-BE49-F238E27FC236}">
                <a16:creationId xmlns:a16="http://schemas.microsoft.com/office/drawing/2014/main" id="{AE1881E5-B38A-42EE-8431-66CE26462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2651" y="2288118"/>
            <a:ext cx="480421" cy="541867"/>
          </a:xfrm>
          <a:prstGeom prst="downArrow">
            <a:avLst>
              <a:gd name="adj1" fmla="val 50000"/>
              <a:gd name="adj2" fmla="val 37592"/>
            </a:avLst>
          </a:prstGeom>
          <a:solidFill>
            <a:srgbClr val="3333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7" name="AutoShape 16">
            <a:extLst>
              <a:ext uri="{FF2B5EF4-FFF2-40B4-BE49-F238E27FC236}">
                <a16:creationId xmlns:a16="http://schemas.microsoft.com/office/drawing/2014/main" id="{E1F73DC4-7671-4150-94CE-0092FBC34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2825" y="2275418"/>
            <a:ext cx="480421" cy="541867"/>
          </a:xfrm>
          <a:prstGeom prst="downArrow">
            <a:avLst>
              <a:gd name="adj1" fmla="val 50000"/>
              <a:gd name="adj2" fmla="val 37592"/>
            </a:avLst>
          </a:prstGeom>
          <a:solidFill>
            <a:srgbClr val="3333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8" name="AutoShape 17">
            <a:extLst>
              <a:ext uri="{FF2B5EF4-FFF2-40B4-BE49-F238E27FC236}">
                <a16:creationId xmlns:a16="http://schemas.microsoft.com/office/drawing/2014/main" id="{5579F2A7-BC7E-4367-A78A-0FCF3AAC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068" y="2269068"/>
            <a:ext cx="480420" cy="539751"/>
          </a:xfrm>
          <a:prstGeom prst="downArrow">
            <a:avLst>
              <a:gd name="adj1" fmla="val 50000"/>
              <a:gd name="adj2" fmla="val 37445"/>
            </a:avLst>
          </a:prstGeom>
          <a:solidFill>
            <a:srgbClr val="3333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AutoShape 18">
            <a:extLst>
              <a:ext uri="{FF2B5EF4-FFF2-40B4-BE49-F238E27FC236}">
                <a16:creationId xmlns:a16="http://schemas.microsoft.com/office/drawing/2014/main" id="{B7698D3F-E8E9-465B-958E-B4811A16C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194" y="2275418"/>
            <a:ext cx="480421" cy="541867"/>
          </a:xfrm>
          <a:prstGeom prst="downArrow">
            <a:avLst>
              <a:gd name="adj1" fmla="val 50000"/>
              <a:gd name="adj2" fmla="val 37592"/>
            </a:avLst>
          </a:prstGeom>
          <a:solidFill>
            <a:srgbClr val="3333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370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7.40741E-7 L -0.35851 7.40741E-7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7.40741E-7 L 0.35434 0.0025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0" y="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7.40741E-7 L -0.58715 7.40741E-7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00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7.40741E-7 L 0.58872 -0.0027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3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22222E-6 L -0.3441 2.22222E-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00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22222E-6 L 0.36233 -0.0004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11701 0.0002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3 0.00255 L 0.47605 0.00255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872 -0.00278 L 0.35556 0.0044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0" y="3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604 0.00255 L 0.70764 0.0025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6 7.40741E-7 L 0.4783 7.40741E-7 " pathEditMode="relative" rAng="0" ptsTypes="AA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0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695 -0.00278 L 0.59375 0.0004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500"/>
                            </p:stCondLst>
                            <p:childTnLst>
                              <p:par>
                                <p:cTn id="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0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83 7.40741E-7 L 0.59201 7.40741E-7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00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7.40741E-7 L -0.12066 7.40741E-7 " pathEditMode="relative" rAng="0" ptsTypes="AA">
                                      <p:cBhvr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0" grpId="2" animBg="1"/>
      <p:bldP spid="40" grpId="3" animBg="1"/>
      <p:bldP spid="41" grpId="0" animBg="1"/>
      <p:bldP spid="41" grpId="1" animBg="1"/>
      <p:bldP spid="42" grpId="0" animBg="1"/>
      <p:bldP spid="42" grpId="1" animBg="1"/>
      <p:bldP spid="42" grpId="2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D8254-8F40-4B93-9367-53E3D16DD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C2184546-7743-4D9E-B06A-B4FEC41B1241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template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Record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&gt;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SelectSort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Record Array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[],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n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{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nn-NO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for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nn-NO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nn-NO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0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-</a:t>
            </a:r>
            <a:r>
              <a:rPr lang="nn-NO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1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++)</a:t>
            </a:r>
            <a:r>
              <a:rPr lang="nn-NO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nn-NO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{ 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 select record for position </a:t>
            </a:r>
            <a:r>
              <a:rPr lang="en-US" altLang="zh-CN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endParaRPr lang="nn-NO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Smallest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+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j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++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 search among the remaining records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         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Array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]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Array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Smallest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])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     	     			Smallest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// record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the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smallest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 put the </a:t>
            </a:r>
            <a:r>
              <a:rPr lang="en-US" altLang="zh-CN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corrently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smallest record in position </a:t>
            </a:r>
            <a:r>
              <a:rPr lang="en-US" altLang="zh-CN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         	swap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Array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Smallest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}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}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18A24-5228-4D18-B8C3-1CDD12A959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591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for Selection Sort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Unstable</a:t>
            </a:r>
          </a:p>
          <a:p>
            <a:r>
              <a:rPr lang="en-US" altLang="zh-CN" dirty="0"/>
              <a:t>Space cost: </a:t>
            </a:r>
            <a:r>
              <a:rPr lang="el-GR" altLang="zh-CN" dirty="0">
                <a:solidFill>
                  <a:srgbClr val="0070C0"/>
                </a:solidFill>
              </a:rPr>
              <a:t>Θ(1)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Time cost:</a:t>
            </a:r>
          </a:p>
          <a:p>
            <a:pPr lvl="1"/>
            <a:r>
              <a:rPr lang="en-US" altLang="zh-CN" dirty="0"/>
              <a:t>Comparisons: </a:t>
            </a:r>
            <a:r>
              <a:rPr lang="el-GR" altLang="zh-CN" dirty="0">
                <a:solidFill>
                  <a:srgbClr val="0070C0"/>
                </a:solidFill>
              </a:rPr>
              <a:t>Θ(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kumimoji="1" lang="en-US" altLang="zh-CN" dirty="0"/>
              <a:t>Swaps: </a:t>
            </a:r>
            <a:r>
              <a:rPr lang="el-GR" altLang="zh-CN" dirty="0">
                <a:solidFill>
                  <a:srgbClr val="0070C0"/>
                </a:solidFill>
              </a:rPr>
              <a:t>Θ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kumimoji="1" lang="en-US" altLang="zh-CN" dirty="0">
                <a:solidFill>
                  <a:srgbClr val="0070C0"/>
                </a:solidFill>
              </a:rPr>
              <a:t>n)</a:t>
            </a:r>
          </a:p>
          <a:p>
            <a:pPr lvl="1"/>
            <a:r>
              <a:rPr lang="en-US" altLang="zh-CN" dirty="0"/>
              <a:t>Overall: </a:t>
            </a:r>
            <a:r>
              <a:rPr lang="el-GR" altLang="zh-CN" dirty="0">
                <a:solidFill>
                  <a:srgbClr val="0070C0"/>
                </a:solidFill>
              </a:rPr>
              <a:t>Θ(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954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Comparison-based Methods: iterative style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Insertion Sort 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Bubble Sort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Selection Sort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Heap Sort</a:t>
            </a:r>
          </a:p>
          <a:p>
            <a:pPr lvl="1"/>
            <a:r>
              <a:rPr lang="en-US" altLang="zh-CN" dirty="0"/>
              <a:t>Shell Sort</a:t>
            </a:r>
          </a:p>
          <a:p>
            <a:r>
              <a:rPr lang="en-US" altLang="zh-CN" dirty="0"/>
              <a:t>Comparison-based Methods: divide-and-conquer style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992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Sorting?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Sorting: the process of rearranging data in either </a:t>
            </a:r>
            <a:r>
              <a:rPr lang="en-US" altLang="zh-CN" dirty="0">
                <a:solidFill>
                  <a:srgbClr val="FF0000"/>
                </a:solidFill>
              </a:rPr>
              <a:t>ascending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descending</a:t>
            </a:r>
            <a:r>
              <a:rPr lang="en-US" altLang="zh-CN" dirty="0"/>
              <a:t> order</a:t>
            </a:r>
          </a:p>
          <a:p>
            <a:endParaRPr lang="en-US" altLang="zh-CN" dirty="0"/>
          </a:p>
          <a:p>
            <a:r>
              <a:rPr lang="en-US" altLang="zh-CN" dirty="0"/>
              <a:t>We need sorting because </a:t>
            </a:r>
          </a:p>
          <a:p>
            <a:pPr lvl="1"/>
            <a:r>
              <a:rPr lang="en-US" altLang="zh-CN" dirty="0"/>
              <a:t>The data in sorted order is required</a:t>
            </a:r>
          </a:p>
          <a:p>
            <a:pPr lvl="1"/>
            <a:r>
              <a:rPr lang="en-US" altLang="zh-CN" dirty="0"/>
              <a:t>We need to perform binary search or index a database</a:t>
            </a:r>
          </a:p>
          <a:p>
            <a:pPr lvl="1"/>
            <a:r>
              <a:rPr lang="en-US" altLang="zh-CN" dirty="0"/>
              <a:t>It is the initialization step of many algorithms.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4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9514B-4446-4CC4-BD0D-75974E14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Heap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EB643-2C08-4795-8E74-C1A7873E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Optimize Selection Sort</a:t>
            </a:r>
          </a:p>
          <a:p>
            <a:pPr lvl="1"/>
            <a:r>
              <a:rPr lang="en-US" altLang="zh-CN" dirty="0"/>
              <a:t>Use a </a:t>
            </a:r>
            <a:r>
              <a:rPr lang="en-US" altLang="zh-CN" dirty="0">
                <a:solidFill>
                  <a:srgbClr val="0070C0"/>
                </a:solidFill>
              </a:rPr>
              <a:t>Min-Heap</a:t>
            </a:r>
            <a:r>
              <a:rPr lang="en-US" altLang="zh-CN" dirty="0"/>
              <a:t> to select smallest record?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Heap Sort</a:t>
            </a:r>
            <a:r>
              <a:rPr lang="en-US" altLang="zh-CN" dirty="0"/>
              <a:t>: use a </a:t>
            </a:r>
            <a:r>
              <a:rPr lang="en-US" altLang="zh-CN" dirty="0">
                <a:solidFill>
                  <a:srgbClr val="0070C0"/>
                </a:solidFill>
              </a:rPr>
              <a:t>Max-Heap</a:t>
            </a:r>
          </a:p>
          <a:p>
            <a:pPr lvl="1"/>
            <a:r>
              <a:rPr lang="en-US" altLang="zh-CN" dirty="0"/>
              <a:t>Each time remove the largest element</a:t>
            </a:r>
          </a:p>
          <a:p>
            <a:pPr lvl="1"/>
            <a:r>
              <a:rPr lang="en-US" altLang="zh-CN" dirty="0"/>
              <a:t>Recall that a heap is implemented as an array</a:t>
            </a:r>
          </a:p>
          <a:p>
            <a:pPr lvl="2"/>
            <a:r>
              <a:rPr lang="en-US" altLang="zh-CN" dirty="0"/>
              <a:t>The removed record can be seamlessly placed at the </a:t>
            </a:r>
            <a:r>
              <a:rPr lang="en-US" altLang="zh-CN" dirty="0">
                <a:solidFill>
                  <a:srgbClr val="0070C0"/>
                </a:solidFill>
              </a:rPr>
              <a:t>end</a:t>
            </a:r>
            <a:r>
              <a:rPr lang="en-US" altLang="zh-CN" dirty="0"/>
              <a:t> of the array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ACCBE-E3EC-43E4-9F99-E54C4A7DA0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372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B4B71-037E-48CE-8C5C-4D0EF3DE4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8588D-E6ED-4A9B-971F-325B1F6813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A8A018EB-1932-426E-A94A-8C77784A1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497" y="3401485"/>
            <a:ext cx="1053963" cy="575733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34</a:t>
            </a: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CCE035A9-6A4B-49B6-9749-1D520FECC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942" y="4627035"/>
            <a:ext cx="1053963" cy="573617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64B39738-E3A4-4BA4-8BB9-901617309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575" y="4699001"/>
            <a:ext cx="1053963" cy="575733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29</a:t>
            </a:r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CDF32424-B213-433B-8EA8-69A5976375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338" y="2899835"/>
            <a:ext cx="1248671" cy="573617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F4F4ED7B-3B78-416A-B1F1-DA38615DD1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0838" y="3907368"/>
            <a:ext cx="768249" cy="719667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5C7BDB19-87D2-438D-B16F-81DE6BC60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4746" y="3979334"/>
            <a:ext cx="768251" cy="719667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5F085AD0-1790-4234-99E3-30ECBE077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9497" y="2899834"/>
            <a:ext cx="1248671" cy="647700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B48790B8-F270-4A2C-9F4D-51097F904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27745" y="4049186"/>
            <a:ext cx="670897" cy="721783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539D75E9-D9AA-4A13-83D7-D48BC665B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7474" y="3992982"/>
            <a:ext cx="958725" cy="647700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4CF07E29-0DC9-4FF7-8221-29B6236B0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655" y="2465917"/>
            <a:ext cx="1053963" cy="573616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78</a:t>
            </a:r>
          </a:p>
        </p:txBody>
      </p:sp>
      <p:sp>
        <p:nvSpPr>
          <p:cNvPr id="29" name="Oval 11">
            <a:extLst>
              <a:ext uri="{FF2B5EF4-FFF2-40B4-BE49-F238E27FC236}">
                <a16:creationId xmlns:a16="http://schemas.microsoft.com/office/drawing/2014/main" id="{4CAE24AB-3444-4458-AF42-65FD00984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5575" y="3473452"/>
            <a:ext cx="1053963" cy="575733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45</a:t>
            </a:r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17BF6EFD-3384-45F8-8ED3-9D2CA00F9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9497" y="4699001"/>
            <a:ext cx="1053963" cy="575733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34’</a:t>
            </a:r>
          </a:p>
        </p:txBody>
      </p:sp>
      <p:sp>
        <p:nvSpPr>
          <p:cNvPr id="31" name="Oval 16">
            <a:extLst>
              <a:ext uri="{FF2B5EF4-FFF2-40B4-BE49-F238E27FC236}">
                <a16:creationId xmlns:a16="http://schemas.microsoft.com/office/drawing/2014/main" id="{771202C7-7F6C-4BD4-ACCB-FBA2C26EA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4721" y="4627035"/>
            <a:ext cx="1053963" cy="573617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54199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85185E-6 L 0.2875 0.3081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00" y="154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7037E-6 L -0.27552 -0.3150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0" y="-1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22106-B1B6-48CC-AC12-70E181A3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0CA016-BC67-44EF-A5FE-24C4E1AE48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8DE355CB-B83F-4804-AF29-8E584FDF0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565" y="3405717"/>
            <a:ext cx="1053963" cy="573616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34</a:t>
            </a: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5CAF76A7-35E3-4626-8DFA-342D979B8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010" y="4629152"/>
            <a:ext cx="1053963" cy="575733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7" name="Oval 9">
            <a:extLst>
              <a:ext uri="{FF2B5EF4-FFF2-40B4-BE49-F238E27FC236}">
                <a16:creationId xmlns:a16="http://schemas.microsoft.com/office/drawing/2014/main" id="{B755C462-F152-4551-BBE1-C6719D45B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644" y="4703235"/>
            <a:ext cx="1053963" cy="573617"/>
          </a:xfrm>
          <a:prstGeom prst="ellips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29</a:t>
            </a:r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0D7FEFA4-7AE4-414E-B538-F06CFE71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790" y="4629152"/>
            <a:ext cx="1053963" cy="575733"/>
          </a:xfrm>
          <a:prstGeom prst="ellipse">
            <a:avLst/>
          </a:prstGeom>
          <a:solidFill>
            <a:srgbClr val="FF99FF"/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78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09441601-1540-4AAB-87F9-D5A5AF44E5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0407" y="2901952"/>
            <a:ext cx="1248671" cy="575733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E4F96219-0436-4CC4-94C9-C4E65B84E6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3907" y="3909485"/>
            <a:ext cx="768249" cy="719667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78EA4581-FB49-4A70-A4BA-370C0A333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7815" y="3981452"/>
            <a:ext cx="768251" cy="721783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71142AE0-44AD-4AB1-889F-49A141681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2565" y="2901951"/>
            <a:ext cx="1248671" cy="647700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D1993BD3-9A41-4604-8442-894DAFD6B2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0814" y="4053418"/>
            <a:ext cx="670897" cy="719667"/>
          </a:xfrm>
          <a:prstGeom prst="line">
            <a:avLst/>
          </a:prstGeom>
          <a:noFill/>
          <a:ln w="444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19299592-34A0-49C9-8D6D-3E40C046C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6894" y="3981451"/>
            <a:ext cx="958725" cy="647700"/>
          </a:xfrm>
          <a:prstGeom prst="line">
            <a:avLst/>
          </a:prstGeom>
          <a:noFill/>
          <a:ln w="4445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endParaRPr lang="zh-CN" altLang="en-US"/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2B23B393-E124-4D08-AB44-A2891E44A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724" y="2468035"/>
            <a:ext cx="1053963" cy="575733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32</a:t>
            </a: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C0A10170-4580-4EBD-A29C-85E62B50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8644" y="3477684"/>
            <a:ext cx="1053963" cy="573616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45</a:t>
            </a: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0BD8BCC0-2528-4526-8F94-DDDF426AD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565" y="4703235"/>
            <a:ext cx="1053963" cy="573617"/>
          </a:xfrm>
          <a:prstGeom prst="ellipse">
            <a:avLst/>
          </a:prstGeom>
          <a:solidFill>
            <a:schemeClr val="bg1"/>
          </a:solidFill>
          <a:ln w="44450">
            <a:solidFill>
              <a:schemeClr val="tx1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algn="ctr"/>
            <a:r>
              <a:rPr lang="en-US" altLang="zh-CN" sz="3200" b="1">
                <a:latin typeface="微软雅黑" charset="0"/>
                <a:ea typeface="微软雅黑" charset="0"/>
                <a:cs typeface="微软雅黑" charset="0"/>
              </a:rPr>
              <a:t>34’</a:t>
            </a:r>
          </a:p>
        </p:txBody>
      </p:sp>
    </p:spTree>
    <p:extLst>
      <p:ext uri="{BB962C8B-B14F-4D97-AF65-F5344CB8AC3E}">
        <p14:creationId xmlns:p14="http://schemas.microsoft.com/office/powerpoint/2010/main" val="345000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98 0.01065 L -0.16545 -0.1469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0" y="-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208 L 0.08532 -0.1739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6" y="-8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8223E-6 -0.00023 L 0.1778 0.15379 L 0.08883 0.33094 " pathEditMode="relative" rAng="0" ptsTypes="AAA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4" y="165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2092C-FB67-4A02-8563-404B7B06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49B6D7D-7B86-45BC-8354-C3B96E3EEA42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template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class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Record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&gt;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sort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Record Array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[],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n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){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24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MaxHeap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Record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&gt;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max_heap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 =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MaxHeap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Record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&gt;(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Array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,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,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n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 Build heap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nn-NO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for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 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nn-NO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0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 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n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-</a:t>
            </a:r>
            <a:r>
              <a:rPr lang="nn-NO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1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++)</a:t>
            </a: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// The removed largest record is swapped to the end of the array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max_heap</a:t>
            </a:r>
            <a:r>
              <a:rPr lang="en-US" altLang="zh-CN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.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RemoveMax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();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}</a:t>
            </a:r>
            <a:endParaRPr lang="zh-CN" altLang="en-US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DB65E8-593B-41DF-9C16-D5DC216670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521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for Heap Sort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 complexity:</a:t>
            </a:r>
            <a:r>
              <a:rPr lang="el-GR" altLang="zh-CN" dirty="0">
                <a:solidFill>
                  <a:srgbClr val="0070C0"/>
                </a:solidFill>
              </a:rPr>
              <a:t> Θ(1)</a:t>
            </a:r>
            <a:endParaRPr lang="en-US" altLang="zh-CN" dirty="0"/>
          </a:p>
          <a:p>
            <a:r>
              <a:rPr lang="en-US" altLang="zh-CN" dirty="0"/>
              <a:t>Time complexity</a:t>
            </a:r>
          </a:p>
          <a:p>
            <a:pPr lvl="1"/>
            <a:r>
              <a:rPr lang="en-US" altLang="zh-CN" dirty="0"/>
              <a:t>Build heap: </a:t>
            </a:r>
            <a:r>
              <a:rPr lang="el-GR" altLang="zh-CN" dirty="0">
                <a:solidFill>
                  <a:srgbClr val="0070C0"/>
                </a:solidFill>
              </a:rPr>
              <a:t>Θ(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l-GR" altLang="zh-CN" dirty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Remove 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 times: </a:t>
            </a:r>
            <a:r>
              <a:rPr lang="el-GR" altLang="zh-CN" dirty="0">
                <a:solidFill>
                  <a:srgbClr val="0070C0"/>
                </a:solidFill>
              </a:rPr>
              <a:t>Θ(</a:t>
            </a:r>
            <a:r>
              <a:rPr lang="en-US" altLang="zh-CN" dirty="0" err="1">
                <a:solidFill>
                  <a:srgbClr val="0070C0"/>
                </a:solidFill>
              </a:rPr>
              <a:t>nlogn</a:t>
            </a:r>
            <a:r>
              <a:rPr lang="el-GR" altLang="zh-CN" dirty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Overall: </a:t>
            </a:r>
            <a:r>
              <a:rPr lang="el-GR" altLang="zh-CN" dirty="0">
                <a:solidFill>
                  <a:srgbClr val="0070C0"/>
                </a:solidFill>
              </a:rPr>
              <a:t>Θ(</a:t>
            </a:r>
            <a:r>
              <a:rPr lang="en-US" altLang="zh-CN" dirty="0" err="1">
                <a:solidFill>
                  <a:srgbClr val="0070C0"/>
                </a:solidFill>
              </a:rPr>
              <a:t>nlogn</a:t>
            </a:r>
            <a:r>
              <a:rPr lang="el-GR" altLang="zh-CN" dirty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endParaRPr lang="en-US" altLang="zh-CN" dirty="0">
              <a:solidFill>
                <a:srgbClr val="0070C0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4529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Comparison-based Methods: iterative style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Insertion Sort 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Bubble Sort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Selection Sort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Heap Sort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Shell Sort</a:t>
            </a:r>
            <a:endParaRPr lang="en-US" altLang="zh-CN" dirty="0"/>
          </a:p>
          <a:p>
            <a:r>
              <a:rPr lang="en-US" altLang="zh-CN" dirty="0"/>
              <a:t>Comparison-based Methods: divide-and-conquer style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864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51A1C-F09F-4394-836B-4A3D060F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5457F-A7D5-4227-9B36-48165CAC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Motivation: 2 good properties of Insertion Sort</a:t>
            </a:r>
          </a:p>
          <a:p>
            <a:pPr lvl="1"/>
            <a:r>
              <a:rPr lang="en-US" altLang="zh-CN" dirty="0"/>
              <a:t>Time complexity of best case: </a:t>
            </a:r>
            <a:r>
              <a:rPr lang="el-GR" altLang="zh-CN" dirty="0">
                <a:solidFill>
                  <a:srgbClr val="0070C0"/>
                </a:solidFill>
              </a:rPr>
              <a:t>Θ(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l-GR" altLang="zh-CN" dirty="0">
                <a:solidFill>
                  <a:srgbClr val="0070C0"/>
                </a:solidFill>
              </a:rPr>
              <a:t>)</a:t>
            </a:r>
            <a:endParaRPr lang="en-US" altLang="zh-CN" dirty="0"/>
          </a:p>
          <a:p>
            <a:pPr lvl="1"/>
            <a:r>
              <a:rPr lang="en-US" altLang="zh-CN" dirty="0"/>
              <a:t>Easy for short array</a:t>
            </a:r>
          </a:p>
          <a:p>
            <a:endParaRPr lang="en-US" altLang="zh-CN" dirty="0"/>
          </a:p>
          <a:p>
            <a:r>
              <a:rPr lang="en-US" altLang="zh-CN" dirty="0"/>
              <a:t>Shell Sort: leverage the two good properties of Insertion Sort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E0FC0-BFCA-4C36-9C9D-B10A5F92F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4937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D8994-C3B9-45FB-9934-DA4B6DCC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8120D-4DA0-4EC1-8DCF-D57A1671A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Split the array into some sub-arrays</a:t>
            </a:r>
          </a:p>
          <a:p>
            <a:pPr lvl="1"/>
            <a:r>
              <a:rPr lang="en-US" altLang="zh-CN" dirty="0"/>
              <a:t>Insertion Sort for each sub-array</a:t>
            </a:r>
          </a:p>
          <a:p>
            <a:endParaRPr lang="en-US" altLang="zh-CN" dirty="0"/>
          </a:p>
          <a:p>
            <a:r>
              <a:rPr lang="en-US" altLang="zh-CN" dirty="0"/>
              <a:t>Increase the size of sub-arrays</a:t>
            </a:r>
          </a:p>
          <a:p>
            <a:pPr lvl="1"/>
            <a:r>
              <a:rPr lang="en-US" altLang="zh-CN" dirty="0"/>
              <a:t>Decrease the number</a:t>
            </a:r>
          </a:p>
          <a:p>
            <a:endParaRPr lang="en-US" altLang="zh-CN" dirty="0"/>
          </a:p>
          <a:p>
            <a:r>
              <a:rPr lang="en-US" altLang="zh-CN" dirty="0"/>
              <a:t>Finish: process the whole array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26757A-6BD5-47A8-828B-E493548FBB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1719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04D87-68DD-44B6-B5FB-91B7B923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Shell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D967E-6076-42B4-BF00-604553E2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Question: how to create sub-arrays</a:t>
            </a:r>
          </a:p>
          <a:p>
            <a:pPr lvl="1"/>
            <a:r>
              <a:rPr lang="en-US" altLang="zh-CN" dirty="0"/>
              <a:t>Sub-array size increases, but</a:t>
            </a:r>
          </a:p>
          <a:p>
            <a:pPr lvl="1"/>
            <a:r>
              <a:rPr lang="en-US" altLang="zh-CN" dirty="0"/>
              <a:t>Sub-array number decreases</a:t>
            </a:r>
          </a:p>
          <a:p>
            <a:r>
              <a:rPr lang="en-US" altLang="zh-CN" dirty="0"/>
              <a:t>Spaced records form sub-arrays, with </a:t>
            </a:r>
            <a:r>
              <a:rPr lang="el-GR" altLang="zh-CN" dirty="0">
                <a:solidFill>
                  <a:srgbClr val="FF0000"/>
                </a:solidFill>
              </a:rPr>
              <a:t>Δ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Sub-array 1</a:t>
            </a:r>
            <a:r>
              <a:rPr lang="en-US" altLang="zh-CN" dirty="0"/>
              <a:t>: 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l-GR" altLang="zh-CN" baseline="-25000" dirty="0"/>
              <a:t>Δ</a:t>
            </a:r>
            <a:r>
              <a:rPr lang="en-US" altLang="zh-CN" dirty="0"/>
              <a:t>, x</a:t>
            </a:r>
            <a:r>
              <a:rPr lang="en-US" altLang="zh-CN" baseline="-25000" dirty="0"/>
              <a:t>2</a:t>
            </a:r>
            <a:r>
              <a:rPr lang="el-GR" altLang="zh-CN" baseline="-25000" dirty="0"/>
              <a:t>Δ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Sub-array 2</a:t>
            </a:r>
            <a:r>
              <a:rPr lang="en-US" altLang="zh-CN" dirty="0"/>
              <a:t>: x</a:t>
            </a:r>
            <a:r>
              <a:rPr lang="en-US" altLang="zh-CN" baseline="-25000" dirty="0"/>
              <a:t>1</a:t>
            </a:r>
            <a:r>
              <a:rPr lang="en-US" altLang="zh-CN" dirty="0"/>
              <a:t>, x</a:t>
            </a:r>
            <a:r>
              <a:rPr lang="en-US" altLang="zh-CN" baseline="-25000" dirty="0"/>
              <a:t>1+</a:t>
            </a:r>
            <a:r>
              <a:rPr lang="el-GR" altLang="zh-CN" baseline="-25000" dirty="0"/>
              <a:t>Δ</a:t>
            </a:r>
            <a:r>
              <a:rPr lang="en-US" altLang="zh-CN" dirty="0"/>
              <a:t>, x</a:t>
            </a:r>
            <a:r>
              <a:rPr lang="en-US" altLang="zh-CN" baseline="-25000" dirty="0"/>
              <a:t>1+2</a:t>
            </a:r>
            <a:r>
              <a:rPr lang="el-GR" altLang="zh-CN" baseline="-25000" dirty="0"/>
              <a:t>Δ</a:t>
            </a:r>
            <a:r>
              <a:rPr lang="en-US" altLang="zh-CN" dirty="0"/>
              <a:t>…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Sub-array 3</a:t>
            </a:r>
            <a:r>
              <a:rPr lang="en-US" altLang="zh-CN" dirty="0"/>
              <a:t>: x</a:t>
            </a:r>
            <a:r>
              <a:rPr lang="en-US" altLang="zh-CN" baseline="-25000" dirty="0"/>
              <a:t>2</a:t>
            </a:r>
            <a:r>
              <a:rPr lang="en-US" altLang="zh-CN" dirty="0"/>
              <a:t>, x</a:t>
            </a:r>
            <a:r>
              <a:rPr lang="en-US" altLang="zh-CN" baseline="-25000" dirty="0"/>
              <a:t>2+</a:t>
            </a:r>
            <a:r>
              <a:rPr lang="el-GR" altLang="zh-CN" baseline="-25000" dirty="0"/>
              <a:t>Δ</a:t>
            </a:r>
            <a:r>
              <a:rPr lang="en-US" altLang="zh-CN" dirty="0"/>
              <a:t>, x</a:t>
            </a:r>
            <a:r>
              <a:rPr lang="en-US" altLang="zh-CN" baseline="-25000" dirty="0"/>
              <a:t>2+2</a:t>
            </a:r>
            <a:r>
              <a:rPr lang="el-GR" altLang="zh-CN" baseline="-25000" dirty="0"/>
              <a:t>Δ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Start with a large </a:t>
            </a:r>
            <a:r>
              <a:rPr lang="el-GR" altLang="zh-CN" dirty="0">
                <a:solidFill>
                  <a:srgbClr val="FF0000"/>
                </a:solidFill>
              </a:rPr>
              <a:t>Δ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halve it after sorting all sub-arrays</a:t>
            </a:r>
          </a:p>
          <a:p>
            <a:pPr lvl="1"/>
            <a:r>
              <a:rPr lang="en-US" altLang="zh-CN" dirty="0"/>
              <a:t>Optimize it later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89A06-6E5E-40F3-B5B1-371ADE9AE9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0805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76D86-2B89-444C-9051-C3AD8D41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EB7ED4-115F-4EA5-9FAE-15DC49E4E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731697-3AEA-4C6E-93E4-509DA9238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293" y="342721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4FAC1C5-A285-48CA-982B-75E5D5745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794" y="3427215"/>
            <a:ext cx="719137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i="1" dirty="0">
                <a:latin typeface="微软雅黑" charset="0"/>
                <a:ea typeface="微软雅黑" charset="0"/>
                <a:cs typeface="微软雅黑" charset="0"/>
              </a:rPr>
              <a:t>34</a:t>
            </a:r>
            <a:r>
              <a:rPr lang="en-US" altLang="zh-CN" sz="2800" b="1" i="1" dirty="0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’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494F09-CD5D-448E-BD6E-2DA587302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368" y="342721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32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5AB4F58-1928-4B81-B1C0-159608235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868" y="342721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29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2D528DEE-BD82-422E-8D43-75258B40C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368" y="342721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64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3F4AF94-B8B1-437B-AC09-5E7935A6E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618" y="342721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45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93DEA73-0DC3-4C6B-A731-F8AE3FA28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706" y="3427215"/>
            <a:ext cx="576263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34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C3FC77D-3F1A-4924-B549-D5C0F4167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206" y="3427215"/>
            <a:ext cx="576263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78</a:t>
            </a:r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6F1D2E14-186F-4E34-B223-58B2BEF40D07}"/>
              </a:ext>
            </a:extLst>
          </p:cNvPr>
          <p:cNvGrpSpPr>
            <a:grpSpLocks/>
          </p:cNvGrpSpPr>
          <p:nvPr/>
        </p:nvGrpSpPr>
        <p:grpSpPr bwMode="auto">
          <a:xfrm>
            <a:off x="2112220" y="3022204"/>
            <a:ext cx="4319587" cy="270272"/>
            <a:chOff x="529" y="1593"/>
            <a:chExt cx="2721" cy="227"/>
          </a:xfrm>
          <a:solidFill>
            <a:srgbClr val="BBD789"/>
          </a:solidFill>
        </p:grpSpPr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2E3F948E-EC0A-463D-8285-52B3D6161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1593"/>
              <a:ext cx="272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17F08C0B-B0C7-4C59-A5FE-A36AF49B3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1593"/>
              <a:ext cx="0" cy="22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482D5F7B-9312-483F-9A00-DE708ADF2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0" y="1593"/>
              <a:ext cx="0" cy="22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8ED78AFE-FBC6-4F6D-9895-40DC1663F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1059" y="3449638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912E2CA-F215-42BF-B6EA-B3D74AB2E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03" y="3449638"/>
            <a:ext cx="719137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i="1">
                <a:latin typeface="微软雅黑" charset="0"/>
                <a:ea typeface="微软雅黑" charset="0"/>
                <a:cs typeface="微软雅黑" charset="0"/>
              </a:rPr>
              <a:t>34</a:t>
            </a:r>
            <a:r>
              <a:rPr lang="en-US" altLang="zh-CN" sz="2800" b="1" i="1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’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5DDE7A8F-3736-46FA-9FB7-A74E55AD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265" y="3448050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32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0E6D56E7-AB09-4EE0-A367-2B4B7192D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4634" y="3449638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29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EE4A177C-D06B-4578-A579-C9446CD95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4134" y="3449638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64</a:t>
            </a: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79EBF086-53D0-4FA1-8697-9E199D90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441" y="3449638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45</a:t>
            </a: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238C4B29-5A0A-4925-891F-EB45535B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134" y="3449638"/>
            <a:ext cx="576263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34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636D95EB-19A0-401B-9653-E0F3CA556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972" y="3449638"/>
            <a:ext cx="576263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78</a:t>
            </a: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3FB8C908-0D58-4C07-9605-3E25E8FF993D}"/>
              </a:ext>
            </a:extLst>
          </p:cNvPr>
          <p:cNvGrpSpPr>
            <a:grpSpLocks/>
          </p:cNvGrpSpPr>
          <p:nvPr/>
        </p:nvGrpSpPr>
        <p:grpSpPr bwMode="auto">
          <a:xfrm>
            <a:off x="3255749" y="3044627"/>
            <a:ext cx="4319587" cy="270272"/>
            <a:chOff x="529" y="1593"/>
            <a:chExt cx="2721" cy="227"/>
          </a:xfrm>
          <a:solidFill>
            <a:srgbClr val="BBD789"/>
          </a:solidFill>
        </p:grpSpPr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9D9D6C34-E47A-4D68-89A8-C574B11A6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1593"/>
              <a:ext cx="272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3F953844-09AF-477C-892B-10FA586F8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1593"/>
              <a:ext cx="0" cy="22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607CF80F-E291-4FED-94E3-CF9A3199E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0" y="1593"/>
              <a:ext cx="0" cy="22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39B99834-A80A-4C7F-9014-D1E876858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293" y="342582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16591149-0C45-4DB6-98CF-D25EB9F7A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237" y="3425825"/>
            <a:ext cx="719137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i="1">
                <a:latin typeface="微软雅黑" charset="0"/>
                <a:ea typeface="微软雅黑" charset="0"/>
                <a:cs typeface="微软雅黑" charset="0"/>
              </a:rPr>
              <a:t>34</a:t>
            </a:r>
            <a:r>
              <a:rPr lang="en-US" altLang="zh-CN" sz="2800" b="1" i="1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’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9EB177ED-2513-477D-BBBD-33108D7D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99" y="3424237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32</a:t>
            </a: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734A486A-D7B6-4968-8106-93C2637EF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311" y="3424237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29</a:t>
            </a: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0CB656BC-C20F-4BE2-ABD0-028DC2EAD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368" y="342582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64</a:t>
            </a:r>
          </a:p>
        </p:txBody>
      </p:sp>
      <p:sp>
        <p:nvSpPr>
          <p:cNvPr id="34" name="Rectangle 8">
            <a:extLst>
              <a:ext uri="{FF2B5EF4-FFF2-40B4-BE49-F238E27FC236}">
                <a16:creationId xmlns:a16="http://schemas.microsoft.com/office/drawing/2014/main" id="{212D69B5-8E95-4D3A-84AD-78AD9215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75" y="342582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45</a:t>
            </a:r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12731B66-E572-481B-BDC1-97E52C172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368" y="3425825"/>
            <a:ext cx="576263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34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D2B71235-CD94-415B-B378-99E7E600B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954" y="3425825"/>
            <a:ext cx="576263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78</a:t>
            </a:r>
          </a:p>
        </p:txBody>
      </p:sp>
      <p:grpSp>
        <p:nvGrpSpPr>
          <p:cNvPr id="37" name="Group 21">
            <a:extLst>
              <a:ext uri="{FF2B5EF4-FFF2-40B4-BE49-F238E27FC236}">
                <a16:creationId xmlns:a16="http://schemas.microsoft.com/office/drawing/2014/main" id="{FE9DA2E7-2765-4715-9F35-5FDB311F5D45}"/>
              </a:ext>
            </a:extLst>
          </p:cNvPr>
          <p:cNvGrpSpPr>
            <a:grpSpLocks/>
          </p:cNvGrpSpPr>
          <p:nvPr/>
        </p:nvGrpSpPr>
        <p:grpSpPr bwMode="auto">
          <a:xfrm>
            <a:off x="4378706" y="3028861"/>
            <a:ext cx="4319587" cy="270272"/>
            <a:chOff x="529" y="1593"/>
            <a:chExt cx="2721" cy="227"/>
          </a:xfrm>
          <a:solidFill>
            <a:srgbClr val="BBD789"/>
          </a:solidFill>
        </p:grpSpPr>
        <p:sp>
          <p:nvSpPr>
            <p:cNvPr id="38" name="Line 18">
              <a:extLst>
                <a:ext uri="{FF2B5EF4-FFF2-40B4-BE49-F238E27FC236}">
                  <a16:creationId xmlns:a16="http://schemas.microsoft.com/office/drawing/2014/main" id="{C4C1A61E-8831-48C7-B1F3-53361B3844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1593"/>
              <a:ext cx="2721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5CA5DA90-FB44-4F56-9477-EB9ED6ECA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" y="1593"/>
              <a:ext cx="0" cy="22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013585C8-1246-4F0D-B383-757A17D64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0" y="1593"/>
              <a:ext cx="0" cy="22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  <a:cs typeface="Arial Unicode MS" pitchFamily="34" charset="-122"/>
              </a:endParaRPr>
            </a:p>
          </p:txBody>
        </p:sp>
      </p:grpSp>
      <p:sp>
        <p:nvSpPr>
          <p:cNvPr id="41" name="Rectangle 3">
            <a:extLst>
              <a:ext uri="{FF2B5EF4-FFF2-40B4-BE49-F238E27FC236}">
                <a16:creationId xmlns:a16="http://schemas.microsoft.com/office/drawing/2014/main" id="{2A760585-5B0A-40B7-BAB6-C7877F465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5293" y="3440863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42" name="Rectangle 4">
            <a:extLst>
              <a:ext uri="{FF2B5EF4-FFF2-40B4-BE49-F238E27FC236}">
                <a16:creationId xmlns:a16="http://schemas.microsoft.com/office/drawing/2014/main" id="{3C8773FA-963B-4398-A345-90BFA0560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237" y="3440863"/>
            <a:ext cx="719137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i="1" dirty="0">
                <a:latin typeface="微软雅黑" charset="0"/>
                <a:ea typeface="微软雅黑" charset="0"/>
                <a:cs typeface="微软雅黑" charset="0"/>
              </a:rPr>
              <a:t>34</a:t>
            </a:r>
            <a:r>
              <a:rPr lang="en-US" altLang="zh-CN" sz="2800" b="1" i="1" dirty="0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’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515608D8-2594-4CBC-B7A4-91EEFE45D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99" y="343927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32</a:t>
            </a: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7F465F61-7517-472E-A05F-FC0D6D9B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311" y="343927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29</a:t>
            </a:r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E79D24E8-155E-4B34-AE87-8A5F506A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368" y="3440863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64</a:t>
            </a:r>
          </a:p>
        </p:txBody>
      </p:sp>
      <p:sp>
        <p:nvSpPr>
          <p:cNvPr id="46" name="Rectangle 8">
            <a:extLst>
              <a:ext uri="{FF2B5EF4-FFF2-40B4-BE49-F238E27FC236}">
                <a16:creationId xmlns:a16="http://schemas.microsoft.com/office/drawing/2014/main" id="{63AE3022-7EE7-4B25-B281-8FF5940E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75" y="3440863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45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D7FEBBB1-DCBB-49C2-B0BF-A6678938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368" y="3440863"/>
            <a:ext cx="576263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34</a:t>
            </a:r>
          </a:p>
        </p:txBody>
      </p:sp>
      <p:sp>
        <p:nvSpPr>
          <p:cNvPr id="48" name="Rectangle 10">
            <a:extLst>
              <a:ext uri="{FF2B5EF4-FFF2-40B4-BE49-F238E27FC236}">
                <a16:creationId xmlns:a16="http://schemas.microsoft.com/office/drawing/2014/main" id="{0BC9223E-84BF-43A4-B158-BECBBACA6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954" y="3440863"/>
            <a:ext cx="576263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78</a:t>
            </a:r>
          </a:p>
        </p:txBody>
      </p:sp>
      <p:grpSp>
        <p:nvGrpSpPr>
          <p:cNvPr id="49" name="Group 34">
            <a:extLst>
              <a:ext uri="{FF2B5EF4-FFF2-40B4-BE49-F238E27FC236}">
                <a16:creationId xmlns:a16="http://schemas.microsoft.com/office/drawing/2014/main" id="{06DE9681-4022-48C7-8469-D70DB7D899EB}"/>
              </a:ext>
            </a:extLst>
          </p:cNvPr>
          <p:cNvGrpSpPr>
            <a:grpSpLocks/>
          </p:cNvGrpSpPr>
          <p:nvPr/>
        </p:nvGrpSpPr>
        <p:grpSpPr bwMode="auto">
          <a:xfrm>
            <a:off x="2133910" y="3044627"/>
            <a:ext cx="6480175" cy="270272"/>
            <a:chOff x="560" y="2614"/>
            <a:chExt cx="4082" cy="227"/>
          </a:xfrm>
          <a:solidFill>
            <a:srgbClr val="BBD789"/>
          </a:solidFill>
        </p:grpSpPr>
        <p:grpSp>
          <p:nvGrpSpPr>
            <p:cNvPr id="50" name="Group 26">
              <a:extLst>
                <a:ext uri="{FF2B5EF4-FFF2-40B4-BE49-F238E27FC236}">
                  <a16:creationId xmlns:a16="http://schemas.microsoft.com/office/drawing/2014/main" id="{268AB327-157D-48CD-9652-ED89B5FC0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0" y="2614"/>
              <a:ext cx="2721" cy="227"/>
              <a:chOff x="529" y="1593"/>
              <a:chExt cx="2721" cy="227"/>
            </a:xfrm>
            <a:grpFill/>
          </p:grpSpPr>
          <p:sp>
            <p:nvSpPr>
              <p:cNvPr id="55" name="Line 27">
                <a:extLst>
                  <a:ext uri="{FF2B5EF4-FFF2-40B4-BE49-F238E27FC236}">
                    <a16:creationId xmlns:a16="http://schemas.microsoft.com/office/drawing/2014/main" id="{6E0965B2-3488-4983-8267-EF1D57AC7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" y="1593"/>
                <a:ext cx="2721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6" name="Line 28">
                <a:extLst>
                  <a:ext uri="{FF2B5EF4-FFF2-40B4-BE49-F238E27FC236}">
                    <a16:creationId xmlns:a16="http://schemas.microsoft.com/office/drawing/2014/main" id="{02A4FAEF-901A-45D9-9162-58DD5E2EC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" y="1593"/>
                <a:ext cx="0" cy="227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7" name="Line 29">
                <a:extLst>
                  <a:ext uri="{FF2B5EF4-FFF2-40B4-BE49-F238E27FC236}">
                    <a16:creationId xmlns:a16="http://schemas.microsoft.com/office/drawing/2014/main" id="{E5C8AE85-61E5-4B75-A9C1-65081B5C1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0" y="1593"/>
                <a:ext cx="0" cy="227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  <p:grpSp>
          <p:nvGrpSpPr>
            <p:cNvPr id="51" name="Group 30">
              <a:extLst>
                <a:ext uri="{FF2B5EF4-FFF2-40B4-BE49-F238E27FC236}">
                  <a16:creationId xmlns:a16="http://schemas.microsoft.com/office/drawing/2014/main" id="{EB4AEDEC-91B0-48DB-A865-9A1CE57307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1" y="2614"/>
              <a:ext cx="2721" cy="227"/>
              <a:chOff x="529" y="1593"/>
              <a:chExt cx="2721" cy="227"/>
            </a:xfrm>
            <a:grpFill/>
          </p:grpSpPr>
          <p:sp>
            <p:nvSpPr>
              <p:cNvPr id="52" name="Line 31">
                <a:extLst>
                  <a:ext uri="{FF2B5EF4-FFF2-40B4-BE49-F238E27FC236}">
                    <a16:creationId xmlns:a16="http://schemas.microsoft.com/office/drawing/2014/main" id="{37D0D858-F4B4-4C2E-80AC-5CEA1D9B0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" y="1593"/>
                <a:ext cx="2721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3" name="Line 32">
                <a:extLst>
                  <a:ext uri="{FF2B5EF4-FFF2-40B4-BE49-F238E27FC236}">
                    <a16:creationId xmlns:a16="http://schemas.microsoft.com/office/drawing/2014/main" id="{A1761A03-C334-4455-A54C-5A0082B27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9" y="1593"/>
                <a:ext cx="0" cy="227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  <p:sp>
            <p:nvSpPr>
              <p:cNvPr id="54" name="Line 33">
                <a:extLst>
                  <a:ext uri="{FF2B5EF4-FFF2-40B4-BE49-F238E27FC236}">
                    <a16:creationId xmlns:a16="http://schemas.microsoft.com/office/drawing/2014/main" id="{04941FD2-07D2-4DB7-A9FF-B1B51BB4E2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0" y="1593"/>
                <a:ext cx="0" cy="227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algn="ctr"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  <a:cs typeface="Arial Unicode MS" pitchFamily="34" charset="-122"/>
                </a:endParaRPr>
              </a:p>
            </p:txBody>
          </p:sp>
        </p:grp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BC7F8225-0D0F-43F0-BF78-0CF54AD4B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574" y="3425627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59" name="Rectangle 4">
            <a:extLst>
              <a:ext uri="{FF2B5EF4-FFF2-40B4-BE49-F238E27FC236}">
                <a16:creationId xmlns:a16="http://schemas.microsoft.com/office/drawing/2014/main" id="{0865723D-BCA7-40D4-8A53-B6C6DE75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225" y="3425627"/>
            <a:ext cx="719137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i="1" dirty="0">
                <a:latin typeface="微软雅黑" charset="0"/>
                <a:ea typeface="微软雅黑" charset="0"/>
                <a:cs typeface="微软雅黑" charset="0"/>
              </a:rPr>
              <a:t>34</a:t>
            </a:r>
            <a:r>
              <a:rPr lang="en-US" altLang="zh-CN" sz="2800" b="1" i="1" dirty="0">
                <a:solidFill>
                  <a:schemeClr val="hlink"/>
                </a:solidFill>
                <a:latin typeface="微软雅黑" charset="0"/>
                <a:ea typeface="微软雅黑" charset="0"/>
                <a:cs typeface="微软雅黑" charset="0"/>
              </a:rPr>
              <a:t>’</a:t>
            </a:r>
          </a:p>
        </p:txBody>
      </p:sp>
      <p:sp>
        <p:nvSpPr>
          <p:cNvPr id="60" name="Rectangle 5">
            <a:extLst>
              <a:ext uri="{FF2B5EF4-FFF2-40B4-BE49-F238E27FC236}">
                <a16:creationId xmlns:a16="http://schemas.microsoft.com/office/drawing/2014/main" id="{33175117-BEE4-44D3-999B-2FBE98D65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866" y="3425627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32</a:t>
            </a:r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44FD2516-4C16-4B22-847E-143F03C9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5778" y="342721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29</a:t>
            </a:r>
          </a:p>
        </p:txBody>
      </p:sp>
      <p:sp>
        <p:nvSpPr>
          <p:cNvPr id="62" name="Rectangle 7">
            <a:extLst>
              <a:ext uri="{FF2B5EF4-FFF2-40B4-BE49-F238E27FC236}">
                <a16:creationId xmlns:a16="http://schemas.microsoft.com/office/drawing/2014/main" id="{24C26365-5719-4521-8D2C-350F419A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8368" y="342721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64</a:t>
            </a:r>
          </a:p>
        </p:txBody>
      </p:sp>
      <p:sp>
        <p:nvSpPr>
          <p:cNvPr id="63" name="Rectangle 8">
            <a:extLst>
              <a:ext uri="{FF2B5EF4-FFF2-40B4-BE49-F238E27FC236}">
                <a16:creationId xmlns:a16="http://schemas.microsoft.com/office/drawing/2014/main" id="{3E5EF1E4-FB84-498C-96EA-CDBAFF12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75" y="3427215"/>
            <a:ext cx="576262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45</a:t>
            </a:r>
          </a:p>
        </p:txBody>
      </p:sp>
      <p:sp>
        <p:nvSpPr>
          <p:cNvPr id="64" name="Rectangle 9">
            <a:extLst>
              <a:ext uri="{FF2B5EF4-FFF2-40B4-BE49-F238E27FC236}">
                <a16:creationId xmlns:a16="http://schemas.microsoft.com/office/drawing/2014/main" id="{D4BE091B-899B-49F8-B1C4-D0211CB0B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368" y="3427215"/>
            <a:ext cx="576263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微软雅黑" charset="0"/>
                <a:ea typeface="微软雅黑" charset="0"/>
                <a:cs typeface="微软雅黑" charset="0"/>
              </a:rPr>
              <a:t>34</a:t>
            </a:r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id="{41A92540-87CB-4A24-ACCF-A808D2FF6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954" y="3427215"/>
            <a:ext cx="576263" cy="379412"/>
          </a:xfrm>
          <a:prstGeom prst="rect">
            <a:avLst/>
          </a:prstGeom>
          <a:solidFill>
            <a:srgbClr val="BBD78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</a:rPr>
              <a:t>78</a:t>
            </a:r>
          </a:p>
        </p:txBody>
      </p:sp>
      <p:grpSp>
        <p:nvGrpSpPr>
          <p:cNvPr id="66" name="Group 53">
            <a:extLst>
              <a:ext uri="{FF2B5EF4-FFF2-40B4-BE49-F238E27FC236}">
                <a16:creationId xmlns:a16="http://schemas.microsoft.com/office/drawing/2014/main" id="{A82C043D-0DFA-4C10-B2D4-C5C66B8318E9}"/>
              </a:ext>
            </a:extLst>
          </p:cNvPr>
          <p:cNvGrpSpPr>
            <a:grpSpLocks/>
          </p:cNvGrpSpPr>
          <p:nvPr/>
        </p:nvGrpSpPr>
        <p:grpSpPr bwMode="auto">
          <a:xfrm>
            <a:off x="2133910" y="3024563"/>
            <a:ext cx="7559675" cy="270272"/>
            <a:chOff x="499" y="2954"/>
            <a:chExt cx="4762" cy="227"/>
          </a:xfrm>
          <a:solidFill>
            <a:srgbClr val="BBD789"/>
          </a:solidFill>
        </p:grpSpPr>
        <p:grpSp>
          <p:nvGrpSpPr>
            <p:cNvPr id="67" name="Group 35">
              <a:extLst>
                <a:ext uri="{FF2B5EF4-FFF2-40B4-BE49-F238E27FC236}">
                  <a16:creationId xmlns:a16="http://schemas.microsoft.com/office/drawing/2014/main" id="{68815211-01EE-4FD6-B02B-692BE0382D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" y="2954"/>
              <a:ext cx="4082" cy="227"/>
              <a:chOff x="560" y="2614"/>
              <a:chExt cx="4082" cy="227"/>
            </a:xfrm>
            <a:grpFill/>
          </p:grpSpPr>
          <p:grpSp>
            <p:nvGrpSpPr>
              <p:cNvPr id="77" name="Group 36">
                <a:extLst>
                  <a:ext uri="{FF2B5EF4-FFF2-40B4-BE49-F238E27FC236}">
                    <a16:creationId xmlns:a16="http://schemas.microsoft.com/office/drawing/2014/main" id="{D8C37DF8-75A3-4917-A7B6-27A9DAF214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" y="2614"/>
                <a:ext cx="2721" cy="227"/>
                <a:chOff x="529" y="1593"/>
                <a:chExt cx="2721" cy="227"/>
              </a:xfrm>
              <a:grpFill/>
            </p:grpSpPr>
            <p:sp>
              <p:nvSpPr>
                <p:cNvPr id="82" name="Line 37">
                  <a:extLst>
                    <a:ext uri="{FF2B5EF4-FFF2-40B4-BE49-F238E27FC236}">
                      <a16:creationId xmlns:a16="http://schemas.microsoft.com/office/drawing/2014/main" id="{F3C8CEA5-934C-471A-B132-1FDC3F865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2721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83" name="Line 38">
                  <a:extLst>
                    <a:ext uri="{FF2B5EF4-FFF2-40B4-BE49-F238E27FC236}">
                      <a16:creationId xmlns:a16="http://schemas.microsoft.com/office/drawing/2014/main" id="{8800C55D-2BCF-417C-A85E-60B56F896F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0" cy="227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84" name="Line 39">
                  <a:extLst>
                    <a:ext uri="{FF2B5EF4-FFF2-40B4-BE49-F238E27FC236}">
                      <a16:creationId xmlns:a16="http://schemas.microsoft.com/office/drawing/2014/main" id="{5430F99B-46D3-49C7-AADB-2117317784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0" y="1593"/>
                  <a:ext cx="0" cy="227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</p:grpSp>
          <p:grpSp>
            <p:nvGrpSpPr>
              <p:cNvPr id="78" name="Group 40">
                <a:extLst>
                  <a:ext uri="{FF2B5EF4-FFF2-40B4-BE49-F238E27FC236}">
                    <a16:creationId xmlns:a16="http://schemas.microsoft.com/office/drawing/2014/main" id="{DFDE55C0-8397-4C93-BF51-0521D6556E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1" y="2614"/>
                <a:ext cx="2721" cy="227"/>
                <a:chOff x="529" y="1593"/>
                <a:chExt cx="2721" cy="227"/>
              </a:xfrm>
              <a:grpFill/>
            </p:grpSpPr>
            <p:sp>
              <p:nvSpPr>
                <p:cNvPr id="79" name="Line 41">
                  <a:extLst>
                    <a:ext uri="{FF2B5EF4-FFF2-40B4-BE49-F238E27FC236}">
                      <a16:creationId xmlns:a16="http://schemas.microsoft.com/office/drawing/2014/main" id="{DC09B01B-F5C7-47B7-8513-8CD6E9F8E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2721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80" name="Line 42">
                  <a:extLst>
                    <a:ext uri="{FF2B5EF4-FFF2-40B4-BE49-F238E27FC236}">
                      <a16:creationId xmlns:a16="http://schemas.microsoft.com/office/drawing/2014/main" id="{500E5748-CA20-4560-A2BE-55D1D7FC22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0" cy="227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81" name="Line 43">
                  <a:extLst>
                    <a:ext uri="{FF2B5EF4-FFF2-40B4-BE49-F238E27FC236}">
                      <a16:creationId xmlns:a16="http://schemas.microsoft.com/office/drawing/2014/main" id="{B3D7364B-2DD8-4B32-A6AD-DECD0BAF0B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0" y="1593"/>
                  <a:ext cx="0" cy="227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</p:grpSp>
        </p:grpSp>
        <p:grpSp>
          <p:nvGrpSpPr>
            <p:cNvPr id="68" name="Group 44">
              <a:extLst>
                <a:ext uri="{FF2B5EF4-FFF2-40B4-BE49-F238E27FC236}">
                  <a16:creationId xmlns:a16="http://schemas.microsoft.com/office/drawing/2014/main" id="{3BC0CA51-043B-4A9B-8718-D2262676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9" y="2954"/>
              <a:ext cx="4082" cy="227"/>
              <a:chOff x="560" y="2614"/>
              <a:chExt cx="4082" cy="227"/>
            </a:xfrm>
            <a:grpFill/>
          </p:grpSpPr>
          <p:grpSp>
            <p:nvGrpSpPr>
              <p:cNvPr id="69" name="Group 45">
                <a:extLst>
                  <a:ext uri="{FF2B5EF4-FFF2-40B4-BE49-F238E27FC236}">
                    <a16:creationId xmlns:a16="http://schemas.microsoft.com/office/drawing/2014/main" id="{3BC9BD63-6E45-4F72-A2BA-2244F829E6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0" y="2614"/>
                <a:ext cx="2721" cy="227"/>
                <a:chOff x="529" y="1593"/>
                <a:chExt cx="2721" cy="227"/>
              </a:xfrm>
              <a:grpFill/>
            </p:grpSpPr>
            <p:sp>
              <p:nvSpPr>
                <p:cNvPr id="74" name="Line 46">
                  <a:extLst>
                    <a:ext uri="{FF2B5EF4-FFF2-40B4-BE49-F238E27FC236}">
                      <a16:creationId xmlns:a16="http://schemas.microsoft.com/office/drawing/2014/main" id="{2BBE4C05-EEE9-4AF6-BBB4-395A4292F3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2721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75" name="Line 47">
                  <a:extLst>
                    <a:ext uri="{FF2B5EF4-FFF2-40B4-BE49-F238E27FC236}">
                      <a16:creationId xmlns:a16="http://schemas.microsoft.com/office/drawing/2014/main" id="{61CB10B8-35AE-4477-BD71-157CBA5C56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0" cy="227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76" name="Line 48">
                  <a:extLst>
                    <a:ext uri="{FF2B5EF4-FFF2-40B4-BE49-F238E27FC236}">
                      <a16:creationId xmlns:a16="http://schemas.microsoft.com/office/drawing/2014/main" id="{BEC0D43A-8797-4ABE-ADE6-0AB714CF3C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0" y="1593"/>
                  <a:ext cx="0" cy="227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</p:grpSp>
          <p:grpSp>
            <p:nvGrpSpPr>
              <p:cNvPr id="70" name="Group 49">
                <a:extLst>
                  <a:ext uri="{FF2B5EF4-FFF2-40B4-BE49-F238E27FC236}">
                    <a16:creationId xmlns:a16="http://schemas.microsoft.com/office/drawing/2014/main" id="{700B9CB8-E0A5-48F2-9D22-84C53B29FD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1" y="2614"/>
                <a:ext cx="2721" cy="227"/>
                <a:chOff x="529" y="1593"/>
                <a:chExt cx="2721" cy="227"/>
              </a:xfrm>
              <a:grpFill/>
            </p:grpSpPr>
            <p:sp>
              <p:nvSpPr>
                <p:cNvPr id="71" name="Line 50">
                  <a:extLst>
                    <a:ext uri="{FF2B5EF4-FFF2-40B4-BE49-F238E27FC236}">
                      <a16:creationId xmlns:a16="http://schemas.microsoft.com/office/drawing/2014/main" id="{4AB4DAD9-444D-4426-8237-0DE64E4E2A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2721" cy="0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72" name="Line 51">
                  <a:extLst>
                    <a:ext uri="{FF2B5EF4-FFF2-40B4-BE49-F238E27FC236}">
                      <a16:creationId xmlns:a16="http://schemas.microsoft.com/office/drawing/2014/main" id="{20BB8376-E686-45E6-BF7F-120574AC4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9" y="1593"/>
                  <a:ext cx="0" cy="227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73" name="Line 52">
                  <a:extLst>
                    <a:ext uri="{FF2B5EF4-FFF2-40B4-BE49-F238E27FC236}">
                      <a16:creationId xmlns:a16="http://schemas.microsoft.com/office/drawing/2014/main" id="{03EA5E24-B6D9-4C81-B11D-426CE7A73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0" y="1593"/>
                  <a:ext cx="0" cy="227"/>
                </a:xfrm>
                <a:prstGeom prst="line">
                  <a:avLst/>
                </a:prstGeom>
                <a:grp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  <a:cs typeface="Arial Unicode MS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3873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28383E-6 0.00209 L 0.35144 -3.70953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72" y="-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6639E-6 -3.70953E-6 L -0.35352 -0.0004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24E-6 -7.48381E-6 L 0.093 0.00023 " pathEditMode="relative" ptsTypes="AA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2 L 0.35027 -0.00069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7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3.70953E-6 L -0.35144 -3.70953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24E-6 -7.48381E-6 L 0.093 0.00023 " pathEditMode="relative" ptsTypes="AA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092 L 0.35027 -0.00069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7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3.70953E-6 L -0.35144 -3.70953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195E-6 -1.26735E-6 L 0.08076 -0.00069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0.00139 L 0.17077 0.00139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2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041 -0.00023 L 1.67774E-6 -4.56059E-6 " pathEditMode="relative" rAng="0" ptsTypes="AA">
                                      <p:cBhvr>
                                        <p:cTn id="202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4 0.00232 L 0.08897 0.00255 " pathEditMode="relative" rAng="0" ptsTypes="AA">
                                      <p:cBhvr>
                                        <p:cTn id="2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0.0007 L 0.17455 0.00093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4" y="0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78 0.00093 L 0.00261 0.00116 " pathEditMode="relative" rAng="0" ptsTypes="AA">
                                      <p:cBhvr>
                                        <p:cTn id="211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000"/>
                            </p:stCondLst>
                            <p:childTnLst>
                              <p:par>
                                <p:cTn id="27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4985E-7 -3.70953E-6 L 0.08623 0.00023 " pathEditMode="relative" rAng="0" ptsTypes="AA">
                                      <p:cBhvr>
                                        <p:cTn id="2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2" y="0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4 -2.44218E-6 L -0.00417 0.00023 " pathEditMode="relative" rAng="0" ptsTypes="AA">
                                      <p:cBhvr>
                                        <p:cTn id="276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4985E-7 -3.70953E-6 L 0.08623 0.00023 " pathEditMode="relative" rAng="0" ptsTypes="AA">
                                      <p:cBhvr>
                                        <p:cTn id="2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2" y="0"/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4 -2.44218E-6 L -0.00417 0.00023 " pathEditMode="relative" rAng="0" ptsTypes="AA">
                                      <p:cBhvr>
                                        <p:cTn id="281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000"/>
                            </p:stCondLst>
                            <p:childTnLst>
                              <p:par>
                                <p:cTn id="28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4985E-7 -3.70953E-6 L 0.08623 0.00023 " pathEditMode="relative" rAng="0" ptsTypes="AA">
                                      <p:cBhvr>
                                        <p:cTn id="2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2" y="0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4 -2.44218E-6 L -0.00417 0.00023 " pathEditMode="relative" rAng="0" ptsTypes="AA">
                                      <p:cBhvr>
                                        <p:cTn id="286" dur="5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4985E-7 -3.70953E-6 L 0.08623 0.00023 " pathEditMode="relative" rAng="0" ptsTypes="AA">
                                      <p:cBhvr>
                                        <p:cTn id="28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2" y="0"/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4 -2.44218E-6 L -0.00417 0.00023 " pathEditMode="relative" rAng="0" ptsTypes="AA">
                                      <p:cBhvr>
                                        <p:cTn id="291" dur="5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4" grpId="2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Sorting in Practice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417" y="1628776"/>
            <a:ext cx="6551703" cy="4530725"/>
          </a:xfrm>
        </p:spPr>
        <p:txBody>
          <a:bodyPr/>
          <a:lstStyle/>
          <a:p>
            <a:r>
              <a:rPr kumimoji="1" lang="en-US" altLang="zh-CN" dirty="0"/>
              <a:t>Various rankings</a:t>
            </a:r>
          </a:p>
          <a:p>
            <a:pPr lvl="1"/>
            <a:r>
              <a:rPr lang="en-US" altLang="zh-CN" dirty="0"/>
              <a:t>University rankings</a:t>
            </a:r>
          </a:p>
          <a:p>
            <a:pPr lvl="1"/>
            <a:r>
              <a:rPr lang="en-US" altLang="zh-CN" dirty="0"/>
              <a:t>Supercomputing Top500</a:t>
            </a:r>
          </a:p>
          <a:p>
            <a:pPr lvl="1"/>
            <a:r>
              <a:rPr lang="en-US" altLang="zh-CN" dirty="0"/>
              <a:t>The World’s Billionaires by Forbes</a:t>
            </a:r>
          </a:p>
          <a:p>
            <a:r>
              <a:rPr lang="en-US" altLang="zh-CN" dirty="0"/>
              <a:t>Windows file explore</a:t>
            </a:r>
          </a:p>
          <a:p>
            <a:r>
              <a:rPr lang="en-US" altLang="zh-CN" dirty="0"/>
              <a:t>…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405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6B8F1-A57E-409C-9491-67D740D1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0CB6D-00A7-4384-8BD3-81E221C53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628800"/>
            <a:ext cx="10515600" cy="4712400"/>
          </a:xfrm>
        </p:spPr>
        <p:txBody>
          <a:bodyPr>
            <a:noAutofit/>
          </a:bodyPr>
          <a:lstStyle/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template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class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Record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&gt;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ShellSort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Record Array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[],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n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{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24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delta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n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delta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&gt;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delta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2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     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// halve</a:t>
            </a:r>
            <a:r>
              <a:rPr lang="zh-CN" alt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delta</a:t>
            </a:r>
            <a:r>
              <a:rPr lang="zh-CN" alt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each</a:t>
            </a:r>
            <a:r>
              <a:rPr lang="zh-CN" alt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time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24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delta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++)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	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 Call Insertion Sort for array staring i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	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ModInsSort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(&amp;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Array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],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n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-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delta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</a:rPr>
              <a:t>// If the last delta is not 1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 </a:t>
            </a:r>
            <a:r>
              <a:rPr lang="en-US" altLang="zh-CN" sz="24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ModInsSort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(Array, n, 1);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}</a:t>
            </a:r>
            <a:endParaRPr lang="en-US" altLang="zh-CN" sz="2400" b="1" dirty="0"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>
              <a:buNone/>
            </a:pPr>
            <a:endParaRPr lang="zh-CN" altLang="en-US" sz="2000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364B4A-7C18-4611-9B01-E676ECBA5B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27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40B20-42CD-479B-9F24-34EBCA67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C029F-75AC-46D6-830E-39AE9FB2F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Record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&gt;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ModInsSort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Record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[],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n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delta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{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   for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32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delta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n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+=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delta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 For </a:t>
            </a:r>
            <a:r>
              <a:rPr lang="en-US" altLang="zh-CN" sz="32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i-th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element</a:t>
            </a:r>
            <a:endParaRPr lang="en-US" altLang="zh-CN" sz="3200" b="1" dirty="0">
              <a:solidFill>
                <a:srgbClr val="00008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for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32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j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j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&gt;=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delta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j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-=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delta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{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// Find its position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    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]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delta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])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	swap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delta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);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    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else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break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ea typeface="微软雅黑" panose="020B0503020204020204" pitchFamily="34" charset="-122"/>
                <a:cs typeface="Consolas" pitchFamily="49" charset="0"/>
              </a:rPr>
              <a:t>}</a:t>
            </a:r>
            <a:endParaRPr lang="en-US" altLang="zh-CN" sz="3200" b="1" dirty="0">
              <a:latin typeface="Ludica fax"/>
              <a:ea typeface="微软雅黑" panose="020B0503020204020204" pitchFamily="34" charset="-122"/>
              <a:cs typeface="Consolas" pitchFamily="49" charset="0"/>
            </a:endParaRPr>
          </a:p>
          <a:p>
            <a:pPr marL="0" indent="0">
              <a:buNone/>
            </a:pPr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1F50DC-A68D-46E1-A318-88B8931A6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93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654D6-96A1-4C34-863A-2F816B24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for Shell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7741B-668B-4B54-AB27-CE99EFF6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Unstable</a:t>
            </a:r>
          </a:p>
          <a:p>
            <a:r>
              <a:rPr lang="en-US" altLang="zh-CN" dirty="0"/>
              <a:t>Space cost: </a:t>
            </a:r>
            <a:r>
              <a:rPr lang="el-GR" altLang="zh-CN" dirty="0">
                <a:solidFill>
                  <a:srgbClr val="0070C0"/>
                </a:solidFill>
              </a:rPr>
              <a:t>Θ(1)</a:t>
            </a: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Time cost: </a:t>
            </a:r>
            <a:r>
              <a:rPr lang="el-GR" altLang="zh-CN" dirty="0">
                <a:solidFill>
                  <a:srgbClr val="0070C0"/>
                </a:solidFill>
              </a:rPr>
              <a:t>Θ(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l-GR" altLang="zh-CN" dirty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It seems that good increments can reduce it</a:t>
            </a:r>
          </a:p>
          <a:p>
            <a:pPr lvl="1"/>
            <a:r>
              <a:rPr lang="en-US" altLang="zh-CN" dirty="0"/>
              <a:t>But what about bad increments?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35A106-FDD7-4627-9C0E-900DA6E455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729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1755E-8D49-4303-BA36-2C74608D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for Shell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24239-4D6D-45DB-8114-857DFA59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Worst case </a:t>
            </a:r>
            <a:r>
              <a:rPr lang="el-GR" altLang="zh-CN" dirty="0"/>
              <a:t>Θ</a:t>
            </a:r>
            <a:r>
              <a:rPr lang="en-US" altLang="zh-CN" dirty="0"/>
              <a:t>(N</a:t>
            </a:r>
            <a:r>
              <a:rPr lang="en-US" altLang="zh-CN" baseline="30000" dirty="0"/>
              <a:t>2</a:t>
            </a:r>
            <a:r>
              <a:rPr lang="en-US" altLang="zh-CN" dirty="0"/>
              <a:t>) with current 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baseline="30000" dirty="0">
                <a:solidFill>
                  <a:srgbClr val="0070C0"/>
                </a:solidFill>
              </a:rPr>
              <a:t>k</a:t>
            </a:r>
            <a:r>
              <a:rPr lang="en-US" altLang="zh-CN" dirty="0"/>
              <a:t> increments</a:t>
            </a:r>
          </a:p>
          <a:p>
            <a:pPr lvl="1"/>
            <a:r>
              <a:rPr lang="en-US" altLang="zh-CN" dirty="0"/>
              <a:t>construct a bad case to prove</a:t>
            </a:r>
          </a:p>
          <a:p>
            <a:pPr lvl="1"/>
            <a:r>
              <a:rPr lang="en-US" altLang="zh-CN" dirty="0"/>
              <a:t>show the upper bound by summing up the costs in all passes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AAE18C-F85A-4922-A174-3EF6A4C59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pic>
        <p:nvPicPr>
          <p:cNvPr id="5" name="内容占位符 4" descr="Screen Shot 2013-11-06 at 9.42.49 AM.png">
            <a:extLst>
              <a:ext uri="{FF2B5EF4-FFF2-40B4-BE49-F238E27FC236}">
                <a16:creationId xmlns:a16="http://schemas.microsoft.com/office/drawing/2014/main" id="{9C6289D6-39F6-4CCA-961E-3B3F1C992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450" b="-87450"/>
          <a:stretch>
            <a:fillRect/>
          </a:stretch>
        </p:blipFill>
        <p:spPr bwMode="auto">
          <a:xfrm>
            <a:off x="1991544" y="2276873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5E27844-026B-4C7C-A63D-18B6883B88B5}"/>
              </a:ext>
            </a:extLst>
          </p:cNvPr>
          <p:cNvSpPr txBox="1"/>
          <p:nvPr/>
        </p:nvSpPr>
        <p:spPr>
          <a:xfrm>
            <a:off x="2279576" y="3861049"/>
            <a:ext cx="864096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500" dirty="0">
                <a:solidFill>
                  <a:srgbClr val="000000"/>
                </a:solidFill>
                <a:latin typeface="+mn-lt"/>
              </a:rPr>
              <a:t>start</a:t>
            </a:r>
            <a:endParaRPr kumimoji="1" lang="zh-CN" altLang="en-US" sz="15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C804B9-1FF2-459F-9A2F-5BA2BE4CDC35}"/>
              </a:ext>
            </a:extLst>
          </p:cNvPr>
          <p:cNvSpPr txBox="1"/>
          <p:nvPr/>
        </p:nvSpPr>
        <p:spPr>
          <a:xfrm>
            <a:off x="2135560" y="4293097"/>
            <a:ext cx="1152128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500" dirty="0">
                <a:solidFill>
                  <a:srgbClr val="000000"/>
                </a:solidFill>
                <a:latin typeface="+mn-lt"/>
              </a:rPr>
              <a:t>after 8-sort</a:t>
            </a:r>
          </a:p>
          <a:p>
            <a:r>
              <a:rPr kumimoji="1" lang="en-US" altLang="zh-CN" sz="1500" dirty="0">
                <a:solidFill>
                  <a:srgbClr val="000000"/>
                </a:solidFill>
                <a:latin typeface="+mn-lt"/>
              </a:rPr>
              <a:t>after 4-sort</a:t>
            </a:r>
          </a:p>
          <a:p>
            <a:r>
              <a:rPr kumimoji="1" lang="en-US" altLang="zh-CN" sz="1500" dirty="0">
                <a:solidFill>
                  <a:srgbClr val="000000"/>
                </a:solidFill>
                <a:latin typeface="+mn-lt"/>
              </a:rPr>
              <a:t>after 2-sort</a:t>
            </a:r>
          </a:p>
          <a:p>
            <a:r>
              <a:rPr kumimoji="1" lang="en-US" altLang="zh-CN" sz="1500" dirty="0">
                <a:solidFill>
                  <a:srgbClr val="000000"/>
                </a:solidFill>
                <a:latin typeface="+mn-lt"/>
              </a:rPr>
              <a:t>after 1-sort</a:t>
            </a:r>
            <a:endParaRPr kumimoji="1" lang="zh-CN" altLang="en-US" sz="15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8335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95774-A3CA-4ED8-A460-34239484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Intuition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78C3BA-3909-451B-AB1E-0203EE12A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Problem: redundant comparisons</a:t>
            </a:r>
          </a:p>
          <a:p>
            <a:pPr lvl="1"/>
            <a:r>
              <a:rPr lang="en-US" altLang="zh-CN" dirty="0"/>
              <a:t>Example: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8</a:t>
            </a:r>
            <a:r>
              <a:rPr lang="en-US" altLang="zh-CN" dirty="0"/>
              <a:t> are compared when </a:t>
            </a:r>
            <a:r>
              <a:rPr lang="el-GR" altLang="zh-CN" dirty="0">
                <a:solidFill>
                  <a:srgbClr val="FF0000"/>
                </a:solidFill>
              </a:rPr>
              <a:t>Δ</a:t>
            </a:r>
            <a:r>
              <a:rPr lang="en-US" altLang="zh-CN" dirty="0">
                <a:solidFill>
                  <a:srgbClr val="FF0000"/>
                </a:solidFill>
              </a:rPr>
              <a:t>=8, </a:t>
            </a:r>
            <a:r>
              <a:rPr lang="el-GR" altLang="zh-CN" dirty="0">
                <a:solidFill>
                  <a:srgbClr val="FF0000"/>
                </a:solidFill>
              </a:rPr>
              <a:t>Δ</a:t>
            </a:r>
            <a:r>
              <a:rPr lang="en-US" altLang="zh-CN" dirty="0">
                <a:solidFill>
                  <a:srgbClr val="FF0000"/>
                </a:solidFill>
              </a:rPr>
              <a:t>=4, </a:t>
            </a:r>
            <a:r>
              <a:rPr lang="el-GR" altLang="zh-CN" dirty="0">
                <a:solidFill>
                  <a:srgbClr val="FF0000"/>
                </a:solidFill>
              </a:rPr>
              <a:t>Δ</a:t>
            </a:r>
            <a:r>
              <a:rPr lang="en-US" altLang="zh-CN" dirty="0">
                <a:solidFill>
                  <a:srgbClr val="FF0000"/>
                </a:solidFill>
              </a:rPr>
              <a:t>=2, </a:t>
            </a:r>
            <a:r>
              <a:rPr lang="el-GR" altLang="zh-CN" dirty="0">
                <a:solidFill>
                  <a:srgbClr val="FF0000"/>
                </a:solidFill>
              </a:rPr>
              <a:t>Δ</a:t>
            </a:r>
            <a:r>
              <a:rPr lang="en-US" altLang="zh-CN" dirty="0">
                <a:solidFill>
                  <a:srgbClr val="FF0000"/>
                </a:solidFill>
              </a:rPr>
              <a:t>=1</a:t>
            </a:r>
            <a:endParaRPr lang="en-US" altLang="zh-CN" dirty="0"/>
          </a:p>
          <a:p>
            <a:r>
              <a:rPr lang="en-US" altLang="zh-CN" dirty="0"/>
              <a:t>Root cause: increments are not co-prime</a:t>
            </a:r>
          </a:p>
          <a:p>
            <a:pPr lvl="1"/>
            <a:r>
              <a:rPr lang="en-US" altLang="zh-CN" dirty="0"/>
              <a:t>the subsequence with increment 2</a:t>
            </a:r>
            <a:r>
              <a:rPr lang="en-US" altLang="zh-CN" baseline="30000" dirty="0"/>
              <a:t>k-1</a:t>
            </a:r>
            <a:r>
              <a:rPr lang="en-US" altLang="zh-CN" dirty="0"/>
              <a:t> is composed of those with an increment of 2</a:t>
            </a:r>
            <a:r>
              <a:rPr lang="en-US" altLang="zh-CN" baseline="30000" dirty="0"/>
              <a:t>k</a:t>
            </a:r>
          </a:p>
          <a:p>
            <a:pPr lvl="1"/>
            <a:r>
              <a:rPr lang="en-US" altLang="zh-CN" dirty="0"/>
              <a:t>lead to redundant comparisons</a:t>
            </a:r>
          </a:p>
          <a:p>
            <a:r>
              <a:rPr lang="en-US" altLang="zh-CN" dirty="0"/>
              <a:t>Solution: reduce redundancy</a:t>
            </a:r>
          </a:p>
          <a:p>
            <a:pPr lvl="1"/>
            <a:r>
              <a:rPr lang="en-US" altLang="zh-CN" dirty="0"/>
              <a:t>Co-prime increments</a:t>
            </a:r>
          </a:p>
          <a:p>
            <a:pPr lvl="1"/>
            <a:r>
              <a:rPr lang="en-US" altLang="zh-CN" dirty="0"/>
              <a:t>Non-overlapping subsequences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DD2D13-880D-4E62-BA24-165901B569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507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0BAE8-C37C-4F8B-A218-A4066CEC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Increments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9E9A8-096E-4BF8-BF53-57B34711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800" dirty="0"/>
              <a:t>Hibbard’s increment</a:t>
            </a:r>
          </a:p>
          <a:p>
            <a:pPr lvl="1"/>
            <a:r>
              <a:rPr lang="en-US" altLang="zh-CN" sz="2400" dirty="0">
                <a:ea typeface="微软雅黑" charset="0"/>
                <a:cs typeface="Times New Roman" charset="0"/>
              </a:rPr>
              <a:t>{2</a:t>
            </a:r>
            <a:r>
              <a:rPr lang="en-US" altLang="zh-CN" sz="2400" baseline="30000" dirty="0">
                <a:ea typeface="微软雅黑" charset="0"/>
                <a:cs typeface="Times New Roman" charset="0"/>
              </a:rPr>
              <a:t>k</a:t>
            </a:r>
            <a:r>
              <a:rPr lang="en-US" altLang="zh-CN" sz="2400" dirty="0">
                <a:ea typeface="微软雅黑" charset="0"/>
                <a:cs typeface="Times New Roman" charset="0"/>
              </a:rPr>
              <a:t> -1</a:t>
            </a:r>
            <a:r>
              <a:rPr lang="zh-CN" altLang="en-US" sz="2400" dirty="0">
                <a:ea typeface="微软雅黑" charset="0"/>
                <a:cs typeface="Times New Roman" charset="0"/>
              </a:rPr>
              <a:t>，</a:t>
            </a:r>
            <a:r>
              <a:rPr lang="en-US" altLang="zh-CN" sz="2400" dirty="0">
                <a:ea typeface="微软雅黑" charset="0"/>
                <a:cs typeface="Times New Roman" charset="0"/>
              </a:rPr>
              <a:t>2</a:t>
            </a:r>
            <a:r>
              <a:rPr lang="en-US" altLang="zh-CN" sz="2400" baseline="30000" dirty="0">
                <a:ea typeface="微软雅黑" charset="0"/>
                <a:cs typeface="Times New Roman" charset="0"/>
              </a:rPr>
              <a:t>k-1</a:t>
            </a:r>
            <a:r>
              <a:rPr lang="en-US" altLang="zh-CN" sz="2400" dirty="0">
                <a:ea typeface="微软雅黑" charset="0"/>
                <a:cs typeface="Times New Roman" charset="0"/>
              </a:rPr>
              <a:t> -1</a:t>
            </a:r>
            <a:r>
              <a:rPr lang="zh-CN" altLang="en-US" sz="2400" dirty="0">
                <a:ea typeface="微软雅黑" charset="0"/>
                <a:cs typeface="Times New Roman" charset="0"/>
              </a:rPr>
              <a:t>，</a:t>
            </a:r>
            <a:r>
              <a:rPr lang="en-US" altLang="zh-CN" sz="2400" dirty="0">
                <a:ea typeface="微软雅黑" charset="0"/>
                <a:cs typeface="Times New Roman" charset="0"/>
              </a:rPr>
              <a:t>…</a:t>
            </a:r>
            <a:r>
              <a:rPr lang="zh-CN" altLang="en-US" sz="2400" dirty="0">
                <a:ea typeface="微软雅黑" charset="0"/>
                <a:cs typeface="Times New Roman" charset="0"/>
              </a:rPr>
              <a:t>，</a:t>
            </a:r>
            <a:r>
              <a:rPr lang="en-US" altLang="zh-CN" sz="2400" dirty="0">
                <a:ea typeface="微软雅黑" charset="0"/>
                <a:cs typeface="Times New Roman" charset="0"/>
              </a:rPr>
              <a:t>7</a:t>
            </a:r>
            <a:r>
              <a:rPr lang="zh-CN" altLang="en-US" sz="2400" dirty="0">
                <a:ea typeface="微软雅黑" charset="0"/>
                <a:cs typeface="Times New Roman" charset="0"/>
              </a:rPr>
              <a:t>，</a:t>
            </a:r>
            <a:r>
              <a:rPr lang="en-US" altLang="zh-CN" sz="2400" dirty="0">
                <a:ea typeface="微软雅黑" charset="0"/>
                <a:cs typeface="Times New Roman" charset="0"/>
              </a:rPr>
              <a:t>3</a:t>
            </a:r>
            <a:r>
              <a:rPr lang="zh-CN" altLang="en-US" sz="2400" dirty="0">
                <a:ea typeface="微软雅黑" charset="0"/>
                <a:cs typeface="Times New Roman" charset="0"/>
              </a:rPr>
              <a:t>，</a:t>
            </a:r>
            <a:r>
              <a:rPr lang="en-US" altLang="zh-CN" sz="2400" dirty="0">
                <a:ea typeface="微软雅黑" charset="0"/>
                <a:cs typeface="Times New Roman" charset="0"/>
              </a:rPr>
              <a:t>1}</a:t>
            </a:r>
            <a:endParaRPr lang="en-US" altLang="zh-TW" sz="2400" dirty="0"/>
          </a:p>
          <a:p>
            <a:pPr lvl="1"/>
            <a:r>
              <a:rPr lang="en-US" altLang="zh-TW" sz="2400" dirty="0"/>
              <a:t>Worst-case running time </a:t>
            </a:r>
            <a:r>
              <a:rPr lang="en-US" altLang="zh-CN" sz="24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Θ</a:t>
            </a:r>
            <a:r>
              <a:rPr lang="en-US" altLang="zh-TW" sz="2400" dirty="0">
                <a:solidFill>
                  <a:srgbClr val="0070C0"/>
                </a:solidFill>
              </a:rPr>
              <a:t> (</a:t>
            </a:r>
            <a:r>
              <a:rPr lang="en-US" altLang="zh-TW" sz="2400" i="1" dirty="0">
                <a:solidFill>
                  <a:srgbClr val="0070C0"/>
                </a:solidFill>
              </a:rPr>
              <a:t>N </a:t>
            </a:r>
            <a:r>
              <a:rPr lang="en-US" altLang="zh-TW" sz="2400" baseline="30000" dirty="0">
                <a:solidFill>
                  <a:srgbClr val="0070C0"/>
                </a:solidFill>
              </a:rPr>
              <a:t>3/2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TW" sz="2400" dirty="0"/>
              <a:t>Average-case running time </a:t>
            </a:r>
            <a:r>
              <a:rPr lang="en-US" altLang="zh-CN" sz="24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Θ</a:t>
            </a:r>
            <a:r>
              <a:rPr lang="en-US" altLang="zh-TW" sz="2400" dirty="0">
                <a:solidFill>
                  <a:srgbClr val="0070C0"/>
                </a:solidFill>
              </a:rPr>
              <a:t> (</a:t>
            </a:r>
            <a:r>
              <a:rPr lang="en-US" altLang="zh-TW" sz="2400" i="1" dirty="0">
                <a:solidFill>
                  <a:srgbClr val="0070C0"/>
                </a:solidFill>
              </a:rPr>
              <a:t>N </a:t>
            </a:r>
            <a:r>
              <a:rPr lang="en-US" altLang="zh-TW" sz="2400" baseline="30000" dirty="0">
                <a:solidFill>
                  <a:srgbClr val="0070C0"/>
                </a:solidFill>
              </a:rPr>
              <a:t>5/4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</a:p>
          <a:p>
            <a:pPr marL="344487" lvl="1" indent="0">
              <a:buNone/>
            </a:pPr>
            <a:endParaRPr lang="en-US" altLang="zh-TW" sz="2400" dirty="0"/>
          </a:p>
          <a:p>
            <a:r>
              <a:rPr lang="en-US" altLang="zh-TW" sz="2800" dirty="0" err="1"/>
              <a:t>Sedgewicks</a:t>
            </a:r>
            <a:r>
              <a:rPr lang="en-US" altLang="zh-TW" sz="2800" dirty="0"/>
              <a:t> increment</a:t>
            </a:r>
          </a:p>
          <a:p>
            <a:pPr lvl="1"/>
            <a:r>
              <a:rPr lang="en-US" altLang="zh-TW" sz="2400" dirty="0"/>
              <a:t>{1, 5, 19, 41, 109, ...}</a:t>
            </a:r>
          </a:p>
          <a:p>
            <a:pPr lvl="1"/>
            <a:r>
              <a:rPr lang="en-US" altLang="zh-TW" sz="2400" dirty="0"/>
              <a:t>Each term is either </a:t>
            </a:r>
            <a:r>
              <a:rPr lang="en-US" altLang="zh-TW" sz="2400" dirty="0">
                <a:solidFill>
                  <a:srgbClr val="FF0000"/>
                </a:solidFill>
              </a:rPr>
              <a:t>9*4</a:t>
            </a:r>
            <a:r>
              <a:rPr lang="en-US" altLang="zh-TW" sz="2400" baseline="30000" dirty="0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-9*2</a:t>
            </a:r>
            <a:r>
              <a:rPr lang="en-US" altLang="zh-TW" sz="2400" baseline="30000" dirty="0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+1</a:t>
            </a:r>
            <a:r>
              <a:rPr lang="en-US" altLang="zh-TW" sz="2400" dirty="0"/>
              <a:t> or 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r>
              <a:rPr lang="en-US" altLang="zh-TW" sz="2400" baseline="30000" dirty="0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-3*2</a:t>
            </a:r>
            <a:r>
              <a:rPr lang="en-US" altLang="zh-TW" sz="2400" baseline="30000" dirty="0">
                <a:solidFill>
                  <a:srgbClr val="FF0000"/>
                </a:solidFill>
              </a:rPr>
              <a:t>i</a:t>
            </a:r>
            <a:r>
              <a:rPr lang="en-US" altLang="zh-TW" sz="2400" dirty="0">
                <a:solidFill>
                  <a:srgbClr val="FF0000"/>
                </a:solidFill>
              </a:rPr>
              <a:t>+1</a:t>
            </a:r>
          </a:p>
          <a:p>
            <a:pPr lvl="1"/>
            <a:r>
              <a:rPr lang="en-US" altLang="zh-TW" sz="2400" dirty="0"/>
              <a:t>worst-case running time </a:t>
            </a:r>
            <a:r>
              <a:rPr lang="en-US" altLang="zh-CN" sz="24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Θ</a:t>
            </a:r>
            <a:r>
              <a:rPr lang="en-US" altLang="zh-TW" sz="2400" dirty="0">
                <a:solidFill>
                  <a:srgbClr val="0070C0"/>
                </a:solidFill>
              </a:rPr>
              <a:t> (</a:t>
            </a:r>
            <a:r>
              <a:rPr lang="en-US" altLang="zh-TW" sz="2400" i="1" dirty="0">
                <a:solidFill>
                  <a:srgbClr val="0070C0"/>
                </a:solidFill>
              </a:rPr>
              <a:t>N </a:t>
            </a:r>
            <a:r>
              <a:rPr lang="en-US" altLang="zh-TW" sz="2400" baseline="30000" dirty="0">
                <a:solidFill>
                  <a:srgbClr val="0070C0"/>
                </a:solidFill>
              </a:rPr>
              <a:t>4/3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  <a:r>
              <a:rPr lang="en-US" altLang="zh-TW" sz="2400" dirty="0"/>
              <a:t>, average </a:t>
            </a:r>
            <a:r>
              <a:rPr lang="en-US" altLang="zh-CN" sz="24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Θ</a:t>
            </a:r>
            <a:r>
              <a:rPr lang="en-US" altLang="zh-TW" sz="2400" dirty="0">
                <a:solidFill>
                  <a:srgbClr val="0070C0"/>
                </a:solidFill>
              </a:rPr>
              <a:t> (</a:t>
            </a:r>
            <a:r>
              <a:rPr lang="en-US" altLang="zh-TW" sz="2400" i="1" dirty="0">
                <a:solidFill>
                  <a:srgbClr val="0070C0"/>
                </a:solidFill>
              </a:rPr>
              <a:t>N </a:t>
            </a:r>
            <a:r>
              <a:rPr lang="en-US" altLang="zh-TW" sz="2400" baseline="30000" dirty="0">
                <a:solidFill>
                  <a:srgbClr val="0070C0"/>
                </a:solidFill>
              </a:rPr>
              <a:t>7/6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zh-TW" sz="2400" dirty="0"/>
          </a:p>
          <a:p>
            <a:r>
              <a:rPr lang="en-US" altLang="zh-TW" sz="2800" dirty="0"/>
              <a:t>Best increments:</a:t>
            </a:r>
          </a:p>
          <a:p>
            <a:pPr lvl="1"/>
            <a:r>
              <a:rPr lang="en-US" altLang="zh-CN" sz="2400" dirty="0">
                <a:ea typeface="微软雅黑" charset="0"/>
                <a:cs typeface="微软雅黑" charset="0"/>
              </a:rPr>
              <a:t>{1, 2, 3, 4, 6, 8, 9, 12}</a:t>
            </a:r>
          </a:p>
          <a:p>
            <a:pPr lvl="1"/>
            <a:r>
              <a:rPr lang="en-US" altLang="zh-CN" sz="2400">
                <a:ea typeface="微软雅黑" charset="0"/>
                <a:cs typeface="微软雅黑" charset="0"/>
              </a:rPr>
              <a:t>Each term </a:t>
            </a:r>
            <a:r>
              <a:rPr lang="en-US" altLang="zh-CN" sz="2400" dirty="0">
                <a:ea typeface="微软雅黑" charset="0"/>
                <a:cs typeface="微软雅黑" charset="0"/>
              </a:rPr>
              <a:t>is </a:t>
            </a:r>
            <a:r>
              <a:rPr lang="en-US" altLang="zh-CN" sz="2400" dirty="0">
                <a:solidFill>
                  <a:srgbClr val="FF0000"/>
                </a:solidFill>
                <a:ea typeface="微软雅黑" charset="0"/>
                <a:cs typeface="微软雅黑" charset="0"/>
              </a:rPr>
              <a:t>2</a:t>
            </a:r>
            <a:r>
              <a:rPr lang="en-US" altLang="zh-CN" sz="2400" baseline="30000" dirty="0">
                <a:solidFill>
                  <a:srgbClr val="FF0000"/>
                </a:solidFill>
                <a:ea typeface="微软雅黑" charset="0"/>
                <a:cs typeface="微软雅黑" charset="0"/>
              </a:rPr>
              <a:t>p</a:t>
            </a:r>
            <a:r>
              <a:rPr lang="en-US" altLang="zh-CN" sz="2400" dirty="0">
                <a:solidFill>
                  <a:srgbClr val="FF0000"/>
                </a:solidFill>
                <a:ea typeface="微软雅黑" charset="0"/>
                <a:cs typeface="微软雅黑" charset="0"/>
              </a:rPr>
              <a:t>3</a:t>
            </a:r>
            <a:r>
              <a:rPr lang="en-US" altLang="zh-CN" sz="2400" baseline="30000" dirty="0">
                <a:solidFill>
                  <a:srgbClr val="FF0000"/>
                </a:solidFill>
                <a:ea typeface="微软雅黑" charset="0"/>
                <a:cs typeface="微软雅黑" charset="0"/>
              </a:rPr>
              <a:t>q</a:t>
            </a:r>
            <a:endParaRPr lang="en-US" altLang="zh-CN" sz="2400" dirty="0">
              <a:solidFill>
                <a:srgbClr val="FF0000"/>
              </a:solidFill>
              <a:ea typeface="微软雅黑" charset="0"/>
              <a:cs typeface="微软雅黑" charset="0"/>
            </a:endParaRPr>
          </a:p>
          <a:p>
            <a:pPr lvl="1"/>
            <a:r>
              <a:rPr lang="en-US" altLang="zh-CN" sz="24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Θ</a:t>
            </a:r>
            <a:r>
              <a:rPr lang="en-US" altLang="zh-CN" sz="2400" dirty="0">
                <a:solidFill>
                  <a:srgbClr val="0070C0"/>
                </a:solidFill>
                <a:ea typeface="微软雅黑" charset="0"/>
                <a:cs typeface="Times New Roman" charset="0"/>
              </a:rPr>
              <a:t>(</a:t>
            </a:r>
            <a:r>
              <a:rPr lang="en-US" altLang="zh-CN" sz="2400" i="1" dirty="0">
                <a:solidFill>
                  <a:srgbClr val="0070C0"/>
                </a:solidFill>
                <a:ea typeface="微软雅黑" charset="0"/>
                <a:cs typeface="Times New Roman" charset="0"/>
              </a:rPr>
              <a:t>n </a:t>
            </a:r>
            <a:r>
              <a:rPr lang="en-US" altLang="zh-CN" sz="2400" dirty="0">
                <a:solidFill>
                  <a:srgbClr val="0070C0"/>
                </a:solidFill>
                <a:ea typeface="微软雅黑" charset="0"/>
                <a:cs typeface="Times New Roman" charset="0"/>
              </a:rPr>
              <a:t>log</a:t>
            </a:r>
            <a:r>
              <a:rPr lang="en-US" altLang="zh-CN" sz="2400" i="1" baseline="-25000" dirty="0">
                <a:solidFill>
                  <a:srgbClr val="0070C0"/>
                </a:solidFill>
                <a:ea typeface="微软雅黑" charset="0"/>
                <a:cs typeface="Times New Roman" charset="0"/>
              </a:rPr>
              <a:t>2</a:t>
            </a:r>
            <a:r>
              <a:rPr lang="en-US" altLang="zh-CN" sz="2400" i="1" dirty="0">
                <a:solidFill>
                  <a:srgbClr val="0070C0"/>
                </a:solidFill>
                <a:ea typeface="微软雅黑" charset="0"/>
                <a:cs typeface="Times New Roman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ea typeface="微软雅黑" charset="0"/>
                <a:cs typeface="Times New Roman" charset="0"/>
              </a:rPr>
              <a:t>)</a:t>
            </a:r>
            <a:endParaRPr lang="en-US" altLang="zh-CN" sz="2400" dirty="0">
              <a:solidFill>
                <a:srgbClr val="0070C0"/>
              </a:solidFill>
              <a:ea typeface="微软雅黑" charset="0"/>
              <a:cs typeface="微软雅黑" charset="0"/>
              <a:hlinkClick r:id="rId2" action="ppaction://hlinkfile" tooltip="Vaughan Ronald Pratt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zh-TW" sz="28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8CF5CC-A094-4E6E-A9F2-F03357690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138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Comparison-based Methods: iterative style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Comparison-based Methods: divide-and-conquer style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459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A337B-CD22-4F26-9406-BD10CFA3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Divide-And-</a:t>
            </a:r>
            <a:r>
              <a:rPr lang="en-US" altLang="zh-CN" dirty="0" err="1"/>
              <a:t>Conqure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2FF17-BCDD-404B-95F5-9175E15EA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idea</a:t>
            </a:r>
          </a:p>
          <a:p>
            <a:pPr lvl="1"/>
            <a:r>
              <a:rPr lang="en-US" altLang="zh-CN" dirty="0"/>
              <a:t>Split a problem into (non-overlap) sub-problems</a:t>
            </a:r>
          </a:p>
          <a:p>
            <a:pPr lvl="1"/>
            <a:r>
              <a:rPr lang="en-US" altLang="zh-CN" dirty="0"/>
              <a:t>Recursively solve each sub-problem</a:t>
            </a:r>
          </a:p>
          <a:p>
            <a:pPr lvl="1"/>
            <a:r>
              <a:rPr lang="en-US" altLang="zh-CN" dirty="0"/>
              <a:t>Merge results of sub-problems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BST operations</a:t>
            </a:r>
          </a:p>
          <a:p>
            <a:pPr lvl="1"/>
            <a:r>
              <a:rPr lang="en-US" altLang="zh-CN" dirty="0"/>
              <a:t>Merge Sort, Quick Sort</a:t>
            </a:r>
          </a:p>
          <a:p>
            <a:pPr lvl="1"/>
            <a:r>
              <a:rPr lang="en-US" altLang="zh-CN" dirty="0"/>
              <a:t>Binary Search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6FE37F-9437-452C-8C4F-2FAACD7DF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678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Comparison-based Methods: iterative style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Comparison-based Methods: divide-and-conquer style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Merge Sort</a:t>
            </a:r>
          </a:p>
          <a:p>
            <a:pPr lvl="1"/>
            <a:r>
              <a:rPr lang="en-US" altLang="zh-CN" dirty="0"/>
              <a:t>Quick Sort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720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Motivation</a:t>
            </a:r>
          </a:p>
          <a:p>
            <a:pPr lvl="1"/>
            <a:r>
              <a:rPr lang="en-US" altLang="zh-CN" dirty="0"/>
              <a:t>Merging of 2 </a:t>
            </a:r>
            <a:r>
              <a:rPr lang="en-US" altLang="zh-CN" dirty="0">
                <a:solidFill>
                  <a:srgbClr val="0070C0"/>
                </a:solidFill>
              </a:rPr>
              <a:t>sorted</a:t>
            </a:r>
            <a:r>
              <a:rPr lang="en-US" altLang="zh-CN" dirty="0"/>
              <a:t> lists can be done in O(N) time.</a:t>
            </a:r>
          </a:p>
          <a:p>
            <a:pPr lvl="1"/>
            <a:r>
              <a:rPr lang="en-US" altLang="zh-CN" dirty="0"/>
              <a:t>One pass through the input, if the output is put in a third list.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Using a divide and conquer approach (recursion)</a:t>
            </a:r>
          </a:p>
          <a:p>
            <a:pPr lvl="1"/>
            <a:r>
              <a:rPr lang="en-US" altLang="zh-CN" dirty="0"/>
              <a:t>Divide a list into 2 sub-lists</a:t>
            </a:r>
          </a:p>
          <a:p>
            <a:pPr lvl="1"/>
            <a:r>
              <a:rPr lang="en-US" altLang="zh-CN" dirty="0"/>
              <a:t>Recursively call Merge Sort on each sub-list</a:t>
            </a:r>
          </a:p>
          <a:p>
            <a:pPr lvl="1"/>
            <a:r>
              <a:rPr lang="en-US" altLang="zh-CN" dirty="0"/>
              <a:t>Merge the 2 sorted sub-lists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DB018-EFFF-4AFA-8B75-A7297AF6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Sorting Competitions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3E2EB3-2735-4D89-BD36-4CC8CBE990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AEE389-4C9D-452C-B989-A7EFAABDD340}"/>
              </a:ext>
            </a:extLst>
          </p:cNvPr>
          <p:cNvSpPr/>
          <p:nvPr/>
        </p:nvSpPr>
        <p:spPr>
          <a:xfrm>
            <a:off x="695400" y="1268760"/>
            <a:ext cx="4210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lt"/>
                <a:hlinkClick r:id="rId2"/>
              </a:rPr>
              <a:t>http://sortbenchmark.org</a:t>
            </a:r>
            <a:r>
              <a:rPr lang="zh-CN" altLang="en-US" sz="2400" dirty="0">
                <a:latin typeface="+mn-lt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063B85-5C55-4786-B409-F2182CC8E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848" y="1124744"/>
            <a:ext cx="6480720" cy="492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863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106" name="Rectangle 2137"/>
          <p:cNvSpPr>
            <a:spLocks noChangeArrowheads="1"/>
          </p:cNvSpPr>
          <p:nvPr/>
        </p:nvSpPr>
        <p:spPr bwMode="auto">
          <a:xfrm>
            <a:off x="6137904" y="2286000"/>
            <a:ext cx="4359451" cy="3581400"/>
          </a:xfrm>
          <a:prstGeom prst="rect">
            <a:avLst/>
          </a:prstGeo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 sz="1800" b="1">
              <a:latin typeface="Courier New"/>
              <a:cs typeface="Courier New"/>
            </a:endParaRPr>
          </a:p>
        </p:txBody>
      </p:sp>
      <p:sp>
        <p:nvSpPr>
          <p:cNvPr id="107" name="Rectangle 2136"/>
          <p:cNvSpPr>
            <a:spLocks noChangeArrowheads="1"/>
          </p:cNvSpPr>
          <p:nvPr/>
        </p:nvSpPr>
        <p:spPr bwMode="auto">
          <a:xfrm>
            <a:off x="1775520" y="2286000"/>
            <a:ext cx="4432744" cy="3581400"/>
          </a:xfrm>
          <a:prstGeom prst="rect">
            <a:avLst/>
          </a:prstGeom>
          <a:solidFill>
            <a:srgbClr val="FFFFC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 b="1">
              <a:latin typeface="Courier New"/>
              <a:cs typeface="Courier New"/>
            </a:endParaRPr>
          </a:p>
        </p:txBody>
      </p:sp>
      <p:grpSp>
        <p:nvGrpSpPr>
          <p:cNvPr id="108" name="Group 2179"/>
          <p:cNvGrpSpPr>
            <a:grpSpLocks/>
          </p:cNvGrpSpPr>
          <p:nvPr/>
        </p:nvGrpSpPr>
        <p:grpSpPr bwMode="auto">
          <a:xfrm>
            <a:off x="1916242" y="3200400"/>
            <a:ext cx="4151300" cy="457200"/>
            <a:chOff x="384" y="2016"/>
            <a:chExt cx="2832" cy="288"/>
          </a:xfrm>
        </p:grpSpPr>
        <p:sp>
          <p:nvSpPr>
            <p:cNvPr id="109" name="Text Box 2052"/>
            <p:cNvSpPr txBox="1">
              <a:spLocks noChangeArrowheads="1"/>
            </p:cNvSpPr>
            <p:nvPr/>
          </p:nvSpPr>
          <p:spPr bwMode="auto">
            <a:xfrm>
              <a:off x="384" y="2044"/>
              <a:ext cx="27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ourier New"/>
                  <a:cs typeface="Courier New"/>
                </a:rPr>
                <a:t>24  13  26  1  2  27  38  15</a:t>
              </a:r>
            </a:p>
          </p:txBody>
        </p:sp>
        <p:sp>
          <p:nvSpPr>
            <p:cNvPr id="110" name="Rectangle 2054"/>
            <p:cNvSpPr>
              <a:spLocks noChangeArrowheads="1"/>
            </p:cNvSpPr>
            <p:nvPr/>
          </p:nvSpPr>
          <p:spPr bwMode="auto">
            <a:xfrm>
              <a:off x="384" y="2016"/>
              <a:ext cx="1392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11" name="Rectangle 2055"/>
            <p:cNvSpPr>
              <a:spLocks noChangeArrowheads="1"/>
            </p:cNvSpPr>
            <p:nvPr/>
          </p:nvSpPr>
          <p:spPr bwMode="auto">
            <a:xfrm>
              <a:off x="1824" y="2016"/>
              <a:ext cx="1392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</p:grpSp>
      <p:grpSp>
        <p:nvGrpSpPr>
          <p:cNvPr id="112" name="Group 2180"/>
          <p:cNvGrpSpPr>
            <a:grpSpLocks/>
          </p:cNvGrpSpPr>
          <p:nvPr/>
        </p:nvGrpSpPr>
        <p:grpSpPr bwMode="auto">
          <a:xfrm>
            <a:off x="1916242" y="4114800"/>
            <a:ext cx="4151300" cy="457200"/>
            <a:chOff x="384" y="2592"/>
            <a:chExt cx="2832" cy="288"/>
          </a:xfrm>
        </p:grpSpPr>
        <p:sp>
          <p:nvSpPr>
            <p:cNvPr id="113" name="Text Box 2053"/>
            <p:cNvSpPr txBox="1">
              <a:spLocks noChangeArrowheads="1"/>
            </p:cNvSpPr>
            <p:nvPr/>
          </p:nvSpPr>
          <p:spPr bwMode="auto">
            <a:xfrm>
              <a:off x="412" y="2630"/>
              <a:ext cx="27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ourier New"/>
                  <a:cs typeface="Courier New"/>
                </a:rPr>
                <a:t>24  13  26  1  2  27  38  15</a:t>
              </a:r>
            </a:p>
          </p:txBody>
        </p:sp>
        <p:sp>
          <p:nvSpPr>
            <p:cNvPr id="114" name="Rectangle 2056"/>
            <p:cNvSpPr>
              <a:spLocks noChangeArrowheads="1"/>
            </p:cNvSpPr>
            <p:nvPr/>
          </p:nvSpPr>
          <p:spPr bwMode="auto">
            <a:xfrm>
              <a:off x="384" y="2592"/>
              <a:ext cx="720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15" name="Rectangle 2057"/>
            <p:cNvSpPr>
              <a:spLocks noChangeArrowheads="1"/>
            </p:cNvSpPr>
            <p:nvPr/>
          </p:nvSpPr>
          <p:spPr bwMode="auto">
            <a:xfrm>
              <a:off x="1152" y="2592"/>
              <a:ext cx="624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16" name="Rectangle 2058"/>
            <p:cNvSpPr>
              <a:spLocks noChangeArrowheads="1"/>
            </p:cNvSpPr>
            <p:nvPr/>
          </p:nvSpPr>
          <p:spPr bwMode="auto">
            <a:xfrm>
              <a:off x="1872" y="2592"/>
              <a:ext cx="624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17" name="Rectangle 2059"/>
            <p:cNvSpPr>
              <a:spLocks noChangeArrowheads="1"/>
            </p:cNvSpPr>
            <p:nvPr/>
          </p:nvSpPr>
          <p:spPr bwMode="auto">
            <a:xfrm>
              <a:off x="2544" y="2592"/>
              <a:ext cx="672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</p:grpSp>
      <p:grpSp>
        <p:nvGrpSpPr>
          <p:cNvPr id="118" name="Group 2181"/>
          <p:cNvGrpSpPr>
            <a:grpSpLocks/>
          </p:cNvGrpSpPr>
          <p:nvPr/>
        </p:nvGrpSpPr>
        <p:grpSpPr bwMode="auto">
          <a:xfrm>
            <a:off x="1916242" y="5105400"/>
            <a:ext cx="4151300" cy="457200"/>
            <a:chOff x="384" y="3216"/>
            <a:chExt cx="2832" cy="288"/>
          </a:xfrm>
        </p:grpSpPr>
        <p:sp>
          <p:nvSpPr>
            <p:cNvPr id="119" name="Text Box 2060"/>
            <p:cNvSpPr txBox="1">
              <a:spLocks noChangeArrowheads="1"/>
            </p:cNvSpPr>
            <p:nvPr/>
          </p:nvSpPr>
          <p:spPr bwMode="auto">
            <a:xfrm>
              <a:off x="412" y="3254"/>
              <a:ext cx="27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ourier New"/>
                  <a:cs typeface="Courier New"/>
                </a:rPr>
                <a:t>24  13  26  1  2  27  38  15</a:t>
              </a:r>
            </a:p>
          </p:txBody>
        </p:sp>
        <p:sp>
          <p:nvSpPr>
            <p:cNvPr id="120" name="Rectangle 2061"/>
            <p:cNvSpPr>
              <a:spLocks noChangeArrowheads="1"/>
            </p:cNvSpPr>
            <p:nvPr/>
          </p:nvSpPr>
          <p:spPr bwMode="auto">
            <a:xfrm>
              <a:off x="384" y="3216"/>
              <a:ext cx="33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21" name="Rectangle 2062"/>
            <p:cNvSpPr>
              <a:spLocks noChangeArrowheads="1"/>
            </p:cNvSpPr>
            <p:nvPr/>
          </p:nvSpPr>
          <p:spPr bwMode="auto">
            <a:xfrm>
              <a:off x="768" y="3216"/>
              <a:ext cx="336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22" name="Rectangle 2065"/>
            <p:cNvSpPr>
              <a:spLocks noChangeArrowheads="1"/>
            </p:cNvSpPr>
            <p:nvPr/>
          </p:nvSpPr>
          <p:spPr bwMode="auto">
            <a:xfrm>
              <a:off x="1152" y="3216"/>
              <a:ext cx="33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23" name="Rectangle 2066"/>
            <p:cNvSpPr>
              <a:spLocks noChangeArrowheads="1"/>
            </p:cNvSpPr>
            <p:nvPr/>
          </p:nvSpPr>
          <p:spPr bwMode="auto">
            <a:xfrm>
              <a:off x="1536" y="3216"/>
              <a:ext cx="240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24" name="Rectangle 2067"/>
            <p:cNvSpPr>
              <a:spLocks noChangeArrowheads="1"/>
            </p:cNvSpPr>
            <p:nvPr/>
          </p:nvSpPr>
          <p:spPr bwMode="auto">
            <a:xfrm>
              <a:off x="1872" y="3216"/>
              <a:ext cx="240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25" name="Rectangle 2068"/>
            <p:cNvSpPr>
              <a:spLocks noChangeArrowheads="1"/>
            </p:cNvSpPr>
            <p:nvPr/>
          </p:nvSpPr>
          <p:spPr bwMode="auto">
            <a:xfrm>
              <a:off x="2160" y="3216"/>
              <a:ext cx="288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26" name="Rectangle 2069"/>
            <p:cNvSpPr>
              <a:spLocks noChangeArrowheads="1"/>
            </p:cNvSpPr>
            <p:nvPr/>
          </p:nvSpPr>
          <p:spPr bwMode="auto">
            <a:xfrm>
              <a:off x="2544" y="3216"/>
              <a:ext cx="336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27" name="Rectangle 2070"/>
            <p:cNvSpPr>
              <a:spLocks noChangeArrowheads="1"/>
            </p:cNvSpPr>
            <p:nvPr/>
          </p:nvSpPr>
          <p:spPr bwMode="auto">
            <a:xfrm>
              <a:off x="2928" y="3216"/>
              <a:ext cx="288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</p:grpSp>
      <p:sp>
        <p:nvSpPr>
          <p:cNvPr id="128" name="Text Box 2071"/>
          <p:cNvSpPr txBox="1">
            <a:spLocks noChangeArrowheads="1"/>
          </p:cNvSpPr>
          <p:nvPr/>
        </p:nvSpPr>
        <p:spPr bwMode="auto">
          <a:xfrm>
            <a:off x="1916242" y="2362201"/>
            <a:ext cx="4063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Courier New"/>
                <a:cs typeface="Courier New"/>
              </a:rPr>
              <a:t>24  13  26  1  2  27  38  15</a:t>
            </a:r>
          </a:p>
        </p:txBody>
      </p:sp>
      <p:grpSp>
        <p:nvGrpSpPr>
          <p:cNvPr id="129" name="Group 2074"/>
          <p:cNvGrpSpPr>
            <a:grpSpLocks/>
          </p:cNvGrpSpPr>
          <p:nvPr/>
        </p:nvGrpSpPr>
        <p:grpSpPr bwMode="auto">
          <a:xfrm>
            <a:off x="3956712" y="2632076"/>
            <a:ext cx="1086199" cy="415925"/>
            <a:chOff x="1920" y="1658"/>
            <a:chExt cx="741" cy="262"/>
          </a:xfrm>
        </p:grpSpPr>
        <p:sp>
          <p:nvSpPr>
            <p:cNvPr id="130" name="Line 2072"/>
            <p:cNvSpPr>
              <a:spLocks noChangeShapeType="1"/>
            </p:cNvSpPr>
            <p:nvPr/>
          </p:nvSpPr>
          <p:spPr bwMode="auto">
            <a:xfrm>
              <a:off x="1920" y="17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31" name="Text Box 2073"/>
            <p:cNvSpPr txBox="1">
              <a:spLocks noChangeArrowheads="1"/>
            </p:cNvSpPr>
            <p:nvPr/>
          </p:nvSpPr>
          <p:spPr bwMode="auto">
            <a:xfrm>
              <a:off x="2054" y="1658"/>
              <a:ext cx="6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ourier New"/>
                  <a:cs typeface="Courier New"/>
                </a:rPr>
                <a:t>MSort</a:t>
              </a:r>
            </a:p>
          </p:txBody>
        </p:sp>
      </p:grpSp>
      <p:grpSp>
        <p:nvGrpSpPr>
          <p:cNvPr id="132" name="Group 2184"/>
          <p:cNvGrpSpPr>
            <a:grpSpLocks/>
          </p:cNvGrpSpPr>
          <p:nvPr/>
        </p:nvGrpSpPr>
        <p:grpSpPr bwMode="auto">
          <a:xfrm>
            <a:off x="2408770" y="3657601"/>
            <a:ext cx="3126667" cy="415925"/>
            <a:chOff x="720" y="2304"/>
            <a:chExt cx="2133" cy="262"/>
          </a:xfrm>
        </p:grpSpPr>
        <p:grpSp>
          <p:nvGrpSpPr>
            <p:cNvPr id="133" name="Group 2075"/>
            <p:cNvGrpSpPr>
              <a:grpSpLocks/>
            </p:cNvGrpSpPr>
            <p:nvPr/>
          </p:nvGrpSpPr>
          <p:grpSpPr bwMode="auto">
            <a:xfrm>
              <a:off x="2112" y="2304"/>
              <a:ext cx="741" cy="262"/>
              <a:chOff x="1920" y="1658"/>
              <a:chExt cx="741" cy="262"/>
            </a:xfrm>
          </p:grpSpPr>
          <p:sp>
            <p:nvSpPr>
              <p:cNvPr id="137" name="Line 2076"/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38" name="Text Box 2077"/>
              <p:cNvSpPr txBox="1">
                <a:spLocks noChangeArrowheads="1"/>
              </p:cNvSpPr>
              <p:nvPr/>
            </p:nvSpPr>
            <p:spPr bwMode="auto">
              <a:xfrm>
                <a:off x="2054" y="1658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MSort</a:t>
                </a:r>
              </a:p>
            </p:txBody>
          </p:sp>
        </p:grpSp>
        <p:grpSp>
          <p:nvGrpSpPr>
            <p:cNvPr id="134" name="Group 2078"/>
            <p:cNvGrpSpPr>
              <a:grpSpLocks/>
            </p:cNvGrpSpPr>
            <p:nvPr/>
          </p:nvGrpSpPr>
          <p:grpSpPr bwMode="auto">
            <a:xfrm>
              <a:off x="720" y="2304"/>
              <a:ext cx="741" cy="262"/>
              <a:chOff x="1920" y="1658"/>
              <a:chExt cx="741" cy="262"/>
            </a:xfrm>
          </p:grpSpPr>
          <p:sp>
            <p:nvSpPr>
              <p:cNvPr id="135" name="Line 2079"/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36" name="Text Box 2080"/>
              <p:cNvSpPr txBox="1">
                <a:spLocks noChangeArrowheads="1"/>
              </p:cNvSpPr>
              <p:nvPr/>
            </p:nvSpPr>
            <p:spPr bwMode="auto">
              <a:xfrm>
                <a:off x="2054" y="1658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MSort</a:t>
                </a:r>
              </a:p>
            </p:txBody>
          </p:sp>
        </p:grpSp>
      </p:grpSp>
      <p:grpSp>
        <p:nvGrpSpPr>
          <p:cNvPr id="139" name="Group 2185"/>
          <p:cNvGrpSpPr>
            <a:grpSpLocks/>
          </p:cNvGrpSpPr>
          <p:nvPr/>
        </p:nvGrpSpPr>
        <p:grpSpPr bwMode="auto">
          <a:xfrm>
            <a:off x="2056964" y="4572001"/>
            <a:ext cx="4080938" cy="415925"/>
            <a:chOff x="480" y="2880"/>
            <a:chExt cx="2784" cy="262"/>
          </a:xfrm>
        </p:grpSpPr>
        <p:grpSp>
          <p:nvGrpSpPr>
            <p:cNvPr id="140" name="Group 2087"/>
            <p:cNvGrpSpPr>
              <a:grpSpLocks/>
            </p:cNvGrpSpPr>
            <p:nvPr/>
          </p:nvGrpSpPr>
          <p:grpSpPr bwMode="auto">
            <a:xfrm>
              <a:off x="480" y="2880"/>
              <a:ext cx="624" cy="262"/>
              <a:chOff x="672" y="2832"/>
              <a:chExt cx="624" cy="262"/>
            </a:xfrm>
          </p:grpSpPr>
          <p:sp>
            <p:nvSpPr>
              <p:cNvPr id="150" name="Line 2082"/>
              <p:cNvSpPr>
                <a:spLocks noChangeShapeType="1"/>
              </p:cNvSpPr>
              <p:nvPr/>
            </p:nvSpPr>
            <p:spPr bwMode="auto">
              <a:xfrm>
                <a:off x="672" y="290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51" name="Text Box 2083"/>
              <p:cNvSpPr txBox="1">
                <a:spLocks noChangeArrowheads="1"/>
              </p:cNvSpPr>
              <p:nvPr/>
            </p:nvSpPr>
            <p:spPr bwMode="auto">
              <a:xfrm>
                <a:off x="689" y="2832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MSort</a:t>
                </a:r>
              </a:p>
            </p:txBody>
          </p:sp>
        </p:grpSp>
        <p:grpSp>
          <p:nvGrpSpPr>
            <p:cNvPr id="141" name="Group 2088"/>
            <p:cNvGrpSpPr>
              <a:grpSpLocks/>
            </p:cNvGrpSpPr>
            <p:nvPr/>
          </p:nvGrpSpPr>
          <p:grpSpPr bwMode="auto">
            <a:xfrm>
              <a:off x="1200" y="2880"/>
              <a:ext cx="624" cy="262"/>
              <a:chOff x="672" y="2832"/>
              <a:chExt cx="624" cy="262"/>
            </a:xfrm>
          </p:grpSpPr>
          <p:sp>
            <p:nvSpPr>
              <p:cNvPr id="148" name="Line 2089"/>
              <p:cNvSpPr>
                <a:spLocks noChangeShapeType="1"/>
              </p:cNvSpPr>
              <p:nvPr/>
            </p:nvSpPr>
            <p:spPr bwMode="auto">
              <a:xfrm>
                <a:off x="672" y="290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49" name="Text Box 2090"/>
              <p:cNvSpPr txBox="1">
                <a:spLocks noChangeArrowheads="1"/>
              </p:cNvSpPr>
              <p:nvPr/>
            </p:nvSpPr>
            <p:spPr bwMode="auto">
              <a:xfrm>
                <a:off x="689" y="2832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MSort</a:t>
                </a:r>
              </a:p>
            </p:txBody>
          </p:sp>
        </p:grpSp>
        <p:grpSp>
          <p:nvGrpSpPr>
            <p:cNvPr id="142" name="Group 2091"/>
            <p:cNvGrpSpPr>
              <a:grpSpLocks/>
            </p:cNvGrpSpPr>
            <p:nvPr/>
          </p:nvGrpSpPr>
          <p:grpSpPr bwMode="auto">
            <a:xfrm>
              <a:off x="1920" y="2880"/>
              <a:ext cx="624" cy="262"/>
              <a:chOff x="672" y="2832"/>
              <a:chExt cx="624" cy="262"/>
            </a:xfrm>
          </p:grpSpPr>
          <p:sp>
            <p:nvSpPr>
              <p:cNvPr id="146" name="Line 2092"/>
              <p:cNvSpPr>
                <a:spLocks noChangeShapeType="1"/>
              </p:cNvSpPr>
              <p:nvPr/>
            </p:nvSpPr>
            <p:spPr bwMode="auto">
              <a:xfrm>
                <a:off x="672" y="290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47" name="Text Box 2093"/>
              <p:cNvSpPr txBox="1">
                <a:spLocks noChangeArrowheads="1"/>
              </p:cNvSpPr>
              <p:nvPr/>
            </p:nvSpPr>
            <p:spPr bwMode="auto">
              <a:xfrm>
                <a:off x="689" y="2832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MSort</a:t>
                </a:r>
              </a:p>
            </p:txBody>
          </p:sp>
        </p:grpSp>
        <p:grpSp>
          <p:nvGrpSpPr>
            <p:cNvPr id="143" name="Group 2094"/>
            <p:cNvGrpSpPr>
              <a:grpSpLocks/>
            </p:cNvGrpSpPr>
            <p:nvPr/>
          </p:nvGrpSpPr>
          <p:grpSpPr bwMode="auto">
            <a:xfrm>
              <a:off x="2640" y="2880"/>
              <a:ext cx="624" cy="262"/>
              <a:chOff x="672" y="2832"/>
              <a:chExt cx="624" cy="262"/>
            </a:xfrm>
          </p:grpSpPr>
          <p:sp>
            <p:nvSpPr>
              <p:cNvPr id="144" name="Line 2095"/>
              <p:cNvSpPr>
                <a:spLocks noChangeShapeType="1"/>
              </p:cNvSpPr>
              <p:nvPr/>
            </p:nvSpPr>
            <p:spPr bwMode="auto">
              <a:xfrm>
                <a:off x="672" y="290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45" name="Text Box 2096"/>
              <p:cNvSpPr txBox="1">
                <a:spLocks noChangeArrowheads="1"/>
              </p:cNvSpPr>
              <p:nvPr/>
            </p:nvSpPr>
            <p:spPr bwMode="auto">
              <a:xfrm>
                <a:off x="689" y="2832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MSort</a:t>
                </a:r>
              </a:p>
            </p:txBody>
          </p:sp>
        </p:grpSp>
      </p:grpSp>
      <p:grpSp>
        <p:nvGrpSpPr>
          <p:cNvPr id="152" name="Group 2183"/>
          <p:cNvGrpSpPr>
            <a:grpSpLocks/>
          </p:cNvGrpSpPr>
          <p:nvPr/>
        </p:nvGrpSpPr>
        <p:grpSpPr bwMode="auto">
          <a:xfrm>
            <a:off x="6278625" y="3200400"/>
            <a:ext cx="4151300" cy="457200"/>
            <a:chOff x="3360" y="2016"/>
            <a:chExt cx="2832" cy="288"/>
          </a:xfrm>
        </p:grpSpPr>
        <p:sp>
          <p:nvSpPr>
            <p:cNvPr id="153" name="Text Box 2097"/>
            <p:cNvSpPr txBox="1">
              <a:spLocks noChangeArrowheads="1"/>
            </p:cNvSpPr>
            <p:nvPr/>
          </p:nvSpPr>
          <p:spPr bwMode="auto">
            <a:xfrm>
              <a:off x="3360" y="2044"/>
              <a:ext cx="27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ourier New"/>
                  <a:cs typeface="Courier New"/>
                </a:rPr>
                <a:t>1  13  24  26  2  15  27  38</a:t>
              </a:r>
            </a:p>
          </p:txBody>
        </p:sp>
        <p:sp>
          <p:nvSpPr>
            <p:cNvPr id="154" name="Rectangle 2099"/>
            <p:cNvSpPr>
              <a:spLocks noChangeArrowheads="1"/>
            </p:cNvSpPr>
            <p:nvPr/>
          </p:nvSpPr>
          <p:spPr bwMode="auto">
            <a:xfrm>
              <a:off x="3360" y="2016"/>
              <a:ext cx="1392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55" name="Rectangle 2100"/>
            <p:cNvSpPr>
              <a:spLocks noChangeArrowheads="1"/>
            </p:cNvSpPr>
            <p:nvPr/>
          </p:nvSpPr>
          <p:spPr bwMode="auto">
            <a:xfrm>
              <a:off x="4800" y="2016"/>
              <a:ext cx="1392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</p:grpSp>
      <p:grpSp>
        <p:nvGrpSpPr>
          <p:cNvPr id="156" name="Group 2182"/>
          <p:cNvGrpSpPr>
            <a:grpSpLocks/>
          </p:cNvGrpSpPr>
          <p:nvPr/>
        </p:nvGrpSpPr>
        <p:grpSpPr bwMode="auto">
          <a:xfrm>
            <a:off x="6278625" y="4114800"/>
            <a:ext cx="4151300" cy="457200"/>
            <a:chOff x="3360" y="2592"/>
            <a:chExt cx="2832" cy="288"/>
          </a:xfrm>
        </p:grpSpPr>
        <p:sp>
          <p:nvSpPr>
            <p:cNvPr id="157" name="Text Box 2098"/>
            <p:cNvSpPr txBox="1">
              <a:spLocks noChangeArrowheads="1"/>
            </p:cNvSpPr>
            <p:nvPr/>
          </p:nvSpPr>
          <p:spPr bwMode="auto">
            <a:xfrm>
              <a:off x="3388" y="2630"/>
              <a:ext cx="27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ourier New"/>
                  <a:cs typeface="Courier New"/>
                </a:rPr>
                <a:t>13  24  1  26  2  27  15  38</a:t>
              </a:r>
            </a:p>
          </p:txBody>
        </p:sp>
        <p:sp>
          <p:nvSpPr>
            <p:cNvPr id="158" name="Rectangle 2101"/>
            <p:cNvSpPr>
              <a:spLocks noChangeArrowheads="1"/>
            </p:cNvSpPr>
            <p:nvPr/>
          </p:nvSpPr>
          <p:spPr bwMode="auto">
            <a:xfrm>
              <a:off x="3360" y="2592"/>
              <a:ext cx="720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59" name="Rectangle 2102"/>
            <p:cNvSpPr>
              <a:spLocks noChangeArrowheads="1"/>
            </p:cNvSpPr>
            <p:nvPr/>
          </p:nvSpPr>
          <p:spPr bwMode="auto">
            <a:xfrm>
              <a:off x="4128" y="2592"/>
              <a:ext cx="624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60" name="Rectangle 2103"/>
            <p:cNvSpPr>
              <a:spLocks noChangeArrowheads="1"/>
            </p:cNvSpPr>
            <p:nvPr/>
          </p:nvSpPr>
          <p:spPr bwMode="auto">
            <a:xfrm>
              <a:off x="4848" y="2592"/>
              <a:ext cx="624" cy="28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61" name="Rectangle 2104"/>
            <p:cNvSpPr>
              <a:spLocks noChangeArrowheads="1"/>
            </p:cNvSpPr>
            <p:nvPr/>
          </p:nvSpPr>
          <p:spPr bwMode="auto">
            <a:xfrm>
              <a:off x="5520" y="2592"/>
              <a:ext cx="672" cy="28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</p:grpSp>
      <p:sp>
        <p:nvSpPr>
          <p:cNvPr id="162" name="Text Box 2114"/>
          <p:cNvSpPr txBox="1">
            <a:spLocks noChangeArrowheads="1"/>
          </p:cNvSpPr>
          <p:nvPr/>
        </p:nvSpPr>
        <p:spPr bwMode="auto">
          <a:xfrm>
            <a:off x="6278625" y="2362201"/>
            <a:ext cx="40632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>
                <a:latin typeface="Courier New"/>
                <a:cs typeface="Courier New"/>
              </a:rPr>
              <a:t>1  2  13  15  24  26  27  38</a:t>
            </a:r>
          </a:p>
        </p:txBody>
      </p:sp>
      <p:grpSp>
        <p:nvGrpSpPr>
          <p:cNvPr id="163" name="Group 2186"/>
          <p:cNvGrpSpPr>
            <a:grpSpLocks/>
          </p:cNvGrpSpPr>
          <p:nvPr/>
        </p:nvGrpSpPr>
        <p:grpSpPr bwMode="auto">
          <a:xfrm>
            <a:off x="6419346" y="4572001"/>
            <a:ext cx="4066280" cy="415925"/>
            <a:chOff x="3456" y="2880"/>
            <a:chExt cx="2774" cy="262"/>
          </a:xfrm>
        </p:grpSpPr>
        <p:grpSp>
          <p:nvGrpSpPr>
            <p:cNvPr id="164" name="Group 2139"/>
            <p:cNvGrpSpPr>
              <a:grpSpLocks/>
            </p:cNvGrpSpPr>
            <p:nvPr/>
          </p:nvGrpSpPr>
          <p:grpSpPr bwMode="auto">
            <a:xfrm>
              <a:off x="3456" y="2880"/>
              <a:ext cx="624" cy="262"/>
              <a:chOff x="3456" y="2880"/>
              <a:chExt cx="624" cy="262"/>
            </a:xfrm>
          </p:grpSpPr>
          <p:sp>
            <p:nvSpPr>
              <p:cNvPr id="174" name="Line 2125"/>
              <p:cNvSpPr>
                <a:spLocks noChangeShapeType="1"/>
              </p:cNvSpPr>
              <p:nvPr/>
            </p:nvSpPr>
            <p:spPr bwMode="auto">
              <a:xfrm>
                <a:off x="3456" y="295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75" name="Text Box 2126"/>
              <p:cNvSpPr txBox="1">
                <a:spLocks noChangeArrowheads="1"/>
              </p:cNvSpPr>
              <p:nvPr/>
            </p:nvSpPr>
            <p:spPr bwMode="auto">
              <a:xfrm>
                <a:off x="3473" y="2880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Merge</a:t>
                </a:r>
              </a:p>
            </p:txBody>
          </p:sp>
        </p:grpSp>
        <p:grpSp>
          <p:nvGrpSpPr>
            <p:cNvPr id="165" name="Group 2140"/>
            <p:cNvGrpSpPr>
              <a:grpSpLocks/>
            </p:cNvGrpSpPr>
            <p:nvPr/>
          </p:nvGrpSpPr>
          <p:grpSpPr bwMode="auto">
            <a:xfrm>
              <a:off x="4214" y="2880"/>
              <a:ext cx="624" cy="262"/>
              <a:chOff x="3456" y="2880"/>
              <a:chExt cx="624" cy="262"/>
            </a:xfrm>
          </p:grpSpPr>
          <p:sp>
            <p:nvSpPr>
              <p:cNvPr id="172" name="Line 2141"/>
              <p:cNvSpPr>
                <a:spLocks noChangeShapeType="1"/>
              </p:cNvSpPr>
              <p:nvPr/>
            </p:nvSpPr>
            <p:spPr bwMode="auto">
              <a:xfrm>
                <a:off x="3456" y="295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73" name="Text Box 2142"/>
              <p:cNvSpPr txBox="1">
                <a:spLocks noChangeArrowheads="1"/>
              </p:cNvSpPr>
              <p:nvPr/>
            </p:nvSpPr>
            <p:spPr bwMode="auto">
              <a:xfrm>
                <a:off x="3473" y="2880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Merge</a:t>
                </a:r>
              </a:p>
            </p:txBody>
          </p:sp>
        </p:grpSp>
        <p:grpSp>
          <p:nvGrpSpPr>
            <p:cNvPr id="166" name="Group 2143"/>
            <p:cNvGrpSpPr>
              <a:grpSpLocks/>
            </p:cNvGrpSpPr>
            <p:nvPr/>
          </p:nvGrpSpPr>
          <p:grpSpPr bwMode="auto">
            <a:xfrm>
              <a:off x="4934" y="2880"/>
              <a:ext cx="624" cy="262"/>
              <a:chOff x="3456" y="2880"/>
              <a:chExt cx="624" cy="262"/>
            </a:xfrm>
          </p:grpSpPr>
          <p:sp>
            <p:nvSpPr>
              <p:cNvPr id="170" name="Line 2144"/>
              <p:cNvSpPr>
                <a:spLocks noChangeShapeType="1"/>
              </p:cNvSpPr>
              <p:nvPr/>
            </p:nvSpPr>
            <p:spPr bwMode="auto">
              <a:xfrm>
                <a:off x="3456" y="295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71" name="Text Box 2145"/>
              <p:cNvSpPr txBox="1">
                <a:spLocks noChangeArrowheads="1"/>
              </p:cNvSpPr>
              <p:nvPr/>
            </p:nvSpPr>
            <p:spPr bwMode="auto">
              <a:xfrm>
                <a:off x="3473" y="2880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Merge</a:t>
                </a:r>
              </a:p>
            </p:txBody>
          </p:sp>
        </p:grpSp>
        <p:grpSp>
          <p:nvGrpSpPr>
            <p:cNvPr id="167" name="Group 2146"/>
            <p:cNvGrpSpPr>
              <a:grpSpLocks/>
            </p:cNvGrpSpPr>
            <p:nvPr/>
          </p:nvGrpSpPr>
          <p:grpSpPr bwMode="auto">
            <a:xfrm>
              <a:off x="5606" y="2880"/>
              <a:ext cx="624" cy="262"/>
              <a:chOff x="3456" y="2880"/>
              <a:chExt cx="624" cy="262"/>
            </a:xfrm>
          </p:grpSpPr>
          <p:sp>
            <p:nvSpPr>
              <p:cNvPr id="168" name="Line 2147"/>
              <p:cNvSpPr>
                <a:spLocks noChangeShapeType="1"/>
              </p:cNvSpPr>
              <p:nvPr/>
            </p:nvSpPr>
            <p:spPr bwMode="auto">
              <a:xfrm>
                <a:off x="3456" y="295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69" name="Text Box 2148"/>
              <p:cNvSpPr txBox="1">
                <a:spLocks noChangeArrowheads="1"/>
              </p:cNvSpPr>
              <p:nvPr/>
            </p:nvSpPr>
            <p:spPr bwMode="auto">
              <a:xfrm>
                <a:off x="3473" y="2880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Merge</a:t>
                </a:r>
              </a:p>
            </p:txBody>
          </p:sp>
        </p:grpSp>
      </p:grpSp>
      <p:grpSp>
        <p:nvGrpSpPr>
          <p:cNvPr id="176" name="Group 2187"/>
          <p:cNvGrpSpPr>
            <a:grpSpLocks/>
          </p:cNvGrpSpPr>
          <p:nvPr/>
        </p:nvGrpSpPr>
        <p:grpSpPr bwMode="auto">
          <a:xfrm>
            <a:off x="6982235" y="3657601"/>
            <a:ext cx="2870143" cy="415925"/>
            <a:chOff x="3840" y="2304"/>
            <a:chExt cx="1958" cy="262"/>
          </a:xfrm>
        </p:grpSpPr>
        <p:grpSp>
          <p:nvGrpSpPr>
            <p:cNvPr id="177" name="Group 2149"/>
            <p:cNvGrpSpPr>
              <a:grpSpLocks/>
            </p:cNvGrpSpPr>
            <p:nvPr/>
          </p:nvGrpSpPr>
          <p:grpSpPr bwMode="auto">
            <a:xfrm>
              <a:off x="3840" y="2304"/>
              <a:ext cx="624" cy="262"/>
              <a:chOff x="3456" y="2880"/>
              <a:chExt cx="624" cy="262"/>
            </a:xfrm>
          </p:grpSpPr>
          <p:sp>
            <p:nvSpPr>
              <p:cNvPr id="181" name="Line 2150"/>
              <p:cNvSpPr>
                <a:spLocks noChangeShapeType="1"/>
              </p:cNvSpPr>
              <p:nvPr/>
            </p:nvSpPr>
            <p:spPr bwMode="auto">
              <a:xfrm>
                <a:off x="3456" y="295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82" name="Text Box 2151"/>
              <p:cNvSpPr txBox="1">
                <a:spLocks noChangeArrowheads="1"/>
              </p:cNvSpPr>
              <p:nvPr/>
            </p:nvSpPr>
            <p:spPr bwMode="auto">
              <a:xfrm>
                <a:off x="3473" y="2880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Merge</a:t>
                </a:r>
              </a:p>
            </p:txBody>
          </p:sp>
        </p:grpSp>
        <p:grpSp>
          <p:nvGrpSpPr>
            <p:cNvPr id="178" name="Group 2152"/>
            <p:cNvGrpSpPr>
              <a:grpSpLocks/>
            </p:cNvGrpSpPr>
            <p:nvPr/>
          </p:nvGrpSpPr>
          <p:grpSpPr bwMode="auto">
            <a:xfrm>
              <a:off x="5174" y="2304"/>
              <a:ext cx="624" cy="262"/>
              <a:chOff x="3456" y="2880"/>
              <a:chExt cx="624" cy="262"/>
            </a:xfrm>
          </p:grpSpPr>
          <p:sp>
            <p:nvSpPr>
              <p:cNvPr id="179" name="Line 2153"/>
              <p:cNvSpPr>
                <a:spLocks noChangeShapeType="1"/>
              </p:cNvSpPr>
              <p:nvPr/>
            </p:nvSpPr>
            <p:spPr bwMode="auto">
              <a:xfrm>
                <a:off x="3456" y="295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800" b="1">
                  <a:latin typeface="Courier New"/>
                  <a:cs typeface="Courier New"/>
                </a:endParaRPr>
              </a:p>
            </p:txBody>
          </p:sp>
          <p:sp>
            <p:nvSpPr>
              <p:cNvPr id="180" name="Text Box 2154"/>
              <p:cNvSpPr txBox="1">
                <a:spLocks noChangeArrowheads="1"/>
              </p:cNvSpPr>
              <p:nvPr/>
            </p:nvSpPr>
            <p:spPr bwMode="auto">
              <a:xfrm>
                <a:off x="3473" y="2880"/>
                <a:ext cx="60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>
                    <a:latin typeface="Courier New"/>
                    <a:cs typeface="Courier New"/>
                  </a:rPr>
                  <a:t>Merge</a:t>
                </a:r>
              </a:p>
            </p:txBody>
          </p:sp>
        </p:grpSp>
      </p:grpSp>
      <p:grpSp>
        <p:nvGrpSpPr>
          <p:cNvPr id="183" name="Group 2159"/>
          <p:cNvGrpSpPr>
            <a:grpSpLocks/>
          </p:cNvGrpSpPr>
          <p:nvPr/>
        </p:nvGrpSpPr>
        <p:grpSpPr bwMode="auto">
          <a:xfrm>
            <a:off x="1845882" y="5029200"/>
            <a:ext cx="4925271" cy="1219200"/>
            <a:chOff x="336" y="3168"/>
            <a:chExt cx="3360" cy="768"/>
          </a:xfrm>
        </p:grpSpPr>
        <p:sp>
          <p:nvSpPr>
            <p:cNvPr id="184" name="Rectangle 2155"/>
            <p:cNvSpPr>
              <a:spLocks noChangeArrowheads="1"/>
            </p:cNvSpPr>
            <p:nvPr/>
          </p:nvSpPr>
          <p:spPr bwMode="auto">
            <a:xfrm>
              <a:off x="336" y="3168"/>
              <a:ext cx="816" cy="432"/>
            </a:xfrm>
            <a:prstGeom prst="rect">
              <a:avLst/>
            </a:prstGeom>
            <a:noFill/>
            <a:ln w="38100">
              <a:solidFill>
                <a:srgbClr val="006666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85" name="Line 2156"/>
            <p:cNvSpPr>
              <a:spLocks noChangeShapeType="1"/>
            </p:cNvSpPr>
            <p:nvPr/>
          </p:nvSpPr>
          <p:spPr bwMode="auto">
            <a:xfrm>
              <a:off x="720" y="3600"/>
              <a:ext cx="0" cy="336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86" name="Line 2157"/>
            <p:cNvSpPr>
              <a:spLocks noChangeShapeType="1"/>
            </p:cNvSpPr>
            <p:nvPr/>
          </p:nvSpPr>
          <p:spPr bwMode="auto">
            <a:xfrm>
              <a:off x="720" y="3936"/>
              <a:ext cx="2976" cy="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87" name="Line 2158"/>
            <p:cNvSpPr>
              <a:spLocks noChangeShapeType="1"/>
            </p:cNvSpPr>
            <p:nvPr/>
          </p:nvSpPr>
          <p:spPr bwMode="auto">
            <a:xfrm flipV="1">
              <a:off x="3696" y="3168"/>
              <a:ext cx="0" cy="768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</p:grpSp>
      <p:grpSp>
        <p:nvGrpSpPr>
          <p:cNvPr id="188" name="Group 2188"/>
          <p:cNvGrpSpPr>
            <a:grpSpLocks/>
          </p:cNvGrpSpPr>
          <p:nvPr/>
        </p:nvGrpSpPr>
        <p:grpSpPr bwMode="auto">
          <a:xfrm>
            <a:off x="2971658" y="5029200"/>
            <a:ext cx="4926737" cy="1219200"/>
            <a:chOff x="1104" y="3168"/>
            <a:chExt cx="3361" cy="768"/>
          </a:xfrm>
        </p:grpSpPr>
        <p:sp>
          <p:nvSpPr>
            <p:cNvPr id="189" name="Rectangle 2161"/>
            <p:cNvSpPr>
              <a:spLocks noChangeArrowheads="1"/>
            </p:cNvSpPr>
            <p:nvPr/>
          </p:nvSpPr>
          <p:spPr bwMode="auto">
            <a:xfrm>
              <a:off x="1104" y="3168"/>
              <a:ext cx="720" cy="432"/>
            </a:xfrm>
            <a:prstGeom prst="rect">
              <a:avLst/>
            </a:prstGeom>
            <a:noFill/>
            <a:ln w="38100">
              <a:solidFill>
                <a:srgbClr val="006666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90" name="Line 2162"/>
            <p:cNvSpPr>
              <a:spLocks noChangeShapeType="1"/>
            </p:cNvSpPr>
            <p:nvPr/>
          </p:nvSpPr>
          <p:spPr bwMode="auto">
            <a:xfrm>
              <a:off x="1488" y="3600"/>
              <a:ext cx="1" cy="336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91" name="Line 2163"/>
            <p:cNvSpPr>
              <a:spLocks noChangeShapeType="1"/>
            </p:cNvSpPr>
            <p:nvPr/>
          </p:nvSpPr>
          <p:spPr bwMode="auto">
            <a:xfrm>
              <a:off x="1488" y="3936"/>
              <a:ext cx="2976" cy="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92" name="Line 2164"/>
            <p:cNvSpPr>
              <a:spLocks noChangeShapeType="1"/>
            </p:cNvSpPr>
            <p:nvPr/>
          </p:nvSpPr>
          <p:spPr bwMode="auto">
            <a:xfrm flipV="1">
              <a:off x="4464" y="3168"/>
              <a:ext cx="1" cy="768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</p:grpSp>
      <p:grpSp>
        <p:nvGrpSpPr>
          <p:cNvPr id="193" name="Group 2189"/>
          <p:cNvGrpSpPr>
            <a:grpSpLocks/>
          </p:cNvGrpSpPr>
          <p:nvPr/>
        </p:nvGrpSpPr>
        <p:grpSpPr bwMode="auto">
          <a:xfrm>
            <a:off x="3956713" y="5029200"/>
            <a:ext cx="4926737" cy="1219200"/>
            <a:chOff x="1776" y="3168"/>
            <a:chExt cx="3361" cy="768"/>
          </a:xfrm>
        </p:grpSpPr>
        <p:sp>
          <p:nvSpPr>
            <p:cNvPr id="194" name="Rectangle 2166"/>
            <p:cNvSpPr>
              <a:spLocks noChangeArrowheads="1"/>
            </p:cNvSpPr>
            <p:nvPr/>
          </p:nvSpPr>
          <p:spPr bwMode="auto">
            <a:xfrm>
              <a:off x="1776" y="3168"/>
              <a:ext cx="720" cy="432"/>
            </a:xfrm>
            <a:prstGeom prst="rect">
              <a:avLst/>
            </a:prstGeom>
            <a:noFill/>
            <a:ln w="38100">
              <a:solidFill>
                <a:srgbClr val="006666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95" name="Line 2167"/>
            <p:cNvSpPr>
              <a:spLocks noChangeShapeType="1"/>
            </p:cNvSpPr>
            <p:nvPr/>
          </p:nvSpPr>
          <p:spPr bwMode="auto">
            <a:xfrm>
              <a:off x="2160" y="3600"/>
              <a:ext cx="1" cy="336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96" name="Line 2168"/>
            <p:cNvSpPr>
              <a:spLocks noChangeShapeType="1"/>
            </p:cNvSpPr>
            <p:nvPr/>
          </p:nvSpPr>
          <p:spPr bwMode="auto">
            <a:xfrm>
              <a:off x="2160" y="3936"/>
              <a:ext cx="2976" cy="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197" name="Line 2169"/>
            <p:cNvSpPr>
              <a:spLocks noChangeShapeType="1"/>
            </p:cNvSpPr>
            <p:nvPr/>
          </p:nvSpPr>
          <p:spPr bwMode="auto">
            <a:xfrm flipV="1">
              <a:off x="5136" y="3168"/>
              <a:ext cx="1" cy="768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</p:grpSp>
      <p:grpSp>
        <p:nvGrpSpPr>
          <p:cNvPr id="198" name="Group 2178"/>
          <p:cNvGrpSpPr>
            <a:grpSpLocks/>
          </p:cNvGrpSpPr>
          <p:nvPr/>
        </p:nvGrpSpPr>
        <p:grpSpPr bwMode="auto">
          <a:xfrm>
            <a:off x="5082488" y="5029200"/>
            <a:ext cx="4856376" cy="1219200"/>
            <a:chOff x="2544" y="3168"/>
            <a:chExt cx="3313" cy="768"/>
          </a:xfrm>
        </p:grpSpPr>
        <p:sp>
          <p:nvSpPr>
            <p:cNvPr id="199" name="Rectangle 2171"/>
            <p:cNvSpPr>
              <a:spLocks noChangeArrowheads="1"/>
            </p:cNvSpPr>
            <p:nvPr/>
          </p:nvSpPr>
          <p:spPr bwMode="auto">
            <a:xfrm>
              <a:off x="2544" y="3168"/>
              <a:ext cx="720" cy="432"/>
            </a:xfrm>
            <a:prstGeom prst="rect">
              <a:avLst/>
            </a:prstGeom>
            <a:noFill/>
            <a:ln w="38100">
              <a:solidFill>
                <a:srgbClr val="006666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200" name="Line 2172"/>
            <p:cNvSpPr>
              <a:spLocks noChangeShapeType="1"/>
            </p:cNvSpPr>
            <p:nvPr/>
          </p:nvSpPr>
          <p:spPr bwMode="auto">
            <a:xfrm>
              <a:off x="2880" y="3600"/>
              <a:ext cx="1" cy="336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201" name="Line 2173"/>
            <p:cNvSpPr>
              <a:spLocks noChangeShapeType="1"/>
            </p:cNvSpPr>
            <p:nvPr/>
          </p:nvSpPr>
          <p:spPr bwMode="auto">
            <a:xfrm>
              <a:off x="3055" y="3936"/>
              <a:ext cx="2801" cy="0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202" name="Line 2174"/>
            <p:cNvSpPr>
              <a:spLocks noChangeShapeType="1"/>
            </p:cNvSpPr>
            <p:nvPr/>
          </p:nvSpPr>
          <p:spPr bwMode="auto">
            <a:xfrm flipV="1">
              <a:off x="5856" y="3168"/>
              <a:ext cx="1" cy="768"/>
            </a:xfrm>
            <a:prstGeom prst="line">
              <a:avLst/>
            </a:prstGeom>
            <a:noFill/>
            <a:ln w="38100">
              <a:solidFill>
                <a:srgbClr val="006666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</p:grpSp>
      <p:grpSp>
        <p:nvGrpSpPr>
          <p:cNvPr id="203" name="Group 2193"/>
          <p:cNvGrpSpPr>
            <a:grpSpLocks/>
          </p:cNvGrpSpPr>
          <p:nvPr/>
        </p:nvGrpSpPr>
        <p:grpSpPr bwMode="auto">
          <a:xfrm>
            <a:off x="7756205" y="2667001"/>
            <a:ext cx="1086198" cy="415925"/>
            <a:chOff x="4368" y="1680"/>
            <a:chExt cx="741" cy="262"/>
          </a:xfrm>
        </p:grpSpPr>
        <p:sp>
          <p:nvSpPr>
            <p:cNvPr id="204" name="Line 2191"/>
            <p:cNvSpPr>
              <a:spLocks noChangeShapeType="1"/>
            </p:cNvSpPr>
            <p:nvPr/>
          </p:nvSpPr>
          <p:spPr bwMode="auto">
            <a:xfrm>
              <a:off x="4368" y="1728"/>
              <a:ext cx="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 b="1">
                <a:latin typeface="Courier New"/>
                <a:cs typeface="Courier New"/>
              </a:endParaRPr>
            </a:p>
          </p:txBody>
        </p:sp>
        <p:sp>
          <p:nvSpPr>
            <p:cNvPr id="205" name="Text Box 2192"/>
            <p:cNvSpPr txBox="1">
              <a:spLocks noChangeArrowheads="1"/>
            </p:cNvSpPr>
            <p:nvPr/>
          </p:nvSpPr>
          <p:spPr bwMode="auto">
            <a:xfrm>
              <a:off x="4502" y="1680"/>
              <a:ext cx="6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b="1">
                  <a:latin typeface="Courier New"/>
                  <a:cs typeface="Courier New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1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utoUpdateAnimBg="0"/>
      <p:bldP spid="162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4784"/>
            <a:ext cx="11234464" cy="4712400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Array is the list to be sorted, left and right are boundaries of the list</a:t>
            </a:r>
            <a:endParaRPr lang="en-US" altLang="zh-CN" sz="3200" b="1" dirty="0">
              <a:solidFill>
                <a:srgbClr val="8000FF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MergeSort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3200" b="1" dirty="0">
              <a:solidFill>
                <a:srgbClr val="00008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// if there are zero or one element left, do not need to sort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middle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2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Split the list equally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 err="1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MergeSort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middle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Sort the left half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 err="1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MergeSort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TempArray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middle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Sort the right half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Merge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middle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Merge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b="1" dirty="0">
              <a:latin typeface="Ludica fax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7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BAE30-2F6D-434D-BCB8-4FA2888F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Question: How to Merge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002B7-B68F-4753-8863-2C65CFDE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idea: utilize the sorted results of the two sub-lists</a:t>
            </a:r>
          </a:p>
          <a:p>
            <a:endParaRPr lang="en-US" altLang="zh-CN" dirty="0"/>
          </a:p>
          <a:p>
            <a:r>
              <a:rPr lang="en-US" altLang="zh-CN" dirty="0"/>
              <a:t>Approach</a:t>
            </a:r>
          </a:p>
          <a:p>
            <a:pPr lvl="1"/>
            <a:r>
              <a:rPr lang="en-US" altLang="zh-CN" dirty="0"/>
              <a:t>Scan the two sub-lists (from small to large)</a:t>
            </a:r>
          </a:p>
          <a:p>
            <a:pPr lvl="1"/>
            <a:r>
              <a:rPr lang="en-US" altLang="zh-CN" dirty="0"/>
              <a:t>Add the smaller element one by one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042227-F712-4F24-9B8B-D375857158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873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5F068-1D6F-4260-86B8-238CE698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Code: Merge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FF490-40E7-4526-BDE7-FE15B722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560" y="980728"/>
            <a:ext cx="8856984" cy="5400600"/>
          </a:xfrm>
        </p:spPr>
        <p:txBody>
          <a:bodyPr>
            <a:normAutofit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template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Merge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 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middle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	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// Store current list into a temp one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index1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       		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index of 1</a:t>
            </a:r>
            <a:r>
              <a:rPr lang="en-US" altLang="zh-CN" sz="1600" b="1" baseline="300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st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sub-list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index2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middle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16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   	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index of 2</a:t>
            </a:r>
            <a:r>
              <a:rPr lang="en-US" altLang="zh-CN" sz="1600" b="1" baseline="300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nd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sub-list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   		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index</a:t>
            </a:r>
            <a:r>
              <a:rPr lang="zh-CN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of</a:t>
            </a:r>
            <a:r>
              <a:rPr lang="zh-CN" alt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merged list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1600" b="1" dirty="0">
              <a:solidFill>
                <a:srgbClr val="0000FF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while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index1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middle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&amp;&amp;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index2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// select the smaller one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if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index1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index2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])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index1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++];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else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index2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++];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}</a:t>
            </a:r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1600" b="1" dirty="0">
              <a:solidFill>
                <a:srgbClr val="0000FF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while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index1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middle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Remaining elements in 1</a:t>
            </a:r>
            <a:r>
              <a:rPr lang="en-US" altLang="zh-CN" sz="1600" b="1" baseline="300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st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sub-list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index1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++];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while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index2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 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Remaining elements in 2</a:t>
            </a:r>
            <a:r>
              <a:rPr lang="en-US" altLang="zh-CN" sz="1600" b="1" baseline="300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nd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sub-list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index2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++];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endParaRPr lang="zh-CN" altLang="en-US" sz="1600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E4AFF2-44F3-4FE7-8753-AEC7879D9F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58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F8B5C-8A8A-4FCA-A44A-77A320D7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BBEB0E-5312-4D76-A8CB-637FA942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Complicated </a:t>
            </a:r>
            <a:r>
              <a:rPr lang="en-US" altLang="zh-CN" dirty="0">
                <a:solidFill>
                  <a:srgbClr val="0070C0"/>
                </a:solidFill>
              </a:rPr>
              <a:t>boundary conditions</a:t>
            </a:r>
          </a:p>
          <a:p>
            <a:endParaRPr lang="en-US" altLang="zh-CN" dirty="0"/>
          </a:p>
          <a:p>
            <a:r>
              <a:rPr kumimoji="0" lang="en-US" altLang="zh-CN" sz="3200" dirty="0">
                <a:ea typeface="微软雅黑" charset="0"/>
                <a:cs typeface="微软雅黑" charset="0"/>
              </a:rPr>
              <a:t>Optimization</a:t>
            </a:r>
          </a:p>
          <a:p>
            <a:pPr lvl="1"/>
            <a:r>
              <a:rPr kumimoji="0" lang="en-US" altLang="zh-CN" sz="2800" dirty="0">
                <a:ea typeface="微软雅黑" charset="0"/>
                <a:cs typeface="微软雅黑" charset="0"/>
              </a:rPr>
              <a:t>One sub-list with </a:t>
            </a:r>
            <a:r>
              <a:rPr kumimoji="0" lang="en-US" altLang="zh-CN" sz="28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normal order</a:t>
            </a:r>
          </a:p>
          <a:p>
            <a:pPr lvl="1"/>
            <a:r>
              <a:rPr kumimoji="0" lang="en-US" altLang="zh-CN" sz="2800" dirty="0">
                <a:ea typeface="微软雅黑" charset="0"/>
                <a:cs typeface="微软雅黑" charset="0"/>
              </a:rPr>
              <a:t>The other with </a:t>
            </a:r>
            <a:r>
              <a:rPr kumimoji="0" lang="en-US" altLang="zh-CN" sz="28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reverse order</a:t>
            </a:r>
          </a:p>
          <a:p>
            <a:pPr lvl="1"/>
            <a:r>
              <a:rPr kumimoji="0" lang="en-US" altLang="zh-CN" sz="2800" dirty="0">
                <a:ea typeface="微软雅黑" charset="0"/>
                <a:cs typeface="微软雅黑" charset="0"/>
              </a:rPr>
              <a:t>Merge from two ends to the middle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5D682-CE4C-4805-B2ED-824E626528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7271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F166E-B715-4A33-878D-1D44D9E7A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400" dirty="0">
                <a:ea typeface="微软雅黑" charset="0"/>
                <a:cs typeface="微软雅黑" charset="0"/>
              </a:rPr>
              <a:t>Optimization: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11B5E9-1C76-4E85-9C5C-5D9FD82BF2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93" name="Rectangle 2">
            <a:extLst>
              <a:ext uri="{FF2B5EF4-FFF2-40B4-BE49-F238E27FC236}">
                <a16:creationId xmlns:a16="http://schemas.microsoft.com/office/drawing/2014/main" id="{4242AFC4-FDF0-4387-8551-13B2E784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708" y="1333896"/>
            <a:ext cx="435190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indent="261938"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charset="0"/>
                <a:cs typeface="Arial" charset="0"/>
              </a:rPr>
              <a:t>(25  34  45  32  78  12  34’   64)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4" name="Group 3">
            <a:extLst>
              <a:ext uri="{FF2B5EF4-FFF2-40B4-BE49-F238E27FC236}">
                <a16:creationId xmlns:a16="http://schemas.microsoft.com/office/drawing/2014/main" id="{F79DF3BE-D392-4B4D-BCBA-C7AE031F56C6}"/>
              </a:ext>
            </a:extLst>
          </p:cNvPr>
          <p:cNvGrpSpPr>
            <a:grpSpLocks/>
          </p:cNvGrpSpPr>
          <p:nvPr/>
        </p:nvGrpSpPr>
        <p:grpSpPr bwMode="auto">
          <a:xfrm>
            <a:off x="4056988" y="1735533"/>
            <a:ext cx="4326500" cy="642938"/>
            <a:chOff x="1622" y="1026"/>
            <a:chExt cx="2725" cy="540"/>
          </a:xfrm>
        </p:grpSpPr>
        <p:sp>
          <p:nvSpPr>
            <p:cNvPr id="95" name="Line 4">
              <a:extLst>
                <a:ext uri="{FF2B5EF4-FFF2-40B4-BE49-F238E27FC236}">
                  <a16:creationId xmlns:a16="http://schemas.microsoft.com/office/drawing/2014/main" id="{4C443F69-A98E-463D-95E1-F28FE6D418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0" y="1026"/>
              <a:ext cx="216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Line 5">
              <a:extLst>
                <a:ext uri="{FF2B5EF4-FFF2-40B4-BE49-F238E27FC236}">
                  <a16:creationId xmlns:a16="http://schemas.microsoft.com/office/drawing/2014/main" id="{B00963D7-2CE9-47A9-839A-FBBE0AD12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4" y="1026"/>
              <a:ext cx="216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7" name="Rectangle 6">
              <a:extLst>
                <a:ext uri="{FF2B5EF4-FFF2-40B4-BE49-F238E27FC236}">
                  <a16:creationId xmlns:a16="http://schemas.microsoft.com/office/drawing/2014/main" id="{B42886D0-E813-4B3A-A009-BEA146EA4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1178"/>
              <a:ext cx="272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26193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cs typeface="Arial" charset="0"/>
                </a:rPr>
                <a:t>(25  34  45  32)(78  12  34’  64)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98" name="Group 7">
            <a:extLst>
              <a:ext uri="{FF2B5EF4-FFF2-40B4-BE49-F238E27FC236}">
                <a16:creationId xmlns:a16="http://schemas.microsoft.com/office/drawing/2014/main" id="{B787EB02-9DB6-4C4C-8204-DACB55EA05ED}"/>
              </a:ext>
            </a:extLst>
          </p:cNvPr>
          <p:cNvGrpSpPr>
            <a:grpSpLocks/>
          </p:cNvGrpSpPr>
          <p:nvPr/>
        </p:nvGrpSpPr>
        <p:grpSpPr bwMode="auto">
          <a:xfrm>
            <a:off x="4007768" y="2276872"/>
            <a:ext cx="4428114" cy="687387"/>
            <a:chOff x="1591" y="1480"/>
            <a:chExt cx="2789" cy="578"/>
          </a:xfrm>
        </p:grpSpPr>
        <p:sp>
          <p:nvSpPr>
            <p:cNvPr id="99" name="Line 8">
              <a:extLst>
                <a:ext uri="{FF2B5EF4-FFF2-40B4-BE49-F238E27FC236}">
                  <a16:creationId xmlns:a16="http://schemas.microsoft.com/office/drawing/2014/main" id="{EC7C36D2-4B5A-478B-9B93-2C509A020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2" y="1480"/>
              <a:ext cx="144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0" name="Line 9">
              <a:extLst>
                <a:ext uri="{FF2B5EF4-FFF2-40B4-BE49-F238E27FC236}">
                  <a16:creationId xmlns:a16="http://schemas.microsoft.com/office/drawing/2014/main" id="{CE14C358-FD6D-42B4-B21D-ACAB757A5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480"/>
              <a:ext cx="144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1" name="Line 10">
              <a:extLst>
                <a:ext uri="{FF2B5EF4-FFF2-40B4-BE49-F238E27FC236}">
                  <a16:creationId xmlns:a16="http://schemas.microsoft.com/office/drawing/2014/main" id="{401380CF-3E30-42D8-87D4-96BFD8F27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7" y="1480"/>
              <a:ext cx="144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2" name="Line 11">
              <a:extLst>
                <a:ext uri="{FF2B5EF4-FFF2-40B4-BE49-F238E27FC236}">
                  <a16:creationId xmlns:a16="http://schemas.microsoft.com/office/drawing/2014/main" id="{9F6CFCA9-FC3C-4AEE-93A6-22AF52301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7" y="1480"/>
              <a:ext cx="144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3" name="Rectangle 12">
              <a:extLst>
                <a:ext uri="{FF2B5EF4-FFF2-40B4-BE49-F238E27FC236}">
                  <a16:creationId xmlns:a16="http://schemas.microsoft.com/office/drawing/2014/main" id="{CADDDD8F-E39D-4963-B247-B56A26958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" y="1670"/>
              <a:ext cx="2789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26193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cs typeface="Arial" charset="0"/>
                </a:rPr>
                <a:t>(25  34)(45  32)(78  12)(34’  64)</a:t>
              </a:r>
              <a:endPara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04" name="Group 13">
            <a:extLst>
              <a:ext uri="{FF2B5EF4-FFF2-40B4-BE49-F238E27FC236}">
                <a16:creationId xmlns:a16="http://schemas.microsoft.com/office/drawing/2014/main" id="{32C4AEE4-983A-49D6-8C50-78810566C900}"/>
              </a:ext>
            </a:extLst>
          </p:cNvPr>
          <p:cNvGrpSpPr>
            <a:grpSpLocks/>
          </p:cNvGrpSpPr>
          <p:nvPr/>
        </p:nvGrpSpPr>
        <p:grpSpPr bwMode="auto">
          <a:xfrm>
            <a:off x="3907744" y="2892821"/>
            <a:ext cx="4656743" cy="658812"/>
            <a:chOff x="1528" y="1997"/>
            <a:chExt cx="2933" cy="554"/>
          </a:xfrm>
        </p:grpSpPr>
        <p:sp>
          <p:nvSpPr>
            <p:cNvPr id="105" name="Line 14">
              <a:extLst>
                <a:ext uri="{FF2B5EF4-FFF2-40B4-BE49-F238E27FC236}">
                  <a16:creationId xmlns:a16="http://schemas.microsoft.com/office/drawing/2014/main" id="{9E794711-3AA9-4406-A6A9-C80642678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0" y="1997"/>
              <a:ext cx="72" cy="123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6" name="Line 15">
              <a:extLst>
                <a:ext uri="{FF2B5EF4-FFF2-40B4-BE49-F238E27FC236}">
                  <a16:creationId xmlns:a16="http://schemas.microsoft.com/office/drawing/2014/main" id="{40394799-E454-4E67-A085-55EF6887F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9" y="1997"/>
              <a:ext cx="72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7" name="Line 16">
              <a:extLst>
                <a:ext uri="{FF2B5EF4-FFF2-40B4-BE49-F238E27FC236}">
                  <a16:creationId xmlns:a16="http://schemas.microsoft.com/office/drawing/2014/main" id="{B425884C-3416-44F7-A00F-FBE8DF173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7" y="1997"/>
              <a:ext cx="72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8" name="Line 17">
              <a:extLst>
                <a:ext uri="{FF2B5EF4-FFF2-40B4-BE49-F238E27FC236}">
                  <a16:creationId xmlns:a16="http://schemas.microsoft.com/office/drawing/2014/main" id="{05AB8EA1-0776-42A3-B12C-E755FB42EF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4" y="1997"/>
              <a:ext cx="72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9" name="Line 18">
              <a:extLst>
                <a:ext uri="{FF2B5EF4-FFF2-40B4-BE49-F238E27FC236}">
                  <a16:creationId xmlns:a16="http://schemas.microsoft.com/office/drawing/2014/main" id="{5799B61C-B31D-4488-B427-FA244404A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9" y="1997"/>
              <a:ext cx="72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0" name="Line 19">
              <a:extLst>
                <a:ext uri="{FF2B5EF4-FFF2-40B4-BE49-F238E27FC236}">
                  <a16:creationId xmlns:a16="http://schemas.microsoft.com/office/drawing/2014/main" id="{54D9D708-EF13-4B93-9545-F36917DEC8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1997"/>
              <a:ext cx="72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1" name="Line 20">
              <a:extLst>
                <a:ext uri="{FF2B5EF4-FFF2-40B4-BE49-F238E27FC236}">
                  <a16:creationId xmlns:a16="http://schemas.microsoft.com/office/drawing/2014/main" id="{5428A170-28D6-4BCE-9D10-AB33487C56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5" y="1997"/>
              <a:ext cx="72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2" name="Line 21">
              <a:extLst>
                <a:ext uri="{FF2B5EF4-FFF2-40B4-BE49-F238E27FC236}">
                  <a16:creationId xmlns:a16="http://schemas.microsoft.com/office/drawing/2014/main" id="{29D13B60-E9D3-4BEB-85A1-444212C151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3" y="1997"/>
              <a:ext cx="72" cy="125"/>
            </a:xfrm>
            <a:prstGeom prst="line">
              <a:avLst/>
            </a:prstGeom>
            <a:noFill/>
            <a:ln w="38100" cap="rnd">
              <a:solidFill>
                <a:srgbClr val="44546A"/>
              </a:solidFill>
              <a:prstDash val="sysDot"/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3" name="Rectangle 22">
              <a:extLst>
                <a:ext uri="{FF2B5EF4-FFF2-40B4-BE49-F238E27FC236}">
                  <a16:creationId xmlns:a16="http://schemas.microsoft.com/office/drawing/2014/main" id="{B300AD5C-2893-4D6D-8F54-B58722AE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" y="2162"/>
              <a:ext cx="2933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261938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charset="0"/>
                  <a:cs typeface="Arial" charset="0"/>
                </a:rPr>
                <a:t>(25)(34)(45)(32)(78)(12)(34’)(64)</a:t>
              </a:r>
              <a:endPara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14" name="Group 23">
            <a:extLst>
              <a:ext uri="{FF2B5EF4-FFF2-40B4-BE49-F238E27FC236}">
                <a16:creationId xmlns:a16="http://schemas.microsoft.com/office/drawing/2014/main" id="{D233E610-C4FC-44CF-A39D-402B91B6C2C2}"/>
              </a:ext>
            </a:extLst>
          </p:cNvPr>
          <p:cNvGrpSpPr>
            <a:grpSpLocks/>
          </p:cNvGrpSpPr>
          <p:nvPr/>
        </p:nvGrpSpPr>
        <p:grpSpPr bwMode="auto">
          <a:xfrm>
            <a:off x="4007768" y="3491309"/>
            <a:ext cx="4451929" cy="644525"/>
            <a:chOff x="1591" y="2500"/>
            <a:chExt cx="2804" cy="540"/>
          </a:xfrm>
        </p:grpSpPr>
        <p:sp>
          <p:nvSpPr>
            <p:cNvPr id="115" name="Line 24">
              <a:extLst>
                <a:ext uri="{FF2B5EF4-FFF2-40B4-BE49-F238E27FC236}">
                  <a16:creationId xmlns:a16="http://schemas.microsoft.com/office/drawing/2014/main" id="{464F051A-922B-4760-BB3A-8D938A28F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6" name="Line 25">
              <a:extLst>
                <a:ext uri="{FF2B5EF4-FFF2-40B4-BE49-F238E27FC236}">
                  <a16:creationId xmlns:a16="http://schemas.microsoft.com/office/drawing/2014/main" id="{3B0A4D6C-E1B6-460D-BEE0-BD0A22873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40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7" name="Line 26">
              <a:extLst>
                <a:ext uri="{FF2B5EF4-FFF2-40B4-BE49-F238E27FC236}">
                  <a16:creationId xmlns:a16="http://schemas.microsoft.com/office/drawing/2014/main" id="{7CD0551F-E670-42BD-B9FA-2B80CA2C7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4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8" name="Line 27">
              <a:extLst>
                <a:ext uri="{FF2B5EF4-FFF2-40B4-BE49-F238E27FC236}">
                  <a16:creationId xmlns:a16="http://schemas.microsoft.com/office/drawing/2014/main" id="{5B694070-AF1F-4349-A78A-703E89B64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67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9" name="Line 28">
              <a:extLst>
                <a:ext uri="{FF2B5EF4-FFF2-40B4-BE49-F238E27FC236}">
                  <a16:creationId xmlns:a16="http://schemas.microsoft.com/office/drawing/2014/main" id="{564F58EA-DEE9-45AC-832A-EDEC883E0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4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0" name="Line 29">
              <a:extLst>
                <a:ext uri="{FF2B5EF4-FFF2-40B4-BE49-F238E27FC236}">
                  <a16:creationId xmlns:a16="http://schemas.microsoft.com/office/drawing/2014/main" id="{46B21021-72F2-4084-A458-432383CCC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2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1" name="Line 30">
              <a:extLst>
                <a:ext uri="{FF2B5EF4-FFF2-40B4-BE49-F238E27FC236}">
                  <a16:creationId xmlns:a16="http://schemas.microsoft.com/office/drawing/2014/main" id="{6C546933-5557-4656-A05D-288B963C3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2" name="Line 31">
              <a:extLst>
                <a:ext uri="{FF2B5EF4-FFF2-40B4-BE49-F238E27FC236}">
                  <a16:creationId xmlns:a16="http://schemas.microsoft.com/office/drawing/2014/main" id="{6F6264A1-952E-41D8-B071-4B51E865A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55" y="2500"/>
              <a:ext cx="72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32">
              <a:extLst>
                <a:ext uri="{FF2B5EF4-FFF2-40B4-BE49-F238E27FC236}">
                  <a16:creationId xmlns:a16="http://schemas.microsoft.com/office/drawing/2014/main" id="{DA841D95-F7E5-4118-B417-1F4E6B616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1" y="2653"/>
              <a:ext cx="2804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indent="261938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 dirty="0">
                  <a:solidFill>
                    <a:prstClr val="black"/>
                  </a:solidFill>
                  <a:latin typeface="Times New Roman" charset="0"/>
                  <a:cs typeface="Arial" charset="0"/>
                </a:rPr>
                <a:t>(25  34)(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charset="0"/>
                  <a:cs typeface="Arial" charset="0"/>
                </a:rPr>
                <a:t>45  32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charset="0"/>
                  <a:cs typeface="Arial" charset="0"/>
                </a:rPr>
                <a:t>)(12  78)(</a:t>
              </a:r>
              <a:r>
                <a:rPr lang="en-US" altLang="zh-CN" sz="2400" b="1" dirty="0">
                  <a:solidFill>
                    <a:srgbClr val="FF3300"/>
                  </a:solidFill>
                  <a:latin typeface="Times New Roman" charset="0"/>
                  <a:cs typeface="Arial" charset="0"/>
                </a:rPr>
                <a:t>64  34’</a:t>
              </a:r>
              <a:r>
                <a:rPr lang="en-US" altLang="zh-CN" sz="2400" b="1" dirty="0">
                  <a:solidFill>
                    <a:prstClr val="black"/>
                  </a:solidFill>
                  <a:latin typeface="Times New Roman" charset="0"/>
                  <a:cs typeface="Arial" charset="0"/>
                </a:rPr>
                <a:t>)</a:t>
              </a:r>
              <a:endParaRPr lang="en-US" altLang="zh-CN" sz="24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24" name="Group 33">
            <a:extLst>
              <a:ext uri="{FF2B5EF4-FFF2-40B4-BE49-F238E27FC236}">
                <a16:creationId xmlns:a16="http://schemas.microsoft.com/office/drawing/2014/main" id="{6D51A9C4-922E-48DE-AA35-C74C30C92476}"/>
              </a:ext>
            </a:extLst>
          </p:cNvPr>
          <p:cNvGrpSpPr>
            <a:grpSpLocks/>
          </p:cNvGrpSpPr>
          <p:nvPr/>
        </p:nvGrpSpPr>
        <p:grpSpPr bwMode="auto">
          <a:xfrm>
            <a:off x="4058575" y="4031059"/>
            <a:ext cx="4402711" cy="690563"/>
            <a:chOff x="1623" y="2954"/>
            <a:chExt cx="2773" cy="578"/>
          </a:xfrm>
        </p:grpSpPr>
        <p:sp>
          <p:nvSpPr>
            <p:cNvPr id="125" name="Line 34">
              <a:extLst>
                <a:ext uri="{FF2B5EF4-FFF2-40B4-BE49-F238E27FC236}">
                  <a16:creationId xmlns:a16="http://schemas.microsoft.com/office/drawing/2014/main" id="{54E32244-2C9A-4863-849A-F40C747857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954"/>
              <a:ext cx="144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6" name="Line 35">
              <a:extLst>
                <a:ext uri="{FF2B5EF4-FFF2-40B4-BE49-F238E27FC236}">
                  <a16:creationId xmlns:a16="http://schemas.microsoft.com/office/drawing/2014/main" id="{1E434CBC-A206-47B5-976F-766FB6488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954"/>
              <a:ext cx="144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7" name="Line 36">
              <a:extLst>
                <a:ext uri="{FF2B5EF4-FFF2-40B4-BE49-F238E27FC236}">
                  <a16:creationId xmlns:a16="http://schemas.microsoft.com/office/drawing/2014/main" id="{5CD7B9E0-A657-4E44-BBD9-E144D6DDE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2954"/>
              <a:ext cx="144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8" name="Line 37">
              <a:extLst>
                <a:ext uri="{FF2B5EF4-FFF2-40B4-BE49-F238E27FC236}">
                  <a16:creationId xmlns:a16="http://schemas.microsoft.com/office/drawing/2014/main" id="{1C9D552D-3A4D-43DB-94AB-D9652EF07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3" y="2954"/>
              <a:ext cx="144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38">
              <a:extLst>
                <a:ext uri="{FF2B5EF4-FFF2-40B4-BE49-F238E27FC236}">
                  <a16:creationId xmlns:a16="http://schemas.microsoft.com/office/drawing/2014/main" id="{83C6CA5A-061F-42CD-B018-6D98FF039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3" y="3145"/>
              <a:ext cx="2773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indent="261938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>
                  <a:solidFill>
                    <a:prstClr val="black"/>
                  </a:solidFill>
                  <a:latin typeface="Times New Roman" charset="0"/>
                  <a:cs typeface="Arial" charset="0"/>
                </a:rPr>
                <a:t>(25  32  34  45)(</a:t>
              </a:r>
              <a:r>
                <a:rPr lang="en-US" altLang="zh-CN" sz="2400" b="1">
                  <a:solidFill>
                    <a:srgbClr val="FF3300"/>
                  </a:solidFill>
                  <a:latin typeface="Times New Roman" charset="0"/>
                  <a:cs typeface="Arial" charset="0"/>
                </a:rPr>
                <a:t>78  64  34’  12</a:t>
              </a:r>
              <a:r>
                <a:rPr lang="en-US" altLang="zh-CN" sz="2400" b="1">
                  <a:solidFill>
                    <a:prstClr val="black"/>
                  </a:solidFill>
                  <a:latin typeface="Times New Roman" charset="0"/>
                  <a:cs typeface="Arial" charset="0"/>
                </a:rPr>
                <a:t> )</a:t>
              </a:r>
            </a:p>
          </p:txBody>
        </p:sp>
      </p:grpSp>
      <p:grpSp>
        <p:nvGrpSpPr>
          <p:cNvPr id="130" name="Group 39">
            <a:extLst>
              <a:ext uri="{FF2B5EF4-FFF2-40B4-BE49-F238E27FC236}">
                <a16:creationId xmlns:a16="http://schemas.microsoft.com/office/drawing/2014/main" id="{AEDDBB3C-4AC1-46CF-AEB4-5FBCD509665D}"/>
              </a:ext>
            </a:extLst>
          </p:cNvPr>
          <p:cNvGrpSpPr>
            <a:grpSpLocks/>
          </p:cNvGrpSpPr>
          <p:nvPr/>
        </p:nvGrpSpPr>
        <p:grpSpPr bwMode="auto">
          <a:xfrm>
            <a:off x="4082391" y="4707334"/>
            <a:ext cx="4351903" cy="600075"/>
            <a:chOff x="1638" y="3521"/>
            <a:chExt cx="2741" cy="504"/>
          </a:xfrm>
        </p:grpSpPr>
        <p:sp>
          <p:nvSpPr>
            <p:cNvPr id="131" name="Line 40">
              <a:extLst>
                <a:ext uri="{FF2B5EF4-FFF2-40B4-BE49-F238E27FC236}">
                  <a16:creationId xmlns:a16="http://schemas.microsoft.com/office/drawing/2014/main" id="{B0E303CD-3AC6-4BCB-8728-14D234456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7" y="3521"/>
              <a:ext cx="288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2" name="Line 41">
              <a:extLst>
                <a:ext uri="{FF2B5EF4-FFF2-40B4-BE49-F238E27FC236}">
                  <a16:creationId xmlns:a16="http://schemas.microsoft.com/office/drawing/2014/main" id="{8C6B16E9-17E9-40D4-8D4C-AEB5BB17C6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1" y="3521"/>
              <a:ext cx="216" cy="12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42">
              <a:extLst>
                <a:ext uri="{FF2B5EF4-FFF2-40B4-BE49-F238E27FC236}">
                  <a16:creationId xmlns:a16="http://schemas.microsoft.com/office/drawing/2014/main" id="{B5575A6F-583E-4B7D-A530-FB62F611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3637"/>
              <a:ext cx="2741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indent="261938"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400" b="1">
                  <a:solidFill>
                    <a:prstClr val="black"/>
                  </a:solidFill>
                  <a:latin typeface="Times New Roman" charset="0"/>
                  <a:cs typeface="Arial" charset="0"/>
                </a:rPr>
                <a:t>(12  25  32  34  34’   45  64  78)</a:t>
              </a:r>
              <a:endParaRPr lang="en-US" altLang="zh-CN" sz="24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34" name="Group 43">
            <a:extLst>
              <a:ext uri="{FF2B5EF4-FFF2-40B4-BE49-F238E27FC236}">
                <a16:creationId xmlns:a16="http://schemas.microsoft.com/office/drawing/2014/main" id="{B2EAA0BE-8975-414E-B696-92FDE0A44686}"/>
              </a:ext>
            </a:extLst>
          </p:cNvPr>
          <p:cNvGrpSpPr>
            <a:grpSpLocks/>
          </p:cNvGrpSpPr>
          <p:nvPr/>
        </p:nvGrpSpPr>
        <p:grpSpPr bwMode="auto">
          <a:xfrm>
            <a:off x="3215363" y="2092720"/>
            <a:ext cx="1071121" cy="957381"/>
            <a:chOff x="1413" y="1253"/>
            <a:chExt cx="301" cy="561"/>
          </a:xfrm>
        </p:grpSpPr>
        <p:sp>
          <p:nvSpPr>
            <p:cNvPr id="135" name="Text Box 45">
              <a:extLst>
                <a:ext uri="{FF2B5EF4-FFF2-40B4-BE49-F238E27FC236}">
                  <a16:creationId xmlns:a16="http://schemas.microsoft.com/office/drawing/2014/main" id="{D5EC7F6D-F057-436B-A983-B1B48A1C52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3" y="1385"/>
              <a:ext cx="30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>
              <a:lvl1pPr marL="342900" indent="-342900">
                <a:defRPr kumimoji="1" sz="1400">
                  <a:solidFill>
                    <a:schemeClr val="tx1"/>
                  </a:solidFill>
                  <a:latin typeface="Verdana" charset="0"/>
                  <a:ea typeface="宋体" charset="0"/>
                  <a:cs typeface="Arial Unicode MS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0"/>
                  <a:ea typeface="微软雅黑" charset="0"/>
                  <a:cs typeface="微软雅黑" charset="0"/>
                </a:rPr>
                <a:t>Split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36" name="Line 44">
              <a:extLst>
                <a:ext uri="{FF2B5EF4-FFF2-40B4-BE49-F238E27FC236}">
                  <a16:creationId xmlns:a16="http://schemas.microsoft.com/office/drawing/2014/main" id="{E623BE79-5088-4088-93E8-42B23CE9F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53"/>
              <a:ext cx="0" cy="561"/>
            </a:xfrm>
            <a:prstGeom prst="line">
              <a:avLst/>
            </a:prstGeom>
            <a:noFill/>
            <a:ln w="57150">
              <a:solidFill>
                <a:srgbClr val="44546A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37" name="Group 46">
            <a:extLst>
              <a:ext uri="{FF2B5EF4-FFF2-40B4-BE49-F238E27FC236}">
                <a16:creationId xmlns:a16="http://schemas.microsoft.com/office/drawing/2014/main" id="{634F5B87-7DF9-4881-85B4-9458A98372B5}"/>
              </a:ext>
            </a:extLst>
          </p:cNvPr>
          <p:cNvGrpSpPr>
            <a:grpSpLocks/>
          </p:cNvGrpSpPr>
          <p:nvPr/>
        </p:nvGrpSpPr>
        <p:grpSpPr bwMode="auto">
          <a:xfrm>
            <a:off x="2959915" y="3846421"/>
            <a:ext cx="1711659" cy="747102"/>
            <a:chOff x="1339" y="2953"/>
            <a:chExt cx="481" cy="437"/>
          </a:xfrm>
        </p:grpSpPr>
        <p:sp>
          <p:nvSpPr>
            <p:cNvPr id="138" name="Text Box 48">
              <a:extLst>
                <a:ext uri="{FF2B5EF4-FFF2-40B4-BE49-F238E27FC236}">
                  <a16:creationId xmlns:a16="http://schemas.microsoft.com/office/drawing/2014/main" id="{45C064B2-67C0-4CF0-A3AC-9DD7B5F16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9" y="3029"/>
              <a:ext cx="481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>
              <a:lvl1pPr marL="342900" indent="-342900">
                <a:defRPr kumimoji="1" sz="1400">
                  <a:solidFill>
                    <a:schemeClr val="tx1"/>
                  </a:solidFill>
                  <a:latin typeface="Verdana" charset="0"/>
                  <a:ea typeface="宋体" charset="0"/>
                  <a:cs typeface="Arial Unicode MS" charset="0"/>
                </a:defRPr>
              </a:lvl1pPr>
              <a:lvl2pPr marL="742950" indent="-285750"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2pPr>
              <a:lvl3pPr marL="1143000" indent="-228600"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3pPr>
              <a:lvl4pPr marL="1600200" indent="-228600"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4pPr>
              <a:lvl5pPr marL="2057400" indent="-228600"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chemeClr val="tx1"/>
                  </a:solidFill>
                  <a:latin typeface="Verdana" charset="0"/>
                  <a:ea typeface="Arial Unicode MS" charset="0"/>
                  <a:cs typeface="Arial Unicode MS" charset="0"/>
                </a:defRPr>
              </a:lvl9pPr>
            </a:lstStyle>
            <a:p>
              <a:pPr algn="ctr" eaLnBrk="1" fontAlgn="auto" hangingPunct="1">
                <a:lnSpc>
                  <a:spcPct val="80000"/>
                </a:lnSpc>
                <a:spcBef>
                  <a:spcPct val="5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</a:pPr>
              <a:r>
                <a:rPr kumimoji="0" lang="en-US" altLang="zh-CN" sz="2400" b="1" dirty="0">
                  <a:solidFill>
                    <a:prstClr val="black"/>
                  </a:solidFill>
                  <a:latin typeface="微软雅黑" charset="0"/>
                  <a:ea typeface="微软雅黑" charset="0"/>
                  <a:cs typeface="微软雅黑" charset="0"/>
                </a:rPr>
                <a:t>Merge</a:t>
              </a:r>
              <a:endParaRPr kumimoji="0" lang="zh-CN" altLang="en-US" sz="2400" b="1" dirty="0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139" name="Line 47">
              <a:extLst>
                <a:ext uri="{FF2B5EF4-FFF2-40B4-BE49-F238E27FC236}">
                  <a16:creationId xmlns:a16="http://schemas.microsoft.com/office/drawing/2014/main" id="{07519BA0-BBFF-41F0-BB28-A5DC37A9D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5" y="2953"/>
              <a:ext cx="0" cy="437"/>
            </a:xfrm>
            <a:prstGeom prst="line">
              <a:avLst/>
            </a:prstGeom>
            <a:noFill/>
            <a:ln w="57150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05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BC84C-7671-459B-8672-B04F36DD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000" dirty="0">
                <a:ea typeface="微软雅黑" charset="0"/>
                <a:cs typeface="微软雅黑" charset="0"/>
              </a:rPr>
              <a:t>Optimization: </a:t>
            </a:r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88984-546F-4090-8532-C2263860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Don’t need to implement two versions of </a:t>
            </a:r>
            <a:r>
              <a:rPr lang="en-US" altLang="zh-CN" dirty="0">
                <a:solidFill>
                  <a:srgbClr val="0070C0"/>
                </a:solidFill>
              </a:rPr>
              <a:t>Merge</a:t>
            </a:r>
          </a:p>
          <a:p>
            <a:endParaRPr lang="en-US" altLang="zh-CN" dirty="0"/>
          </a:p>
          <a:p>
            <a:r>
              <a:rPr lang="en-US" altLang="zh-CN" dirty="0"/>
              <a:t>Recall that we will copy sub-lists into a temp list</a:t>
            </a:r>
          </a:p>
          <a:p>
            <a:pPr lvl="1"/>
            <a:r>
              <a:rPr lang="en-US" altLang="zh-CN" dirty="0"/>
              <a:t>Just reverse the 2</a:t>
            </a:r>
            <a:r>
              <a:rPr lang="en-US" altLang="zh-CN" baseline="30000" dirty="0"/>
              <a:t>nd</a:t>
            </a:r>
            <a:r>
              <a:rPr lang="en-US" altLang="zh-CN" dirty="0"/>
              <a:t> sub-list during the copy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2E60A-F794-4F17-947D-32BB3B8D29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4930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7F08B-08B7-4A21-B69B-FC5B015A7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000" dirty="0">
                <a:ea typeface="微软雅黑" charset="0"/>
                <a:cs typeface="微软雅黑" charset="0"/>
              </a:rPr>
              <a:t>Optimization: </a:t>
            </a:r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79A0C-C9DD-416E-930C-924FD4EA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96752"/>
            <a:ext cx="10972800" cy="4962749"/>
          </a:xfrm>
        </p:spPr>
        <p:txBody>
          <a:bodyPr>
            <a:normAutofit fontScale="77500" lnSpcReduction="20000"/>
          </a:bodyPr>
          <a:lstStyle/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ModMerge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 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middle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index1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 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index2, 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				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indexes for two sub-lists, and final array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for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middle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++)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		// Copy 1</a:t>
            </a:r>
            <a:r>
              <a:rPr lang="en-US" altLang="zh-CN" sz="3200" b="1" baseline="300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st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sub-list</a:t>
            </a:r>
            <a:endParaRPr lang="en-US" altLang="zh-CN" sz="3200" b="1" dirty="0">
              <a:solidFill>
                <a:srgbClr val="00008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middle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Copy 2</a:t>
            </a:r>
            <a:r>
              <a:rPr lang="en-US" altLang="zh-CN" sz="3200" b="1" baseline="300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nd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sub-list in reverse order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middle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index2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++)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index2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])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++];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else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index2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--];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en-US" altLang="zh-CN" sz="3200" b="1" dirty="0"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3F5A5-4FEE-4F0D-A026-AD87A5906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4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3D0D3-55C9-4647-868B-7AC63667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4000" dirty="0">
                <a:ea typeface="微软雅黑" charset="0"/>
                <a:cs typeface="微软雅黑" charset="0"/>
              </a:rPr>
              <a:t>Optimization: </a:t>
            </a:r>
            <a:r>
              <a:rPr lang="en-US" altLang="zh-CN" dirty="0"/>
              <a:t>How It Works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D6200-78A3-4210-8108-20BBD31132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5382B4F-BF12-4550-B0DF-6BB526741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16" y="2506217"/>
            <a:ext cx="768349" cy="539751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25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EC299F2-CCCB-4972-9A3E-4DDA4BA18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016" y="2506216"/>
            <a:ext cx="768349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64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EFD6757A-BBAC-4DC8-A9CF-19E921CDC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4783" y="2506216"/>
            <a:ext cx="768349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78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077516D3-1298-4691-8BD4-60A3324B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132" y="2506216"/>
            <a:ext cx="768351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32</a:t>
            </a:r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84BB82D0-EF95-4BAC-90E9-11EF46702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465" y="2506216"/>
            <a:ext cx="768351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34</a:t>
            </a: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F0D0F3AB-A7BB-4778-A740-0D8F83D0A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499" y="2506216"/>
            <a:ext cx="802217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34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charset="0"/>
                <a:cs typeface="微软雅黑" charset="0"/>
              </a:rPr>
              <a:t>’</a:t>
            </a:r>
          </a:p>
        </p:txBody>
      </p:sp>
      <p:sp>
        <p:nvSpPr>
          <p:cNvPr id="41" name="Rectangle 8">
            <a:extLst>
              <a:ext uri="{FF2B5EF4-FFF2-40B4-BE49-F238E27FC236}">
                <a16:creationId xmlns:a16="http://schemas.microsoft.com/office/drawing/2014/main" id="{038808D5-8FC3-42BE-862C-2EEDB3987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116" y="2506216"/>
            <a:ext cx="768349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45</a:t>
            </a:r>
          </a:p>
        </p:txBody>
      </p:sp>
      <p:sp>
        <p:nvSpPr>
          <p:cNvPr id="42" name="Rectangle 9">
            <a:extLst>
              <a:ext uri="{FF2B5EF4-FFF2-40B4-BE49-F238E27FC236}">
                <a16:creationId xmlns:a16="http://schemas.microsoft.com/office/drawing/2014/main" id="{77430392-0BB3-4163-A6BE-75A156C67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233" y="2506216"/>
            <a:ext cx="768351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2E0B2D3C-A895-4123-86C4-978E7001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49" y="3573017"/>
            <a:ext cx="768349" cy="539751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" name="Rectangle 11">
            <a:extLst>
              <a:ext uri="{FF2B5EF4-FFF2-40B4-BE49-F238E27FC236}">
                <a16:creationId xmlns:a16="http://schemas.microsoft.com/office/drawing/2014/main" id="{42A8DE2D-DA51-41B4-843E-588BFF028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3149" y="3573016"/>
            <a:ext cx="768349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F77820FE-02B3-45CD-89C9-F26C87340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916" y="3573016"/>
            <a:ext cx="768349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2F066730-481F-4E6B-93E3-E54C838C7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0266" y="3573016"/>
            <a:ext cx="768351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7" name="Rectangle 14">
            <a:extLst>
              <a:ext uri="{FF2B5EF4-FFF2-40B4-BE49-F238E27FC236}">
                <a16:creationId xmlns:a16="http://schemas.microsoft.com/office/drawing/2014/main" id="{1BB67BAB-6906-4CD2-B880-37002048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599" y="3573016"/>
            <a:ext cx="768351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55321057-8198-45E6-A028-EB1C685FC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2499" y="3573016"/>
            <a:ext cx="768351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9" name="Rectangle 16">
            <a:extLst>
              <a:ext uri="{FF2B5EF4-FFF2-40B4-BE49-F238E27FC236}">
                <a16:creationId xmlns:a16="http://schemas.microsoft.com/office/drawing/2014/main" id="{DD3C0DE7-CB98-4ECD-AAC1-CA2F9C9FE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249" y="3573016"/>
            <a:ext cx="768349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0" name="Rectangle 17">
            <a:extLst>
              <a:ext uri="{FF2B5EF4-FFF2-40B4-BE49-F238E27FC236}">
                <a16:creationId xmlns:a16="http://schemas.microsoft.com/office/drawing/2014/main" id="{987B0B53-B591-468E-B5A7-E97D5C541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365" y="3573016"/>
            <a:ext cx="768351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1" name="Line 19">
            <a:extLst>
              <a:ext uri="{FF2B5EF4-FFF2-40B4-BE49-F238E27FC236}">
                <a16:creationId xmlns:a16="http://schemas.microsoft.com/office/drawing/2014/main" id="{E59C34A8-40E4-4D40-87CD-6EC7FECD6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698" y="2049015"/>
            <a:ext cx="0" cy="12192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Line 20">
            <a:extLst>
              <a:ext uri="{FF2B5EF4-FFF2-40B4-BE49-F238E27FC236}">
                <a16:creationId xmlns:a16="http://schemas.microsoft.com/office/drawing/2014/main" id="{F34A3CD7-5169-41F5-A2A2-BE10ABFBD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9498" y="2506215"/>
            <a:ext cx="0" cy="4572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3" name="Line 21">
            <a:extLst>
              <a:ext uri="{FF2B5EF4-FFF2-40B4-BE49-F238E27FC236}">
                <a16:creationId xmlns:a16="http://schemas.microsoft.com/office/drawing/2014/main" id="{DE9D1286-DB20-431A-80BE-1A8D3A3C6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1898" y="2353815"/>
            <a:ext cx="0" cy="8382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Line 22">
            <a:extLst>
              <a:ext uri="{FF2B5EF4-FFF2-40B4-BE49-F238E27FC236}">
                <a16:creationId xmlns:a16="http://schemas.microsoft.com/office/drawing/2014/main" id="{99945DB7-2259-487B-8AF5-44AB11334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64298" y="2506215"/>
            <a:ext cx="0" cy="457200"/>
          </a:xfrm>
          <a:prstGeom prst="line">
            <a:avLst/>
          </a:prstGeom>
          <a:noFill/>
          <a:ln w="508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Text Box 23">
            <a:extLst>
              <a:ext uri="{FF2B5EF4-FFF2-40B4-BE49-F238E27FC236}">
                <a16:creationId xmlns:a16="http://schemas.microsoft.com/office/drawing/2014/main" id="{A72EF65D-6761-4569-A30D-04648A3E1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98" y="4106416"/>
            <a:ext cx="812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en-US" altLang="zh-CN" sz="3700" b="1">
                <a:solidFill>
                  <a:srgbClr val="FF3300"/>
                </a:solidFill>
                <a:latin typeface="微软雅黑" charset="0"/>
                <a:ea typeface="微软雅黑" charset="0"/>
                <a:cs typeface="微软雅黑" charset="0"/>
              </a:rPr>
              <a:t>i1</a:t>
            </a:r>
          </a:p>
        </p:txBody>
      </p:sp>
      <p:sp>
        <p:nvSpPr>
          <p:cNvPr id="56" name="Text Box 24">
            <a:extLst>
              <a:ext uri="{FF2B5EF4-FFF2-40B4-BE49-F238E27FC236}">
                <a16:creationId xmlns:a16="http://schemas.microsoft.com/office/drawing/2014/main" id="{3915BBE8-726E-4A5C-B66F-29BE9BA89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9098" y="4106416"/>
            <a:ext cx="812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en-US" altLang="zh-CN" sz="3700" b="1">
                <a:solidFill>
                  <a:srgbClr val="FF3300"/>
                </a:solidFill>
                <a:latin typeface="微软雅黑" charset="0"/>
                <a:ea typeface="微软雅黑" charset="0"/>
                <a:cs typeface="微软雅黑" charset="0"/>
              </a:rPr>
              <a:t>i2</a:t>
            </a:r>
          </a:p>
        </p:txBody>
      </p:sp>
      <p:sp>
        <p:nvSpPr>
          <p:cNvPr id="57" name="Text Box 25">
            <a:extLst>
              <a:ext uri="{FF2B5EF4-FFF2-40B4-BE49-F238E27FC236}">
                <a16:creationId xmlns:a16="http://schemas.microsoft.com/office/drawing/2014/main" id="{B41E2948-5801-4277-87B2-E01515A6F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98" y="1773849"/>
            <a:ext cx="812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en-US" altLang="zh-CN" sz="3700" b="1">
                <a:solidFill>
                  <a:srgbClr val="FF3300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</a:p>
        </p:txBody>
      </p:sp>
      <p:sp>
        <p:nvSpPr>
          <p:cNvPr id="58" name="Rectangle 26">
            <a:extLst>
              <a:ext uri="{FF2B5EF4-FFF2-40B4-BE49-F238E27FC236}">
                <a16:creationId xmlns:a16="http://schemas.microsoft.com/office/drawing/2014/main" id="{FDD998C2-B6F4-4B2E-9C48-ACEB4EEC9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436" y="2533513"/>
            <a:ext cx="768349" cy="503767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64</a:t>
            </a:r>
          </a:p>
        </p:txBody>
      </p:sp>
      <p:sp>
        <p:nvSpPr>
          <p:cNvPr id="59" name="Rectangle 27">
            <a:extLst>
              <a:ext uri="{FF2B5EF4-FFF2-40B4-BE49-F238E27FC236}">
                <a16:creationId xmlns:a16="http://schemas.microsoft.com/office/drawing/2014/main" id="{3739C4FC-A2EF-4B3E-BA1D-6A00A7DA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0449" y="2506216"/>
            <a:ext cx="768349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78</a:t>
            </a:r>
          </a:p>
        </p:txBody>
      </p:sp>
      <p:sp>
        <p:nvSpPr>
          <p:cNvPr id="60" name="Rectangle 28">
            <a:extLst>
              <a:ext uri="{FF2B5EF4-FFF2-40B4-BE49-F238E27FC236}">
                <a16:creationId xmlns:a16="http://schemas.microsoft.com/office/drawing/2014/main" id="{B69636FA-15BB-40E6-8E21-632D40EF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916" y="2493515"/>
            <a:ext cx="880750" cy="505884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cs typeface="微软雅黑" charset="0"/>
              </a:rPr>
              <a:t>34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charset="0"/>
                <a:cs typeface="微软雅黑" charset="0"/>
              </a:rPr>
              <a:t>’</a:t>
            </a:r>
          </a:p>
        </p:txBody>
      </p:sp>
      <p:sp>
        <p:nvSpPr>
          <p:cNvPr id="61" name="Rectangle 29">
            <a:extLst>
              <a:ext uri="{FF2B5EF4-FFF2-40B4-BE49-F238E27FC236}">
                <a16:creationId xmlns:a16="http://schemas.microsoft.com/office/drawing/2014/main" id="{875CA11B-651F-4E70-97C8-DB94D31D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799" y="2508554"/>
            <a:ext cx="768351" cy="503767"/>
          </a:xfrm>
          <a:prstGeom prst="rect">
            <a:avLst/>
          </a:prstGeom>
          <a:solidFill>
            <a:srgbClr val="CCFFFF">
              <a:alpha val="0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908" tIns="60954" rIns="121908" bIns="60954" anchor="ctr"/>
          <a:lstStyle/>
          <a:p>
            <a:pPr marL="457154" marR="0" lvl="0" indent="-457154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62" name="Text Box 30">
            <a:extLst>
              <a:ext uri="{FF2B5EF4-FFF2-40B4-BE49-F238E27FC236}">
                <a16:creationId xmlns:a16="http://schemas.microsoft.com/office/drawing/2014/main" id="{58E48534-E8F8-4832-B4B9-69CDC40D8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98" y="4106416"/>
            <a:ext cx="812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en-US" altLang="zh-CN" sz="3700" b="1">
                <a:solidFill>
                  <a:srgbClr val="FF3300"/>
                </a:solidFill>
                <a:latin typeface="微软雅黑" charset="0"/>
                <a:ea typeface="微软雅黑" charset="0"/>
                <a:cs typeface="微软雅黑" charset="0"/>
              </a:rPr>
              <a:t>i1</a:t>
            </a:r>
          </a:p>
        </p:txBody>
      </p:sp>
      <p:sp>
        <p:nvSpPr>
          <p:cNvPr id="63" name="Text Box 31">
            <a:extLst>
              <a:ext uri="{FF2B5EF4-FFF2-40B4-BE49-F238E27FC236}">
                <a16:creationId xmlns:a16="http://schemas.microsoft.com/office/drawing/2014/main" id="{E9A3DBC9-41FE-4E55-A59F-C4075072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0298" y="4059849"/>
            <a:ext cx="812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en-US" altLang="zh-CN" sz="3700" b="1">
                <a:solidFill>
                  <a:srgbClr val="FF3300"/>
                </a:solidFill>
                <a:latin typeface="微软雅黑" charset="0"/>
                <a:ea typeface="微软雅黑" charset="0"/>
                <a:cs typeface="微软雅黑" charset="0"/>
              </a:rPr>
              <a:t>i2</a:t>
            </a:r>
          </a:p>
        </p:txBody>
      </p:sp>
      <p:sp>
        <p:nvSpPr>
          <p:cNvPr id="64" name="Text Box 32">
            <a:extLst>
              <a:ext uri="{FF2B5EF4-FFF2-40B4-BE49-F238E27FC236}">
                <a16:creationId xmlns:a16="http://schemas.microsoft.com/office/drawing/2014/main" id="{17529C89-5C30-456F-9B77-31EF306A0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98" y="1773849"/>
            <a:ext cx="8128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>
            <a:lvl1pPr>
              <a:defRPr kumimoji="1"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en-US" altLang="zh-CN" sz="3700" b="1">
                <a:solidFill>
                  <a:srgbClr val="FF3300"/>
                </a:solidFill>
                <a:latin typeface="微软雅黑" charset="0"/>
                <a:ea typeface="微软雅黑" charset="0"/>
                <a:cs typeface="微软雅黑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9923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00156 0.16064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3.33333E-6 0.1631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16064 L 0.00156 -0.00602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6319 L 3.33333E-6 -0.00347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8.33333E-7 0.16319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-0.00278 0.16319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16319 L -0.12101 -0.0013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0" y="-8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16319 L 0.1217 0.00069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-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2.5E-6 0.16666 " pathEditMode="relative" ptsTypes="AA">
                                      <p:cBhvr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347 L 3.33333E-6 0.15972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01 -0.00139 L -0.00434 0.15625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790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7 0.00069 L -0.00174 0.15856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6528 L -0.00104 -0.00139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33333E-6 L 0.11667 3.33333E-6 " pathEditMode="relative" rAng="0" ptsTypes="AA">
                                      <p:cBhvr>
                                        <p:cTn id="8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 " pathEditMode="relative" ptsTypes="AA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0.16319 L -0.23611 0.00764 " pathEditMode="relative" ptsTypes="AA">
                                      <p:cBhvr>
                                        <p:cTn id="8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0 L 0.23333 -0.00208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10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5 0 " pathEditMode="relative" ptsTypes="AA">
                                      <p:cBhvr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16319 L 0.11666 0.00764 " pathEditMode="relative" ptsTypes="AA">
                                      <p:cBhvr>
                                        <p:cTn id="9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500"/>
                            </p:stCondLst>
                            <p:childTnLst>
                              <p:par>
                                <p:cTn id="9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6 -1.11111E-6 L 0.225 -1.11111E-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33 -0.00208 L 0.35833 -0.00208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16319 L 0.12188 -0.0034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-8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500"/>
                            </p:stCondLst>
                            <p:childTnLst>
                              <p:par>
                                <p:cTn id="107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2.5E-6 0.16666 " pathEditMode="relative" ptsTypes="AA">
                                      <p:cBhvr>
                                        <p:cTn id="1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51 -0.00139 L 0.11336 0.1588 " pathEditMode="relative" rAng="0" ptsTypes="AA">
                                      <p:cBhvr>
                                        <p:cTn id="15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8000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17 0.00069 L 0.1217 0.16296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10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877 0.00116 L -0.23877 0.16783 " pathEditMode="relative" rAng="0" ptsTypes="AA">
                                      <p:cBhvr>
                                        <p:cTn id="162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0.35833 0.15555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0" y="780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4726E-7 3.3025E-6 L 0.12297 0.16026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48" y="8002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21965E-6 L -0.12604 0.16231 " pathEditMode="relative" rAng="0" ptsTypes="AA">
                                      <p:cBhvr>
                                        <p:cTn id="16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00" y="8100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5504 0.15995 " pathEditMode="relative" ptsTypes="AA">
                                      <p:cBhvr>
                                        <p:cTn id="17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3 0.15555 L -0.46493 4.44444E-6 " pathEditMode="relative" rAng="0" ptsTypes="AA">
                                      <p:cBhvr>
                                        <p:cTn id="189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00" y="-7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500"/>
                            </p:stCondLst>
                            <p:childTnLst>
                              <p:par>
                                <p:cTn id="19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 " pathEditMode="relative" ptsTypes="AA">
                                      <p:cBhvr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25 0 " pathEditMode="relative" ptsTypes="AA">
                                      <p:cBhvr>
                                        <p:cTn id="1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16064 L 0.11996 0.00069 " pathEditMode="relative" rAng="0" ptsTypes="AA">
                                      <p:cBhvr>
                                        <p:cTn id="19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7 0 L 0.23333 -0.00208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-10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1667 0 " pathEditMode="relative" ptsTypes="AA">
                                      <p:cBhvr>
                                        <p:cTn id="2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11 0.16319 L -0.11423 0.003 " pathEditMode="relative" rAng="0" ptsTypes="AA">
                                      <p:cBhvr>
                                        <p:cTn id="205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500"/>
                            </p:stCondLst>
                            <p:childTnLst>
                              <p:par>
                                <p:cTn id="20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66 -1.11111E-6 L 0.225 -1.11111E-6 " pathEditMode="relative" rAng="0" ptsTypes="AA">
                                      <p:cBhvr>
                                        <p:cTn id="2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0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55 -0.00208 L 0.34288 -0.00208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4000"/>
                            </p:stCondLst>
                            <p:childTnLst>
                              <p:par>
                                <p:cTn id="2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406 0.16304 L 0.23611 0.00393 " pathEditMode="relative" rAng="0" ptsTypes="AA">
                                      <p:cBhvr>
                                        <p:cTn id="2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500"/>
                            </p:stCondLst>
                            <p:childTnLst>
                              <p:par>
                                <p:cTn id="215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 -3.33333E-6 L 0.35 -3.33333E-6 " pathEditMode="relative" rAng="0" ptsTypes="AA">
                                      <p:cBhvr>
                                        <p:cTn id="2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17 -0.00208 L 0.46268 -0.00162 " pathEditMode="relative" rAng="0" ptsTypes="AA">
                                      <p:cBhvr>
                                        <p:cTn id="2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96 0.16026 L -0.10304 0.00416 " pathEditMode="relative" rAng="0" ptsTypes="AA">
                                      <p:cBhvr>
                                        <p:cTn id="221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06" y="-78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2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 -1.11111E-6 L -0.24167 -1.11111E-6 " pathEditMode="relative" rAng="0" ptsTypes="AA">
                                      <p:cBhvr>
                                        <p:cTn id="22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268 -0.00208 L 0.59202 -0.00162 " pathEditMode="relative" rAng="0" ptsTypes="AA">
                                      <p:cBhvr>
                                        <p:cTn id="2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27 0.16319 L 0.35417 0.00092 " pathEditMode="relative" rAng="0" ptsTypes="AA">
                                      <p:cBhvr>
                                        <p:cTn id="229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0" y="-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6500"/>
                            </p:stCondLst>
                            <p:childTnLst>
                              <p:par>
                                <p:cTn id="231" presetID="0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522 -0.00162 L 0.70053 -0.00116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5" y="2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-3.33333E-6 L 0.46667 -3.33333E-6 " pathEditMode="relative" rAng="0" ptsTypes="AA">
                                      <p:cBhvr>
                                        <p:cTn id="2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7000"/>
                            </p:stCondLst>
                            <p:childTnLst>
                              <p:par>
                                <p:cTn id="2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04 0.16231 L 1.94444E-6 0.003 " pathEditMode="relative" rAng="0" ptsTypes="AA">
                                      <p:cBhvr>
                                        <p:cTn id="237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00" y="-8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500"/>
                            </p:stCondLst>
                            <p:childTnLst>
                              <p:par>
                                <p:cTn id="239" presetID="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027 -0.00162 L 0.82532 -0.00116 " pathEditMode="relative" rAng="0" ptsTypes="AA">
                                      <p:cBhvr>
                                        <p:cTn id="2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2" y="23"/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67 1.11111E-6 L -0.35833 1.11111E-6 " pathEditMode="relative" rAng="0" ptsTypes="AA">
                                      <p:cBhvr>
                                        <p:cTn id="2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504 0.15995 L 0.0033 -0.00232 " pathEditMode="relative" rAng="0" ptsTypes="AA">
                                      <p:cBhvr>
                                        <p:cTn id="24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00" y="-8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8500"/>
                            </p:stCondLst>
                            <p:childTnLst>
                              <p:par>
                                <p:cTn id="247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3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xit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0" grpId="0" animBg="1"/>
      <p:bldP spid="42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/>
      <p:bldP spid="55" grpId="1"/>
      <p:bldP spid="55" grpId="2"/>
      <p:bldP spid="55" grpId="3"/>
      <p:bldP spid="56" grpId="0"/>
      <p:bldP spid="56" grpId="1"/>
      <p:bldP spid="56" grpId="2"/>
      <p:bldP spid="57" grpId="0"/>
      <p:bldP spid="57" grpId="1"/>
      <p:bldP spid="57" grpId="2"/>
      <p:bldP spid="57" grpId="3"/>
      <p:bldP spid="57" grpId="4"/>
      <p:bldP spid="58" grpId="0" build="allAtOnce" animBg="1"/>
      <p:bldP spid="59" grpId="0" build="allAtOnce" animBg="1"/>
      <p:bldP spid="60" grpId="0" build="allAtOnce" animBg="1"/>
      <p:bldP spid="61" grpId="0" build="allAtOnce" animBg="1"/>
      <p:bldP spid="62" grpId="0"/>
      <p:bldP spid="62" grpId="1"/>
      <p:bldP spid="62" grpId="2"/>
      <p:bldP spid="62" grpId="3"/>
      <p:bldP spid="62" grpId="4"/>
      <p:bldP spid="62" grpId="5"/>
      <p:bldP spid="63" grpId="0"/>
      <p:bldP spid="63" grpId="1"/>
      <p:bldP spid="63" grpId="2"/>
      <p:bldP spid="63" grpId="3"/>
      <p:bldP spid="63" grpId="4"/>
      <p:bldP spid="64" grpId="0"/>
      <p:bldP spid="64" grpId="1"/>
      <p:bldP spid="64" grpId="2"/>
      <p:bldP spid="64" grpId="3"/>
      <p:bldP spid="64" grpId="4"/>
      <p:bldP spid="64" grpId="5"/>
      <p:bldP spid="64" grpId="6"/>
      <p:bldP spid="64" grpId="7"/>
      <p:bldP spid="64" grpId="8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77BD4-DA49-48E3-8669-44220E74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69B37-6E62-49C4-B0E7-38916CB6B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 complexity: 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Θ(</a:t>
            </a:r>
            <a:r>
              <a:rPr lang="en-US" altLang="zh-CN" sz="32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n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) </a:t>
            </a:r>
          </a:p>
          <a:p>
            <a:r>
              <a:rPr lang="en-US" altLang="zh-CN" sz="3200" dirty="0">
                <a:ea typeface="微软雅黑" charset="0"/>
              </a:rPr>
              <a:t>Time complexity: 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T(</a:t>
            </a:r>
            <a:r>
              <a:rPr lang="en-US" altLang="zh-CN" sz="32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n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)</a:t>
            </a:r>
          </a:p>
          <a:p>
            <a:endParaRPr lang="en-US" altLang="zh-CN" sz="3200" dirty="0">
              <a:ea typeface="微软雅黑" charset="0"/>
              <a:cs typeface="微软雅黑" charset="0"/>
            </a:endParaRPr>
          </a:p>
          <a:p>
            <a:endParaRPr lang="en-US" altLang="zh-CN" sz="3200" dirty="0">
              <a:ea typeface="微软雅黑" charset="0"/>
              <a:cs typeface="微软雅黑" charset="0"/>
            </a:endParaRPr>
          </a:p>
          <a:p>
            <a:r>
              <a:rPr lang="en-US" altLang="zh-CN" sz="3200" dirty="0">
                <a:ea typeface="微软雅黑" charset="0"/>
                <a:cs typeface="微软雅黑" charset="0"/>
              </a:rPr>
              <a:t>Since 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T(1) = 1</a:t>
            </a:r>
            <a:r>
              <a:rPr lang="en-US" altLang="zh-CN" sz="3200" dirty="0">
                <a:ea typeface="微软雅黑" charset="0"/>
                <a:cs typeface="微软雅黑" charset="0"/>
              </a:rPr>
              <a:t>, we have 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T(n) = </a:t>
            </a:r>
            <a:r>
              <a:rPr lang="en-US" altLang="zh-CN" sz="3200" dirty="0">
                <a:solidFill>
                  <a:srgbClr val="0070C0"/>
                </a:solidFill>
                <a:ea typeface="Times New Roman" charset="0"/>
                <a:cs typeface="Times New Roman" charset="0"/>
              </a:rPr>
              <a:t>Θ(</a:t>
            </a:r>
            <a:r>
              <a:rPr lang="en-US" altLang="zh-CN" sz="3200" i="1" dirty="0" err="1">
                <a:solidFill>
                  <a:srgbClr val="0070C0"/>
                </a:solidFill>
                <a:ea typeface="Times New Roman" charset="0"/>
                <a:cs typeface="Times New Roman" charset="0"/>
              </a:rPr>
              <a:t>n</a:t>
            </a:r>
            <a:r>
              <a:rPr lang="en-US" altLang="zh-CN" sz="3200" dirty="0" err="1">
                <a:solidFill>
                  <a:srgbClr val="0070C0"/>
                </a:solidFill>
                <a:ea typeface="Times New Roman" charset="0"/>
                <a:cs typeface="Times New Roman" charset="0"/>
              </a:rPr>
              <a:t>log</a:t>
            </a:r>
            <a:r>
              <a:rPr lang="en-US" altLang="zh-CN" sz="3200" dirty="0">
                <a:solidFill>
                  <a:srgbClr val="0070C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  <a:ea typeface="Times New Roman" charset="0"/>
                <a:cs typeface="Times New Roman" charset="0"/>
              </a:rPr>
              <a:t>n</a:t>
            </a:r>
            <a:r>
              <a:rPr lang="en-US" altLang="zh-CN" sz="3200" dirty="0">
                <a:solidFill>
                  <a:srgbClr val="0070C0"/>
                </a:solidFill>
                <a:ea typeface="Times New Roman" charset="0"/>
                <a:cs typeface="Times New Roman" charset="0"/>
              </a:rPr>
              <a:t>)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 </a:t>
            </a:r>
          </a:p>
          <a:p>
            <a:r>
              <a:rPr lang="en-US" altLang="zh-CN" sz="28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T(n) = </a:t>
            </a:r>
            <a:r>
              <a:rPr lang="en-US" altLang="zh-CN" sz="2800" dirty="0">
                <a:solidFill>
                  <a:srgbClr val="0070C0"/>
                </a:solidFill>
                <a:ea typeface="Times New Roman" charset="0"/>
                <a:cs typeface="Times New Roman" charset="0"/>
              </a:rPr>
              <a:t>Θ(</a:t>
            </a:r>
            <a:r>
              <a:rPr lang="en-US" altLang="zh-CN" sz="2800" i="1" dirty="0" err="1">
                <a:solidFill>
                  <a:srgbClr val="0070C0"/>
                </a:solidFill>
                <a:ea typeface="Times New Roman" charset="0"/>
                <a:cs typeface="Times New Roman" charset="0"/>
              </a:rPr>
              <a:t>n</a:t>
            </a:r>
            <a:r>
              <a:rPr lang="en-US" altLang="zh-CN" sz="2800" dirty="0" err="1">
                <a:solidFill>
                  <a:srgbClr val="0070C0"/>
                </a:solidFill>
                <a:ea typeface="Times New Roman" charset="0"/>
                <a:cs typeface="Times New Roman" charset="0"/>
              </a:rPr>
              <a:t>log</a:t>
            </a:r>
            <a:r>
              <a:rPr lang="en-US" altLang="zh-CN" sz="2800" dirty="0">
                <a:solidFill>
                  <a:srgbClr val="0070C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zh-CN" sz="2800" i="1" dirty="0">
                <a:solidFill>
                  <a:srgbClr val="0070C0"/>
                </a:solidFill>
                <a:ea typeface="Times New Roman" charset="0"/>
                <a:cs typeface="Times New Roman" charset="0"/>
              </a:rPr>
              <a:t>n</a:t>
            </a:r>
            <a:r>
              <a:rPr lang="en-US" altLang="zh-CN" sz="2800" dirty="0">
                <a:solidFill>
                  <a:srgbClr val="0070C0"/>
                </a:solidFill>
                <a:ea typeface="Times New Roman" charset="0"/>
                <a:cs typeface="Times New Roman" charset="0"/>
              </a:rPr>
              <a:t>) </a:t>
            </a:r>
            <a:r>
              <a:rPr lang="en-US" altLang="zh-CN" sz="2800" dirty="0">
                <a:ea typeface="Times New Roman" charset="0"/>
                <a:cs typeface="Times New Roman" charset="0"/>
              </a:rPr>
              <a:t>for </a:t>
            </a:r>
            <a:r>
              <a:rPr lang="en-US" altLang="zh-CN" sz="28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best-case</a:t>
            </a:r>
            <a:r>
              <a:rPr lang="en-US" altLang="zh-CN" sz="2800" dirty="0">
                <a:ea typeface="Times New Roman" charset="0"/>
                <a:cs typeface="Times New Roman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average-case</a:t>
            </a:r>
            <a:r>
              <a:rPr lang="en-US" altLang="zh-CN" sz="2800" dirty="0">
                <a:ea typeface="Times New Roman" charset="0"/>
                <a:cs typeface="Times New Roman" charset="0"/>
              </a:rPr>
              <a:t> and </a:t>
            </a:r>
            <a:r>
              <a:rPr lang="en-US" altLang="zh-CN" sz="2800" dirty="0">
                <a:solidFill>
                  <a:srgbClr val="FF0000"/>
                </a:solidFill>
                <a:ea typeface="Times New Roman" charset="0"/>
                <a:cs typeface="Times New Roman" charset="0"/>
              </a:rPr>
              <a:t>worst-case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Do not depend on input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38EC04-40B2-4D7B-B7AA-99DB499B2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1C9F87B3-1B18-470B-924F-CAFC6CDC6F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1704" y="2996952"/>
          <a:ext cx="4157363" cy="541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91726" imgH="190417" progId="Equation.3">
                  <p:embed/>
                </p:oleObj>
              </mc:Choice>
              <mc:Fallback>
                <p:oleObj name="公式" r:id="rId2" imgW="1091726" imgH="190417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1C9F87B3-1B18-470B-924F-CAFC6CDC6F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2996952"/>
                        <a:ext cx="4157363" cy="541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773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Small Scale Sorting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One element</a:t>
            </a:r>
          </a:p>
          <a:p>
            <a:pPr lvl="1"/>
            <a:r>
              <a:rPr lang="en-US" altLang="zh-CN" dirty="0"/>
              <a:t>already sorted</a:t>
            </a:r>
          </a:p>
          <a:p>
            <a:r>
              <a:rPr kumimoji="1" lang="en-US" altLang="zh-CN" dirty="0"/>
              <a:t>Two elements</a:t>
            </a:r>
          </a:p>
          <a:p>
            <a:pPr lvl="1"/>
            <a:r>
              <a:rPr lang="en-US" altLang="zh-CN" dirty="0"/>
              <a:t>One comparison</a:t>
            </a:r>
          </a:p>
          <a:p>
            <a:pPr lvl="1"/>
            <a:r>
              <a:rPr kumimoji="1" lang="en-US" altLang="zh-CN" dirty="0"/>
              <a:t>If not </a:t>
            </a:r>
            <a:r>
              <a:rPr lang="en-US" altLang="zh-CN" dirty="0"/>
              <a:t>sorted?</a:t>
            </a:r>
          </a:p>
          <a:p>
            <a:pPr lvl="2"/>
            <a:r>
              <a:rPr kumimoji="1" lang="en-US" altLang="zh-CN" dirty="0"/>
              <a:t>swap x1 = move x3 (assignments)</a:t>
            </a:r>
          </a:p>
          <a:p>
            <a:r>
              <a:rPr lang="en-US" altLang="zh-CN" dirty="0"/>
              <a:t>n elements?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456363" y="3429001"/>
            <a:ext cx="576262" cy="504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Tahoma" charset="0"/>
              </a:rPr>
              <a:t>45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37451" y="3429001"/>
            <a:ext cx="576263" cy="504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Tahoma" charset="0"/>
              </a:rPr>
              <a:t>34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56363" y="2168526"/>
            <a:ext cx="576262" cy="5048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Tahoma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354058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0.12188 7.40741E-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85185E-6 L -0.11788 -0.00324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FF"/>
                                      </p:to>
                                    </p:animClr>
                                    <p:set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5" grpId="1" animBg="1"/>
      <p:bldP spid="6" grpId="0" animBg="1"/>
      <p:bldP spid="6" grpId="1" animBg="1"/>
      <p:bldP spid="6" grpId="2" animBg="1"/>
      <p:bldP spid="7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6D74-6204-4BBE-A2DD-A3231C24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Further 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90CE-E52B-4D0D-8ACC-9D9CE88F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Motivation: recursion is expensive for short list</a:t>
            </a:r>
          </a:p>
          <a:p>
            <a:endParaRPr lang="en-US" altLang="zh-CN" dirty="0"/>
          </a:p>
          <a:p>
            <a:r>
              <a:rPr lang="en-US" altLang="zh-CN" dirty="0"/>
              <a:t>Optimization:</a:t>
            </a:r>
          </a:p>
          <a:p>
            <a:pPr lvl="1"/>
            <a:r>
              <a:rPr lang="en-US" altLang="zh-CN" dirty="0"/>
              <a:t>Use other sorting algorithms for small list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374A9-DC16-4FC0-81FC-C442139077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88211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9961C-2E73-4CA4-AD79-E1BC78F09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Optimized Merge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07F42-87D0-4D00-A662-99D8A73A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ModMergeSort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middle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THRESHOLD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Long list: merge sort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middle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2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		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ModMergeSort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middle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 		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ModMergeSort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middle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</a:t>
            </a:r>
            <a:endParaRPr lang="en-US" altLang="zh-CN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ModMerge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</a:t>
            </a:r>
            <a:r>
              <a:rPr lang="en-US" altLang="zh-CN" sz="32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middle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else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InsertSort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(&amp;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 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Short list: insert sort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F7004-DEC1-4210-AAA1-20FA534FBD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20274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FEBA9-E0B0-400D-9467-A2895E1E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014077-40B4-46C2-8A37-3C270B7FF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</a:t>
            </a:r>
            <a:r>
              <a:rPr lang="en-US" altLang="zh-CN" dirty="0" err="1"/>
              <a:t>MergeSort</a:t>
            </a:r>
            <a:r>
              <a:rPr lang="en-US" altLang="zh-CN" dirty="0"/>
              <a:t> stable?</a:t>
            </a:r>
          </a:p>
          <a:p>
            <a:endParaRPr lang="en-US" altLang="zh-CN" dirty="0"/>
          </a:p>
          <a:p>
            <a:r>
              <a:rPr lang="en-US" altLang="zh-CN" dirty="0"/>
              <a:t>How about </a:t>
            </a:r>
            <a:r>
              <a:rPr lang="en-US" altLang="zh-CN" dirty="0" err="1"/>
              <a:t>MergeSort</a:t>
            </a:r>
            <a:r>
              <a:rPr lang="en-US" altLang="zh-CN" dirty="0"/>
              <a:t> with </a:t>
            </a:r>
            <a:r>
              <a:rPr kumimoji="0" lang="en-US" altLang="zh-CN" dirty="0">
                <a:ea typeface="微软雅黑" charset="0"/>
                <a:cs typeface="微软雅黑" charset="0"/>
              </a:rPr>
              <a:t>Optimization?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D85F52-FAF2-4E48-82A8-B33AC2ED1C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0876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Basic Concepts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Comparison-based Methods: iterative style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Comparison-based Methods: divide-and-conquer style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Merge Sort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Quick Sort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28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Quicksort: An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Fastest known (internal) sorting algorithm in practice</a:t>
            </a:r>
          </a:p>
          <a:p>
            <a:r>
              <a:rPr lang="en-US" altLang="zh-CN" dirty="0"/>
              <a:t>Average performance is O (N log N)</a:t>
            </a:r>
          </a:p>
          <a:p>
            <a:r>
              <a:rPr lang="en-US" altLang="zh-CN" dirty="0"/>
              <a:t>Worst case performance is O 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pic>
        <p:nvPicPr>
          <p:cNvPr id="21506" name="Picture 2" descr="Sir Tony Hoare IMG 5125.jpg">
            <a:extLst>
              <a:ext uri="{FF2B5EF4-FFF2-40B4-BE49-F238E27FC236}">
                <a16:creationId xmlns:a16="http://schemas.microsoft.com/office/drawing/2014/main" id="{72288834-FA0B-4DC1-A940-FC2658600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891" y="3789040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9F0350B-4FCC-4278-95C7-53F40EFB094D}"/>
              </a:ext>
            </a:extLst>
          </p:cNvPr>
          <p:cNvSpPr txBox="1"/>
          <p:nvPr/>
        </p:nvSpPr>
        <p:spPr>
          <a:xfrm>
            <a:off x="4871864" y="4221088"/>
            <a:ext cx="60698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By Tony Hoare in 1962</a:t>
            </a:r>
            <a:endParaRPr lang="en-US" altLang="zh-CN" sz="2800" dirty="0">
              <a:latin typeface="+mn-lt"/>
            </a:endParaRPr>
          </a:p>
          <a:p>
            <a:pPr algn="ctr"/>
            <a:r>
              <a:rPr lang="en-US" altLang="zh-CN" sz="2800" dirty="0">
                <a:latin typeface="+mn-lt"/>
              </a:rPr>
              <a:t>(1934 – now, Turing Award 1980)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7719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 Ten Algorithms in the 20</a:t>
            </a:r>
            <a:r>
              <a:rPr lang="en-US" altLang="zh-CN" baseline="30000" dirty="0"/>
              <a:t>th</a:t>
            </a:r>
            <a:r>
              <a:rPr lang="en-US" altLang="zh-CN" dirty="0"/>
              <a:t> Century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Dongarra</a:t>
            </a:r>
            <a:r>
              <a:rPr lang="en-US" altLang="zh-CN" dirty="0"/>
              <a:t>, Sullivan, “Guest Editors Introduction to the top 10 algorithms,” Computing in Science and Engineering, 2000.</a:t>
            </a:r>
          </a:p>
          <a:p>
            <a:pPr lvl="1"/>
            <a:r>
              <a:rPr lang="en-US" altLang="zh-CN" dirty="0"/>
              <a:t>Metropolis Algorithm for Monte Carlo</a:t>
            </a:r>
          </a:p>
          <a:p>
            <a:pPr lvl="1"/>
            <a:r>
              <a:rPr lang="en-US" altLang="zh-CN" dirty="0"/>
              <a:t>Simplex Method for Linear Programming</a:t>
            </a:r>
          </a:p>
          <a:p>
            <a:pPr lvl="1"/>
            <a:r>
              <a:rPr lang="en-US" altLang="zh-CN" dirty="0" err="1"/>
              <a:t>Krylov</a:t>
            </a:r>
            <a:r>
              <a:rPr lang="en-US" altLang="zh-CN" dirty="0"/>
              <a:t> Subspace Iteration Methods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Decompositional</a:t>
            </a:r>
            <a:r>
              <a:rPr lang="en-US" altLang="zh-CN" dirty="0"/>
              <a:t> Approach to Matrix Computations</a:t>
            </a:r>
          </a:p>
          <a:p>
            <a:pPr lvl="1"/>
            <a:r>
              <a:rPr lang="en-US" altLang="zh-CN" dirty="0"/>
              <a:t>The Fortran Optimizing Compiler</a:t>
            </a:r>
          </a:p>
          <a:p>
            <a:pPr lvl="1"/>
            <a:r>
              <a:rPr lang="en-US" altLang="zh-CN" dirty="0"/>
              <a:t>QR Algorithm for Computing Eigenvalues</a:t>
            </a:r>
          </a:p>
          <a:p>
            <a:pPr lvl="1"/>
            <a:r>
              <a:rPr lang="en-US" altLang="zh-CN" dirty="0">
                <a:solidFill>
                  <a:srgbClr val="00B050"/>
                </a:solidFill>
              </a:rPr>
              <a:t>Quicksort Algorithm for Sorting</a:t>
            </a:r>
          </a:p>
          <a:p>
            <a:pPr lvl="1"/>
            <a:r>
              <a:rPr lang="en-US" altLang="zh-CN" dirty="0"/>
              <a:t>Fast Fourier Transform</a:t>
            </a:r>
          </a:p>
          <a:p>
            <a:pPr lvl="1"/>
            <a:r>
              <a:rPr lang="en-US" altLang="zh-CN" dirty="0"/>
              <a:t>Integer Relation Detection</a:t>
            </a:r>
          </a:p>
          <a:p>
            <a:pPr lvl="1"/>
            <a:r>
              <a:rPr lang="en-US" altLang="zh-CN" dirty="0"/>
              <a:t>Fast </a:t>
            </a:r>
            <a:r>
              <a:rPr lang="en-US" altLang="zh-CN" dirty="0" err="1"/>
              <a:t>Multipole</a:t>
            </a:r>
            <a:r>
              <a:rPr lang="en-US" altLang="zh-CN" dirty="0"/>
              <a:t> Method</a:t>
            </a:r>
          </a:p>
          <a:p>
            <a:r>
              <a:rPr lang="en-US" altLang="zh-CN" dirty="0"/>
              <a:t>What will be the top ten algorithms in this century?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506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1B495-D7B6-4B5B-BAE7-2BCB3EC7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2ECF9-66D9-45DE-815D-137190B9A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</a:t>
            </a:r>
          </a:p>
          <a:p>
            <a:pPr lvl="1"/>
            <a:r>
              <a:rPr lang="en-US" altLang="zh-CN" dirty="0"/>
              <a:t>If the number of elements in S is 0 or 1, return.</a:t>
            </a:r>
          </a:p>
          <a:p>
            <a:pPr lvl="1"/>
            <a:r>
              <a:rPr lang="en-US" altLang="zh-CN" dirty="0"/>
              <a:t>Pick any element v</a:t>
            </a:r>
          </a:p>
          <a:p>
            <a:pPr lvl="2"/>
            <a:r>
              <a:rPr lang="en-US" altLang="zh-CN" dirty="0"/>
              <a:t>This is called the pivot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zh-CN" altLang="en-US" b="1" dirty="0">
                <a:solidFill>
                  <a:srgbClr val="FF0000"/>
                </a:solidFill>
              </a:rPr>
              <a:t>轴值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/>
              <a:t>Partition S-{v} (the remaining elements in S) into two disjoint groups:</a:t>
            </a:r>
          </a:p>
          <a:p>
            <a:pPr lvl="2"/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 = {x ∈</a:t>
            </a:r>
            <a:r>
              <a:rPr lang="zh-CN" altLang="en-US" dirty="0"/>
              <a:t> </a:t>
            </a:r>
            <a:r>
              <a:rPr lang="en-US" altLang="zh-CN" dirty="0"/>
              <a:t>S-{v} | x ≤</a:t>
            </a:r>
            <a:r>
              <a:rPr lang="zh-CN" altLang="en-US" dirty="0"/>
              <a:t> </a:t>
            </a:r>
            <a:r>
              <a:rPr lang="en-US" altLang="zh-CN" dirty="0"/>
              <a:t>v}, and</a:t>
            </a:r>
          </a:p>
          <a:p>
            <a:pPr lvl="2"/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 = {x ∈ S-{v} | x ≥ v}.</a:t>
            </a:r>
          </a:p>
          <a:p>
            <a:pPr lvl="1"/>
            <a:r>
              <a:rPr lang="en-US" altLang="zh-CN" dirty="0"/>
              <a:t>Return {quicksort (S</a:t>
            </a:r>
            <a:r>
              <a:rPr lang="en-US" altLang="zh-CN" baseline="-25000" dirty="0"/>
              <a:t>1</a:t>
            </a:r>
            <a:r>
              <a:rPr lang="en-US" altLang="zh-CN" dirty="0"/>
              <a:t>) + v + quicksort (S</a:t>
            </a:r>
            <a:r>
              <a:rPr lang="en-US" altLang="zh-CN" baseline="-25000" dirty="0"/>
              <a:t>2</a:t>
            </a:r>
            <a:r>
              <a:rPr lang="en-US" altLang="zh-CN" dirty="0"/>
              <a:t>)}.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70C4D-ACB3-4938-8005-8DBE65248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6209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5D17E-62CD-40D8-92E9-D66C06A0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7A75C0-218F-480F-B611-D1E34E36A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26206D8E-3C80-4658-951A-4C6D4E166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083" y="1386608"/>
            <a:ext cx="5361517" cy="450851"/>
          </a:xfrm>
          <a:prstGeom prst="rect">
            <a:avLst/>
          </a:prstGeom>
          <a:solidFill>
            <a:srgbClr val="4472C4">
              <a:lumMod val="9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121908" tIns="60954" rIns="121908" bIns="60954"/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25  34  45  32  34’12  29  64</a:t>
            </a:r>
            <a:endParaRPr kumimoji="0" lang="en-US" altLang="zh-CN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endParaRPr kumimoji="0" lang="en-US" altLang="zh-CN" sz="27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37" name="Group 26">
            <a:extLst>
              <a:ext uri="{FF2B5EF4-FFF2-40B4-BE49-F238E27FC236}">
                <a16:creationId xmlns:a16="http://schemas.microsoft.com/office/drawing/2014/main" id="{41A46892-9073-4542-AFCF-6064F2960328}"/>
              </a:ext>
            </a:extLst>
          </p:cNvPr>
          <p:cNvGrpSpPr>
            <a:grpSpLocks/>
          </p:cNvGrpSpPr>
          <p:nvPr/>
        </p:nvGrpSpPr>
        <p:grpSpPr bwMode="auto">
          <a:xfrm>
            <a:off x="3153643" y="1836929"/>
            <a:ext cx="2135717" cy="1204914"/>
            <a:chOff x="1292" y="1310"/>
            <a:chExt cx="1009" cy="759"/>
          </a:xfrm>
          <a:solidFill>
            <a:srgbClr val="BBD7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Line 5">
              <a:extLst>
                <a:ext uri="{FF2B5EF4-FFF2-40B4-BE49-F238E27FC236}">
                  <a16:creationId xmlns:a16="http://schemas.microsoft.com/office/drawing/2014/main" id="{FE0E3567-5E67-43B4-895D-B90EAE83F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9" y="1310"/>
              <a:ext cx="328" cy="474"/>
            </a:xfrm>
            <a:prstGeom prst="line">
              <a:avLst/>
            </a:prstGeom>
            <a:solidFill>
              <a:srgbClr val="4472C4">
                <a:lumMod val="9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lIns="121908" tIns="60954" rIns="121908" bIns="60954"/>
            <a:lstStyle/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endParaRPr kumimoji="0" lang="zh-CN" altLang="en-US" sz="2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39" name="Text Box 7">
              <a:extLst>
                <a:ext uri="{FF2B5EF4-FFF2-40B4-BE49-F238E27FC236}">
                  <a16:creationId xmlns:a16="http://schemas.microsoft.com/office/drawing/2014/main" id="{F4E7380A-3E58-4C41-A85D-1D46E81CA0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2" y="1784"/>
              <a:ext cx="1009" cy="285"/>
            </a:xfrm>
            <a:prstGeom prst="rect">
              <a:avLst/>
            </a:prstGeom>
            <a:solidFill>
              <a:srgbClr val="4472C4">
                <a:lumMod val="9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lIns="121908" tIns="60954" rIns="121908" bIns="60954"/>
            <a:lstStyle>
              <a:defPPr>
                <a:defRPr lang="zh-CN"/>
              </a:defPPr>
              <a:lvl1pPr marL="342900" indent="-342900"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  <a:defRPr sz="2700" b="1">
                  <a:latin typeface="微软雅黑" charset="0"/>
                  <a:ea typeface="微软雅黑" charset="0"/>
                  <a:cs typeface="微软雅黑" charset="0"/>
                </a:defRPr>
              </a:lvl1pPr>
              <a:lvl2pPr marL="742950" indent="-285750">
                <a:defRPr>
                  <a:latin typeface="Verdana" charset="0"/>
                  <a:ea typeface="Arial Unicode MS" charset="0"/>
                  <a:cs typeface="Arial Unicode MS" charset="0"/>
                </a:defRPr>
              </a:lvl2pPr>
              <a:lvl3pPr marL="11430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3pPr>
              <a:lvl4pPr marL="16002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4pPr>
              <a:lvl5pPr marL="20574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r>
                <a:rPr kumimoji="0" lang="en-US" altLang="zh-CN" sz="2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0"/>
                  <a:ea typeface="微软雅黑" charset="0"/>
                </a:rPr>
                <a:t>25  29  12  </a:t>
              </a:r>
            </a:p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endParaRPr kumimoji="0" lang="en-US" altLang="zh-CN" sz="2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</a:endParaRPr>
            </a:p>
          </p:txBody>
        </p:sp>
      </p:grpSp>
      <p:sp>
        <p:nvSpPr>
          <p:cNvPr id="40" name="Text Box 10">
            <a:extLst>
              <a:ext uri="{FF2B5EF4-FFF2-40B4-BE49-F238E27FC236}">
                <a16:creationId xmlns:a16="http://schemas.microsoft.com/office/drawing/2014/main" id="{D0129C0B-5B96-4698-B116-E5FDEE81F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267" y="3679907"/>
            <a:ext cx="696253" cy="450851"/>
          </a:xfrm>
          <a:prstGeom prst="rect">
            <a:avLst/>
          </a:prstGeom>
          <a:solidFill>
            <a:srgbClr val="4472C4">
              <a:lumMod val="9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121908" tIns="60954" rIns="121908" bIns="60954"/>
          <a:lstStyle>
            <a:defPPr>
              <a:defRPr lang="zh-CN"/>
            </a:defPPr>
            <a:lvl1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 sz="2700" b="1"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>
              <a:defRPr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29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3C6CE69A-17AC-46FD-A14F-1463BD167214}"/>
              </a:ext>
            </a:extLst>
          </p:cNvPr>
          <p:cNvGrpSpPr/>
          <p:nvPr/>
        </p:nvGrpSpPr>
        <p:grpSpPr>
          <a:xfrm>
            <a:off x="6280088" y="3059194"/>
            <a:ext cx="2123384" cy="1050925"/>
            <a:chOff x="4981439" y="3624153"/>
            <a:chExt cx="2123108" cy="1050925"/>
          </a:xfrm>
        </p:grpSpPr>
        <p:sp>
          <p:nvSpPr>
            <p:cNvPr id="42" name="Text Box 14">
              <a:extLst>
                <a:ext uri="{FF2B5EF4-FFF2-40B4-BE49-F238E27FC236}">
                  <a16:creationId xmlns:a16="http://schemas.microsoft.com/office/drawing/2014/main" id="{56A370FC-7210-4AC5-910E-68C997F3D2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1439" y="4224228"/>
              <a:ext cx="2123108" cy="450850"/>
            </a:xfrm>
            <a:prstGeom prst="rect">
              <a:avLst/>
            </a:prstGeom>
            <a:solidFill>
              <a:srgbClr val="4472C4">
                <a:lumMod val="9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lIns="121908" tIns="60954" rIns="121908" bIns="60954"/>
            <a:lstStyle>
              <a:defPPr>
                <a:defRPr lang="zh-CN"/>
              </a:defPPr>
              <a:lvl1pPr marL="342900" indent="-342900"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  <a:defRPr sz="2700" b="1">
                  <a:latin typeface="微软雅黑" charset="0"/>
                  <a:ea typeface="微软雅黑" charset="0"/>
                  <a:cs typeface="微软雅黑" charset="0"/>
                </a:defRPr>
              </a:lvl1pPr>
              <a:lvl2pPr marL="742950" indent="-285750">
                <a:defRPr>
                  <a:latin typeface="Verdana" charset="0"/>
                  <a:ea typeface="Arial Unicode MS" charset="0"/>
                  <a:cs typeface="Arial Unicode MS" charset="0"/>
                </a:defRPr>
              </a:lvl2pPr>
              <a:lvl3pPr marL="11430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3pPr>
              <a:lvl4pPr marL="16002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4pPr>
              <a:lvl5pPr marL="20574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r>
                <a:rPr kumimoji="0" lang="en-US" altLang="zh-CN" sz="27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0"/>
                  <a:ea typeface="微软雅黑" charset="0"/>
                </a:rPr>
                <a:t>34’34  45</a:t>
              </a:r>
            </a:p>
          </p:txBody>
        </p:sp>
        <p:sp>
          <p:nvSpPr>
            <p:cNvPr id="43" name="Line 15">
              <a:extLst>
                <a:ext uri="{FF2B5EF4-FFF2-40B4-BE49-F238E27FC236}">
                  <a16:creationId xmlns:a16="http://schemas.microsoft.com/office/drawing/2014/main" id="{007ECBC7-45F0-41E1-80FB-E6BBC698D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4453" y="3624153"/>
              <a:ext cx="426952" cy="571500"/>
            </a:xfrm>
            <a:prstGeom prst="line">
              <a:avLst/>
            </a:prstGeom>
            <a:solidFill>
              <a:srgbClr val="4472C4">
                <a:lumMod val="9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lIns="121908" tIns="60954" rIns="121908" bIns="60954"/>
            <a:lstStyle/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endParaRPr kumimoji="0" lang="zh-CN" altLang="en-US" sz="2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44" name="Text Box 16">
            <a:extLst>
              <a:ext uri="{FF2B5EF4-FFF2-40B4-BE49-F238E27FC236}">
                <a16:creationId xmlns:a16="http://schemas.microsoft.com/office/drawing/2014/main" id="{A4D1E67E-5D54-466B-9C9B-28E66AFB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9359" y="2588875"/>
            <a:ext cx="685889" cy="452967"/>
          </a:xfrm>
          <a:prstGeom prst="rect">
            <a:avLst/>
          </a:prstGeom>
          <a:solidFill>
            <a:srgbClr val="BBD789"/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121908" tIns="60954" rIns="121908" bIns="60954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7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32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09CB6DF2-EBC2-478D-9650-B6E1BF020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472" y="3656625"/>
            <a:ext cx="696383" cy="452967"/>
          </a:xfrm>
          <a:prstGeom prst="rect">
            <a:avLst/>
          </a:prstGeom>
          <a:solidFill>
            <a:srgbClr val="4472C4">
              <a:lumMod val="9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121908" tIns="60954" rIns="121908" bIns="60954"/>
          <a:lstStyle>
            <a:defPPr>
              <a:defRPr lang="zh-CN"/>
            </a:defPPr>
            <a:lvl1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 sz="2700" b="1"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>
              <a:defRPr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64</a:t>
            </a:r>
          </a:p>
        </p:txBody>
      </p:sp>
      <p:sp>
        <p:nvSpPr>
          <p:cNvPr id="46" name="Text Box 18">
            <a:extLst>
              <a:ext uri="{FF2B5EF4-FFF2-40B4-BE49-F238E27FC236}">
                <a16:creationId xmlns:a16="http://schemas.microsoft.com/office/drawing/2014/main" id="{284E0070-3E7A-4AE4-BCF7-98DCACFF3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489" y="4546793"/>
            <a:ext cx="694266" cy="450849"/>
          </a:xfrm>
          <a:prstGeom prst="rect">
            <a:avLst/>
          </a:prstGeom>
          <a:solidFill>
            <a:srgbClr val="4472C4">
              <a:lumMod val="9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121908" tIns="60954" rIns="121908" bIns="60954"/>
          <a:lstStyle>
            <a:defPPr>
              <a:defRPr lang="zh-CN"/>
            </a:defPPr>
            <a:lvl1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 sz="2700" b="1"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>
              <a:defRPr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25</a:t>
            </a:r>
          </a:p>
        </p:txBody>
      </p:sp>
      <p:sp>
        <p:nvSpPr>
          <p:cNvPr id="47" name="Text Box 20">
            <a:extLst>
              <a:ext uri="{FF2B5EF4-FFF2-40B4-BE49-F238E27FC236}">
                <a16:creationId xmlns:a16="http://schemas.microsoft.com/office/drawing/2014/main" id="{1D07524B-63CD-4C07-A226-B1B1DE010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684" y="4546793"/>
            <a:ext cx="694266" cy="450849"/>
          </a:xfrm>
          <a:prstGeom prst="rect">
            <a:avLst/>
          </a:prstGeom>
          <a:solidFill>
            <a:srgbClr val="4472C4">
              <a:lumMod val="9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121908" tIns="60954" rIns="121908" bIns="60954"/>
          <a:lstStyle>
            <a:defPPr>
              <a:defRPr lang="zh-CN"/>
            </a:defPPr>
            <a:lvl1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 sz="2700" b="1"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>
              <a:defRPr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34</a:t>
            </a:r>
          </a:p>
        </p:txBody>
      </p:sp>
      <p:grpSp>
        <p:nvGrpSpPr>
          <p:cNvPr id="48" name="Group 29">
            <a:extLst>
              <a:ext uri="{FF2B5EF4-FFF2-40B4-BE49-F238E27FC236}">
                <a16:creationId xmlns:a16="http://schemas.microsoft.com/office/drawing/2014/main" id="{E813EDFC-2F11-4E54-BF4F-F9CB781C1730}"/>
              </a:ext>
            </a:extLst>
          </p:cNvPr>
          <p:cNvGrpSpPr>
            <a:grpSpLocks/>
          </p:cNvGrpSpPr>
          <p:nvPr/>
        </p:nvGrpSpPr>
        <p:grpSpPr bwMode="auto">
          <a:xfrm>
            <a:off x="2916489" y="3043427"/>
            <a:ext cx="1377950" cy="1081088"/>
            <a:chOff x="2271" y="2069"/>
            <a:chExt cx="651" cy="681"/>
          </a:xfrm>
          <a:solidFill>
            <a:srgbClr val="BBD7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9" name="Text Box 11">
              <a:extLst>
                <a:ext uri="{FF2B5EF4-FFF2-40B4-BE49-F238E27FC236}">
                  <a16:creationId xmlns:a16="http://schemas.microsoft.com/office/drawing/2014/main" id="{7238DFA0-82BE-438A-ACDB-DB63D0899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" y="2466"/>
              <a:ext cx="651" cy="284"/>
            </a:xfrm>
            <a:prstGeom prst="rect">
              <a:avLst/>
            </a:prstGeom>
            <a:solidFill>
              <a:srgbClr val="4472C4">
                <a:lumMod val="9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lIns="121908" tIns="60954" rIns="121908" bIns="60954"/>
            <a:lstStyle>
              <a:defPPr>
                <a:defRPr lang="zh-CN"/>
              </a:defPPr>
              <a:lvl1pPr marL="342900" indent="-342900"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  <a:defRPr sz="2700" b="1">
                  <a:latin typeface="微软雅黑" charset="0"/>
                  <a:ea typeface="微软雅黑" charset="0"/>
                  <a:cs typeface="微软雅黑" charset="0"/>
                </a:defRPr>
              </a:lvl1pPr>
              <a:lvl2pPr marL="742950" indent="-285750">
                <a:defRPr>
                  <a:latin typeface="Verdana" charset="0"/>
                  <a:ea typeface="Arial Unicode MS" charset="0"/>
                  <a:cs typeface="Arial Unicode MS" charset="0"/>
                </a:defRPr>
              </a:lvl2pPr>
              <a:lvl3pPr marL="11430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3pPr>
              <a:lvl4pPr marL="16002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4pPr>
              <a:lvl5pPr marL="20574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r>
                <a:rPr kumimoji="0" lang="en-US" altLang="zh-CN" sz="2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0"/>
                  <a:ea typeface="微软雅黑" charset="0"/>
                </a:rPr>
                <a:t>12  25</a:t>
              </a:r>
            </a:p>
          </p:txBody>
        </p:sp>
        <p:sp>
          <p:nvSpPr>
            <p:cNvPr id="50" name="Line 21">
              <a:extLst>
                <a:ext uri="{FF2B5EF4-FFF2-40B4-BE49-F238E27FC236}">
                  <a16:creationId xmlns:a16="http://schemas.microsoft.com/office/drawing/2014/main" id="{445019B7-90B2-4B15-BC69-2E4EA5A01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1" y="2069"/>
              <a:ext cx="328" cy="378"/>
            </a:xfrm>
            <a:prstGeom prst="line">
              <a:avLst/>
            </a:prstGeom>
            <a:solidFill>
              <a:srgbClr val="4472C4">
                <a:lumMod val="9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lIns="121908" tIns="60954" rIns="121908" bIns="60954"/>
            <a:lstStyle/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endParaRPr kumimoji="0" lang="zh-CN" altLang="en-US" sz="2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51" name="Group 32">
            <a:extLst>
              <a:ext uri="{FF2B5EF4-FFF2-40B4-BE49-F238E27FC236}">
                <a16:creationId xmlns:a16="http://schemas.microsoft.com/office/drawing/2014/main" id="{CB9134CD-D887-4C3A-940D-AAE66A59ECAC}"/>
              </a:ext>
            </a:extLst>
          </p:cNvPr>
          <p:cNvGrpSpPr>
            <a:grpSpLocks/>
          </p:cNvGrpSpPr>
          <p:nvPr/>
        </p:nvGrpSpPr>
        <p:grpSpPr bwMode="auto">
          <a:xfrm>
            <a:off x="2698222" y="4186428"/>
            <a:ext cx="694266" cy="806451"/>
            <a:chOff x="2386" y="2793"/>
            <a:chExt cx="328" cy="508"/>
          </a:xfrm>
          <a:solidFill>
            <a:srgbClr val="BBD789"/>
          </a:solidFill>
          <a:effectLst/>
        </p:grpSpPr>
        <p:sp>
          <p:nvSpPr>
            <p:cNvPr id="52" name="Text Box 8">
              <a:extLst>
                <a:ext uri="{FF2B5EF4-FFF2-40B4-BE49-F238E27FC236}">
                  <a16:creationId xmlns:a16="http://schemas.microsoft.com/office/drawing/2014/main" id="{6655D34C-ABF7-48E6-B14A-CA3FED0DB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6" y="3017"/>
              <a:ext cx="328" cy="284"/>
            </a:xfrm>
            <a:prstGeom prst="rect">
              <a:avLst/>
            </a:prstGeom>
            <a:solidFill>
              <a:srgbClr val="4472C4">
                <a:lumMod val="9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lIns="121908" tIns="60954" rIns="121908" bIns="60954"/>
            <a:lstStyle>
              <a:defPPr>
                <a:defRPr lang="zh-CN"/>
              </a:defPPr>
              <a:lvl1pPr marL="342900" indent="-342900"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  <a:defRPr sz="2700" b="1">
                  <a:latin typeface="微软雅黑" charset="0"/>
                  <a:ea typeface="微软雅黑" charset="0"/>
                  <a:cs typeface="微软雅黑" charset="0"/>
                </a:defRPr>
              </a:lvl1pPr>
              <a:lvl2pPr marL="742950" indent="-285750">
                <a:defRPr>
                  <a:latin typeface="Verdana" charset="0"/>
                  <a:ea typeface="Arial Unicode MS" charset="0"/>
                  <a:cs typeface="Arial Unicode MS" charset="0"/>
                </a:defRPr>
              </a:lvl2pPr>
              <a:lvl3pPr marL="11430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3pPr>
              <a:lvl4pPr marL="16002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4pPr>
              <a:lvl5pPr marL="20574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r>
                <a:rPr kumimoji="0" lang="en-US" altLang="zh-CN" sz="2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0"/>
                  <a:ea typeface="微软雅黑" charset="0"/>
                </a:rPr>
                <a:t>12</a:t>
              </a:r>
            </a:p>
          </p:txBody>
        </p:sp>
        <p:sp>
          <p:nvSpPr>
            <p:cNvPr id="53" name="Line 24">
              <a:extLst>
                <a:ext uri="{FF2B5EF4-FFF2-40B4-BE49-F238E27FC236}">
                  <a16:creationId xmlns:a16="http://schemas.microsoft.com/office/drawing/2014/main" id="{1AB3D41F-BBC0-4005-AC46-1C2D36DFFC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5" y="2793"/>
              <a:ext cx="187" cy="224"/>
            </a:xfrm>
            <a:prstGeom prst="line">
              <a:avLst/>
            </a:prstGeom>
            <a:grpFill/>
            <a:ln w="28575">
              <a:solidFill>
                <a:srgbClr val="00206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28">
            <a:extLst>
              <a:ext uri="{FF2B5EF4-FFF2-40B4-BE49-F238E27FC236}">
                <a16:creationId xmlns:a16="http://schemas.microsoft.com/office/drawing/2014/main" id="{74F481DB-C0F4-4E25-8BEA-1076CB2FE708}"/>
              </a:ext>
            </a:extLst>
          </p:cNvPr>
          <p:cNvGrpSpPr>
            <a:grpSpLocks/>
          </p:cNvGrpSpPr>
          <p:nvPr/>
        </p:nvGrpSpPr>
        <p:grpSpPr bwMode="auto">
          <a:xfrm>
            <a:off x="5975248" y="1836929"/>
            <a:ext cx="2533650" cy="1204913"/>
            <a:chOff x="2932" y="1310"/>
            <a:chExt cx="1197" cy="759"/>
          </a:xfrm>
          <a:solidFill>
            <a:srgbClr val="BBD7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Line 13">
              <a:extLst>
                <a:ext uri="{FF2B5EF4-FFF2-40B4-BE49-F238E27FC236}">
                  <a16:creationId xmlns:a16="http://schemas.microsoft.com/office/drawing/2014/main" id="{39A82F60-2615-4538-95E0-434F38878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0" y="1310"/>
              <a:ext cx="437" cy="570"/>
            </a:xfrm>
            <a:prstGeom prst="line">
              <a:avLst/>
            </a:prstGeom>
            <a:solidFill>
              <a:srgbClr val="4472C4">
                <a:lumMod val="9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lIns="121908" tIns="60954" rIns="121908" bIns="60954"/>
            <a:lstStyle/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endParaRPr kumimoji="0" lang="zh-CN" altLang="en-US" sz="2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05C8E9AC-71EC-43A4-AFFC-22FE11E5A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2" y="1784"/>
              <a:ext cx="1197" cy="285"/>
            </a:xfrm>
            <a:prstGeom prst="rect">
              <a:avLst/>
            </a:prstGeom>
            <a:solidFill>
              <a:srgbClr val="4472C4">
                <a:lumMod val="9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lIns="121908" tIns="60954" rIns="121908" bIns="60954"/>
            <a:lstStyle>
              <a:defPPr>
                <a:defRPr lang="zh-CN"/>
              </a:defPPr>
              <a:lvl1pPr marL="342900" indent="-342900"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  <a:defRPr sz="2700" b="1">
                  <a:latin typeface="微软雅黑" charset="0"/>
                  <a:ea typeface="微软雅黑" charset="0"/>
                  <a:cs typeface="微软雅黑" charset="0"/>
                </a:defRPr>
              </a:lvl1pPr>
              <a:lvl2pPr marL="742950" indent="-285750">
                <a:defRPr>
                  <a:latin typeface="Verdana" charset="0"/>
                  <a:ea typeface="Arial Unicode MS" charset="0"/>
                  <a:cs typeface="Arial Unicode MS" charset="0"/>
                </a:defRPr>
              </a:lvl2pPr>
              <a:lvl3pPr marL="11430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3pPr>
              <a:lvl4pPr marL="16002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4pPr>
              <a:lvl5pPr marL="20574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r>
                <a:rPr kumimoji="0" lang="en-US" altLang="zh-CN" sz="2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0"/>
                  <a:ea typeface="微软雅黑" charset="0"/>
                </a:rPr>
                <a:t>34’64 45 34 </a:t>
              </a:r>
            </a:p>
          </p:txBody>
        </p:sp>
      </p:grpSp>
      <p:grpSp>
        <p:nvGrpSpPr>
          <p:cNvPr id="57" name="Group 33">
            <a:extLst>
              <a:ext uri="{FF2B5EF4-FFF2-40B4-BE49-F238E27FC236}">
                <a16:creationId xmlns:a16="http://schemas.microsoft.com/office/drawing/2014/main" id="{183A2195-0EE4-497E-98A5-965CD1C18C22}"/>
              </a:ext>
            </a:extLst>
          </p:cNvPr>
          <p:cNvGrpSpPr>
            <a:grpSpLocks/>
          </p:cNvGrpSpPr>
          <p:nvPr/>
        </p:nvGrpSpPr>
        <p:grpSpPr bwMode="auto">
          <a:xfrm>
            <a:off x="6280220" y="4114990"/>
            <a:ext cx="965201" cy="882651"/>
            <a:chOff x="3493" y="2745"/>
            <a:chExt cx="456" cy="556"/>
          </a:xfrm>
          <a:solidFill>
            <a:srgbClr val="BBD78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Line 23">
              <a:extLst>
                <a:ext uri="{FF2B5EF4-FFF2-40B4-BE49-F238E27FC236}">
                  <a16:creationId xmlns:a16="http://schemas.microsoft.com/office/drawing/2014/main" id="{BF8B1CC8-3827-417A-8F67-A7EED3807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7" y="2745"/>
              <a:ext cx="162" cy="322"/>
            </a:xfrm>
            <a:prstGeom prst="line">
              <a:avLst/>
            </a:prstGeom>
            <a:solidFill>
              <a:srgbClr val="4472C4">
                <a:lumMod val="9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lIns="121908" tIns="60954" rIns="121908" bIns="60954"/>
            <a:lstStyle/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endParaRPr kumimoji="0" lang="zh-CN" altLang="en-US" sz="27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9" name="Text Box 19">
              <a:extLst>
                <a:ext uri="{FF2B5EF4-FFF2-40B4-BE49-F238E27FC236}">
                  <a16:creationId xmlns:a16="http://schemas.microsoft.com/office/drawing/2014/main" id="{6261F8BF-966A-465A-966C-FCA1D1A9E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3" y="3017"/>
              <a:ext cx="424" cy="284"/>
            </a:xfrm>
            <a:prstGeom prst="rect">
              <a:avLst/>
            </a:prstGeom>
            <a:solidFill>
              <a:srgbClr val="4472C4">
                <a:lumMod val="90000"/>
              </a:srgbClr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lIns="121908" tIns="60954" rIns="121908" bIns="60954"/>
            <a:lstStyle>
              <a:defPPr>
                <a:defRPr lang="zh-CN"/>
              </a:defPPr>
              <a:lvl1pPr marL="342900" indent="-342900"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  <a:defRPr sz="2700" b="1">
                  <a:latin typeface="微软雅黑" charset="0"/>
                  <a:ea typeface="微软雅黑" charset="0"/>
                  <a:cs typeface="微软雅黑" charset="0"/>
                </a:defRPr>
              </a:lvl1pPr>
              <a:lvl2pPr marL="742950" indent="-285750">
                <a:defRPr>
                  <a:latin typeface="Verdana" charset="0"/>
                  <a:ea typeface="Arial Unicode MS" charset="0"/>
                  <a:cs typeface="Arial Unicode MS" charset="0"/>
                </a:defRPr>
              </a:lvl2pPr>
              <a:lvl3pPr marL="11430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3pPr>
              <a:lvl4pPr marL="16002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4pPr>
              <a:lvl5pPr marL="2057400" indent="-228600">
                <a:defRPr>
                  <a:latin typeface="Verdana" charset="0"/>
                  <a:ea typeface="Arial Unicode MS" charset="0"/>
                  <a:cs typeface="Arial Unicode M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Verdana" charset="0"/>
                  <a:ea typeface="Arial Unicode MS" charset="0"/>
                  <a:cs typeface="Arial Unicode MS" charset="0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charset="0"/>
                <a:buNone/>
                <a:tabLst/>
                <a:defRPr/>
              </a:pPr>
              <a:r>
                <a:rPr kumimoji="0" lang="en-US" altLang="zh-CN" sz="27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charset="0"/>
                  <a:ea typeface="微软雅黑" charset="0"/>
                </a:rPr>
                <a:t>34’</a:t>
              </a:r>
            </a:p>
          </p:txBody>
        </p:sp>
      </p:grpSp>
      <p:sp>
        <p:nvSpPr>
          <p:cNvPr id="60" name="矩形 59">
            <a:extLst>
              <a:ext uri="{FF2B5EF4-FFF2-40B4-BE49-F238E27FC236}">
                <a16:creationId xmlns:a16="http://schemas.microsoft.com/office/drawing/2014/main" id="{57846436-F41A-4FAC-8B2B-599B69515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4825" y="1393596"/>
            <a:ext cx="762000" cy="427567"/>
          </a:xfrm>
          <a:prstGeom prst="rect">
            <a:avLst/>
          </a:prstGeom>
          <a:solidFill>
            <a:srgbClr val="FFFF00">
              <a:alpha val="32941"/>
            </a:srgbClr>
          </a:solidFill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1" name="Line 13">
            <a:extLst>
              <a:ext uri="{FF2B5EF4-FFF2-40B4-BE49-F238E27FC236}">
                <a16:creationId xmlns:a16="http://schemas.microsoft.com/office/drawing/2014/main" id="{460B7B01-F157-4F1C-A368-03531BF5BB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0595" y="4114992"/>
            <a:ext cx="381000" cy="427567"/>
          </a:xfrm>
          <a:prstGeom prst="line">
            <a:avLst/>
          </a:prstGeom>
          <a:noFill/>
          <a:ln w="28575">
            <a:solidFill>
              <a:srgbClr val="ED7D31"/>
            </a:solidFill>
            <a:prstDash val="sysDot"/>
            <a:round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121908" tIns="60954" rIns="121908" bIns="6095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Text Box 9">
            <a:extLst>
              <a:ext uri="{FF2B5EF4-FFF2-40B4-BE49-F238E27FC236}">
                <a16:creationId xmlns:a16="http://schemas.microsoft.com/office/drawing/2014/main" id="{5B7A3A30-87C7-4AB5-A5BF-C5E6BA668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195" y="4542559"/>
            <a:ext cx="787400" cy="452967"/>
          </a:xfrm>
          <a:prstGeom prst="rect">
            <a:avLst/>
          </a:prstGeom>
          <a:solidFill>
            <a:srgbClr val="4472C4">
              <a:lumMod val="90000"/>
            </a:srgbClr>
          </a:solidFill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</p:spPr>
        <p:txBody>
          <a:bodyPr lIns="121908" tIns="60954" rIns="121908" bIns="60954"/>
          <a:lstStyle>
            <a:defPPr>
              <a:defRPr lang="zh-CN"/>
            </a:defPPr>
            <a:lvl1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  <a:defRPr sz="2700" b="1">
                <a:latin typeface="微软雅黑" charset="0"/>
                <a:ea typeface="微软雅黑" charset="0"/>
                <a:cs typeface="微软雅黑" charset="0"/>
              </a:defRPr>
            </a:lvl1pPr>
            <a:lvl2pPr marL="742950" indent="-285750">
              <a:defRPr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marL="342900" marR="0" lvl="0" indent="-342900" algn="just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7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</a:rPr>
              <a:t>45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AAC1790-C7B0-4218-B67C-53C4C5E46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161" y="2588874"/>
            <a:ext cx="762000" cy="455084"/>
          </a:xfrm>
          <a:prstGeom prst="rect">
            <a:avLst/>
          </a:prstGeom>
          <a:solidFill>
            <a:srgbClr val="FFFF00">
              <a:alpha val="32941"/>
            </a:srgbClr>
          </a:solidFill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05F6DDF1-2E12-45DF-B203-17B17B0A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8" y="2598508"/>
            <a:ext cx="574676" cy="429684"/>
          </a:xfrm>
          <a:prstGeom prst="rect">
            <a:avLst/>
          </a:prstGeom>
          <a:solidFill>
            <a:srgbClr val="FFFF00">
              <a:alpha val="32941"/>
            </a:srgbClr>
          </a:solidFill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DC09DB8-1DFE-46D4-88DB-86B444788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26" y="3696856"/>
            <a:ext cx="727313" cy="429684"/>
          </a:xfrm>
          <a:prstGeom prst="rect">
            <a:avLst/>
          </a:prstGeom>
          <a:solidFill>
            <a:srgbClr val="FFFF00">
              <a:alpha val="32941"/>
            </a:srgbClr>
          </a:solidFill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A89C89A-A350-4A86-8936-78FCFF10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255" y="3662974"/>
            <a:ext cx="683684" cy="427567"/>
          </a:xfrm>
          <a:prstGeom prst="rect">
            <a:avLst/>
          </a:prstGeom>
          <a:solidFill>
            <a:srgbClr val="FFFF00">
              <a:alpha val="32941"/>
            </a:srgbClr>
          </a:solidFill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08" tIns="60954" rIns="121908" bIns="60954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7" name="Text Box 35">
            <a:extLst>
              <a:ext uri="{FF2B5EF4-FFF2-40B4-BE49-F238E27FC236}">
                <a16:creationId xmlns:a16="http://schemas.microsoft.com/office/drawing/2014/main" id="{3C0CE4A5-D07B-4EEF-A985-475035F77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5525251"/>
            <a:ext cx="10858500" cy="43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08" tIns="60954" rIns="121908" bIns="60954">
            <a:spAutoFit/>
          </a:bodyPr>
          <a:lstStyle>
            <a:lvl1pPr marL="342900" indent="-342900">
              <a:defRPr kumimoji="1"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kumimoji="0" lang="en-US" altLang="zh-CN" sz="2400" b="1" dirty="0">
                <a:latin typeface="+mj-lt"/>
                <a:ea typeface="微软雅黑" charset="0"/>
                <a:cs typeface="微软雅黑" charset="0"/>
              </a:rPr>
              <a:t>Final Results</a:t>
            </a:r>
            <a:r>
              <a:rPr kumimoji="0" lang="zh-CN" altLang="en-US" sz="2400" b="1" dirty="0">
                <a:latin typeface="+mj-lt"/>
                <a:ea typeface="微软雅黑" charset="0"/>
                <a:cs typeface="微软雅黑" charset="0"/>
              </a:rPr>
              <a:t>：</a:t>
            </a:r>
            <a:r>
              <a:rPr kumimoji="0" lang="en-US" altLang="zh-CN" sz="2400" b="1" dirty="0">
                <a:latin typeface="+mj-lt"/>
                <a:ea typeface="微软雅黑" charset="0"/>
                <a:cs typeface="微软雅黑" charset="0"/>
              </a:rPr>
              <a:t>12  25  29  32  34’  34  45  64  </a:t>
            </a:r>
          </a:p>
        </p:txBody>
      </p:sp>
    </p:spTree>
    <p:extLst>
      <p:ext uri="{BB962C8B-B14F-4D97-AF65-F5344CB8AC3E}">
        <p14:creationId xmlns:p14="http://schemas.microsoft.com/office/powerpoint/2010/main" val="111015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5FFBE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5FFBE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5FFBE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5FFBE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5FFBE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5" grpId="0" animBg="1"/>
      <p:bldP spid="46" grpId="0" animBg="1"/>
      <p:bldP spid="47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35FFB-BEAB-48D7-8C69-FF6B0D53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AB452-A2CA-44C4-9C14-160D15F4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81" y="1628776"/>
            <a:ext cx="10181736" cy="4530725"/>
          </a:xfrm>
        </p:spPr>
        <p:txBody>
          <a:bodyPr>
            <a:normAutofit fontScale="85000" lnSpcReduction="10000"/>
          </a:bodyPr>
          <a:lstStyle/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QuickSort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 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		// only 0 or 1 elements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return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	</a:t>
            </a: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pivot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SelectPivot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pivot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Partition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QuickSort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pivot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        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Quick Sort for 1</a:t>
            </a:r>
            <a:r>
              <a:rPr lang="en-US" altLang="zh-CN" sz="3200" b="1" baseline="300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st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sub-list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QuickSort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pivot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  	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Quick</a:t>
            </a:r>
            <a:r>
              <a:rPr lang="zh-CN" alt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Sort for 2</a:t>
            </a:r>
            <a:r>
              <a:rPr lang="en-US" altLang="zh-CN" sz="3200" b="1" baseline="300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nd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sub-list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F67C89-115E-408E-A15B-5046DE1A9A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4735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How to select the pivot?</a:t>
            </a:r>
          </a:p>
          <a:p>
            <a:pPr lvl="1"/>
            <a:r>
              <a:rPr lang="en-US" altLang="zh-CN" dirty="0"/>
              <a:t>better to create </a:t>
            </a:r>
            <a:r>
              <a:rPr lang="en-US" altLang="zh-CN" i="1" dirty="0">
                <a:solidFill>
                  <a:srgbClr val="FF0000"/>
                </a:solidFill>
              </a:rPr>
              <a:t>even</a:t>
            </a:r>
            <a:r>
              <a:rPr lang="en-US" altLang="zh-CN" dirty="0"/>
              <a:t> sub-lists</a:t>
            </a:r>
          </a:p>
          <a:p>
            <a:endParaRPr lang="en-US" altLang="zh-CN" dirty="0"/>
          </a:p>
          <a:p>
            <a:r>
              <a:rPr lang="en-US" altLang="zh-CN" dirty="0"/>
              <a:t>Given a pivot, how to partition the elements?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66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AA91F-8F42-44F6-8352-590E8EF9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Preliminary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16CD2-78DE-416E-9B6A-DEED22E7B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Record</a:t>
            </a:r>
          </a:p>
          <a:p>
            <a:pPr lvl="1"/>
            <a:r>
              <a:rPr lang="en-US" altLang="zh-CN" dirty="0"/>
              <a:t>The basic unit in sorting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Key</a:t>
            </a:r>
          </a:p>
          <a:p>
            <a:pPr lvl="1"/>
            <a:r>
              <a:rPr lang="en-US" altLang="zh-CN" dirty="0"/>
              <a:t>One or more fields that distinguish one record from another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Sort key</a:t>
            </a:r>
          </a:p>
          <a:p>
            <a:pPr lvl="1"/>
            <a:r>
              <a:rPr lang="en-US" altLang="zh-CN" dirty="0"/>
              <a:t>One or more fields to be compared in sorting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Sequence</a:t>
            </a:r>
          </a:p>
          <a:p>
            <a:pPr lvl="1"/>
            <a:r>
              <a:rPr lang="en-US" altLang="zh-CN" dirty="0"/>
              <a:t>A sequential list of records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D28144-ED92-4575-AD64-1B84EF1CF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0743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Pivot Selection Strategies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to select the pivot?</a:t>
            </a:r>
          </a:p>
          <a:p>
            <a:pPr lvl="1"/>
            <a:r>
              <a:rPr lang="en-US" altLang="zh-CN" dirty="0"/>
              <a:t>Choice #1: use the first element</a:t>
            </a:r>
          </a:p>
          <a:p>
            <a:pPr lvl="1"/>
            <a:r>
              <a:rPr lang="en-US" altLang="zh-CN" dirty="0"/>
              <a:t>Choice #2: randomly choose</a:t>
            </a:r>
          </a:p>
          <a:p>
            <a:pPr lvl="1"/>
            <a:r>
              <a:rPr lang="en-US" altLang="zh-CN" dirty="0"/>
              <a:t>Choice #3: median-of-three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Left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</a:rPr>
              <a:t>Right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0070C0"/>
                </a:solidFill>
              </a:rPr>
              <a:t>Center</a:t>
            </a:r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8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 Questions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select the pivot?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Given a pivot, how to partition the elements?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8221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66761-6C70-4A05-9EA8-B946A39E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Partitioning Method 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E1EC2-A05F-438F-90CD-B5BC991C3C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E3C9D8D5-385E-442B-B9A5-FF7E9CF1F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244" y="1222152"/>
            <a:ext cx="576338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28" name="Rectangle 4">
            <a:extLst>
              <a:ext uri="{FF2B5EF4-FFF2-40B4-BE49-F238E27FC236}">
                <a16:creationId xmlns:a16="http://schemas.microsoft.com/office/drawing/2014/main" id="{0A366EB9-1523-44BB-AB66-15AF9E426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384" y="1196752"/>
            <a:ext cx="576337" cy="4048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25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8D60C49C-71F7-4193-86FF-7A8EE67B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893" y="1222152"/>
            <a:ext cx="576338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32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96623AE8-D633-4E92-9202-2C8E3C9D7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473" y="1222152"/>
            <a:ext cx="576337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29</a:t>
            </a:r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55F9DBDC-F438-4705-A82F-3272CFEC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113" y="1222152"/>
            <a:ext cx="576337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64</a:t>
            </a:r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2E160D79-9B7B-4126-BCF9-0AA5E8DBF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735" y="1222152"/>
            <a:ext cx="576337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45</a:t>
            </a: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01A1735E-8088-4722-BAB6-A67E1FB8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612" y="1222152"/>
            <a:ext cx="576338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34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8A54CD0F-D693-4E40-81FA-D85027B3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016" y="1222152"/>
            <a:ext cx="576337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   34’</a:t>
            </a: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D56413B0-7C5E-4620-AE33-FFB16653B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2113" y="1222152"/>
            <a:ext cx="576337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64</a:t>
            </a:r>
          </a:p>
        </p:txBody>
      </p:sp>
      <p:sp>
        <p:nvSpPr>
          <p:cNvPr id="36" name="Text Box 22">
            <a:extLst>
              <a:ext uri="{FF2B5EF4-FFF2-40B4-BE49-F238E27FC236}">
                <a16:creationId xmlns:a16="http://schemas.microsoft.com/office/drawing/2014/main" id="{A5A99D41-86B3-4A31-AB43-EF3DF7A66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384" y="1736502"/>
            <a:ext cx="53982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</a:pPr>
            <a:r>
              <a:rPr lang="en-US" altLang="zh-CN" sz="2400" b="1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i</a:t>
            </a:r>
          </a:p>
        </p:txBody>
      </p:sp>
      <p:sp>
        <p:nvSpPr>
          <p:cNvPr id="37" name="Text Box 23">
            <a:extLst>
              <a:ext uri="{FF2B5EF4-FFF2-40B4-BE49-F238E27FC236}">
                <a16:creationId xmlns:a16="http://schemas.microsoft.com/office/drawing/2014/main" id="{EE192582-DC55-4A7D-B66E-227A59AAC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4993" y="1736502"/>
            <a:ext cx="53982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</a:pPr>
            <a:r>
              <a:rPr lang="en-US" altLang="zh-CN" sz="2400" b="1">
                <a:solidFill>
                  <a:prstClr val="black"/>
                </a:solidFill>
                <a:latin typeface="微软雅黑" charset="0"/>
                <a:ea typeface="微软雅黑" charset="0"/>
                <a:cs typeface="微软雅黑" charset="0"/>
              </a:rPr>
              <a:t>j</a:t>
            </a:r>
          </a:p>
        </p:txBody>
      </p:sp>
      <p:sp>
        <p:nvSpPr>
          <p:cNvPr id="38" name="Rectangle 24">
            <a:extLst>
              <a:ext uri="{FF2B5EF4-FFF2-40B4-BE49-F238E27FC236}">
                <a16:creationId xmlns:a16="http://schemas.microsoft.com/office/drawing/2014/main" id="{BCF1523F-1C17-400E-9122-95DEA216C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893" y="1222152"/>
            <a:ext cx="576338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32</a:t>
            </a:r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79FD4020-4F13-4960-BFEB-145A93469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7612" y="1222152"/>
            <a:ext cx="576338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34</a:t>
            </a:r>
          </a:p>
        </p:txBody>
      </p:sp>
      <p:sp>
        <p:nvSpPr>
          <p:cNvPr id="40" name="Rectangle 26">
            <a:extLst>
              <a:ext uri="{FF2B5EF4-FFF2-40B4-BE49-F238E27FC236}">
                <a16:creationId xmlns:a16="http://schemas.microsoft.com/office/drawing/2014/main" id="{1B1F11FA-E63D-4331-A788-A0A1AB0C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473" y="1222152"/>
            <a:ext cx="576337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29</a:t>
            </a:r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C388C75B-266A-4F7F-B43D-EA9F814E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735" y="1222152"/>
            <a:ext cx="576337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45</a:t>
            </a: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56E9016C-1D61-4F49-A401-46841F76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244" y="1222152"/>
            <a:ext cx="576338" cy="379412"/>
          </a:xfrm>
          <a:prstGeom prst="rect">
            <a:avLst/>
          </a:prstGeom>
          <a:solidFill>
            <a:srgbClr val="CCFFFF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微软雅黑" charset="0"/>
              </a:rPr>
              <a:t>12</a:t>
            </a:r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79367C5F-9FCD-4578-AA08-1EC837D3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1614" y="1196752"/>
            <a:ext cx="720819" cy="406400"/>
          </a:xfrm>
          <a:prstGeom prst="rect">
            <a:avLst/>
          </a:prstGeom>
          <a:solidFill>
            <a:srgbClr val="FFFF99">
              <a:alpha val="52156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6E268437-A563-4856-97DC-8A9865E4D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165" y="1196752"/>
            <a:ext cx="720819" cy="406400"/>
          </a:xfrm>
          <a:prstGeom prst="rect">
            <a:avLst/>
          </a:prstGeom>
          <a:solidFill>
            <a:srgbClr val="FFFF99">
              <a:alpha val="52156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5" name="Rectangle 32">
            <a:extLst>
              <a:ext uri="{FF2B5EF4-FFF2-40B4-BE49-F238E27FC236}">
                <a16:creationId xmlns:a16="http://schemas.microsoft.com/office/drawing/2014/main" id="{9D63D4B7-C084-4B40-B3B5-EAA009821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850" y="1196752"/>
            <a:ext cx="720819" cy="406400"/>
          </a:xfrm>
          <a:prstGeom prst="rect">
            <a:avLst/>
          </a:prstGeom>
          <a:solidFill>
            <a:srgbClr val="FFFF99">
              <a:alpha val="52156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5C57192D-8136-430A-984E-7072FF6F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701" y="1196752"/>
            <a:ext cx="720819" cy="406400"/>
          </a:xfrm>
          <a:prstGeom prst="rect">
            <a:avLst/>
          </a:prstGeom>
          <a:solidFill>
            <a:srgbClr val="FFFF99">
              <a:alpha val="52156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marR="0" lvl="0" indent="-342900" algn="ctr" defTabSz="91440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None/>
              <a:tabLst/>
              <a:defRPr/>
            </a:pPr>
            <a:endParaRPr kumimoji="0" lang="zh-CN" altLang="en-US" sz="9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7" name="Rectangle 34">
            <a:extLst>
              <a:ext uri="{FF2B5EF4-FFF2-40B4-BE49-F238E27FC236}">
                <a16:creationId xmlns:a16="http://schemas.microsoft.com/office/drawing/2014/main" id="{A7E21937-CCD6-4A8D-A48A-4CE80479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746" y="1196752"/>
            <a:ext cx="720819" cy="406400"/>
          </a:xfrm>
          <a:prstGeom prst="rect">
            <a:avLst/>
          </a:prstGeom>
          <a:solidFill>
            <a:srgbClr val="FFFF99">
              <a:alpha val="52156"/>
            </a:srgb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8" name="Text Box 11">
            <a:extLst>
              <a:ext uri="{FF2B5EF4-FFF2-40B4-BE49-F238E27FC236}">
                <a16:creationId xmlns:a16="http://schemas.microsoft.com/office/drawing/2014/main" id="{3E066FA7-7C91-437B-AD10-C4BA56A9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382" y="2078215"/>
            <a:ext cx="7772618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Verdana" charset="0"/>
                <a:ea typeface="宋体" charset="0"/>
                <a:cs typeface="Arial Unicode MS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charset="0"/>
                <a:ea typeface="Arial Unicode MS" charset="0"/>
                <a:cs typeface="Arial Unicode MS" charset="0"/>
              </a:defRPr>
            </a:lvl9pPr>
          </a:lstStyle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Char char="n"/>
            </a:pPr>
            <a:r>
              <a:rPr lang="en-US" altLang="zh-CN" sz="2400" dirty="0">
                <a:solidFill>
                  <a:srgbClr val="0070C0"/>
                </a:solidFill>
                <a:latin typeface="Calibri" panose="020F0502020204030204"/>
                <a:ea typeface="微软雅黑" charset="0"/>
                <a:cs typeface="微软雅黑" charset="0"/>
              </a:rPr>
              <a:t>Step 1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: Store the pivot element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微软雅黑" charset="0"/>
              <a:cs typeface="微软雅黑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Char char="n"/>
            </a:pPr>
            <a:r>
              <a:rPr lang="en-US" altLang="zh-CN" sz="2400" dirty="0">
                <a:solidFill>
                  <a:srgbClr val="0070C0"/>
                </a:solidFill>
                <a:latin typeface="Calibri" panose="020F0502020204030204"/>
                <a:ea typeface="微软雅黑" charset="0"/>
                <a:cs typeface="微软雅黑" charset="0"/>
              </a:rPr>
              <a:t>Step 2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: Move last element to pivot’s position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微软雅黑" charset="0"/>
              <a:cs typeface="微软雅黑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Char char="n"/>
            </a:pPr>
            <a:r>
              <a:rPr lang="en-US" altLang="zh-CN" sz="2400" dirty="0">
                <a:solidFill>
                  <a:srgbClr val="0070C0"/>
                </a:solidFill>
                <a:latin typeface="Calibri" panose="020F0502020204030204"/>
                <a:ea typeface="微软雅黑" charset="0"/>
                <a:cs typeface="微软雅黑" charset="0"/>
              </a:rPr>
              <a:t>Step 3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: Initialize 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/>
                <a:ea typeface="微软雅黑" charset="0"/>
                <a:cs typeface="微软雅黑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微软雅黑" charset="0"/>
                <a:cs typeface="微软雅黑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to the 1</a:t>
            </a:r>
            <a:r>
              <a:rPr lang="en-US" altLang="zh-CN" sz="2400" baseline="300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st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 element,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微软雅黑" charset="0"/>
                <a:cs typeface="微软雅黑" charset="0"/>
              </a:rPr>
              <a:t>j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 to the last element</a:t>
            </a:r>
            <a:endParaRPr lang="zh-CN" altLang="en-US" sz="2400" dirty="0">
              <a:solidFill>
                <a:prstClr val="black"/>
              </a:solidFill>
              <a:latin typeface="Calibri" panose="020F0502020204030204"/>
              <a:ea typeface="微软雅黑" charset="0"/>
              <a:cs typeface="微软雅黑" charset="0"/>
            </a:endParaRPr>
          </a:p>
          <a:p>
            <a:pPr eaLnBrk="1" fontAlgn="auto" hangingPunct="1">
              <a:spcBef>
                <a:spcPts val="6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Char char="n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Repeat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Char char="n"/>
            </a:pPr>
            <a:r>
              <a:rPr lang="en-US" altLang="zh-CN" sz="2400" dirty="0">
                <a:solidFill>
                  <a:srgbClr val="0070C0"/>
                </a:solidFill>
                <a:latin typeface="Calibri" panose="020F0502020204030204"/>
                <a:ea typeface="微软雅黑" charset="0"/>
                <a:cs typeface="微软雅黑" charset="0"/>
              </a:rPr>
              <a:t>Step 4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: increment 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/>
                <a:ea typeface="微软雅黑" charset="0"/>
                <a:cs typeface="微软雅黑" charset="0"/>
              </a:rPr>
              <a:t>i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 until an element larger than pivot</a:t>
            </a:r>
          </a:p>
          <a:p>
            <a:pPr lvl="2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Char char="n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Move this element to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微软雅黑" charset="0"/>
                <a:cs typeface="微软雅黑" charset="0"/>
              </a:rPr>
              <a:t>j-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/>
                <a:ea typeface="微软雅黑" charset="0"/>
                <a:cs typeface="微软雅黑" charset="0"/>
              </a:rPr>
              <a:t>th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 position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Char char="n"/>
            </a:pPr>
            <a:r>
              <a:rPr lang="en-US" altLang="zh-CN" sz="2400" dirty="0">
                <a:solidFill>
                  <a:srgbClr val="0070C0"/>
                </a:solidFill>
                <a:latin typeface="Calibri" panose="020F0502020204030204"/>
                <a:ea typeface="微软雅黑" charset="0"/>
                <a:cs typeface="微软雅黑" charset="0"/>
              </a:rPr>
              <a:t>Step 5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: decrement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微软雅黑" charset="0"/>
                <a:cs typeface="微软雅黑" charset="0"/>
              </a:rPr>
              <a:t>j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 until an element smaller than pivot</a:t>
            </a:r>
          </a:p>
          <a:p>
            <a:pPr lvl="2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Char char="n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Move this element to 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/>
                <a:ea typeface="微软雅黑" charset="0"/>
                <a:cs typeface="微软雅黑" charset="0"/>
              </a:rPr>
              <a:t>i-th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 position</a:t>
            </a:r>
          </a:p>
          <a:p>
            <a:pPr lvl="1" eaLnBrk="1" fontAlgn="auto" hangingPunct="1">
              <a:spcBef>
                <a:spcPts val="6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charset="0"/>
              <a:buChar char="n"/>
            </a:pP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charset="0"/>
                <a:cs typeface="微软雅黑" charset="0"/>
              </a:rPr>
              <a:t>Repeat until </a:t>
            </a:r>
            <a:r>
              <a:rPr lang="en-US" altLang="zh-CN" sz="2400" dirty="0" err="1">
                <a:solidFill>
                  <a:srgbClr val="FF0000"/>
                </a:solidFill>
                <a:latin typeface="Calibri" panose="020F0502020204030204"/>
                <a:ea typeface="微软雅黑" charset="0"/>
                <a:cs typeface="微软雅黑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/>
                <a:ea typeface="微软雅黑" charset="0"/>
                <a:cs typeface="微软雅黑" charset="0"/>
              </a:rPr>
              <a:t>==j</a:t>
            </a:r>
          </a:p>
        </p:txBody>
      </p:sp>
    </p:spTree>
    <p:extLst>
      <p:ext uri="{BB962C8B-B14F-4D97-AF65-F5344CB8AC3E}">
        <p14:creationId xmlns:p14="http://schemas.microsoft.com/office/powerpoint/2010/main" val="37704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-0.00104 -0.0858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30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61 -0.00463 L -0.35078 -0.0025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69" y="9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0139 L 0.09037 0.0013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96296E-6 L 0.53138 -0.0046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3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5 -0.00509 L -0.09401 -0.00324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7 -0.00533 L -0.4418 -0.00139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93" y="18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37 0.00139 L 0.1836 -0.00347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6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6 -0.00463 L 0.3543 -0.00486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6 -0.00231 L -0.18554 -0.00139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00232 L -0.2711 -0.00162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162 -0.00347 L 0.27396 -0.00463 " pathEditMode="relative" rAng="0" ptsTypes="AA">
                                      <p:cBhvr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1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726 2.96296E-6 L -0.17239 2.96296E-6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226 -0.00116 L -0.35625 -0.00532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8496 L 0.00013 -0.0007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/>
      <p:bldP spid="36" grpId="1"/>
      <p:bldP spid="36" grpId="2"/>
      <p:bldP spid="36" grpId="3"/>
      <p:bldP spid="37" grpId="0"/>
      <p:bldP spid="37" grpId="1"/>
      <p:bldP spid="37" grpId="2"/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B2B8A-8E42-46AE-8AC9-6F9186BB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1: 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397AE-D1B3-49DE-AB8D-B80ECDCCC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624" y="1196752"/>
            <a:ext cx="7200800" cy="4824536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template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1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Partition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 Array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right, </a:t>
            </a:r>
            <a:r>
              <a:rPr lang="en-US" altLang="zh-CN" sz="1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pivot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Record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TempRecord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  <a:r>
              <a:rPr lang="en-US" altLang="zh-CN" sz="14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pivot</a:t>
            </a:r>
            <a:r>
              <a:rPr lang="en-US" altLang="zh-CN" sz="1400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 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Save pivot value</a:t>
            </a:r>
            <a:endParaRPr lang="en-US" altLang="zh-CN" sz="1400" b="1" dirty="0">
              <a:solidFill>
                <a:srgbClr val="00008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Swap(Array, pivot, right)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			</a:t>
            </a:r>
            <a:endParaRPr lang="zh-CN" altLang="en-US" sz="1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zh-CN" altLang="en-US" sz="1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while</a:t>
            </a: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!=</a:t>
            </a: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	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endParaRPr lang="zh-CN" altLang="en-US" sz="1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increment l</a:t>
            </a:r>
            <a:endParaRPr lang="zh-CN" altLang="en-US" sz="1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TempRecord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&amp;&amp;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l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++;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zh-CN" altLang="en-US" sz="1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Array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   </a:t>
            </a:r>
            <a:r>
              <a:rPr lang="en-US" altLang="zh-CN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 move a larger element to r-</a:t>
            </a:r>
            <a:r>
              <a:rPr lang="en-US" altLang="zh-CN" sz="14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th</a:t>
            </a:r>
            <a:r>
              <a:rPr lang="en-US" altLang="zh-CN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position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r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--;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         	</a:t>
            </a:r>
            <a:endParaRPr lang="zh-CN" altLang="en-US" sz="1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1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// decrement r</a:t>
            </a:r>
            <a:endParaRPr lang="en-US" altLang="zh-CN" sz="1400" b="1" dirty="0"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pt-BR" altLang="zh-CN" sz="1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while</a:t>
            </a:r>
            <a:r>
              <a:rPr lang="pt-BR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pt-BR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pt-BR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pt-BR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&gt;=</a:t>
            </a:r>
            <a:r>
              <a:rPr lang="pt-BR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TempRecord 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&amp;&amp;</a:t>
            </a:r>
            <a:r>
              <a:rPr lang="pt-BR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 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r>
              <a:rPr lang="pt-BR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</a:t>
            </a:r>
            <a:r>
              <a:rPr lang="pt-BR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endParaRPr lang="pt-BR" altLang="zh-CN" sz="1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r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--;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   	      	</a:t>
            </a:r>
            <a:r>
              <a:rPr lang="en-US" altLang="zh-CN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move a smaller element to r-</a:t>
            </a:r>
            <a:r>
              <a:rPr lang="en-US" altLang="zh-CN" sz="14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th</a:t>
            </a:r>
            <a:r>
              <a:rPr lang="en-US" altLang="zh-CN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position</a:t>
            </a:r>
            <a:endParaRPr lang="zh-CN" altLang="en-US" sz="1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Array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endParaRPr lang="en-US" altLang="zh-CN" sz="1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++;</a:t>
            </a: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     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</a:t>
            </a:r>
            <a:endParaRPr lang="zh-CN" altLang="en-US" sz="1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1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//end while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Array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TempRecord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move pivot to correct position</a:t>
            </a:r>
            <a:endParaRPr lang="zh-CN" altLang="en-US" sz="1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</a:t>
            </a: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1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1400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691AB-C519-43F3-89EC-ED96AC33F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59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0F1CA-7B44-4AC5-8CED-2045048C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Partitioning Method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9C2D36-EAF6-40FE-B056-0C8C104E0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Step 1</a:t>
            </a:r>
            <a:r>
              <a:rPr lang="en-US" altLang="zh-CN" sz="2800" dirty="0"/>
              <a:t>: Swap pivot with last element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Step 2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Initialize </a:t>
            </a:r>
            <a:r>
              <a:rPr lang="en-US" altLang="zh-CN" sz="2800" dirty="0" err="1">
                <a:solidFill>
                  <a:srgbClr val="FF0000"/>
                </a:solidFill>
                <a:ea typeface="微软雅黑" charset="0"/>
                <a:cs typeface="微软雅黑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a typeface="微软雅黑" charset="0"/>
                <a:cs typeface="微软雅黑" charset="0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to the 1</a:t>
            </a:r>
            <a:r>
              <a:rPr lang="en-US" altLang="zh-CN" sz="2800" baseline="300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st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 element, </a:t>
            </a:r>
            <a:r>
              <a:rPr lang="en-US" altLang="zh-CN" sz="2800" dirty="0">
                <a:solidFill>
                  <a:srgbClr val="FF0000"/>
                </a:solidFill>
                <a:ea typeface="微软雅黑" charset="0"/>
                <a:cs typeface="微软雅黑" charset="0"/>
              </a:rPr>
              <a:t>j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 to the last element</a:t>
            </a:r>
          </a:p>
          <a:p>
            <a:r>
              <a:rPr lang="en-US" altLang="zh-CN" sz="2800" dirty="0">
                <a:solidFill>
                  <a:srgbClr val="0070C0"/>
                </a:solidFill>
              </a:rPr>
              <a:t>Step 3</a:t>
            </a:r>
            <a:r>
              <a:rPr lang="en-US" altLang="zh-CN" sz="2800" dirty="0"/>
              <a:t>: 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ncrement </a:t>
            </a:r>
            <a:r>
              <a:rPr lang="en-US" altLang="zh-CN" sz="2800" dirty="0" err="1">
                <a:solidFill>
                  <a:srgbClr val="FF0000"/>
                </a:solidFill>
                <a:ea typeface="微软雅黑" charset="0"/>
                <a:cs typeface="微软雅黑" charset="0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 until an element larger than pivot</a:t>
            </a:r>
          </a:p>
          <a:p>
            <a:r>
              <a:rPr lang="en-US" altLang="zh-CN" sz="28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Step 4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: Decrement </a:t>
            </a:r>
            <a:r>
              <a:rPr lang="en-US" altLang="zh-CN" sz="2800" dirty="0">
                <a:solidFill>
                  <a:srgbClr val="FF0000"/>
                </a:solidFill>
                <a:ea typeface="微软雅黑" charset="0"/>
                <a:cs typeface="微软雅黑" charset="0"/>
              </a:rPr>
              <a:t>j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 until an element smaller than pivot</a:t>
            </a:r>
          </a:p>
          <a:p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(We have a large element in position </a:t>
            </a:r>
            <a:r>
              <a:rPr lang="en-US" altLang="zh-CN" sz="2800" dirty="0" err="1">
                <a:solidFill>
                  <a:srgbClr val="FF0000"/>
                </a:solidFill>
                <a:ea typeface="微软雅黑" charset="0"/>
                <a:cs typeface="微软雅黑" charset="0"/>
              </a:rPr>
              <a:t>i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 and a smaller element at position </a:t>
            </a:r>
            <a:r>
              <a:rPr lang="en-US" altLang="zh-CN" sz="2800" dirty="0">
                <a:solidFill>
                  <a:srgbClr val="FF0000"/>
                </a:solidFill>
                <a:ea typeface="微软雅黑" charset="0"/>
                <a:cs typeface="微软雅黑" charset="0"/>
              </a:rPr>
              <a:t>j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)</a:t>
            </a:r>
          </a:p>
          <a:p>
            <a:r>
              <a:rPr lang="en-US" altLang="zh-CN" sz="28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Step 5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:</a:t>
            </a:r>
          </a:p>
          <a:p>
            <a:pPr lvl="1"/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If </a:t>
            </a:r>
            <a:r>
              <a:rPr lang="en-US" altLang="zh-CN" sz="2800" dirty="0" err="1">
                <a:solidFill>
                  <a:srgbClr val="FF0000"/>
                </a:solidFill>
                <a:ea typeface="微软雅黑" charset="0"/>
                <a:cs typeface="微软雅黑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ea typeface="微软雅黑" charset="0"/>
                <a:cs typeface="微软雅黑" charset="0"/>
              </a:rPr>
              <a:t> &lt; j</a:t>
            </a:r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, swap the elements, and repeat </a:t>
            </a:r>
            <a:r>
              <a:rPr lang="en-US" altLang="zh-CN" sz="28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Step 3</a:t>
            </a:r>
          </a:p>
          <a:p>
            <a:pPr lvl="1"/>
            <a:r>
              <a:rPr lang="en-US" altLang="zh-CN" sz="2800" dirty="0">
                <a:solidFill>
                  <a:prstClr val="black"/>
                </a:solidFill>
                <a:ea typeface="微软雅黑" charset="0"/>
                <a:cs typeface="微软雅黑" charset="0"/>
              </a:rPr>
              <a:t>Otherwise, swap pivot with element at position </a:t>
            </a:r>
            <a:r>
              <a:rPr lang="en-US" altLang="zh-CN" sz="2800" dirty="0" err="1">
                <a:solidFill>
                  <a:srgbClr val="FF0000"/>
                </a:solidFill>
                <a:ea typeface="微软雅黑" charset="0"/>
                <a:cs typeface="微软雅黑" charset="0"/>
              </a:rPr>
              <a:t>i</a:t>
            </a:r>
            <a:endParaRPr lang="en-US" altLang="zh-CN" sz="2800" dirty="0">
              <a:solidFill>
                <a:srgbClr val="FF0000"/>
              </a:solidFill>
              <a:ea typeface="微软雅黑" charset="0"/>
              <a:cs typeface="微软雅黑" charset="0"/>
            </a:endParaRPr>
          </a:p>
          <a:p>
            <a:pPr lvl="1"/>
            <a:endParaRPr lang="en-US" altLang="zh-CN" sz="2800" dirty="0">
              <a:solidFill>
                <a:prstClr val="black"/>
              </a:solidFill>
              <a:ea typeface="微软雅黑" charset="0"/>
              <a:cs typeface="微软雅黑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0AD847-84D8-42DF-857E-FDDA2F8115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55733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2: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57250" y="1712168"/>
            <a:ext cx="777196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dirty="0">
                <a:sym typeface="Symbol" pitchFamily="18" charset="2"/>
              </a:rPr>
              <a:t>  Example: </a:t>
            </a:r>
            <a:r>
              <a:rPr lang="en-US" altLang="zh-TW" sz="2800" u="sng" dirty="0">
                <a:sym typeface="Symbol" pitchFamily="18" charset="2"/>
              </a:rPr>
              <a:t>8</a:t>
            </a:r>
            <a:r>
              <a:rPr lang="en-US" altLang="zh-TW" sz="2800" dirty="0">
                <a:sym typeface="Symbol" pitchFamily="18" charset="2"/>
              </a:rPr>
              <a:t>   1   4   9   </a:t>
            </a:r>
            <a:r>
              <a:rPr lang="en-US" altLang="zh-TW" sz="2800" u="sng" dirty="0">
                <a:sym typeface="Symbol" pitchFamily="18" charset="2"/>
              </a:rPr>
              <a:t>6</a:t>
            </a:r>
            <a:r>
              <a:rPr lang="en-US" altLang="zh-TW" sz="2800" dirty="0">
                <a:sym typeface="Symbol" pitchFamily="18" charset="2"/>
              </a:rPr>
              <a:t>   3   5   2   7   </a:t>
            </a:r>
            <a:r>
              <a:rPr lang="en-US" altLang="zh-TW" sz="2800" u="sng" dirty="0">
                <a:sym typeface="Symbol" pitchFamily="18" charset="2"/>
              </a:rPr>
              <a:t>0</a:t>
            </a:r>
          </a:p>
          <a:p>
            <a:pPr>
              <a:buFontTx/>
              <a:buNone/>
            </a:pPr>
            <a:endParaRPr lang="en-US" altLang="zh-TW" sz="2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TW" sz="2800" dirty="0">
                <a:sym typeface="Symbol" pitchFamily="18" charset="2"/>
              </a:rPr>
              <a:t>	Start:      8   1   4   9   0   3   5   2   7   </a:t>
            </a:r>
            <a:r>
              <a:rPr lang="en-US" altLang="zh-TW" sz="2800" u="sng" dirty="0">
                <a:sym typeface="Symbol" pitchFamily="18" charset="2"/>
              </a:rPr>
              <a:t>6</a:t>
            </a:r>
            <a:endParaRPr lang="en-US" altLang="zh-TW" sz="2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TW" sz="2800" i="1" dirty="0">
                <a:sym typeface="Symbol" pitchFamily="18" charset="2"/>
              </a:rPr>
              <a:t>              	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				   j</a:t>
            </a:r>
          </a:p>
          <a:p>
            <a:pPr>
              <a:buFontTx/>
              <a:buNone/>
            </a:pPr>
            <a:r>
              <a:rPr lang="en-US" altLang="zh-TW" sz="2800" dirty="0">
                <a:sym typeface="Symbol" pitchFamily="18" charset="2"/>
              </a:rPr>
              <a:t>	Move </a:t>
            </a:r>
            <a:r>
              <a:rPr lang="en-US" altLang="zh-TW" sz="2800" i="1" dirty="0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:   8   1   4   9   0   3   5   2   7   </a:t>
            </a:r>
            <a:r>
              <a:rPr lang="en-US" altLang="zh-TW" sz="2800" u="sng" dirty="0">
                <a:sym typeface="Symbol" pitchFamily="18" charset="2"/>
              </a:rPr>
              <a:t>6</a:t>
            </a:r>
            <a:endParaRPr lang="en-US" altLang="zh-TW" sz="2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TW" sz="2800" i="1" dirty="0">
                <a:sym typeface="Symbol" pitchFamily="18" charset="2"/>
              </a:rPr>
              <a:t>			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				   j</a:t>
            </a:r>
          </a:p>
          <a:p>
            <a:pPr>
              <a:buFontTx/>
              <a:buNone/>
            </a:pPr>
            <a:r>
              <a:rPr lang="en-US" altLang="zh-TW" sz="2800" dirty="0">
                <a:sym typeface="Symbol" pitchFamily="18" charset="2"/>
              </a:rPr>
              <a:t>	Move </a:t>
            </a:r>
            <a:r>
              <a:rPr lang="en-US" altLang="zh-TW" sz="2800" i="1" dirty="0">
                <a:sym typeface="Symbol" pitchFamily="18" charset="2"/>
              </a:rPr>
              <a:t>j</a:t>
            </a:r>
            <a:r>
              <a:rPr lang="en-US" altLang="zh-TW" sz="2800" dirty="0">
                <a:sym typeface="Symbol" pitchFamily="18" charset="2"/>
              </a:rPr>
              <a:t>:   8   1   4   9   0   3   5   2   7   </a:t>
            </a:r>
            <a:r>
              <a:rPr lang="en-US" altLang="zh-TW" sz="2800" u="sng" dirty="0">
                <a:sym typeface="Symbol" pitchFamily="18" charset="2"/>
              </a:rPr>
              <a:t>6</a:t>
            </a:r>
            <a:endParaRPr lang="en-US" altLang="zh-TW" sz="2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TW" sz="2800" i="1" dirty="0">
                <a:sym typeface="Symbol" pitchFamily="18" charset="2"/>
              </a:rPr>
              <a:t>			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			       j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5807968" y="1700808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n-lt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4367808" y="3356993"/>
            <a:ext cx="3672058" cy="461963"/>
            <a:chOff x="1872" y="2160"/>
            <a:chExt cx="3052" cy="291"/>
          </a:xfrm>
        </p:grpSpPr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872" y="2160"/>
              <a:ext cx="1178" cy="291"/>
              <a:chOff x="1872" y="2160"/>
              <a:chExt cx="1178" cy="291"/>
            </a:xfrm>
          </p:grpSpPr>
          <p:sp>
            <p:nvSpPr>
              <p:cNvPr id="12" name="Line 5"/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1872" y="2160"/>
                <a:ext cx="11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+mn-lt"/>
                  </a:rPr>
                  <a:t>if smaller</a:t>
                </a:r>
              </a:p>
            </p:txBody>
          </p:sp>
        </p:grp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3859" y="2160"/>
              <a:ext cx="1065" cy="291"/>
              <a:chOff x="3859" y="2160"/>
              <a:chExt cx="1065" cy="291"/>
            </a:xfrm>
          </p:grpSpPr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 flipH="1">
                <a:off x="4320" y="2160"/>
                <a:ext cx="288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400">
                  <a:latin typeface="+mn-lt"/>
                </a:endParaRP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3859" y="2160"/>
                <a:ext cx="106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>
                    <a:latin typeface="+mn-lt"/>
                  </a:rPr>
                  <a:t>if bigger</a:t>
                </a:r>
              </a:p>
            </p:txBody>
          </p:sp>
        </p:grpSp>
      </p:grp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8256240" y="2751584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n-lt"/>
            </a:endParaRP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8256240" y="3738425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n-lt"/>
            </a:endParaRP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8278658" y="4797152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93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2: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57250" y="1712168"/>
            <a:ext cx="777196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dirty="0">
                <a:sym typeface="Symbol" pitchFamily="18" charset="2"/>
              </a:rPr>
              <a:t>1st swap    2   1   4   9   0   3   5   8   7   6</a:t>
            </a:r>
          </a:p>
          <a:p>
            <a:pPr>
              <a:buFontTx/>
              <a:buNone/>
            </a:pPr>
            <a:r>
              <a:rPr lang="en-US" altLang="zh-TW" sz="2800" i="1" dirty="0">
                <a:sym typeface="Symbol" pitchFamily="18" charset="2"/>
              </a:rPr>
              <a:t>			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			       j</a:t>
            </a:r>
            <a:endParaRPr lang="en-US" altLang="zh-TW" sz="2800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TW" sz="2800" dirty="0">
                <a:sym typeface="Symbol" pitchFamily="18" charset="2"/>
              </a:rPr>
              <a:t>	Move </a:t>
            </a:r>
            <a:r>
              <a:rPr lang="en-US" altLang="zh-TW" sz="2800" i="1" dirty="0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:   2   1   4   9   0   3   5   8   7   6</a:t>
            </a:r>
          </a:p>
          <a:p>
            <a:pPr>
              <a:buFontTx/>
              <a:buNone/>
            </a:pPr>
            <a:r>
              <a:rPr lang="en-US" altLang="zh-TW" sz="2800" i="1" dirty="0">
                <a:sym typeface="Symbol" pitchFamily="18" charset="2"/>
              </a:rPr>
              <a:t>				      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		       j</a:t>
            </a:r>
          </a:p>
          <a:p>
            <a:pPr>
              <a:buFontTx/>
              <a:buNone/>
            </a:pPr>
            <a:r>
              <a:rPr lang="en-US" altLang="zh-TW" sz="2800" dirty="0">
                <a:sym typeface="Symbol" pitchFamily="18" charset="2"/>
              </a:rPr>
              <a:t>	Move </a:t>
            </a:r>
            <a:r>
              <a:rPr lang="en-US" altLang="zh-TW" sz="2800" i="1" dirty="0">
                <a:sym typeface="Symbol" pitchFamily="18" charset="2"/>
              </a:rPr>
              <a:t>j</a:t>
            </a:r>
            <a:r>
              <a:rPr lang="en-US" altLang="zh-TW" sz="2800" dirty="0">
                <a:sym typeface="Symbol" pitchFamily="18" charset="2"/>
              </a:rPr>
              <a:t>:   2   1   4   9   0   3   5   8   7   6</a:t>
            </a:r>
          </a:p>
          <a:p>
            <a:pPr>
              <a:buFontTx/>
              <a:buNone/>
            </a:pPr>
            <a:r>
              <a:rPr lang="en-US" altLang="zh-TW" sz="2800" i="1" dirty="0">
                <a:sym typeface="Symbol" pitchFamily="18" charset="2"/>
              </a:rPr>
              <a:t>				      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		  j</a:t>
            </a:r>
          </a:p>
        </p:txBody>
      </p:sp>
      <p:sp>
        <p:nvSpPr>
          <p:cNvPr id="8" name="Rectangle 1051"/>
          <p:cNvSpPr>
            <a:spLocks noChangeArrowheads="1"/>
          </p:cNvSpPr>
          <p:nvPr/>
        </p:nvSpPr>
        <p:spPr bwMode="auto">
          <a:xfrm>
            <a:off x="3937272" y="1747664"/>
            <a:ext cx="422166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052"/>
          <p:cNvSpPr>
            <a:spLocks noChangeArrowheads="1"/>
          </p:cNvSpPr>
          <p:nvPr/>
        </p:nvSpPr>
        <p:spPr bwMode="auto">
          <a:xfrm>
            <a:off x="7405320" y="1747664"/>
            <a:ext cx="422166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Oval 1033"/>
          <p:cNvSpPr>
            <a:spLocks noChangeArrowheads="1"/>
          </p:cNvSpPr>
          <p:nvPr/>
        </p:nvSpPr>
        <p:spPr bwMode="auto">
          <a:xfrm>
            <a:off x="8269416" y="2702568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1034"/>
          <p:cNvSpPr>
            <a:spLocks noChangeArrowheads="1"/>
          </p:cNvSpPr>
          <p:nvPr/>
        </p:nvSpPr>
        <p:spPr bwMode="auto">
          <a:xfrm>
            <a:off x="8269416" y="3759696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8269416" y="1705444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9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2: Example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157250" y="1712168"/>
            <a:ext cx="777196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dirty="0">
                <a:sym typeface="Symbol" pitchFamily="18" charset="2"/>
              </a:rPr>
              <a:t>2nd swap   2   1   4   5   0   3   9   8   7   6</a:t>
            </a:r>
          </a:p>
          <a:p>
            <a:pPr>
              <a:buFontTx/>
              <a:buNone/>
            </a:pPr>
            <a:r>
              <a:rPr lang="en-US" altLang="zh-TW" sz="2800" i="1" dirty="0">
                <a:sym typeface="Symbol" pitchFamily="18" charset="2"/>
              </a:rPr>
              <a:t>				      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		  j</a:t>
            </a:r>
          </a:p>
          <a:p>
            <a:pPr>
              <a:buFontTx/>
              <a:buNone/>
            </a:pPr>
            <a:r>
              <a:rPr lang="en-US" altLang="zh-TW" sz="2800" dirty="0">
                <a:sym typeface="Symbol" pitchFamily="18" charset="2"/>
              </a:rPr>
              <a:t>	Move </a:t>
            </a:r>
            <a:r>
              <a:rPr lang="en-US" altLang="zh-TW" sz="2800" i="1" dirty="0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:   2   1   4   5   0   3   9   8   7   6</a:t>
            </a:r>
          </a:p>
          <a:p>
            <a:pPr>
              <a:buFontTx/>
              <a:buNone/>
            </a:pPr>
            <a:r>
              <a:rPr lang="en-US" altLang="zh-TW" sz="2800" i="1" dirty="0">
                <a:sym typeface="Symbol" pitchFamily="18" charset="2"/>
              </a:rPr>
              <a:t>				      	      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 meet j</a:t>
            </a:r>
          </a:p>
          <a:p>
            <a:pPr>
              <a:buFontTx/>
              <a:buNone/>
            </a:pPr>
            <a:r>
              <a:rPr lang="en-US" altLang="zh-TW" sz="2800" dirty="0">
                <a:sym typeface="Symbol" pitchFamily="18" charset="2"/>
              </a:rPr>
              <a:t>	Move </a:t>
            </a:r>
            <a:r>
              <a:rPr lang="en-US" altLang="zh-TW" sz="2800" i="1" dirty="0">
                <a:sym typeface="Symbol" pitchFamily="18" charset="2"/>
              </a:rPr>
              <a:t>j</a:t>
            </a:r>
            <a:r>
              <a:rPr lang="en-US" altLang="zh-TW" sz="2800" dirty="0">
                <a:sym typeface="Symbol" pitchFamily="18" charset="2"/>
              </a:rPr>
              <a:t>:   2   1   4   5   0   3   9   8   7   6</a:t>
            </a:r>
          </a:p>
          <a:p>
            <a:pPr>
              <a:buFontTx/>
              <a:buNone/>
            </a:pPr>
            <a:r>
              <a:rPr lang="en-US" altLang="zh-TW" sz="2800" i="1" dirty="0">
                <a:sym typeface="Symbol" pitchFamily="18" charset="2"/>
              </a:rPr>
              <a:t>(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r>
              <a:rPr lang="en-US" altLang="zh-TW" sz="2800" i="1" dirty="0">
                <a:sym typeface="Symbol" pitchFamily="18" charset="2"/>
              </a:rPr>
              <a:t> &amp; j crossed)		       j	  </a:t>
            </a:r>
            <a:r>
              <a:rPr lang="en-US" altLang="zh-TW" sz="2800" i="1" dirty="0" err="1">
                <a:sym typeface="Symbol" pitchFamily="18" charset="2"/>
              </a:rPr>
              <a:t>i</a:t>
            </a:r>
            <a:endParaRPr lang="en-US" altLang="zh-TW" sz="2800" i="1" dirty="0">
              <a:sym typeface="Symbol" pitchFamily="18" charset="2"/>
            </a:endParaRPr>
          </a:p>
          <a:p>
            <a:pPr>
              <a:buFontTx/>
              <a:buNone/>
            </a:pPr>
            <a:r>
              <a:rPr lang="en-US" altLang="zh-TW" sz="2800" dirty="0">
                <a:sym typeface="Symbol" pitchFamily="18" charset="2"/>
              </a:rPr>
              <a:t>Swap element at </a:t>
            </a:r>
            <a:r>
              <a:rPr lang="en-US" altLang="zh-TW" sz="2800" dirty="0" err="1">
                <a:sym typeface="Symbol" pitchFamily="18" charset="2"/>
              </a:rPr>
              <a:t>i</a:t>
            </a:r>
            <a:r>
              <a:rPr lang="en-US" altLang="zh-TW" sz="2800" dirty="0">
                <a:sym typeface="Symbol" pitchFamily="18" charset="2"/>
              </a:rPr>
              <a:t> with pivot:</a:t>
            </a:r>
          </a:p>
          <a:p>
            <a:pPr>
              <a:buFontTx/>
              <a:buNone/>
            </a:pPr>
            <a:r>
              <a:rPr lang="en-US" altLang="zh-TW" sz="2800" dirty="0">
                <a:sym typeface="Symbol" pitchFamily="18" charset="2"/>
              </a:rPr>
              <a:t>			2   1   4   5   0   3   6   8   7   9</a:t>
            </a:r>
          </a:p>
        </p:txBody>
      </p:sp>
      <p:sp>
        <p:nvSpPr>
          <p:cNvPr id="6" name="Rectangle 1051"/>
          <p:cNvSpPr>
            <a:spLocks noChangeArrowheads="1"/>
          </p:cNvSpPr>
          <p:nvPr/>
        </p:nvSpPr>
        <p:spPr bwMode="auto">
          <a:xfrm>
            <a:off x="5446146" y="1747664"/>
            <a:ext cx="422166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1052"/>
          <p:cNvSpPr>
            <a:spLocks noChangeArrowheads="1"/>
          </p:cNvSpPr>
          <p:nvPr/>
        </p:nvSpPr>
        <p:spPr bwMode="auto">
          <a:xfrm>
            <a:off x="6888088" y="1747664"/>
            <a:ext cx="422166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6360381" y="2636912"/>
            <a:ext cx="1477581" cy="1143000"/>
          </a:xfrm>
          <a:prstGeom prst="triangle">
            <a:avLst>
              <a:gd name="adj" fmla="val 50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6816080" y="5301208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392145" y="5301208"/>
            <a:ext cx="1477581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863752" y="5301208"/>
            <a:ext cx="2952328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8300212" y="375476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840362" y="3787461"/>
            <a:ext cx="1477581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863752" y="3787461"/>
            <a:ext cx="2952328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8300212" y="2708920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0"/>
          <p:cNvSpPr>
            <a:spLocks noChangeArrowheads="1"/>
          </p:cNvSpPr>
          <p:nvPr/>
        </p:nvSpPr>
        <p:spPr bwMode="auto">
          <a:xfrm>
            <a:off x="8300212" y="1709564"/>
            <a:ext cx="562888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8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B2B8A-8E42-46AE-8AC9-6F9186BBE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2: 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397AE-D1B3-49DE-AB8D-B80ECDCCC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1624" y="1196752"/>
            <a:ext cx="7200800" cy="4824536"/>
          </a:xfrm>
        </p:spPr>
        <p:txBody>
          <a:bodyPr>
            <a:normAutofit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template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Partition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 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right, 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pivot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right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 = Array[pivot];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Save pivot value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left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			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right - 1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 (; ;) {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while</a:t>
            </a:r>
            <a:r>
              <a:rPr lang="en-US" altLang="zh-CN" sz="1600" b="1" dirty="0">
                <a:highlight>
                  <a:srgbClr val="FFFFFF"/>
                </a:highlight>
                <a:latin typeface="Ludica fax"/>
              </a:rPr>
              <a:t> (l&lt;r &amp;&amp; Array[l++] &lt; Array[right]) {}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highlight>
                  <a:srgbClr val="FFFFFF"/>
                </a:highlight>
                <a:latin typeface="Ludica fax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while</a:t>
            </a:r>
            <a:r>
              <a:rPr lang="en-US" altLang="zh-CN" sz="1600" b="1" dirty="0">
                <a:highlight>
                  <a:srgbClr val="FFFFFF"/>
                </a:highlight>
                <a:latin typeface="Ludica fax"/>
              </a:rPr>
              <a:t> (l&lt;r &amp;&amp; Array[r--] &gt; Array[right]) {}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highlight>
                  <a:srgbClr val="FFFFFF"/>
                </a:highlight>
                <a:latin typeface="Ludica fax"/>
              </a:rPr>
              <a:t>		if (l &lt; r)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highlight>
                  <a:srgbClr val="FFFFFF"/>
                </a:highlight>
                <a:latin typeface="Ludica fax"/>
              </a:rPr>
              <a:t>			Swap (Array, l, r);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highlight>
                  <a:srgbClr val="FFFFFF"/>
                </a:highlight>
                <a:latin typeface="Ludica fax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else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highlight>
                  <a:srgbClr val="FFFFFF"/>
                </a:highlight>
                <a:latin typeface="Ludica fax"/>
              </a:rPr>
              <a:t>	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break</a:t>
            </a:r>
            <a:r>
              <a:rPr lang="en-US" altLang="zh-CN" sz="1600" b="1" dirty="0">
                <a:highlight>
                  <a:srgbClr val="FFFFFF"/>
                </a:highlight>
                <a:latin typeface="Ludica fax"/>
              </a:rPr>
              <a:t>;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en-US" altLang="zh-CN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Swap(Array, l, right)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zh-CN" altLang="en-US" sz="1600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691AB-C519-43F3-89EC-ED96AC33F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35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C722E-6113-4C91-A99A-31F40F9A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B5B2F9-1901-4F97-9027-159AB1F56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 Complexity: </a:t>
            </a:r>
            <a:r>
              <a:rPr lang="en-US" altLang="zh-CN" sz="28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Depends on depth of recursive calls</a:t>
            </a:r>
            <a:endParaRPr lang="en-US" altLang="zh-CN" dirty="0"/>
          </a:p>
          <a:p>
            <a:r>
              <a:rPr lang="en-US" altLang="zh-CN" dirty="0"/>
              <a:t>Time Complexity: T(n)</a:t>
            </a:r>
          </a:p>
          <a:p>
            <a:pPr lvl="1"/>
            <a:r>
              <a:rPr lang="en-US" altLang="zh-CN" dirty="0"/>
              <a:t>T(0) = T(1) = 1</a:t>
            </a:r>
          </a:p>
          <a:p>
            <a:pPr lvl="1"/>
            <a:r>
              <a:rPr lang="en-US" altLang="zh-CN" dirty="0"/>
              <a:t>Select Pivot: constant</a:t>
            </a:r>
          </a:p>
          <a:p>
            <a:pPr lvl="1"/>
            <a:r>
              <a:rPr lang="en-US" altLang="zh-CN" dirty="0"/>
              <a:t>Partitioning: c(n)</a:t>
            </a:r>
          </a:p>
          <a:p>
            <a:pPr lvl="1"/>
            <a:r>
              <a:rPr lang="en-US" altLang="zh-CN" dirty="0"/>
              <a:t>After partitioning: two sub-lists with length 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n-i-1</a:t>
            </a:r>
          </a:p>
          <a:p>
            <a:pPr lvl="2"/>
            <a:r>
              <a:rPr lang="en-US" altLang="zh-CN" dirty="0"/>
              <a:t>Time to sort them is </a:t>
            </a:r>
            <a:r>
              <a:rPr lang="en-US" altLang="zh-CN" dirty="0">
                <a:solidFill>
                  <a:srgbClr val="0070C0"/>
                </a:solidFill>
              </a:rPr>
              <a:t>T(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T(n-i-1)</a:t>
            </a:r>
          </a:p>
          <a:p>
            <a:pPr lvl="1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906FA-4050-45ED-AD55-92A68E9034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AAA98839-02C2-495C-9184-D97EC4977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664" y="5373216"/>
          <a:ext cx="5229906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98600" imgH="190500" progId="Equation.3">
                  <p:embed/>
                </p:oleObj>
              </mc:Choice>
              <mc:Fallback>
                <p:oleObj name="公式" r:id="rId2" imgW="1498600" imgH="19050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AAA98839-02C2-495C-9184-D97EC4977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5373216"/>
                        <a:ext cx="5229906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820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E054F-FAB0-45FF-B673-A13BC879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Sorting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A3C5B-666E-49D5-B9DB-06B4CB519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Given a sequence </a:t>
            </a:r>
            <a:r>
              <a:rPr lang="en-US" altLang="zh-CN" dirty="0">
                <a:solidFill>
                  <a:srgbClr val="0070C0"/>
                </a:solidFill>
              </a:rPr>
              <a:t>R = {r</a:t>
            </a:r>
            <a:r>
              <a:rPr lang="en-US" altLang="zh-CN" baseline="-25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, r</a:t>
            </a:r>
            <a:r>
              <a:rPr lang="en-US" altLang="zh-CN" baseline="-25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, …, </a:t>
            </a:r>
            <a:r>
              <a:rPr lang="en-US" altLang="zh-CN" dirty="0" err="1">
                <a:solidFill>
                  <a:srgbClr val="0070C0"/>
                </a:solidFill>
              </a:rPr>
              <a:t>r</a:t>
            </a:r>
            <a:r>
              <a:rPr lang="en-US" altLang="zh-CN" baseline="-25000" dirty="0" err="1">
                <a:solidFill>
                  <a:srgbClr val="0070C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CN" dirty="0"/>
              <a:t>Their sort keys are </a:t>
            </a:r>
            <a:r>
              <a:rPr lang="en-US" altLang="zh-CN" dirty="0">
                <a:solidFill>
                  <a:srgbClr val="0070C0"/>
                </a:solidFill>
              </a:rPr>
              <a:t>k = {k</a:t>
            </a:r>
            <a:r>
              <a:rPr lang="en-US" altLang="zh-CN" baseline="-25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, k</a:t>
            </a:r>
            <a:r>
              <a:rPr lang="en-US" altLang="zh-CN" baseline="-25000" dirty="0">
                <a:solidFill>
                  <a:srgbClr val="0070C0"/>
                </a:solidFill>
              </a:rPr>
              <a:t>2</a:t>
            </a:r>
            <a:r>
              <a:rPr lang="en-US" altLang="zh-CN" dirty="0">
                <a:solidFill>
                  <a:srgbClr val="0070C0"/>
                </a:solidFill>
              </a:rPr>
              <a:t>, …, </a:t>
            </a:r>
            <a:r>
              <a:rPr lang="en-US" altLang="zh-CN" dirty="0" err="1">
                <a:solidFill>
                  <a:srgbClr val="0070C0"/>
                </a:solidFill>
              </a:rPr>
              <a:t>k</a:t>
            </a:r>
            <a:r>
              <a:rPr lang="en-US" altLang="zh-CN" baseline="-25000" dirty="0" err="1">
                <a:solidFill>
                  <a:srgbClr val="0070C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CN" dirty="0"/>
              <a:t>The purpose of sorting: rearrange the records according to their sort keys</a:t>
            </a:r>
          </a:p>
          <a:p>
            <a:pPr lvl="1"/>
            <a:r>
              <a:rPr lang="en-US" altLang="zh-CN" dirty="0"/>
              <a:t>The new sequence </a:t>
            </a:r>
            <a:r>
              <a:rPr lang="en-US" altLang="zh-CN" dirty="0">
                <a:solidFill>
                  <a:srgbClr val="0070C0"/>
                </a:solidFill>
              </a:rPr>
              <a:t>R’ = {r</a:t>
            </a:r>
            <a:r>
              <a:rPr lang="en-US" altLang="zh-CN" baseline="-25000" dirty="0">
                <a:solidFill>
                  <a:srgbClr val="0070C0"/>
                </a:solidFill>
              </a:rPr>
              <a:t>s1</a:t>
            </a:r>
            <a:r>
              <a:rPr lang="en-US" altLang="zh-CN" dirty="0">
                <a:solidFill>
                  <a:srgbClr val="0070C0"/>
                </a:solidFill>
              </a:rPr>
              <a:t>, r</a:t>
            </a:r>
            <a:r>
              <a:rPr lang="en-US" altLang="zh-CN" baseline="-25000" dirty="0">
                <a:solidFill>
                  <a:srgbClr val="0070C0"/>
                </a:solidFill>
              </a:rPr>
              <a:t>s2</a:t>
            </a:r>
            <a:r>
              <a:rPr lang="en-US" altLang="zh-CN" dirty="0">
                <a:solidFill>
                  <a:srgbClr val="0070C0"/>
                </a:solidFill>
              </a:rPr>
              <a:t>, …, </a:t>
            </a:r>
            <a:r>
              <a:rPr lang="en-US" altLang="zh-CN" dirty="0" err="1">
                <a:solidFill>
                  <a:srgbClr val="0070C0"/>
                </a:solidFill>
              </a:rPr>
              <a:t>r</a:t>
            </a:r>
            <a:r>
              <a:rPr lang="en-US" altLang="zh-CN" baseline="-25000" dirty="0" err="1">
                <a:solidFill>
                  <a:srgbClr val="0070C0"/>
                </a:solidFill>
              </a:rPr>
              <a:t>sn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 lvl="1"/>
            <a:r>
              <a:rPr lang="en-US" altLang="zh-CN" dirty="0"/>
              <a:t>Corresponding sort keys </a:t>
            </a:r>
            <a:r>
              <a:rPr lang="en-US" altLang="zh-CN" dirty="0">
                <a:solidFill>
                  <a:srgbClr val="0070C0"/>
                </a:solidFill>
              </a:rPr>
              <a:t>k’ = {k</a:t>
            </a:r>
            <a:r>
              <a:rPr lang="en-US" altLang="zh-CN" baseline="-25000" dirty="0">
                <a:solidFill>
                  <a:srgbClr val="0070C0"/>
                </a:solidFill>
              </a:rPr>
              <a:t>s1</a:t>
            </a:r>
            <a:r>
              <a:rPr lang="en-US" altLang="zh-CN" dirty="0">
                <a:solidFill>
                  <a:srgbClr val="0070C0"/>
                </a:solidFill>
              </a:rPr>
              <a:t>, k</a:t>
            </a:r>
            <a:r>
              <a:rPr lang="en-US" altLang="zh-CN" baseline="-25000" dirty="0">
                <a:solidFill>
                  <a:srgbClr val="0070C0"/>
                </a:solidFill>
              </a:rPr>
              <a:t>s2</a:t>
            </a:r>
            <a:r>
              <a:rPr lang="en-US" altLang="zh-CN" dirty="0">
                <a:solidFill>
                  <a:srgbClr val="0070C0"/>
                </a:solidFill>
              </a:rPr>
              <a:t>, …, </a:t>
            </a:r>
            <a:r>
              <a:rPr lang="en-US" altLang="zh-CN" dirty="0" err="1">
                <a:solidFill>
                  <a:srgbClr val="0070C0"/>
                </a:solidFill>
              </a:rPr>
              <a:t>k</a:t>
            </a:r>
            <a:r>
              <a:rPr lang="en-US" altLang="zh-CN" baseline="-25000" dirty="0" err="1">
                <a:solidFill>
                  <a:srgbClr val="0070C0"/>
                </a:solidFill>
              </a:rPr>
              <a:t>sn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CN" dirty="0"/>
              <a:t>The order of the sort keys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k</a:t>
            </a:r>
            <a:r>
              <a:rPr lang="en-US" altLang="zh-CN" baseline="-25000" dirty="0">
                <a:solidFill>
                  <a:srgbClr val="0070C0"/>
                </a:solidFill>
              </a:rPr>
              <a:t>s1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宋体" charset="0"/>
              </a:rPr>
              <a:t>≤ k</a:t>
            </a:r>
            <a:r>
              <a:rPr lang="en-US" altLang="zh-CN" sz="2400" baseline="-25000" dirty="0">
                <a:solidFill>
                  <a:srgbClr val="0070C0"/>
                </a:solidFill>
                <a:ea typeface="宋体" charset="0"/>
              </a:rPr>
              <a:t>s2</a:t>
            </a:r>
            <a:r>
              <a:rPr lang="en-US" altLang="zh-CN" sz="2400" dirty="0">
                <a:solidFill>
                  <a:srgbClr val="0070C0"/>
                </a:solidFill>
                <a:ea typeface="宋体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a typeface="宋体" charset="0"/>
              </a:rPr>
              <a:t>≤ … ≤ </a:t>
            </a:r>
            <a:r>
              <a:rPr lang="en-US" altLang="zh-CN" sz="2800" dirty="0" err="1">
                <a:solidFill>
                  <a:srgbClr val="0070C0"/>
                </a:solidFill>
                <a:ea typeface="宋体" charset="0"/>
              </a:rPr>
              <a:t>k</a:t>
            </a:r>
            <a:r>
              <a:rPr lang="en-US" altLang="zh-CN" sz="2800" baseline="-25000" dirty="0" err="1">
                <a:solidFill>
                  <a:srgbClr val="0070C0"/>
                </a:solidFill>
                <a:ea typeface="宋体" charset="0"/>
              </a:rPr>
              <a:t>sn</a:t>
            </a:r>
            <a:r>
              <a:rPr lang="en-US" altLang="zh-CN" sz="2800" dirty="0">
                <a:solidFill>
                  <a:srgbClr val="0070C0"/>
                </a:solidFill>
                <a:ea typeface="宋体" charset="0"/>
              </a:rPr>
              <a:t> </a:t>
            </a:r>
            <a:r>
              <a:rPr lang="en-US" altLang="zh-CN" sz="2800" dirty="0">
                <a:ea typeface="宋体" charset="0"/>
              </a:rPr>
              <a:t>(</a:t>
            </a:r>
            <a:r>
              <a:rPr lang="en-US" altLang="zh-CN" sz="2800" dirty="0">
                <a:solidFill>
                  <a:srgbClr val="008000"/>
                </a:solidFill>
                <a:ea typeface="宋体" charset="0"/>
              </a:rPr>
              <a:t>non-decreasing order</a:t>
            </a:r>
            <a:r>
              <a:rPr lang="en-US" altLang="zh-CN" sz="2800" dirty="0">
                <a:ea typeface="宋体" charset="0"/>
              </a:rPr>
              <a:t>)</a:t>
            </a:r>
          </a:p>
          <a:p>
            <a:pPr lvl="1"/>
            <a:r>
              <a:rPr lang="en-US" altLang="zh-CN" sz="2800" dirty="0">
                <a:ea typeface="宋体" charset="0"/>
              </a:rPr>
              <a:t>or </a:t>
            </a:r>
            <a:r>
              <a:rPr lang="en-US" altLang="zh-CN" sz="2800" dirty="0">
                <a:solidFill>
                  <a:srgbClr val="0070C0"/>
                </a:solidFill>
                <a:ea typeface="宋体" charset="0"/>
              </a:rPr>
              <a:t>k</a:t>
            </a:r>
            <a:r>
              <a:rPr lang="en-US" altLang="zh-CN" sz="2800" baseline="-25000" dirty="0">
                <a:solidFill>
                  <a:srgbClr val="0070C0"/>
                </a:solidFill>
                <a:ea typeface="宋体" charset="0"/>
              </a:rPr>
              <a:t>s1</a:t>
            </a:r>
            <a:r>
              <a:rPr lang="en-US" altLang="zh-CN" sz="2800" dirty="0">
                <a:solidFill>
                  <a:srgbClr val="0070C0"/>
                </a:solidFill>
                <a:ea typeface="宋体" charset="0"/>
              </a:rPr>
              <a:t> ≥ k</a:t>
            </a:r>
            <a:r>
              <a:rPr lang="en-US" altLang="zh-CN" sz="2800" baseline="-25000" dirty="0">
                <a:solidFill>
                  <a:srgbClr val="0070C0"/>
                </a:solidFill>
                <a:ea typeface="宋体" charset="0"/>
              </a:rPr>
              <a:t>s1</a:t>
            </a:r>
            <a:r>
              <a:rPr lang="en-US" altLang="zh-CN" sz="2800" dirty="0">
                <a:solidFill>
                  <a:srgbClr val="0070C0"/>
                </a:solidFill>
                <a:ea typeface="宋体" charset="0"/>
              </a:rPr>
              <a:t> ≥ … ≥ </a:t>
            </a:r>
            <a:r>
              <a:rPr lang="en-US" altLang="zh-CN" sz="2800" dirty="0" err="1">
                <a:solidFill>
                  <a:srgbClr val="0070C0"/>
                </a:solidFill>
                <a:ea typeface="宋体" charset="0"/>
              </a:rPr>
              <a:t>k</a:t>
            </a:r>
            <a:r>
              <a:rPr lang="en-US" altLang="zh-CN" sz="2800" baseline="-25000" dirty="0" err="1">
                <a:solidFill>
                  <a:srgbClr val="0070C0"/>
                </a:solidFill>
                <a:ea typeface="宋体" charset="0"/>
              </a:rPr>
              <a:t>sn</a:t>
            </a:r>
            <a:r>
              <a:rPr lang="en-US" altLang="zh-CN" sz="2800" dirty="0">
                <a:solidFill>
                  <a:srgbClr val="0070C0"/>
                </a:solidFill>
                <a:ea typeface="宋体" charset="0"/>
              </a:rPr>
              <a:t> </a:t>
            </a:r>
            <a:r>
              <a:rPr lang="en-US" altLang="zh-CN" sz="2800" dirty="0">
                <a:ea typeface="宋体" charset="0"/>
              </a:rPr>
              <a:t>(</a:t>
            </a:r>
            <a:r>
              <a:rPr lang="en-US" altLang="zh-CN" sz="2800" dirty="0">
                <a:solidFill>
                  <a:srgbClr val="008000"/>
                </a:solidFill>
                <a:ea typeface="宋体" charset="0"/>
              </a:rPr>
              <a:t>non-increasing order</a:t>
            </a:r>
            <a:r>
              <a:rPr lang="en-US" altLang="zh-CN" sz="2800" dirty="0">
                <a:ea typeface="宋体" charset="0"/>
              </a:rPr>
              <a:t>)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2A28B-C514-4B5B-A3A4-721243455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8580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7681-16B9-4349-873D-7AA65E0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 Case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F58D06-78A2-4E50-9004-5B62867EFC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BFDBC57D-DB10-401D-910A-AEB190FFE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1704" y="1340768"/>
          <a:ext cx="5397623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97950" imgH="952087" progId="Equation.3">
                  <p:embed/>
                </p:oleObj>
              </mc:Choice>
              <mc:Fallback>
                <p:oleObj name="公式" r:id="rId2" imgW="1497950" imgH="952087" progId="Equation.3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BFDBC57D-DB10-401D-910A-AEB190FFE3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1340768"/>
                        <a:ext cx="5397623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050">
            <a:extLst>
              <a:ext uri="{FF2B5EF4-FFF2-40B4-BE49-F238E27FC236}">
                <a16:creationId xmlns:a16="http://schemas.microsoft.com/office/drawing/2014/main" id="{6F525F2E-DD79-481C-9727-628B3D95C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022" y="2864769"/>
            <a:ext cx="2895977" cy="436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000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0" kern="0" dirty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…</a:t>
            </a:r>
            <a:endParaRPr lang="zh-CN" altLang="en-US" b="0" kern="0" dirty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6D3AE5DC-78AE-47B6-8442-FFE1B4AE3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1704" y="4941168"/>
          <a:ext cx="5293414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22400" imgH="368300" progId="Equation.3">
                  <p:embed/>
                </p:oleObj>
              </mc:Choice>
              <mc:Fallback>
                <p:oleObj name="公式" r:id="rId4" imgW="1422400" imgH="368300" progId="Equation.3">
                  <p:embed/>
                  <p:pic>
                    <p:nvPicPr>
                      <p:cNvPr id="9" name="Object 3">
                        <a:extLst>
                          <a:ext uri="{FF2B5EF4-FFF2-40B4-BE49-F238E27FC236}">
                            <a16:creationId xmlns:a16="http://schemas.microsoft.com/office/drawing/2014/main" id="{6D3AE5DC-78AE-47B6-8442-FFE1B4AE39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4941168"/>
                        <a:ext cx="5293414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9CF0E7C9-4077-4C7C-AE43-F63DAB4C06C4}"/>
              </a:ext>
            </a:extLst>
          </p:cNvPr>
          <p:cNvSpPr/>
          <p:nvPr/>
        </p:nvSpPr>
        <p:spPr>
          <a:xfrm>
            <a:off x="2783632" y="4202504"/>
            <a:ext cx="157607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32997353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459C7-5533-4AB5-AE4F-48A6EAE4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Case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0F1F20-D885-418F-ADAE-A53661F0AA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8204F51-CDCA-4EBC-8AC2-9BE5D85F7E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7188" y="3070225"/>
          <a:ext cx="406082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12900" imgH="520700" progId="Equation.3">
                  <p:embed/>
                </p:oleObj>
              </mc:Choice>
              <mc:Fallback>
                <p:oleObj name="公式" r:id="rId2" imgW="1612900" imgH="52070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08204F51-CDCA-4EBC-8AC2-9BE5D85F7E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3070225"/>
                        <a:ext cx="406082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861B1776-C8DB-454D-9053-71F58E9CFF65}"/>
              </a:ext>
            </a:extLst>
          </p:cNvPr>
          <p:cNvGrpSpPr/>
          <p:nvPr/>
        </p:nvGrpSpPr>
        <p:grpSpPr>
          <a:xfrm>
            <a:off x="1266989" y="1821556"/>
            <a:ext cx="2895977" cy="3312112"/>
            <a:chOff x="1266824" y="1821556"/>
            <a:chExt cx="2895600" cy="3312112"/>
          </a:xfrm>
        </p:grpSpPr>
        <p:graphicFrame>
          <p:nvGraphicFramePr>
            <p:cNvPr id="7" name="Object 2">
              <a:extLst>
                <a:ext uri="{FF2B5EF4-FFF2-40B4-BE49-F238E27FC236}">
                  <a16:creationId xmlns:a16="http://schemas.microsoft.com/office/drawing/2014/main" id="{DDE86412-8225-4844-9BF3-B2C43CA786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6824" y="1821556"/>
            <a:ext cx="2895600" cy="331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143000" imgH="1739900" progId="Equation.3">
                    <p:embed/>
                  </p:oleObj>
                </mc:Choice>
                <mc:Fallback>
                  <p:oleObj name="公式" r:id="rId4" imgW="1143000" imgH="1739900" progId="Equation.3">
                    <p:embed/>
                    <p:pic>
                      <p:nvPicPr>
                        <p:cNvPr id="7" name="Object 2">
                          <a:extLst>
                            <a:ext uri="{FF2B5EF4-FFF2-40B4-BE49-F238E27FC236}">
                              <a16:creationId xmlns:a16="http://schemas.microsoft.com/office/drawing/2014/main" id="{DDE86412-8225-4844-9BF3-B2C43CA786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824" y="1821556"/>
                          <a:ext cx="2895600" cy="3312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79ADAE2-7BA7-4452-A312-13F620E1ACA8}"/>
                </a:ext>
              </a:extLst>
            </p:cNvPr>
            <p:cNvSpPr/>
            <p:nvPr/>
          </p:nvSpPr>
          <p:spPr bwMode="auto">
            <a:xfrm>
              <a:off x="2971006" y="4074160"/>
              <a:ext cx="533400" cy="3048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DB7437E-F5EC-41EE-94CC-6897D4FF8C5E}"/>
                </a:ext>
              </a:extLst>
            </p:cNvPr>
            <p:cNvSpPr txBox="1"/>
            <p:nvPr/>
          </p:nvSpPr>
          <p:spPr bwMode="auto">
            <a:xfrm>
              <a:off x="2361406" y="3962400"/>
              <a:ext cx="1371600" cy="43946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 lIns="121908" tIns="60954" rIns="121908" bIns="60954" rtlCol="0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</a:pPr>
              <a:r>
                <a:rPr lang="en-US" altLang="zh-CN" sz="2570" dirty="0">
                  <a:latin typeface="+mj-lt"/>
                </a:rPr>
                <a:t>…</a:t>
              </a:r>
              <a:endParaRPr lang="zh-CN" altLang="en-US" sz="2570" dirty="0">
                <a:latin typeface="+mj-lt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C39C4EA-902C-4533-B7BC-56CBF284858B}"/>
              </a:ext>
            </a:extLst>
          </p:cNvPr>
          <p:cNvSpPr/>
          <p:nvPr/>
        </p:nvSpPr>
        <p:spPr>
          <a:xfrm>
            <a:off x="6384032" y="2046122"/>
            <a:ext cx="157607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6101890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65473-4572-41E3-8641-65CBC3EE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Average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E91DE2-DF77-4BF9-8FFF-B9D8B0EA6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equal probability, the average of T(</a:t>
            </a:r>
            <a:r>
              <a:rPr lang="en-US" altLang="zh-CN" dirty="0" err="1"/>
              <a:t>i</a:t>
            </a:r>
            <a:r>
              <a:rPr lang="en-US" altLang="zh-CN" dirty="0"/>
              <a:t>) and T(n-1-i) is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Then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8D1E1-73F9-497C-8D87-7D5ABC3A78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F33A9334-A9C2-421C-91B7-C3AE617F2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3712" y="2276872"/>
          <a:ext cx="4734541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36700" imgH="368300" progId="Equation.3">
                  <p:embed/>
                </p:oleObj>
              </mc:Choice>
              <mc:Fallback>
                <p:oleObj name="公式" r:id="rId2" imgW="1536700" imgH="36830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F33A9334-A9C2-421C-91B7-C3AE617F2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2276872"/>
                        <a:ext cx="4734541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79EF7CC-D982-4226-9758-FC4051C58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4067" y="3856992"/>
          <a:ext cx="8154461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19400" imgH="368300" progId="Equation.3">
                  <p:embed/>
                </p:oleObj>
              </mc:Choice>
              <mc:Fallback>
                <p:oleObj name="公式" r:id="rId4" imgW="2819400" imgH="368300" progId="Equation.3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979EF7CC-D982-4226-9758-FC4051C58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067" y="3856992"/>
                        <a:ext cx="8154461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667C03E-167E-40C0-94BB-62E40B180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2145" y="4794151"/>
          <a:ext cx="5828471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51000" imgH="190500" progId="Equation.3">
                  <p:embed/>
                </p:oleObj>
              </mc:Choice>
              <mc:Fallback>
                <p:oleObj name="公式" r:id="rId6" imgW="1651000" imgH="190500" progId="Equation.3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667C03E-167E-40C0-94BB-62E40B1809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145" y="4794151"/>
                        <a:ext cx="5828471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95E11DA-CEC1-4B40-B1FA-AA5CFCF24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2504" y="5479951"/>
          <a:ext cx="349771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27100" imgH="190500" progId="Equation.3">
                  <p:embed/>
                </p:oleObj>
              </mc:Choice>
              <mc:Fallback>
                <p:oleObj name="公式" r:id="rId8" imgW="927100" imgH="190500" progId="Equation.3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995E11DA-CEC1-4B40-B1FA-AA5CFCF24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04" y="5479951"/>
                        <a:ext cx="349771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9009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AE513-28F8-424B-AE02-FCCB5C588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Putting It Together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30165-A68F-40EA-BC75-1238FC76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kumimoji="0" lang="en-US" altLang="zh-CN" sz="2800" dirty="0">
                <a:ea typeface="微软雅黑" charset="0"/>
                <a:cs typeface="微软雅黑" charset="0"/>
              </a:rPr>
              <a:t>Worst</a:t>
            </a:r>
            <a:r>
              <a:rPr kumimoji="0" lang="zh-CN" altLang="en-US" sz="2800" dirty="0">
                <a:ea typeface="微软雅黑" charset="0"/>
                <a:cs typeface="微软雅黑" charset="0"/>
              </a:rPr>
              <a:t> </a:t>
            </a:r>
            <a:r>
              <a:rPr kumimoji="0" lang="en-US" altLang="zh-CN" sz="2800" dirty="0">
                <a:ea typeface="微软雅黑" charset="0"/>
                <a:cs typeface="微软雅黑" charset="0"/>
              </a:rPr>
              <a:t>Case:</a:t>
            </a:r>
            <a:endParaRPr kumimoji="0" lang="zh-CN" altLang="en-US" sz="2800" dirty="0">
              <a:ea typeface="微软雅黑" charset="0"/>
              <a:cs typeface="微软雅黑" charset="0"/>
            </a:endParaRPr>
          </a:p>
          <a:p>
            <a:pPr lvl="1">
              <a:spcBef>
                <a:spcPts val="600"/>
              </a:spcBef>
            </a:pPr>
            <a:r>
              <a:rPr kumimoji="0" lang="en-US" altLang="zh-CN" sz="2400" dirty="0">
                <a:ea typeface="微软雅黑" charset="0"/>
                <a:cs typeface="微软雅黑" charset="0"/>
              </a:rPr>
              <a:t>Time: Θ(</a:t>
            </a:r>
            <a:r>
              <a:rPr kumimoji="0" lang="en-US" altLang="zh-CN" sz="2400" i="1" dirty="0">
                <a:ea typeface="微软雅黑" charset="0"/>
                <a:cs typeface="微软雅黑" charset="0"/>
              </a:rPr>
              <a:t>n</a:t>
            </a:r>
            <a:r>
              <a:rPr kumimoji="0" lang="en-US" altLang="zh-CN" sz="2400" i="1" baseline="30000" dirty="0">
                <a:ea typeface="微软雅黑" charset="0"/>
                <a:cs typeface="微软雅黑" charset="0"/>
              </a:rPr>
              <a:t>2</a:t>
            </a:r>
            <a:r>
              <a:rPr kumimoji="0" lang="en-US" altLang="zh-CN" sz="2400" dirty="0">
                <a:ea typeface="微软雅黑" charset="0"/>
                <a:cs typeface="微软雅黑" charset="0"/>
              </a:rPr>
              <a:t>) </a:t>
            </a:r>
          </a:p>
          <a:p>
            <a:pPr lvl="1">
              <a:spcBef>
                <a:spcPts val="600"/>
              </a:spcBef>
            </a:pPr>
            <a:r>
              <a:rPr kumimoji="0" lang="en-US" altLang="zh-CN" sz="2400" dirty="0">
                <a:ea typeface="微软雅黑" charset="0"/>
                <a:cs typeface="微软雅黑" charset="0"/>
              </a:rPr>
              <a:t>Space: Θ(</a:t>
            </a:r>
            <a:r>
              <a:rPr kumimoji="0" lang="en-US" altLang="zh-CN" sz="2400" i="1" dirty="0">
                <a:ea typeface="微软雅黑" charset="0"/>
                <a:cs typeface="微软雅黑" charset="0"/>
              </a:rPr>
              <a:t>n</a:t>
            </a:r>
            <a:r>
              <a:rPr kumimoji="0" lang="en-US" altLang="zh-CN" sz="2400" dirty="0">
                <a:ea typeface="微软雅黑" charset="0"/>
                <a:cs typeface="微软雅黑" charset="0"/>
              </a:rPr>
              <a:t>) </a:t>
            </a:r>
            <a:endParaRPr kumimoji="0" lang="en-US" altLang="zh-CN" dirty="0">
              <a:ea typeface="微软雅黑" charset="0"/>
              <a:cs typeface="微软雅黑" charset="0"/>
            </a:endParaRPr>
          </a:p>
          <a:p>
            <a:pPr>
              <a:spcBef>
                <a:spcPts val="600"/>
              </a:spcBef>
            </a:pPr>
            <a:r>
              <a:rPr kumimoji="0" lang="en-US" altLang="zh-CN" sz="2800" dirty="0">
                <a:ea typeface="微软雅黑" charset="0"/>
                <a:cs typeface="微软雅黑" charset="0"/>
              </a:rPr>
              <a:t>Best Case:</a:t>
            </a:r>
            <a:endParaRPr kumimoji="0" lang="zh-CN" altLang="en-US" sz="2800" dirty="0">
              <a:ea typeface="微软雅黑" charset="0"/>
              <a:cs typeface="微软雅黑" charset="0"/>
            </a:endParaRPr>
          </a:p>
          <a:p>
            <a:pPr lvl="1">
              <a:spcBef>
                <a:spcPts val="600"/>
              </a:spcBef>
            </a:pPr>
            <a:r>
              <a:rPr kumimoji="0" lang="en-US" altLang="zh-CN" sz="2400" dirty="0">
                <a:ea typeface="微软雅黑" charset="0"/>
                <a:cs typeface="微软雅黑" charset="0"/>
              </a:rPr>
              <a:t>Time: Θ(</a:t>
            </a:r>
            <a:r>
              <a:rPr kumimoji="0" lang="en-US" altLang="zh-CN" sz="2400" i="1" dirty="0" err="1">
                <a:ea typeface="微软雅黑" charset="0"/>
                <a:cs typeface="微软雅黑" charset="0"/>
              </a:rPr>
              <a:t>n</a:t>
            </a:r>
            <a:r>
              <a:rPr kumimoji="0" lang="en-US" altLang="zh-CN" sz="2400" dirty="0" err="1">
                <a:ea typeface="微软雅黑" charset="0"/>
                <a:cs typeface="微软雅黑" charset="0"/>
              </a:rPr>
              <a:t>log</a:t>
            </a:r>
            <a:r>
              <a:rPr kumimoji="0" lang="en-US" altLang="zh-CN" sz="2400" dirty="0">
                <a:ea typeface="微软雅黑" charset="0"/>
                <a:cs typeface="微软雅黑" charset="0"/>
              </a:rPr>
              <a:t> </a:t>
            </a:r>
            <a:r>
              <a:rPr kumimoji="0" lang="en-US" altLang="zh-CN" sz="2400" i="1" dirty="0">
                <a:ea typeface="微软雅黑" charset="0"/>
                <a:cs typeface="微软雅黑" charset="0"/>
              </a:rPr>
              <a:t>n</a:t>
            </a:r>
            <a:r>
              <a:rPr kumimoji="0" lang="en-US" altLang="zh-CN" sz="2400" dirty="0">
                <a:ea typeface="微软雅黑" charset="0"/>
                <a:cs typeface="微软雅黑" charset="0"/>
              </a:rPr>
              <a:t>) </a:t>
            </a:r>
          </a:p>
          <a:p>
            <a:pPr lvl="1">
              <a:spcBef>
                <a:spcPts val="600"/>
              </a:spcBef>
            </a:pPr>
            <a:r>
              <a:rPr kumimoji="0" lang="en-US" altLang="zh-CN" sz="2400" dirty="0">
                <a:ea typeface="微软雅黑" charset="0"/>
                <a:cs typeface="微软雅黑" charset="0"/>
              </a:rPr>
              <a:t>Space: Θ(log </a:t>
            </a:r>
            <a:r>
              <a:rPr kumimoji="0" lang="en-US" altLang="zh-CN" sz="2400" i="1" dirty="0">
                <a:ea typeface="微软雅黑" charset="0"/>
                <a:cs typeface="微软雅黑" charset="0"/>
              </a:rPr>
              <a:t>n</a:t>
            </a:r>
            <a:r>
              <a:rPr kumimoji="0" lang="en-US" altLang="zh-CN" sz="2400" dirty="0">
                <a:ea typeface="微软雅黑" charset="0"/>
                <a:cs typeface="微软雅黑" charset="0"/>
              </a:rPr>
              <a:t>) </a:t>
            </a:r>
            <a:endParaRPr kumimoji="0" lang="en-US" altLang="zh-CN" dirty="0">
              <a:ea typeface="微软雅黑" charset="0"/>
              <a:cs typeface="微软雅黑" charset="0"/>
            </a:endParaRPr>
          </a:p>
          <a:p>
            <a:pPr>
              <a:spcBef>
                <a:spcPts val="600"/>
              </a:spcBef>
            </a:pPr>
            <a:r>
              <a:rPr kumimoji="0" lang="en-US" altLang="zh-CN" sz="2800" dirty="0">
                <a:ea typeface="微软雅黑" charset="0"/>
                <a:cs typeface="微软雅黑" charset="0"/>
              </a:rPr>
              <a:t>Average</a:t>
            </a:r>
            <a:r>
              <a:rPr kumimoji="0" lang="zh-CN" altLang="en-US" sz="2800" dirty="0">
                <a:ea typeface="微软雅黑" charset="0"/>
                <a:cs typeface="微软雅黑" charset="0"/>
              </a:rPr>
              <a:t> </a:t>
            </a:r>
            <a:r>
              <a:rPr kumimoji="0" lang="en-US" altLang="zh-CN" sz="2800" dirty="0">
                <a:ea typeface="微软雅黑" charset="0"/>
                <a:cs typeface="微软雅黑" charset="0"/>
              </a:rPr>
              <a:t>Case:</a:t>
            </a:r>
            <a:endParaRPr kumimoji="0" lang="zh-CN" altLang="en-US" sz="2800" dirty="0">
              <a:ea typeface="微软雅黑" charset="0"/>
              <a:cs typeface="微软雅黑" charset="0"/>
            </a:endParaRPr>
          </a:p>
          <a:p>
            <a:pPr lvl="1">
              <a:spcBef>
                <a:spcPts val="600"/>
              </a:spcBef>
            </a:pPr>
            <a:r>
              <a:rPr kumimoji="0" lang="en-US" altLang="zh-CN" sz="2400" dirty="0">
                <a:ea typeface="微软雅黑" charset="0"/>
                <a:cs typeface="微软雅黑" charset="0"/>
              </a:rPr>
              <a:t>Time: Θ(</a:t>
            </a:r>
            <a:r>
              <a:rPr kumimoji="0" lang="en-US" altLang="zh-CN" sz="2400" i="1" dirty="0" err="1">
                <a:ea typeface="微软雅黑" charset="0"/>
                <a:cs typeface="微软雅黑" charset="0"/>
              </a:rPr>
              <a:t>n</a:t>
            </a:r>
            <a:r>
              <a:rPr kumimoji="0" lang="en-US" altLang="zh-CN" sz="2400" dirty="0" err="1">
                <a:ea typeface="微软雅黑" charset="0"/>
                <a:cs typeface="微软雅黑" charset="0"/>
              </a:rPr>
              <a:t>log</a:t>
            </a:r>
            <a:r>
              <a:rPr kumimoji="0" lang="en-US" altLang="zh-CN" sz="2400" dirty="0">
                <a:ea typeface="微软雅黑" charset="0"/>
                <a:cs typeface="微软雅黑" charset="0"/>
              </a:rPr>
              <a:t> </a:t>
            </a:r>
            <a:r>
              <a:rPr kumimoji="0" lang="en-US" altLang="zh-CN" sz="2400" i="1" dirty="0">
                <a:ea typeface="微软雅黑" charset="0"/>
                <a:cs typeface="微软雅黑" charset="0"/>
              </a:rPr>
              <a:t>n</a:t>
            </a:r>
            <a:r>
              <a:rPr kumimoji="0" lang="en-US" altLang="zh-CN" sz="2400" dirty="0">
                <a:ea typeface="微软雅黑" charset="0"/>
                <a:cs typeface="微软雅黑" charset="0"/>
              </a:rPr>
              <a:t>) </a:t>
            </a:r>
          </a:p>
          <a:p>
            <a:pPr lvl="1">
              <a:spcBef>
                <a:spcPts val="600"/>
              </a:spcBef>
            </a:pPr>
            <a:r>
              <a:rPr kumimoji="0" lang="en-US" altLang="zh-CN" sz="2400" dirty="0">
                <a:ea typeface="微软雅黑" charset="0"/>
                <a:cs typeface="微软雅黑" charset="0"/>
              </a:rPr>
              <a:t>Space: Θ(log </a:t>
            </a:r>
            <a:r>
              <a:rPr kumimoji="0" lang="en-US" altLang="zh-CN" sz="2400" i="1" dirty="0">
                <a:ea typeface="微软雅黑" charset="0"/>
                <a:cs typeface="微软雅黑" charset="0"/>
              </a:rPr>
              <a:t>n</a:t>
            </a:r>
            <a:r>
              <a:rPr kumimoji="0" lang="en-US" altLang="zh-CN" sz="2400" dirty="0">
                <a:ea typeface="微软雅黑" charset="0"/>
                <a:cs typeface="微软雅黑" charset="0"/>
              </a:rPr>
              <a:t>) 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15686-60C7-4EB6-BB15-19399359CC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8732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Exercise: Selection Problem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Find the kth smallest element in a random array</a:t>
            </a:r>
            <a:endParaRPr lang="en-US" altLang="zh-CN" dirty="0"/>
          </a:p>
          <a:p>
            <a:pPr lvl="1"/>
            <a:r>
              <a:rPr lang="en-US" altLang="zh-CN" dirty="0"/>
              <a:t>using a heap: O(N) + k O(log N)</a:t>
            </a:r>
          </a:p>
          <a:p>
            <a:pPr lvl="1"/>
            <a:r>
              <a:rPr lang="en-US" altLang="zh-CN" dirty="0"/>
              <a:t>Quick Select: O(N) expected time</a:t>
            </a:r>
          </a:p>
          <a:p>
            <a:endParaRPr kumimoji="1" lang="en-US" altLang="zh-CN" dirty="0"/>
          </a:p>
          <a:p>
            <a:endParaRPr lang="en-US" altLang="zh-CN" dirty="0"/>
          </a:p>
          <a:p>
            <a:r>
              <a:rPr kumimoji="1" lang="en-US" altLang="zh-CN" dirty="0"/>
              <a:t>Quick Select is also proposed by </a:t>
            </a:r>
            <a:r>
              <a:rPr lang="en-US" altLang="zh-CN" b="1" dirty="0"/>
              <a:t>Tony Hoare 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7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B5F0B-BBB9-4157-BC0C-C9366822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Quick Sort is Fast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42424-0C29-4BE8-AFA7-9C7B8102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QuickSort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Average: O(n*log n)</a:t>
            </a:r>
          </a:p>
          <a:p>
            <a:pPr lvl="1"/>
            <a:r>
              <a:rPr lang="en-US" altLang="zh-CN" dirty="0"/>
              <a:t>Worst: O(n^2)</a:t>
            </a:r>
          </a:p>
          <a:p>
            <a:r>
              <a:rPr lang="en-US" altLang="zh-CN" dirty="0" err="1"/>
              <a:t>MergeSort</a:t>
            </a:r>
            <a:endParaRPr lang="en-US" altLang="zh-CN" dirty="0"/>
          </a:p>
          <a:p>
            <a:pPr lvl="1"/>
            <a:r>
              <a:rPr lang="en-US" altLang="zh-CN" dirty="0"/>
              <a:t>Average: O(n*log n)</a:t>
            </a:r>
          </a:p>
          <a:p>
            <a:pPr lvl="1"/>
            <a:r>
              <a:rPr lang="en-US" altLang="zh-CN" dirty="0"/>
              <a:t>Worst: O(n*log n)</a:t>
            </a:r>
          </a:p>
          <a:p>
            <a:r>
              <a:rPr lang="en-US" altLang="zh-CN" dirty="0" err="1"/>
              <a:t>HeapSort</a:t>
            </a:r>
            <a:endParaRPr lang="en-US" altLang="zh-CN" dirty="0"/>
          </a:p>
          <a:p>
            <a:pPr lvl="1"/>
            <a:r>
              <a:rPr lang="en-US" altLang="zh-CN" dirty="0"/>
              <a:t>Average: O(n*log n)</a:t>
            </a:r>
          </a:p>
          <a:p>
            <a:pPr lvl="1"/>
            <a:r>
              <a:rPr lang="en-US" altLang="zh-CN" dirty="0"/>
              <a:t>Worst: O(n*log 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2369C6-E9F8-4523-BEF1-3183B6E9F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6444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05ACF-0661-43C1-A196-3E3EF451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Quick Sort is Fast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433A4-0678-497D-A1E2-DD53BACA2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Compared to Merge Sort</a:t>
            </a:r>
          </a:p>
          <a:p>
            <a:pPr lvl="1"/>
            <a:r>
              <a:rPr lang="en-US" altLang="zh-CN" dirty="0"/>
              <a:t>Fewer memory access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9BD4B1-B9D3-4A3B-A98F-638480FACC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213397E-003E-406B-A374-7DC340763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672" y="2780928"/>
          <a:ext cx="5229906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98600" imgH="190500" progId="Equation.3">
                  <p:embed/>
                </p:oleObj>
              </mc:Choice>
              <mc:Fallback>
                <p:oleObj name="公式" r:id="rId2" imgW="1498600" imgH="190500" progId="Equation.3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3213397E-003E-406B-A374-7DC340763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780928"/>
                        <a:ext cx="5229906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744131BF-F798-4FAF-B851-A6665FF22852}"/>
              </a:ext>
            </a:extLst>
          </p:cNvPr>
          <p:cNvSpPr/>
          <p:nvPr/>
        </p:nvSpPr>
        <p:spPr>
          <a:xfrm>
            <a:off x="7824192" y="2712915"/>
            <a:ext cx="720080" cy="644077"/>
          </a:xfrm>
          <a:prstGeom prst="ellipse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88FCAD8-82F6-42E4-AFBE-F6024DA67AA7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5807968" y="3356992"/>
            <a:ext cx="2376264" cy="79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F48BE90-36B2-4712-B36B-B48C420316C7}"/>
              </a:ext>
            </a:extLst>
          </p:cNvPr>
          <p:cNvSpPr/>
          <p:nvPr/>
        </p:nvSpPr>
        <p:spPr>
          <a:xfrm>
            <a:off x="3338381" y="4361589"/>
            <a:ext cx="52822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n-lt"/>
              </a:rPr>
              <a:t>Merge Sort</a:t>
            </a:r>
            <a:r>
              <a:rPr lang="en-US" altLang="zh-CN" sz="2400">
                <a:latin typeface="+mn-lt"/>
              </a:rPr>
              <a:t>: </a:t>
            </a:r>
            <a:r>
              <a:rPr lang="en-US" altLang="zh-CN" sz="2400">
                <a:solidFill>
                  <a:srgbClr val="FF0000"/>
                </a:solidFill>
                <a:latin typeface="+mn-lt"/>
              </a:rPr>
              <a:t>&gt;=2n</a:t>
            </a:r>
            <a:r>
              <a:rPr lang="en-US" altLang="zh-CN" sz="240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reads</a:t>
            </a:r>
            <a:r>
              <a:rPr lang="en-US" altLang="zh-CN" sz="2400">
                <a:latin typeface="+mn-lt"/>
              </a:rPr>
              <a:t>, </a:t>
            </a:r>
            <a:r>
              <a:rPr lang="en-US" altLang="zh-CN" sz="2400">
                <a:solidFill>
                  <a:srgbClr val="FF0000"/>
                </a:solidFill>
                <a:latin typeface="+mn-lt"/>
              </a:rPr>
              <a:t>&gt;=2n</a:t>
            </a:r>
            <a:r>
              <a:rPr lang="en-US" altLang="zh-CN" sz="240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writes</a:t>
            </a:r>
          </a:p>
          <a:p>
            <a:r>
              <a:rPr lang="en-US" altLang="zh-CN" sz="2400" dirty="0">
                <a:latin typeface="+mn-lt"/>
              </a:rPr>
              <a:t>Quick Sort: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zh-CN" sz="2400" dirty="0">
                <a:latin typeface="+mn-lt"/>
              </a:rPr>
              <a:t> read,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&lt;= n</a:t>
            </a:r>
            <a:r>
              <a:rPr lang="en-US" altLang="zh-CN" sz="2400" dirty="0">
                <a:latin typeface="+mn-lt"/>
              </a:rPr>
              <a:t> write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E720DF-51A8-4E64-9E6E-9C0E62597D4C}"/>
              </a:ext>
            </a:extLst>
          </p:cNvPr>
          <p:cNvSpPr/>
          <p:nvPr/>
        </p:nvSpPr>
        <p:spPr>
          <a:xfrm>
            <a:off x="2855640" y="5582838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lt"/>
                <a:hlinkClick r:id="rId4"/>
              </a:rPr>
              <a:t>Link: sorting algorithms to relax/study to - YouTube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15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1D970-4382-45FD-9A48-C34B124A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Quick Sort is Fast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7EE7C-9010-4F83-91A8-6BC55518C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Cache efficiency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8C9BE-0556-441E-908C-B062B4E4F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A658EF-933A-49F1-81C8-C6C7B049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2" y="2892387"/>
            <a:ext cx="4350710" cy="17644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A6C3D6C-44CB-4B18-824C-1E7E827E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2188375"/>
            <a:ext cx="6577228" cy="31453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A622D50-E340-407F-AACB-B4A6D8038A88}"/>
              </a:ext>
            </a:extLst>
          </p:cNvPr>
          <p:cNvSpPr/>
          <p:nvPr/>
        </p:nvSpPr>
        <p:spPr>
          <a:xfrm>
            <a:off x="5303912" y="5350664"/>
            <a:ext cx="6408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lt"/>
                <a:hlinkClick r:id="" action="ppaction://noaction"/>
              </a:rPr>
              <a:t>Numbers Every Programmer Should Know By Year</a:t>
            </a:r>
          </a:p>
          <a:p>
            <a:r>
              <a:rPr lang="en-US" altLang="zh-CN" sz="2000" dirty="0">
                <a:latin typeface="+mn-lt"/>
                <a:hlinkClick r:id="" action="ppaction://noaction"/>
              </a:rPr>
              <a:t>(original idea from Jeff Dean, Google)</a:t>
            </a:r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7384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F4AE7-444C-4536-83E5-B6935709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Quick Sort is Fast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AC1E1-08D6-466F-9400-7A624B55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Merge Sort: auxiliary array -&gt; array switching</a:t>
            </a:r>
          </a:p>
          <a:p>
            <a:r>
              <a:rPr lang="en-US" altLang="zh-CN" dirty="0"/>
              <a:t>Heap Sort</a:t>
            </a:r>
          </a:p>
          <a:p>
            <a:pPr lvl="1"/>
            <a:r>
              <a:rPr lang="en-US" altLang="zh-CN" dirty="0"/>
              <a:t>Random access</a:t>
            </a:r>
          </a:p>
          <a:p>
            <a:pPr lvl="1"/>
            <a:r>
              <a:rPr lang="en-US" altLang="zh-CN" dirty="0"/>
              <a:t>long-distance element moves</a:t>
            </a:r>
          </a:p>
          <a:p>
            <a:r>
              <a:rPr lang="en-US" altLang="zh-CN" dirty="0"/>
              <a:t>Quick Sort</a:t>
            </a:r>
          </a:p>
          <a:p>
            <a:pPr lvl="1"/>
            <a:r>
              <a:rPr lang="en-US" altLang="zh-CN" dirty="0"/>
              <a:t>Single array</a:t>
            </a:r>
          </a:p>
          <a:p>
            <a:pPr lvl="1"/>
            <a:r>
              <a:rPr lang="en-US" altLang="zh-CN" dirty="0"/>
              <a:t>Linear scanning</a:t>
            </a:r>
          </a:p>
          <a:p>
            <a:pPr lvl="1"/>
            <a:r>
              <a:rPr lang="en-US" altLang="zh-CN" dirty="0"/>
              <a:t>Fewer long-distance moves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C37CD-8E4B-44FD-94C0-06F322954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51004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C7F37-0760-4887-AA41-67E54401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sort()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54124-1C2C-446A-BCAF-F86FE9DCF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896544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Introsort</a:t>
            </a:r>
            <a:r>
              <a:rPr lang="en-US" altLang="zh-CN" dirty="0"/>
              <a:t> (introspective sort)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quicksort for long list</a:t>
            </a:r>
          </a:p>
          <a:p>
            <a:pPr lvl="2"/>
            <a:r>
              <a:rPr lang="en-US" altLang="zh-CN" dirty="0"/>
              <a:t>switch to </a:t>
            </a:r>
            <a:r>
              <a:rPr lang="en-US" altLang="zh-CN" dirty="0">
                <a:solidFill>
                  <a:srgbClr val="0070C0"/>
                </a:solidFill>
              </a:rPr>
              <a:t>heap sort </a:t>
            </a:r>
            <a:r>
              <a:rPr lang="en-US" altLang="zh-CN" dirty="0"/>
              <a:t>when recursion is </a:t>
            </a:r>
            <a:r>
              <a:rPr lang="en-US" altLang="zh-CN" dirty="0">
                <a:solidFill>
                  <a:srgbClr val="0070C0"/>
                </a:solidFill>
              </a:rPr>
              <a:t>too deep</a:t>
            </a:r>
          </a:p>
          <a:p>
            <a:pPr lvl="3"/>
            <a:r>
              <a:rPr lang="en-US" altLang="zh-CN" dirty="0"/>
              <a:t>Avoid </a:t>
            </a:r>
            <a:r>
              <a:rPr lang="en-US" altLang="zh-CN" dirty="0">
                <a:solidFill>
                  <a:srgbClr val="FF0000"/>
                </a:solidFill>
              </a:rPr>
              <a:t>O(n) worst case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stop recursion when the sequence is too short</a:t>
            </a:r>
          </a:p>
          <a:p>
            <a:pPr lvl="3"/>
            <a:r>
              <a:rPr lang="en-US" altLang="zh-CN" dirty="0"/>
              <a:t>For example, when </a:t>
            </a:r>
            <a:r>
              <a:rPr lang="en-US" altLang="zh-CN" b="1" dirty="0">
                <a:solidFill>
                  <a:schemeClr val="accent2"/>
                </a:solidFill>
              </a:rPr>
              <a:t>n &lt; 16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Final insertion sort for short list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417AC-6313-426B-860C-F8C95BD23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10E545-639A-41CE-AA12-596CFC65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3976606"/>
            <a:ext cx="5616624" cy="146861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0C5BFB-61A4-4685-AF40-54FC36F39E19}"/>
              </a:ext>
            </a:extLst>
          </p:cNvPr>
          <p:cNvCxnSpPr>
            <a:cxnSpLocks/>
          </p:cNvCxnSpPr>
          <p:nvPr/>
        </p:nvCxnSpPr>
        <p:spPr>
          <a:xfrm flipH="1" flipV="1">
            <a:off x="5663952" y="3861048"/>
            <a:ext cx="1296144" cy="720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E9A334-9FC2-4943-903D-6A1D00020234}"/>
              </a:ext>
            </a:extLst>
          </p:cNvPr>
          <p:cNvCxnSpPr>
            <a:cxnSpLocks/>
          </p:cNvCxnSpPr>
          <p:nvPr/>
        </p:nvCxnSpPr>
        <p:spPr>
          <a:xfrm flipH="1">
            <a:off x="6312024" y="4869160"/>
            <a:ext cx="1512168" cy="9361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CA7A66E-34F3-45E7-BB6E-74B9895EF1EF}"/>
              </a:ext>
            </a:extLst>
          </p:cNvPr>
          <p:cNvSpPr/>
          <p:nvPr/>
        </p:nvSpPr>
        <p:spPr>
          <a:xfrm>
            <a:off x="1055440" y="6127535"/>
            <a:ext cx="30780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Source:《STL</a:t>
            </a:r>
            <a:r>
              <a:rPr lang="zh-CN" altLang="en-US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源码剖析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144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32E14-70A6-4F2E-AED0-35C8393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Order vs. Reverse Order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4DF559-3687-4FFC-8FE3-0C4AF44F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order</a:t>
            </a:r>
          </a:p>
          <a:p>
            <a:pPr lvl="1"/>
            <a:r>
              <a:rPr lang="en-US" altLang="zh-CN" dirty="0"/>
              <a:t>The resulting sequence satisfies the required order</a:t>
            </a:r>
          </a:p>
          <a:p>
            <a:r>
              <a:rPr lang="en-US" altLang="zh-CN" dirty="0"/>
              <a:t>In a reverse order</a:t>
            </a:r>
          </a:p>
          <a:p>
            <a:pPr lvl="1"/>
            <a:r>
              <a:rPr lang="en-US" altLang="zh-CN" dirty="0"/>
              <a:t>The resulting sequence satisfies the required order after we reverse the sequence</a:t>
            </a:r>
          </a:p>
          <a:p>
            <a:r>
              <a:rPr lang="en-US" altLang="zh-CN" dirty="0"/>
              <a:t>For example, for a non-increasing order</a:t>
            </a:r>
          </a:p>
          <a:p>
            <a:pPr lvl="1"/>
            <a:r>
              <a:rPr lang="en-US" altLang="zh-CN" dirty="0"/>
              <a:t>08, 12, 34, 96 (in order)</a:t>
            </a:r>
          </a:p>
          <a:p>
            <a:pPr lvl="1"/>
            <a:r>
              <a:rPr lang="en-US" altLang="zh-CN" dirty="0"/>
              <a:t>96, 34, 12, 08 (in a reverse order)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A2F08-42DF-4483-8694-418D39F1E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54117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B6F344-3BEE-4D9E-BBE7-0352BED2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 sort()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E38B81-2D03-42F1-B442-E676CB5F2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Final insertion sorting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insertion sort </a:t>
            </a:r>
            <a:r>
              <a:rPr lang="en-US" altLang="zh-CN" dirty="0"/>
              <a:t>the first </a:t>
            </a:r>
            <a:r>
              <a:rPr lang="en-US" altLang="zh-CN" b="1" dirty="0">
                <a:solidFill>
                  <a:schemeClr val="accent2"/>
                </a:solidFill>
              </a:rPr>
              <a:t>16</a:t>
            </a:r>
            <a:r>
              <a:rPr lang="en-US" altLang="zh-CN" dirty="0"/>
              <a:t> elements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unguarded insertion sort </a:t>
            </a:r>
            <a:r>
              <a:rPr lang="en-US" altLang="zh-CN" dirty="0"/>
              <a:t>the remaining elements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C9120-430F-44EC-859F-ED4A7FEBC0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1CF435-313B-4C2C-9F53-4CDD4B39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3356992"/>
            <a:ext cx="7226216" cy="2592288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7286802-E2DA-4E27-89C6-4283549ACB7A}"/>
              </a:ext>
            </a:extLst>
          </p:cNvPr>
          <p:cNvCxnSpPr>
            <a:cxnSpLocks/>
          </p:cNvCxnSpPr>
          <p:nvPr/>
        </p:nvCxnSpPr>
        <p:spPr>
          <a:xfrm flipV="1">
            <a:off x="2495600" y="3501008"/>
            <a:ext cx="3600400" cy="12241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337D73EF-3140-4C66-B902-CA0A2D87C96C}"/>
              </a:ext>
            </a:extLst>
          </p:cNvPr>
          <p:cNvSpPr/>
          <p:nvPr/>
        </p:nvSpPr>
        <p:spPr>
          <a:xfrm>
            <a:off x="6061439" y="3164721"/>
            <a:ext cx="6215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n-lt"/>
              </a:rPr>
              <a:t>No boundary checking in unguarded version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7FB660-DF48-4EA3-B5D6-AFA2D48C3205}"/>
              </a:ext>
            </a:extLst>
          </p:cNvPr>
          <p:cNvSpPr/>
          <p:nvPr/>
        </p:nvSpPr>
        <p:spPr>
          <a:xfrm>
            <a:off x="6596457" y="3652123"/>
            <a:ext cx="2699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n-lt"/>
              </a:rPr>
              <a:t>Can it be correct?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091BC6-7DE4-4CEE-AA93-B3F8B23B8841}"/>
              </a:ext>
            </a:extLst>
          </p:cNvPr>
          <p:cNvSpPr/>
          <p:nvPr/>
        </p:nvSpPr>
        <p:spPr>
          <a:xfrm>
            <a:off x="6909427" y="4070220"/>
            <a:ext cx="53671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n-lt"/>
              </a:rPr>
              <a:t>Hint: property of Quick Sort/Heap Sort</a:t>
            </a:r>
          </a:p>
        </p:txBody>
      </p:sp>
    </p:spTree>
    <p:extLst>
      <p:ext uri="{BB962C8B-B14F-4D97-AF65-F5344CB8AC3E}">
        <p14:creationId xmlns:p14="http://schemas.microsoft.com/office/powerpoint/2010/main" val="414502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B62CE-7708-43DB-AE69-2476D421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DB1BA-49D4-4F35-93DA-3148257E1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Inserted value &lt; smallest (leftmost) value:</a:t>
            </a:r>
          </a:p>
          <a:p>
            <a:pPr lvl="1"/>
            <a:r>
              <a:rPr lang="en-US" altLang="zh-CN" dirty="0"/>
              <a:t>Directly copy!</a:t>
            </a:r>
          </a:p>
          <a:p>
            <a:pPr lvl="1"/>
            <a:r>
              <a:rPr lang="en-US" altLang="zh-CN" dirty="0"/>
              <a:t>Save #comparisons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0E2D2-EE7F-4932-9ED3-7DF83E1945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90273C-06F9-4A89-B8B1-0E692CE05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2852936"/>
            <a:ext cx="6758186" cy="29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81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4EED1-FB6F-4BD0-9BF6-E889EC16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Optimization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7AD23-070B-4063-9961-E63D3F9B4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32E39C-1880-41A9-AFB7-C672AA39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386539"/>
            <a:ext cx="5688632" cy="2986677"/>
          </a:xfrm>
          <a:prstGeom prst="rect">
            <a:avLst/>
          </a:prstGeom>
          <a:ln/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F011D53-5131-4872-82C4-8D6D00B00FD7}"/>
              </a:ext>
            </a:extLst>
          </p:cNvPr>
          <p:cNvCxnSpPr>
            <a:cxnSpLocks/>
          </p:cNvCxnSpPr>
          <p:nvPr/>
        </p:nvCxnSpPr>
        <p:spPr>
          <a:xfrm flipH="1" flipV="1">
            <a:off x="1119938" y="2170515"/>
            <a:ext cx="216024" cy="2520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5558190-9124-4B3F-8DD6-673BB0D17615}"/>
              </a:ext>
            </a:extLst>
          </p:cNvPr>
          <p:cNvSpPr/>
          <p:nvPr/>
        </p:nvSpPr>
        <p:spPr>
          <a:xfrm>
            <a:off x="399858" y="1654498"/>
            <a:ext cx="56156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+mn-lt"/>
              </a:rPr>
              <a:t>Only one recursive call for 2</a:t>
            </a:r>
            <a:r>
              <a:rPr lang="en-US" altLang="zh-CN" sz="2400" baseline="30000" dirty="0">
                <a:solidFill>
                  <a:schemeClr val="accent1"/>
                </a:solidFill>
                <a:latin typeface="+mn-lt"/>
              </a:rPr>
              <a:t>nd</a:t>
            </a:r>
            <a:r>
              <a:rPr lang="en-US" altLang="zh-CN" sz="2400" dirty="0">
                <a:solidFill>
                  <a:schemeClr val="accent1"/>
                </a:solidFill>
                <a:latin typeface="+mn-lt"/>
              </a:rPr>
              <a:t> sub-array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13D1452-110B-4372-B623-A292BE494F22}"/>
              </a:ext>
            </a:extLst>
          </p:cNvPr>
          <p:cNvCxnSpPr/>
          <p:nvPr/>
        </p:nvCxnSpPr>
        <p:spPr>
          <a:xfrm>
            <a:off x="831906" y="4978827"/>
            <a:ext cx="864096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5D71855-E642-4D18-BAFE-38D8F244EF6C}"/>
              </a:ext>
            </a:extLst>
          </p:cNvPr>
          <p:cNvCxnSpPr>
            <a:cxnSpLocks/>
          </p:cNvCxnSpPr>
          <p:nvPr/>
        </p:nvCxnSpPr>
        <p:spPr>
          <a:xfrm>
            <a:off x="1551986" y="4978827"/>
            <a:ext cx="288032" cy="339976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6E4B29E3-DC8F-411D-8E46-1B67E5ADF363}"/>
              </a:ext>
            </a:extLst>
          </p:cNvPr>
          <p:cNvSpPr/>
          <p:nvPr/>
        </p:nvSpPr>
        <p:spPr>
          <a:xfrm>
            <a:off x="1119938" y="5207242"/>
            <a:ext cx="3118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+mn-lt"/>
              </a:rPr>
              <a:t>Loop for 1</a:t>
            </a:r>
            <a:r>
              <a:rPr lang="en-US" altLang="zh-CN" sz="2400" baseline="30000" dirty="0">
                <a:solidFill>
                  <a:schemeClr val="accent2"/>
                </a:solidFill>
                <a:latin typeface="+mn-lt"/>
              </a:rPr>
              <a:t>st</a:t>
            </a:r>
            <a:r>
              <a:rPr lang="en-US" altLang="zh-CN" sz="2400" dirty="0">
                <a:solidFill>
                  <a:schemeClr val="accent2"/>
                </a:solidFill>
                <a:latin typeface="+mn-lt"/>
              </a:rPr>
              <a:t> sub-array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9DDFCAD-383E-45D6-8E60-3AF53D07114D}"/>
              </a:ext>
            </a:extLst>
          </p:cNvPr>
          <p:cNvCxnSpPr/>
          <p:nvPr/>
        </p:nvCxnSpPr>
        <p:spPr>
          <a:xfrm>
            <a:off x="1043484" y="4762803"/>
            <a:ext cx="86409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E43F967E-658E-4533-A3A8-EEB4C2C01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8920"/>
            <a:ext cx="5828333" cy="1619306"/>
          </a:xfrm>
          <a:prstGeom prst="rect">
            <a:avLst/>
          </a:prstGeom>
        </p:spPr>
      </p:pic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F8431811-B5F0-4A20-AEF1-BA8A8AF58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160" y="1988840"/>
            <a:ext cx="3673624" cy="63131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Execution order</a:t>
            </a:r>
          </a:p>
          <a:p>
            <a:endParaRPr lang="en-US" altLang="zh-CN" dirty="0"/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ED569B97-D641-4120-9188-99408EDFF01E}"/>
              </a:ext>
            </a:extLst>
          </p:cNvPr>
          <p:cNvSpPr txBox="1">
            <a:spLocks/>
          </p:cNvSpPr>
          <p:nvPr/>
        </p:nvSpPr>
        <p:spPr>
          <a:xfrm>
            <a:off x="6634173" y="4412829"/>
            <a:ext cx="1803974" cy="32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400" b="0" kern="0" dirty="0"/>
              <a:t>Before</a:t>
            </a:r>
            <a:r>
              <a:rPr lang="en-US" altLang="zh-CN" sz="1400" kern="0" dirty="0"/>
              <a:t> </a:t>
            </a:r>
            <a:r>
              <a:rPr lang="en-US" altLang="zh-CN" sz="1400" b="0" kern="0" dirty="0"/>
              <a:t>optimization</a:t>
            </a:r>
          </a:p>
          <a:p>
            <a:endParaRPr lang="en-US" altLang="zh-CN" sz="1400" kern="0" dirty="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DFEE6C42-7B28-4F76-BC08-4FE117C1EED6}"/>
              </a:ext>
            </a:extLst>
          </p:cNvPr>
          <p:cNvSpPr txBox="1">
            <a:spLocks/>
          </p:cNvSpPr>
          <p:nvPr/>
        </p:nvSpPr>
        <p:spPr>
          <a:xfrm>
            <a:off x="9918413" y="4414376"/>
            <a:ext cx="1803974" cy="322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1400" b="0" kern="0" dirty="0"/>
              <a:t>After</a:t>
            </a:r>
            <a:r>
              <a:rPr lang="en-US" altLang="zh-CN" sz="1400" kern="0" dirty="0"/>
              <a:t> </a:t>
            </a:r>
            <a:r>
              <a:rPr lang="en-US" altLang="zh-CN" sz="1400" b="0" kern="0" dirty="0"/>
              <a:t>optimization</a:t>
            </a:r>
          </a:p>
          <a:p>
            <a:endParaRPr lang="en-US" altLang="zh-CN" sz="1400" kern="0" dirty="0"/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CE5C6318-8D90-469F-9DA1-5F75A3777C8A}"/>
              </a:ext>
            </a:extLst>
          </p:cNvPr>
          <p:cNvSpPr txBox="1">
            <a:spLocks/>
          </p:cNvSpPr>
          <p:nvPr/>
        </p:nvSpPr>
        <p:spPr>
          <a:xfrm>
            <a:off x="7138897" y="4978827"/>
            <a:ext cx="4619806" cy="523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kern="0" dirty="0">
                <a:solidFill>
                  <a:srgbClr val="0070C0"/>
                </a:solidFill>
              </a:rPr>
              <a:t>Sub-arrays 4, 5, 7 are executed via loops instead of function calls</a:t>
            </a:r>
          </a:p>
          <a:p>
            <a:endParaRPr lang="en-US" altLang="zh-CN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0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3" grpId="0" build="p"/>
      <p:bldP spid="24" grpId="0"/>
      <p:bldP spid="25" grpId="0"/>
      <p:bldP spid="31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Runtime Cost of Comparison-Based Sorting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Simple sorting algorithms</a:t>
            </a:r>
          </a:p>
          <a:p>
            <a:pPr lvl="1"/>
            <a:r>
              <a:rPr kumimoji="1" lang="en-US" altLang="zh-CN" dirty="0"/>
              <a:t>n(n-1)/4 inversions on average</a:t>
            </a:r>
          </a:p>
          <a:p>
            <a:pPr lvl="1"/>
            <a:r>
              <a:rPr kumimoji="1" lang="en-US" altLang="zh-CN" dirty="0"/>
              <a:t>average runtime is O(n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) if only comparing neighboring elements</a:t>
            </a:r>
          </a:p>
          <a:p>
            <a:pPr lvl="2"/>
            <a:r>
              <a:rPr lang="en-US" altLang="zh-CN" dirty="0"/>
              <a:t>Bubble Sort</a:t>
            </a:r>
          </a:p>
          <a:p>
            <a:pPr lvl="2"/>
            <a:r>
              <a:rPr lang="en-US" altLang="zh-CN" dirty="0"/>
              <a:t>Insertion Sort</a:t>
            </a:r>
            <a:endParaRPr kumimoji="1" lang="en-US" altLang="zh-CN" dirty="0"/>
          </a:p>
          <a:p>
            <a:pPr lvl="2"/>
            <a:endParaRPr kumimoji="1"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56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Runtime Lower Bound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Runtime lower bound of the </a:t>
            </a:r>
            <a:r>
              <a:rPr kumimoji="1" lang="en-US" altLang="zh-CN" dirty="0">
                <a:solidFill>
                  <a:srgbClr val="008000"/>
                </a:solidFill>
              </a:rPr>
              <a:t>sorting problem</a:t>
            </a:r>
            <a:r>
              <a:rPr kumimoji="1" lang="en-US" altLang="zh-CN" dirty="0"/>
              <a:t> is between </a:t>
            </a:r>
            <a:r>
              <a:rPr lang="el-GR" altLang="zh-CN" dirty="0"/>
              <a:t>Ω</a:t>
            </a:r>
            <a:r>
              <a:rPr kumimoji="1" lang="en-US" altLang="zh-CN" dirty="0"/>
              <a:t>(n) and O(n log n)</a:t>
            </a:r>
          </a:p>
          <a:p>
            <a:pPr lvl="1"/>
            <a:r>
              <a:rPr lang="el-GR" altLang="zh-CN" dirty="0"/>
              <a:t>Ω</a:t>
            </a:r>
            <a:r>
              <a:rPr lang="en-US" altLang="zh-CN" dirty="0"/>
              <a:t>(n): I/O time</a:t>
            </a:r>
          </a:p>
          <a:p>
            <a:pPr lvl="1"/>
            <a:r>
              <a:rPr kumimoji="1" lang="en-US" altLang="zh-CN" dirty="0"/>
              <a:t>O(n log n): for example, </a:t>
            </a:r>
            <a:r>
              <a:rPr kumimoji="1" lang="en-US" altLang="zh-CN" dirty="0" err="1"/>
              <a:t>mergesort</a:t>
            </a:r>
            <a:endParaRPr kumimoji="1" lang="en-US" altLang="zh-CN" dirty="0"/>
          </a:p>
          <a:p>
            <a:r>
              <a:rPr kumimoji="1" lang="en-US" altLang="zh-CN" dirty="0"/>
              <a:t>Runtime lower bound of </a:t>
            </a:r>
            <a:r>
              <a:rPr kumimoji="1" lang="en-US" altLang="zh-CN" dirty="0">
                <a:solidFill>
                  <a:srgbClr val="FF0000"/>
                </a:solidFill>
              </a:rPr>
              <a:t>comparison-based sort </a:t>
            </a:r>
            <a:r>
              <a:rPr kumimoji="1" lang="en-US" altLang="zh-CN" dirty="0"/>
              <a:t>is also </a:t>
            </a:r>
            <a:r>
              <a:rPr lang="el-GR" altLang="zh-CN" dirty="0"/>
              <a:t>Ω</a:t>
            </a:r>
            <a:r>
              <a:rPr kumimoji="1" lang="en-US" altLang="zh-CN" dirty="0"/>
              <a:t>(n log n)</a:t>
            </a:r>
          </a:p>
          <a:p>
            <a:pPr lvl="1"/>
            <a:r>
              <a:rPr lang="en-US" altLang="zh-CN" dirty="0"/>
              <a:t>Comparison-based sort: only the </a:t>
            </a:r>
            <a:r>
              <a:rPr lang="en-US" altLang="zh-CN" dirty="0">
                <a:solidFill>
                  <a:srgbClr val="FF0000"/>
                </a:solidFill>
              </a:rPr>
              <a:t>less-than operator “&lt;”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assignment</a:t>
            </a:r>
            <a:r>
              <a:rPr lang="en-US" altLang="zh-CN" dirty="0"/>
              <a:t> are allowed on the input data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8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30" name="Text Box 6"/>
          <p:cNvSpPr txBox="1">
            <a:spLocks noChangeArrowheads="1"/>
          </p:cNvSpPr>
          <p:nvPr/>
        </p:nvSpPr>
        <p:spPr bwMode="auto">
          <a:xfrm>
            <a:off x="4656139" y="1571625"/>
            <a:ext cx="3419475" cy="539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>
                <a:latin typeface="Arial Narrow"/>
                <a:cs typeface="Arial Narrow"/>
              </a:rPr>
              <a:t>A&lt;B&lt;C    A&lt;C&lt;B    C&lt;A&lt;B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>
                <a:latin typeface="Arial Narrow"/>
                <a:cs typeface="Arial Narrow"/>
              </a:rPr>
              <a:t>B&lt;A&lt;C    B&lt;C&lt;A    C&lt;B&lt;A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965575" y="2111375"/>
            <a:ext cx="1409700" cy="1506538"/>
            <a:chOff x="1538" y="1776"/>
            <a:chExt cx="913" cy="879"/>
          </a:xfrm>
        </p:grpSpPr>
        <p:sp>
          <p:nvSpPr>
            <p:cNvPr id="443398" name="Text Box 7"/>
            <p:cNvSpPr txBox="1">
              <a:spLocks noChangeArrowheads="1"/>
            </p:cNvSpPr>
            <p:nvPr/>
          </p:nvSpPr>
          <p:spPr bwMode="auto">
            <a:xfrm>
              <a:off x="1538" y="2041"/>
              <a:ext cx="710" cy="6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 Narrow"/>
                  <a:cs typeface="Arial Narrow"/>
                </a:rPr>
                <a:t>A</a:t>
              </a:r>
              <a:r>
                <a:rPr lang="en-US" altLang="zh-CN" sz="2000">
                  <a:latin typeface="Arial Narrow"/>
                  <a:cs typeface="Arial Narrow"/>
                </a:rPr>
                <a:t>&lt;</a:t>
              </a:r>
              <a:r>
                <a:rPr lang="en-US" altLang="zh-CN" sz="2000">
                  <a:solidFill>
                    <a:srgbClr val="FF0000"/>
                  </a:solidFill>
                  <a:latin typeface="Arial Narrow"/>
                  <a:cs typeface="Arial Narrow"/>
                </a:rPr>
                <a:t>B</a:t>
              </a:r>
              <a:r>
                <a:rPr lang="en-US" altLang="zh-CN" sz="2000">
                  <a:latin typeface="Arial Narrow"/>
                  <a:cs typeface="Arial Narrow"/>
                </a:rPr>
                <a:t>&lt;C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 Narrow"/>
                  <a:cs typeface="Arial Narrow"/>
                </a:rPr>
                <a:t>A</a:t>
              </a:r>
              <a:r>
                <a:rPr lang="en-US" altLang="zh-CN" sz="2000">
                  <a:latin typeface="Arial Narrow"/>
                  <a:cs typeface="Arial Narrow"/>
                </a:rPr>
                <a:t>&lt;C&lt;</a:t>
              </a:r>
              <a:r>
                <a:rPr lang="en-US" altLang="zh-CN" sz="2000">
                  <a:solidFill>
                    <a:srgbClr val="FF0000"/>
                  </a:solidFill>
                  <a:latin typeface="Arial Narrow"/>
                  <a:cs typeface="Arial Narrow"/>
                </a:rPr>
                <a:t>B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C&lt;</a:t>
              </a:r>
              <a:r>
                <a:rPr lang="en-US" altLang="zh-CN" sz="2000">
                  <a:solidFill>
                    <a:srgbClr val="0000FF"/>
                  </a:solidFill>
                  <a:latin typeface="Arial Narrow"/>
                  <a:cs typeface="Arial Narrow"/>
                </a:rPr>
                <a:t>A</a:t>
              </a:r>
              <a:r>
                <a:rPr lang="en-US" altLang="zh-CN" sz="2000">
                  <a:latin typeface="Arial Narrow"/>
                  <a:cs typeface="Arial Narrow"/>
                </a:rPr>
                <a:t>&lt;</a:t>
              </a:r>
              <a:r>
                <a:rPr lang="en-US" altLang="zh-CN" sz="2000">
                  <a:solidFill>
                    <a:srgbClr val="FF0000"/>
                  </a:solidFill>
                  <a:latin typeface="Arial Narrow"/>
                  <a:cs typeface="Arial Narrow"/>
                </a:rPr>
                <a:t>B</a:t>
              </a:r>
            </a:p>
          </p:txBody>
        </p:sp>
        <p:sp>
          <p:nvSpPr>
            <p:cNvPr id="443399" name="Line 8"/>
            <p:cNvSpPr>
              <a:spLocks noChangeShapeType="1"/>
            </p:cNvSpPr>
            <p:nvPr/>
          </p:nvSpPr>
          <p:spPr bwMode="auto">
            <a:xfrm flipH="1">
              <a:off x="2045" y="1776"/>
              <a:ext cx="406" cy="2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latin typeface="Arial Narrow"/>
                <a:cs typeface="Arial Narrow"/>
              </a:endParaRPr>
            </a:p>
          </p:txBody>
        </p:sp>
      </p:grpSp>
      <p:sp>
        <p:nvSpPr>
          <p:cNvPr id="538633" name="Text Box 9"/>
          <p:cNvSpPr txBox="1">
            <a:spLocks noChangeArrowheads="1"/>
          </p:cNvSpPr>
          <p:nvPr/>
        </p:nvSpPr>
        <p:spPr bwMode="auto">
          <a:xfrm>
            <a:off x="4295776" y="2263776"/>
            <a:ext cx="74771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>
                <a:solidFill>
                  <a:srgbClr val="0000FF"/>
                </a:solidFill>
                <a:latin typeface="Arial Narrow"/>
                <a:cs typeface="Arial Narrow"/>
              </a:rPr>
              <a:t>A</a:t>
            </a:r>
            <a:r>
              <a:rPr lang="en-US" altLang="zh-CN" sz="2000">
                <a:latin typeface="Arial Narrow"/>
                <a:cs typeface="Arial Narrow"/>
              </a:rPr>
              <a:t>&lt;</a:t>
            </a:r>
            <a:r>
              <a:rPr lang="en-US" altLang="zh-CN" sz="2000">
                <a:solidFill>
                  <a:srgbClr val="FF0000"/>
                </a:solidFill>
                <a:latin typeface="Arial Narrow"/>
                <a:cs typeface="Arial Narrow"/>
              </a:rPr>
              <a:t>B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6816726" y="2111375"/>
            <a:ext cx="1439863" cy="1506538"/>
            <a:chOff x="3364" y="1776"/>
            <a:chExt cx="710" cy="879"/>
          </a:xfrm>
        </p:grpSpPr>
        <p:sp>
          <p:nvSpPr>
            <p:cNvPr id="443402" name="Text Box 10"/>
            <p:cNvSpPr txBox="1">
              <a:spLocks noChangeArrowheads="1"/>
            </p:cNvSpPr>
            <p:nvPr/>
          </p:nvSpPr>
          <p:spPr bwMode="auto">
            <a:xfrm>
              <a:off x="3465" y="2041"/>
              <a:ext cx="609" cy="61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Arial Narrow"/>
                  <a:cs typeface="Arial Narrow"/>
                </a:rPr>
                <a:t>B</a:t>
              </a:r>
              <a:r>
                <a:rPr lang="en-US" altLang="zh-CN" sz="2000">
                  <a:latin typeface="Arial Narrow"/>
                  <a:cs typeface="Arial Narrow"/>
                </a:rPr>
                <a:t>&lt;</a:t>
              </a:r>
              <a:r>
                <a:rPr lang="en-US" altLang="zh-CN" sz="2000">
                  <a:solidFill>
                    <a:srgbClr val="0000FF"/>
                  </a:solidFill>
                  <a:latin typeface="Arial Narrow"/>
                  <a:cs typeface="Arial Narrow"/>
                </a:rPr>
                <a:t>A</a:t>
              </a:r>
              <a:r>
                <a:rPr lang="en-US" altLang="zh-CN" sz="2000">
                  <a:latin typeface="Arial Narrow"/>
                  <a:cs typeface="Arial Narrow"/>
                </a:rPr>
                <a:t>&lt;C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Arial Narrow"/>
                  <a:cs typeface="Arial Narrow"/>
                </a:rPr>
                <a:t>B</a:t>
              </a:r>
              <a:r>
                <a:rPr lang="en-US" altLang="zh-CN" sz="2000">
                  <a:latin typeface="Arial Narrow"/>
                  <a:cs typeface="Arial Narrow"/>
                </a:rPr>
                <a:t>&lt;C&lt;</a:t>
              </a:r>
              <a:r>
                <a:rPr lang="en-US" altLang="zh-CN" sz="2000">
                  <a:solidFill>
                    <a:srgbClr val="0000FF"/>
                  </a:solidFill>
                  <a:latin typeface="Arial Narrow"/>
                  <a:cs typeface="Arial Narrow"/>
                </a:rPr>
                <a:t>A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C&lt;</a:t>
              </a:r>
              <a:r>
                <a:rPr lang="en-US" altLang="zh-CN" sz="2000">
                  <a:solidFill>
                    <a:srgbClr val="FF0000"/>
                  </a:solidFill>
                  <a:latin typeface="Arial Narrow"/>
                  <a:cs typeface="Arial Narrow"/>
                </a:rPr>
                <a:t>B</a:t>
              </a:r>
              <a:r>
                <a:rPr lang="en-US" altLang="zh-CN" sz="2000">
                  <a:latin typeface="Arial Narrow"/>
                  <a:cs typeface="Arial Narrow"/>
                </a:rPr>
                <a:t>&lt;</a:t>
              </a:r>
              <a:r>
                <a:rPr lang="en-US" altLang="zh-CN" sz="2000">
                  <a:solidFill>
                    <a:srgbClr val="0000FF"/>
                  </a:solidFill>
                  <a:latin typeface="Arial Narrow"/>
                  <a:cs typeface="Arial Narrow"/>
                </a:rPr>
                <a:t>A</a:t>
              </a:r>
            </a:p>
          </p:txBody>
        </p:sp>
        <p:sp>
          <p:nvSpPr>
            <p:cNvPr id="443403" name="Line 11"/>
            <p:cNvSpPr>
              <a:spLocks noChangeShapeType="1"/>
            </p:cNvSpPr>
            <p:nvPr/>
          </p:nvSpPr>
          <p:spPr bwMode="auto">
            <a:xfrm>
              <a:off x="3364" y="1776"/>
              <a:ext cx="405" cy="26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latin typeface="Arial Narrow"/>
                <a:cs typeface="Arial Narrow"/>
              </a:endParaRPr>
            </a:p>
          </p:txBody>
        </p:sp>
      </p:grpSp>
      <p:sp>
        <p:nvSpPr>
          <p:cNvPr id="538636" name="Text Box 12"/>
          <p:cNvSpPr txBox="1">
            <a:spLocks noChangeArrowheads="1"/>
          </p:cNvSpPr>
          <p:nvPr/>
        </p:nvSpPr>
        <p:spPr bwMode="auto">
          <a:xfrm>
            <a:off x="7356476" y="2263776"/>
            <a:ext cx="804863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Arial Narrow"/>
                <a:cs typeface="Arial Narrow"/>
              </a:rPr>
              <a:t>B</a:t>
            </a:r>
            <a:r>
              <a:rPr lang="en-US" altLang="zh-CN" sz="2000">
                <a:latin typeface="Arial Narrow"/>
                <a:cs typeface="Arial Narrow"/>
              </a:rPr>
              <a:t>&lt;</a:t>
            </a:r>
            <a:r>
              <a:rPr lang="en-US" altLang="zh-CN" sz="2000">
                <a:solidFill>
                  <a:srgbClr val="0000FF"/>
                </a:solidFill>
                <a:latin typeface="Arial Narrow"/>
                <a:cs typeface="Arial Narrow"/>
              </a:rPr>
              <a:t>A</a:t>
            </a:r>
          </a:p>
        </p:txBody>
      </p:sp>
      <p:sp>
        <p:nvSpPr>
          <p:cNvPr id="538638" name="Text Box 14"/>
          <p:cNvSpPr txBox="1">
            <a:spLocks noChangeArrowheads="1"/>
          </p:cNvSpPr>
          <p:nvPr/>
        </p:nvSpPr>
        <p:spPr bwMode="auto">
          <a:xfrm>
            <a:off x="3395664" y="3732214"/>
            <a:ext cx="6445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>
                <a:solidFill>
                  <a:srgbClr val="0000FF"/>
                </a:solidFill>
                <a:latin typeface="Arial Narrow"/>
                <a:cs typeface="Arial Narrow"/>
              </a:rPr>
              <a:t>A</a:t>
            </a:r>
            <a:r>
              <a:rPr lang="en-US" altLang="zh-CN" sz="2000">
                <a:latin typeface="Arial Narrow"/>
                <a:cs typeface="Arial Narrow"/>
              </a:rPr>
              <a:t>&lt;</a:t>
            </a:r>
            <a:r>
              <a:rPr lang="en-US" altLang="zh-CN" sz="2000">
                <a:solidFill>
                  <a:srgbClr val="008000"/>
                </a:solidFill>
                <a:latin typeface="Arial Narrow"/>
                <a:cs typeface="Arial Narrow"/>
              </a:rPr>
              <a:t>C</a:t>
            </a:r>
          </a:p>
        </p:txBody>
      </p: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4608514" y="3617913"/>
            <a:ext cx="1449387" cy="977900"/>
            <a:chOff x="1943" y="2655"/>
            <a:chExt cx="913" cy="616"/>
          </a:xfrm>
        </p:grpSpPr>
        <p:sp>
          <p:nvSpPr>
            <p:cNvPr id="443407" name="Line 15"/>
            <p:cNvSpPr>
              <a:spLocks noChangeShapeType="1"/>
            </p:cNvSpPr>
            <p:nvPr/>
          </p:nvSpPr>
          <p:spPr bwMode="auto">
            <a:xfrm>
              <a:off x="1943" y="2655"/>
              <a:ext cx="609" cy="3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443408" name="Text Box 16"/>
            <p:cNvSpPr txBox="1">
              <a:spLocks noChangeArrowheads="1"/>
            </p:cNvSpPr>
            <p:nvPr/>
          </p:nvSpPr>
          <p:spPr bwMode="auto">
            <a:xfrm>
              <a:off x="2248" y="3008"/>
              <a:ext cx="608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 Narrow"/>
                  <a:cs typeface="Arial Narrow"/>
                </a:rPr>
                <a:t>C</a:t>
              </a:r>
              <a:r>
                <a:rPr lang="en-US" altLang="zh-CN" sz="2000">
                  <a:latin typeface="Arial Narrow"/>
                  <a:cs typeface="Arial Narrow"/>
                </a:rPr>
                <a:t>&lt;A&lt;B</a:t>
              </a:r>
            </a:p>
          </p:txBody>
        </p:sp>
      </p:grpSp>
      <p:sp>
        <p:nvSpPr>
          <p:cNvPr id="538641" name="Text Box 17"/>
          <p:cNvSpPr txBox="1">
            <a:spLocks noChangeArrowheads="1"/>
          </p:cNvSpPr>
          <p:nvPr/>
        </p:nvSpPr>
        <p:spPr bwMode="auto">
          <a:xfrm>
            <a:off x="5195888" y="3732213"/>
            <a:ext cx="80645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>
                <a:solidFill>
                  <a:srgbClr val="008000"/>
                </a:solidFill>
                <a:latin typeface="Arial Narrow"/>
                <a:cs typeface="Arial Narrow"/>
              </a:rPr>
              <a:t>C</a:t>
            </a:r>
            <a:r>
              <a:rPr lang="en-US" altLang="zh-CN" sz="2000">
                <a:latin typeface="Arial Narrow"/>
                <a:cs typeface="Arial Narrow"/>
              </a:rPr>
              <a:t>&lt;</a:t>
            </a:r>
            <a:r>
              <a:rPr lang="en-US" altLang="zh-CN" sz="2000">
                <a:solidFill>
                  <a:srgbClr val="0000FF"/>
                </a:solidFill>
                <a:latin typeface="Arial Narrow"/>
                <a:cs typeface="Arial Narrow"/>
              </a:rPr>
              <a:t>A</a:t>
            </a:r>
          </a:p>
        </p:txBody>
      </p:sp>
      <p:sp>
        <p:nvSpPr>
          <p:cNvPr id="538642" name="Text Box 18"/>
          <p:cNvSpPr txBox="1">
            <a:spLocks noChangeArrowheads="1"/>
          </p:cNvSpPr>
          <p:nvPr/>
        </p:nvSpPr>
        <p:spPr bwMode="auto">
          <a:xfrm>
            <a:off x="4286251" y="4916489"/>
            <a:ext cx="644525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>
                <a:solidFill>
                  <a:srgbClr val="008000"/>
                </a:solidFill>
                <a:latin typeface="Arial Narrow"/>
                <a:cs typeface="Arial Narrow"/>
              </a:rPr>
              <a:t>C</a:t>
            </a:r>
            <a:r>
              <a:rPr lang="en-US" altLang="zh-CN" sz="2000">
                <a:latin typeface="Arial Narrow"/>
                <a:cs typeface="Arial Narrow"/>
              </a:rPr>
              <a:t>&lt;</a:t>
            </a:r>
            <a:r>
              <a:rPr lang="en-US" altLang="zh-CN" sz="2000">
                <a:solidFill>
                  <a:srgbClr val="FF0000"/>
                </a:solidFill>
                <a:latin typeface="Arial Narrow"/>
                <a:cs typeface="Arial Narrow"/>
              </a:rPr>
              <a:t>B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380164" y="3617913"/>
            <a:ext cx="1127125" cy="1257300"/>
            <a:chOff x="3059" y="2655"/>
            <a:chExt cx="710" cy="792"/>
          </a:xfrm>
        </p:grpSpPr>
        <p:sp>
          <p:nvSpPr>
            <p:cNvPr id="443412" name="Text Box 19"/>
            <p:cNvSpPr txBox="1">
              <a:spLocks noChangeArrowheads="1"/>
            </p:cNvSpPr>
            <p:nvPr/>
          </p:nvSpPr>
          <p:spPr bwMode="auto">
            <a:xfrm>
              <a:off x="3059" y="3008"/>
              <a:ext cx="609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Arial Narrow"/>
                  <a:cs typeface="Arial Narrow"/>
                </a:rPr>
                <a:t>B</a:t>
              </a:r>
              <a:r>
                <a:rPr lang="en-US" altLang="zh-CN" sz="2000">
                  <a:latin typeface="Arial Narrow"/>
                  <a:cs typeface="Arial Narrow"/>
                </a:rPr>
                <a:t>&lt;A&lt;</a:t>
              </a:r>
              <a:r>
                <a:rPr lang="en-US" altLang="zh-CN" sz="2000">
                  <a:solidFill>
                    <a:srgbClr val="008000"/>
                  </a:solidFill>
                  <a:latin typeface="Arial Narrow"/>
                  <a:cs typeface="Arial Narrow"/>
                </a:rPr>
                <a:t>C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Arial Narrow"/>
                  <a:cs typeface="Arial Narrow"/>
                </a:rPr>
                <a:t>B</a:t>
              </a:r>
              <a:r>
                <a:rPr lang="en-US" altLang="zh-CN" sz="2000">
                  <a:latin typeface="Arial Narrow"/>
                  <a:cs typeface="Arial Narrow"/>
                </a:rPr>
                <a:t>&lt;</a:t>
              </a:r>
              <a:r>
                <a:rPr lang="en-US" altLang="zh-CN" sz="2000">
                  <a:solidFill>
                    <a:srgbClr val="008000"/>
                  </a:solidFill>
                  <a:latin typeface="Arial Narrow"/>
                  <a:cs typeface="Arial Narrow"/>
                </a:rPr>
                <a:t>C</a:t>
              </a:r>
              <a:r>
                <a:rPr lang="en-US" altLang="zh-CN" sz="2000">
                  <a:latin typeface="Arial Narrow"/>
                  <a:cs typeface="Arial Narrow"/>
                </a:rPr>
                <a:t>&lt;A</a:t>
              </a:r>
            </a:p>
          </p:txBody>
        </p:sp>
        <p:sp>
          <p:nvSpPr>
            <p:cNvPr id="443413" name="Line 23"/>
            <p:cNvSpPr>
              <a:spLocks noChangeShapeType="1"/>
            </p:cNvSpPr>
            <p:nvPr/>
          </p:nvSpPr>
          <p:spPr bwMode="auto">
            <a:xfrm flipH="1">
              <a:off x="3262" y="2655"/>
              <a:ext cx="507" cy="3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latin typeface="Arial Narrow"/>
                <a:cs typeface="Arial Narrow"/>
              </a:endParaRPr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7507288" y="3617913"/>
            <a:ext cx="1289050" cy="977900"/>
            <a:chOff x="3769" y="2655"/>
            <a:chExt cx="812" cy="616"/>
          </a:xfrm>
        </p:grpSpPr>
        <p:sp>
          <p:nvSpPr>
            <p:cNvPr id="443415" name="Text Box 20"/>
            <p:cNvSpPr txBox="1">
              <a:spLocks noChangeArrowheads="1"/>
            </p:cNvSpPr>
            <p:nvPr/>
          </p:nvSpPr>
          <p:spPr bwMode="auto">
            <a:xfrm>
              <a:off x="3972" y="3008"/>
              <a:ext cx="609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solidFill>
                    <a:srgbClr val="008000"/>
                  </a:solidFill>
                  <a:latin typeface="Arial Narrow"/>
                  <a:cs typeface="Arial Narrow"/>
                </a:rPr>
                <a:t>C</a:t>
              </a:r>
              <a:r>
                <a:rPr lang="en-US" altLang="zh-CN" sz="2000">
                  <a:latin typeface="Arial Narrow"/>
                  <a:cs typeface="Arial Narrow"/>
                </a:rPr>
                <a:t>&lt;</a:t>
              </a:r>
              <a:r>
                <a:rPr lang="en-US" altLang="zh-CN" sz="2000">
                  <a:solidFill>
                    <a:srgbClr val="FF0000"/>
                  </a:solidFill>
                  <a:latin typeface="Arial Narrow"/>
                  <a:cs typeface="Arial Narrow"/>
                </a:rPr>
                <a:t>B</a:t>
              </a:r>
              <a:r>
                <a:rPr lang="en-US" altLang="zh-CN" sz="2000">
                  <a:latin typeface="Arial Narrow"/>
                  <a:cs typeface="Arial Narrow"/>
                </a:rPr>
                <a:t>&lt;A</a:t>
              </a:r>
            </a:p>
          </p:txBody>
        </p:sp>
        <p:sp>
          <p:nvSpPr>
            <p:cNvPr id="443416" name="Line 24"/>
            <p:cNvSpPr>
              <a:spLocks noChangeShapeType="1"/>
            </p:cNvSpPr>
            <p:nvPr/>
          </p:nvSpPr>
          <p:spPr bwMode="auto">
            <a:xfrm>
              <a:off x="3769" y="2655"/>
              <a:ext cx="508" cy="3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latin typeface="Arial Narrow"/>
                <a:cs typeface="Arial Narrow"/>
              </a:endParaRPr>
            </a:p>
          </p:txBody>
        </p:sp>
      </p:grpSp>
      <p:sp>
        <p:nvSpPr>
          <p:cNvPr id="538649" name="Text Box 25"/>
          <p:cNvSpPr txBox="1">
            <a:spLocks noChangeArrowheads="1"/>
          </p:cNvSpPr>
          <p:nvPr/>
        </p:nvSpPr>
        <p:spPr bwMode="auto">
          <a:xfrm>
            <a:off x="6456364" y="3732214"/>
            <a:ext cx="64452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>
                <a:solidFill>
                  <a:srgbClr val="FF0000"/>
                </a:solidFill>
                <a:latin typeface="Arial Narrow"/>
                <a:cs typeface="Arial Narrow"/>
              </a:rPr>
              <a:t>B</a:t>
            </a:r>
            <a:r>
              <a:rPr lang="en-US" altLang="zh-CN" sz="2000">
                <a:latin typeface="Arial Narrow"/>
                <a:cs typeface="Arial Narrow"/>
              </a:rPr>
              <a:t>&lt;</a:t>
            </a:r>
            <a:r>
              <a:rPr lang="en-US" altLang="zh-CN" sz="2000">
                <a:solidFill>
                  <a:srgbClr val="008000"/>
                </a:solidFill>
                <a:latin typeface="Arial Narrow"/>
                <a:cs typeface="Arial Narrow"/>
              </a:rPr>
              <a:t>C</a:t>
            </a:r>
          </a:p>
        </p:txBody>
      </p:sp>
      <p:sp>
        <p:nvSpPr>
          <p:cNvPr id="538650" name="Text Box 26"/>
          <p:cNvSpPr txBox="1">
            <a:spLocks noChangeArrowheads="1"/>
          </p:cNvSpPr>
          <p:nvPr/>
        </p:nvSpPr>
        <p:spPr bwMode="auto">
          <a:xfrm>
            <a:off x="7896225" y="3732214"/>
            <a:ext cx="8064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>
                <a:solidFill>
                  <a:srgbClr val="008000"/>
                </a:solidFill>
                <a:latin typeface="Arial Narrow"/>
                <a:cs typeface="Arial Narrow"/>
              </a:rPr>
              <a:t>C</a:t>
            </a:r>
            <a:r>
              <a:rPr lang="en-US" altLang="zh-CN" sz="2000">
                <a:latin typeface="Arial Narrow"/>
                <a:cs typeface="Arial Narrow"/>
              </a:rPr>
              <a:t>&lt;</a:t>
            </a:r>
            <a:r>
              <a:rPr lang="en-US" altLang="zh-CN" sz="2000">
                <a:solidFill>
                  <a:srgbClr val="FF0000"/>
                </a:solidFill>
                <a:latin typeface="Arial Narrow"/>
                <a:cs typeface="Arial Narrow"/>
              </a:rPr>
              <a:t>B</a:t>
            </a:r>
          </a:p>
        </p:txBody>
      </p:sp>
      <p:sp>
        <p:nvSpPr>
          <p:cNvPr id="538651" name="Text Box 27"/>
          <p:cNvSpPr txBox="1">
            <a:spLocks noChangeArrowheads="1"/>
          </p:cNvSpPr>
          <p:nvPr/>
        </p:nvSpPr>
        <p:spPr bwMode="auto">
          <a:xfrm>
            <a:off x="5556251" y="4811714"/>
            <a:ext cx="804863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>
                <a:solidFill>
                  <a:srgbClr val="0000FF"/>
                </a:solidFill>
                <a:latin typeface="Arial Narrow"/>
                <a:cs typeface="Arial Narrow"/>
              </a:rPr>
              <a:t>A</a:t>
            </a:r>
            <a:r>
              <a:rPr lang="en-US" altLang="zh-CN" sz="2000">
                <a:latin typeface="Arial Narrow"/>
                <a:cs typeface="Arial Narrow"/>
              </a:rPr>
              <a:t>&lt;</a:t>
            </a:r>
            <a:r>
              <a:rPr lang="en-US" altLang="zh-CN" sz="2000">
                <a:solidFill>
                  <a:srgbClr val="008000"/>
                </a:solidFill>
                <a:latin typeface="Arial Narrow"/>
                <a:cs typeface="Arial Narrow"/>
              </a:rPr>
              <a:t>C</a:t>
            </a:r>
          </a:p>
        </p:txBody>
      </p:sp>
      <p:sp>
        <p:nvSpPr>
          <p:cNvPr id="538652" name="Text Box 28"/>
          <p:cNvSpPr txBox="1">
            <a:spLocks noChangeArrowheads="1"/>
          </p:cNvSpPr>
          <p:nvPr/>
        </p:nvSpPr>
        <p:spPr bwMode="auto">
          <a:xfrm>
            <a:off x="7535863" y="4811714"/>
            <a:ext cx="804862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>
                <a:solidFill>
                  <a:srgbClr val="008000"/>
                </a:solidFill>
                <a:latin typeface="Arial Narrow"/>
                <a:cs typeface="Arial Narrow"/>
              </a:rPr>
              <a:t>C</a:t>
            </a:r>
            <a:r>
              <a:rPr lang="en-US" altLang="zh-CN" sz="2000">
                <a:latin typeface="Arial Narrow"/>
                <a:cs typeface="Arial Narrow"/>
              </a:rPr>
              <a:t>&lt;</a:t>
            </a:r>
            <a:r>
              <a:rPr lang="en-US" altLang="zh-CN" sz="2000">
                <a:solidFill>
                  <a:srgbClr val="0000FF"/>
                </a:solidFill>
                <a:latin typeface="Arial Narrow"/>
                <a:cs typeface="Arial Narrow"/>
              </a:rPr>
              <a:t>A</a:t>
            </a:r>
          </a:p>
        </p:txBody>
      </p: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836864" y="4875213"/>
            <a:ext cx="966787" cy="836612"/>
            <a:chOff x="827" y="3447"/>
            <a:chExt cx="609" cy="527"/>
          </a:xfrm>
        </p:grpSpPr>
        <p:sp>
          <p:nvSpPr>
            <p:cNvPr id="443422" name="Text Box 29"/>
            <p:cNvSpPr txBox="1">
              <a:spLocks noChangeArrowheads="1"/>
            </p:cNvSpPr>
            <p:nvPr/>
          </p:nvSpPr>
          <p:spPr bwMode="auto">
            <a:xfrm>
              <a:off x="827" y="3711"/>
              <a:ext cx="609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A&lt;</a:t>
              </a:r>
              <a:r>
                <a:rPr lang="en-US" altLang="zh-CN" sz="2000">
                  <a:solidFill>
                    <a:srgbClr val="FF0000"/>
                  </a:solidFill>
                  <a:latin typeface="Arial Narrow"/>
                  <a:cs typeface="Arial Narrow"/>
                </a:rPr>
                <a:t>B</a:t>
              </a:r>
              <a:r>
                <a:rPr lang="en-US" altLang="zh-CN" sz="2000">
                  <a:latin typeface="Arial Narrow"/>
                  <a:cs typeface="Arial Narrow"/>
                </a:rPr>
                <a:t>&lt;</a:t>
              </a:r>
              <a:r>
                <a:rPr lang="en-US" altLang="zh-CN" sz="2000">
                  <a:solidFill>
                    <a:srgbClr val="008000"/>
                  </a:solidFill>
                  <a:latin typeface="Arial Narrow"/>
                  <a:cs typeface="Arial Narrow"/>
                </a:rPr>
                <a:t>C</a:t>
              </a:r>
            </a:p>
          </p:txBody>
        </p:sp>
        <p:sp>
          <p:nvSpPr>
            <p:cNvPr id="443423" name="Line 31"/>
            <p:cNvSpPr>
              <a:spLocks noChangeShapeType="1"/>
            </p:cNvSpPr>
            <p:nvPr/>
          </p:nvSpPr>
          <p:spPr bwMode="auto">
            <a:xfrm flipH="1">
              <a:off x="1030" y="3447"/>
              <a:ext cx="406" cy="2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latin typeface="Arial Narrow"/>
                <a:cs typeface="Arial Narrow"/>
              </a:endParaRP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3803651" y="4875213"/>
            <a:ext cx="1127125" cy="836612"/>
            <a:chOff x="1436" y="3447"/>
            <a:chExt cx="710" cy="527"/>
          </a:xfrm>
        </p:grpSpPr>
        <p:sp>
          <p:nvSpPr>
            <p:cNvPr id="443425" name="Text Box 30"/>
            <p:cNvSpPr txBox="1">
              <a:spLocks noChangeArrowheads="1"/>
            </p:cNvSpPr>
            <p:nvPr/>
          </p:nvSpPr>
          <p:spPr bwMode="auto">
            <a:xfrm>
              <a:off x="1538" y="3711"/>
              <a:ext cx="608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A&lt;</a:t>
              </a:r>
              <a:r>
                <a:rPr lang="en-US" altLang="zh-CN" sz="2000">
                  <a:solidFill>
                    <a:srgbClr val="008000"/>
                  </a:solidFill>
                  <a:latin typeface="Arial Narrow"/>
                  <a:cs typeface="Arial Narrow"/>
                </a:rPr>
                <a:t>C</a:t>
              </a:r>
              <a:r>
                <a:rPr lang="en-US" altLang="zh-CN" sz="2000">
                  <a:latin typeface="Arial Narrow"/>
                  <a:cs typeface="Arial Narrow"/>
                </a:rPr>
                <a:t>&lt;</a:t>
              </a:r>
              <a:r>
                <a:rPr lang="en-US" altLang="zh-CN" sz="2000">
                  <a:solidFill>
                    <a:srgbClr val="FF0000"/>
                  </a:solidFill>
                  <a:latin typeface="Arial Narrow"/>
                  <a:cs typeface="Arial Narrow"/>
                </a:rPr>
                <a:t>B</a:t>
              </a:r>
            </a:p>
          </p:txBody>
        </p:sp>
        <p:sp>
          <p:nvSpPr>
            <p:cNvPr id="443426" name="Line 32"/>
            <p:cNvSpPr>
              <a:spLocks noChangeShapeType="1"/>
            </p:cNvSpPr>
            <p:nvPr/>
          </p:nvSpPr>
          <p:spPr bwMode="auto">
            <a:xfrm>
              <a:off x="1436" y="3447"/>
              <a:ext cx="406" cy="2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latin typeface="Arial Narrow"/>
                <a:cs typeface="Arial Narrow"/>
              </a:endParaRPr>
            </a:p>
          </p:txBody>
        </p:sp>
      </p:grpSp>
      <p:sp>
        <p:nvSpPr>
          <p:cNvPr id="538657" name="Text Box 33"/>
          <p:cNvSpPr txBox="1">
            <a:spLocks noChangeArrowheads="1"/>
          </p:cNvSpPr>
          <p:nvPr/>
        </p:nvSpPr>
        <p:spPr bwMode="auto">
          <a:xfrm>
            <a:off x="2674939" y="4869160"/>
            <a:ext cx="6445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Arial Narrow"/>
                <a:cs typeface="Arial Narrow"/>
              </a:rPr>
              <a:t>B</a:t>
            </a:r>
            <a:r>
              <a:rPr lang="en-US" altLang="zh-CN" sz="2000" dirty="0">
                <a:latin typeface="Arial Narrow"/>
                <a:cs typeface="Arial Narrow"/>
              </a:rPr>
              <a:t>&lt;</a:t>
            </a:r>
            <a:r>
              <a:rPr lang="en-US" altLang="zh-CN" sz="2000" dirty="0">
                <a:solidFill>
                  <a:srgbClr val="008000"/>
                </a:solidFill>
                <a:latin typeface="Arial Narrow"/>
                <a:cs typeface="Arial Narrow"/>
              </a:rPr>
              <a:t>C</a:t>
            </a:r>
          </a:p>
        </p:txBody>
      </p:sp>
      <p:grpSp>
        <p:nvGrpSpPr>
          <p:cNvPr id="9" name="Group 45"/>
          <p:cNvGrpSpPr>
            <a:grpSpLocks/>
          </p:cNvGrpSpPr>
          <p:nvPr/>
        </p:nvGrpSpPr>
        <p:grpSpPr bwMode="auto">
          <a:xfrm>
            <a:off x="5414964" y="4875213"/>
            <a:ext cx="1449387" cy="836612"/>
            <a:chOff x="2451" y="3447"/>
            <a:chExt cx="913" cy="527"/>
          </a:xfrm>
        </p:grpSpPr>
        <p:sp>
          <p:nvSpPr>
            <p:cNvPr id="443429" name="Text Box 21"/>
            <p:cNvSpPr txBox="1">
              <a:spLocks noChangeArrowheads="1"/>
            </p:cNvSpPr>
            <p:nvPr/>
          </p:nvSpPr>
          <p:spPr bwMode="auto">
            <a:xfrm>
              <a:off x="2451" y="3711"/>
              <a:ext cx="608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B&lt;</a:t>
              </a:r>
              <a:r>
                <a:rPr lang="en-US" altLang="zh-CN" sz="2000">
                  <a:solidFill>
                    <a:srgbClr val="0000FF"/>
                  </a:solidFill>
                  <a:latin typeface="Arial Narrow"/>
                  <a:cs typeface="Arial Narrow"/>
                </a:rPr>
                <a:t>A</a:t>
              </a:r>
              <a:r>
                <a:rPr lang="en-US" altLang="zh-CN" sz="2000">
                  <a:latin typeface="Arial Narrow"/>
                  <a:cs typeface="Arial Narrow"/>
                </a:rPr>
                <a:t>&lt;</a:t>
              </a:r>
              <a:r>
                <a:rPr lang="en-US" altLang="zh-CN" sz="2000">
                  <a:solidFill>
                    <a:srgbClr val="008000"/>
                  </a:solidFill>
                  <a:latin typeface="Arial Narrow"/>
                  <a:cs typeface="Arial Narrow"/>
                </a:rPr>
                <a:t>C</a:t>
              </a:r>
            </a:p>
          </p:txBody>
        </p:sp>
        <p:sp>
          <p:nvSpPr>
            <p:cNvPr id="443430" name="Line 34"/>
            <p:cNvSpPr>
              <a:spLocks noChangeShapeType="1"/>
            </p:cNvSpPr>
            <p:nvPr/>
          </p:nvSpPr>
          <p:spPr bwMode="auto">
            <a:xfrm flipH="1">
              <a:off x="2654" y="3447"/>
              <a:ext cx="710" cy="2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latin typeface="Arial Narrow"/>
                <a:cs typeface="Arial Narrow"/>
              </a:endParaRP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6864351" y="4875213"/>
            <a:ext cx="1609725" cy="836612"/>
            <a:chOff x="3364" y="3447"/>
            <a:chExt cx="1014" cy="527"/>
          </a:xfrm>
        </p:grpSpPr>
        <p:sp>
          <p:nvSpPr>
            <p:cNvPr id="443432" name="Text Box 22"/>
            <p:cNvSpPr txBox="1">
              <a:spLocks noChangeArrowheads="1"/>
            </p:cNvSpPr>
            <p:nvPr/>
          </p:nvSpPr>
          <p:spPr bwMode="auto">
            <a:xfrm>
              <a:off x="3769" y="3711"/>
              <a:ext cx="609" cy="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B&lt;</a:t>
              </a:r>
              <a:r>
                <a:rPr lang="en-US" altLang="zh-CN" sz="2000">
                  <a:solidFill>
                    <a:srgbClr val="008000"/>
                  </a:solidFill>
                  <a:latin typeface="Arial Narrow"/>
                  <a:cs typeface="Arial Narrow"/>
                </a:rPr>
                <a:t>C</a:t>
              </a:r>
              <a:r>
                <a:rPr lang="en-US" altLang="zh-CN" sz="2000">
                  <a:latin typeface="Arial Narrow"/>
                  <a:cs typeface="Arial Narrow"/>
                </a:rPr>
                <a:t>&lt;</a:t>
              </a:r>
              <a:r>
                <a:rPr lang="en-US" altLang="zh-CN" sz="2000">
                  <a:solidFill>
                    <a:srgbClr val="0000FF"/>
                  </a:solidFill>
                  <a:latin typeface="Arial Narrow"/>
                  <a:cs typeface="Arial Narrow"/>
                </a:rPr>
                <a:t>A</a:t>
              </a:r>
            </a:p>
          </p:txBody>
        </p:sp>
        <p:sp>
          <p:nvSpPr>
            <p:cNvPr id="443433" name="Line 35"/>
            <p:cNvSpPr>
              <a:spLocks noChangeShapeType="1"/>
            </p:cNvSpPr>
            <p:nvPr/>
          </p:nvSpPr>
          <p:spPr bwMode="auto">
            <a:xfrm>
              <a:off x="3364" y="3447"/>
              <a:ext cx="710" cy="2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latin typeface="Arial Narrow"/>
                <a:cs typeface="Arial Narrow"/>
              </a:endParaRPr>
            </a:p>
          </p:txBody>
        </p:sp>
      </p:grp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2998789" y="3617913"/>
            <a:ext cx="1609725" cy="1257300"/>
            <a:chOff x="929" y="2655"/>
            <a:chExt cx="1014" cy="792"/>
          </a:xfrm>
        </p:grpSpPr>
        <p:sp>
          <p:nvSpPr>
            <p:cNvPr id="443435" name="Text Box 13"/>
            <p:cNvSpPr txBox="1">
              <a:spLocks noChangeArrowheads="1"/>
            </p:cNvSpPr>
            <p:nvPr/>
          </p:nvSpPr>
          <p:spPr bwMode="auto">
            <a:xfrm>
              <a:off x="929" y="3008"/>
              <a:ext cx="710" cy="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 Narrow"/>
                  <a:cs typeface="Arial Narrow"/>
                </a:rPr>
                <a:t>A</a:t>
              </a:r>
              <a:r>
                <a:rPr lang="en-US" altLang="zh-CN" sz="2000">
                  <a:latin typeface="Arial Narrow"/>
                  <a:cs typeface="Arial Narrow"/>
                </a:rPr>
                <a:t>&lt;B&lt;</a:t>
              </a:r>
              <a:r>
                <a:rPr lang="en-US" altLang="zh-CN" sz="2000">
                  <a:solidFill>
                    <a:srgbClr val="008000"/>
                  </a:solidFill>
                  <a:latin typeface="Arial Narrow"/>
                  <a:cs typeface="Arial Narrow"/>
                </a:rPr>
                <a:t>C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0"/>
                <a:buNone/>
              </a:pPr>
              <a:r>
                <a:rPr lang="en-US" altLang="zh-CN" sz="2000">
                  <a:solidFill>
                    <a:srgbClr val="0000FF"/>
                  </a:solidFill>
                  <a:latin typeface="Arial Narrow"/>
                  <a:cs typeface="Arial Narrow"/>
                </a:rPr>
                <a:t>A</a:t>
              </a:r>
              <a:r>
                <a:rPr lang="en-US" altLang="zh-CN" sz="2000">
                  <a:latin typeface="Arial Narrow"/>
                  <a:cs typeface="Arial Narrow"/>
                </a:rPr>
                <a:t>&lt;</a:t>
              </a:r>
              <a:r>
                <a:rPr lang="en-US" altLang="zh-CN" sz="2000">
                  <a:solidFill>
                    <a:srgbClr val="008000"/>
                  </a:solidFill>
                  <a:latin typeface="Arial Narrow"/>
                  <a:cs typeface="Arial Narrow"/>
                </a:rPr>
                <a:t>C</a:t>
              </a:r>
              <a:r>
                <a:rPr lang="en-US" altLang="zh-CN" sz="2000">
                  <a:latin typeface="Arial Narrow"/>
                  <a:cs typeface="Arial Narrow"/>
                </a:rPr>
                <a:t>&lt;B</a:t>
              </a:r>
            </a:p>
          </p:txBody>
        </p:sp>
        <p:sp>
          <p:nvSpPr>
            <p:cNvPr id="443436" name="Line 36"/>
            <p:cNvSpPr>
              <a:spLocks noChangeShapeType="1"/>
            </p:cNvSpPr>
            <p:nvPr/>
          </p:nvSpPr>
          <p:spPr bwMode="auto">
            <a:xfrm flipH="1">
              <a:off x="1335" y="2655"/>
              <a:ext cx="608" cy="3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zh-CN" altLang="en-US" sz="2000">
                <a:latin typeface="Arial Narrow"/>
                <a:cs typeface="Arial Narrow"/>
              </a:endParaRPr>
            </a:p>
          </p:txBody>
        </p:sp>
      </p:grp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Decision Tree of Comparison Sort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29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38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3" grpId="0"/>
      <p:bldP spid="538636" grpId="0"/>
      <p:bldP spid="538638" grpId="0"/>
      <p:bldP spid="538641" grpId="0"/>
      <p:bldP spid="538642" grpId="0"/>
      <p:bldP spid="538649" grpId="0"/>
      <p:bldP spid="538650" grpId="0"/>
      <p:bldP spid="538651" grpId="0"/>
      <p:bldP spid="538652" grpId="0"/>
      <p:bldP spid="538657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Decision 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maximum depth of a leaf is the number of comparisons </a:t>
            </a:r>
            <a:r>
              <a:rPr lang="en-US" altLang="zh-CN" dirty="0"/>
              <a:t>required </a:t>
            </a:r>
            <a:r>
              <a:rPr kumimoji="1" lang="en-US" altLang="zh-CN" dirty="0"/>
              <a:t>in the worst</a:t>
            </a:r>
            <a:r>
              <a:rPr lang="en-US" altLang="zh-CN" dirty="0"/>
              <a:t> </a:t>
            </a:r>
            <a:r>
              <a:rPr kumimoji="1" lang="en-US" altLang="zh-CN" dirty="0"/>
              <a:t>case</a:t>
            </a:r>
          </a:p>
          <a:p>
            <a:endParaRPr lang="en-US" altLang="zh-CN"/>
          </a:p>
          <a:p>
            <a:r>
              <a:rPr lang="en-US" altLang="zh-CN"/>
              <a:t>The </a:t>
            </a:r>
            <a:r>
              <a:rPr lang="en-US" altLang="zh-CN" dirty="0"/>
              <a:t>minimum depth of a leaf is the number of comparisons required in the best case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42425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Lower Bound of Comparison Sort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n!</a:t>
            </a:r>
            <a:r>
              <a:rPr kumimoji="1" lang="en-US" altLang="zh-CN" dirty="0"/>
              <a:t> leaves for an input length of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</a:p>
          <a:p>
            <a:r>
              <a:rPr kumimoji="1" lang="en-US" altLang="zh-CN" dirty="0"/>
              <a:t>Depth of the decision tree is </a:t>
            </a:r>
            <a:r>
              <a:rPr kumimoji="1" lang="en-US" altLang="zh-CN" dirty="0">
                <a:solidFill>
                  <a:srgbClr val="0070C0"/>
                </a:solidFill>
              </a:rPr>
              <a:t>log(n!)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log(n!)</a:t>
            </a:r>
            <a:r>
              <a:rPr lang="en-US" altLang="zh-CN" dirty="0"/>
              <a:t> comparisons required in </a:t>
            </a:r>
            <a:r>
              <a:rPr lang="el-GR" altLang="zh-CN" dirty="0">
                <a:solidFill>
                  <a:srgbClr val="0070C0"/>
                </a:solidFill>
              </a:rPr>
              <a:t>Ω</a:t>
            </a:r>
            <a:r>
              <a:rPr lang="en-US" altLang="zh-CN" dirty="0">
                <a:solidFill>
                  <a:srgbClr val="0070C0"/>
                </a:solidFill>
              </a:rPr>
              <a:t>(n log n) </a:t>
            </a:r>
            <a:r>
              <a:rPr lang="en-US" altLang="zh-CN" dirty="0"/>
              <a:t>time</a:t>
            </a:r>
          </a:p>
          <a:p>
            <a:pPr lvl="1"/>
            <a:r>
              <a:rPr lang="en-US" altLang="zh-CN" dirty="0"/>
              <a:t>log(n!) = log(n) + log(n-1) + … + log(1)</a:t>
            </a:r>
          </a:p>
          <a:p>
            <a:pPr marL="344487" lvl="1" indent="0">
              <a:buNone/>
            </a:pPr>
            <a:r>
              <a:rPr lang="en-US" altLang="zh-CN" dirty="0"/>
              <a:t>	         ≥ log(n) + log(n-1) + … log(n/2)</a:t>
            </a:r>
          </a:p>
          <a:p>
            <a:pPr marL="344487" lvl="1" indent="0">
              <a:buNone/>
            </a:pPr>
            <a:r>
              <a:rPr lang="en-US" altLang="zh-CN" dirty="0"/>
              <a:t>	         ≥ n/2 log(n/2)</a:t>
            </a:r>
          </a:p>
          <a:p>
            <a:pPr marL="344487" lvl="1" indent="0">
              <a:buNone/>
            </a:pPr>
            <a:r>
              <a:rPr lang="en-US" altLang="zh-CN" dirty="0"/>
              <a:t>	         = </a:t>
            </a:r>
            <a:r>
              <a:rPr lang="el-GR" altLang="zh-CN" dirty="0"/>
              <a:t>Ω</a:t>
            </a:r>
            <a:r>
              <a:rPr lang="en-US" altLang="zh-CN" dirty="0"/>
              <a:t>(n log n)</a:t>
            </a:r>
          </a:p>
          <a:p>
            <a:r>
              <a:rPr kumimoji="1" lang="en-US" altLang="zh-CN" dirty="0"/>
              <a:t>Thus, any comparison-based sorting algorithms require </a:t>
            </a:r>
            <a:r>
              <a:rPr lang="el-GR" altLang="zh-CN" dirty="0">
                <a:solidFill>
                  <a:srgbClr val="0070C0"/>
                </a:solidFill>
              </a:rPr>
              <a:t>Ω</a:t>
            </a:r>
            <a:r>
              <a:rPr lang="en-US" altLang="zh-CN" dirty="0">
                <a:solidFill>
                  <a:srgbClr val="0070C0"/>
                </a:solidFill>
              </a:rPr>
              <a:t>(n log n)) </a:t>
            </a:r>
            <a:r>
              <a:rPr lang="en-US" altLang="zh-CN" dirty="0"/>
              <a:t>comparisons</a:t>
            </a:r>
          </a:p>
          <a:p>
            <a:r>
              <a:rPr lang="en-US" altLang="zh-CN" dirty="0"/>
              <a:t>The lower bound is </a:t>
            </a:r>
            <a:r>
              <a:rPr lang="el-GR" altLang="zh-CN" dirty="0">
                <a:solidFill>
                  <a:srgbClr val="0070C0"/>
                </a:solidFill>
              </a:rPr>
              <a:t>Ω</a:t>
            </a:r>
            <a:r>
              <a:rPr lang="en-US" altLang="zh-CN" dirty="0">
                <a:solidFill>
                  <a:srgbClr val="0070C0"/>
                </a:solidFill>
              </a:rPr>
              <a:t>(n log n))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11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D796B-3A04-4A95-BC23-95F09A38A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E0D66-1ACF-4463-B116-29A6883F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Basic Concepts</a:t>
            </a:r>
          </a:p>
          <a:p>
            <a:r>
              <a:rPr lang="en-US" altLang="zh-CN" dirty="0"/>
              <a:t>Comparison-based Methods: iterative style</a:t>
            </a:r>
          </a:p>
          <a:p>
            <a:pPr lvl="1"/>
            <a:r>
              <a:rPr lang="en-US" altLang="zh-CN" dirty="0"/>
              <a:t>Insertion Sort </a:t>
            </a:r>
          </a:p>
          <a:p>
            <a:pPr lvl="1"/>
            <a:r>
              <a:rPr lang="en-US" altLang="zh-CN" dirty="0"/>
              <a:t>Bubble Sort</a:t>
            </a:r>
          </a:p>
          <a:p>
            <a:pPr lvl="1"/>
            <a:r>
              <a:rPr lang="en-US" altLang="zh-CN" dirty="0"/>
              <a:t>Selection Sort</a:t>
            </a:r>
          </a:p>
          <a:p>
            <a:pPr lvl="1"/>
            <a:r>
              <a:rPr lang="en-US" altLang="zh-CN" dirty="0"/>
              <a:t>Heap Sort</a:t>
            </a:r>
          </a:p>
          <a:p>
            <a:pPr lvl="1"/>
            <a:r>
              <a:rPr lang="en-US" altLang="zh-CN" dirty="0"/>
              <a:t>Shell Sort</a:t>
            </a:r>
          </a:p>
          <a:p>
            <a:r>
              <a:rPr lang="en-US" altLang="zh-CN" dirty="0"/>
              <a:t>Comparison-based Methods: divide-and-conquer style</a:t>
            </a:r>
          </a:p>
          <a:p>
            <a:pPr lvl="1"/>
            <a:r>
              <a:rPr lang="en-US" altLang="zh-CN" dirty="0"/>
              <a:t>Merge Sort</a:t>
            </a:r>
          </a:p>
          <a:p>
            <a:pPr lvl="1"/>
            <a:r>
              <a:rPr lang="en-US" altLang="zh-CN" dirty="0"/>
              <a:t>Quick Sort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D195D-6620-4C1E-BCDE-560B735045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48867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9F69C-C065-4204-8514-EA18A3D6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Questions?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E1C6E-733A-451E-991B-24625599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Non-Comparison </a:t>
            </a:r>
            <a:r>
              <a:rPr lang="en-US" altLang="zh-CN" dirty="0"/>
              <a:t>Algorithms?</a:t>
            </a:r>
          </a:p>
          <a:p>
            <a:endParaRPr lang="en-US" altLang="zh-CN" dirty="0"/>
          </a:p>
          <a:p>
            <a:r>
              <a:rPr lang="en-US" altLang="zh-CN" dirty="0"/>
              <a:t>See Answers Next Time!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AF187F-DE09-4B25-8C27-7DD584B75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4418738"/>
      </p:ext>
    </p:extLst>
  </p:cSld>
  <p:clrMapOvr>
    <a:masterClrMapping/>
  </p:clrMapOvr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13293</TotalTime>
  <Words>5555</Words>
  <Application>Microsoft Office PowerPoint</Application>
  <PresentationFormat>宽屏</PresentationFormat>
  <Paragraphs>1044</Paragraphs>
  <Slides>99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14" baseType="lpstr">
      <vt:lpstr>Ludica fax</vt:lpstr>
      <vt:lpstr>宋体</vt:lpstr>
      <vt:lpstr>微软雅黑</vt:lpstr>
      <vt:lpstr>Arial</vt:lpstr>
      <vt:lpstr>Arial Narrow</vt:lpstr>
      <vt:lpstr>Calibri</vt:lpstr>
      <vt:lpstr>Calibri Light</vt:lpstr>
      <vt:lpstr>Courier New</vt:lpstr>
      <vt:lpstr>Garamond</vt:lpstr>
      <vt:lpstr>Tahoma</vt:lpstr>
      <vt:lpstr>Times New Roman</vt:lpstr>
      <vt:lpstr>Verdana</vt:lpstr>
      <vt:lpstr>Wingdings</vt:lpstr>
      <vt:lpstr>16_9</vt:lpstr>
      <vt:lpstr>公式</vt:lpstr>
      <vt:lpstr>PowerPoint 演示文稿</vt:lpstr>
      <vt:lpstr>Outline</vt:lpstr>
      <vt:lpstr>Why Sorting?</vt:lpstr>
      <vt:lpstr>Sorting in Practice</vt:lpstr>
      <vt:lpstr>Sorting Competitions</vt:lpstr>
      <vt:lpstr>Small Scale Sorting</vt:lpstr>
      <vt:lpstr>Preliminary</vt:lpstr>
      <vt:lpstr>Sorting Problem</vt:lpstr>
      <vt:lpstr>Order vs. Reverse Order</vt:lpstr>
      <vt:lpstr>Stability</vt:lpstr>
      <vt:lpstr>Stability</vt:lpstr>
      <vt:lpstr>Metrics of Sorting Algorithms</vt:lpstr>
      <vt:lpstr>Outline</vt:lpstr>
      <vt:lpstr>Insertion Sort</vt:lpstr>
      <vt:lpstr>Insertion Sort</vt:lpstr>
      <vt:lpstr>Example</vt:lpstr>
      <vt:lpstr>Sample Code</vt:lpstr>
      <vt:lpstr>Analysis for Insertion Sort</vt:lpstr>
      <vt:lpstr>Outline</vt:lpstr>
      <vt:lpstr>Bubble Sort</vt:lpstr>
      <vt:lpstr>Example</vt:lpstr>
      <vt:lpstr>Sample Code</vt:lpstr>
      <vt:lpstr>Analysis for Bubble Sort</vt:lpstr>
      <vt:lpstr>Outline</vt:lpstr>
      <vt:lpstr>Selection Sort</vt:lpstr>
      <vt:lpstr>Example</vt:lpstr>
      <vt:lpstr>Sample Code</vt:lpstr>
      <vt:lpstr>Analysis for Selection Sort</vt:lpstr>
      <vt:lpstr>Outline</vt:lpstr>
      <vt:lpstr>Heap Sort</vt:lpstr>
      <vt:lpstr>Example</vt:lpstr>
      <vt:lpstr>Example</vt:lpstr>
      <vt:lpstr>Sample Code</vt:lpstr>
      <vt:lpstr>Analysis for Heap Sort</vt:lpstr>
      <vt:lpstr>Outline</vt:lpstr>
      <vt:lpstr>Shell Sort</vt:lpstr>
      <vt:lpstr>Shell Sort</vt:lpstr>
      <vt:lpstr>Shell Sort</vt:lpstr>
      <vt:lpstr>Example</vt:lpstr>
      <vt:lpstr>Sample Code</vt:lpstr>
      <vt:lpstr>Sample Code</vt:lpstr>
      <vt:lpstr>Analysis for Shell Sort</vt:lpstr>
      <vt:lpstr>Analysis for Shell Sort</vt:lpstr>
      <vt:lpstr>Intuition</vt:lpstr>
      <vt:lpstr>More Increments</vt:lpstr>
      <vt:lpstr>Outline</vt:lpstr>
      <vt:lpstr>Divide-And-Conqure</vt:lpstr>
      <vt:lpstr>Outline</vt:lpstr>
      <vt:lpstr>Merge Sort</vt:lpstr>
      <vt:lpstr>Example</vt:lpstr>
      <vt:lpstr>Sample Code</vt:lpstr>
      <vt:lpstr>Question: How to Merge</vt:lpstr>
      <vt:lpstr>Sample Code: Merge</vt:lpstr>
      <vt:lpstr>Optimization</vt:lpstr>
      <vt:lpstr>Optimization: Example</vt:lpstr>
      <vt:lpstr>Optimization: Implementation</vt:lpstr>
      <vt:lpstr>Optimization: Sample Code</vt:lpstr>
      <vt:lpstr>Optimization: How It Works</vt:lpstr>
      <vt:lpstr>Analysis</vt:lpstr>
      <vt:lpstr>Further Optimization</vt:lpstr>
      <vt:lpstr>Example: Optimized Merge Sort</vt:lpstr>
      <vt:lpstr>More Questions</vt:lpstr>
      <vt:lpstr>Outline</vt:lpstr>
      <vt:lpstr>Quicksort: An Overview</vt:lpstr>
      <vt:lpstr>Top Ten Algorithms in the 20th Century</vt:lpstr>
      <vt:lpstr>Basic Idea</vt:lpstr>
      <vt:lpstr>Example</vt:lpstr>
      <vt:lpstr>Sample Code</vt:lpstr>
      <vt:lpstr>Key Questions</vt:lpstr>
      <vt:lpstr>Different Pivot Selection Strategies</vt:lpstr>
      <vt:lpstr>Key Questions</vt:lpstr>
      <vt:lpstr>Partitioning Method 1</vt:lpstr>
      <vt:lpstr>Method 1: Sample Code</vt:lpstr>
      <vt:lpstr>Partitioning Method 2</vt:lpstr>
      <vt:lpstr>Method 2: Example</vt:lpstr>
      <vt:lpstr>Method 2: Example</vt:lpstr>
      <vt:lpstr>Method 2: Example</vt:lpstr>
      <vt:lpstr>Method 2: Sample Code</vt:lpstr>
      <vt:lpstr>Analysis</vt:lpstr>
      <vt:lpstr>Worst Case</vt:lpstr>
      <vt:lpstr>Best Case</vt:lpstr>
      <vt:lpstr>Average Case</vt:lpstr>
      <vt:lpstr>Putting It Together</vt:lpstr>
      <vt:lpstr>Exercise: Selection Problem</vt:lpstr>
      <vt:lpstr>Why Quick Sort is Fast</vt:lpstr>
      <vt:lpstr>Why Quick Sort is Fast</vt:lpstr>
      <vt:lpstr>Why Quick Sort is Fast</vt:lpstr>
      <vt:lpstr>Why Quick Sort is Fast</vt:lpstr>
      <vt:lpstr>STL sort()</vt:lpstr>
      <vt:lpstr>STL sort()</vt:lpstr>
      <vt:lpstr>More Optimization</vt:lpstr>
      <vt:lpstr>More Optimization</vt:lpstr>
      <vt:lpstr>Runtime Cost of Comparison-Based Sorting</vt:lpstr>
      <vt:lpstr>Runtime Lower Bound</vt:lpstr>
      <vt:lpstr>Decision Tree of Comparison Sort</vt:lpstr>
      <vt:lpstr>Decision Tree</vt:lpstr>
      <vt:lpstr>Lower Bound of Comparison Sort</vt:lpstr>
      <vt:lpstr>Summary</vt:lpstr>
      <vt:lpstr>More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Qun Huang</cp:lastModifiedBy>
  <cp:revision>1093</cp:revision>
  <cp:lastPrinted>2012-10-26T01:34:11Z</cp:lastPrinted>
  <dcterms:created xsi:type="dcterms:W3CDTF">2004-09-20T08:49:58Z</dcterms:created>
  <dcterms:modified xsi:type="dcterms:W3CDTF">2023-11-23T23:55:30Z</dcterms:modified>
</cp:coreProperties>
</file>