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45"/>
  </p:notesMasterIdLst>
  <p:handoutMasterIdLst>
    <p:handoutMasterId r:id="rId46"/>
  </p:handoutMasterIdLst>
  <p:sldIdLst>
    <p:sldId id="818" r:id="rId2"/>
    <p:sldId id="1147" r:id="rId3"/>
    <p:sldId id="1070" r:id="rId4"/>
    <p:sldId id="1143" r:id="rId5"/>
    <p:sldId id="1198" r:id="rId6"/>
    <p:sldId id="1201" r:id="rId7"/>
    <p:sldId id="1144" r:id="rId8"/>
    <p:sldId id="1145" r:id="rId9"/>
    <p:sldId id="1152" r:id="rId10"/>
    <p:sldId id="1149" r:id="rId11"/>
    <p:sldId id="1202" r:id="rId12"/>
    <p:sldId id="1075" r:id="rId13"/>
    <p:sldId id="1162" r:id="rId14"/>
    <p:sldId id="1203" r:id="rId15"/>
    <p:sldId id="1167" r:id="rId16"/>
    <p:sldId id="1205" r:id="rId17"/>
    <p:sldId id="1171" r:id="rId18"/>
    <p:sldId id="1172" r:id="rId19"/>
    <p:sldId id="1206" r:id="rId20"/>
    <p:sldId id="1207" r:id="rId21"/>
    <p:sldId id="1209" r:id="rId22"/>
    <p:sldId id="1208" r:id="rId23"/>
    <p:sldId id="1213" r:id="rId24"/>
    <p:sldId id="1214" r:id="rId25"/>
    <p:sldId id="1212" r:id="rId26"/>
    <p:sldId id="1175" r:id="rId27"/>
    <p:sldId id="1189" r:id="rId28"/>
    <p:sldId id="1177" r:id="rId29"/>
    <p:sldId id="1178" r:id="rId30"/>
    <p:sldId id="1216" r:id="rId31"/>
    <p:sldId id="1217" r:id="rId32"/>
    <p:sldId id="1218" r:id="rId33"/>
    <p:sldId id="1219" r:id="rId34"/>
    <p:sldId id="1190" r:id="rId35"/>
    <p:sldId id="1192" r:id="rId36"/>
    <p:sldId id="1193" r:id="rId37"/>
    <p:sldId id="1194" r:id="rId38"/>
    <p:sldId id="1195" r:id="rId39"/>
    <p:sldId id="1196" r:id="rId40"/>
    <p:sldId id="1204" r:id="rId41"/>
    <p:sldId id="1163" r:id="rId42"/>
    <p:sldId id="1164" r:id="rId43"/>
    <p:sldId id="1151" r:id="rId44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FF"/>
    <a:srgbClr val="FF6600"/>
    <a:srgbClr val="CC990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3" autoAdjust="0"/>
  </p:normalViewPr>
  <p:slideViewPr>
    <p:cSldViewPr>
      <p:cViewPr varScale="1">
        <p:scale>
          <a:sx n="73" d="100"/>
          <a:sy n="73" d="100"/>
        </p:scale>
        <p:origin x="104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2023/11/24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69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83C7599C-D2F5-464B-87E9-C6A6E8EA74C6}" type="slidenum">
              <a:rPr lang="en-US" altLang="zh-CN" sz="1300"/>
              <a:pPr algn="r" eaLnBrk="1" hangingPunct="1"/>
              <a:t>10</a:t>
            </a:fld>
            <a:endParaRPr lang="en-US" altLang="zh-CN" sz="1300"/>
          </a:p>
        </p:txBody>
      </p:sp>
      <p:sp>
        <p:nvSpPr>
          <p:cNvPr id="328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28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Arial" pitchFamily="34" charset="0"/>
              </a:rPr>
              <a:t> //</a:t>
            </a:r>
            <a:r>
              <a:rPr lang="zh-CN" altLang="en-US" dirty="0">
                <a:latin typeface="Arial" pitchFamily="34" charset="0"/>
              </a:rPr>
              <a:t>统计每个取值出现的次数</a:t>
            </a:r>
          </a:p>
          <a:p>
            <a:pPr eaLnBrk="1" hangingPunct="1"/>
            <a:r>
              <a:rPr lang="zh-CN" altLang="en-US" dirty="0">
                <a:latin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</a:rPr>
              <a:t>for (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=0;i&lt;</a:t>
            </a:r>
            <a:r>
              <a:rPr lang="en-US" altLang="zh-CN" dirty="0" err="1">
                <a:latin typeface="Arial" pitchFamily="34" charset="0"/>
              </a:rPr>
              <a:t>n;i</a:t>
            </a:r>
            <a:r>
              <a:rPr lang="en-US" altLang="zh-CN" dirty="0">
                <a:latin typeface="Arial" pitchFamily="34" charset="0"/>
              </a:rPr>
              <a:t>++)</a:t>
            </a: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	count[Array[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]]++;</a:t>
            </a: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  //</a:t>
            </a:r>
            <a:r>
              <a:rPr lang="zh-CN" altLang="en-US" dirty="0">
                <a:latin typeface="Arial" pitchFamily="34" charset="0"/>
              </a:rPr>
              <a:t>统计小于等于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zh-CN" altLang="en-US" dirty="0">
                <a:latin typeface="Arial" pitchFamily="34" charset="0"/>
              </a:rPr>
              <a:t>的元素个数</a:t>
            </a:r>
          </a:p>
          <a:p>
            <a:pPr eaLnBrk="1" hangingPunct="1"/>
            <a:r>
              <a:rPr lang="zh-CN" altLang="en-US" dirty="0">
                <a:latin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</a:rPr>
              <a:t>for (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=1;i&lt;</a:t>
            </a:r>
            <a:r>
              <a:rPr lang="en-US" altLang="zh-CN" dirty="0" err="1">
                <a:latin typeface="Arial" pitchFamily="34" charset="0"/>
              </a:rPr>
              <a:t>max;i</a:t>
            </a:r>
            <a:r>
              <a:rPr lang="en-US" altLang="zh-CN" dirty="0">
                <a:latin typeface="Arial" pitchFamily="34" charset="0"/>
              </a:rPr>
              <a:t>++)</a:t>
            </a: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  	count[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]=count[i-1]+count 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];  </a:t>
            </a: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  //</a:t>
            </a:r>
            <a:r>
              <a:rPr lang="zh-CN" altLang="en-US" dirty="0">
                <a:latin typeface="Arial" pitchFamily="34" charset="0"/>
              </a:rPr>
              <a:t>按顺序输出有序序列</a:t>
            </a:r>
          </a:p>
          <a:p>
            <a:pPr eaLnBrk="1" hangingPunct="1"/>
            <a:r>
              <a:rPr lang="zh-CN" altLang="en-US" dirty="0">
                <a:latin typeface="Arial" pitchFamily="34" charset="0"/>
              </a:rPr>
              <a:t>  </a:t>
            </a:r>
            <a:r>
              <a:rPr lang="en-US" altLang="zh-CN" dirty="0">
                <a:latin typeface="Arial" pitchFamily="34" charset="0"/>
              </a:rPr>
              <a:t>for (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=n-1;i&gt;=0;i--)</a:t>
            </a:r>
          </a:p>
          <a:p>
            <a:pPr eaLnBrk="1" hangingPunct="1"/>
            <a:r>
              <a:rPr lang="en-US" altLang="zh-CN" dirty="0">
                <a:latin typeface="Arial" pitchFamily="34" charset="0"/>
              </a:rPr>
              <a:t>     	Array[--count[</a:t>
            </a:r>
            <a:r>
              <a:rPr lang="en-US" altLang="zh-CN" dirty="0" err="1">
                <a:latin typeface="Arial" pitchFamily="34" charset="0"/>
              </a:rPr>
              <a:t>TempArray</a:t>
            </a:r>
            <a:r>
              <a:rPr lang="en-US" altLang="zh-CN" dirty="0">
                <a:latin typeface="Arial" pitchFamily="34" charset="0"/>
              </a:rPr>
              <a:t>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]]] = </a:t>
            </a:r>
            <a:r>
              <a:rPr lang="en-US" altLang="zh-CN" dirty="0" err="1">
                <a:latin typeface="Arial" pitchFamily="34" charset="0"/>
              </a:rPr>
              <a:t>TempArray</a:t>
            </a:r>
            <a:r>
              <a:rPr lang="en-US" altLang="zh-CN" dirty="0">
                <a:latin typeface="Arial" pitchFamily="34" charset="0"/>
              </a:rPr>
              <a:t>[</a:t>
            </a:r>
            <a:r>
              <a:rPr lang="en-US" altLang="zh-CN" dirty="0" err="1">
                <a:latin typeface="Arial" pitchFamily="34" charset="0"/>
              </a:rPr>
              <a:t>i</a:t>
            </a:r>
            <a:r>
              <a:rPr lang="en-US" altLang="zh-CN" dirty="0">
                <a:latin typeface="Arial" pitchFamily="34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249175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4D8B66C-413F-4A42-BAB6-8D1324737134}" type="slidenum">
              <a:rPr lang="en-US" altLang="zh-CN" sz="1300"/>
              <a:pPr algn="r" eaLnBrk="1" hangingPunct="1"/>
              <a:t>12</a:t>
            </a:fld>
            <a:endParaRPr lang="en-US" altLang="zh-CN" sz="1300"/>
          </a:p>
        </p:txBody>
      </p:sp>
      <p:sp>
        <p:nvSpPr>
          <p:cNvPr id="332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32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8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5210A4C-587F-4C3E-AE89-6DB1033078D8}" type="slidenum">
              <a:rPr lang="en-US" altLang="zh-CN" sz="1300"/>
              <a:pPr algn="r" eaLnBrk="1" hangingPunct="1"/>
              <a:t>17</a:t>
            </a:fld>
            <a:endParaRPr lang="en-US" altLang="zh-CN" sz="1300"/>
          </a:p>
        </p:txBody>
      </p:sp>
      <p:sp>
        <p:nvSpPr>
          <p:cNvPr id="349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49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693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F409FD21-D0F4-49AD-80E0-0EC81098596C}" type="slidenum">
              <a:rPr lang="en-US" altLang="zh-CN" sz="1300"/>
              <a:pPr algn="r" eaLnBrk="1" hangingPunct="1"/>
              <a:t>18</a:t>
            </a:fld>
            <a:endParaRPr lang="en-US" altLang="zh-CN" sz="1300"/>
          </a:p>
        </p:txBody>
      </p:sp>
      <p:sp>
        <p:nvSpPr>
          <p:cNvPr id="351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51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85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E8CB6B0-C4CC-4BC4-88B5-C2317288D0EB}" type="slidenum">
              <a:rPr lang="en-US" altLang="zh-CN" sz="1300"/>
              <a:pPr algn="r" eaLnBrk="1" hangingPunct="1"/>
              <a:t>28</a:t>
            </a:fld>
            <a:endParaRPr lang="en-US" altLang="zh-CN" sz="1300"/>
          </a:p>
        </p:txBody>
      </p:sp>
      <p:sp>
        <p:nvSpPr>
          <p:cNvPr id="375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75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1031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694125A8-167B-4AC7-A2FF-5FB3D744A2B3}" type="slidenum">
              <a:rPr lang="en-US" altLang="zh-CN" sz="1300"/>
              <a:pPr algn="r" eaLnBrk="1" hangingPunct="1"/>
              <a:t>29</a:t>
            </a:fld>
            <a:endParaRPr lang="en-US" altLang="zh-CN" sz="1300"/>
          </a:p>
        </p:txBody>
      </p:sp>
      <p:sp>
        <p:nvSpPr>
          <p:cNvPr id="377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377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2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play a</a:t>
            </a:r>
            <a:r>
              <a:rPr kumimoji="1" lang="en-US" altLang="zh-CN" baseline="0" dirty="0"/>
              <a:t> video of a working IBM 082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702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34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3560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37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348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506355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67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485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umbia.edu/cu/computinghistory/hollerith.html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nched_card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Punched_card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olumbia.edu/cu/computinghistory/sorter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0013" y="3357563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kumimoji="0" lang="en-US" altLang="zh-CN" sz="27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2"/>
              </a:rPr>
              <a:t>huangqun@pku.edu.cn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Peking University</a:t>
            </a:r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702657" y="1883440"/>
            <a:ext cx="6777175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8. </a:t>
            </a:r>
            <a:r>
              <a:rPr lang="en-US" altLang="zh-CN" sz="5700" b="1">
                <a:latin typeface="+mj-lt"/>
              </a:rPr>
              <a:t>Sorting (2)</a:t>
            </a:r>
            <a:endParaRPr lang="zh-CN" altLang="en-US" sz="5700" b="1" dirty="0">
              <a:latin typeface="+mj-l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713" name="Rectangle 49"/>
          <p:cNvSpPr>
            <a:spLocks noChangeArrowheads="1"/>
          </p:cNvSpPr>
          <p:nvPr/>
        </p:nvSpPr>
        <p:spPr bwMode="auto">
          <a:xfrm>
            <a:off x="1775521" y="2207995"/>
            <a:ext cx="3753619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Input:</a:t>
            </a:r>
            <a:r>
              <a:rPr lang="zh-CN" altLang="en-US" sz="2800" dirty="0">
                <a:latin typeface="Tahoma" pitchFamily="34" charset="0"/>
              </a:rPr>
              <a:t> </a:t>
            </a:r>
            <a:endParaRPr lang="en-US" altLang="zh-CN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dirty="0">
                <a:latin typeface="Tahoma" pitchFamily="34" charset="0"/>
              </a:rPr>
              <a:t>                          </a:t>
            </a:r>
            <a:endParaRPr lang="zh-CN" altLang="en-US" sz="2800" dirty="0">
              <a:solidFill>
                <a:schemeClr val="folHlink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First pass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(counting)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zh-CN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 dirty="0"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Second pass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(indexing)</a:t>
            </a:r>
          </a:p>
        </p:txBody>
      </p:sp>
      <p:grpSp>
        <p:nvGrpSpPr>
          <p:cNvPr id="327683" name="Group 63"/>
          <p:cNvGrpSpPr>
            <a:grpSpLocks/>
          </p:cNvGrpSpPr>
          <p:nvPr/>
        </p:nvGrpSpPr>
        <p:grpSpPr bwMode="auto">
          <a:xfrm>
            <a:off x="4361631" y="4964114"/>
            <a:ext cx="5468938" cy="604837"/>
            <a:chOff x="2043" y="2805"/>
            <a:chExt cx="3445" cy="381"/>
          </a:xfrm>
        </p:grpSpPr>
        <p:sp>
          <p:nvSpPr>
            <p:cNvPr id="327684" name="Text Box 64"/>
            <p:cNvSpPr txBox="1">
              <a:spLocks noChangeArrowheads="1"/>
            </p:cNvSpPr>
            <p:nvPr/>
          </p:nvSpPr>
          <p:spPr bwMode="auto">
            <a:xfrm>
              <a:off x="2043" y="2805"/>
              <a:ext cx="345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85" name="Text Box 65"/>
            <p:cNvSpPr txBox="1">
              <a:spLocks noChangeArrowheads="1"/>
            </p:cNvSpPr>
            <p:nvPr/>
          </p:nvSpPr>
          <p:spPr bwMode="auto">
            <a:xfrm>
              <a:off x="2388" y="2805"/>
              <a:ext cx="34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86" name="Text Box 66"/>
            <p:cNvSpPr txBox="1">
              <a:spLocks noChangeArrowheads="1"/>
            </p:cNvSpPr>
            <p:nvPr/>
          </p:nvSpPr>
          <p:spPr bwMode="auto">
            <a:xfrm>
              <a:off x="2732" y="2805"/>
              <a:ext cx="34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87" name="Text Box 67"/>
            <p:cNvSpPr txBox="1">
              <a:spLocks noChangeArrowheads="1"/>
            </p:cNvSpPr>
            <p:nvPr/>
          </p:nvSpPr>
          <p:spPr bwMode="auto">
            <a:xfrm>
              <a:off x="3076" y="2805"/>
              <a:ext cx="345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88" name="Text Box 68"/>
            <p:cNvSpPr txBox="1">
              <a:spLocks noChangeArrowheads="1"/>
            </p:cNvSpPr>
            <p:nvPr/>
          </p:nvSpPr>
          <p:spPr bwMode="auto">
            <a:xfrm>
              <a:off x="3421" y="2805"/>
              <a:ext cx="34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89" name="Text Box 69"/>
            <p:cNvSpPr txBox="1">
              <a:spLocks noChangeArrowheads="1"/>
            </p:cNvSpPr>
            <p:nvPr/>
          </p:nvSpPr>
          <p:spPr bwMode="auto">
            <a:xfrm>
              <a:off x="3765" y="2805"/>
              <a:ext cx="345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90" name="Text Box 70"/>
            <p:cNvSpPr txBox="1">
              <a:spLocks noChangeArrowheads="1"/>
            </p:cNvSpPr>
            <p:nvPr/>
          </p:nvSpPr>
          <p:spPr bwMode="auto">
            <a:xfrm>
              <a:off x="4454" y="2805"/>
              <a:ext cx="345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91" name="Text Box 71"/>
            <p:cNvSpPr txBox="1">
              <a:spLocks noChangeArrowheads="1"/>
            </p:cNvSpPr>
            <p:nvPr/>
          </p:nvSpPr>
          <p:spPr bwMode="auto">
            <a:xfrm>
              <a:off x="4799" y="2805"/>
              <a:ext cx="34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92" name="Text Box 72"/>
            <p:cNvSpPr txBox="1">
              <a:spLocks noChangeArrowheads="1"/>
            </p:cNvSpPr>
            <p:nvPr/>
          </p:nvSpPr>
          <p:spPr bwMode="auto">
            <a:xfrm>
              <a:off x="5143" y="2805"/>
              <a:ext cx="345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  <p:sp>
          <p:nvSpPr>
            <p:cNvPr id="327693" name="Text Box 73"/>
            <p:cNvSpPr txBox="1">
              <a:spLocks noChangeArrowheads="1"/>
            </p:cNvSpPr>
            <p:nvPr/>
          </p:nvSpPr>
          <p:spPr bwMode="auto">
            <a:xfrm>
              <a:off x="4110" y="2805"/>
              <a:ext cx="34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2800" b="1">
                <a:latin typeface="+mn-lt"/>
              </a:endParaRPr>
            </a:p>
          </p:txBody>
        </p:sp>
      </p:grpSp>
      <p:sp>
        <p:nvSpPr>
          <p:cNvPr id="1265682" name="Text Box 18"/>
          <p:cNvSpPr txBox="1">
            <a:spLocks noChangeArrowheads="1"/>
          </p:cNvSpPr>
          <p:nvPr/>
        </p:nvSpPr>
        <p:spPr bwMode="auto">
          <a:xfrm>
            <a:off x="4358456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0</a:t>
            </a:r>
          </a:p>
        </p:txBody>
      </p:sp>
      <p:sp>
        <p:nvSpPr>
          <p:cNvPr id="1265683" name="Text Box 19"/>
          <p:cNvSpPr txBox="1">
            <a:spLocks noChangeArrowheads="1"/>
          </p:cNvSpPr>
          <p:nvPr/>
        </p:nvSpPr>
        <p:spPr bwMode="auto">
          <a:xfrm>
            <a:off x="4909319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+mn-lt"/>
              </a:rPr>
              <a:t>2</a:t>
            </a:r>
          </a:p>
        </p:txBody>
      </p:sp>
      <p:sp>
        <p:nvSpPr>
          <p:cNvPr id="1265684" name="Text Box 20"/>
          <p:cNvSpPr txBox="1">
            <a:spLocks noChangeArrowheads="1"/>
          </p:cNvSpPr>
          <p:nvPr/>
        </p:nvSpPr>
        <p:spPr bwMode="auto">
          <a:xfrm>
            <a:off x="5455419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1</a:t>
            </a:r>
          </a:p>
        </p:txBody>
      </p:sp>
      <p:sp>
        <p:nvSpPr>
          <p:cNvPr id="1265685" name="Text Box 21"/>
          <p:cNvSpPr txBox="1">
            <a:spLocks noChangeArrowheads="1"/>
          </p:cNvSpPr>
          <p:nvPr/>
        </p:nvSpPr>
        <p:spPr bwMode="auto">
          <a:xfrm>
            <a:off x="6001520" y="3228976"/>
            <a:ext cx="547687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1</a:t>
            </a:r>
          </a:p>
        </p:txBody>
      </p:sp>
      <p:sp>
        <p:nvSpPr>
          <p:cNvPr id="1265686" name="Text Box 22"/>
          <p:cNvSpPr txBox="1">
            <a:spLocks noChangeArrowheads="1"/>
          </p:cNvSpPr>
          <p:nvPr/>
        </p:nvSpPr>
        <p:spPr bwMode="auto">
          <a:xfrm>
            <a:off x="6549206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0</a:t>
            </a:r>
          </a:p>
        </p:txBody>
      </p:sp>
      <p:sp>
        <p:nvSpPr>
          <p:cNvPr id="1265687" name="Text Box 23"/>
          <p:cNvSpPr txBox="1">
            <a:spLocks noChangeArrowheads="1"/>
          </p:cNvSpPr>
          <p:nvPr/>
        </p:nvSpPr>
        <p:spPr bwMode="auto">
          <a:xfrm>
            <a:off x="7095306" y="3228976"/>
            <a:ext cx="547688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0</a:t>
            </a:r>
          </a:p>
        </p:txBody>
      </p:sp>
      <p:sp>
        <p:nvSpPr>
          <p:cNvPr id="1265688" name="Text Box 24"/>
          <p:cNvSpPr txBox="1">
            <a:spLocks noChangeArrowheads="1"/>
          </p:cNvSpPr>
          <p:nvPr/>
        </p:nvSpPr>
        <p:spPr bwMode="auto">
          <a:xfrm>
            <a:off x="8189095" y="3228976"/>
            <a:ext cx="547687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+mn-lt"/>
              </a:rPr>
              <a:t>1</a:t>
            </a:r>
          </a:p>
        </p:txBody>
      </p:sp>
      <p:sp>
        <p:nvSpPr>
          <p:cNvPr id="1265689" name="Text Box 25"/>
          <p:cNvSpPr txBox="1">
            <a:spLocks noChangeArrowheads="1"/>
          </p:cNvSpPr>
          <p:nvPr/>
        </p:nvSpPr>
        <p:spPr bwMode="auto">
          <a:xfrm>
            <a:off x="8736781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2</a:t>
            </a:r>
          </a:p>
        </p:txBody>
      </p:sp>
      <p:sp>
        <p:nvSpPr>
          <p:cNvPr id="1265690" name="Text Box 26"/>
          <p:cNvSpPr txBox="1">
            <a:spLocks noChangeArrowheads="1"/>
          </p:cNvSpPr>
          <p:nvPr/>
        </p:nvSpPr>
        <p:spPr bwMode="auto">
          <a:xfrm>
            <a:off x="9282881" y="3228976"/>
            <a:ext cx="547688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latin typeface="+mn-lt"/>
              </a:rPr>
              <a:t>1</a:t>
            </a:r>
          </a:p>
        </p:txBody>
      </p:sp>
      <p:sp>
        <p:nvSpPr>
          <p:cNvPr id="1265691" name="Text Box 27"/>
          <p:cNvSpPr txBox="1">
            <a:spLocks noChangeArrowheads="1"/>
          </p:cNvSpPr>
          <p:nvPr/>
        </p:nvSpPr>
        <p:spPr bwMode="auto">
          <a:xfrm>
            <a:off x="7642994" y="3228976"/>
            <a:ext cx="546100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1</a:t>
            </a:r>
          </a:p>
        </p:txBody>
      </p:sp>
      <p:sp>
        <p:nvSpPr>
          <p:cNvPr id="1265692" name="Text Box 28"/>
          <p:cNvSpPr txBox="1">
            <a:spLocks noChangeArrowheads="1"/>
          </p:cNvSpPr>
          <p:nvPr/>
        </p:nvSpPr>
        <p:spPr bwMode="auto">
          <a:xfrm>
            <a:off x="4361631" y="4964114"/>
            <a:ext cx="54768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0</a:t>
            </a:r>
          </a:p>
        </p:txBody>
      </p:sp>
      <p:sp>
        <p:nvSpPr>
          <p:cNvPr id="1265693" name="Text Box 29"/>
          <p:cNvSpPr txBox="1">
            <a:spLocks noChangeArrowheads="1"/>
          </p:cNvSpPr>
          <p:nvPr/>
        </p:nvSpPr>
        <p:spPr bwMode="auto">
          <a:xfrm>
            <a:off x="4909319" y="4964114"/>
            <a:ext cx="546100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2</a:t>
            </a:r>
          </a:p>
        </p:txBody>
      </p:sp>
      <p:sp>
        <p:nvSpPr>
          <p:cNvPr id="1265694" name="Text Box 30"/>
          <p:cNvSpPr txBox="1">
            <a:spLocks noChangeArrowheads="1"/>
          </p:cNvSpPr>
          <p:nvPr/>
        </p:nvSpPr>
        <p:spPr bwMode="auto">
          <a:xfrm>
            <a:off x="5455419" y="4964114"/>
            <a:ext cx="546100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3</a:t>
            </a:r>
          </a:p>
        </p:txBody>
      </p:sp>
      <p:sp>
        <p:nvSpPr>
          <p:cNvPr id="1265695" name="Text Box 31"/>
          <p:cNvSpPr txBox="1">
            <a:spLocks noChangeArrowheads="1"/>
          </p:cNvSpPr>
          <p:nvPr/>
        </p:nvSpPr>
        <p:spPr bwMode="auto">
          <a:xfrm>
            <a:off x="6001520" y="4964114"/>
            <a:ext cx="547687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4</a:t>
            </a:r>
          </a:p>
        </p:txBody>
      </p:sp>
      <p:sp>
        <p:nvSpPr>
          <p:cNvPr id="1265696" name="Text Box 32"/>
          <p:cNvSpPr txBox="1">
            <a:spLocks noChangeArrowheads="1"/>
          </p:cNvSpPr>
          <p:nvPr/>
        </p:nvSpPr>
        <p:spPr bwMode="auto">
          <a:xfrm>
            <a:off x="6549206" y="4964114"/>
            <a:ext cx="546100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4</a:t>
            </a:r>
          </a:p>
        </p:txBody>
      </p:sp>
      <p:sp>
        <p:nvSpPr>
          <p:cNvPr id="1265697" name="Text Box 33"/>
          <p:cNvSpPr txBox="1">
            <a:spLocks noChangeArrowheads="1"/>
          </p:cNvSpPr>
          <p:nvPr/>
        </p:nvSpPr>
        <p:spPr bwMode="auto">
          <a:xfrm>
            <a:off x="7095306" y="4964114"/>
            <a:ext cx="54768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4</a:t>
            </a:r>
          </a:p>
        </p:txBody>
      </p:sp>
      <p:sp>
        <p:nvSpPr>
          <p:cNvPr id="1265698" name="Text Box 34"/>
          <p:cNvSpPr txBox="1">
            <a:spLocks noChangeArrowheads="1"/>
          </p:cNvSpPr>
          <p:nvPr/>
        </p:nvSpPr>
        <p:spPr bwMode="auto">
          <a:xfrm>
            <a:off x="8189095" y="4964114"/>
            <a:ext cx="547687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6</a:t>
            </a:r>
          </a:p>
        </p:txBody>
      </p:sp>
      <p:sp>
        <p:nvSpPr>
          <p:cNvPr id="1265699" name="Text Box 35"/>
          <p:cNvSpPr txBox="1">
            <a:spLocks noChangeArrowheads="1"/>
          </p:cNvSpPr>
          <p:nvPr/>
        </p:nvSpPr>
        <p:spPr bwMode="auto">
          <a:xfrm>
            <a:off x="8736781" y="4964114"/>
            <a:ext cx="546100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8</a:t>
            </a:r>
          </a:p>
        </p:txBody>
      </p:sp>
      <p:sp>
        <p:nvSpPr>
          <p:cNvPr id="1265700" name="Text Box 36"/>
          <p:cNvSpPr txBox="1">
            <a:spLocks noChangeArrowheads="1"/>
          </p:cNvSpPr>
          <p:nvPr/>
        </p:nvSpPr>
        <p:spPr bwMode="auto">
          <a:xfrm>
            <a:off x="9282881" y="4964114"/>
            <a:ext cx="54768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9</a:t>
            </a:r>
          </a:p>
        </p:txBody>
      </p:sp>
      <p:sp>
        <p:nvSpPr>
          <p:cNvPr id="1265701" name="Text Box 37"/>
          <p:cNvSpPr txBox="1">
            <a:spLocks noChangeArrowheads="1"/>
          </p:cNvSpPr>
          <p:nvPr/>
        </p:nvSpPr>
        <p:spPr bwMode="auto">
          <a:xfrm>
            <a:off x="7642994" y="4964114"/>
            <a:ext cx="546100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latin typeface="+mn-lt"/>
              </a:rPr>
              <a:t>5</a:t>
            </a:r>
          </a:p>
        </p:txBody>
      </p:sp>
      <p:sp>
        <p:nvSpPr>
          <p:cNvPr id="1265714" name="Rectangle 50"/>
          <p:cNvSpPr>
            <a:spLocks noChangeArrowheads="1"/>
          </p:cNvSpPr>
          <p:nvPr/>
        </p:nvSpPr>
        <p:spPr bwMode="auto">
          <a:xfrm>
            <a:off x="3657142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+mn-lt"/>
              </a:rPr>
              <a:t>7</a:t>
            </a:r>
          </a:p>
        </p:txBody>
      </p:sp>
      <p:sp>
        <p:nvSpPr>
          <p:cNvPr id="1265715" name="Rectangle 51"/>
          <p:cNvSpPr>
            <a:spLocks noChangeArrowheads="1"/>
          </p:cNvSpPr>
          <p:nvPr/>
        </p:nvSpPr>
        <p:spPr bwMode="auto">
          <a:xfrm>
            <a:off x="4376280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latin typeface="+mn-lt"/>
              </a:rPr>
              <a:t>3</a:t>
            </a:r>
          </a:p>
        </p:txBody>
      </p:sp>
      <p:sp>
        <p:nvSpPr>
          <p:cNvPr id="1265716" name="Rectangle 52"/>
          <p:cNvSpPr>
            <a:spLocks noChangeArrowheads="1"/>
          </p:cNvSpPr>
          <p:nvPr/>
        </p:nvSpPr>
        <p:spPr bwMode="auto">
          <a:xfrm>
            <a:off x="5097005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0000FF"/>
                </a:solidFill>
                <a:latin typeface="+mn-lt"/>
              </a:rPr>
              <a:t>8</a:t>
            </a:r>
          </a:p>
        </p:txBody>
      </p:sp>
      <p:sp>
        <p:nvSpPr>
          <p:cNvPr id="1265717" name="Rectangle 53"/>
          <p:cNvSpPr>
            <a:spLocks noChangeArrowheads="1"/>
          </p:cNvSpPr>
          <p:nvPr/>
        </p:nvSpPr>
        <p:spPr bwMode="auto">
          <a:xfrm>
            <a:off x="5898692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+mn-lt"/>
              </a:rPr>
              <a:t>9</a:t>
            </a:r>
          </a:p>
        </p:txBody>
      </p:sp>
      <p:sp>
        <p:nvSpPr>
          <p:cNvPr id="1265718" name="Rectangle 54"/>
          <p:cNvSpPr>
            <a:spLocks noChangeArrowheads="1"/>
          </p:cNvSpPr>
          <p:nvPr/>
        </p:nvSpPr>
        <p:spPr bwMode="auto">
          <a:xfrm>
            <a:off x="6717842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+mn-lt"/>
              </a:rPr>
              <a:t>6</a:t>
            </a:r>
          </a:p>
        </p:txBody>
      </p:sp>
      <p:sp>
        <p:nvSpPr>
          <p:cNvPr id="1265719" name="Rectangle 55"/>
          <p:cNvSpPr>
            <a:spLocks noChangeArrowheads="1"/>
          </p:cNvSpPr>
          <p:nvPr/>
        </p:nvSpPr>
        <p:spPr bwMode="auto">
          <a:xfrm>
            <a:off x="7436980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1</a:t>
            </a:r>
          </a:p>
        </p:txBody>
      </p:sp>
      <p:sp>
        <p:nvSpPr>
          <p:cNvPr id="1265720" name="Rectangle 56"/>
          <p:cNvSpPr>
            <a:spLocks noChangeArrowheads="1"/>
          </p:cNvSpPr>
          <p:nvPr/>
        </p:nvSpPr>
        <p:spPr bwMode="auto">
          <a:xfrm>
            <a:off x="8031931" y="2206626"/>
            <a:ext cx="62388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8’</a:t>
            </a:r>
          </a:p>
        </p:txBody>
      </p:sp>
      <p:sp>
        <p:nvSpPr>
          <p:cNvPr id="1265721" name="Rectangle 57"/>
          <p:cNvSpPr>
            <a:spLocks noChangeArrowheads="1"/>
          </p:cNvSpPr>
          <p:nvPr/>
        </p:nvSpPr>
        <p:spPr bwMode="auto">
          <a:xfrm>
            <a:off x="8786667" y="2206626"/>
            <a:ext cx="4844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solidFill>
                  <a:srgbClr val="0000FF"/>
                </a:solidFill>
                <a:latin typeface="+mn-lt"/>
              </a:rPr>
              <a:t>1’</a:t>
            </a:r>
          </a:p>
        </p:txBody>
      </p:sp>
      <p:sp>
        <p:nvSpPr>
          <p:cNvPr id="1265722" name="Rectangle 58"/>
          <p:cNvSpPr>
            <a:spLocks noChangeArrowheads="1"/>
          </p:cNvSpPr>
          <p:nvPr/>
        </p:nvSpPr>
        <p:spPr bwMode="auto">
          <a:xfrm>
            <a:off x="9380080" y="2206626"/>
            <a:ext cx="385041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>
                <a:latin typeface="+mn-lt"/>
              </a:rPr>
              <a:t>2</a:t>
            </a:r>
          </a:p>
        </p:txBody>
      </p:sp>
      <p:sp>
        <p:nvSpPr>
          <p:cNvPr id="1265723" name="Rectangle 59"/>
          <p:cNvSpPr>
            <a:spLocks noChangeArrowheads="1"/>
          </p:cNvSpPr>
          <p:nvPr/>
        </p:nvSpPr>
        <p:spPr bwMode="auto">
          <a:xfrm>
            <a:off x="4033020" y="2868614"/>
            <a:ext cx="57610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6600"/>
                </a:solidFill>
                <a:latin typeface="+mn-lt"/>
              </a:rPr>
              <a:t>     0   1   2    3   4    5   6    7   8    9</a:t>
            </a:r>
          </a:p>
        </p:txBody>
      </p:sp>
      <p:sp>
        <p:nvSpPr>
          <p:cNvPr id="1265739" name="Text Box 75"/>
          <p:cNvSpPr txBox="1">
            <a:spLocks noChangeArrowheads="1"/>
          </p:cNvSpPr>
          <p:nvPr/>
        </p:nvSpPr>
        <p:spPr bwMode="auto">
          <a:xfrm>
            <a:off x="4610869" y="4129089"/>
            <a:ext cx="53975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latin typeface="+mn-lt"/>
              </a:rPr>
              <a:t>＋</a:t>
            </a:r>
          </a:p>
        </p:txBody>
      </p:sp>
      <p:sp>
        <p:nvSpPr>
          <p:cNvPr id="1265740" name="Text Box 76"/>
          <p:cNvSpPr txBox="1">
            <a:spLocks noChangeArrowheads="1"/>
          </p:cNvSpPr>
          <p:nvPr/>
        </p:nvSpPr>
        <p:spPr bwMode="auto">
          <a:xfrm>
            <a:off x="5150619" y="4129089"/>
            <a:ext cx="53975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latin typeface="+mn-lt"/>
              </a:rPr>
              <a:t>＋</a:t>
            </a:r>
          </a:p>
        </p:txBody>
      </p:sp>
      <p:sp>
        <p:nvSpPr>
          <p:cNvPr id="1265742" name="Text Box 78"/>
          <p:cNvSpPr txBox="1">
            <a:spLocks noChangeArrowheads="1"/>
          </p:cNvSpPr>
          <p:nvPr/>
        </p:nvSpPr>
        <p:spPr bwMode="auto">
          <a:xfrm>
            <a:off x="5690369" y="4129089"/>
            <a:ext cx="53975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latin typeface="+mn-lt"/>
              </a:rPr>
              <a:t>＋</a:t>
            </a:r>
          </a:p>
        </p:txBody>
      </p:sp>
      <p:sp>
        <p:nvSpPr>
          <p:cNvPr id="1265743" name="Text Box 79"/>
          <p:cNvSpPr txBox="1">
            <a:spLocks noChangeArrowheads="1"/>
          </p:cNvSpPr>
          <p:nvPr/>
        </p:nvSpPr>
        <p:spPr bwMode="auto">
          <a:xfrm>
            <a:off x="6230119" y="4129089"/>
            <a:ext cx="53975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>
                <a:solidFill>
                  <a:srgbClr val="CC0066"/>
                </a:solidFill>
                <a:latin typeface="+mn-lt"/>
              </a:rPr>
              <a:t>＋</a:t>
            </a:r>
          </a:p>
        </p:txBody>
      </p:sp>
      <p:sp>
        <p:nvSpPr>
          <p:cNvPr id="327732" name="Rectangle 80"/>
          <p:cNvSpPr>
            <a:spLocks noChangeArrowheads="1"/>
          </p:cNvSpPr>
          <p:nvPr/>
        </p:nvSpPr>
        <p:spPr bwMode="auto">
          <a:xfrm>
            <a:off x="4069531" y="5589241"/>
            <a:ext cx="576103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800" b="1" dirty="0">
                <a:solidFill>
                  <a:srgbClr val="FF6600"/>
                </a:solidFill>
                <a:latin typeface="+mn-lt"/>
              </a:rPr>
              <a:t>    0    1   2    3   4    5   6    7   8    9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808030" y="4149080"/>
            <a:ext cx="33924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lt"/>
              </a:rPr>
              <a:t>count[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]=count[i-1]+count [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]; </a:t>
            </a:r>
            <a:endParaRPr lang="zh-CN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170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657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57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126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126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265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12656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12656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126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1265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12656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2656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2656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265684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126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1265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 tmFilter="0, 0; .2, .5; .8, .5; 1, 0"/>
                                        <p:tgtEl>
                                          <p:spTgt spid="126568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5" dur="250" autoRev="1" fill="hold"/>
                                        <p:tgtEl>
                                          <p:spTgt spid="126568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500" fill="hold"/>
                                        <p:tgtEl>
                                          <p:spTgt spid="126568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126569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126569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126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126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7" dur="500" fill="hold"/>
                                        <p:tgtEl>
                                          <p:spTgt spid="126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2656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265695">
                                            <p:bg/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26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2656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5682" grpId="0" build="allAtOnce" animBg="1"/>
      <p:bldP spid="1265683" grpId="0" animBg="1"/>
      <p:bldP spid="1265683" grpId="1" animBg="1"/>
      <p:bldP spid="1265683" grpId="2"/>
      <p:bldP spid="1265684" grpId="0" animBg="1"/>
      <p:bldP spid="1265684" grpId="1"/>
      <p:bldP spid="1265684" grpId="2" animBg="1"/>
      <p:bldP spid="1265685" grpId="0" animBg="1"/>
      <p:bldP spid="1265685" grpId="1" animBg="1"/>
      <p:bldP spid="1265685" grpId="2"/>
      <p:bldP spid="1265686" grpId="0" build="allAtOnce" animBg="1"/>
      <p:bldP spid="1265687" grpId="0" animBg="1"/>
      <p:bldP spid="1265688" grpId="0" animBg="1"/>
      <p:bldP spid="1265689" grpId="0" animBg="1"/>
      <p:bldP spid="1265690" grpId="0" animBg="1"/>
      <p:bldP spid="1265691" grpId="0" animBg="1"/>
      <p:bldP spid="1265694" grpId="0" animBg="1"/>
      <p:bldP spid="1265694" grpId="1" animBg="1"/>
      <p:bldP spid="1265695" grpId="0" build="allAtOnce" animBg="1"/>
      <p:bldP spid="1265697" grpId="0" animBg="1"/>
      <p:bldP spid="1265698" grpId="0" animBg="1"/>
      <p:bldP spid="1265699" grpId="0" animBg="1"/>
      <p:bldP spid="1265700" grpId="0" animBg="1"/>
      <p:bldP spid="1265701" grpId="0" animBg="1"/>
      <p:bldP spid="126572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0889CA-0824-4180-AA12-3A239461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7FD121-C989-4AD6-99E9-AD5C0BD945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66" name="Group 2">
            <a:extLst>
              <a:ext uri="{FF2B5EF4-FFF2-40B4-BE49-F238E27FC236}">
                <a16:creationId xmlns:a16="http://schemas.microsoft.com/office/drawing/2014/main" id="{07AE8C14-3A83-4FC9-8608-D9674D889D06}"/>
              </a:ext>
            </a:extLst>
          </p:cNvPr>
          <p:cNvGrpSpPr>
            <a:grpSpLocks/>
          </p:cNvGrpSpPr>
          <p:nvPr/>
        </p:nvGrpSpPr>
        <p:grpSpPr bwMode="auto">
          <a:xfrm>
            <a:off x="3215680" y="5347690"/>
            <a:ext cx="7382836" cy="606425"/>
            <a:chOff x="997" y="3684"/>
            <a:chExt cx="4650" cy="382"/>
          </a:xfrm>
        </p:grpSpPr>
        <p:sp>
          <p:nvSpPr>
            <p:cNvPr id="67" name="Text Box 3">
              <a:extLst>
                <a:ext uri="{FF2B5EF4-FFF2-40B4-BE49-F238E27FC236}">
                  <a16:creationId xmlns:a16="http://schemas.microsoft.com/office/drawing/2014/main" id="{8013B6D0-037C-49CA-8728-8FEE8C4EC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3684"/>
              <a:ext cx="517" cy="382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68" name="Text Box 4">
              <a:extLst>
                <a:ext uri="{FF2B5EF4-FFF2-40B4-BE49-F238E27FC236}">
                  <a16:creationId xmlns:a16="http://schemas.microsoft.com/office/drawing/2014/main" id="{2916C703-B8EE-48EE-B709-1D0B783D6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4" y="3684"/>
              <a:ext cx="516" cy="382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69" name="Text Box 5">
              <a:extLst>
                <a:ext uri="{FF2B5EF4-FFF2-40B4-BE49-F238E27FC236}">
                  <a16:creationId xmlns:a16="http://schemas.microsoft.com/office/drawing/2014/main" id="{13878613-7AB2-4B3B-B081-806D02650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0" y="3684"/>
              <a:ext cx="517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0" name="Text Box 6">
              <a:extLst>
                <a:ext uri="{FF2B5EF4-FFF2-40B4-BE49-F238E27FC236}">
                  <a16:creationId xmlns:a16="http://schemas.microsoft.com/office/drawing/2014/main" id="{1EF48F84-0AFE-4759-B1ED-4EDD94F60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3684"/>
              <a:ext cx="517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F66034DE-098B-4457-B234-4F76181ED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4" y="3684"/>
              <a:ext cx="516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2" name="Text Box 8">
              <a:extLst>
                <a:ext uri="{FF2B5EF4-FFF2-40B4-BE49-F238E27FC236}">
                  <a16:creationId xmlns:a16="http://schemas.microsoft.com/office/drawing/2014/main" id="{8623D745-0896-4AED-85B0-B3F2481C9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" y="3684"/>
              <a:ext cx="517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3" name="Text Box 9">
              <a:extLst>
                <a:ext uri="{FF2B5EF4-FFF2-40B4-BE49-F238E27FC236}">
                  <a16:creationId xmlns:a16="http://schemas.microsoft.com/office/drawing/2014/main" id="{5161565A-9BAF-4475-B1FA-E0264644E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4" y="3684"/>
              <a:ext cx="516" cy="382"/>
            </a:xfrm>
            <a:prstGeom prst="rect">
              <a:avLst/>
            </a:prstGeom>
            <a:solidFill>
              <a:sysClr val="window" lastClr="FFFFFF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4" name="Text Box 10">
              <a:extLst>
                <a:ext uri="{FF2B5EF4-FFF2-40B4-BE49-F238E27FC236}">
                  <a16:creationId xmlns:a16="http://schemas.microsoft.com/office/drawing/2014/main" id="{439CB4A8-9C27-4BBB-A257-324FEB761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7" y="3684"/>
              <a:ext cx="517" cy="382"/>
            </a:xfrm>
            <a:prstGeom prst="rect">
              <a:avLst/>
            </a:prstGeom>
            <a:solidFill>
              <a:sysClr val="window" lastClr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  <p:sp>
          <p:nvSpPr>
            <p:cNvPr id="75" name="Text Box 11">
              <a:extLst>
                <a:ext uri="{FF2B5EF4-FFF2-40B4-BE49-F238E27FC236}">
                  <a16:creationId xmlns:a16="http://schemas.microsoft.com/office/drawing/2014/main" id="{E7B63D24-28D2-428F-A832-7668CC46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0" y="3684"/>
              <a:ext cx="517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marL="342900" marR="0" lvl="0" indent="-342900" algn="just" defTabSz="914400" eaLnBrk="1" fontAlgn="auto" latinLnBrk="0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charset="-122"/>
              </a:endParaRPr>
            </a:p>
          </p:txBody>
        </p:sp>
      </p:grpSp>
      <p:sp>
        <p:nvSpPr>
          <p:cNvPr id="76" name="Text Box 38">
            <a:extLst>
              <a:ext uri="{FF2B5EF4-FFF2-40B4-BE49-F238E27FC236}">
                <a16:creationId xmlns:a16="http://schemas.microsoft.com/office/drawing/2014/main" id="{FC43251A-5B81-4073-BD8C-529E7EEED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8855" y="5349277"/>
            <a:ext cx="820844" cy="606425"/>
          </a:xfrm>
          <a:prstGeom prst="rect">
            <a:avLst/>
          </a:prstGeom>
          <a:solidFill>
            <a:srgbClr val="05FFBE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1</a:t>
            </a:r>
          </a:p>
        </p:txBody>
      </p:sp>
      <p:sp>
        <p:nvSpPr>
          <p:cNvPr id="77" name="Text Box 39">
            <a:extLst>
              <a:ext uri="{FF2B5EF4-FFF2-40B4-BE49-F238E27FC236}">
                <a16:creationId xmlns:a16="http://schemas.microsoft.com/office/drawing/2014/main" id="{C2D7897D-C7C1-4CA0-AED3-044B3D0B8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4936" y="5349277"/>
            <a:ext cx="819257" cy="606425"/>
          </a:xfrm>
          <a:prstGeom prst="rect">
            <a:avLst/>
          </a:prstGeom>
          <a:solidFill>
            <a:srgbClr val="05FFBE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1’</a:t>
            </a:r>
          </a:p>
        </p:txBody>
      </p:sp>
      <p:sp>
        <p:nvSpPr>
          <p:cNvPr id="78" name="Text Box 40">
            <a:extLst>
              <a:ext uri="{FF2B5EF4-FFF2-40B4-BE49-F238E27FC236}">
                <a16:creationId xmlns:a16="http://schemas.microsoft.com/office/drawing/2014/main" id="{ED90D13C-526A-41A9-BBAF-DF8C5F87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5780" y="5347690"/>
            <a:ext cx="820845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2</a:t>
            </a:r>
          </a:p>
        </p:txBody>
      </p:sp>
      <p:sp>
        <p:nvSpPr>
          <p:cNvPr id="79" name="Text Box 41">
            <a:extLst>
              <a:ext uri="{FF2B5EF4-FFF2-40B4-BE49-F238E27FC236}">
                <a16:creationId xmlns:a16="http://schemas.microsoft.com/office/drawing/2014/main" id="{60097C7A-E3DF-4437-B6F8-4F77949E3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625" y="5347690"/>
            <a:ext cx="820844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Calibri Light" panose="020F0302020204030204"/>
              </a:rPr>
              <a:t>3</a:t>
            </a:r>
          </a:p>
        </p:txBody>
      </p:sp>
      <p:sp>
        <p:nvSpPr>
          <p:cNvPr id="80" name="Text Box 42">
            <a:extLst>
              <a:ext uri="{FF2B5EF4-FFF2-40B4-BE49-F238E27FC236}">
                <a16:creationId xmlns:a16="http://schemas.microsoft.com/office/drawing/2014/main" id="{BFF2F262-CBA6-4AE1-8A3C-AA68568ED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468" y="5347690"/>
            <a:ext cx="819257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6</a:t>
            </a:r>
          </a:p>
        </p:txBody>
      </p:sp>
      <p:sp>
        <p:nvSpPr>
          <p:cNvPr id="81" name="Text Box 43">
            <a:extLst>
              <a:ext uri="{FF2B5EF4-FFF2-40B4-BE49-F238E27FC236}">
                <a16:creationId xmlns:a16="http://schemas.microsoft.com/office/drawing/2014/main" id="{AE280679-BCC8-4AB3-89BE-9B89D5C3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725" y="5347690"/>
            <a:ext cx="820845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7</a:t>
            </a:r>
          </a:p>
        </p:txBody>
      </p:sp>
      <p:sp>
        <p:nvSpPr>
          <p:cNvPr id="82" name="Text Box 44">
            <a:extLst>
              <a:ext uri="{FF2B5EF4-FFF2-40B4-BE49-F238E27FC236}">
                <a16:creationId xmlns:a16="http://schemas.microsoft.com/office/drawing/2014/main" id="{4004FA3F-782E-4281-9D7A-5A80F537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8414" y="5347690"/>
            <a:ext cx="819257" cy="606425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8’</a:t>
            </a:r>
          </a:p>
        </p:txBody>
      </p:sp>
      <p:sp>
        <p:nvSpPr>
          <p:cNvPr id="83" name="Text Box 45">
            <a:extLst>
              <a:ext uri="{FF2B5EF4-FFF2-40B4-BE49-F238E27FC236}">
                <a16:creationId xmlns:a16="http://schemas.microsoft.com/office/drawing/2014/main" id="{CE3807AE-F224-4208-A513-45A0CFE7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70" y="5347690"/>
            <a:ext cx="820844" cy="606425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8</a:t>
            </a:r>
          </a:p>
        </p:txBody>
      </p:sp>
      <p:sp>
        <p:nvSpPr>
          <p:cNvPr id="84" name="Text Box 46">
            <a:extLst>
              <a:ext uri="{FF2B5EF4-FFF2-40B4-BE49-F238E27FC236}">
                <a16:creationId xmlns:a16="http://schemas.microsoft.com/office/drawing/2014/main" id="{EC543183-340E-4D34-B88F-A986A6777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7670" y="5347690"/>
            <a:ext cx="820845" cy="606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Calibri Light" panose="020F0302020204030204"/>
              </a:rPr>
              <a:t>9</a:t>
            </a:r>
          </a:p>
        </p:txBody>
      </p:sp>
      <p:sp>
        <p:nvSpPr>
          <p:cNvPr id="85" name="Rectangle 49">
            <a:extLst>
              <a:ext uri="{FF2B5EF4-FFF2-40B4-BE49-F238E27FC236}">
                <a16:creationId xmlns:a16="http://schemas.microsoft.com/office/drawing/2014/main" id="{F46646A7-C4B6-4049-B472-093801441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182" y="2069624"/>
            <a:ext cx="3989113" cy="3022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2800" dirty="0">
                <a:latin typeface="Tahoma" pitchFamily="34" charset="0"/>
              </a:rPr>
              <a:t>Input:</a:t>
            </a:r>
            <a:r>
              <a:rPr lang="zh-CN" altLang="en-US" sz="2800" dirty="0">
                <a:latin typeface="Tahoma" pitchFamily="34" charset="0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Tahoma" pitchFamily="34" charset="0"/>
              </a:rPr>
              <a:t>   </a:t>
            </a:r>
            <a:endParaRPr lang="en-US" altLang="zh-CN" sz="2800" b="1" dirty="0">
              <a:solidFill>
                <a:prstClr val="black"/>
              </a:solidFill>
              <a:latin typeface="Tahoma" pitchFamily="34" charset="0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>
                <a:solidFill>
                  <a:prstClr val="black"/>
                </a:solidFill>
                <a:latin typeface="Tahoma" pitchFamily="34" charset="0"/>
              </a:rPr>
              <a:t>                      </a:t>
            </a:r>
            <a:endParaRPr lang="zh-CN" altLang="en-US" sz="2800" b="1" dirty="0">
              <a:solidFill>
                <a:srgbClr val="954F72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First pass(counting)</a:t>
            </a: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endParaRPr lang="en-US" altLang="zh-CN" sz="2800" b="1" dirty="0">
              <a:solidFill>
                <a:prstClr val="black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800" dirty="0">
                <a:latin typeface="Tahoma" pitchFamily="34" charset="0"/>
              </a:rPr>
              <a:t>Second pass (indexing)</a:t>
            </a: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endParaRPr lang="zh-CN" altLang="en-US" sz="2800" b="1" dirty="0">
              <a:solidFill>
                <a:prstClr val="black"/>
              </a:solidFill>
              <a:latin typeface="Tahoma" pitchFamily="34" charset="0"/>
            </a:endParaRPr>
          </a:p>
          <a:p>
            <a:pPr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Tahoma" pitchFamily="34" charset="0"/>
              </a:rPr>
              <a:t>Final Results</a:t>
            </a:r>
            <a:r>
              <a:rPr lang="zh-CN" altLang="en-US" sz="2800" b="1" dirty="0">
                <a:solidFill>
                  <a:prstClr val="black"/>
                </a:solidFill>
                <a:latin typeface="Tahoma" pitchFamily="34" charset="0"/>
              </a:rPr>
              <a:t>：</a:t>
            </a:r>
          </a:p>
        </p:txBody>
      </p:sp>
      <p:grpSp>
        <p:nvGrpSpPr>
          <p:cNvPr id="86" name="Group 17">
            <a:extLst>
              <a:ext uri="{FF2B5EF4-FFF2-40B4-BE49-F238E27FC236}">
                <a16:creationId xmlns:a16="http://schemas.microsoft.com/office/drawing/2014/main" id="{E62E716E-D92A-4003-BF30-2937174F211F}"/>
              </a:ext>
            </a:extLst>
          </p:cNvPr>
          <p:cNvGrpSpPr>
            <a:grpSpLocks/>
          </p:cNvGrpSpPr>
          <p:nvPr/>
        </p:nvGrpSpPr>
        <p:grpSpPr bwMode="auto">
          <a:xfrm>
            <a:off x="4369189" y="2845221"/>
            <a:ext cx="5472824" cy="606425"/>
            <a:chOff x="1811" y="2047"/>
            <a:chExt cx="3447" cy="382"/>
          </a:xfrm>
        </p:grpSpPr>
        <p:sp>
          <p:nvSpPr>
            <p:cNvPr id="87" name="Text Box 18">
              <a:extLst>
                <a:ext uri="{FF2B5EF4-FFF2-40B4-BE49-F238E27FC236}">
                  <a16:creationId xmlns:a16="http://schemas.microsoft.com/office/drawing/2014/main" id="{187C6797-B59D-43B5-8D24-72F149888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88" name="Text Box 19">
              <a:extLst>
                <a:ext uri="{FF2B5EF4-FFF2-40B4-BE49-F238E27FC236}">
                  <a16:creationId xmlns:a16="http://schemas.microsoft.com/office/drawing/2014/main" id="{9B3C2337-467A-4537-A6E7-C751B886A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2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89" name="Text Box 20">
              <a:extLst>
                <a:ext uri="{FF2B5EF4-FFF2-40B4-BE49-F238E27FC236}">
                  <a16:creationId xmlns:a16="http://schemas.microsoft.com/office/drawing/2014/main" id="{39987D09-D51A-4535-B7E5-635EF767F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2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1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0" name="Text Box 21">
              <a:extLst>
                <a:ext uri="{FF2B5EF4-FFF2-40B4-BE49-F238E27FC236}">
                  <a16:creationId xmlns:a16="http://schemas.microsoft.com/office/drawing/2014/main" id="{A6C5245A-FF55-49F0-9875-25EBCD36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" y="2047"/>
              <a:ext cx="345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1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1AC49DCC-3907-4782-9356-6757C5D41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2" name="Text Box 23">
              <a:extLst>
                <a:ext uri="{FF2B5EF4-FFF2-40B4-BE49-F238E27FC236}">
                  <a16:creationId xmlns:a16="http://schemas.microsoft.com/office/drawing/2014/main" id="{16DFCCD8-7238-40B9-9CD8-AD37839D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047"/>
              <a:ext cx="345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Times New Roman" pitchFamily="18" charset="0"/>
                </a:rPr>
                <a:t>0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3" name="Text Box 24">
              <a:extLst>
                <a:ext uri="{FF2B5EF4-FFF2-40B4-BE49-F238E27FC236}">
                  <a16:creationId xmlns:a16="http://schemas.microsoft.com/office/drawing/2014/main" id="{78F1B24D-2822-46B6-8919-522FB72C1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047"/>
              <a:ext cx="345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1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4" name="Text Box 25">
              <a:extLst>
                <a:ext uri="{FF2B5EF4-FFF2-40B4-BE49-F238E27FC236}">
                  <a16:creationId xmlns:a16="http://schemas.microsoft.com/office/drawing/2014/main" id="{C6758B99-B11D-4391-9139-E29CA2552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9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2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5" name="Text Box 26">
              <a:extLst>
                <a:ext uri="{FF2B5EF4-FFF2-40B4-BE49-F238E27FC236}">
                  <a16:creationId xmlns:a16="http://schemas.microsoft.com/office/drawing/2014/main" id="{8C89DB4F-24B0-44CF-BFDA-7182455F00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047"/>
              <a:ext cx="345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1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  <p:sp>
          <p:nvSpPr>
            <p:cNvPr id="96" name="Text Box 27">
              <a:extLst>
                <a:ext uri="{FF2B5EF4-FFF2-40B4-BE49-F238E27FC236}">
                  <a16:creationId xmlns:a16="http://schemas.microsoft.com/office/drawing/2014/main" id="{5081FBD6-07F0-4062-A2C5-4696F1C1A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2047"/>
              <a:ext cx="344" cy="3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rIns="0" anchor="ctr" anchorCtr="1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just" eaLnBrk="1" fontAlgn="auto" hangingPunct="1">
                <a:lnSpc>
                  <a:spcPct val="8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954F72"/>
                </a:buClr>
                <a:buSzPct val="60000"/>
                <a:buFont typeface="Wingdings" pitchFamily="2" charset="2"/>
                <a:buNone/>
              </a:pPr>
              <a:r>
                <a:rPr lang="en-US" altLang="zh-CN" sz="2800" b="1">
                  <a:solidFill>
                    <a:prstClr val="black"/>
                  </a:solidFill>
                  <a:latin typeface="宋体" charset="-122"/>
                </a:rPr>
                <a:t>1</a:t>
              </a:r>
              <a:endParaRPr lang="en-US" altLang="zh-CN" sz="2800" b="1">
                <a:solidFill>
                  <a:prstClr val="black"/>
                </a:solidFill>
                <a:latin typeface="Tahoma" pitchFamily="34" charset="0"/>
              </a:endParaRPr>
            </a:p>
          </p:txBody>
        </p:sp>
      </p:grpSp>
      <p:sp>
        <p:nvSpPr>
          <p:cNvPr id="97" name="Text Box 28">
            <a:extLst>
              <a:ext uri="{FF2B5EF4-FFF2-40B4-BE49-F238E27FC236}">
                <a16:creationId xmlns:a16="http://schemas.microsoft.com/office/drawing/2014/main" id="{71C6B179-BE02-49BE-8E20-C3279061E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365" y="3869159"/>
            <a:ext cx="54775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0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8" name="Text Box 29">
            <a:extLst>
              <a:ext uri="{FF2B5EF4-FFF2-40B4-BE49-F238E27FC236}">
                <a16:creationId xmlns:a16="http://schemas.microsoft.com/office/drawing/2014/main" id="{884B3A60-DF6A-41D8-8D5E-B0AF20F09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0123" y="3869159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宋体" charset="-122"/>
              </a:rPr>
              <a:t>2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99" name="Text Box 30">
            <a:extLst>
              <a:ext uri="{FF2B5EF4-FFF2-40B4-BE49-F238E27FC236}">
                <a16:creationId xmlns:a16="http://schemas.microsoft.com/office/drawing/2014/main" id="{71DB212A-6199-4047-ADD9-7807481F9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294" y="3874658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宋体" charset="-122"/>
              </a:rPr>
              <a:t>3</a:t>
            </a:r>
            <a:endParaRPr lang="en-US" altLang="zh-CN" sz="28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0" name="Text Box 31">
            <a:extLst>
              <a:ext uri="{FF2B5EF4-FFF2-40B4-BE49-F238E27FC236}">
                <a16:creationId xmlns:a16="http://schemas.microsoft.com/office/drawing/2014/main" id="{D5948B96-27D5-4EB5-8DCE-59EF9743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277" y="3870681"/>
            <a:ext cx="547759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宋体" charset="-122"/>
              </a:rPr>
              <a:t>4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1" name="Text Box 32">
            <a:extLst>
              <a:ext uri="{FF2B5EF4-FFF2-40B4-BE49-F238E27FC236}">
                <a16:creationId xmlns:a16="http://schemas.microsoft.com/office/drawing/2014/main" id="{C5D58D56-F5D0-4B5F-9B16-03589C078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0224" y="3869159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2A9601B6-10D9-4E7F-BB4F-BCD4C7F9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6396" y="3869159"/>
            <a:ext cx="54775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4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3" name="Text Box 34">
            <a:extLst>
              <a:ext uri="{FF2B5EF4-FFF2-40B4-BE49-F238E27FC236}">
                <a16:creationId xmlns:a16="http://schemas.microsoft.com/office/drawing/2014/main" id="{002158F1-0043-4C6B-BF33-C473DF95B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325" y="3864655"/>
            <a:ext cx="547759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宋体" charset="-122"/>
              </a:rPr>
              <a:t>6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4" name="Text Box 35">
            <a:extLst>
              <a:ext uri="{FF2B5EF4-FFF2-40B4-BE49-F238E27FC236}">
                <a16:creationId xmlns:a16="http://schemas.microsoft.com/office/drawing/2014/main" id="{C4A529C1-1547-49DE-BEC4-1B862B76B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084" y="3869159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8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5" name="Text Box 36">
            <a:extLst>
              <a:ext uri="{FF2B5EF4-FFF2-40B4-BE49-F238E27FC236}">
                <a16:creationId xmlns:a16="http://schemas.microsoft.com/office/drawing/2014/main" id="{A7B5A067-F85A-4ACB-9D37-B5E0E19FB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256" y="3869159"/>
            <a:ext cx="54775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</a:rPr>
              <a:t>9</a:t>
            </a:r>
            <a:endParaRPr lang="en-US" altLang="zh-CN" sz="2800" b="1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6" name="Text Box 37">
            <a:extLst>
              <a:ext uri="{FF2B5EF4-FFF2-40B4-BE49-F238E27FC236}">
                <a16:creationId xmlns:a16="http://schemas.microsoft.com/office/drawing/2014/main" id="{1EB85221-A79A-4D0C-A943-CDDB32D6B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154" y="3862167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宋体" charset="-122"/>
              </a:rPr>
              <a:t>5</a:t>
            </a:r>
            <a:endParaRPr lang="en-US" altLang="zh-CN" sz="28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107" name="Rectangle 47">
            <a:extLst>
              <a:ext uri="{FF2B5EF4-FFF2-40B4-BE49-F238E27FC236}">
                <a16:creationId xmlns:a16="http://schemas.microsoft.com/office/drawing/2014/main" id="{170C85BA-78AE-467A-9A95-45DE399F0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572" y="4906334"/>
            <a:ext cx="74685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ED1370"/>
                </a:solidFill>
                <a:latin typeface="Calibri Light" panose="020F0302020204030204"/>
              </a:rPr>
              <a:t>  0           1             2             3            4            5            6           7             8  </a:t>
            </a:r>
          </a:p>
        </p:txBody>
      </p:sp>
      <p:sp>
        <p:nvSpPr>
          <p:cNvPr id="108" name="Text Box 48">
            <a:extLst>
              <a:ext uri="{FF2B5EF4-FFF2-40B4-BE49-F238E27FC236}">
                <a16:creationId xmlns:a16="http://schemas.microsoft.com/office/drawing/2014/main" id="{21B875FF-BA05-4538-AA74-8F55AB66C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294" y="3868149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ED1370"/>
                </a:solidFill>
                <a:latin typeface="宋体" charset="-122"/>
              </a:rPr>
              <a:t>2</a:t>
            </a:r>
            <a:endParaRPr lang="en-US" altLang="zh-CN" sz="2800" b="1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09" name="Rectangle 50">
            <a:extLst>
              <a:ext uri="{FF2B5EF4-FFF2-40B4-BE49-F238E27FC236}">
                <a16:creationId xmlns:a16="http://schemas.microsoft.com/office/drawing/2014/main" id="{E8CA0C76-9711-4182-89FD-7045FF79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844" y="1822870"/>
            <a:ext cx="44297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Tahoma" pitchFamily="34" charset="0"/>
              </a:rPr>
              <a:t>7</a:t>
            </a:r>
          </a:p>
        </p:txBody>
      </p:sp>
      <p:sp>
        <p:nvSpPr>
          <p:cNvPr id="110" name="Rectangle 51">
            <a:extLst>
              <a:ext uri="{FF2B5EF4-FFF2-40B4-BE49-F238E27FC236}">
                <a16:creationId xmlns:a16="http://schemas.microsoft.com/office/drawing/2014/main" id="{69F8126F-34AE-47B0-90A2-9CB245DA7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075" y="1822870"/>
            <a:ext cx="442971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prstClr val="black"/>
                </a:solidFill>
                <a:latin typeface="Tahoma" pitchFamily="34" charset="0"/>
              </a:rPr>
              <a:t>3</a:t>
            </a:r>
          </a:p>
        </p:txBody>
      </p:sp>
      <p:sp>
        <p:nvSpPr>
          <p:cNvPr id="111" name="Rectangle 52">
            <a:extLst>
              <a:ext uri="{FF2B5EF4-FFF2-40B4-BE49-F238E27FC236}">
                <a16:creationId xmlns:a16="http://schemas.microsoft.com/office/drawing/2014/main" id="{3C13B3B0-918A-4FE2-9D95-B6228286D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894" y="1822870"/>
            <a:ext cx="442971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 dirty="0">
                <a:solidFill>
                  <a:srgbClr val="ED7D31"/>
                </a:solidFill>
                <a:latin typeface="Tahoma" pitchFamily="34" charset="0"/>
              </a:rPr>
              <a:t>8</a:t>
            </a:r>
          </a:p>
        </p:txBody>
      </p:sp>
      <p:sp>
        <p:nvSpPr>
          <p:cNvPr id="112" name="Rectangle 53">
            <a:extLst>
              <a:ext uri="{FF2B5EF4-FFF2-40B4-BE49-F238E27FC236}">
                <a16:creationId xmlns:a16="http://schemas.microsoft.com/office/drawing/2014/main" id="{4148629D-E7FC-49BD-AFED-29C5A099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686" y="1822870"/>
            <a:ext cx="44297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 dirty="0">
                <a:solidFill>
                  <a:prstClr val="black"/>
                </a:solidFill>
                <a:latin typeface="Tahoma" pitchFamily="34" charset="0"/>
              </a:rPr>
              <a:t>9</a:t>
            </a:r>
          </a:p>
        </p:txBody>
      </p:sp>
      <p:sp>
        <p:nvSpPr>
          <p:cNvPr id="113" name="Rectangle 54">
            <a:extLst>
              <a:ext uri="{FF2B5EF4-FFF2-40B4-BE49-F238E27FC236}">
                <a16:creationId xmlns:a16="http://schemas.microsoft.com/office/drawing/2014/main" id="{F2B4757C-9059-4292-B14B-0C24D43A6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942" y="1822870"/>
            <a:ext cx="44297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prstClr val="black"/>
                </a:solidFill>
                <a:latin typeface="Tahoma" pitchFamily="34" charset="0"/>
              </a:rPr>
              <a:t>6</a:t>
            </a:r>
          </a:p>
        </p:txBody>
      </p:sp>
      <p:sp>
        <p:nvSpPr>
          <p:cNvPr id="114" name="Rectangle 55">
            <a:extLst>
              <a:ext uri="{FF2B5EF4-FFF2-40B4-BE49-F238E27FC236}">
                <a16:creationId xmlns:a16="http://schemas.microsoft.com/office/drawing/2014/main" id="{A2A5F5F9-EEA5-4016-BB04-09128BDB1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9173" y="1822870"/>
            <a:ext cx="442971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8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15" name="Rectangle 56">
            <a:extLst>
              <a:ext uri="{FF2B5EF4-FFF2-40B4-BE49-F238E27FC236}">
                <a16:creationId xmlns:a16="http://schemas.microsoft.com/office/drawing/2014/main" id="{91982418-A7B5-4921-B52B-ED8C50D59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143" y="1822870"/>
            <a:ext cx="62396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rgbClr val="ED7D31"/>
                </a:solidFill>
                <a:latin typeface="Tahoma" pitchFamily="34" charset="0"/>
              </a:rPr>
              <a:t>8</a:t>
            </a:r>
            <a:r>
              <a:rPr lang="en-US" altLang="zh-CN" sz="3200" b="1">
                <a:solidFill>
                  <a:srgbClr val="ED7D31"/>
                </a:solidFill>
                <a:latin typeface="Calibri" panose="020F0502020204030204"/>
              </a:rPr>
              <a:t>’</a:t>
            </a:r>
            <a:endParaRPr lang="en-US" altLang="zh-CN" sz="3200" b="1">
              <a:solidFill>
                <a:srgbClr val="ED7D31"/>
              </a:solidFill>
              <a:latin typeface="Tahoma" pitchFamily="34" charset="0"/>
            </a:endParaRPr>
          </a:p>
        </p:txBody>
      </p:sp>
      <p:sp>
        <p:nvSpPr>
          <p:cNvPr id="116" name="Rectangle 57">
            <a:extLst>
              <a:ext uri="{FF2B5EF4-FFF2-40B4-BE49-F238E27FC236}">
                <a16:creationId xmlns:a16="http://schemas.microsoft.com/office/drawing/2014/main" id="{F5486573-C2B9-4C34-B878-A669A610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373" y="1822870"/>
            <a:ext cx="55569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srgbClr val="008000"/>
                </a:solidFill>
                <a:latin typeface="Tahoma" pitchFamily="34" charset="0"/>
              </a:rPr>
              <a:t>1</a:t>
            </a:r>
            <a:r>
              <a:rPr lang="en-US" altLang="zh-CN" sz="3200" b="1">
                <a:solidFill>
                  <a:srgbClr val="008000"/>
                </a:solidFill>
                <a:latin typeface="Calibri" panose="020F0502020204030204"/>
              </a:rPr>
              <a:t>’</a:t>
            </a:r>
            <a:endParaRPr lang="en-US" altLang="zh-CN" sz="3200" b="1">
              <a:solidFill>
                <a:srgbClr val="008000"/>
              </a:solidFill>
              <a:latin typeface="Tahoma" pitchFamily="34" charset="0"/>
            </a:endParaRPr>
          </a:p>
        </p:txBody>
      </p:sp>
      <p:sp>
        <p:nvSpPr>
          <p:cNvPr id="117" name="Rectangle 58">
            <a:extLst>
              <a:ext uri="{FF2B5EF4-FFF2-40B4-BE49-F238E27FC236}">
                <a16:creationId xmlns:a16="http://schemas.microsoft.com/office/drawing/2014/main" id="{543A9DDC-CBDF-42B9-9BCB-1E95EC46C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0042" y="1822870"/>
            <a:ext cx="44297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200" b="1">
                <a:solidFill>
                  <a:prstClr val="black"/>
                </a:solidFill>
                <a:latin typeface="Tahoma" pitchFamily="34" charset="0"/>
              </a:rPr>
              <a:t>2</a:t>
            </a:r>
          </a:p>
        </p:txBody>
      </p:sp>
      <p:sp>
        <p:nvSpPr>
          <p:cNvPr id="118" name="Rectangle 59">
            <a:extLst>
              <a:ext uri="{FF2B5EF4-FFF2-40B4-BE49-F238E27FC236}">
                <a16:creationId xmlns:a16="http://schemas.microsoft.com/office/drawing/2014/main" id="{CCE5B1B0-AF3D-49B3-B017-A84D1994F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673" y="2484859"/>
            <a:ext cx="5761787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954F72"/>
                </a:solidFill>
                <a:latin typeface="Tahoma" pitchFamily="34" charset="0"/>
              </a:rPr>
              <a:t> 0   1   2   3   4   5   6   7   8   9</a:t>
            </a:r>
          </a:p>
        </p:txBody>
      </p:sp>
      <p:sp>
        <p:nvSpPr>
          <p:cNvPr id="119" name="Text Box 60">
            <a:extLst>
              <a:ext uri="{FF2B5EF4-FFF2-40B4-BE49-F238E27FC236}">
                <a16:creationId xmlns:a16="http://schemas.microsoft.com/office/drawing/2014/main" id="{14B499FC-2EBD-437B-BD65-1142E9707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062" y="3872334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ED1370"/>
                </a:solidFill>
                <a:latin typeface="宋体" charset="-122"/>
              </a:rPr>
              <a:t>1</a:t>
            </a:r>
            <a:endParaRPr lang="en-US" altLang="zh-CN" sz="2800" b="1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0" name="Text Box 61">
            <a:extLst>
              <a:ext uri="{FF2B5EF4-FFF2-40B4-BE49-F238E27FC236}">
                <a16:creationId xmlns:a16="http://schemas.microsoft.com/office/drawing/2014/main" id="{1B687939-69B3-41B5-88DE-F25642A60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083" y="3863002"/>
            <a:ext cx="565224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Times New Roman" pitchFamily="18" charset="0"/>
              </a:rPr>
              <a:t>7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1" name="Text Box 62">
            <a:extLst>
              <a:ext uri="{FF2B5EF4-FFF2-40B4-BE49-F238E27FC236}">
                <a16:creationId xmlns:a16="http://schemas.microsoft.com/office/drawing/2014/main" id="{87BCDFE7-C4F2-451D-8A21-97B5FFEE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8062" y="3870746"/>
            <a:ext cx="546171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>
                <a:solidFill>
                  <a:srgbClr val="ED1370"/>
                </a:solidFill>
                <a:latin typeface="宋体" charset="-122"/>
              </a:rPr>
              <a:t>0</a:t>
            </a:r>
            <a:endParaRPr lang="en-US" altLang="zh-CN" sz="2800" b="1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2" name="Text Box 37">
            <a:extLst>
              <a:ext uri="{FF2B5EF4-FFF2-40B4-BE49-F238E27FC236}">
                <a16:creationId xmlns:a16="http://schemas.microsoft.com/office/drawing/2014/main" id="{4836C935-8430-46E6-B6AC-D4698329B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742" y="3866671"/>
            <a:ext cx="546171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宋体" charset="-122"/>
              </a:rPr>
              <a:t>4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3" name="Text Box 36">
            <a:extLst>
              <a:ext uri="{FF2B5EF4-FFF2-40B4-BE49-F238E27FC236}">
                <a16:creationId xmlns:a16="http://schemas.microsoft.com/office/drawing/2014/main" id="{0E4A6E4C-F3D5-4151-828A-FB8832645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6163" y="3871100"/>
            <a:ext cx="547758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Times New Roman" pitchFamily="18" charset="0"/>
              </a:rPr>
              <a:t>8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4" name="Text Box 31">
            <a:extLst>
              <a:ext uri="{FF2B5EF4-FFF2-40B4-BE49-F238E27FC236}">
                <a16:creationId xmlns:a16="http://schemas.microsoft.com/office/drawing/2014/main" id="{3195A846-8C42-45F1-9A86-4E271EA7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468" y="3869217"/>
            <a:ext cx="547759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宋体" charset="-122"/>
              </a:rPr>
              <a:t>3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5" name="Text Box 34">
            <a:extLst>
              <a:ext uri="{FF2B5EF4-FFF2-40B4-BE49-F238E27FC236}">
                <a16:creationId xmlns:a16="http://schemas.microsoft.com/office/drawing/2014/main" id="{A438E00A-D07F-4582-8895-8E90AF0E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6591" y="3869418"/>
            <a:ext cx="547759" cy="6048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宋体" charset="-122"/>
              </a:rPr>
              <a:t>5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  <p:sp>
        <p:nvSpPr>
          <p:cNvPr id="126" name="Text Box 61">
            <a:extLst>
              <a:ext uri="{FF2B5EF4-FFF2-40B4-BE49-F238E27FC236}">
                <a16:creationId xmlns:a16="http://schemas.microsoft.com/office/drawing/2014/main" id="{FD5A8945-2983-49FD-9D86-432133A7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2846" y="3862536"/>
            <a:ext cx="565224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rIns="0" anchor="ctr" anchorCtr="1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just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ED1370"/>
                </a:solidFill>
                <a:latin typeface="Times New Roman" pitchFamily="18" charset="0"/>
              </a:rPr>
              <a:t>6</a:t>
            </a:r>
            <a:endParaRPr lang="en-US" altLang="zh-CN" sz="2800" b="1" dirty="0">
              <a:solidFill>
                <a:srgbClr val="ED137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2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99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9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53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remov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1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90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91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250" autoRev="1" fill="remov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7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08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09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000"/>
                            </p:stCondLst>
                            <p:childTnLst>
                              <p:par>
                                <p:cTn id="12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5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3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44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45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50" autoRev="1" fill="remov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0"/>
                            </p:stCondLst>
                            <p:childTnLst>
                              <p:par>
                                <p:cTn id="14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500"/>
                            </p:stCondLst>
                            <p:childTnLst>
                              <p:par>
                                <p:cTn id="151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600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1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animClr clrSpc="rgb" dir="cw">
                                      <p:cBhvr>
                                        <p:cTn id="162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66"/>
                                      </p:to>
                                    </p:animClr>
                                    <p:set>
                                      <p:cBhvr>
                                        <p:cTn id="163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50" autoRev="1" fill="remov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6500"/>
                            </p:stCondLst>
                            <p:childTnLst>
                              <p:par>
                                <p:cTn id="166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137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000"/>
                            </p:stCondLst>
                            <p:childTnLst>
                              <p:par>
                                <p:cTn id="1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0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0"/>
                            </p:stCondLst>
                            <p:childTnLst>
                              <p:par>
                                <p:cTn id="175" presetID="3" presetClass="emph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82" grpId="0" animBg="1"/>
      <p:bldP spid="98" grpId="0"/>
      <p:bldP spid="100" grpId="0" animBg="1"/>
      <p:bldP spid="105" grpId="0" animBg="1"/>
      <p:bldP spid="106" grpId="0" animBg="1"/>
      <p:bldP spid="107" grpId="0"/>
      <p:bldP spid="108" grpId="0" animBg="1"/>
      <p:bldP spid="109" grpId="0"/>
      <p:bldP spid="109" grpId="1"/>
      <p:bldP spid="110" grpId="0"/>
      <p:bldP spid="110" grpId="1"/>
      <p:bldP spid="111" grpId="0"/>
      <p:bldP spid="111" grpId="1"/>
      <p:bldP spid="112" grpId="0"/>
      <p:bldP spid="112" grpId="1"/>
      <p:bldP spid="113" grpId="0"/>
      <p:bldP spid="113" grpId="1"/>
      <p:bldP spid="115" grpId="0"/>
      <p:bldP spid="115" grpId="1"/>
      <p:bldP spid="116" grpId="0"/>
      <p:bldP spid="116" grpId="1"/>
      <p:bldP spid="117" grpId="0"/>
      <p:bldP spid="119" grpId="0" animBg="1"/>
      <p:bldP spid="119" grpId="1"/>
      <p:bldP spid="120" grpId="0" animBg="1"/>
      <p:bldP spid="120" grpId="1" animBg="1"/>
      <p:bldP spid="120" grpId="2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500" dirty="0"/>
              <a:t>Sample Code (Method 2)</a:t>
            </a:r>
            <a:endParaRPr lang="zh-CN" altLang="en-US" sz="45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BucketSort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max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Record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temp array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new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max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Count array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Copy to temp array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max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 	 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Initialize counters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count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 		  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1</a:t>
            </a:r>
            <a:r>
              <a:rPr lang="en-US" altLang="zh-CN" sz="24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pass: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 </a:t>
            </a:r>
            <a:r>
              <a:rPr lang="en-US" altLang="zh-CN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occurences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count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]]++;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max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2</a:t>
            </a:r>
            <a:r>
              <a:rPr lang="en-US" altLang="zh-CN" sz="2400" b="1" baseline="300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nd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pass:</a:t>
            </a:r>
            <a:r>
              <a:rPr lang="zh-CN" altLang="en-US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 # of 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preceding elements</a:t>
            </a:r>
            <a:endParaRPr lang="zh-CN" altLang="en-US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count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count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]+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24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		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= 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nn-NO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&gt;=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24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nn-NO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--)			  	</a:t>
            </a:r>
            <a:r>
              <a:rPr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Scan from tail to keep stability</a:t>
            </a:r>
            <a:endParaRPr lang="nn-NO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[--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]]]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4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24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8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69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: length of the input sequence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m</a:t>
            </a:r>
            <a:r>
              <a:rPr lang="en-US" altLang="zh-CN" dirty="0"/>
              <a:t>: range of the input integers in [0,m)</a:t>
            </a:r>
          </a:p>
          <a:p>
            <a:r>
              <a:rPr lang="en-US" altLang="zh-CN" dirty="0"/>
              <a:t>Time complexity</a:t>
            </a:r>
          </a:p>
          <a:p>
            <a:pPr lvl="1"/>
            <a:r>
              <a:rPr lang="el-GR" altLang="zh-CN" dirty="0"/>
              <a:t>Θ</a:t>
            </a:r>
            <a:r>
              <a:rPr lang="en-US" altLang="zh-CN" dirty="0"/>
              <a:t>(n)+</a:t>
            </a:r>
            <a:r>
              <a:rPr lang="el-GR" altLang="zh-CN" dirty="0"/>
              <a:t> Θ</a:t>
            </a:r>
            <a:r>
              <a:rPr lang="en-US" altLang="zh-CN" dirty="0"/>
              <a:t>(m) time to count</a:t>
            </a:r>
          </a:p>
          <a:p>
            <a:pPr lvl="1"/>
            <a:r>
              <a:rPr lang="el-GR" altLang="zh-CN" dirty="0"/>
              <a:t>Θ</a:t>
            </a:r>
            <a:r>
              <a:rPr lang="en-US" altLang="zh-CN" dirty="0"/>
              <a:t>(n) time to generate the sorted array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Overall </a:t>
            </a:r>
            <a:r>
              <a:rPr lang="el-GR" altLang="zh-CN" dirty="0">
                <a:solidFill>
                  <a:schemeClr val="tx2"/>
                </a:solidFill>
              </a:rPr>
              <a:t>Θ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n+m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altLang="zh-CN" dirty="0"/>
              <a:t>(suitable when m is relatively smaller than n) </a:t>
            </a:r>
          </a:p>
          <a:p>
            <a:r>
              <a:rPr lang="en-US" altLang="zh-CN" dirty="0"/>
              <a:t>Space complexity</a:t>
            </a:r>
          </a:p>
          <a:p>
            <a:pPr lvl="1"/>
            <a:r>
              <a:rPr lang="en-US" altLang="zh-CN" dirty="0"/>
              <a:t>counter of size m</a:t>
            </a:r>
          </a:p>
          <a:p>
            <a:pPr lvl="1"/>
            <a:r>
              <a:rPr lang="en-US" altLang="zh-CN" dirty="0"/>
              <a:t>temporary array of size 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Overall </a:t>
            </a:r>
            <a:r>
              <a:rPr lang="el-GR" altLang="zh-CN" dirty="0">
                <a:solidFill>
                  <a:schemeClr val="tx2"/>
                </a:solidFill>
              </a:rPr>
              <a:t>Θ</a:t>
            </a:r>
            <a:r>
              <a:rPr lang="en-US" altLang="zh-CN" dirty="0">
                <a:solidFill>
                  <a:schemeClr val="tx2"/>
                </a:solidFill>
              </a:rPr>
              <a:t>(</a:t>
            </a:r>
            <a:r>
              <a:rPr lang="en-US" altLang="zh-CN" dirty="0" err="1">
                <a:solidFill>
                  <a:schemeClr val="tx2"/>
                </a:solidFill>
              </a:rPr>
              <a:t>n+m</a:t>
            </a:r>
            <a:r>
              <a:rPr lang="en-US" altLang="zh-CN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06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808080"/>
                </a:solidFill>
              </a:rPr>
              <a:t>Bucket sort (</a:t>
            </a:r>
            <a:r>
              <a:rPr lang="zh-CN" altLang="en-US" strike="sngStrike" dirty="0">
                <a:solidFill>
                  <a:srgbClr val="808080"/>
                </a:solidFill>
              </a:rPr>
              <a:t>桶式排序</a:t>
            </a:r>
            <a:r>
              <a:rPr lang="en-US" altLang="zh-CN" strike="sngStrike" dirty="0">
                <a:solidFill>
                  <a:srgbClr val="80808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Radix sort (</a:t>
            </a:r>
            <a:r>
              <a:rPr lang="zh-CN" altLang="en-US" dirty="0">
                <a:solidFill>
                  <a:srgbClr val="FF0000"/>
                </a:solidFill>
              </a:rPr>
              <a:t>基数排序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38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Radix Sort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</a:p>
          <a:p>
            <a:pPr lvl="1"/>
            <a:r>
              <a:rPr kumimoji="1" lang="en-US" altLang="zh-CN" dirty="0"/>
              <a:t>Bucket sort is only suitable for the cases when </a:t>
            </a:r>
            <a:r>
              <a:rPr kumimoji="1" lang="en-US" altLang="zh-CN" i="1" dirty="0"/>
              <a:t>m</a:t>
            </a:r>
            <a:r>
              <a:rPr kumimoji="1" lang="en-US" altLang="zh-CN" dirty="0"/>
              <a:t> (the number of possible values) is relatively smaller than </a:t>
            </a:r>
            <a:r>
              <a:rPr kumimoji="1" lang="en-US" altLang="zh-CN" i="1" dirty="0"/>
              <a:t>n</a:t>
            </a:r>
            <a:r>
              <a:rPr kumimoji="1" lang="en-US" altLang="zh-CN" dirty="0"/>
              <a:t> (the number of elements to sort)</a:t>
            </a:r>
          </a:p>
          <a:p>
            <a:endParaRPr lang="en-US" altLang="zh-CN" dirty="0"/>
          </a:p>
          <a:p>
            <a:r>
              <a:rPr lang="en-US" altLang="zh-CN" dirty="0"/>
              <a:t>Radix Sort</a:t>
            </a:r>
          </a:p>
          <a:p>
            <a:pPr lvl="1"/>
            <a:r>
              <a:rPr lang="en-US" altLang="zh-CN" dirty="0"/>
              <a:t>When </a:t>
            </a:r>
            <a:r>
              <a:rPr lang="en-US" altLang="zh-CN" i="1" dirty="0"/>
              <a:t>m</a:t>
            </a:r>
            <a:r>
              <a:rPr lang="en-US" altLang="zh-CN" dirty="0"/>
              <a:t> is very large, we can decompose </a:t>
            </a:r>
            <a:r>
              <a:rPr lang="en-US" altLang="zh-CN" dirty="0">
                <a:solidFill>
                  <a:srgbClr val="0070C0"/>
                </a:solidFill>
              </a:rPr>
              <a:t>sorted keys </a:t>
            </a:r>
            <a:r>
              <a:rPr lang="en-US" altLang="zh-CN" dirty="0"/>
              <a:t>into </a:t>
            </a:r>
            <a:r>
              <a:rPr lang="en-US" altLang="zh-CN" dirty="0">
                <a:solidFill>
                  <a:srgbClr val="0070C0"/>
                </a:solidFill>
              </a:rPr>
              <a:t>multiple fields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6486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FE44D-A36E-4B6A-A99F-DBEBEAD14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Formal Formulation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7EE67D-E7EA-4019-B066-FEC01AB1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3200" dirty="0">
                <a:ea typeface="微软雅黑" charset="0"/>
                <a:cs typeface="微软雅黑" charset="0"/>
              </a:rPr>
              <a:t>A list with</a:t>
            </a:r>
            <a:r>
              <a:rPr lang="zh-CN" altLang="en-US" sz="3200" dirty="0">
                <a:ea typeface="微软雅黑" charset="0"/>
                <a:cs typeface="微软雅黑" charset="0"/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n</a:t>
            </a:r>
            <a:r>
              <a:rPr lang="en-US" altLang="zh-CN" sz="3200" dirty="0">
                <a:ea typeface="微软雅黑" charset="0"/>
                <a:cs typeface="微软雅黑" charset="0"/>
              </a:rPr>
              <a:t> elements</a:t>
            </a:r>
            <a:endParaRPr lang="zh-CN" altLang="en-US" sz="3200" dirty="0">
              <a:ea typeface="微软雅黑" charset="0"/>
              <a:cs typeface="微软雅黑" charset="0"/>
            </a:endParaRP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zh-CN" altLang="en-US" sz="3200" dirty="0">
                <a:ea typeface="微软雅黑" charset="0"/>
                <a:cs typeface="微软雅黑" charset="0"/>
              </a:rPr>
              <a:t>		</a:t>
            </a:r>
            <a:r>
              <a:rPr lang="en-US" altLang="zh-CN" sz="3200" i="1" dirty="0">
                <a:ea typeface="微软雅黑" charset="0"/>
                <a:cs typeface="微软雅黑" charset="0"/>
              </a:rPr>
              <a:t>R</a:t>
            </a:r>
            <a:r>
              <a:rPr lang="en-US" altLang="zh-CN" sz="3200" dirty="0">
                <a:ea typeface="微软雅黑" charset="0"/>
                <a:cs typeface="微软雅黑" charset="0"/>
              </a:rPr>
              <a:t> = { </a:t>
            </a:r>
            <a:r>
              <a:rPr lang="en-US" altLang="zh-CN" sz="3200" i="1" dirty="0">
                <a:ea typeface="微软雅黑" charset="0"/>
                <a:cs typeface="微软雅黑" charset="0"/>
              </a:rPr>
              <a:t>r</a:t>
            </a:r>
            <a:r>
              <a:rPr lang="en-US" altLang="zh-CN" sz="3200" baseline="-25000" dirty="0">
                <a:ea typeface="微软雅黑" charset="0"/>
                <a:cs typeface="微软雅黑" charset="0"/>
              </a:rPr>
              <a:t>0</a:t>
            </a:r>
            <a:r>
              <a:rPr lang="zh-CN" altLang="en-US" sz="3200" dirty="0">
                <a:ea typeface="微软雅黑" charset="0"/>
                <a:cs typeface="微软雅黑" charset="0"/>
              </a:rPr>
              <a:t>，</a:t>
            </a:r>
            <a:r>
              <a:rPr lang="en-US" altLang="zh-CN" sz="3200" i="1" dirty="0">
                <a:ea typeface="微软雅黑" charset="0"/>
                <a:cs typeface="微软雅黑" charset="0"/>
              </a:rPr>
              <a:t>r</a:t>
            </a:r>
            <a:r>
              <a:rPr lang="en-US" altLang="zh-CN" sz="3200" baseline="-25000" dirty="0">
                <a:ea typeface="微软雅黑" charset="0"/>
                <a:cs typeface="微软雅黑" charset="0"/>
              </a:rPr>
              <a:t>1</a:t>
            </a:r>
            <a:r>
              <a:rPr lang="zh-CN" altLang="en-US" sz="3200" dirty="0">
                <a:ea typeface="微软雅黑" charset="0"/>
                <a:cs typeface="微软雅黑" charset="0"/>
              </a:rPr>
              <a:t>，</a:t>
            </a:r>
            <a:r>
              <a:rPr lang="en-US" altLang="zh-CN" sz="3200" dirty="0">
                <a:ea typeface="微软雅黑" charset="0"/>
                <a:cs typeface="微软雅黑" charset="0"/>
              </a:rPr>
              <a:t>…</a:t>
            </a:r>
            <a:r>
              <a:rPr lang="zh-CN" altLang="en-US" sz="3200" dirty="0">
                <a:ea typeface="微软雅黑" charset="0"/>
                <a:cs typeface="微软雅黑" charset="0"/>
              </a:rPr>
              <a:t>，</a:t>
            </a:r>
            <a:r>
              <a:rPr lang="en-US" altLang="zh-CN" sz="3200" i="1" dirty="0">
                <a:ea typeface="微软雅黑" charset="0"/>
                <a:cs typeface="微软雅黑" charset="0"/>
              </a:rPr>
              <a:t>r</a:t>
            </a:r>
            <a:r>
              <a:rPr lang="en-US" altLang="zh-CN" sz="3200" i="1" baseline="-25000" dirty="0">
                <a:ea typeface="微软雅黑" charset="0"/>
                <a:cs typeface="微软雅黑" charset="0"/>
              </a:rPr>
              <a:t>n</a:t>
            </a:r>
            <a:r>
              <a:rPr lang="en-US" altLang="zh-CN" sz="3200" baseline="-25000" dirty="0">
                <a:ea typeface="微软雅黑" charset="0"/>
                <a:cs typeface="微软雅黑" charset="0"/>
              </a:rPr>
              <a:t>-1</a:t>
            </a:r>
            <a:r>
              <a:rPr lang="en-US" altLang="zh-CN" sz="3200" dirty="0">
                <a:ea typeface="微软雅黑" charset="0"/>
                <a:cs typeface="微软雅黑" charset="0"/>
              </a:rPr>
              <a:t> }</a:t>
            </a:r>
          </a:p>
          <a:p>
            <a:pPr>
              <a:spcBef>
                <a:spcPts val="600"/>
              </a:spcBef>
              <a:buFont typeface="Wingdings" charset="0"/>
              <a:buNone/>
            </a:pPr>
            <a:endParaRPr lang="en-US" altLang="zh-CN" sz="3200" dirty="0">
              <a:ea typeface="微软雅黑" charset="0"/>
              <a:cs typeface="微软雅黑" charset="0"/>
            </a:endParaRPr>
          </a:p>
          <a:p>
            <a:pPr>
              <a:spcBef>
                <a:spcPts val="600"/>
              </a:spcBef>
            </a:pPr>
            <a:r>
              <a:rPr lang="en-US" altLang="zh-CN" sz="3200" dirty="0">
                <a:ea typeface="微软雅黑" charset="0"/>
                <a:cs typeface="微软雅黑" charset="0"/>
              </a:rPr>
              <a:t>Sorted key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dirty="0">
                <a:ea typeface="微软雅黑" charset="0"/>
                <a:cs typeface="微软雅黑" charset="0"/>
              </a:rPr>
              <a:t> is composed of</a:t>
            </a:r>
            <a:r>
              <a:rPr lang="zh-CN" altLang="en-US" sz="3200" dirty="0">
                <a:ea typeface="微软雅黑" charset="0"/>
                <a:cs typeface="微软雅黑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3200" dirty="0">
                <a:ea typeface="微软雅黑" charset="0"/>
                <a:cs typeface="微软雅黑" charset="0"/>
              </a:rPr>
              <a:t> sub-keys</a:t>
            </a:r>
            <a:endParaRPr lang="zh-CN" altLang="en-US" sz="3200" dirty="0">
              <a:ea typeface="微软雅黑" charset="0"/>
              <a:cs typeface="微软雅黑" charset="0"/>
            </a:endParaRPr>
          </a:p>
          <a:p>
            <a:pPr>
              <a:spcBef>
                <a:spcPts val="600"/>
              </a:spcBef>
              <a:buFont typeface="Wingdings" charset="0"/>
              <a:buNone/>
            </a:pPr>
            <a:r>
              <a:rPr lang="zh-CN" altLang="en-US" sz="3200" dirty="0">
                <a:ea typeface="微软雅黑" charset="0"/>
                <a:cs typeface="微软雅黑" charset="0"/>
              </a:rPr>
              <a:t>		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= ( 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32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-1</a:t>
            </a:r>
            <a:r>
              <a:rPr lang="zh-CN" altLang="en-US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，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32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-2</a:t>
            </a:r>
            <a:r>
              <a:rPr lang="zh-CN" altLang="en-US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，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…</a:t>
            </a:r>
            <a:r>
              <a:rPr lang="zh-CN" altLang="en-US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，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1</a:t>
            </a:r>
            <a:r>
              <a:rPr lang="zh-CN" altLang="en-US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，</a:t>
            </a:r>
            <a:r>
              <a:rPr lang="en-US" altLang="zh-CN" sz="32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32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)</a:t>
            </a:r>
            <a:endParaRPr lang="en-US" altLang="zh-CN" sz="3200" i="1" dirty="0">
              <a:solidFill>
                <a:srgbClr val="0070C0"/>
              </a:solidFill>
              <a:ea typeface="微软雅黑" charset="0"/>
              <a:cs typeface="微软雅黑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0A19B-5061-4C57-8E4A-D7D341C56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282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A Simple Example: Playing Card Ordering</a:t>
            </a:r>
            <a:endParaRPr lang="zh-CN" altLang="zh-CN" dirty="0"/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 eaLnBrk="1" hangingPunct="1"/>
            <a:r>
              <a:rPr lang="en-US" altLang="zh-CN" sz="3600" dirty="0">
                <a:ea typeface="Arial Unicode MS" pitchFamily="34" charset="-122"/>
                <a:cs typeface="Arial Unicode MS" pitchFamily="34" charset="-122"/>
              </a:rPr>
              <a:t>Suit</a:t>
            </a:r>
          </a:p>
          <a:p>
            <a:pPr marL="344487" lvl="1" indent="0" algn="just" eaLnBrk="1" hangingPunct="1">
              <a:buNone/>
            </a:pP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Spade </a:t>
            </a:r>
            <a:r>
              <a:rPr lang="en-US" altLang="zh-CN" sz="32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3200" dirty="0">
                <a:cs typeface="Times New Roman" pitchFamily="18" charset="0"/>
              </a:rPr>
              <a:t> &gt; </a:t>
            </a:r>
            <a:r>
              <a:rPr lang="en-US" altLang="zh-CN" sz="32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Heart </a:t>
            </a: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3200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&gt; </a:t>
            </a:r>
            <a:r>
              <a:rPr lang="en-US" altLang="zh-CN" sz="32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Diamond ♦</a:t>
            </a:r>
            <a:r>
              <a:rPr lang="en-US" altLang="zh-CN" sz="3200" dirty="0">
                <a:solidFill>
                  <a:srgbClr val="DE2000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cs typeface="Times New Roman" pitchFamily="18" charset="0"/>
              </a:rPr>
              <a:t>&gt; </a:t>
            </a:r>
            <a:r>
              <a:rPr lang="en-US" altLang="zh-CN" sz="32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Club </a:t>
            </a:r>
            <a:r>
              <a:rPr lang="en-US" altLang="zh-CN" sz="32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endParaRPr lang="en-US" altLang="zh-CN" sz="3200" dirty="0">
              <a:solidFill>
                <a:schemeClr val="folHlink"/>
              </a:solidFill>
              <a:ea typeface="Arial Unicode MS" pitchFamily="34" charset="-122"/>
              <a:cs typeface="Arial Unicode MS" pitchFamily="34" charset="-122"/>
            </a:endParaRPr>
          </a:p>
          <a:p>
            <a:pPr algn="just" eaLnBrk="1" hangingPunct="1"/>
            <a:r>
              <a:rPr lang="en-US" altLang="zh-CN" sz="3600" dirty="0">
                <a:ea typeface="Arial Unicode MS" pitchFamily="34" charset="-122"/>
                <a:cs typeface="Arial Unicode MS" pitchFamily="34" charset="-122"/>
              </a:rPr>
              <a:t>Rank</a:t>
            </a:r>
          </a:p>
          <a:p>
            <a:pPr lvl="1" algn="just" eaLnBrk="1" hangingPunct="1"/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A &gt; K &gt; Q &gt; J &gt; 10 &gt; … &gt; 2</a:t>
            </a:r>
          </a:p>
          <a:p>
            <a:pPr algn="just" eaLnBrk="1" hangingPunct="1"/>
            <a:r>
              <a:rPr lang="en-US" altLang="zh-CN" sz="3600" dirty="0">
                <a:ea typeface="Arial Unicode MS" pitchFamily="34" charset="-122"/>
                <a:cs typeface="Arial Unicode MS" pitchFamily="34" charset="-122"/>
              </a:rPr>
              <a:t>Input</a:t>
            </a:r>
          </a:p>
          <a:p>
            <a:pPr lvl="1" algn="just" eaLnBrk="1" hangingPunct="1"/>
            <a:r>
              <a:rPr lang="en-US" altLang="zh-CN" sz="32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32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US" altLang="zh-CN" sz="3200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32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32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9  </a:t>
            </a:r>
            <a:r>
              <a:rPr lang="en-US" altLang="zh-CN" sz="32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32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sz="3200" dirty="0">
                <a:solidFill>
                  <a:srgbClr val="D66508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32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32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32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32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7</a:t>
            </a:r>
          </a:p>
          <a:p>
            <a:pPr algn="just" eaLnBrk="1" hangingPunct="1"/>
            <a:r>
              <a:rPr lang="en-US" altLang="zh-CN" sz="36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Output</a:t>
            </a:r>
          </a:p>
          <a:p>
            <a:pPr lvl="1" algn="just" eaLnBrk="1" hangingPunct="1"/>
            <a:r>
              <a:rPr lang="en-US" altLang="zh-CN" sz="3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A sorted sequence in a non-decreasing order</a:t>
            </a:r>
          </a:p>
          <a:p>
            <a:pPr lvl="1" algn="just" eaLnBrk="1" hangingPunct="1"/>
            <a:r>
              <a:rPr lang="en-US" altLang="zh-CN" sz="3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Primary ordered by suit</a:t>
            </a:r>
          </a:p>
          <a:p>
            <a:pPr lvl="1" algn="just" eaLnBrk="1" hangingPunct="1"/>
            <a:r>
              <a:rPr lang="en-US" altLang="zh-CN" sz="3200" dirty="0">
                <a:solidFill>
                  <a:srgbClr val="000000"/>
                </a:solidFill>
                <a:ea typeface="Arial Unicode MS" pitchFamily="34" charset="-122"/>
                <a:cs typeface="Arial Unicode MS" pitchFamily="34" charset="-122"/>
              </a:rPr>
              <a:t>Secondary ordered by rank</a:t>
            </a:r>
          </a:p>
        </p:txBody>
      </p:sp>
    </p:spTree>
    <p:extLst>
      <p:ext uri="{BB962C8B-B14F-4D97-AF65-F5344CB8AC3E}">
        <p14:creationId xmlns:p14="http://schemas.microsoft.com/office/powerpoint/2010/main" val="1300075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4400" dirty="0">
                <a:solidFill>
                  <a:schemeClr val="tx1"/>
                </a:solidFill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3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44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8 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9 </a:t>
            </a:r>
            <a:r>
              <a:rPr lang="en-US" altLang="zh-CN" dirty="0">
                <a:solidFill>
                  <a:schemeClr val="hlink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 dirty="0">
                <a:solidFill>
                  <a:srgbClr val="000000"/>
                </a:solidFill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9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44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solidFill>
                  <a:schemeClr val="folHlink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44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dirty="0">
                <a:solidFill>
                  <a:srgbClr val="CC0066"/>
                </a:solidFill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Most Significant Digit first (MSD)</a:t>
            </a:r>
            <a:endParaRPr lang="zh-CN" altLang="en-US" sz="32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/>
              <a:t>Sort by suite: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8 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US" altLang="zh-CN" sz="2800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9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/>
              <a:t>Sort by rank: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8 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en-US" altLang="zh-CN" sz="2800" dirty="0">
                <a:solidFill>
                  <a:schemeClr val="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9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ea typeface="Arial Unicode MS" pitchFamily="34" charset="-122"/>
                <a:cs typeface="Arial Unicode MS" pitchFamily="34" charset="-122"/>
              </a:rPr>
              <a:t>Least Significant Digit first (LSD)</a:t>
            </a:r>
            <a:endParaRPr lang="zh-CN" altLang="en-US" sz="3200" dirty="0"/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/>
              <a:t>Sort by rank: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8</a:t>
            </a:r>
            <a:r>
              <a:rPr lang="en-US" altLang="zh-CN" sz="2800" dirty="0">
                <a:solidFill>
                  <a:schemeClr val="fol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9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9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J 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</a:t>
            </a:r>
            <a:endParaRPr lang="en-US" altLang="zh-CN" sz="2800" dirty="0">
              <a:solidFill>
                <a:srgbClr val="FF0000"/>
              </a:solidFill>
              <a:ea typeface="Arial Unicode MS" pitchFamily="34" charset="-122"/>
              <a:cs typeface="Arial Unicode MS" pitchFamily="34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sz="2800" dirty="0"/>
              <a:t>Sort by suit: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8  </a:t>
            </a:r>
            <a:r>
              <a:rPr lang="en-US" altLang="zh-CN" sz="2800" dirty="0">
                <a:solidFill>
                  <a:srgbClr val="0000FF"/>
                </a:solidFill>
                <a:ea typeface="黑体" pitchFamily="49" charset="-122"/>
                <a:sym typeface="Symbol" pitchFamily="18" charset="2"/>
              </a:rPr>
              <a:t>♣</a:t>
            </a:r>
            <a:r>
              <a:rPr lang="en-US" altLang="zh-CN" sz="2800" dirty="0">
                <a:solidFill>
                  <a:srgbClr val="0000FF"/>
                </a:solidFill>
                <a:ea typeface="Arial Unicode MS" pitchFamily="34" charset="-122"/>
                <a:cs typeface="Arial Unicode MS" pitchFamily="34" charset="-122"/>
              </a:rPr>
              <a:t>A</a:t>
            </a:r>
            <a:r>
              <a:rPr lang="en-US" altLang="zh-CN" sz="2800" dirty="0">
                <a:solidFill>
                  <a:schemeClr val="folHlink"/>
                </a:solidFill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solidFill>
                  <a:srgbClr val="CC0066"/>
                </a:solidFill>
                <a:ea typeface="黑体" pitchFamily="49" charset="-122"/>
                <a:sym typeface="Symbol" pitchFamily="18" charset="2"/>
              </a:rPr>
              <a:t>♦</a:t>
            </a:r>
            <a:r>
              <a:rPr lang="en-US" altLang="zh-CN" sz="2800" dirty="0">
                <a:solidFill>
                  <a:srgbClr val="CC0066"/>
                </a:solidFill>
                <a:ea typeface="Arial Unicode MS" pitchFamily="34" charset="-122"/>
                <a:cs typeface="Arial Unicode MS" pitchFamily="34" charset="-122"/>
              </a:rPr>
              <a:t>7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9  </a:t>
            </a:r>
            <a:r>
              <a:rPr lang="en-US" altLang="zh-CN" sz="2800" dirty="0">
                <a:solidFill>
                  <a:srgbClr val="FF0000"/>
                </a:solidFill>
                <a:ea typeface="黑体" pitchFamily="49" charset="-122"/>
                <a:sym typeface="Symbol" pitchFamily="18" charset="2"/>
              </a:rPr>
              <a:t>♥</a:t>
            </a:r>
            <a:r>
              <a:rPr lang="en-US" altLang="zh-CN" sz="2800" dirty="0">
                <a:solidFill>
                  <a:srgbClr val="FF0000"/>
                </a:solidFill>
                <a:ea typeface="Arial Unicode MS" pitchFamily="34" charset="-122"/>
                <a:cs typeface="Arial Unicode MS" pitchFamily="34" charset="-122"/>
              </a:rPr>
              <a:t>J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3  </a:t>
            </a:r>
            <a:r>
              <a:rPr lang="en-US" altLang="zh-CN" sz="2800" dirty="0">
                <a:ea typeface="黑体" pitchFamily="49" charset="-122"/>
                <a:sym typeface="Symbol" pitchFamily="18" charset="2"/>
              </a:rPr>
              <a:t>♠</a:t>
            </a:r>
            <a:r>
              <a:rPr lang="en-US" altLang="zh-CN" sz="2800" dirty="0">
                <a:ea typeface="Arial Unicode MS" pitchFamily="34" charset="-122"/>
                <a:cs typeface="Arial Unicode MS" pitchFamily="34" charset="-122"/>
              </a:rPr>
              <a:t>9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US" altLang="zh-CN" sz="3600" dirty="0">
                <a:solidFill>
                  <a:schemeClr val="tx2"/>
                </a:solidFill>
              </a:rPr>
              <a:t>stability required!</a:t>
            </a:r>
            <a:endParaRPr lang="zh-CN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39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9480C-75AA-4B03-AF13-651790F9E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微软雅黑" charset="0"/>
                <a:cs typeface="微软雅黑" charset="0"/>
              </a:rPr>
              <a:t>Most Significant Digit First (MSD)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0739C-B546-4A87-8C75-9D0B34F8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Sort from 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28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-1 </a:t>
            </a:r>
            <a:r>
              <a:rPr lang="en-US" altLang="zh-CN" dirty="0"/>
              <a:t>to 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0</a:t>
            </a:r>
            <a:endParaRPr lang="en-US" altLang="zh-CN" dirty="0"/>
          </a:p>
          <a:p>
            <a:pPr lvl="1"/>
            <a:r>
              <a:rPr lang="en-US" altLang="zh-CN" dirty="0"/>
              <a:t>Start with 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-1</a:t>
            </a:r>
            <a:r>
              <a:rPr lang="en-US" altLang="zh-CN" dirty="0"/>
              <a:t>, partition elements into several buckets</a:t>
            </a:r>
          </a:p>
          <a:p>
            <a:pPr lvl="1"/>
            <a:r>
              <a:rPr lang="en-US" altLang="zh-CN" dirty="0"/>
              <a:t>Repeatedly partition each bucket into smaller buckets based on 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-1, 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28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-2, …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0</a:t>
            </a:r>
            <a:endParaRPr lang="en-US" altLang="zh-CN" dirty="0"/>
          </a:p>
          <a:p>
            <a:pPr lvl="1"/>
            <a:r>
              <a:rPr lang="en-US" altLang="zh-CN" dirty="0"/>
              <a:t>Merge all buckets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Pros</a:t>
            </a:r>
          </a:p>
          <a:p>
            <a:pPr lvl="1"/>
            <a:r>
              <a:rPr lang="en-US" altLang="zh-CN" dirty="0"/>
              <a:t>Intuitive for human beings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altLang="zh-CN" dirty="0"/>
              <a:t>A large number of buckets generated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F0646-74F3-4824-B93E-310A276CB3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12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Bucket Sort &amp; Radix Sort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Previously, comparison-based algorithms</a:t>
            </a:r>
          </a:p>
          <a:p>
            <a:pPr lvl="1"/>
            <a:r>
              <a:rPr lang="en-US" altLang="zh-CN" dirty="0"/>
              <a:t>Insertion sort, Bubble sort, Selection sort, …</a:t>
            </a:r>
          </a:p>
          <a:p>
            <a:pPr lvl="1"/>
            <a:r>
              <a:rPr lang="en-US" altLang="zh-CN" dirty="0" err="1"/>
              <a:t>Shellsort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Heapsort, </a:t>
            </a:r>
            <a:r>
              <a:rPr lang="en-US" altLang="zh-CN" dirty="0" err="1"/>
              <a:t>Mergesort</a:t>
            </a:r>
            <a:r>
              <a:rPr lang="en-US" altLang="zh-CN" dirty="0"/>
              <a:t>, Quicksort, …</a:t>
            </a:r>
          </a:p>
          <a:p>
            <a:r>
              <a:rPr lang="en-US" altLang="zh-CN" dirty="0"/>
              <a:t>If the distribution of the sort keys has suitable properties, …</a:t>
            </a:r>
          </a:p>
          <a:p>
            <a:pPr lvl="1"/>
            <a:r>
              <a:rPr lang="en-US" altLang="zh-CN" dirty="0"/>
              <a:t>Bucket sort</a:t>
            </a:r>
          </a:p>
          <a:p>
            <a:pPr lvl="1"/>
            <a:r>
              <a:rPr lang="en-US" altLang="zh-CN" dirty="0"/>
              <a:t>Radix sort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4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44576-D3D3-4593-AC9F-CC67B0E5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a typeface="微软雅黑" charset="0"/>
                <a:cs typeface="微软雅黑" charset="0"/>
              </a:rPr>
              <a:t>Least Significant Digit First (LSD)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7E9034-B203-45D1-AB3A-4843F32ED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Sort from 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0</a:t>
            </a:r>
            <a:r>
              <a:rPr lang="en-US" altLang="zh-CN" sz="32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 </a:t>
            </a:r>
            <a:r>
              <a:rPr lang="en-US" altLang="zh-CN" dirty="0"/>
              <a:t>to 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8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</a:t>
            </a:r>
            <a:r>
              <a:rPr lang="en-US" altLang="zh-CN" sz="2800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-1</a:t>
            </a:r>
            <a:endParaRPr lang="en-US" altLang="zh-CN" dirty="0"/>
          </a:p>
          <a:p>
            <a:pPr lvl="1"/>
            <a:r>
              <a:rPr lang="en-US" altLang="zh-CN" dirty="0"/>
              <a:t>Sort based on 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0</a:t>
            </a:r>
            <a:endParaRPr lang="en-US" altLang="zh-CN" dirty="0"/>
          </a:p>
          <a:p>
            <a:pPr lvl="1"/>
            <a:r>
              <a:rPr lang="en-US" altLang="zh-CN" dirty="0"/>
              <a:t>For the sorted results, sort based on</a:t>
            </a:r>
            <a:r>
              <a:rPr lang="en-US" altLang="zh-CN" sz="28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1</a:t>
            </a:r>
            <a:endParaRPr lang="en-US" altLang="zh-CN" dirty="0"/>
          </a:p>
          <a:p>
            <a:pPr lvl="1"/>
            <a:r>
              <a:rPr lang="en-US" altLang="zh-CN" dirty="0"/>
              <a:t>Repeated sort based on 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2…</a:t>
            </a:r>
            <a:r>
              <a:rPr lang="en-US" altLang="zh-CN" sz="2400" i="1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 k</a:t>
            </a:r>
            <a:r>
              <a:rPr lang="en-US" altLang="zh-CN" sz="2400" i="1" baseline="-25000" dirty="0">
                <a:solidFill>
                  <a:srgbClr val="0070C0"/>
                </a:solidFill>
                <a:ea typeface="微软雅黑" charset="0"/>
                <a:cs typeface="微软雅黑" charset="0"/>
              </a:rPr>
              <a:t>d-1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Pros</a:t>
            </a:r>
          </a:p>
          <a:p>
            <a:pPr lvl="1"/>
            <a:r>
              <a:rPr lang="en-US" altLang="zh-CN" dirty="0"/>
              <a:t>Easy for computers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Cons</a:t>
            </a:r>
          </a:p>
          <a:p>
            <a:pPr lvl="1"/>
            <a:r>
              <a:rPr lang="en-US" altLang="zh-CN" dirty="0"/>
              <a:t>Need a stable sort (Why?)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C02F6C-E619-4B85-B065-C24A78AF20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88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B6AE-4AB6-4CFD-A609-B051099D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of LSD with Stable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0E748-F4F1-4D25-8419-24D124209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Proof by induction:</a:t>
            </a:r>
          </a:p>
          <a:p>
            <a:pPr lvl="1"/>
            <a:r>
              <a:rPr lang="en-US" altLang="zh-CN" dirty="0">
                <a:ea typeface="宋体" charset="-122"/>
              </a:rPr>
              <a:t>It is correct for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single digit</a:t>
            </a:r>
          </a:p>
          <a:p>
            <a:pPr lvl="1"/>
            <a:r>
              <a:rPr lang="en-US" altLang="zh-CN" dirty="0">
                <a:ea typeface="宋体" charset="-122"/>
              </a:rPr>
              <a:t>Assume lower-order digits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{j: j&lt;</a:t>
            </a:r>
            <a:r>
              <a:rPr lang="en-US" altLang="zh-CN" dirty="0" err="1">
                <a:solidFill>
                  <a:srgbClr val="0070C0"/>
                </a:solidFill>
                <a:ea typeface="宋体" charset="-122"/>
              </a:rPr>
              <a:t>i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} </a:t>
            </a:r>
            <a:r>
              <a:rPr lang="en-US" altLang="zh-CN" dirty="0">
                <a:ea typeface="宋体" charset="-122"/>
              </a:rPr>
              <a:t>are sorted</a:t>
            </a:r>
          </a:p>
          <a:p>
            <a:pPr lvl="1"/>
            <a:r>
              <a:rPr lang="en-US" altLang="zh-CN" dirty="0">
                <a:ea typeface="宋体" charset="-122"/>
              </a:rPr>
              <a:t>Show that sorting next digit </a:t>
            </a:r>
            <a:r>
              <a:rPr lang="en-US" altLang="zh-CN" dirty="0" err="1">
                <a:solidFill>
                  <a:srgbClr val="0070C0"/>
                </a:solidFill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leaves array correctly sorted </a:t>
            </a:r>
          </a:p>
          <a:p>
            <a:pPr lvl="2"/>
            <a:r>
              <a:rPr lang="en-US" altLang="zh-CN" dirty="0">
                <a:ea typeface="宋体" charset="-122"/>
              </a:rPr>
              <a:t>If two digits at position </a:t>
            </a:r>
            <a:r>
              <a:rPr lang="en-US" altLang="zh-CN" dirty="0" err="1">
                <a:solidFill>
                  <a:srgbClr val="0070C0"/>
                </a:solidFill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are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, ordering numbers by that digit is correct (lower-order digits irrelevant)</a:t>
            </a:r>
          </a:p>
          <a:p>
            <a:pPr lvl="2"/>
            <a:r>
              <a:rPr lang="en-US" altLang="zh-CN" dirty="0">
                <a:ea typeface="宋体" charset="-122"/>
              </a:rPr>
              <a:t>If they are the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same</a:t>
            </a:r>
            <a:r>
              <a:rPr lang="en-US" altLang="zh-CN" dirty="0">
                <a:ea typeface="宋体" charset="-122"/>
              </a:rPr>
              <a:t>, numbers are already sorted on the lower-order digits.  Since we use a stable sort, the numbers stay in the right order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AD0EA-8107-4E41-835C-EE66D13324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84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D7ECC-4701-4A53-82C3-9A7F1AC5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51C0E-8566-426E-8A0A-9973A6D02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Bucket Sort as the stable sorting algorithm</a:t>
            </a:r>
          </a:p>
          <a:p>
            <a:pPr lvl="1"/>
            <a:r>
              <a:rPr lang="en-US" altLang="zh-CN" dirty="0"/>
              <a:t>Based on sequential list (array)</a:t>
            </a:r>
          </a:p>
          <a:p>
            <a:pPr lvl="1"/>
            <a:r>
              <a:rPr lang="en-US" altLang="zh-CN" dirty="0"/>
              <a:t>Based on linked list</a:t>
            </a:r>
          </a:p>
          <a:p>
            <a:endParaRPr lang="en-US" altLang="zh-CN" dirty="0"/>
          </a:p>
          <a:p>
            <a:r>
              <a:rPr lang="en-US" altLang="zh-CN" dirty="0"/>
              <a:t>Assume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</a:t>
            </a:r>
          </a:p>
          <a:p>
            <a:pPr lvl="1"/>
            <a:r>
              <a:rPr lang="en-US" altLang="zh-CN" dirty="0"/>
              <a:t>radix </a:t>
            </a:r>
            <a:r>
              <a:rPr lang="en-US" altLang="zh-CN" dirty="0">
                <a:solidFill>
                  <a:srgbClr val="FF0000"/>
                </a:solidFill>
              </a:rPr>
              <a:t>r (usually 10)</a:t>
            </a:r>
          </a:p>
          <a:p>
            <a:pPr lvl="1"/>
            <a:r>
              <a:rPr lang="en-US" altLang="zh-CN" dirty="0"/>
              <a:t>number of digits 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EF755-EEA8-4A15-B03A-D98DF773F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090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3917D-F479-40CC-A24D-A1FD0617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 with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7A047C-C9B0-4EA2-8211-818494A5E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0BCF6851-A409-4B9A-8129-D0BA38B45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99327"/>
              </p:ext>
            </p:extLst>
          </p:nvPr>
        </p:nvGraphicFramePr>
        <p:xfrm>
          <a:off x="2135560" y="954360"/>
          <a:ext cx="8526462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886200" imgH="5088240" progId="Word.Picture.8">
                  <p:embed/>
                </p:oleObj>
              </mc:Choice>
              <mc:Fallback>
                <p:oleObj name="图片" r:id="rId2" imgW="3886200" imgH="5088240" progId="Word.Picture.8">
                  <p:embed/>
                  <p:pic>
                    <p:nvPicPr>
                      <p:cNvPr id="3604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52315"/>
                      <a:stretch>
                        <a:fillRect/>
                      </a:stretch>
                    </p:blipFill>
                    <p:spPr bwMode="auto">
                      <a:xfrm>
                        <a:off x="2135560" y="954360"/>
                        <a:ext cx="8526462" cy="571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C6FE62C-DD70-4E4E-8D1A-40317CC9198C}"/>
              </a:ext>
            </a:extLst>
          </p:cNvPr>
          <p:cNvSpPr txBox="1"/>
          <p:nvPr/>
        </p:nvSpPr>
        <p:spPr>
          <a:xfrm>
            <a:off x="2057574" y="1146423"/>
            <a:ext cx="19442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initial sequence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F68A50-BAC8-4A4C-A8D9-A99CB9B2159B}"/>
              </a:ext>
            </a:extLst>
          </p:cNvPr>
          <p:cNvSpPr txBox="1"/>
          <p:nvPr/>
        </p:nvSpPr>
        <p:spPr>
          <a:xfrm>
            <a:off x="2129582" y="2509821"/>
            <a:ext cx="19442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1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 count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C1C90D-4EB6-4653-85EC-4634BB4CCD67}"/>
              </a:ext>
            </a:extLst>
          </p:cNvPr>
          <p:cNvSpPr txBox="1"/>
          <p:nvPr/>
        </p:nvSpPr>
        <p:spPr>
          <a:xfrm>
            <a:off x="2129582" y="3914665"/>
            <a:ext cx="21602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2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+mn-lt"/>
              </a:rPr>
              <a:t>nd</a:t>
            </a:r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 count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A0ECFE-47E1-45DD-99E0-E07D0C5B8DB4}"/>
              </a:ext>
            </a:extLst>
          </p:cNvPr>
          <p:cNvSpPr txBox="1"/>
          <p:nvPr/>
        </p:nvSpPr>
        <p:spPr>
          <a:xfrm>
            <a:off x="1985566" y="5322887"/>
            <a:ext cx="1224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gather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BF3F2C-0CD4-4978-A441-B4908180C250}"/>
              </a:ext>
            </a:extLst>
          </p:cNvPr>
          <p:cNvSpPr txBox="1"/>
          <p:nvPr/>
        </p:nvSpPr>
        <p:spPr>
          <a:xfrm>
            <a:off x="4505846" y="6002897"/>
            <a:ext cx="26642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First, sort the LSD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3244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DD465-8002-483B-85E2-AE02B14A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 with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C39B3C-688E-4416-B216-6E507DF76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F7E30C5-FA76-4175-8922-DA5845EEF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318023"/>
              </p:ext>
            </p:extLst>
          </p:nvPr>
        </p:nvGraphicFramePr>
        <p:xfrm>
          <a:off x="2063552" y="1005683"/>
          <a:ext cx="8429625" cy="564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3886200" imgH="5088240" progId="Word.Picture.8">
                  <p:embed/>
                </p:oleObj>
              </mc:Choice>
              <mc:Fallback>
                <p:oleObj name="图片" r:id="rId2" imgW="3886200" imgH="5088240" progId="Word.Picture.8">
                  <p:embed/>
                  <p:pic>
                    <p:nvPicPr>
                      <p:cNvPr id="3614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831"/>
                      <a:stretch>
                        <a:fillRect/>
                      </a:stretch>
                    </p:blipFill>
                    <p:spPr bwMode="auto">
                      <a:xfrm>
                        <a:off x="2063552" y="1005683"/>
                        <a:ext cx="8429625" cy="564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6067785-7FB3-445C-8591-AE84AC2ACCD7}"/>
              </a:ext>
            </a:extLst>
          </p:cNvPr>
          <p:cNvSpPr txBox="1"/>
          <p:nvPr/>
        </p:nvSpPr>
        <p:spPr>
          <a:xfrm>
            <a:off x="2031603" y="1847529"/>
            <a:ext cx="19442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1</a:t>
            </a:r>
            <a:r>
              <a:rPr kumimoji="1" lang="en-US" altLang="zh-CN" sz="2000" baseline="30000" dirty="0">
                <a:solidFill>
                  <a:schemeClr val="tx1"/>
                </a:solidFill>
                <a:latin typeface="+mn-lt"/>
              </a:rPr>
              <a:t>st</a:t>
            </a:r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 count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2F2815-6720-47CA-A83E-E6CB726C9A16}"/>
              </a:ext>
            </a:extLst>
          </p:cNvPr>
          <p:cNvSpPr txBox="1"/>
          <p:nvPr/>
        </p:nvSpPr>
        <p:spPr>
          <a:xfrm>
            <a:off x="2031603" y="3071665"/>
            <a:ext cx="21602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>
                <a:solidFill>
                  <a:schemeClr val="tx1"/>
                </a:solidFill>
                <a:latin typeface="+mn-lt"/>
              </a:rPr>
              <a:t>2</a:t>
            </a:r>
            <a:r>
              <a:rPr kumimoji="1" lang="en-US" altLang="zh-CN" sz="2000" baseline="30000">
                <a:solidFill>
                  <a:schemeClr val="tx1"/>
                </a:solidFill>
                <a:latin typeface="+mn-lt"/>
              </a:rPr>
              <a:t>nd</a:t>
            </a:r>
            <a:r>
              <a:rPr kumimoji="1" lang="en-US" altLang="zh-CN" sz="2000">
                <a:solidFill>
                  <a:schemeClr val="tx1"/>
                </a:solidFill>
                <a:latin typeface="+mn-lt"/>
              </a:rPr>
              <a:t> count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34EEF-D1B0-432C-A68A-CE13AC22495C}"/>
              </a:ext>
            </a:extLst>
          </p:cNvPr>
          <p:cNvSpPr txBox="1"/>
          <p:nvPr/>
        </p:nvSpPr>
        <p:spPr>
          <a:xfrm>
            <a:off x="1959595" y="4255731"/>
            <a:ext cx="1224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gather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0D5B60B-FB23-431F-A60A-7C2B8E1C1232}"/>
              </a:ext>
            </a:extLst>
          </p:cNvPr>
          <p:cNvSpPr txBox="1"/>
          <p:nvPr/>
        </p:nvSpPr>
        <p:spPr>
          <a:xfrm>
            <a:off x="1959595" y="5087889"/>
            <a:ext cx="19442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final sequence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2F3107-4A0B-45E0-89B1-6DC13BA09303}"/>
              </a:ext>
            </a:extLst>
          </p:cNvPr>
          <p:cNvSpPr txBox="1"/>
          <p:nvPr/>
        </p:nvSpPr>
        <p:spPr>
          <a:xfrm>
            <a:off x="4407867" y="5663953"/>
            <a:ext cx="266429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Then, sort the MSD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8704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9E8AD-AB40-440B-A418-4FF37B01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 with Array: 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8A9C65-DD38-43A4-9006-B5BD57D26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143" y="1013780"/>
            <a:ext cx="8381537" cy="5455442"/>
          </a:xfrm>
        </p:spPr>
        <p:txBody>
          <a:bodyPr>
            <a:normAutofit fontScale="92500" lnSpcReduction="1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template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RadixSort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Record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Record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Radix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</a:t>
            </a:r>
            <a:endParaRPr lang="en-US" altLang="zh-CN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nn-NO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 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&lt;=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nn-NO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nn-NO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nn-NO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endParaRPr lang="en-US" altLang="zh-CN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k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Radix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%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take the </a:t>
            </a:r>
            <a:r>
              <a:rPr lang="en-US" altLang="zh-CN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i-th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least significant digit</a:t>
            </a:r>
            <a:endParaRPr lang="zh-CN" altLang="en-US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]++;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          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count the elements with digit k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Accumulate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&gt;=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--)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Scan from tail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k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Radix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%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 </a:t>
            </a: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take the </a:t>
            </a:r>
            <a:r>
              <a:rPr lang="en-US" altLang="zh-CN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i-th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least significant digit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[--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count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 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put to the </a:t>
            </a:r>
            <a:r>
              <a:rPr lang="en-US" altLang="zh-CN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tmp</a:t>
            </a:r>
            <a:r>
              <a:rPr lang="en-US" altLang="zh-CN" sz="16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16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TempArray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Radix 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*=</a:t>
            </a:r>
            <a:r>
              <a:rPr lang="en-US" altLang="zh-CN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16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16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kumimoji="0" lang="en-US" altLang="zh-CN" sz="1600" b="1" dirty="0">
              <a:latin typeface="Ludica fax"/>
              <a:ea typeface="微软雅黑" charset="0"/>
              <a:cs typeface="Consolas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0BDC06-CAF0-4F51-812A-3618C56976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5263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Radix Sort with Array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cost</a:t>
            </a:r>
          </a:p>
          <a:p>
            <a:pPr lvl="1"/>
            <a:r>
              <a:rPr lang="en-US" altLang="zh-CN" dirty="0"/>
              <a:t>size </a:t>
            </a:r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for the temporary array</a:t>
            </a:r>
          </a:p>
          <a:p>
            <a:pPr lvl="1"/>
            <a:r>
              <a:rPr lang="en-US" altLang="zh-CN" dirty="0"/>
              <a:t>size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 for the counter array</a:t>
            </a:r>
          </a:p>
          <a:p>
            <a:pPr lvl="1"/>
            <a:r>
              <a:rPr lang="en-US" altLang="zh-CN" dirty="0"/>
              <a:t>Overall: </a:t>
            </a:r>
            <a:r>
              <a:rPr lang="en-US" altLang="zh-CN" dirty="0">
                <a:solidFill>
                  <a:srgbClr val="0070C0"/>
                </a:solidFill>
              </a:rPr>
              <a:t>O(</a:t>
            </a:r>
            <a:r>
              <a:rPr lang="en-US" altLang="zh-CN" dirty="0" err="1">
                <a:solidFill>
                  <a:srgbClr val="0070C0"/>
                </a:solidFill>
              </a:rPr>
              <a:t>n+r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kumimoji="1" lang="en-US" altLang="zh-CN" dirty="0"/>
              <a:t>Time cost</a:t>
            </a:r>
          </a:p>
          <a:p>
            <a:pPr lvl="1"/>
            <a:r>
              <a:rPr kumimoji="1" lang="en-US" altLang="zh-CN" dirty="0"/>
              <a:t>Each bucket sort in </a:t>
            </a:r>
            <a:r>
              <a:rPr lang="en-US" altLang="zh-CN" dirty="0">
                <a:solidFill>
                  <a:srgbClr val="0070C0"/>
                </a:solidFill>
              </a:rPr>
              <a:t>O(</a:t>
            </a:r>
            <a:r>
              <a:rPr lang="en-US" altLang="zh-CN" dirty="0" err="1">
                <a:solidFill>
                  <a:srgbClr val="0070C0"/>
                </a:solidFill>
              </a:rPr>
              <a:t>n+r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d</a:t>
            </a:r>
            <a:r>
              <a:rPr kumimoji="1" lang="en-US" altLang="zh-CN" dirty="0"/>
              <a:t> </a:t>
            </a:r>
            <a:r>
              <a:rPr lang="en-US" altLang="zh-CN" dirty="0"/>
              <a:t>times of bucket sorts</a:t>
            </a:r>
          </a:p>
          <a:p>
            <a:pPr lvl="1"/>
            <a:r>
              <a:rPr kumimoji="1" lang="en-US" altLang="zh-CN" dirty="0"/>
              <a:t>Overall </a:t>
            </a:r>
            <a:r>
              <a:rPr lang="en-US" altLang="zh-CN" dirty="0">
                <a:solidFill>
                  <a:srgbClr val="0070C0"/>
                </a:solidFill>
              </a:rPr>
              <a:t>O(d(</a:t>
            </a:r>
            <a:r>
              <a:rPr lang="en-US" altLang="zh-CN" dirty="0" err="1">
                <a:solidFill>
                  <a:srgbClr val="0070C0"/>
                </a:solidFill>
              </a:rPr>
              <a:t>n+r</a:t>
            </a:r>
            <a:r>
              <a:rPr lang="en-US" altLang="zh-CN" dirty="0">
                <a:solidFill>
                  <a:srgbClr val="0070C0"/>
                </a:solidFill>
              </a:rPr>
              <a:t>))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67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 with Linked Lists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Scatter and count the data </a:t>
            </a:r>
            <a:r>
              <a:rPr lang="en-US" altLang="zh-CN" dirty="0"/>
              <a:t>with an array of linked lists</a:t>
            </a:r>
          </a:p>
          <a:p>
            <a:r>
              <a:rPr kumimoji="1" lang="en-US" altLang="zh-CN" dirty="0"/>
              <a:t>No temporary array needed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86399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ChangeArrowheads="1"/>
          </p:cNvSpPr>
          <p:nvPr/>
        </p:nvSpPr>
        <p:spPr bwMode="auto">
          <a:xfrm>
            <a:off x="6003635" y="-369332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4787" name="Rectangle 3"/>
          <p:cNvSpPr>
            <a:spLocks noChangeArrowheads="1"/>
          </p:cNvSpPr>
          <p:nvPr/>
        </p:nvSpPr>
        <p:spPr bwMode="auto">
          <a:xfrm>
            <a:off x="6003635" y="1249918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4788" name="Rectangle 4"/>
          <p:cNvSpPr>
            <a:spLocks noChangeArrowheads="1"/>
          </p:cNvSpPr>
          <p:nvPr/>
        </p:nvSpPr>
        <p:spPr bwMode="auto">
          <a:xfrm>
            <a:off x="6003635" y="854631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7478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936026"/>
              </p:ext>
            </p:extLst>
          </p:nvPr>
        </p:nvGraphicFramePr>
        <p:xfrm>
          <a:off x="1539876" y="1589"/>
          <a:ext cx="9110663" cy="685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543300" imgH="9829800" progId="Word.Picture.8">
                  <p:embed/>
                </p:oleObj>
              </mc:Choice>
              <mc:Fallback>
                <p:oleObj name="图片" r:id="rId3" imgW="3543300" imgH="982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1979" t="-505" b="48544"/>
                      <a:stretch>
                        <a:fillRect/>
                      </a:stretch>
                    </p:blipFill>
                    <p:spPr bwMode="auto">
                      <a:xfrm>
                        <a:off x="1539876" y="1589"/>
                        <a:ext cx="9110663" cy="6853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257" name="Text Box 137"/>
          <p:cNvSpPr txBox="1">
            <a:spLocks noChangeArrowheads="1"/>
          </p:cNvSpPr>
          <p:nvPr/>
        </p:nvSpPr>
        <p:spPr bwMode="auto">
          <a:xfrm>
            <a:off x="3783013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9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7</a:t>
            </a:r>
            <a:endParaRPr lang="en-US" altLang="zh-CN" sz="2000" b="1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517258" name="Text Box 138"/>
          <p:cNvSpPr txBox="1">
            <a:spLocks noChangeArrowheads="1"/>
          </p:cNvSpPr>
          <p:nvPr/>
        </p:nvSpPr>
        <p:spPr bwMode="auto">
          <a:xfrm>
            <a:off x="4240213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517259" name="Text Box 139"/>
          <p:cNvSpPr txBox="1">
            <a:spLocks noChangeArrowheads="1"/>
          </p:cNvSpPr>
          <p:nvPr/>
        </p:nvSpPr>
        <p:spPr bwMode="auto">
          <a:xfrm>
            <a:off x="4697413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517260" name="Text Box 140"/>
          <p:cNvSpPr txBox="1">
            <a:spLocks noChangeArrowheads="1"/>
          </p:cNvSpPr>
          <p:nvPr/>
        </p:nvSpPr>
        <p:spPr bwMode="auto">
          <a:xfrm>
            <a:off x="5154613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</a:p>
        </p:txBody>
      </p:sp>
      <p:sp>
        <p:nvSpPr>
          <p:cNvPr id="517261" name="Text Box 141"/>
          <p:cNvSpPr txBox="1">
            <a:spLocks noChangeArrowheads="1"/>
          </p:cNvSpPr>
          <p:nvPr/>
        </p:nvSpPr>
        <p:spPr bwMode="auto">
          <a:xfrm>
            <a:off x="5611813" y="188914"/>
            <a:ext cx="455612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6</a:t>
            </a:r>
          </a:p>
        </p:txBody>
      </p:sp>
      <p:sp>
        <p:nvSpPr>
          <p:cNvPr id="517262" name="Text Box 142"/>
          <p:cNvSpPr txBox="1">
            <a:spLocks noChangeArrowheads="1"/>
          </p:cNvSpPr>
          <p:nvPr/>
        </p:nvSpPr>
        <p:spPr bwMode="auto">
          <a:xfrm>
            <a:off x="6067425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4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263" name="Text Box 143"/>
          <p:cNvSpPr txBox="1">
            <a:spLocks noChangeArrowheads="1"/>
          </p:cNvSpPr>
          <p:nvPr/>
        </p:nvSpPr>
        <p:spPr bwMode="auto">
          <a:xfrm>
            <a:off x="6524625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</a:rPr>
              <a:t>’</a:t>
            </a:r>
            <a:endParaRPr lang="en-US" altLang="zh-CN" sz="20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517264" name="Text Box 144"/>
          <p:cNvSpPr txBox="1">
            <a:spLocks noChangeArrowheads="1"/>
          </p:cNvSpPr>
          <p:nvPr/>
        </p:nvSpPr>
        <p:spPr bwMode="auto">
          <a:xfrm>
            <a:off x="6981825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265" name="Text Box 145"/>
          <p:cNvSpPr txBox="1">
            <a:spLocks noChangeArrowheads="1"/>
          </p:cNvSpPr>
          <p:nvPr/>
        </p:nvSpPr>
        <p:spPr bwMode="auto">
          <a:xfrm>
            <a:off x="7439025" y="188914"/>
            <a:ext cx="4572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374799" name="Text Box 146"/>
          <p:cNvSpPr txBox="1">
            <a:spLocks noChangeArrowheads="1"/>
          </p:cNvSpPr>
          <p:nvPr/>
        </p:nvSpPr>
        <p:spPr bwMode="auto">
          <a:xfrm>
            <a:off x="4392613" y="1244600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0" name="Line 147"/>
          <p:cNvSpPr>
            <a:spLocks noChangeShapeType="1"/>
          </p:cNvSpPr>
          <p:nvPr/>
        </p:nvSpPr>
        <p:spPr bwMode="auto">
          <a:xfrm flipH="1">
            <a:off x="4392613" y="124460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1" name="Text Box 148"/>
          <p:cNvSpPr txBox="1">
            <a:spLocks noChangeArrowheads="1"/>
          </p:cNvSpPr>
          <p:nvPr/>
        </p:nvSpPr>
        <p:spPr bwMode="auto">
          <a:xfrm>
            <a:off x="4392613" y="1639889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2" name="Text Box 149"/>
          <p:cNvSpPr txBox="1">
            <a:spLocks noChangeArrowheads="1"/>
          </p:cNvSpPr>
          <p:nvPr/>
        </p:nvSpPr>
        <p:spPr bwMode="auto">
          <a:xfrm>
            <a:off x="4392613" y="2035176"/>
            <a:ext cx="304800" cy="3984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3" name="Text Box 150"/>
          <p:cNvSpPr txBox="1">
            <a:spLocks noChangeArrowheads="1"/>
          </p:cNvSpPr>
          <p:nvPr/>
        </p:nvSpPr>
        <p:spPr bwMode="auto">
          <a:xfrm>
            <a:off x="4392613" y="2828925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4" name="Line 151"/>
          <p:cNvSpPr>
            <a:spLocks noChangeShapeType="1"/>
          </p:cNvSpPr>
          <p:nvPr/>
        </p:nvSpPr>
        <p:spPr bwMode="auto">
          <a:xfrm flipH="1">
            <a:off x="4392613" y="2828925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5" name="Text Box 152"/>
          <p:cNvSpPr txBox="1">
            <a:spLocks noChangeArrowheads="1"/>
          </p:cNvSpPr>
          <p:nvPr/>
        </p:nvSpPr>
        <p:spPr bwMode="auto">
          <a:xfrm>
            <a:off x="4392613" y="2433639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6" name="Text Box 153"/>
          <p:cNvSpPr txBox="1">
            <a:spLocks noChangeArrowheads="1"/>
          </p:cNvSpPr>
          <p:nvPr/>
        </p:nvSpPr>
        <p:spPr bwMode="auto">
          <a:xfrm>
            <a:off x="4392613" y="3224214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7" name="Line 154"/>
          <p:cNvSpPr>
            <a:spLocks noChangeShapeType="1"/>
          </p:cNvSpPr>
          <p:nvPr/>
        </p:nvSpPr>
        <p:spPr bwMode="auto">
          <a:xfrm flipH="1">
            <a:off x="4392613" y="3224214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4808" name="Text Box 155"/>
          <p:cNvSpPr txBox="1">
            <a:spLocks noChangeArrowheads="1"/>
          </p:cNvSpPr>
          <p:nvPr/>
        </p:nvSpPr>
        <p:spPr bwMode="auto">
          <a:xfrm>
            <a:off x="4392613" y="3621089"/>
            <a:ext cx="304800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09" name="Text Box 156"/>
          <p:cNvSpPr txBox="1">
            <a:spLocks noChangeArrowheads="1"/>
          </p:cNvSpPr>
          <p:nvPr/>
        </p:nvSpPr>
        <p:spPr bwMode="auto">
          <a:xfrm>
            <a:off x="4392613" y="4016376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10" name="Text Box 157"/>
          <p:cNvSpPr txBox="1">
            <a:spLocks noChangeArrowheads="1"/>
          </p:cNvSpPr>
          <p:nvPr/>
        </p:nvSpPr>
        <p:spPr bwMode="auto">
          <a:xfrm>
            <a:off x="4392613" y="4413250"/>
            <a:ext cx="3048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4811" name="Text Box 158"/>
          <p:cNvSpPr txBox="1">
            <a:spLocks noChangeArrowheads="1"/>
          </p:cNvSpPr>
          <p:nvPr/>
        </p:nvSpPr>
        <p:spPr bwMode="auto">
          <a:xfrm>
            <a:off x="4392613" y="4808539"/>
            <a:ext cx="304800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grpSp>
        <p:nvGrpSpPr>
          <p:cNvPr id="2" name="Group 223"/>
          <p:cNvGrpSpPr>
            <a:grpSpLocks/>
          </p:cNvGrpSpPr>
          <p:nvPr/>
        </p:nvGrpSpPr>
        <p:grpSpPr bwMode="auto">
          <a:xfrm>
            <a:off x="4545013" y="1639889"/>
            <a:ext cx="1219200" cy="395287"/>
            <a:chOff x="1903" y="1033"/>
            <a:chExt cx="768" cy="249"/>
          </a:xfrm>
        </p:grpSpPr>
        <p:sp>
          <p:nvSpPr>
            <p:cNvPr id="374813" name="Line 159"/>
            <p:cNvSpPr>
              <a:spLocks noChangeShapeType="1"/>
            </p:cNvSpPr>
            <p:nvPr/>
          </p:nvSpPr>
          <p:spPr bwMode="auto">
            <a:xfrm>
              <a:off x="1903" y="1200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4" name="Text Box 160"/>
            <p:cNvSpPr txBox="1">
              <a:spLocks noChangeArrowheads="1"/>
            </p:cNvSpPr>
            <p:nvPr/>
          </p:nvSpPr>
          <p:spPr bwMode="auto">
            <a:xfrm>
              <a:off x="2191" y="10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4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15" name="Text Box 161"/>
            <p:cNvSpPr txBox="1">
              <a:spLocks noChangeArrowheads="1"/>
            </p:cNvSpPr>
            <p:nvPr/>
          </p:nvSpPr>
          <p:spPr bwMode="auto">
            <a:xfrm>
              <a:off x="2479" y="10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grpSp>
        <p:nvGrpSpPr>
          <p:cNvPr id="3" name="Group 225"/>
          <p:cNvGrpSpPr>
            <a:grpSpLocks/>
          </p:cNvGrpSpPr>
          <p:nvPr/>
        </p:nvGrpSpPr>
        <p:grpSpPr bwMode="auto">
          <a:xfrm>
            <a:off x="4545013" y="2035176"/>
            <a:ext cx="1219200" cy="398463"/>
            <a:chOff x="1903" y="1282"/>
            <a:chExt cx="768" cy="251"/>
          </a:xfrm>
        </p:grpSpPr>
        <p:sp>
          <p:nvSpPr>
            <p:cNvPr id="374817" name="Line 162"/>
            <p:cNvSpPr>
              <a:spLocks noChangeShapeType="1"/>
            </p:cNvSpPr>
            <p:nvPr/>
          </p:nvSpPr>
          <p:spPr bwMode="auto">
            <a:xfrm>
              <a:off x="1903" y="1449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8" name="Text Box 163"/>
            <p:cNvSpPr txBox="1">
              <a:spLocks noChangeArrowheads="1"/>
            </p:cNvSpPr>
            <p:nvPr/>
          </p:nvSpPr>
          <p:spPr bwMode="auto">
            <a:xfrm>
              <a:off x="2191" y="1282"/>
              <a:ext cx="288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19" name="Text Box 164"/>
            <p:cNvSpPr txBox="1">
              <a:spLocks noChangeArrowheads="1"/>
            </p:cNvSpPr>
            <p:nvPr/>
          </p:nvSpPr>
          <p:spPr bwMode="auto">
            <a:xfrm>
              <a:off x="2479" y="1282"/>
              <a:ext cx="192" cy="25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20" name="Line 165"/>
            <p:cNvSpPr>
              <a:spLocks noChangeShapeType="1"/>
            </p:cNvSpPr>
            <p:nvPr/>
          </p:nvSpPr>
          <p:spPr bwMode="auto">
            <a:xfrm flipH="1">
              <a:off x="2479" y="1282"/>
              <a:ext cx="192" cy="2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16"/>
          <p:cNvGrpSpPr>
            <a:grpSpLocks/>
          </p:cNvGrpSpPr>
          <p:nvPr/>
        </p:nvGrpSpPr>
        <p:grpSpPr bwMode="auto">
          <a:xfrm>
            <a:off x="4545013" y="2433639"/>
            <a:ext cx="1219200" cy="395287"/>
            <a:chOff x="1903" y="1533"/>
            <a:chExt cx="768" cy="249"/>
          </a:xfrm>
        </p:grpSpPr>
        <p:sp>
          <p:nvSpPr>
            <p:cNvPr id="374822" name="Line 166"/>
            <p:cNvSpPr>
              <a:spLocks noChangeShapeType="1"/>
            </p:cNvSpPr>
            <p:nvPr/>
          </p:nvSpPr>
          <p:spPr bwMode="auto">
            <a:xfrm>
              <a:off x="1903" y="169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3" name="Text Box 167"/>
            <p:cNvSpPr txBox="1">
              <a:spLocks noChangeArrowheads="1"/>
            </p:cNvSpPr>
            <p:nvPr/>
          </p:nvSpPr>
          <p:spPr bwMode="auto">
            <a:xfrm>
              <a:off x="2191" y="15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5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3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24" name="Text Box 168"/>
            <p:cNvSpPr txBox="1">
              <a:spLocks noChangeArrowheads="1"/>
            </p:cNvSpPr>
            <p:nvPr/>
          </p:nvSpPr>
          <p:spPr bwMode="auto">
            <a:xfrm>
              <a:off x="2479" y="15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25" name="Line 169"/>
            <p:cNvSpPr>
              <a:spLocks noChangeShapeType="1"/>
            </p:cNvSpPr>
            <p:nvPr/>
          </p:nvSpPr>
          <p:spPr bwMode="auto">
            <a:xfrm flipH="1">
              <a:off x="2479" y="1533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22"/>
          <p:cNvGrpSpPr>
            <a:grpSpLocks/>
          </p:cNvGrpSpPr>
          <p:nvPr/>
        </p:nvGrpSpPr>
        <p:grpSpPr bwMode="auto">
          <a:xfrm>
            <a:off x="4545013" y="3629025"/>
            <a:ext cx="1219200" cy="395288"/>
            <a:chOff x="1903" y="2198"/>
            <a:chExt cx="768" cy="249"/>
          </a:xfrm>
        </p:grpSpPr>
        <p:sp>
          <p:nvSpPr>
            <p:cNvPr id="374827" name="Line 170"/>
            <p:cNvSpPr>
              <a:spLocks noChangeShapeType="1"/>
            </p:cNvSpPr>
            <p:nvPr/>
          </p:nvSpPr>
          <p:spPr bwMode="auto">
            <a:xfrm>
              <a:off x="1903" y="2364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28" name="Text Box 171"/>
            <p:cNvSpPr txBox="1">
              <a:spLocks noChangeArrowheads="1"/>
            </p:cNvSpPr>
            <p:nvPr/>
          </p:nvSpPr>
          <p:spPr bwMode="auto">
            <a:xfrm>
              <a:off x="2191" y="2198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2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6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29" name="Text Box 172"/>
            <p:cNvSpPr txBox="1">
              <a:spLocks noChangeArrowheads="1"/>
            </p:cNvSpPr>
            <p:nvPr/>
          </p:nvSpPr>
          <p:spPr bwMode="auto">
            <a:xfrm>
              <a:off x="2479" y="2198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30" name="Line 173"/>
            <p:cNvSpPr>
              <a:spLocks noChangeShapeType="1"/>
            </p:cNvSpPr>
            <p:nvPr/>
          </p:nvSpPr>
          <p:spPr bwMode="auto">
            <a:xfrm flipH="1">
              <a:off x="2479" y="2198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4545013" y="4016376"/>
            <a:ext cx="1219200" cy="396875"/>
            <a:chOff x="1903" y="2530"/>
            <a:chExt cx="768" cy="250"/>
          </a:xfrm>
        </p:grpSpPr>
        <p:sp>
          <p:nvSpPr>
            <p:cNvPr id="374832" name="Line 174"/>
            <p:cNvSpPr>
              <a:spLocks noChangeShapeType="1"/>
            </p:cNvSpPr>
            <p:nvPr/>
          </p:nvSpPr>
          <p:spPr bwMode="auto">
            <a:xfrm>
              <a:off x="1903" y="26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3" name="Text Box 175"/>
            <p:cNvSpPr txBox="1">
              <a:spLocks noChangeArrowheads="1"/>
            </p:cNvSpPr>
            <p:nvPr/>
          </p:nvSpPr>
          <p:spPr bwMode="auto">
            <a:xfrm>
              <a:off x="2191" y="2530"/>
              <a:ext cx="288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9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7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34" name="Text Box 176"/>
            <p:cNvSpPr txBox="1">
              <a:spLocks noChangeArrowheads="1"/>
            </p:cNvSpPr>
            <p:nvPr/>
          </p:nvSpPr>
          <p:spPr bwMode="auto">
            <a:xfrm>
              <a:off x="2479" y="2530"/>
              <a:ext cx="192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35" name="Line 177"/>
            <p:cNvSpPr>
              <a:spLocks noChangeShapeType="1"/>
            </p:cNvSpPr>
            <p:nvPr/>
          </p:nvSpPr>
          <p:spPr bwMode="auto">
            <a:xfrm flipH="1">
              <a:off x="2479" y="2530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21"/>
          <p:cNvGrpSpPr>
            <a:grpSpLocks/>
          </p:cNvGrpSpPr>
          <p:nvPr/>
        </p:nvGrpSpPr>
        <p:grpSpPr bwMode="auto">
          <a:xfrm>
            <a:off x="4545013" y="4808539"/>
            <a:ext cx="1219200" cy="396875"/>
            <a:chOff x="1903" y="3029"/>
            <a:chExt cx="768" cy="250"/>
          </a:xfrm>
        </p:grpSpPr>
        <p:sp>
          <p:nvSpPr>
            <p:cNvPr id="374837" name="Line 181"/>
            <p:cNvSpPr>
              <a:spLocks noChangeShapeType="1"/>
            </p:cNvSpPr>
            <p:nvPr/>
          </p:nvSpPr>
          <p:spPr bwMode="auto">
            <a:xfrm>
              <a:off x="1903" y="3196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38" name="Text Box 182"/>
            <p:cNvSpPr txBox="1">
              <a:spLocks noChangeArrowheads="1"/>
            </p:cNvSpPr>
            <p:nvPr/>
          </p:nvSpPr>
          <p:spPr bwMode="auto">
            <a:xfrm>
              <a:off x="2191" y="3029"/>
              <a:ext cx="288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5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9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39" name="Text Box 183"/>
            <p:cNvSpPr txBox="1">
              <a:spLocks noChangeArrowheads="1"/>
            </p:cNvSpPr>
            <p:nvPr/>
          </p:nvSpPr>
          <p:spPr bwMode="auto">
            <a:xfrm>
              <a:off x="2479" y="3029"/>
              <a:ext cx="192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40" name="Line 184"/>
            <p:cNvSpPr>
              <a:spLocks noChangeShapeType="1"/>
            </p:cNvSpPr>
            <p:nvPr/>
          </p:nvSpPr>
          <p:spPr bwMode="auto">
            <a:xfrm flipH="1">
              <a:off x="2479" y="3029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20"/>
          <p:cNvGrpSpPr>
            <a:grpSpLocks/>
          </p:cNvGrpSpPr>
          <p:nvPr/>
        </p:nvGrpSpPr>
        <p:grpSpPr bwMode="auto">
          <a:xfrm>
            <a:off x="4552951" y="4413250"/>
            <a:ext cx="1217613" cy="395288"/>
            <a:chOff x="1908" y="2780"/>
            <a:chExt cx="767" cy="249"/>
          </a:xfrm>
        </p:grpSpPr>
        <p:sp>
          <p:nvSpPr>
            <p:cNvPr id="374842" name="Line 189"/>
            <p:cNvSpPr>
              <a:spLocks noChangeShapeType="1"/>
            </p:cNvSpPr>
            <p:nvPr/>
          </p:nvSpPr>
          <p:spPr bwMode="auto">
            <a:xfrm>
              <a:off x="1908" y="2945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3" name="Text Box 190"/>
            <p:cNvSpPr txBox="1">
              <a:spLocks noChangeArrowheads="1"/>
            </p:cNvSpPr>
            <p:nvPr/>
          </p:nvSpPr>
          <p:spPr bwMode="auto">
            <a:xfrm>
              <a:off x="2195" y="2780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44" name="Text Box 191"/>
            <p:cNvSpPr txBox="1">
              <a:spLocks noChangeArrowheads="1"/>
            </p:cNvSpPr>
            <p:nvPr/>
          </p:nvSpPr>
          <p:spPr bwMode="auto">
            <a:xfrm>
              <a:off x="2483" y="2780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517312" name="Line 192"/>
          <p:cNvSpPr>
            <a:spLocks noChangeShapeType="1"/>
          </p:cNvSpPr>
          <p:nvPr/>
        </p:nvSpPr>
        <p:spPr bwMode="auto">
          <a:xfrm flipH="1">
            <a:off x="5465763" y="441325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224"/>
          <p:cNvGrpSpPr>
            <a:grpSpLocks/>
          </p:cNvGrpSpPr>
          <p:nvPr/>
        </p:nvGrpSpPr>
        <p:grpSpPr bwMode="auto">
          <a:xfrm>
            <a:off x="5611813" y="1639889"/>
            <a:ext cx="1217612" cy="395287"/>
            <a:chOff x="2575" y="1033"/>
            <a:chExt cx="767" cy="249"/>
          </a:xfrm>
        </p:grpSpPr>
        <p:sp>
          <p:nvSpPr>
            <p:cNvPr id="374847" name="Line 185"/>
            <p:cNvSpPr>
              <a:spLocks noChangeShapeType="1"/>
            </p:cNvSpPr>
            <p:nvPr/>
          </p:nvSpPr>
          <p:spPr bwMode="auto">
            <a:xfrm>
              <a:off x="2575" y="1200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8" name="Text Box 186"/>
            <p:cNvSpPr txBox="1">
              <a:spLocks noChangeArrowheads="1"/>
            </p:cNvSpPr>
            <p:nvPr/>
          </p:nvSpPr>
          <p:spPr bwMode="auto">
            <a:xfrm>
              <a:off x="2862" y="1033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latin typeface="宋体" pitchFamily="2" charset="-122"/>
                </a:rPr>
                <a:t>3</a:t>
              </a: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1</a:t>
              </a: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49" name="Text Box 187"/>
            <p:cNvSpPr txBox="1">
              <a:spLocks noChangeArrowheads="1"/>
            </p:cNvSpPr>
            <p:nvPr/>
          </p:nvSpPr>
          <p:spPr bwMode="auto">
            <a:xfrm>
              <a:off x="3150" y="1033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50" name="Line 188"/>
            <p:cNvSpPr>
              <a:spLocks noChangeShapeType="1"/>
            </p:cNvSpPr>
            <p:nvPr/>
          </p:nvSpPr>
          <p:spPr bwMode="auto">
            <a:xfrm flipH="1">
              <a:off x="3150" y="1033"/>
              <a:ext cx="192" cy="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313" name="Text Box 193"/>
          <p:cNvSpPr txBox="1">
            <a:spLocks noChangeArrowheads="1"/>
          </p:cNvSpPr>
          <p:nvPr/>
        </p:nvSpPr>
        <p:spPr bwMode="auto">
          <a:xfrm>
            <a:off x="52228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4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314" name="Text Box 194"/>
          <p:cNvSpPr txBox="1">
            <a:spLocks noChangeArrowheads="1"/>
          </p:cNvSpPr>
          <p:nvPr/>
        </p:nvSpPr>
        <p:spPr bwMode="auto">
          <a:xfrm>
            <a:off x="56800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3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1</a:t>
            </a:r>
          </a:p>
        </p:txBody>
      </p:sp>
      <p:sp>
        <p:nvSpPr>
          <p:cNvPr id="517315" name="Text Box 195"/>
          <p:cNvSpPr txBox="1">
            <a:spLocks noChangeArrowheads="1"/>
          </p:cNvSpPr>
          <p:nvPr/>
        </p:nvSpPr>
        <p:spPr bwMode="auto">
          <a:xfrm>
            <a:off x="61372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</a:p>
        </p:txBody>
      </p:sp>
      <p:sp>
        <p:nvSpPr>
          <p:cNvPr id="517316" name="Text Box 196"/>
          <p:cNvSpPr txBox="1">
            <a:spLocks noChangeArrowheads="1"/>
          </p:cNvSpPr>
          <p:nvPr/>
        </p:nvSpPr>
        <p:spPr bwMode="auto">
          <a:xfrm>
            <a:off x="6594475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</a:p>
        </p:txBody>
      </p:sp>
      <p:sp>
        <p:nvSpPr>
          <p:cNvPr id="517317" name="Text Box 197"/>
          <p:cNvSpPr txBox="1">
            <a:spLocks noChangeArrowheads="1"/>
          </p:cNvSpPr>
          <p:nvPr/>
        </p:nvSpPr>
        <p:spPr bwMode="auto">
          <a:xfrm>
            <a:off x="7051676" y="5768975"/>
            <a:ext cx="455613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2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6</a:t>
            </a:r>
          </a:p>
        </p:txBody>
      </p:sp>
      <p:sp>
        <p:nvSpPr>
          <p:cNvPr id="517318" name="Text Box 198"/>
          <p:cNvSpPr txBox="1">
            <a:spLocks noChangeArrowheads="1"/>
          </p:cNvSpPr>
          <p:nvPr/>
        </p:nvSpPr>
        <p:spPr bwMode="auto">
          <a:xfrm>
            <a:off x="75072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9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7</a:t>
            </a:r>
          </a:p>
        </p:txBody>
      </p:sp>
      <p:sp>
        <p:nvSpPr>
          <p:cNvPr id="517319" name="Text Box 199"/>
          <p:cNvSpPr txBox="1">
            <a:spLocks noChangeArrowheads="1"/>
          </p:cNvSpPr>
          <p:nvPr/>
        </p:nvSpPr>
        <p:spPr bwMode="auto">
          <a:xfrm>
            <a:off x="79644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</a:p>
        </p:txBody>
      </p:sp>
      <p:sp>
        <p:nvSpPr>
          <p:cNvPr id="517320" name="Text Box 200"/>
          <p:cNvSpPr txBox="1">
            <a:spLocks noChangeArrowheads="1"/>
          </p:cNvSpPr>
          <p:nvPr/>
        </p:nvSpPr>
        <p:spPr bwMode="auto">
          <a:xfrm>
            <a:off x="84216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0000CC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chemeClr val="hlink"/>
                </a:solidFill>
                <a:latin typeface="宋体" pitchFamily="2" charset="-122"/>
              </a:rPr>
              <a:t>’</a:t>
            </a:r>
            <a:endParaRPr lang="en-US" altLang="zh-CN" sz="2000" b="1">
              <a:solidFill>
                <a:schemeClr val="hlink"/>
              </a:solidFill>
              <a:latin typeface="Tahoma" pitchFamily="34" charset="0"/>
            </a:endParaRPr>
          </a:p>
        </p:txBody>
      </p:sp>
      <p:sp>
        <p:nvSpPr>
          <p:cNvPr id="517321" name="Text Box 201"/>
          <p:cNvSpPr txBox="1">
            <a:spLocks noChangeArrowheads="1"/>
          </p:cNvSpPr>
          <p:nvPr/>
        </p:nvSpPr>
        <p:spPr bwMode="auto">
          <a:xfrm>
            <a:off x="8878888" y="57689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宋体" pitchFamily="2" charset="-122"/>
              </a:rPr>
              <a:t>5</a:t>
            </a: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</a:p>
        </p:txBody>
      </p:sp>
      <p:sp>
        <p:nvSpPr>
          <p:cNvPr id="517326" name="Line 206"/>
          <p:cNvSpPr>
            <a:spLocks noChangeShapeType="1"/>
          </p:cNvSpPr>
          <p:nvPr/>
        </p:nvSpPr>
        <p:spPr bwMode="auto">
          <a:xfrm flipH="1">
            <a:off x="4395788" y="3608389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7" name="Line 207"/>
          <p:cNvSpPr>
            <a:spLocks noChangeShapeType="1"/>
          </p:cNvSpPr>
          <p:nvPr/>
        </p:nvSpPr>
        <p:spPr bwMode="auto">
          <a:xfrm flipH="1">
            <a:off x="4395788" y="4003676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8" name="Line 208"/>
          <p:cNvSpPr>
            <a:spLocks noChangeShapeType="1"/>
          </p:cNvSpPr>
          <p:nvPr/>
        </p:nvSpPr>
        <p:spPr bwMode="auto">
          <a:xfrm flipH="1">
            <a:off x="4384675" y="4414839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29" name="Line 209"/>
          <p:cNvSpPr>
            <a:spLocks noChangeShapeType="1"/>
          </p:cNvSpPr>
          <p:nvPr/>
        </p:nvSpPr>
        <p:spPr bwMode="auto">
          <a:xfrm flipH="1">
            <a:off x="4384675" y="4810126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0" name="Line 210"/>
          <p:cNvSpPr>
            <a:spLocks noChangeShapeType="1"/>
          </p:cNvSpPr>
          <p:nvPr/>
        </p:nvSpPr>
        <p:spPr bwMode="auto">
          <a:xfrm flipH="1">
            <a:off x="4384675" y="2033589"/>
            <a:ext cx="304800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1" name="Line 211"/>
          <p:cNvSpPr>
            <a:spLocks noChangeShapeType="1"/>
          </p:cNvSpPr>
          <p:nvPr/>
        </p:nvSpPr>
        <p:spPr bwMode="auto">
          <a:xfrm flipH="1">
            <a:off x="4384675" y="2428876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2" name="Line 212"/>
          <p:cNvSpPr>
            <a:spLocks noChangeShapeType="1"/>
          </p:cNvSpPr>
          <p:nvPr/>
        </p:nvSpPr>
        <p:spPr bwMode="auto">
          <a:xfrm flipH="1">
            <a:off x="4384675" y="1651000"/>
            <a:ext cx="304800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7333" name="Line 213"/>
          <p:cNvSpPr>
            <a:spLocks noChangeShapeType="1"/>
          </p:cNvSpPr>
          <p:nvPr/>
        </p:nvSpPr>
        <p:spPr bwMode="auto">
          <a:xfrm flipH="1">
            <a:off x="5453063" y="1636714"/>
            <a:ext cx="304800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219"/>
          <p:cNvGrpSpPr>
            <a:grpSpLocks/>
          </p:cNvGrpSpPr>
          <p:nvPr/>
        </p:nvGrpSpPr>
        <p:grpSpPr bwMode="auto">
          <a:xfrm>
            <a:off x="5634038" y="4406900"/>
            <a:ext cx="1223962" cy="401638"/>
            <a:chOff x="1903" y="2776"/>
            <a:chExt cx="771" cy="253"/>
          </a:xfrm>
        </p:grpSpPr>
        <p:sp>
          <p:nvSpPr>
            <p:cNvPr id="374869" name="Line 178"/>
            <p:cNvSpPr>
              <a:spLocks noChangeShapeType="1"/>
            </p:cNvSpPr>
            <p:nvPr/>
          </p:nvSpPr>
          <p:spPr bwMode="auto">
            <a:xfrm>
              <a:off x="1903" y="2945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70" name="Text Box 179"/>
            <p:cNvSpPr txBox="1">
              <a:spLocks noChangeArrowheads="1"/>
            </p:cNvSpPr>
            <p:nvPr/>
          </p:nvSpPr>
          <p:spPr bwMode="auto">
            <a:xfrm>
              <a:off x="2191" y="2780"/>
              <a:ext cx="288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0000CC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chemeClr val="hlink"/>
                  </a:solidFill>
                  <a:latin typeface="宋体" pitchFamily="2" charset="-122"/>
                </a:rPr>
                <a:t>’</a:t>
              </a:r>
              <a:endParaRPr lang="en-US" altLang="zh-CN" sz="200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4871" name="Text Box 180"/>
            <p:cNvSpPr txBox="1">
              <a:spLocks noChangeArrowheads="1"/>
            </p:cNvSpPr>
            <p:nvPr/>
          </p:nvSpPr>
          <p:spPr bwMode="auto">
            <a:xfrm>
              <a:off x="2479" y="2780"/>
              <a:ext cx="192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4872" name="Line 214"/>
            <p:cNvSpPr>
              <a:spLocks noChangeShapeType="1"/>
            </p:cNvSpPr>
            <p:nvPr/>
          </p:nvSpPr>
          <p:spPr bwMode="auto">
            <a:xfrm flipH="1">
              <a:off x="2482" y="2776"/>
              <a:ext cx="192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7346" name="Rectangle 226"/>
          <p:cNvSpPr>
            <a:spLocks noChangeArrowheads="1"/>
          </p:cNvSpPr>
          <p:nvPr/>
        </p:nvSpPr>
        <p:spPr bwMode="auto">
          <a:xfrm>
            <a:off x="1271588" y="5785614"/>
            <a:ext cx="432435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742950" lvl="1" indent="-28575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Tahoma" pitchFamily="34" charset="0"/>
              </a:rPr>
              <a:t>(c) 1</a:t>
            </a:r>
            <a:r>
              <a:rPr lang="en-US" altLang="zh-CN" sz="2400" baseline="30000" dirty="0">
                <a:solidFill>
                  <a:srgbClr val="0000FF"/>
                </a:solidFill>
                <a:latin typeface="Tahoma" pitchFamily="34" charset="0"/>
              </a:rPr>
              <a:t>st</a:t>
            </a:r>
            <a:r>
              <a:rPr lang="en-US" altLang="zh-CN" sz="2400" dirty="0">
                <a:solidFill>
                  <a:srgbClr val="0000FF"/>
                </a:solidFill>
                <a:latin typeface="Tahoma" pitchFamily="34" charset="0"/>
              </a:rPr>
              <a:t> gather</a:t>
            </a:r>
            <a:endParaRPr lang="zh-CN" altLang="en-US" sz="2400" dirty="0">
              <a:solidFill>
                <a:srgbClr val="0000FF"/>
              </a:solidFill>
              <a:latin typeface="Tahoma" pitchFamily="34" charset="0"/>
            </a:endParaRPr>
          </a:p>
        </p:txBody>
      </p:sp>
      <p:sp>
        <p:nvSpPr>
          <p:cNvPr id="517347" name="Rectangle 227"/>
          <p:cNvSpPr>
            <a:spLocks noChangeArrowheads="1"/>
          </p:cNvSpPr>
          <p:nvPr/>
        </p:nvSpPr>
        <p:spPr bwMode="auto">
          <a:xfrm>
            <a:off x="8162791" y="3789363"/>
            <a:ext cx="19862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(b) 1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</a:rPr>
              <a:t>st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scatter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1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243638"/>
            <a:ext cx="2133600" cy="457200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14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257" grpId="0" animBg="1"/>
      <p:bldP spid="517258" grpId="0" animBg="1"/>
      <p:bldP spid="517259" grpId="0" animBg="1"/>
      <p:bldP spid="517260" grpId="0" animBg="1"/>
      <p:bldP spid="517261" grpId="0" animBg="1"/>
      <p:bldP spid="517262" grpId="0" animBg="1"/>
      <p:bldP spid="517263" grpId="0" animBg="1"/>
      <p:bldP spid="517264" grpId="0" animBg="1"/>
      <p:bldP spid="517265" grpId="0" animBg="1"/>
      <p:bldP spid="517312" grpId="0" animBg="1"/>
      <p:bldP spid="517312" grpId="1" animBg="1"/>
      <p:bldP spid="517313" grpId="0" animBg="1"/>
      <p:bldP spid="517314" grpId="0" animBg="1"/>
      <p:bldP spid="517315" grpId="0" animBg="1"/>
      <p:bldP spid="517316" grpId="0" animBg="1"/>
      <p:bldP spid="517317" grpId="0" animBg="1"/>
      <p:bldP spid="517318" grpId="0" animBg="1"/>
      <p:bldP spid="517319" grpId="0" animBg="1"/>
      <p:bldP spid="517320" grpId="0" animBg="1"/>
      <p:bldP spid="517321" grpId="0" animBg="1"/>
      <p:bldP spid="517326" grpId="0" animBg="1"/>
      <p:bldP spid="517326" grpId="1" animBg="1"/>
      <p:bldP spid="517327" grpId="0" animBg="1"/>
      <p:bldP spid="517327" grpId="1" animBg="1"/>
      <p:bldP spid="517328" grpId="0" animBg="1"/>
      <p:bldP spid="517328" grpId="1" animBg="1"/>
      <p:bldP spid="517329" grpId="0" animBg="1"/>
      <p:bldP spid="517329" grpId="1" animBg="1"/>
      <p:bldP spid="517330" grpId="0" animBg="1"/>
      <p:bldP spid="517330" grpId="1" animBg="1"/>
      <p:bldP spid="517331" grpId="0" animBg="1"/>
      <p:bldP spid="517331" grpId="1" animBg="1"/>
      <p:bldP spid="517332" grpId="0" animBg="1"/>
      <p:bldP spid="517332" grpId="1" animBg="1"/>
      <p:bldP spid="517333" grpId="0" animBg="1"/>
      <p:bldP spid="517333" grpId="1" animBg="1"/>
      <p:bldP spid="517346" grpId="0"/>
      <p:bldP spid="5173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ChangeArrowheads="1"/>
          </p:cNvSpPr>
          <p:nvPr/>
        </p:nvSpPr>
        <p:spPr bwMode="auto">
          <a:xfrm>
            <a:off x="6003635" y="954643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6003635" y="954643"/>
            <a:ext cx="184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/>
            <a:endParaRPr lang="zh-CN" altLang="en-US"/>
          </a:p>
        </p:txBody>
      </p:sp>
      <p:graphicFrame>
        <p:nvGraphicFramePr>
          <p:cNvPr id="37683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289626"/>
              </p:ext>
            </p:extLst>
          </p:nvPr>
        </p:nvGraphicFramePr>
        <p:xfrm>
          <a:off x="1524001" y="0"/>
          <a:ext cx="9110663" cy="685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3543300" imgH="9829800" progId="Word.Picture.8">
                  <p:embed/>
                </p:oleObj>
              </mc:Choice>
              <mc:Fallback>
                <p:oleObj name="图片" r:id="rId3" imgW="3543300" imgH="98298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l="-5107" t="-1509" b="49963"/>
                      <a:stretch>
                        <a:fillRect/>
                      </a:stretch>
                    </p:blipFill>
                    <p:spPr bwMode="auto">
                      <a:xfrm>
                        <a:off x="1524001" y="0"/>
                        <a:ext cx="9110663" cy="6853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37" name="Text Box 5"/>
          <p:cNvSpPr txBox="1">
            <a:spLocks noChangeArrowheads="1"/>
          </p:cNvSpPr>
          <p:nvPr/>
        </p:nvSpPr>
        <p:spPr bwMode="auto">
          <a:xfrm>
            <a:off x="4410076" y="300039"/>
            <a:ext cx="303213" cy="3952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38" name="Line 6"/>
          <p:cNvSpPr>
            <a:spLocks noChangeShapeType="1"/>
          </p:cNvSpPr>
          <p:nvPr/>
        </p:nvSpPr>
        <p:spPr bwMode="auto">
          <a:xfrm flipH="1">
            <a:off x="4410076" y="300039"/>
            <a:ext cx="303213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4410076" y="6953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0" name="Text Box 8"/>
          <p:cNvSpPr txBox="1">
            <a:spLocks noChangeArrowheads="1"/>
          </p:cNvSpPr>
          <p:nvPr/>
        </p:nvSpPr>
        <p:spPr bwMode="auto">
          <a:xfrm>
            <a:off x="4410076" y="10890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410076" y="18764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2" name="Text Box 10"/>
          <p:cNvSpPr txBox="1">
            <a:spLocks noChangeArrowheads="1"/>
          </p:cNvSpPr>
          <p:nvPr/>
        </p:nvSpPr>
        <p:spPr bwMode="auto">
          <a:xfrm>
            <a:off x="4410076" y="1482725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3" name="Text Box 11"/>
          <p:cNvSpPr txBox="1">
            <a:spLocks noChangeArrowheads="1"/>
          </p:cNvSpPr>
          <p:nvPr/>
        </p:nvSpPr>
        <p:spPr bwMode="auto">
          <a:xfrm>
            <a:off x="4410076" y="2270126"/>
            <a:ext cx="30321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4" name="Text Box 12"/>
          <p:cNvSpPr txBox="1">
            <a:spLocks noChangeArrowheads="1"/>
          </p:cNvSpPr>
          <p:nvPr/>
        </p:nvSpPr>
        <p:spPr bwMode="auto">
          <a:xfrm>
            <a:off x="4410076" y="26670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5" name="Text Box 13"/>
          <p:cNvSpPr txBox="1">
            <a:spLocks noChangeArrowheads="1"/>
          </p:cNvSpPr>
          <p:nvPr/>
        </p:nvSpPr>
        <p:spPr bwMode="auto">
          <a:xfrm>
            <a:off x="4410076" y="30607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6" name="Text Box 14"/>
          <p:cNvSpPr txBox="1">
            <a:spLocks noChangeArrowheads="1"/>
          </p:cNvSpPr>
          <p:nvPr/>
        </p:nvSpPr>
        <p:spPr bwMode="auto">
          <a:xfrm>
            <a:off x="4410076" y="3454400"/>
            <a:ext cx="303213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sp>
        <p:nvSpPr>
          <p:cNvPr id="376847" name="Text Box 15"/>
          <p:cNvSpPr txBox="1">
            <a:spLocks noChangeArrowheads="1"/>
          </p:cNvSpPr>
          <p:nvPr/>
        </p:nvSpPr>
        <p:spPr bwMode="auto">
          <a:xfrm>
            <a:off x="4410076" y="3848101"/>
            <a:ext cx="303213" cy="392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zh-CN" sz="1000" b="1">
              <a:latin typeface="Tahoma" pitchFamily="34" charset="0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560888" y="1089025"/>
            <a:ext cx="1212850" cy="393700"/>
            <a:chOff x="1913" y="686"/>
            <a:chExt cx="764" cy="248"/>
          </a:xfrm>
        </p:grpSpPr>
        <p:sp>
          <p:nvSpPr>
            <p:cNvPr id="376849" name="Line 16"/>
            <p:cNvSpPr>
              <a:spLocks noChangeShapeType="1"/>
            </p:cNvSpPr>
            <p:nvPr/>
          </p:nvSpPr>
          <p:spPr bwMode="auto">
            <a:xfrm>
              <a:off x="1913" y="852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0" name="Text Box 17"/>
            <p:cNvSpPr txBox="1">
              <a:spLocks noChangeArrowheads="1"/>
            </p:cNvSpPr>
            <p:nvPr/>
          </p:nvSpPr>
          <p:spPr bwMode="auto">
            <a:xfrm>
              <a:off x="2200" y="686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  <a:r>
                <a:rPr lang="en-US" altLang="zh-CN" sz="2000" b="1">
                  <a:latin typeface="宋体" pitchFamily="2" charset="-122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51" name="Text Box 18"/>
            <p:cNvSpPr txBox="1">
              <a:spLocks noChangeArrowheads="1"/>
            </p:cNvSpPr>
            <p:nvPr/>
          </p:nvSpPr>
          <p:spPr bwMode="auto">
            <a:xfrm>
              <a:off x="2486" y="68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518163" name="Line 19"/>
          <p:cNvSpPr>
            <a:spLocks noChangeShapeType="1"/>
          </p:cNvSpPr>
          <p:nvPr/>
        </p:nvSpPr>
        <p:spPr bwMode="auto">
          <a:xfrm flipH="1">
            <a:off x="5470526" y="1089025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4560888" y="1482725"/>
            <a:ext cx="1212850" cy="393700"/>
            <a:chOff x="1913" y="934"/>
            <a:chExt cx="764" cy="248"/>
          </a:xfrm>
        </p:grpSpPr>
        <p:sp>
          <p:nvSpPr>
            <p:cNvPr id="376854" name="Line 20"/>
            <p:cNvSpPr>
              <a:spLocks noChangeShapeType="1"/>
            </p:cNvSpPr>
            <p:nvPr/>
          </p:nvSpPr>
          <p:spPr bwMode="auto">
            <a:xfrm>
              <a:off x="1913" y="1100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55" name="Text Box 21"/>
            <p:cNvSpPr txBox="1">
              <a:spLocks noChangeArrowheads="1"/>
            </p:cNvSpPr>
            <p:nvPr/>
          </p:nvSpPr>
          <p:spPr bwMode="auto">
            <a:xfrm>
              <a:off x="2200" y="934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3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56" name="Text Box 22"/>
            <p:cNvSpPr txBox="1">
              <a:spLocks noChangeArrowheads="1"/>
            </p:cNvSpPr>
            <p:nvPr/>
          </p:nvSpPr>
          <p:spPr bwMode="auto">
            <a:xfrm>
              <a:off x="2486" y="934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57" name="Line 23"/>
            <p:cNvSpPr>
              <a:spLocks noChangeShapeType="1"/>
            </p:cNvSpPr>
            <p:nvPr/>
          </p:nvSpPr>
          <p:spPr bwMode="auto">
            <a:xfrm flipH="1">
              <a:off x="2486" y="934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4560888" y="1876425"/>
            <a:ext cx="1212850" cy="393700"/>
            <a:chOff x="1913" y="1182"/>
            <a:chExt cx="764" cy="248"/>
          </a:xfrm>
        </p:grpSpPr>
        <p:sp>
          <p:nvSpPr>
            <p:cNvPr id="376859" name="Line 24"/>
            <p:cNvSpPr>
              <a:spLocks noChangeShapeType="1"/>
            </p:cNvSpPr>
            <p:nvPr/>
          </p:nvSpPr>
          <p:spPr bwMode="auto">
            <a:xfrm>
              <a:off x="1913" y="1348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0" name="Text Box 25"/>
            <p:cNvSpPr txBox="1">
              <a:spLocks noChangeArrowheads="1"/>
            </p:cNvSpPr>
            <p:nvPr/>
          </p:nvSpPr>
          <p:spPr bwMode="auto">
            <a:xfrm>
              <a:off x="2200" y="1182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4</a:t>
              </a:r>
              <a:r>
                <a:rPr lang="en-US" altLang="zh-CN" sz="2000" b="1">
                  <a:latin typeface="宋体" pitchFamily="2" charset="-122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61" name="Text Box 26"/>
            <p:cNvSpPr txBox="1">
              <a:spLocks noChangeArrowheads="1"/>
            </p:cNvSpPr>
            <p:nvPr/>
          </p:nvSpPr>
          <p:spPr bwMode="auto">
            <a:xfrm>
              <a:off x="2486" y="1182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62" name="Line 27"/>
            <p:cNvSpPr>
              <a:spLocks noChangeShapeType="1"/>
            </p:cNvSpPr>
            <p:nvPr/>
          </p:nvSpPr>
          <p:spPr bwMode="auto">
            <a:xfrm flipH="1">
              <a:off x="2486" y="1182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79"/>
          <p:cNvGrpSpPr>
            <a:grpSpLocks/>
          </p:cNvGrpSpPr>
          <p:nvPr/>
        </p:nvGrpSpPr>
        <p:grpSpPr bwMode="auto">
          <a:xfrm>
            <a:off x="4560888" y="3848101"/>
            <a:ext cx="1212850" cy="392113"/>
            <a:chOff x="1913" y="2424"/>
            <a:chExt cx="764" cy="247"/>
          </a:xfrm>
        </p:grpSpPr>
        <p:sp>
          <p:nvSpPr>
            <p:cNvPr id="376864" name="Line 31"/>
            <p:cNvSpPr>
              <a:spLocks noChangeShapeType="1"/>
            </p:cNvSpPr>
            <p:nvPr/>
          </p:nvSpPr>
          <p:spPr bwMode="auto">
            <a:xfrm>
              <a:off x="1913" y="2589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65" name="Text Box 32"/>
            <p:cNvSpPr txBox="1">
              <a:spLocks noChangeArrowheads="1"/>
            </p:cNvSpPr>
            <p:nvPr/>
          </p:nvSpPr>
          <p:spPr bwMode="auto">
            <a:xfrm>
              <a:off x="2200" y="2424"/>
              <a:ext cx="286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9</a:t>
              </a:r>
              <a:r>
                <a:rPr lang="en-US" altLang="zh-CN" sz="2000" b="1">
                  <a:latin typeface="宋体" pitchFamily="2" charset="-122"/>
                </a:rPr>
                <a:t>7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66" name="Text Box 33"/>
            <p:cNvSpPr txBox="1">
              <a:spLocks noChangeArrowheads="1"/>
            </p:cNvSpPr>
            <p:nvPr/>
          </p:nvSpPr>
          <p:spPr bwMode="auto">
            <a:xfrm>
              <a:off x="2486" y="2424"/>
              <a:ext cx="191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67" name="Line 34"/>
            <p:cNvSpPr>
              <a:spLocks noChangeShapeType="1"/>
            </p:cNvSpPr>
            <p:nvPr/>
          </p:nvSpPr>
          <p:spPr bwMode="auto">
            <a:xfrm flipH="1">
              <a:off x="2486" y="2424"/>
              <a:ext cx="191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5622925" y="1089025"/>
            <a:ext cx="1212850" cy="393700"/>
            <a:chOff x="2582" y="686"/>
            <a:chExt cx="764" cy="248"/>
          </a:xfrm>
        </p:grpSpPr>
        <p:sp>
          <p:nvSpPr>
            <p:cNvPr id="376869" name="Line 35"/>
            <p:cNvSpPr>
              <a:spLocks noChangeShapeType="1"/>
            </p:cNvSpPr>
            <p:nvPr/>
          </p:nvSpPr>
          <p:spPr bwMode="auto">
            <a:xfrm>
              <a:off x="2582" y="852"/>
              <a:ext cx="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0" name="Text Box 36"/>
            <p:cNvSpPr txBox="1">
              <a:spLocks noChangeArrowheads="1"/>
            </p:cNvSpPr>
            <p:nvPr/>
          </p:nvSpPr>
          <p:spPr bwMode="auto">
            <a:xfrm>
              <a:off x="2868" y="686"/>
              <a:ext cx="287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2</a:t>
              </a:r>
              <a:r>
                <a:rPr lang="en-US" altLang="zh-CN" sz="2000" b="1">
                  <a:latin typeface="宋体" pitchFamily="2" charset="-122"/>
                </a:rPr>
                <a:t>6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71" name="Text Box 37"/>
            <p:cNvSpPr txBox="1">
              <a:spLocks noChangeArrowheads="1"/>
            </p:cNvSpPr>
            <p:nvPr/>
          </p:nvSpPr>
          <p:spPr bwMode="auto">
            <a:xfrm>
              <a:off x="3155" y="68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72" name="Line 38"/>
            <p:cNvSpPr>
              <a:spLocks noChangeShapeType="1"/>
            </p:cNvSpPr>
            <p:nvPr/>
          </p:nvSpPr>
          <p:spPr bwMode="auto">
            <a:xfrm flipH="1">
              <a:off x="3155" y="686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80"/>
          <p:cNvGrpSpPr>
            <a:grpSpLocks/>
          </p:cNvGrpSpPr>
          <p:nvPr/>
        </p:nvGrpSpPr>
        <p:grpSpPr bwMode="auto">
          <a:xfrm>
            <a:off x="4560888" y="3454400"/>
            <a:ext cx="1212850" cy="393700"/>
            <a:chOff x="1913" y="2176"/>
            <a:chExt cx="764" cy="248"/>
          </a:xfrm>
        </p:grpSpPr>
        <p:sp>
          <p:nvSpPr>
            <p:cNvPr id="376874" name="Line 28"/>
            <p:cNvSpPr>
              <a:spLocks noChangeShapeType="1"/>
            </p:cNvSpPr>
            <p:nvPr/>
          </p:nvSpPr>
          <p:spPr bwMode="auto">
            <a:xfrm>
              <a:off x="1913" y="2341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75" name="Text Box 29"/>
            <p:cNvSpPr txBox="1">
              <a:spLocks noChangeArrowheads="1"/>
            </p:cNvSpPr>
            <p:nvPr/>
          </p:nvSpPr>
          <p:spPr bwMode="auto">
            <a:xfrm>
              <a:off x="2200" y="2176"/>
              <a:ext cx="286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latin typeface="宋体" pitchFamily="2" charset="-122"/>
                </a:rPr>
                <a:t>8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76" name="Text Box 30"/>
            <p:cNvSpPr txBox="1">
              <a:spLocks noChangeArrowheads="1"/>
            </p:cNvSpPr>
            <p:nvPr/>
          </p:nvSpPr>
          <p:spPr bwMode="auto">
            <a:xfrm>
              <a:off x="2486" y="2176"/>
              <a:ext cx="191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877" name="Line 39"/>
            <p:cNvSpPr>
              <a:spLocks noChangeShapeType="1"/>
            </p:cNvSpPr>
            <p:nvPr/>
          </p:nvSpPr>
          <p:spPr bwMode="auto">
            <a:xfrm flipH="1">
              <a:off x="2486" y="2176"/>
              <a:ext cx="191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8184" name="Text Box 40"/>
          <p:cNvSpPr txBox="1">
            <a:spLocks noChangeArrowheads="1"/>
          </p:cNvSpPr>
          <p:nvPr/>
        </p:nvSpPr>
        <p:spPr bwMode="auto">
          <a:xfrm>
            <a:off x="6143626" y="5375275"/>
            <a:ext cx="454025" cy="393700"/>
          </a:xfrm>
          <a:prstGeom prst="rect">
            <a:avLst/>
          </a:prstGeom>
          <a:solidFill>
            <a:srgbClr val="FFFF99">
              <a:alpha val="45097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2</a:t>
            </a:r>
          </a:p>
        </p:txBody>
      </p:sp>
      <p:sp>
        <p:nvSpPr>
          <p:cNvPr id="518185" name="Text Box 41"/>
          <p:cNvSpPr txBox="1">
            <a:spLocks noChangeArrowheads="1"/>
          </p:cNvSpPr>
          <p:nvPr/>
        </p:nvSpPr>
        <p:spPr bwMode="auto">
          <a:xfrm>
            <a:off x="6597651" y="5375275"/>
            <a:ext cx="455613" cy="393700"/>
          </a:xfrm>
          <a:prstGeom prst="rect">
            <a:avLst/>
          </a:prstGeom>
          <a:solidFill>
            <a:srgbClr val="FFFF99">
              <a:alpha val="4509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6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6" name="Text Box 42"/>
          <p:cNvSpPr txBox="1">
            <a:spLocks noChangeArrowheads="1"/>
          </p:cNvSpPr>
          <p:nvPr/>
        </p:nvSpPr>
        <p:spPr bwMode="auto">
          <a:xfrm>
            <a:off x="7053264" y="5375275"/>
            <a:ext cx="454025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7" name="Text Box 43"/>
          <p:cNvSpPr txBox="1">
            <a:spLocks noChangeArrowheads="1"/>
          </p:cNvSpPr>
          <p:nvPr/>
        </p:nvSpPr>
        <p:spPr bwMode="auto">
          <a:xfrm>
            <a:off x="7507288" y="5375275"/>
            <a:ext cx="455612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8" name="Text Box 44"/>
          <p:cNvSpPr txBox="1">
            <a:spLocks noChangeArrowheads="1"/>
          </p:cNvSpPr>
          <p:nvPr/>
        </p:nvSpPr>
        <p:spPr bwMode="auto">
          <a:xfrm>
            <a:off x="7962901" y="5375275"/>
            <a:ext cx="454025" cy="393700"/>
          </a:xfrm>
          <a:prstGeom prst="rect">
            <a:avLst/>
          </a:prstGeom>
          <a:solidFill>
            <a:srgbClr val="CCFFFF">
              <a:alpha val="23137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3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89" name="Text Box 45"/>
          <p:cNvSpPr txBox="1">
            <a:spLocks noChangeArrowheads="1"/>
          </p:cNvSpPr>
          <p:nvPr/>
        </p:nvSpPr>
        <p:spPr bwMode="auto">
          <a:xfrm>
            <a:off x="8416926" y="5375275"/>
            <a:ext cx="455613" cy="393700"/>
          </a:xfrm>
          <a:prstGeom prst="rect">
            <a:avLst/>
          </a:prstGeom>
          <a:solidFill>
            <a:srgbClr val="CCFFFF">
              <a:alpha val="23137"/>
            </a:srgb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9</a:t>
            </a:r>
          </a:p>
        </p:txBody>
      </p:sp>
      <p:sp>
        <p:nvSpPr>
          <p:cNvPr id="518190" name="Text Box 46"/>
          <p:cNvSpPr txBox="1">
            <a:spLocks noChangeArrowheads="1"/>
          </p:cNvSpPr>
          <p:nvPr/>
        </p:nvSpPr>
        <p:spPr bwMode="auto">
          <a:xfrm>
            <a:off x="8872539" y="5375275"/>
            <a:ext cx="454025" cy="393700"/>
          </a:xfrm>
          <a:prstGeom prst="rect">
            <a:avLst/>
          </a:prstGeom>
          <a:solidFill>
            <a:schemeClr val="bg1">
              <a:alpha val="23137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8</a:t>
            </a:r>
          </a:p>
        </p:txBody>
      </p:sp>
      <p:sp>
        <p:nvSpPr>
          <p:cNvPr id="518191" name="Text Box 47"/>
          <p:cNvSpPr txBox="1">
            <a:spLocks noChangeArrowheads="1"/>
          </p:cNvSpPr>
          <p:nvPr/>
        </p:nvSpPr>
        <p:spPr bwMode="auto">
          <a:xfrm>
            <a:off x="9326563" y="5375275"/>
            <a:ext cx="455612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’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192" name="Text Box 48"/>
          <p:cNvSpPr txBox="1">
            <a:spLocks noChangeArrowheads="1"/>
          </p:cNvSpPr>
          <p:nvPr/>
        </p:nvSpPr>
        <p:spPr bwMode="auto">
          <a:xfrm>
            <a:off x="9782176" y="5375275"/>
            <a:ext cx="454025" cy="3937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en-US" altLang="zh-CN" sz="2000" b="1">
                <a:latin typeface="宋体" pitchFamily="2" charset="-122"/>
              </a:rPr>
              <a:t>7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376887" name="Line 49"/>
          <p:cNvSpPr>
            <a:spLocks noChangeShapeType="1"/>
          </p:cNvSpPr>
          <p:nvPr/>
        </p:nvSpPr>
        <p:spPr bwMode="auto">
          <a:xfrm flipH="1">
            <a:off x="4410076" y="695325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4560888" y="2270126"/>
            <a:ext cx="1212850" cy="396875"/>
            <a:chOff x="1913" y="1430"/>
            <a:chExt cx="764" cy="250"/>
          </a:xfrm>
        </p:grpSpPr>
        <p:sp>
          <p:nvSpPr>
            <p:cNvPr id="376889" name="Line 50"/>
            <p:cNvSpPr>
              <a:spLocks noChangeShapeType="1"/>
            </p:cNvSpPr>
            <p:nvPr/>
          </p:nvSpPr>
          <p:spPr bwMode="auto">
            <a:xfrm>
              <a:off x="1913" y="1596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0" name="Text Box 51"/>
            <p:cNvSpPr txBox="1">
              <a:spLocks noChangeArrowheads="1"/>
            </p:cNvSpPr>
            <p:nvPr/>
          </p:nvSpPr>
          <p:spPr bwMode="auto">
            <a:xfrm>
              <a:off x="2200" y="1430"/>
              <a:ext cx="28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5</a:t>
              </a:r>
              <a:r>
                <a:rPr lang="en-US" altLang="zh-CN" sz="2000" b="1">
                  <a:latin typeface="宋体" pitchFamily="2" charset="-122"/>
                </a:rPr>
                <a:t>3</a:t>
              </a: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91" name="Text Box 52"/>
            <p:cNvSpPr txBox="1">
              <a:spLocks noChangeArrowheads="1"/>
            </p:cNvSpPr>
            <p:nvPr/>
          </p:nvSpPr>
          <p:spPr bwMode="auto">
            <a:xfrm>
              <a:off x="2486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grpSp>
        <p:nvGrpSpPr>
          <p:cNvPr id="9" name="Group 81"/>
          <p:cNvGrpSpPr>
            <a:grpSpLocks/>
          </p:cNvGrpSpPr>
          <p:nvPr/>
        </p:nvGrpSpPr>
        <p:grpSpPr bwMode="auto">
          <a:xfrm>
            <a:off x="5735638" y="3429001"/>
            <a:ext cx="1212850" cy="396875"/>
            <a:chOff x="2582" y="1430"/>
            <a:chExt cx="764" cy="250"/>
          </a:xfrm>
        </p:grpSpPr>
        <p:sp>
          <p:nvSpPr>
            <p:cNvPr id="376893" name="Line 53"/>
            <p:cNvSpPr>
              <a:spLocks noChangeShapeType="1"/>
            </p:cNvSpPr>
            <p:nvPr/>
          </p:nvSpPr>
          <p:spPr bwMode="auto">
            <a:xfrm>
              <a:off x="2582" y="1596"/>
              <a:ext cx="2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894" name="Text Box 54"/>
            <p:cNvSpPr txBox="1">
              <a:spLocks noChangeArrowheads="1"/>
            </p:cNvSpPr>
            <p:nvPr/>
          </p:nvSpPr>
          <p:spPr bwMode="auto">
            <a:xfrm>
              <a:off x="2868" y="1430"/>
              <a:ext cx="287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solidFill>
                    <a:srgbClr val="FF0000"/>
                  </a:solidFill>
                  <a:latin typeface="宋体" pitchFamily="2" charset="-122"/>
                </a:rPr>
                <a:t>8</a:t>
              </a:r>
              <a:r>
                <a:rPr lang="en-US" altLang="zh-CN" sz="2000" b="1">
                  <a:latin typeface="宋体" pitchFamily="2" charset="-122"/>
                </a:rPr>
                <a:t>’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895" name="Text Box 55"/>
            <p:cNvSpPr txBox="1">
              <a:spLocks noChangeArrowheads="1"/>
            </p:cNvSpPr>
            <p:nvPr/>
          </p:nvSpPr>
          <p:spPr bwMode="auto">
            <a:xfrm>
              <a:off x="3155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</p:grpSp>
      <p:sp>
        <p:nvSpPr>
          <p:cNvPr id="376896" name="Line 60"/>
          <p:cNvSpPr>
            <a:spLocks noChangeShapeType="1"/>
          </p:cNvSpPr>
          <p:nvPr/>
        </p:nvSpPr>
        <p:spPr bwMode="auto">
          <a:xfrm flipH="1">
            <a:off x="4410076" y="26670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6897" name="Line 61"/>
          <p:cNvSpPr>
            <a:spLocks noChangeShapeType="1"/>
          </p:cNvSpPr>
          <p:nvPr/>
        </p:nvSpPr>
        <p:spPr bwMode="auto">
          <a:xfrm flipH="1">
            <a:off x="4410076" y="30607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0" name="Line 66"/>
          <p:cNvSpPr>
            <a:spLocks noChangeShapeType="1"/>
          </p:cNvSpPr>
          <p:nvPr/>
        </p:nvSpPr>
        <p:spPr bwMode="auto">
          <a:xfrm flipH="1">
            <a:off x="4408488" y="1089025"/>
            <a:ext cx="303212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1" name="Line 67"/>
          <p:cNvSpPr>
            <a:spLocks noChangeShapeType="1"/>
          </p:cNvSpPr>
          <p:nvPr/>
        </p:nvSpPr>
        <p:spPr bwMode="auto">
          <a:xfrm flipH="1">
            <a:off x="4408488" y="1484313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2" name="Line 68"/>
          <p:cNvSpPr>
            <a:spLocks noChangeShapeType="1"/>
          </p:cNvSpPr>
          <p:nvPr/>
        </p:nvSpPr>
        <p:spPr bwMode="auto">
          <a:xfrm flipH="1">
            <a:off x="4408488" y="1885950"/>
            <a:ext cx="303212" cy="395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3" name="Line 69"/>
          <p:cNvSpPr>
            <a:spLocks noChangeShapeType="1"/>
          </p:cNvSpPr>
          <p:nvPr/>
        </p:nvSpPr>
        <p:spPr bwMode="auto">
          <a:xfrm flipH="1">
            <a:off x="4408488" y="2281238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4" name="Line 70"/>
          <p:cNvSpPr>
            <a:spLocks noChangeShapeType="1"/>
          </p:cNvSpPr>
          <p:nvPr/>
        </p:nvSpPr>
        <p:spPr bwMode="auto">
          <a:xfrm flipH="1">
            <a:off x="4418013" y="3440114"/>
            <a:ext cx="303212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5" name="Line 71"/>
          <p:cNvSpPr>
            <a:spLocks noChangeShapeType="1"/>
          </p:cNvSpPr>
          <p:nvPr/>
        </p:nvSpPr>
        <p:spPr bwMode="auto">
          <a:xfrm flipH="1">
            <a:off x="4418013" y="3835400"/>
            <a:ext cx="303212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16" name="Line 72"/>
          <p:cNvSpPr>
            <a:spLocks noChangeShapeType="1"/>
          </p:cNvSpPr>
          <p:nvPr/>
        </p:nvSpPr>
        <p:spPr bwMode="auto">
          <a:xfrm flipH="1">
            <a:off x="5464176" y="2281238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84"/>
          <p:cNvGrpSpPr>
            <a:grpSpLocks/>
          </p:cNvGrpSpPr>
          <p:nvPr/>
        </p:nvGrpSpPr>
        <p:grpSpPr bwMode="auto">
          <a:xfrm>
            <a:off x="5667375" y="2270126"/>
            <a:ext cx="1212850" cy="396875"/>
            <a:chOff x="3250" y="1430"/>
            <a:chExt cx="764" cy="250"/>
          </a:xfrm>
        </p:grpSpPr>
        <p:sp>
          <p:nvSpPr>
            <p:cNvPr id="376906" name="Line 56"/>
            <p:cNvSpPr>
              <a:spLocks noChangeShapeType="1"/>
            </p:cNvSpPr>
            <p:nvPr/>
          </p:nvSpPr>
          <p:spPr bwMode="auto">
            <a:xfrm>
              <a:off x="3250" y="1596"/>
              <a:ext cx="2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07" name="Text Box 57"/>
            <p:cNvSpPr txBox="1">
              <a:spLocks noChangeArrowheads="1"/>
            </p:cNvSpPr>
            <p:nvPr/>
          </p:nvSpPr>
          <p:spPr bwMode="auto">
            <a:xfrm>
              <a:off x="3537" y="1430"/>
              <a:ext cx="286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b="1">
                  <a:solidFill>
                    <a:srgbClr val="0000FF"/>
                  </a:solidFill>
                  <a:latin typeface="宋体" pitchFamily="2" charset="-122"/>
                </a:rPr>
                <a:t>5</a:t>
              </a:r>
              <a:r>
                <a:rPr lang="en-US" altLang="zh-CN" sz="2000" b="1">
                  <a:latin typeface="宋体" pitchFamily="2" charset="-122"/>
                </a:rPr>
                <a:t>9</a:t>
              </a:r>
              <a:endParaRPr lang="en-US" altLang="zh-CN" sz="2000">
                <a:latin typeface="Times New Roman" pitchFamily="18" charset="0"/>
              </a:endParaRPr>
            </a:p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 b="1">
                <a:latin typeface="Tahoma" pitchFamily="34" charset="0"/>
              </a:endParaRPr>
            </a:p>
          </p:txBody>
        </p:sp>
        <p:sp>
          <p:nvSpPr>
            <p:cNvPr id="376908" name="Text Box 58"/>
            <p:cNvSpPr txBox="1">
              <a:spLocks noChangeArrowheads="1"/>
            </p:cNvSpPr>
            <p:nvPr/>
          </p:nvSpPr>
          <p:spPr bwMode="auto">
            <a:xfrm>
              <a:off x="3823" y="1430"/>
              <a:ext cx="191" cy="2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zh-CN" altLang="zh-CN" sz="1000" b="1">
                <a:latin typeface="Tahoma" pitchFamily="34" charset="0"/>
              </a:endParaRPr>
            </a:p>
          </p:txBody>
        </p:sp>
        <p:sp>
          <p:nvSpPr>
            <p:cNvPr id="376909" name="Line 59"/>
            <p:cNvSpPr>
              <a:spLocks noChangeShapeType="1"/>
            </p:cNvSpPr>
            <p:nvPr/>
          </p:nvSpPr>
          <p:spPr bwMode="auto">
            <a:xfrm flipH="1">
              <a:off x="3823" y="1430"/>
              <a:ext cx="191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8217" name="Line 73"/>
          <p:cNvSpPr>
            <a:spLocks noChangeShapeType="1"/>
          </p:cNvSpPr>
          <p:nvPr/>
        </p:nvSpPr>
        <p:spPr bwMode="auto">
          <a:xfrm flipH="1">
            <a:off x="6635751" y="3429000"/>
            <a:ext cx="303213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8251" name="Text Box 107"/>
          <p:cNvSpPr txBox="1">
            <a:spLocks noChangeArrowheads="1"/>
          </p:cNvSpPr>
          <p:nvPr/>
        </p:nvSpPr>
        <p:spPr bwMode="auto">
          <a:xfrm>
            <a:off x="59436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4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2" name="Text Box 108"/>
          <p:cNvSpPr txBox="1">
            <a:spLocks noChangeArrowheads="1"/>
          </p:cNvSpPr>
          <p:nvPr/>
        </p:nvSpPr>
        <p:spPr bwMode="auto">
          <a:xfrm>
            <a:off x="64008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3</a:t>
            </a:r>
            <a:r>
              <a:rPr lang="en-US" altLang="zh-CN" sz="2000" b="1">
                <a:latin typeface="宋体" pitchFamily="2" charset="-122"/>
              </a:rPr>
              <a:t>1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3" name="Text Box 109"/>
          <p:cNvSpPr txBox="1">
            <a:spLocks noChangeArrowheads="1"/>
          </p:cNvSpPr>
          <p:nvPr/>
        </p:nvSpPr>
        <p:spPr bwMode="auto">
          <a:xfrm>
            <a:off x="68580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2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4" name="Text Box 110"/>
          <p:cNvSpPr txBox="1">
            <a:spLocks noChangeArrowheads="1"/>
          </p:cNvSpPr>
          <p:nvPr/>
        </p:nvSpPr>
        <p:spPr bwMode="auto">
          <a:xfrm>
            <a:off x="7315200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3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5" name="Text Box 111"/>
          <p:cNvSpPr txBox="1">
            <a:spLocks noChangeArrowheads="1"/>
          </p:cNvSpPr>
          <p:nvPr/>
        </p:nvSpPr>
        <p:spPr bwMode="auto">
          <a:xfrm>
            <a:off x="7772401" y="333375"/>
            <a:ext cx="455613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2</a:t>
            </a:r>
            <a:r>
              <a:rPr lang="en-US" altLang="zh-CN" sz="2000" b="1">
                <a:latin typeface="宋体" pitchFamily="2" charset="-122"/>
              </a:rPr>
              <a:t>6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6" name="Text Box 112"/>
          <p:cNvSpPr txBox="1">
            <a:spLocks noChangeArrowheads="1"/>
          </p:cNvSpPr>
          <p:nvPr/>
        </p:nvSpPr>
        <p:spPr bwMode="auto">
          <a:xfrm>
            <a:off x="82280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9</a:t>
            </a:r>
            <a:r>
              <a:rPr lang="en-US" altLang="zh-CN" sz="2000" b="1">
                <a:latin typeface="宋体" pitchFamily="2" charset="-122"/>
              </a:rPr>
              <a:t>7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7" name="Text Box 113"/>
          <p:cNvSpPr txBox="1">
            <a:spLocks noChangeArrowheads="1"/>
          </p:cNvSpPr>
          <p:nvPr/>
        </p:nvSpPr>
        <p:spPr bwMode="auto">
          <a:xfrm>
            <a:off x="86852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8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8" name="Text Box 114"/>
          <p:cNvSpPr txBox="1">
            <a:spLocks noChangeArrowheads="1"/>
          </p:cNvSpPr>
          <p:nvPr/>
        </p:nvSpPr>
        <p:spPr bwMode="auto">
          <a:xfrm>
            <a:off x="9142413" y="333375"/>
            <a:ext cx="4826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solidFill>
                  <a:srgbClr val="FF0000"/>
                </a:solidFill>
                <a:latin typeface="宋体" pitchFamily="2" charset="-122"/>
              </a:rPr>
              <a:t>8</a:t>
            </a:r>
            <a:r>
              <a:rPr lang="en-US" altLang="zh-CN" sz="2000" b="1">
                <a:latin typeface="宋体" pitchFamily="2" charset="-122"/>
              </a:rPr>
              <a:t>’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59" name="Text Box 115"/>
          <p:cNvSpPr txBox="1">
            <a:spLocks noChangeArrowheads="1"/>
          </p:cNvSpPr>
          <p:nvPr/>
        </p:nvSpPr>
        <p:spPr bwMode="auto">
          <a:xfrm>
            <a:off x="9599613" y="333375"/>
            <a:ext cx="457200" cy="395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000FF"/>
                </a:solidFill>
                <a:latin typeface="宋体" pitchFamily="2" charset="-122"/>
              </a:rPr>
              <a:t>5</a:t>
            </a:r>
            <a:r>
              <a:rPr lang="en-US" altLang="zh-CN" sz="2000" b="1">
                <a:latin typeface="宋体" pitchFamily="2" charset="-122"/>
              </a:rPr>
              <a:t>9</a:t>
            </a:r>
            <a:endParaRPr lang="en-US" altLang="zh-CN" sz="2000" b="1">
              <a:latin typeface="Tahoma" pitchFamily="34" charset="0"/>
            </a:endParaRPr>
          </a:p>
        </p:txBody>
      </p:sp>
      <p:sp>
        <p:nvSpPr>
          <p:cNvPr id="518262" name="Rectangle 118"/>
          <p:cNvSpPr>
            <a:spLocks noChangeArrowheads="1"/>
          </p:cNvSpPr>
          <p:nvPr/>
        </p:nvSpPr>
        <p:spPr bwMode="auto">
          <a:xfrm>
            <a:off x="2656351" y="5229226"/>
            <a:ext cx="200567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(e) 2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</a:rPr>
              <a:t>nd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gather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(final)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76921" name="Rectangle 119"/>
          <p:cNvSpPr>
            <a:spLocks noChangeArrowheads="1"/>
          </p:cNvSpPr>
          <p:nvPr/>
        </p:nvSpPr>
        <p:spPr bwMode="auto">
          <a:xfrm>
            <a:off x="7947241" y="3789363"/>
            <a:ext cx="20569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342900" indent="-342900"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(d) 2</a:t>
            </a:r>
            <a:r>
              <a:rPr lang="en-US" altLang="zh-CN" sz="2400" baseline="30000" dirty="0">
                <a:solidFill>
                  <a:srgbClr val="0000FF"/>
                </a:solidFill>
                <a:latin typeface="+mn-lt"/>
              </a:rPr>
              <a:t>nd</a:t>
            </a:r>
            <a:r>
              <a:rPr lang="en-US" altLang="zh-CN" sz="2400" dirty="0">
                <a:solidFill>
                  <a:srgbClr val="0000FF"/>
                </a:solidFill>
                <a:latin typeface="+mn-lt"/>
              </a:rPr>
              <a:t> scatter</a:t>
            </a:r>
            <a:endParaRPr lang="zh-CN" altLang="en-US" sz="24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0" name="幻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077200" y="6243638"/>
            <a:ext cx="2133600" cy="457200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336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63" grpId="0" animBg="1"/>
      <p:bldP spid="518163" grpId="1" animBg="1"/>
      <p:bldP spid="518184" grpId="0" animBg="1"/>
      <p:bldP spid="518185" grpId="0" animBg="1"/>
      <p:bldP spid="518186" grpId="0" animBg="1"/>
      <p:bldP spid="518187" grpId="0" animBg="1"/>
      <p:bldP spid="518188" grpId="0" animBg="1"/>
      <p:bldP spid="518189" grpId="0" animBg="1"/>
      <p:bldP spid="518190" grpId="0" animBg="1"/>
      <p:bldP spid="518191" grpId="0" animBg="1"/>
      <p:bldP spid="518192" grpId="0" animBg="1"/>
      <p:bldP spid="518210" grpId="0" animBg="1"/>
      <p:bldP spid="518210" grpId="1" animBg="1"/>
      <p:bldP spid="518211" grpId="0" animBg="1"/>
      <p:bldP spid="518211" grpId="1" animBg="1"/>
      <p:bldP spid="518212" grpId="0" animBg="1"/>
      <p:bldP spid="518212" grpId="1" animBg="1"/>
      <p:bldP spid="518213" grpId="0" animBg="1"/>
      <p:bldP spid="518213" grpId="1" animBg="1"/>
      <p:bldP spid="518214" grpId="0" animBg="1"/>
      <p:bldP spid="518214" grpId="1" animBg="1"/>
      <p:bldP spid="518215" grpId="0" animBg="1"/>
      <p:bldP spid="518215" grpId="1" animBg="1"/>
      <p:bldP spid="518216" grpId="0" animBg="1"/>
      <p:bldP spid="518216" grpId="1" animBg="1"/>
      <p:bldP spid="518217" grpId="0" animBg="1"/>
      <p:bldP spid="518217" grpId="1" animBg="1"/>
      <p:bldP spid="518252" grpId="0" animBg="1"/>
      <p:bldP spid="518253" grpId="0" animBg="1"/>
      <p:bldP spid="518254" grpId="0" animBg="1"/>
      <p:bldP spid="518255" grpId="0" animBg="1"/>
      <p:bldP spid="518256" grpId="0" animBg="1"/>
      <p:bldP spid="518257" grpId="0" animBg="1"/>
      <p:bldP spid="518258" grpId="0" animBg="1"/>
      <p:bldP spid="518259" grpId="0" animBg="1"/>
      <p:bldP spid="5182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Bucket sort (</a:t>
            </a:r>
            <a:r>
              <a:rPr lang="zh-CN" altLang="en-US" dirty="0">
                <a:solidFill>
                  <a:srgbClr val="FF0000"/>
                </a:solidFill>
              </a:rPr>
              <a:t>桶式排序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/>
              <a:t>Radix sort (</a:t>
            </a:r>
            <a:r>
              <a:rPr lang="zh-CN" altLang="en-US" dirty="0"/>
              <a:t>基数排序</a:t>
            </a:r>
            <a:r>
              <a:rPr lang="en-US" altLang="zh-CN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914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7C908-DCA9-4046-B566-4C40DD26E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C0968-5136-459D-B490-C33A0A829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All elements also form a linked list</a:t>
            </a:r>
            <a:endParaRPr lang="en-US" altLang="zh-CN" sz="3200" b="1" dirty="0">
              <a:solidFill>
                <a:srgbClr val="8000FF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Node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public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: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Record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key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 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Sorted Key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     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 of next node, as pointer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};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All buckets as array of linked list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StaticQueue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public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: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head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index of first element, </a:t>
            </a:r>
            <a:r>
              <a:rPr lang="en-US" altLang="zh-CN" sz="32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init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: -1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tail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// index of last element, </a:t>
            </a:r>
            <a:r>
              <a:rPr lang="en-US" altLang="zh-CN" sz="32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init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: -1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};</a:t>
            </a:r>
            <a:endParaRPr kumimoji="0" lang="en-US" altLang="zh-CN" sz="3200" b="1" dirty="0">
              <a:latin typeface="Ludica fax"/>
              <a:ea typeface="微软雅黑" charset="0"/>
              <a:cs typeface="Consolas" pitchFamily="49" charset="0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BFEA-1388-4840-B7A7-D99743E15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6146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BF86A-073F-4447-BC12-260D459D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9ECA1D-D01A-4572-8681-D13D3919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RadixSort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Node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	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first</a:t>
            </a:r>
            <a:r>
              <a:rPr lang="zh-CN" alt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points to the first element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StaticQueue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new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StaticQueue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nn-NO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n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nn-NO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endParaRPr lang="nn-NO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Init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nn-NO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nn-NO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</a:t>
            </a:r>
            <a:r>
              <a:rPr lang="nn-NO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nn-NO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// sort</a:t>
            </a:r>
            <a:r>
              <a:rPr lang="zh-CN" alt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zh-CN" alt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each</a:t>
            </a:r>
            <a:r>
              <a:rPr lang="zh-CN" alt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digit</a:t>
            </a:r>
            <a:endParaRPr lang="nn-NO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Distribute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Collect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delete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[]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</a:p>
          <a:p>
            <a:pPr marL="0" indent="0" defTabSz="36000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8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Output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367E04-CFD9-4FBD-9A44-6E7F631623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898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75CD8-4873-42EF-91B1-835F9CBC7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DFA8D-D087-418A-9500-A4588E5F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96752"/>
            <a:ext cx="10972800" cy="4962749"/>
          </a:xfrm>
        </p:spPr>
        <p:txBody>
          <a:bodyPr>
            <a:normAutofit fontScale="92500" lnSpcReduction="20000"/>
          </a:bodyPr>
          <a:lstStyle/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Distribute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Node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StaticQueue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j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j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!=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Travel all elements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k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key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en-US" altLang="zh-CN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pt-BR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for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 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pt-BR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 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i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pt-BR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</a:t>
            </a:r>
            <a:r>
              <a:rPr lang="pt-BR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++) 	</a:t>
            </a:r>
            <a:endParaRPr lang="pt-BR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k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k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%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Get the </a:t>
            </a:r>
            <a:r>
              <a:rPr lang="en-US" altLang="zh-CN" sz="2000" b="1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i-th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digit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   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Insert into linked list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else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tail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endParaRPr lang="zh-CN" altLang="en-US" sz="20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queue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tail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Array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curr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Move to next element</a:t>
            </a:r>
            <a:endParaRPr lang="en-US" altLang="zh-CN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endParaRPr lang="zh-CN" altLang="en-US" sz="1800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9FA8C-49A4-4F51-AF8D-12893D255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59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16307A-0412-4D2F-92C1-0B189EE8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Sample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10D6D8-8BE2-46B5-B4B5-44FE0C27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96752"/>
            <a:ext cx="10972800" cy="5106766"/>
          </a:xfrm>
        </p:spPr>
        <p:txBody>
          <a:bodyPr>
            <a:normAutofit fontScale="85000" lnSpcReduction="20000"/>
          </a:bodyPr>
          <a:lstStyle/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Collect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Node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&amp;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first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StaticQueue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8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last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,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0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        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last means the last gathered element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	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Find the first non-empty bucket list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first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last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tail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				</a:t>
            </a:r>
            <a:endParaRPr lang="en-US" altLang="zh-CN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++;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     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while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&lt;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r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&amp;&amp;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// Next non-empty bucket list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++;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  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if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!=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)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{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last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head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endParaRPr lang="en-US" altLang="zh-CN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	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last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queue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k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tail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  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// Gather all elements in this bucket</a:t>
            </a:r>
            <a:endParaRPr lang="zh-CN" altLang="en-US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  <a:endParaRPr lang="zh-CN" altLang="en-US" sz="3200" b="1" dirty="0">
              <a:solidFill>
                <a:srgbClr val="000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	Array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[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last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].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next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=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-</a:t>
            </a:r>
            <a:r>
              <a:rPr lang="en-US" altLang="zh-CN" sz="3200" b="1" dirty="0">
                <a:solidFill>
                  <a:srgbClr val="FF8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1</a:t>
            </a:r>
            <a:r>
              <a:rPr lang="en-US" altLang="zh-CN" sz="3200" b="1" dirty="0">
                <a:solidFill>
                  <a:srgbClr val="00008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;</a:t>
            </a:r>
            <a:r>
              <a:rPr lang="en-US" altLang="zh-CN" sz="32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  <a:cs typeface="Consolas" pitchFamily="49" charset="0"/>
              </a:rPr>
              <a:t> </a:t>
            </a:r>
            <a:endParaRPr lang="en-US" altLang="zh-CN" sz="3200" b="1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Consolas" pitchFamily="49" charset="0"/>
            </a:endParaRPr>
          </a:p>
          <a:p>
            <a:pPr marL="0" indent="0" defTabSz="360000">
              <a:spcBef>
                <a:spcPts val="0"/>
              </a:spcBef>
              <a:buNone/>
            </a:pPr>
            <a:r>
              <a:rPr lang="en-US" altLang="zh-CN" sz="3200" b="1" dirty="0">
                <a:highlight>
                  <a:srgbClr val="FFFFFF"/>
                </a:highlight>
                <a:latin typeface="Ludica fax"/>
                <a:cs typeface="Consolas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3F928C-FF1C-483D-8129-FDF9E1749D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6F8F6B-8D2C-4DD4-B408-2C76BA6C10A4}"/>
              </a:ext>
            </a:extLst>
          </p:cNvPr>
          <p:cNvCxnSpPr/>
          <p:nvPr/>
        </p:nvCxnSpPr>
        <p:spPr>
          <a:xfrm flipH="1">
            <a:off x="1487488" y="1484784"/>
            <a:ext cx="3816424" cy="792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of Radix Sort with Linked Lists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 cost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records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 header pointers in the queue</a:t>
            </a:r>
          </a:p>
          <a:p>
            <a:pPr lvl="1"/>
            <a:r>
              <a:rPr lang="en-US" altLang="zh-CN" dirty="0"/>
              <a:t>Overall </a:t>
            </a:r>
            <a:r>
              <a:rPr lang="en-US" altLang="zh-CN" dirty="0">
                <a:solidFill>
                  <a:srgbClr val="0070C0"/>
                </a:solidFill>
              </a:rPr>
              <a:t>O(</a:t>
            </a:r>
            <a:r>
              <a:rPr lang="en-US" altLang="zh-CN" dirty="0" err="1">
                <a:solidFill>
                  <a:srgbClr val="0070C0"/>
                </a:solidFill>
              </a:rPr>
              <a:t>n+r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kumimoji="1" lang="en-US" altLang="zh-CN" dirty="0"/>
              <a:t>Time cost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O(d(</a:t>
            </a:r>
            <a:r>
              <a:rPr lang="en-US" altLang="zh-CN" dirty="0" err="1">
                <a:solidFill>
                  <a:srgbClr val="0070C0"/>
                </a:solidFill>
              </a:rPr>
              <a:t>n+r</a:t>
            </a:r>
            <a:r>
              <a:rPr lang="en-US" altLang="zh-CN" dirty="0">
                <a:solidFill>
                  <a:srgbClr val="0070C0"/>
                </a:solidFill>
              </a:rPr>
              <a:t>))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1533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Notes</a:t>
            </a:r>
          </a:p>
        </p:txBody>
      </p:sp>
      <p:sp>
        <p:nvSpPr>
          <p:cNvPr id="75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charset="-122"/>
            </a:endParaRPr>
          </a:p>
          <a:p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Problem: sort 1 million 64-bit numbers</a:t>
            </a:r>
          </a:p>
          <a:p>
            <a:pPr lvl="1"/>
            <a:r>
              <a:rPr lang="en-US" altLang="zh-CN" dirty="0">
                <a:ea typeface="宋体" charset="-122"/>
              </a:rPr>
              <a:t>Treat as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four-digit</a:t>
            </a:r>
            <a:r>
              <a:rPr lang="en-US" altLang="zh-CN" dirty="0">
                <a:ea typeface="宋体" charset="-122"/>
              </a:rPr>
              <a:t> radix 2</a:t>
            </a:r>
            <a:r>
              <a:rPr lang="en-US" altLang="zh-CN" baseline="30000" dirty="0">
                <a:ea typeface="宋体" charset="-122"/>
              </a:rPr>
              <a:t>16</a:t>
            </a:r>
            <a:r>
              <a:rPr lang="en-US" altLang="zh-CN" dirty="0">
                <a:ea typeface="宋体" charset="-122"/>
              </a:rPr>
              <a:t> numbers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(r=2</a:t>
            </a:r>
            <a:r>
              <a:rPr lang="en-US" altLang="zh-CN" baseline="30000" dirty="0">
                <a:solidFill>
                  <a:srgbClr val="0070C0"/>
                </a:solidFill>
                <a:ea typeface="宋体" charset="-122"/>
              </a:rPr>
              <a:t>16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)</a:t>
            </a:r>
          </a:p>
          <a:p>
            <a:pPr lvl="1"/>
            <a:r>
              <a:rPr lang="en-US" altLang="zh-CN" dirty="0">
                <a:ea typeface="宋体" charset="-122"/>
              </a:rPr>
              <a:t>Can sort in just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four</a:t>
            </a:r>
            <a:r>
              <a:rPr lang="en-US" altLang="zh-CN" dirty="0">
                <a:ea typeface="宋体" charset="-122"/>
              </a:rPr>
              <a:t> passes with radix sort!</a:t>
            </a:r>
          </a:p>
          <a:p>
            <a:pPr lvl="1"/>
            <a:r>
              <a:rPr lang="en-US" altLang="zh-CN" dirty="0">
                <a:ea typeface="宋体" charset="-122"/>
              </a:rPr>
              <a:t>Running time: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4 * ( 1 million * 2 + 2</a:t>
            </a:r>
            <a:r>
              <a:rPr lang="en-US" altLang="zh-CN" baseline="30000" dirty="0">
                <a:solidFill>
                  <a:srgbClr val="0070C0"/>
                </a:solidFill>
                <a:ea typeface="宋体" charset="-122"/>
              </a:rPr>
              <a:t>16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)</a:t>
            </a:r>
            <a:r>
              <a:rPr lang="en-US" altLang="zh-CN" baseline="30000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≈</a:t>
            </a:r>
            <a:r>
              <a:rPr lang="en-US" altLang="zh-CN" baseline="30000" dirty="0">
                <a:solidFill>
                  <a:srgbClr val="0070C0"/>
                </a:solidFill>
                <a:ea typeface="宋体" charset="-122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8 million </a:t>
            </a:r>
            <a:r>
              <a:rPr lang="en-US" altLang="zh-CN" dirty="0">
                <a:ea typeface="宋体" charset="-122"/>
              </a:rPr>
              <a:t>operations</a:t>
            </a:r>
            <a:r>
              <a:rPr lang="en-US" altLang="zh-CN" baseline="30000" dirty="0">
                <a:ea typeface="宋体" charset="-122"/>
                <a:sym typeface="Symbol" pitchFamily="18" charset="2"/>
              </a:rPr>
              <a:t> 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Compare with typical O(</a:t>
            </a:r>
            <a:r>
              <a:rPr lang="en-US" altLang="zh-CN" i="1" dirty="0">
                <a:ea typeface="宋体" charset="-122"/>
              </a:rPr>
              <a:t>n </a:t>
            </a:r>
            <a:r>
              <a:rPr lang="en-US" altLang="zh-CN" dirty="0">
                <a:ea typeface="宋体" charset="-122"/>
              </a:rPr>
              <a:t>log</a:t>
            </a:r>
            <a:r>
              <a:rPr lang="en-US" altLang="zh-CN" i="1" dirty="0">
                <a:ea typeface="宋体" charset="-122"/>
              </a:rPr>
              <a:t> n</a:t>
            </a:r>
            <a:r>
              <a:rPr lang="en-US" altLang="zh-CN" dirty="0">
                <a:ea typeface="宋体" charset="-122"/>
              </a:rPr>
              <a:t>)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comparison sort </a:t>
            </a:r>
          </a:p>
          <a:p>
            <a:pPr lvl="1"/>
            <a:r>
              <a:rPr lang="en-US" altLang="zh-CN" dirty="0">
                <a:ea typeface="宋体" charset="-122"/>
              </a:rPr>
              <a:t>Requires </a:t>
            </a:r>
            <a:r>
              <a:rPr lang="en-US" altLang="zh-CN" dirty="0" err="1">
                <a:ea typeface="宋体" charset="-122"/>
              </a:rPr>
              <a:t>approx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ea typeface="宋体" charset="-122"/>
              </a:rPr>
              <a:t>lg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n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= 20 </a:t>
            </a:r>
            <a:r>
              <a:rPr lang="en-US" altLang="zh-CN" dirty="0">
                <a:ea typeface="宋体" charset="-122"/>
              </a:rPr>
              <a:t>operations per number being sorted</a:t>
            </a:r>
          </a:p>
          <a:p>
            <a:pPr lvl="1"/>
            <a:r>
              <a:rPr lang="en-US" altLang="zh-CN" dirty="0">
                <a:ea typeface="宋体" charset="-122"/>
              </a:rPr>
              <a:t>Total running time </a:t>
            </a:r>
            <a:r>
              <a:rPr lang="en-US" altLang="zh-CN" dirty="0"/>
              <a:t>≈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20 million operations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5CE14-2C32-453D-8A10-DC37DC22B656}"/>
              </a:ext>
            </a:extLst>
          </p:cNvPr>
          <p:cNvSpPr txBox="1"/>
          <p:nvPr/>
        </p:nvSpPr>
        <p:spPr>
          <a:xfrm>
            <a:off x="2423592" y="82042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宋体" charset="-122"/>
              </a:rPr>
              <a:t>d &gt;= </a:t>
            </a:r>
            <a:r>
              <a:rPr lang="en-US" altLang="zh-CN" sz="4400" dirty="0" err="1">
                <a:solidFill>
                  <a:srgbClr val="0070C0"/>
                </a:solidFill>
                <a:ea typeface="宋体" charset="-122"/>
              </a:rPr>
              <a:t>log</a:t>
            </a:r>
            <a:r>
              <a:rPr lang="en-US" altLang="zh-CN" sz="4400" baseline="-25000" dirty="0" err="1">
                <a:solidFill>
                  <a:srgbClr val="0070C0"/>
                </a:solidFill>
                <a:ea typeface="宋体" charset="-122"/>
              </a:rPr>
              <a:t>r</a:t>
            </a:r>
            <a:r>
              <a:rPr lang="en-US" altLang="zh-CN" sz="4400" dirty="0" err="1">
                <a:solidFill>
                  <a:srgbClr val="0070C0"/>
                </a:solidFill>
                <a:ea typeface="宋体" charset="-122"/>
              </a:rPr>
              <a:t>n</a:t>
            </a:r>
            <a:endParaRPr lang="zh-CN" altLang="en-US" sz="4400" dirty="0">
              <a:solidFill>
                <a:srgbClr val="0070C0"/>
              </a:solidFill>
              <a:ea typeface="宋体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73081C-2042-4ABC-9274-7E86F74FAC6F}"/>
              </a:ext>
            </a:extLst>
          </p:cNvPr>
          <p:cNvSpPr txBox="1"/>
          <p:nvPr/>
        </p:nvSpPr>
        <p:spPr>
          <a:xfrm>
            <a:off x="2279576" y="1628776"/>
            <a:ext cx="83529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a typeface="宋体" charset="-122"/>
              </a:rPr>
              <a:t>Important to select a proper r</a:t>
            </a:r>
          </a:p>
        </p:txBody>
      </p:sp>
      <p:sp>
        <p:nvSpPr>
          <p:cNvPr id="6" name="幻灯片编号占位符 1">
            <a:extLst>
              <a:ext uri="{FF2B5EF4-FFF2-40B4-BE49-F238E27FC236}">
                <a16:creationId xmlns:a16="http://schemas.microsoft.com/office/drawing/2014/main" id="{E4414BF8-764B-4193-8C8B-40B9F715FB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219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Notes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In general, radix sort based on bucket sort is</a:t>
            </a:r>
          </a:p>
          <a:p>
            <a:pPr lvl="1"/>
            <a:r>
              <a:rPr lang="en-US" altLang="zh-CN" dirty="0">
                <a:ea typeface="宋体" charset="-122"/>
              </a:rPr>
              <a:t>Asymptotically fast (i.e., O(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))</a:t>
            </a:r>
          </a:p>
          <a:p>
            <a:pPr lvl="1"/>
            <a:r>
              <a:rPr lang="en-US" altLang="zh-CN" dirty="0">
                <a:ea typeface="宋体" charset="-122"/>
              </a:rPr>
              <a:t>Simple to code</a:t>
            </a:r>
          </a:p>
          <a:p>
            <a:pPr lvl="1"/>
            <a:r>
              <a:rPr lang="en-US" altLang="zh-CN" dirty="0">
                <a:ea typeface="宋体" charset="-122"/>
              </a:rPr>
              <a:t>A good choice</a:t>
            </a:r>
          </a:p>
          <a:p>
            <a:r>
              <a:rPr lang="en-US" altLang="zh-CN" i="1" dirty="0">
                <a:solidFill>
                  <a:srgbClr val="CC3300"/>
                </a:solidFill>
                <a:ea typeface="宋体" charset="-122"/>
              </a:rPr>
              <a:t>Can radix sort be used on real numbers?</a:t>
            </a:r>
          </a:p>
        </p:txBody>
      </p:sp>
      <p:sp>
        <p:nvSpPr>
          <p:cNvPr id="4" name="幻灯片编号占位符 1">
            <a:extLst>
              <a:ext uri="{FF2B5EF4-FFF2-40B4-BE49-F238E27FC236}">
                <a16:creationId xmlns:a16="http://schemas.microsoft.com/office/drawing/2014/main" id="{5A140A0F-F891-4366-8D5A-B48A92C95E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61009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Does it Work for Real Numbers?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What if keys are not integers?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Assumption: input is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reals from [0, 1)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Basic idea: </a:t>
            </a:r>
          </a:p>
          <a:p>
            <a:pPr lvl="2"/>
            <a:r>
              <a:rPr lang="en-US" altLang="zh-CN" dirty="0">
                <a:ea typeface="宋体" pitchFamily="2" charset="-122"/>
              </a:rPr>
              <a:t>Create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i="1" dirty="0">
                <a:ea typeface="宋体" pitchFamily="2" charset="-122"/>
              </a:rPr>
              <a:t>buckets</a:t>
            </a:r>
            <a:r>
              <a:rPr lang="en-US" altLang="zh-CN" dirty="0">
                <a:ea typeface="宋体" pitchFamily="2" charset="-122"/>
              </a:rPr>
              <a:t> to divide interval [0,1) into subintervals of size 1/</a:t>
            </a:r>
            <a:r>
              <a:rPr lang="en-US" altLang="zh-CN" i="1" dirty="0">
                <a:ea typeface="宋体" pitchFamily="2" charset="-122"/>
              </a:rPr>
              <a:t>N</a:t>
            </a:r>
            <a:endParaRPr lang="en-US" altLang="zh-CN" dirty="0">
              <a:ea typeface="宋体" pitchFamily="2" charset="-122"/>
            </a:endParaRPr>
          </a:p>
          <a:p>
            <a:pPr lvl="2"/>
            <a:r>
              <a:rPr lang="en-US" altLang="zh-CN" dirty="0">
                <a:ea typeface="宋体" pitchFamily="2" charset="-122"/>
              </a:rPr>
              <a:t>Add each input element to appropriate bucket and sort buckets with insertion sort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Uniform input distribution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dirty="0">
                <a:ea typeface="宋体" pitchFamily="2" charset="-122"/>
                <a:sym typeface="Monotype Sorts" pitchFamily="2" charset="2"/>
              </a:rPr>
              <a:t> O(1) bucket size</a:t>
            </a:r>
          </a:p>
          <a:p>
            <a:pPr lvl="2"/>
            <a:r>
              <a:rPr lang="en-US" altLang="zh-CN" dirty="0">
                <a:ea typeface="宋体" pitchFamily="2" charset="-122"/>
                <a:sym typeface="Monotype Sorts" pitchFamily="2" charset="2"/>
              </a:rPr>
              <a:t>Therefore the expected total time is O(n)</a:t>
            </a:r>
          </a:p>
        </p:txBody>
      </p:sp>
      <p:sp>
        <p:nvSpPr>
          <p:cNvPr id="4" name="幻灯片编号占位符 1">
            <a:extLst>
              <a:ext uri="{FF2B5EF4-FFF2-40B4-BE49-F238E27FC236}">
                <a16:creationId xmlns:a16="http://schemas.microsoft.com/office/drawing/2014/main" id="{B5E0EC6F-707A-43FE-9588-D001ECCE7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5127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Does it Work for Real Numbers?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Partitioning keys in buckets is similar with …. ?</a:t>
            </a:r>
          </a:p>
          <a:p>
            <a:r>
              <a:rPr lang="en-US" altLang="zh-CN" dirty="0"/>
              <a:t>Quicksort</a:t>
            </a:r>
          </a:p>
          <a:p>
            <a:pPr lvl="1"/>
            <a:r>
              <a:rPr lang="en-US" altLang="zh-CN" dirty="0"/>
              <a:t>Create 2 buckets to divide the keys</a:t>
            </a:r>
          </a:p>
          <a:p>
            <a:pPr lvl="1"/>
            <a:r>
              <a:rPr lang="en-US" altLang="zh-CN" dirty="0"/>
              <a:t>Add each input to appropriate bucket and sort buckets with (recursive) quicksort</a:t>
            </a:r>
          </a:p>
          <a:p>
            <a:r>
              <a:rPr lang="en-US" altLang="zh-CN" dirty="0"/>
              <a:t>“Binary quicksort”: radix sort with radix=2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28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Summary</a:t>
            </a:r>
          </a:p>
        </p:txBody>
      </p:sp>
      <p:sp>
        <p:nvSpPr>
          <p:cNvPr id="7618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Bucket sort</a:t>
            </a:r>
          </a:p>
          <a:p>
            <a:r>
              <a:rPr lang="en-US" altLang="zh-CN" dirty="0">
                <a:ea typeface="宋体" charset="-122"/>
              </a:rPr>
              <a:t>Radix sort:</a:t>
            </a:r>
          </a:p>
          <a:p>
            <a:pPr lvl="1"/>
            <a:r>
              <a:rPr lang="en-US" altLang="zh-CN" dirty="0">
                <a:ea typeface="宋体" charset="-122"/>
              </a:rPr>
              <a:t>Assumption: input has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d</a:t>
            </a:r>
            <a:r>
              <a:rPr lang="en-US" altLang="zh-CN" dirty="0">
                <a:ea typeface="宋体" charset="-122"/>
              </a:rPr>
              <a:t> digits ranging from </a:t>
            </a:r>
            <a:r>
              <a:rPr lang="en-US" altLang="zh-CN" dirty="0">
                <a:solidFill>
                  <a:srgbClr val="0070C0"/>
                </a:solidFill>
                <a:ea typeface="宋体" charset="-122"/>
              </a:rPr>
              <a:t>0</a:t>
            </a:r>
            <a:r>
              <a:rPr lang="en-US" altLang="zh-CN" dirty="0">
                <a:ea typeface="宋体" charset="-122"/>
              </a:rPr>
              <a:t> to </a:t>
            </a:r>
            <a:r>
              <a:rPr lang="en-US" altLang="zh-CN" i="1" dirty="0">
                <a:solidFill>
                  <a:srgbClr val="0070C0"/>
                </a:solidFill>
                <a:ea typeface="宋体" charset="-122"/>
              </a:rPr>
              <a:t>r</a:t>
            </a:r>
          </a:p>
          <a:p>
            <a:pPr lvl="1"/>
            <a:r>
              <a:rPr lang="en-US" altLang="zh-CN" dirty="0">
                <a:ea typeface="宋体" charset="-122"/>
              </a:rPr>
              <a:t>Basic idea: </a:t>
            </a:r>
          </a:p>
          <a:p>
            <a:pPr lvl="2"/>
            <a:r>
              <a:rPr lang="en-US" altLang="zh-CN" dirty="0">
                <a:ea typeface="宋体" charset="-122"/>
              </a:rPr>
              <a:t>Sort elements by digit starting with </a:t>
            </a:r>
            <a:r>
              <a:rPr lang="en-US" altLang="zh-CN" i="1" dirty="0">
                <a:ea typeface="宋体" charset="-122"/>
              </a:rPr>
              <a:t>least</a:t>
            </a:r>
            <a:r>
              <a:rPr lang="en-US" altLang="zh-CN" dirty="0">
                <a:ea typeface="宋体" charset="-122"/>
              </a:rPr>
              <a:t> significant</a:t>
            </a:r>
          </a:p>
          <a:p>
            <a:pPr lvl="2"/>
            <a:r>
              <a:rPr lang="en-US" altLang="zh-CN" dirty="0">
                <a:ea typeface="宋体" charset="-122"/>
              </a:rPr>
              <a:t>Use a stable sort (like bucket sort) for each stage</a:t>
            </a:r>
          </a:p>
          <a:p>
            <a:pPr lvl="1"/>
            <a:r>
              <a:rPr lang="en-US" altLang="zh-CN" dirty="0">
                <a:ea typeface="宋体" charset="-122"/>
              </a:rPr>
              <a:t>Each pass over 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numbers with </a:t>
            </a:r>
            <a:r>
              <a:rPr lang="en-US" altLang="zh-CN" i="1" dirty="0">
                <a:ea typeface="宋体" charset="-122"/>
              </a:rPr>
              <a:t>1 </a:t>
            </a:r>
            <a:r>
              <a:rPr lang="en-US" altLang="zh-CN" dirty="0">
                <a:ea typeface="宋体" charset="-122"/>
              </a:rPr>
              <a:t>digit takes time O(</a:t>
            </a:r>
            <a:r>
              <a:rPr lang="en-US" altLang="zh-CN" i="1" dirty="0" err="1">
                <a:ea typeface="宋体" charset="-122"/>
              </a:rPr>
              <a:t>n+r</a:t>
            </a:r>
            <a:r>
              <a:rPr lang="en-US" altLang="zh-CN" dirty="0">
                <a:ea typeface="宋体" charset="-122"/>
              </a:rPr>
              <a:t>), so total time O(</a:t>
            </a:r>
            <a:r>
              <a:rPr lang="en-US" altLang="zh-CN" i="1" dirty="0">
                <a:ea typeface="宋体" charset="-122"/>
              </a:rPr>
              <a:t>d(</a:t>
            </a:r>
            <a:r>
              <a:rPr lang="en-US" altLang="zh-CN" i="1" dirty="0" err="1">
                <a:ea typeface="宋体" charset="-122"/>
              </a:rPr>
              <a:t>n+r</a:t>
            </a:r>
            <a:r>
              <a:rPr lang="en-US" altLang="zh-CN" dirty="0">
                <a:ea typeface="宋体" charset="-122"/>
              </a:rPr>
              <a:t>))</a:t>
            </a:r>
          </a:p>
          <a:p>
            <a:pPr lvl="2"/>
            <a:r>
              <a:rPr lang="en-US" altLang="zh-CN" dirty="0">
                <a:ea typeface="宋体" charset="-122"/>
              </a:rPr>
              <a:t>When </a:t>
            </a:r>
            <a:r>
              <a:rPr lang="en-US" altLang="zh-CN" i="1" dirty="0">
                <a:ea typeface="宋体" charset="-122"/>
              </a:rPr>
              <a:t>d </a:t>
            </a:r>
            <a:r>
              <a:rPr lang="en-US" altLang="zh-CN" dirty="0">
                <a:ea typeface="宋体" charset="-122"/>
              </a:rPr>
              <a:t>is constant and </a:t>
            </a:r>
            <a:r>
              <a:rPr lang="en-US" altLang="zh-CN" i="1" dirty="0">
                <a:ea typeface="宋体" charset="-122"/>
              </a:rPr>
              <a:t>r=</a:t>
            </a:r>
            <a:r>
              <a:rPr lang="en-US" altLang="zh-CN" dirty="0">
                <a:ea typeface="宋体" charset="-122"/>
              </a:rPr>
              <a:t>O(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), takes O(</a:t>
            </a:r>
            <a:r>
              <a:rPr lang="en-US" altLang="zh-CN" i="1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) time</a:t>
            </a:r>
          </a:p>
          <a:p>
            <a:pPr lvl="1"/>
            <a:r>
              <a:rPr lang="en-US" altLang="zh-CN" dirty="0">
                <a:ea typeface="宋体" charset="-122"/>
              </a:rPr>
              <a:t>Fast,  Stable, Simple</a:t>
            </a:r>
          </a:p>
        </p:txBody>
      </p:sp>
      <p:sp>
        <p:nvSpPr>
          <p:cNvPr id="4" name="幻灯片编号占位符 1">
            <a:extLst>
              <a:ext uri="{FF2B5EF4-FFF2-40B4-BE49-F238E27FC236}">
                <a16:creationId xmlns:a16="http://schemas.microsoft.com/office/drawing/2014/main" id="{65D5DDF8-E37B-4C83-854D-A5A9196178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525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Bucket Sort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Assumption</a:t>
            </a: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  <a:sym typeface="Monotype Sorts" pitchFamily="2" charset="2"/>
              </a:rPr>
              <a:t>input sequence with 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  <a:sym typeface="Monotype Sorts" pitchFamily="2" charset="2"/>
              </a:rPr>
              <a:t>n</a:t>
            </a:r>
            <a:r>
              <a:rPr lang="en-US" altLang="zh-CN" sz="2800" dirty="0">
                <a:ea typeface="宋体" pitchFamily="2" charset="-122"/>
                <a:sym typeface="Monotype Sorts" pitchFamily="2" charset="2"/>
              </a:rPr>
              <a:t> data</a:t>
            </a:r>
            <a:endParaRPr lang="en-US" altLang="zh-CN" sz="28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sort keys are in the range </a:t>
            </a:r>
            <a:r>
              <a:rPr lang="en-US" altLang="zh-CN" sz="2800" dirty="0">
                <a:solidFill>
                  <a:srgbClr val="0070C0"/>
                </a:solidFill>
                <a:ea typeface="宋体" pitchFamily="2" charset="-122"/>
              </a:rPr>
              <a:t>{0, 1, …, m-1}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</a:rPr>
              <a:t>Basic idea: 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1. Create </a:t>
            </a:r>
            <a:r>
              <a:rPr lang="en-US" altLang="zh-CN" sz="2400" i="1" dirty="0">
                <a:solidFill>
                  <a:srgbClr val="0070C0"/>
                </a:solidFill>
                <a:ea typeface="宋体" pitchFamily="2" charset="-122"/>
              </a:rPr>
              <a:t>m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i="1" dirty="0">
                <a:ea typeface="宋体" pitchFamily="2" charset="-122"/>
              </a:rPr>
              <a:t>buckets</a:t>
            </a:r>
            <a:r>
              <a:rPr lang="en-US" altLang="zh-CN" sz="2400" dirty="0">
                <a:ea typeface="宋体" pitchFamily="2" charset="-122"/>
              </a:rPr>
              <a:t>, each of which corresponds to one possible value of sorted keys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2. Add each input data to an appropriate bucket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400" dirty="0">
                <a:ea typeface="宋体" pitchFamily="2" charset="-122"/>
              </a:rPr>
              <a:t>3. Concatenate the data in the buckets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ea typeface="宋体" pitchFamily="2" charset="-122"/>
                <a:sym typeface="Monotype Sorts" pitchFamily="2" charset="2"/>
              </a:rPr>
              <a:t>Expected total time is O(n + m)</a:t>
            </a:r>
          </a:p>
          <a:p>
            <a:pPr lvl="2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  <a:sym typeface="Monotype Sorts" pitchFamily="2" charset="2"/>
              </a:rPr>
              <a:t>if m is O(n) </a:t>
            </a:r>
            <a:r>
              <a:rPr lang="en-US" altLang="zh-CN" sz="2400" dirty="0">
                <a:ea typeface="宋体" pitchFamily="2" charset="-122"/>
                <a:sym typeface="Wingdings" pitchFamily="2" charset="2"/>
              </a:rPr>
              <a:t> sorting algorithm in O(n) !</a:t>
            </a:r>
            <a:endParaRPr lang="en-US" altLang="zh-CN" sz="2400" dirty="0">
              <a:ea typeface="宋体" pitchFamily="2" charset="-122"/>
              <a:sym typeface="Monotype Sort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065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5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5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5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BD599-BCC1-4D6A-90CF-92E054DF2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History of Radix 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D6A5-CE32-420A-9878-1C409DD7A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Dr. Herman Hollerith’s sorting machines</a:t>
            </a:r>
          </a:p>
          <a:p>
            <a:pPr lvl="1"/>
            <a:r>
              <a:rPr lang="en-US" altLang="zh-CN" dirty="0"/>
              <a:t>1890 Census Equipment: tabulator + </a:t>
            </a:r>
            <a:r>
              <a:rPr lang="en-US" altLang="zh-CN" dirty="0">
                <a:solidFill>
                  <a:srgbClr val="0070C0"/>
                </a:solidFill>
              </a:rPr>
              <a:t>sorter</a:t>
            </a:r>
          </a:p>
          <a:p>
            <a:pPr lvl="2"/>
            <a:r>
              <a:rPr lang="en-US" altLang="zh-CN" dirty="0"/>
              <a:t>“The first wholly successful information processing system to replace pen and paper.”</a:t>
            </a:r>
          </a:p>
          <a:p>
            <a:pPr lvl="2"/>
            <a:r>
              <a:rPr lang="en-US" altLang="zh-CN" dirty="0"/>
              <a:t>“These machines reduced a ten-year job to three months.”</a:t>
            </a:r>
          </a:p>
          <a:p>
            <a:pPr lvl="1"/>
            <a:r>
              <a:rPr lang="en-US" altLang="zh-CN" dirty="0"/>
              <a:t>1911: Hollerith’s company merged with several others to form the Computing-Tabulating-Recording Company (CTR)</a:t>
            </a:r>
          </a:p>
          <a:p>
            <a:pPr lvl="1"/>
            <a:r>
              <a:rPr lang="en-US" altLang="zh-CN" dirty="0"/>
              <a:t>1924: CTR changed its name to International Business Machines Corporation</a:t>
            </a:r>
          </a:p>
          <a:p>
            <a:r>
              <a:rPr lang="en-US" altLang="zh-CN" dirty="0"/>
              <a:t>This is how IBM got rich originally!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1B6E43-D09A-48DD-93A8-3EC8910A19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9521-718C-4228-AC48-AB4679017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5908099"/>
            <a:ext cx="85979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http://www.columbia.edu/cu/computinghistory/hollerith.html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8066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Radix Sor</a:t>
            </a:r>
            <a:r>
              <a:rPr lang="en-US" altLang="zh-CN" dirty="0"/>
              <a:t>t: Punched Card</a:t>
            </a:r>
            <a:endParaRPr kumimoji="1" lang="zh-CN" altLang="en-US" dirty="0"/>
          </a:p>
        </p:txBody>
      </p:sp>
      <p:pic>
        <p:nvPicPr>
          <p:cNvPr id="8" name="内容占位符 7" descr="1024px-Blue-punch-card-front-horiz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2108132"/>
            <a:ext cx="6954194" cy="3130746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1384" y="5908099"/>
            <a:ext cx="85979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3"/>
              </a:rPr>
              <a:t>http://en.wikipedia.org/wiki/Punched_card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142439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Radix Sort: Punched Card</a:t>
            </a:r>
            <a:endParaRPr kumimoji="1" lang="zh-CN" altLang="en-US" dirty="0"/>
          </a:p>
        </p:txBody>
      </p:sp>
      <p:pic>
        <p:nvPicPr>
          <p:cNvPr id="5" name="内容占位符 4" descr="FortranCardPROJ039.agr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26" y="1484313"/>
            <a:ext cx="9829747" cy="4713287"/>
          </a:xfrm>
        </p:spPr>
      </p:pic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23392" y="5908099"/>
            <a:ext cx="8597900" cy="584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3"/>
              </a:rPr>
              <a:t>http://en.wikipedia.org/wiki/Punched_card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0275416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Radix Sort: IBM 082 </a:t>
            </a:r>
            <a:r>
              <a:rPr lang="en-US" altLang="zh-CN" sz="3600" dirty="0"/>
              <a:t>(1949, 650 </a:t>
            </a:r>
            <a:r>
              <a:rPr lang="en-US" altLang="zh-CN" sz="3600" dirty="0" err="1"/>
              <a:t>cpm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29" y="1754441"/>
            <a:ext cx="6144768" cy="4279392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581597" y="5893054"/>
            <a:ext cx="859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4"/>
              </a:rPr>
              <a:t>http://www.columbia.edu/cu/computinghistory/sorter.html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3766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3359150" y="1268413"/>
            <a:ext cx="433388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79875" y="1268413"/>
            <a:ext cx="4318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800600" y="1268413"/>
            <a:ext cx="431800" cy="431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endParaRPr lang="zh-CN" altLang="en-US" sz="200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519738" y="1268413"/>
            <a:ext cx="431800" cy="431800"/>
          </a:xfrm>
          <a:prstGeom prst="rect">
            <a:avLst/>
          </a:prstGeom>
          <a:pattFill prst="ltDnDiag">
            <a:fgClr>
              <a:srgbClr val="99CCFF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40463" y="1268413"/>
            <a:ext cx="431800" cy="431800"/>
          </a:xfrm>
          <a:prstGeom prst="rect">
            <a:avLst/>
          </a:prstGeom>
          <a:pattFill prst="ltDnDiag">
            <a:fgClr>
              <a:srgbClr val="FF99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Bucket Sort</a:t>
            </a:r>
            <a:endParaRPr lang="zh-CN" altLang="en-US" dirty="0"/>
          </a:p>
        </p:txBody>
      </p:sp>
      <p:sp>
        <p:nvSpPr>
          <p:cNvPr id="19463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  <a:cs typeface="宋体" charset="0"/>
              </a:defRPr>
            </a:lvl1pPr>
            <a:lvl2pPr marL="742950" indent="-285750"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2pPr>
            <a:lvl3pPr marL="1143000" indent="-228600"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3pPr>
            <a:lvl4pPr marL="1600200" indent="-228600"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4pPr>
            <a:lvl5pPr marL="2057400" indent="-228600"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Garamond" charset="0"/>
                <a:ea typeface="宋体" charset="0"/>
              </a:defRPr>
            </a:lvl9pPr>
          </a:lstStyle>
          <a:p>
            <a:fld id="{97B1EC7E-564C-4643-A062-07BFFB9BE227}" type="slidenum">
              <a:rPr kumimoji="0" lang="en-US" altLang="zh-CN" sz="1200">
                <a:solidFill>
                  <a:schemeClr val="tx1"/>
                </a:solidFill>
              </a:rPr>
              <a:pPr/>
              <a:t>5</a:t>
            </a:fld>
            <a:endParaRPr kumimoji="0" lang="en-US" altLang="zh-CN" sz="12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59150" y="1268413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79875" y="1268413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00600" y="1268413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endParaRPr lang="zh-CN" altLang="en-US" sz="200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9738" y="1268413"/>
            <a:ext cx="431800" cy="431800"/>
          </a:xfrm>
          <a:prstGeom prst="rect">
            <a:avLst/>
          </a:prstGeom>
          <a:pattFill prst="ltDnDiag">
            <a:fgClr>
              <a:srgbClr val="99CCFF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40463" y="1268413"/>
            <a:ext cx="431800" cy="431800"/>
          </a:xfrm>
          <a:prstGeom prst="rect">
            <a:avLst/>
          </a:prstGeom>
          <a:pattFill prst="ltDnDiag">
            <a:fgClr>
              <a:srgbClr val="FF999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流程图: 磁盘 10"/>
          <p:cNvSpPr/>
          <p:nvPr/>
        </p:nvSpPr>
        <p:spPr>
          <a:xfrm>
            <a:off x="2135188" y="2349500"/>
            <a:ext cx="1439862" cy="2159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CN" sz="2000" dirty="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B1</a:t>
            </a:r>
            <a:endParaRPr lang="zh-CN" altLang="en-US" sz="2000" dirty="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流程图: 磁盘 11"/>
          <p:cNvSpPr/>
          <p:nvPr/>
        </p:nvSpPr>
        <p:spPr>
          <a:xfrm>
            <a:off x="4295776" y="2349500"/>
            <a:ext cx="1439863" cy="2159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CN" sz="2000" dirty="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B2</a:t>
            </a:r>
            <a:endParaRPr lang="zh-CN" altLang="en-US" sz="2000" dirty="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流程图: 磁盘 12"/>
          <p:cNvSpPr/>
          <p:nvPr/>
        </p:nvSpPr>
        <p:spPr>
          <a:xfrm>
            <a:off x="6456363" y="2349500"/>
            <a:ext cx="1439862" cy="2159000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zh-CN" sz="2000" dirty="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B3</a:t>
            </a:r>
            <a:endParaRPr lang="zh-CN" altLang="en-US" sz="2000" dirty="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41900" y="3789363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5913" y="3789363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5025" y="3789363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endParaRPr lang="zh-CN" altLang="en-US" sz="200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855913" y="3213100"/>
            <a:ext cx="431800" cy="431800"/>
          </a:xfrm>
          <a:prstGeom prst="rect">
            <a:avLst/>
          </a:prstGeom>
          <a:pattFill prst="ltDnDiag">
            <a:fgClr>
              <a:srgbClr val="99CCFF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041900" y="3213100"/>
            <a:ext cx="431800" cy="431800"/>
          </a:xfrm>
          <a:prstGeom prst="rect">
            <a:avLst/>
          </a:prstGeom>
          <a:pattFill prst="ltDnDiag">
            <a:fgClr>
              <a:srgbClr val="FF999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359150" y="5157788"/>
            <a:ext cx="433388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079875" y="5157788"/>
            <a:ext cx="431800" cy="431800"/>
          </a:xfrm>
          <a:prstGeom prst="rect">
            <a:avLst/>
          </a:prstGeom>
          <a:pattFill prst="ltDnDiag">
            <a:fgClr>
              <a:srgbClr val="99CCFF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70C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zh-CN" altLang="en-US" sz="2000">
              <a:solidFill>
                <a:srgbClr val="0070C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800600" y="5157788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519738" y="5157788"/>
            <a:ext cx="431800" cy="431800"/>
          </a:xfrm>
          <a:prstGeom prst="rect">
            <a:avLst/>
          </a:prstGeom>
          <a:pattFill prst="ltDnDiag">
            <a:fgClr>
              <a:srgbClr val="FF9999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C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endParaRPr lang="zh-CN" altLang="en-US" sz="2000">
              <a:solidFill>
                <a:srgbClr val="C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40463" y="5157788"/>
            <a:ext cx="431800" cy="43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>
                <a:solidFill>
                  <a:srgbClr val="00B05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endParaRPr lang="zh-CN" altLang="en-US" sz="2000">
              <a:solidFill>
                <a:srgbClr val="00B050"/>
              </a:solidFill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57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 animBg="1"/>
      <p:bldP spid="28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2A0C-63F5-4AD3-B6DB-282B9C56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712AC-FF99-44C5-8F41-FCCD6896E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ea typeface="宋体" pitchFamily="2" charset="-122"/>
              </a:rPr>
              <a:t>How to represent buckets?</a:t>
            </a:r>
          </a:p>
          <a:p>
            <a:endParaRPr lang="en-US" altLang="zh-CN" sz="3200" dirty="0">
              <a:ea typeface="宋体" pitchFamily="2" charset="-122"/>
            </a:endParaRPr>
          </a:p>
          <a:p>
            <a:r>
              <a:rPr lang="en-US" altLang="zh-CN" sz="3200" dirty="0">
                <a:ea typeface="宋体" pitchFamily="2" charset="-122"/>
              </a:rPr>
              <a:t>How to concatenate buckets?</a:t>
            </a:r>
            <a:endParaRPr lang="en-US" altLang="zh-CN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7A4476-C5CC-4E40-8150-BA2DAA1D1B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75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1: Linked List</a:t>
            </a:r>
          </a:p>
        </p:txBody>
      </p:sp>
      <p:sp>
        <p:nvSpPr>
          <p:cNvPr id="752643" name="Rectangle 3"/>
          <p:cNvSpPr>
            <a:spLocks noChangeArrowheads="1"/>
          </p:cNvSpPr>
          <p:nvPr/>
        </p:nvSpPr>
        <p:spPr bwMode="auto">
          <a:xfrm>
            <a:off x="479376" y="1676400"/>
            <a:ext cx="43204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Each element is put in one of the </a:t>
            </a:r>
            <a:r>
              <a:rPr lang="en-US" altLang="zh-CN" sz="2800" dirty="0">
                <a:solidFill>
                  <a:srgbClr val="0070C0"/>
                </a:solidFill>
                <a:latin typeface="+mn-lt"/>
              </a:rPr>
              <a:t>m</a:t>
            </a:r>
            <a:r>
              <a:rPr lang="en-US" altLang="zh-CN" sz="2800" dirty="0">
                <a:solidFill>
                  <a:schemeClr val="tx1"/>
                </a:solidFill>
                <a:latin typeface="+mn-lt"/>
              </a:rPr>
              <a:t> “buckets”</a:t>
            </a:r>
          </a:p>
        </p:txBody>
      </p:sp>
      <p:pic>
        <p:nvPicPr>
          <p:cNvPr id="7526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888" y="1340769"/>
            <a:ext cx="5105400" cy="476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1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Method 1: Linked List</a:t>
            </a:r>
          </a:p>
        </p:txBody>
      </p:sp>
      <p:sp>
        <p:nvSpPr>
          <p:cNvPr id="753667" name="Rectangle 3"/>
          <p:cNvSpPr>
            <a:spLocks noChangeArrowheads="1"/>
          </p:cNvSpPr>
          <p:nvPr/>
        </p:nvSpPr>
        <p:spPr bwMode="auto">
          <a:xfrm>
            <a:off x="866056" y="1988840"/>
            <a:ext cx="59766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Now, pull the elements from the buckets into the array</a:t>
            </a:r>
          </a:p>
        </p:txBody>
      </p:sp>
      <p:pic>
        <p:nvPicPr>
          <p:cNvPr id="7536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953492"/>
            <a:ext cx="3865563" cy="420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3669" name="Rectangle 5"/>
          <p:cNvSpPr>
            <a:spLocks noChangeArrowheads="1"/>
          </p:cNvSpPr>
          <p:nvPr/>
        </p:nvSpPr>
        <p:spPr bwMode="auto">
          <a:xfrm>
            <a:off x="1487488" y="5157192"/>
            <a:ext cx="619268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At last, the sorted array </a:t>
            </a:r>
          </a:p>
          <a:p>
            <a:pPr eaLnBrk="0" hangingPunct="0"/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(sorted in a stable way):</a:t>
            </a:r>
          </a:p>
        </p:txBody>
      </p:sp>
      <p:pic>
        <p:nvPicPr>
          <p:cNvPr id="75367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702" y="5319936"/>
            <a:ext cx="2501900" cy="77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925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3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53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 autoUpdateAnimBg="0"/>
      <p:bldP spid="753669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2: Array of Counters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buckets of linked lists ⇒ buckets of counters</a:t>
            </a:r>
          </a:p>
          <a:p>
            <a:pPr lvl="1"/>
            <a:r>
              <a:rPr lang="en-US" altLang="zh-CN" dirty="0"/>
              <a:t>Each counter records number of elements in a bucket</a:t>
            </a:r>
          </a:p>
          <a:p>
            <a:endParaRPr lang="en-US" altLang="zh-CN" dirty="0"/>
          </a:p>
          <a:p>
            <a:r>
              <a:rPr lang="en-US" altLang="zh-CN" dirty="0"/>
              <a:t>How to </a:t>
            </a:r>
            <a:r>
              <a:rPr lang="en-US" altLang="zh-CN" sz="2800" dirty="0">
                <a:ea typeface="宋体" pitchFamily="2" charset="-122"/>
              </a:rPr>
              <a:t>concatenate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Given an element 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 in the input sequence</a:t>
            </a:r>
          </a:p>
          <a:p>
            <a:pPr lvl="1"/>
            <a:r>
              <a:rPr lang="en-US" altLang="zh-CN" dirty="0"/>
              <a:t>If we can count the number of preceding elements (denoted by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/>
              <a:t>) of </a:t>
            </a:r>
            <a:r>
              <a:rPr lang="en-US" altLang="zh-CN" dirty="0">
                <a:solidFill>
                  <a:srgbClr val="0070C0"/>
                </a:solidFill>
              </a:rPr>
              <a:t>e</a:t>
            </a:r>
            <a:r>
              <a:rPr lang="en-US" altLang="zh-CN" dirty="0"/>
              <a:t>, …</a:t>
            </a:r>
          </a:p>
          <a:p>
            <a:pPr lvl="2"/>
            <a:r>
              <a:rPr lang="en-US" altLang="zh-CN" dirty="0"/>
              <a:t>We will have </a:t>
            </a:r>
            <a:r>
              <a:rPr lang="en-US" altLang="zh-CN" i="1" dirty="0">
                <a:solidFill>
                  <a:srgbClr val="0070C0"/>
                </a:solidFill>
              </a:rPr>
              <a:t>A[</a:t>
            </a:r>
            <a:r>
              <a:rPr lang="en-US" altLang="zh-CN" i="1" dirty="0" err="1">
                <a:solidFill>
                  <a:srgbClr val="0070C0"/>
                </a:solidFill>
              </a:rPr>
              <a:t>i</a:t>
            </a:r>
            <a:r>
              <a:rPr lang="en-US" altLang="zh-CN" i="1" dirty="0">
                <a:solidFill>
                  <a:srgbClr val="0070C0"/>
                </a:solidFill>
              </a:rPr>
              <a:t>] = e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in the sorted array</a:t>
            </a:r>
          </a:p>
          <a:p>
            <a:pPr lvl="2"/>
            <a:r>
              <a:rPr lang="en-US" altLang="zh-CN" dirty="0"/>
              <a:t>Let’s see how we can compute the number </a:t>
            </a:r>
            <a:r>
              <a:rPr lang="en-US" altLang="zh-CN" i="1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5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13229</TotalTime>
  <Words>3092</Words>
  <Application>Microsoft Office PowerPoint</Application>
  <PresentationFormat>宽屏</PresentationFormat>
  <Paragraphs>564</Paragraphs>
  <Slides>43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Ludica fax</vt:lpstr>
      <vt:lpstr>黑体</vt:lpstr>
      <vt:lpstr>宋体</vt:lpstr>
      <vt:lpstr>Arial</vt:lpstr>
      <vt:lpstr>Calibri</vt:lpstr>
      <vt:lpstr>Calibri Light</vt:lpstr>
      <vt:lpstr>Garamond</vt:lpstr>
      <vt:lpstr>Tahoma</vt:lpstr>
      <vt:lpstr>Times New Roman</vt:lpstr>
      <vt:lpstr>Wingdings</vt:lpstr>
      <vt:lpstr>16_9</vt:lpstr>
      <vt:lpstr>图片</vt:lpstr>
      <vt:lpstr>PowerPoint 演示文稿</vt:lpstr>
      <vt:lpstr>Bucket Sort &amp; Radix Sort</vt:lpstr>
      <vt:lpstr>Outline</vt:lpstr>
      <vt:lpstr>Bucket Sort</vt:lpstr>
      <vt:lpstr>Bucket Sort</vt:lpstr>
      <vt:lpstr>Questions</vt:lpstr>
      <vt:lpstr>Method 1: Linked List</vt:lpstr>
      <vt:lpstr>Method 1: Linked List</vt:lpstr>
      <vt:lpstr>Method 2: Array of Counters</vt:lpstr>
      <vt:lpstr>Example</vt:lpstr>
      <vt:lpstr>Example</vt:lpstr>
      <vt:lpstr>Sample Code (Method 2)</vt:lpstr>
      <vt:lpstr>Analysis</vt:lpstr>
      <vt:lpstr>Outline</vt:lpstr>
      <vt:lpstr>Radix Sort</vt:lpstr>
      <vt:lpstr>Formal Formulation</vt:lpstr>
      <vt:lpstr>A Simple Example: Playing Card Ordering</vt:lpstr>
      <vt:lpstr>♠3  ♥J  ♣8  ♥9  ♠9  ♦3  ♣A  ♦7</vt:lpstr>
      <vt:lpstr>Most Significant Digit First (MSD)</vt:lpstr>
      <vt:lpstr>Least Significant Digit First (LSD)</vt:lpstr>
      <vt:lpstr>Correctness of LSD with Stable Sort</vt:lpstr>
      <vt:lpstr>Implementation</vt:lpstr>
      <vt:lpstr>Radix Sort with Array</vt:lpstr>
      <vt:lpstr>Radix Sort with Array</vt:lpstr>
      <vt:lpstr>Radix Sort with Array: Sample Code</vt:lpstr>
      <vt:lpstr>Analysis of Radix Sort with Array</vt:lpstr>
      <vt:lpstr>Radix Sort with Linked Lists</vt:lpstr>
      <vt:lpstr>PowerPoint 演示文稿</vt:lpstr>
      <vt:lpstr>PowerPoint 演示文稿</vt:lpstr>
      <vt:lpstr>Sample Code</vt:lpstr>
      <vt:lpstr>Sample Code</vt:lpstr>
      <vt:lpstr>Sample</vt:lpstr>
      <vt:lpstr>Sample Code</vt:lpstr>
      <vt:lpstr>Analysis of Radix Sort with Linked Lists</vt:lpstr>
      <vt:lpstr>Notes</vt:lpstr>
      <vt:lpstr>Notes</vt:lpstr>
      <vt:lpstr>Does it Work for Real Numbers?</vt:lpstr>
      <vt:lpstr>Does it Work for Real Numbers?</vt:lpstr>
      <vt:lpstr>Summary</vt:lpstr>
      <vt:lpstr>History of Radix Sort</vt:lpstr>
      <vt:lpstr>Radix Sort: Punched Card</vt:lpstr>
      <vt:lpstr>Radix Sort: Punched Card</vt:lpstr>
      <vt:lpstr>Radix Sort: IBM 082 (1949, 650 cpm)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Qun Huang</cp:lastModifiedBy>
  <cp:revision>1212</cp:revision>
  <cp:lastPrinted>2012-10-26T01:34:11Z</cp:lastPrinted>
  <dcterms:created xsi:type="dcterms:W3CDTF">2004-09-20T08:49:58Z</dcterms:created>
  <dcterms:modified xsi:type="dcterms:W3CDTF">2023-11-23T23:54:07Z</dcterms:modified>
</cp:coreProperties>
</file>