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handoutMasterIdLst>
    <p:handoutMasterId r:id="rId43"/>
  </p:handoutMasterIdLst>
  <p:sldIdLst>
    <p:sldId id="268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98" r:id="rId14"/>
    <p:sldId id="270" r:id="rId15"/>
    <p:sldId id="271" r:id="rId16"/>
    <p:sldId id="272" r:id="rId17"/>
    <p:sldId id="273" r:id="rId18"/>
    <p:sldId id="274" r:id="rId19"/>
    <p:sldId id="30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1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custDataLst>
    <p:tags r:id="rId4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9E39"/>
    <a:srgbClr val="90B085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4580" autoAdjust="0"/>
  </p:normalViewPr>
  <p:slideViewPr>
    <p:cSldViewPr snapToGrid="0" snapToObjects="1">
      <p:cViewPr varScale="1">
        <p:scale>
          <a:sx n="84" d="100"/>
          <a:sy n="84" d="100"/>
        </p:scale>
        <p:origin x="258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3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7" Type="http://schemas.openxmlformats.org/officeDocument/2006/relationships/tags" Target="tags/tag4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D35F3-BE5B-41CC-A973-5F94E77F22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126E5-09CE-4398-8EB0-4AC849D0A1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E8E16-D6C5-3248-816C-85B3C8E8792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4C98A-D9C5-894D-9A13-8F52E37846C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3AEBD-A930-4153-8F83-D90E7A06F1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思考：如果算法</a:t>
            </a:r>
            <a:r>
              <a:rPr kumimoji="1" lang="en-US" altLang="zh-CN" dirty="0">
                <a:sym typeface="+mn-ea"/>
              </a:rPr>
              <a:t>A</a:t>
            </a:r>
            <a:r>
              <a:rPr kumimoji="1" lang="zh-CN" altLang="en-US" dirty="0">
                <a:sym typeface="+mn-ea"/>
              </a:rPr>
              <a:t>也会交换其他元素怎么办？</a:t>
            </a:r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7060-05D7-CF48-A845-1D20084F0E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3E295-95ED-416E-8BFB-BAA7C55F35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3E295-95ED-416E-8BFB-BAA7C55F35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3E295-95ED-416E-8BFB-BAA7C55F35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/>
              <a:t>用栈记录所有</a:t>
            </a:r>
            <a:r>
              <a:rPr kumimoji="1" lang="en-US" altLang="en-US" dirty="0"/>
              <a:t>1</a:t>
            </a:r>
            <a:r>
              <a:rPr kumimoji="1" lang="en-US" altLang="en-US" dirty="0"/>
              <a:t>的位置，每次操作都是弹出若干个</a:t>
            </a:r>
            <a:r>
              <a:rPr kumimoji="1" lang="en-US" altLang="en-US" dirty="0"/>
              <a:t>1</a:t>
            </a:r>
            <a:r>
              <a:rPr kumimoji="1" lang="en-US" altLang="en-US" dirty="0"/>
              <a:t>，压入</a:t>
            </a:r>
            <a:r>
              <a:rPr kumimoji="1" lang="en-US" altLang="en-US" dirty="0"/>
              <a:t>1</a:t>
            </a:r>
            <a:r>
              <a:rPr kumimoji="1" lang="en-US" altLang="en-US" dirty="0"/>
              <a:t>个</a:t>
            </a:r>
            <a:r>
              <a:rPr kumimoji="1" lang="en-US" altLang="en-US" dirty="0"/>
              <a:t>1</a:t>
            </a:r>
            <a:r>
              <a:rPr kumimoji="1" lang="en-US" altLang="en-US" dirty="0"/>
              <a:t>；或弹出所有的</a:t>
            </a:r>
            <a:r>
              <a:rPr kumimoji="1" lang="en-US" altLang="en-US"/>
              <a:t>1</a:t>
            </a:r>
            <a:endParaRPr kumimoji="1" lang="en-US" altLang="en-US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7060-05D7-CF48-A845-1D20084F0E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Φ=</a:t>
            </a:r>
            <a:r>
              <a:rPr lang="en-US" altLang="zh-CN" dirty="0" err="1"/>
              <a:t>Σd</a:t>
            </a:r>
            <a:r>
              <a:rPr lang="en-US" altLang="zh-CN" dirty="0"/>
              <a:t>(v)</a:t>
            </a:r>
            <a:r>
              <a:rPr lang="zh-CN" altLang="en-US" dirty="0"/>
              <a:t>。</a:t>
            </a:r>
            <a:r>
              <a:rPr lang="en-US" altLang="zh-CN" dirty="0"/>
              <a:t>INSERT: \hat{c} = O(1)+O(log n)+ΔΦ = O(log n)</a:t>
            </a:r>
            <a:r>
              <a:rPr lang="zh-CN" altLang="en-US" dirty="0"/>
              <a:t>。</a:t>
            </a:r>
            <a:r>
              <a:rPr lang="en-US" altLang="zh-CN" dirty="0"/>
              <a:t>EXTRACT-MIN: \hat{c} = O(log n)+ΔΦ = O(1)</a:t>
            </a:r>
            <a:r>
              <a:rPr lang="zh-CN" altLang="en-US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B7060-05D7-CF48-A845-1D20084F0E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3E295-95ED-416E-8BFB-BAA7C55F35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插入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删除操作：满时扩张、小于</a:t>
            </a:r>
            <a:r>
              <a:rPr lang="en-US" altLang="zh-CN" b="1" dirty="0">
                <a:sym typeface="+mn-ea"/>
              </a:rPr>
              <a:t>1/3</a:t>
            </a:r>
            <a:r>
              <a:rPr lang="zh-CN" altLang="en-US" dirty="0">
                <a:sym typeface="+mn-ea"/>
              </a:rPr>
              <a:t>时收缩，势函数？</a:t>
            </a:r>
            <a:endParaRPr lang="en-US" altLang="zh-CN" dirty="0"/>
          </a:p>
          <a:p>
            <a:r>
              <a:rPr lang="en-US" altLang="zh-CN" dirty="0"/>
              <a:t>Φ(T) = max{ 2*num[T]-size[T], 2*size[T]/3-num[T]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B7060-05D7-CF48-A845-1D20084F0E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7060-05D7-CF48-A845-1D20084F0E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256418" y="6356351"/>
            <a:ext cx="10396122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260390" y="1895447"/>
            <a:ext cx="10392032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1500"/>
              </a:spcBef>
              <a:defRPr sz="5100" b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260390" y="4846319"/>
            <a:ext cx="10392032" cy="1049655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75000"/>
              <a:buFont typeface="Arial" panose="020B0604020202020204" pitchFamily="34" charset="0"/>
              <a:buChar char="►"/>
              <a:defRPr/>
            </a:lvl2pPr>
            <a:lvl3pPr>
              <a:buFont typeface="Arial" panose="020B0604020202020204" pitchFamily="34" charset="0"/>
              <a:buChar char="●"/>
              <a:defRPr/>
            </a:lvl3pPr>
            <a:lvl4pPr>
              <a:buFont typeface="Arial" panose="020B0604020202020204" pitchFamily="34" charset="0"/>
              <a:buChar char="■"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内容占位符 3"/>
          <p:cNvSpPr>
            <a:spLocks noGrp="1"/>
          </p:cNvSpPr>
          <p:nvPr>
            <p:ph sz="quarter" idx="13" hasCustomPrompt="1"/>
          </p:nvPr>
        </p:nvSpPr>
        <p:spPr>
          <a:xfrm>
            <a:off x="523873" y="1323976"/>
            <a:ext cx="5591177" cy="4852988"/>
          </a:xfrm>
        </p:spPr>
        <p:txBody>
          <a:bodyPr anchor="t"/>
          <a:lstStyle>
            <a:lvl1pPr algn="l">
              <a:defRPr/>
            </a:lvl1pPr>
            <a:lvl2pPr algn="l">
              <a:buSzPct val="75000"/>
              <a:buFont typeface="Arial" panose="020B0604020202020204" pitchFamily="34" charset="0"/>
              <a:buChar char="►"/>
              <a:defRPr/>
            </a:lvl2pPr>
            <a:lvl3pPr algn="l">
              <a:buFont typeface="Arial" panose="020B0604020202020204" pitchFamily="34" charset="0"/>
              <a:buChar char="●"/>
              <a:defRPr/>
            </a:lvl3pPr>
            <a:lvl4pPr algn="l">
              <a:buFont typeface="Arial" panose="020B0604020202020204" pitchFamily="34" charset="0"/>
              <a:buChar char="■"/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3873" y="6356351"/>
            <a:ext cx="11277601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内容占位符 3"/>
          <p:cNvSpPr>
            <a:spLocks noGrp="1"/>
          </p:cNvSpPr>
          <p:nvPr>
            <p:ph sz="quarter" idx="14" hasCustomPrompt="1"/>
          </p:nvPr>
        </p:nvSpPr>
        <p:spPr>
          <a:xfrm>
            <a:off x="6210297" y="1323977"/>
            <a:ext cx="5591177" cy="4856162"/>
          </a:xfrm>
        </p:spPr>
        <p:txBody>
          <a:bodyPr anchor="t"/>
          <a:lstStyle>
            <a:lvl1pPr algn="l">
              <a:defRPr/>
            </a:lvl1pPr>
            <a:lvl2pPr algn="l">
              <a:buSzPct val="75000"/>
              <a:buFont typeface="Arial" panose="020B0604020202020204" pitchFamily="34" charset="0"/>
              <a:buChar char="►"/>
              <a:defRPr/>
            </a:lvl2pPr>
            <a:lvl3pPr algn="l">
              <a:buFont typeface="Arial" panose="020B0604020202020204" pitchFamily="34" charset="0"/>
              <a:buChar char="●"/>
              <a:defRPr/>
            </a:lvl3pPr>
            <a:lvl4pPr algn="l">
              <a:buFont typeface="Arial" panose="020B0604020202020204" pitchFamily="34" charset="0"/>
              <a:buChar char="■"/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  <a:ea typeface="+mn-e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标题占位符 1"/>
          <p:cNvSpPr>
            <a:spLocks noGrp="1"/>
          </p:cNvSpPr>
          <p:nvPr>
            <p:ph type="title"/>
          </p:nvPr>
        </p:nvSpPr>
        <p:spPr>
          <a:xfrm>
            <a:off x="1412613" y="626496"/>
            <a:ext cx="9070392" cy="700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idx="1"/>
          </p:nvPr>
        </p:nvSpPr>
        <p:spPr>
          <a:xfrm>
            <a:off x="1434198" y="1494945"/>
            <a:ext cx="9919601" cy="468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66" name="页脚占位符 4"/>
          <p:cNvSpPr>
            <a:spLocks noGrp="1"/>
          </p:cNvSpPr>
          <p:nvPr>
            <p:ph type="ftr" sz="quarter" idx="3"/>
          </p:nvPr>
        </p:nvSpPr>
        <p:spPr>
          <a:xfrm>
            <a:off x="1434200" y="6356351"/>
            <a:ext cx="991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549E39"/>
                </a:solidFill>
                <a:latin typeface="Calibri" panose="020F050202020403020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>
    <p:fade/>
  </p:transition>
  <p:hf hdr="0" dt="0"/>
  <p:txStyles>
    <p:titleStyle>
      <a:lvl1pPr algn="l" defTabSz="342900" rtl="0" eaLnBrk="1" latinLnBrk="0" hangingPunct="1">
        <a:spcBef>
          <a:spcPct val="0"/>
        </a:spcBef>
        <a:buNone/>
        <a:defRPr sz="3600" b="0" i="0" kern="1200" baseline="0">
          <a:solidFill>
            <a:schemeClr val="tx1">
              <a:lumMod val="85000"/>
              <a:lumOff val="15000"/>
            </a:schemeClr>
          </a:solidFill>
          <a:latin typeface="Calibri" panose="020F0502020204030204" charset="0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0045" marR="0" indent="-360045" algn="l" defTabSz="342900" rtl="0" eaLnBrk="1" fontAlgn="auto" latinLnBrk="0" hangingPunct="1">
        <a:lnSpc>
          <a:spcPct val="100000"/>
        </a:lnSpc>
        <a:spcBef>
          <a:spcPts val="1500"/>
        </a:spcBef>
        <a:spcAft>
          <a:spcPts val="0"/>
        </a:spcAft>
        <a:buClr>
          <a:srgbClr val="549E39"/>
        </a:buClr>
        <a:buSzTx/>
        <a:buFont typeface="Wingdings 3" panose="05040102010807070707" charset="2"/>
        <a:buChar char=""/>
        <a:defRPr lang="zh-CN" altLang="en-US" sz="2400" b="0" i="0" kern="1200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charset="0"/>
          <a:ea typeface="微软雅黑" panose="020B0503020204020204" pitchFamily="34" charset="-122"/>
          <a:cs typeface="+mn-cs"/>
        </a:defRPr>
      </a:lvl1pPr>
      <a:lvl2pPr marL="557530" marR="0" indent="-214630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549E39"/>
        </a:buClr>
        <a:buSzTx/>
        <a:buFont typeface="Arial" panose="020B0604020202020204" pitchFamily="34" charset="0"/>
        <a:buChar char="–"/>
        <a:defRPr lang="zh-CN" altLang="en-US" sz="2000" b="0" i="0" kern="1200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charset="0"/>
          <a:ea typeface="微软雅黑" panose="020B0503020204020204" pitchFamily="34" charset="-122"/>
          <a:cs typeface="+mn-cs"/>
        </a:defRPr>
      </a:lvl2pPr>
      <a:lvl3pPr marL="857250" marR="0" indent="-171450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549E39"/>
        </a:buClr>
        <a:buSzTx/>
        <a:buFont typeface="Arial" panose="020B0604020202020204" pitchFamily="34" charset="0"/>
        <a:buChar char="-"/>
        <a:defRPr lang="zh-CN" altLang="en-US" sz="1600" kern="1200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charset="0"/>
          <a:ea typeface="微软雅黑" panose="020B0503020204020204" pitchFamily="34" charset="-122"/>
          <a:cs typeface="+mn-cs"/>
        </a:defRPr>
      </a:lvl3pPr>
      <a:lvl4pPr marL="1200150" marR="0" indent="-171450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549E39"/>
        </a:buClr>
        <a:buSzTx/>
        <a:buFont typeface="Arial" panose="020B0604020202020204" pitchFamily="34" charset="0"/>
        <a:buChar char="-"/>
        <a:defRPr lang="zh-CN" altLang="en-US" sz="1200" kern="1200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charset="0"/>
          <a:ea typeface="微软雅黑" panose="020B0503020204020204" pitchFamily="34" charset="-122"/>
          <a:cs typeface="+mn-cs"/>
        </a:defRPr>
      </a:lvl4pPr>
      <a:lvl5pPr marL="1543050" marR="0" indent="-171450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549E39"/>
        </a:buClr>
        <a:buSzTx/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874" y="1323975"/>
            <a:ext cx="11277601" cy="48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41404" y="431629"/>
            <a:ext cx="9987507" cy="700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23874" y="6356351"/>
            <a:ext cx="11277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4" name="Freeform 5"/>
          <p:cNvSpPr/>
          <p:nvPr userDrawn="1"/>
        </p:nvSpPr>
        <p:spPr bwMode="auto">
          <a:xfrm flipV="1">
            <a:off x="-4185" y="529393"/>
            <a:ext cx="564624" cy="50799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en-US" sz="135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" y="593458"/>
            <a:ext cx="419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baseline="0">
                <a:solidFill>
                  <a:schemeClr val="bg1"/>
                </a:solidFill>
                <a:latin typeface="Garamond" panose="02020404030301010803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fld id="{B33F7469-D28B-482F-B1B6-3B8E7CF5151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ransition>
    <p:fade/>
  </p:transition>
  <p:hf hdr="0" dt="0"/>
  <p:txStyles>
    <p:titleStyle>
      <a:lvl1pPr algn="l" defTabSz="342900" rtl="0" eaLnBrk="1" latinLnBrk="0" hangingPunct="1">
        <a:spcBef>
          <a:spcPct val="0"/>
        </a:spcBef>
        <a:buNone/>
        <a:defRPr lang="zh-CN" altLang="en-US" sz="3600" b="0" i="0" kern="1200" baseline="0" dirty="0">
          <a:solidFill>
            <a:schemeClr val="tx1">
              <a:lumMod val="85000"/>
              <a:lumOff val="15000"/>
            </a:schemeClr>
          </a:solidFill>
          <a:latin typeface="Calibri" panose="020F0502020204030204" charset="0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0045" marR="0" indent="-360045" algn="l" defTabSz="342900" rtl="0" eaLnBrk="1" fontAlgn="auto" latinLnBrk="0" hangingPunct="1">
        <a:lnSpc>
          <a:spcPct val="100000"/>
        </a:lnSpc>
        <a:spcBef>
          <a:spcPts val="1500"/>
        </a:spcBef>
        <a:spcAft>
          <a:spcPts val="0"/>
        </a:spcAft>
        <a:buClr>
          <a:schemeClr val="tx1">
            <a:lumMod val="50000"/>
            <a:lumOff val="50000"/>
          </a:schemeClr>
        </a:buClr>
        <a:buSzTx/>
        <a:buFont typeface="Wingdings 3" panose="05040102010807070707" charset="2"/>
        <a:buChar char="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Calibri" panose="020F0502020204030204" charset="0"/>
          <a:ea typeface="微软雅黑" panose="020B0503020204020204" pitchFamily="34" charset="-122"/>
          <a:cs typeface="+mn-cs"/>
        </a:defRPr>
      </a:lvl1pPr>
      <a:lvl2pPr marL="557530" marR="0" indent="-214630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chemeClr val="tx1">
            <a:lumMod val="50000"/>
            <a:lumOff val="50000"/>
          </a:schemeClr>
        </a:buClr>
        <a:buSzTx/>
        <a:buFont typeface="Arial" panose="020B0604020202020204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Calibri" panose="020F0502020204030204" charset="0"/>
          <a:ea typeface="微软雅黑" panose="020B0503020204020204" pitchFamily="34" charset="-122"/>
          <a:cs typeface="+mn-cs"/>
        </a:defRPr>
      </a:lvl2pPr>
      <a:lvl3pPr marL="857250" marR="0" indent="-171450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chemeClr val="tx1">
            <a:lumMod val="50000"/>
            <a:lumOff val="50000"/>
          </a:schemeClr>
        </a:buClr>
        <a:buSzTx/>
        <a:buFont typeface="Times New Roman" panose="02020603050405020304" pitchFamily="18" charset="0"/>
        <a:buChar char="-"/>
        <a:defRPr sz="1600" kern="1200" baseline="0">
          <a:solidFill>
            <a:schemeClr val="tx1">
              <a:lumMod val="75000"/>
              <a:lumOff val="25000"/>
            </a:schemeClr>
          </a:solidFill>
          <a:latin typeface="Calibri" panose="020F0502020204030204" charset="0"/>
          <a:ea typeface="微软雅黑" panose="020B0503020204020204" pitchFamily="34" charset="-122"/>
          <a:cs typeface="+mn-cs"/>
        </a:defRPr>
      </a:lvl3pPr>
      <a:lvl4pPr marL="1200150" marR="0" indent="-171450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chemeClr val="tx1">
            <a:lumMod val="50000"/>
            <a:lumOff val="50000"/>
          </a:schemeClr>
        </a:buClr>
        <a:buSzTx/>
        <a:buFont typeface="Times New Roman" panose="02020603050405020304" pitchFamily="18" charset="0"/>
        <a:buChar char="-"/>
        <a:defRPr sz="1200" kern="1200" baseline="0">
          <a:solidFill>
            <a:schemeClr val="tx1">
              <a:lumMod val="75000"/>
              <a:lumOff val="25000"/>
            </a:schemeClr>
          </a:solidFill>
          <a:latin typeface="Calibri" panose="020F0502020204030204" charset="0"/>
          <a:ea typeface="微软雅黑" panose="020B0503020204020204" pitchFamily="34" charset="-122"/>
          <a:cs typeface="+mn-cs"/>
        </a:defRPr>
      </a:lvl4pPr>
      <a:lvl5pPr marL="1543050" marR="0" indent="-171450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549E39"/>
        </a:buClr>
        <a:buSzTx/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mailto:gluo@pku.edu.c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390" y="1895447"/>
            <a:ext cx="9008152" cy="2387600"/>
          </a:xfrm>
        </p:spPr>
        <p:txBody>
          <a:bodyPr anchor="t"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讲 平摊分析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390" y="4846319"/>
            <a:ext cx="9008152" cy="1049655"/>
          </a:xfrm>
        </p:spPr>
        <p:txBody>
          <a:bodyPr anchor="b">
            <a:noAutofit/>
          </a:bodyPr>
          <a:lstStyle/>
          <a:p>
            <a:r>
              <a:rPr lang="zh-CN" altLang="en-US" dirty="0"/>
              <a:t>罗国杰</a:t>
            </a:r>
            <a:endParaRPr lang="en-US" altLang="zh-CN" dirty="0"/>
          </a:p>
          <a:p>
            <a:r>
              <a:rPr lang="en-US" altLang="zh-CN" dirty="0">
                <a:hlinkClick r:id="rId1"/>
              </a:rPr>
              <a:t>gluo@pku.edu.cn</a:t>
            </a:r>
            <a:endParaRPr lang="en-US" altLang="zh-CN" dirty="0"/>
          </a:p>
          <a:p>
            <a:r>
              <a:rPr lang="en-US" altLang="zh-CN" dirty="0"/>
              <a:t>2025</a:t>
            </a:r>
            <a:r>
              <a:rPr lang="zh-CN" altLang="en-US" dirty="0"/>
              <a:t>年春季学期</a:t>
            </a:r>
            <a:endParaRPr lang="zh-CN" altLang="en-US" dirty="0"/>
          </a:p>
        </p:txBody>
      </p:sp>
      <p:sp>
        <p:nvSpPr>
          <p:cNvPr id="4" name="竖排标题 3"/>
          <p:cNvSpPr txBox="1"/>
          <p:nvPr/>
        </p:nvSpPr>
        <p:spPr>
          <a:xfrm>
            <a:off x="10268542" y="365125"/>
            <a:ext cx="1085257" cy="5811838"/>
          </a:xfrm>
          <a:prstGeom prst="rect">
            <a:avLst/>
          </a:prstGeom>
        </p:spPr>
        <p:txBody>
          <a:bodyPr vert="wordArtVertRtl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>
                <a:sym typeface="+mn-ea"/>
              </a:rPr>
              <a:t>PKU-04833060</a:t>
            </a:r>
            <a:endParaRPr lang="en-US" altLang="zh-CN" sz="2800" dirty="0"/>
          </a:p>
          <a:p>
            <a:pPr algn="l"/>
            <a:r>
              <a:rPr lang="zh-CN" altLang="en-US" sz="2800" dirty="0">
                <a:sym typeface="+mn-ea"/>
              </a:rPr>
              <a:t>算法设计与分析﹃实验班﹄</a:t>
            </a:r>
            <a:endParaRPr lang="zh-CN" altLang="en-US" sz="2800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平摊分析</a:t>
            </a:r>
            <a:r>
              <a:rPr lang="en-US" altLang="zh-CN" dirty="0"/>
              <a:t>——</a:t>
            </a:r>
            <a:r>
              <a:rPr lang="zh-CN" altLang="en-US" dirty="0"/>
              <a:t>记账法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l">
                  <a:buNone/>
                </a:pPr>
                <a:br>
                  <a:rPr lang="en-US" altLang="zh-CN" sz="2800" dirty="0"/>
                </a:br>
                <a:r>
                  <a:rPr lang="zh-CN" altLang="en-US" sz="2800">
                    <a:latin typeface="Cambria Math" panose="02040503050406030204" charset="0"/>
                  </a:rPr>
                  <a:t>假设</a:t>
                </a:r>
                <a:r>
                  <a:rPr lang="en-US" altLang="zh-CN" sz="2800">
                    <a:latin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>
                        <a:latin typeface="Cambria Math" panose="02040503050406030204" charset="0"/>
                      </a:rPr>
                      <m:t>第</m:t>
                    </m:r>
                    <m:r>
                      <a:rPr lang="en-US" altLang="zh-CN" sz="2800">
                        <a:latin typeface="Cambria Math" panose="02040503050406030204" charset="0"/>
                      </a:rPr>
                      <m:t>𝑘</m:t>
                    </m:r>
                    <m:r>
                      <m:rPr>
                        <m:nor/>
                      </m:rPr>
                      <a:rPr lang="zh-CN" altLang="en-US" sz="2800">
                        <a:latin typeface="Cambria Math" panose="02040503050406030204" charset="0"/>
                      </a:rPr>
                      <m:t>步</m:t>
                    </m:r>
                    <m:r>
                      <a:rPr lang="zh-CN" altLang="en-US" sz="2800">
                        <a:latin typeface="Cambria Math" panose="02040503050406030204" charset="0"/>
                      </a:rPr>
                      <m:t>存款</m:t>
                    </m:r>
                    <m:r>
                      <m:rPr>
                        <m:nor/>
                      </m:rPr>
                      <a:rPr lang="zh-CN" altLang="en-US" sz="2800">
                        <a:latin typeface="Cambria Math" panose="02040503050406030204" charset="0"/>
                      </a:rPr>
                      <m:t>余额</m:t>
                    </m:r>
                    <m:r>
                      <m:rPr>
                        <m:nor/>
                      </m:rPr>
                      <a:rPr lang="en-US" altLang="zh-CN" sz="2800" dirty="0">
                        <a:latin typeface="Cambria Math" panose="02040503050406030204" charset="0"/>
                      </a:rPr>
                      <m:t> =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panose="0204050305040603020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>
                            <a:latin typeface="Cambria Math" panose="02040503050406030204" charset="0"/>
                          </a:rPr>
                          <m:t>𝑖</m:t>
                        </m:r>
                        <m:r>
                          <a:rPr lang="en-US" altLang="zh-CN" sz="2800">
                            <a:latin typeface="Cambria Math" panose="02040503050406030204" charset="0"/>
                          </a:rPr>
                          <m:t>=</m:t>
                        </m:r>
                        <m:r>
                          <a:rPr lang="en-US" altLang="zh-CN" sz="2800">
                            <a:latin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>
                            <a:latin typeface="Cambria Math" panose="02040503050406030204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zh-CN" altLang="en-US" sz="2800">
                                <a:latin typeface="Cambria Math" panose="02040503050406030204" charset="0"/>
                              </a:rPr>
                              <m:t>平摊代价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800">
                        <a:latin typeface="Cambria Math" panose="02040503050406030204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panose="0204050305040603020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>
                            <a:latin typeface="Cambria Math" panose="02040503050406030204" charset="0"/>
                          </a:rPr>
                          <m:t>𝑖</m:t>
                        </m:r>
                        <m:r>
                          <a:rPr lang="en-US" altLang="zh-CN" sz="2800">
                            <a:latin typeface="Cambria Math" panose="02040503050406030204" charset="0"/>
                          </a:rPr>
                          <m:t>=</m:t>
                        </m:r>
                        <m:r>
                          <a:rPr lang="en-US" altLang="zh-CN" sz="2800">
                            <a:latin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>
                            <a:latin typeface="Cambria Math" panose="02040503050406030204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zh-CN" altLang="en-US" sz="2800">
                                <a:latin typeface="Cambria Math" panose="02040503050406030204" charset="0"/>
                              </a:rPr>
                              <m:t>实际代价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800">
                        <a:latin typeface="Cambria Math" panose="02040503050406030204" charset="0"/>
                      </a:rPr>
                      <m:t>≥</m:t>
                    </m:r>
                    <m:r>
                      <a:rPr lang="en-US" altLang="zh-CN" sz="2800">
                        <a:latin typeface="Cambria Math" panose="02040503050406030204" charset="0"/>
                      </a:rPr>
                      <m:t>0</m:t>
                    </m:r>
                  </m:oMath>
                </a14:m>
                <a:br>
                  <a:rPr lang="en-US" altLang="zh-CN" sz="2800" dirty="0"/>
                </a:br>
                <a:br>
                  <a:rPr lang="en-US" altLang="zh-CN" sz="2800" dirty="0"/>
                </a:br>
                <a:r>
                  <a:rPr lang="zh-CN" altLang="en-US" sz="2800" dirty="0"/>
                  <a:t>则有</a:t>
                </a:r>
                <a:br>
                  <a:rPr lang="en-US" altLang="zh-CN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2800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800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</a:rPr>
                                <m:t>实际代价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800">
                          <a:solidFill>
                            <a:srgbClr val="0070C0"/>
                          </a:solidFill>
                          <a:latin typeface="Cambria Math" panose="02040503050406030204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2800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800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</a:rPr>
                                <m:t>平摊代价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/>
                  <a:t>其中，在第</a:t>
                </a:r>
                <a:r>
                  <a:rPr lang="en-US" altLang="zh-CN" sz="2800" dirty="0"/>
                  <a:t> i </a:t>
                </a:r>
                <a:r>
                  <a:rPr lang="zh-CN" altLang="en-US" sz="2800" dirty="0"/>
                  <a:t>步，</a:t>
                </a:r>
                <a:endParaRPr lang="en-US" altLang="zh-CN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zh-CN" altLang="en-US" sz="2800">
                            <a:latin typeface="Cambria Math" panose="02040503050406030204" charset="0"/>
                          </a:rPr>
                          <m:t>平摊代价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&gt;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zh-CN" altLang="en-US" sz="2800">
                            <a:latin typeface="Cambria Math" panose="02040503050406030204" charset="0"/>
                          </a:rPr>
                          <m:t>实际代价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/>
                  <a:t> 时在存款；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zh-CN" altLang="en-US" sz="2800">
                            <a:latin typeface="Cambria Math" panose="02040503050406030204" charset="0"/>
                          </a:rPr>
                          <m:t>平摊代价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&lt;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zh-CN" altLang="en-US" sz="2800">
                            <a:latin typeface="Cambria Math" panose="02040503050406030204" charset="0"/>
                          </a:rPr>
                          <m:t>实际代价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/>
                  <a:t> 时在取款</a:t>
                </a:r>
                <a:br>
                  <a:rPr lang="en-US" altLang="zh-CN" sz="2800" dirty="0"/>
                </a:br>
                <a:endParaRPr lang="zh-CN" altLang="en-US" sz="2800" dirty="0"/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6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" y="593458"/>
            <a:ext cx="419099" cy="365125"/>
          </a:xfrm>
        </p:spPr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记账法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对不同的操作赋予不同的费用，某些操作的费用比它们的实际代价或多或少。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我们对一个操作的收费的数量称为平摊代价。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当一个操作的平摊代价超过了它的实际代价时，两者的差值就被当作存款，并赋予数据结构中的一些特定对象，可以用来补偿那些平摊代价低于其实际代价的操作。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记账法与聚集分析的区别：</a:t>
            </a:r>
            <a:br>
              <a:rPr lang="en-US" altLang="zh-CN" sz="2400" dirty="0"/>
            </a:br>
            <a:r>
              <a:rPr lang="zh-CN" altLang="en-US" sz="2400" dirty="0"/>
              <a:t>聚集分析中的所有操作都具有相同的平摊代价。</a:t>
            </a:r>
            <a:endParaRPr lang="zh-CN" altLang="en-US" sz="2400" dirty="0"/>
          </a:p>
          <a:p>
            <a:pPr>
              <a:lnSpc>
                <a:spcPct val="110000"/>
              </a:lnSpc>
            </a:pPr>
            <a:r>
              <a:rPr lang="zh-CN" altLang="en-US" dirty="0"/>
              <a:t>数据结构中存储的总存款等于总的平摊代价和总的实际代价之差。注意：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总存款不能是负的</a:t>
            </a:r>
            <a:r>
              <a:rPr lang="zh-CN" altLang="en-US" dirty="0"/>
              <a:t>。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为什么？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" y="593458"/>
            <a:ext cx="419099" cy="365125"/>
          </a:xfrm>
        </p:spPr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/>
              <a:t>n</a:t>
            </a:r>
            <a:r>
              <a:rPr lang="zh-CN" altLang="en-US"/>
              <a:t>个栈操作的平摊时间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dirty="0"/>
              <a:t>对</a:t>
            </a:r>
            <a:r>
              <a:rPr lang="en-US" altLang="zh-CN" b="1" dirty="0"/>
              <a:t>PUSH</a:t>
            </a:r>
            <a:r>
              <a:rPr lang="zh-CN" altLang="en-US" dirty="0"/>
              <a:t>操作多收费，多出来的</a:t>
            </a:r>
            <a:r>
              <a:rPr lang="en-US" altLang="zh-CN" b="1" dirty="0">
                <a:solidFill>
                  <a:srgbClr val="3C8C93"/>
                </a:solidFill>
              </a:rPr>
              <a:t>1</a:t>
            </a:r>
            <a:r>
              <a:rPr lang="zh-CN" altLang="en-US" dirty="0"/>
              <a:t>元钱放在入栈的对象上，待</a:t>
            </a:r>
            <a:r>
              <a:rPr lang="en-US" altLang="zh-CN" b="1" dirty="0"/>
              <a:t>POP</a:t>
            </a:r>
            <a:r>
              <a:rPr lang="zh-CN" altLang="en-US" dirty="0"/>
              <a:t>和</a:t>
            </a:r>
            <a:r>
              <a:rPr lang="en-US" altLang="zh-CN" b="1" dirty="0"/>
              <a:t>MULTIPOP</a:t>
            </a:r>
            <a:r>
              <a:rPr lang="zh-CN" altLang="en-US" dirty="0"/>
              <a:t>把该对象弹出栈时，恰好每个对象上的</a:t>
            </a:r>
            <a:r>
              <a:rPr lang="en-US" altLang="zh-CN" b="1" dirty="0">
                <a:solidFill>
                  <a:srgbClr val="3C8C93"/>
                </a:solidFill>
              </a:rPr>
              <a:t>1</a:t>
            </a:r>
            <a:r>
              <a:rPr lang="zh-CN" altLang="en-US" dirty="0"/>
              <a:t>元前抵消了操作的实际代价</a:t>
            </a:r>
            <a:endParaRPr lang="en-US" altLang="zh-CN" dirty="0"/>
          </a:p>
          <a:p>
            <a:r>
              <a:rPr lang="zh-CN" altLang="en-US" dirty="0"/>
              <a:t>因为栈</a:t>
            </a:r>
            <a:r>
              <a:rPr lang="en-US" altLang="zh-CN" b="1" i="1" dirty="0">
                <a:solidFill>
                  <a:srgbClr val="3C8C93"/>
                </a:solidFill>
              </a:rPr>
              <a:t>S</a:t>
            </a:r>
            <a:r>
              <a:rPr lang="zh-CN" altLang="en-US" dirty="0"/>
              <a:t>中对象数不可能为负，即存款不会小于</a:t>
            </a:r>
            <a:r>
              <a:rPr lang="en-US" altLang="zh-CN" b="1" dirty="0">
                <a:solidFill>
                  <a:srgbClr val="3C8C93"/>
                </a:solidFill>
              </a:rPr>
              <a:t>0</a:t>
            </a:r>
            <a:endParaRPr lang="en-US" altLang="zh-CN" b="1" dirty="0">
              <a:solidFill>
                <a:srgbClr val="3C8C93"/>
              </a:solidFill>
            </a:endParaRPr>
          </a:p>
          <a:p>
            <a:pPr lvl="1"/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保证</a:t>
            </a:r>
            <a:r>
              <a:rPr lang="en-US" altLang="zh-CN" sz="2400" b="1" i="1" dirty="0">
                <a:solidFill>
                  <a:srgbClr val="3C8C93"/>
                </a:solidFill>
              </a:rPr>
              <a:t>n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个操作平摊时间之和是</a:t>
            </a:r>
            <a:r>
              <a:rPr lang="en-US" altLang="zh-CN" sz="2400" b="1" i="1" dirty="0">
                <a:solidFill>
                  <a:srgbClr val="3C8C93"/>
                </a:solidFill>
              </a:rPr>
              <a:t>n</a:t>
            </a:r>
            <a:r>
              <a:rPr lang="zh-CN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个操作实际时间的上界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971800" y="1752600"/>
          <a:ext cx="6096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操作</a:t>
                      </a:r>
                      <a:endParaRPr lang="zh-CN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实际代价</a:t>
                      </a:r>
                      <a:endParaRPr lang="zh-CN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平摊代价</a:t>
                      </a:r>
                      <a:endParaRPr lang="zh-CN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</a:t>
                      </a:r>
                      <a:endParaRPr lang="zh-CN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 </a:t>
                      </a:r>
                      <a:endParaRPr lang="zh-CN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MULTIPOP</a:t>
                      </a:r>
                      <a:endParaRPr lang="zh-CN" alt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min(</a:t>
                      </a:r>
                      <a:r>
                        <a:rPr lang="en-US" altLang="zh-CN" sz="2000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b="1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" y="593458"/>
            <a:ext cx="419099" cy="365125"/>
          </a:xfrm>
        </p:spPr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二进制计数器上的记账法分析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两个问题</a:t>
            </a:r>
            <a:endParaRPr lang="en-US" altLang="zh-CN" sz="2800" dirty="0"/>
          </a:p>
          <a:p>
            <a:pPr lvl="1"/>
            <a:r>
              <a:rPr lang="zh-CN" altLang="en-US" sz="2400" dirty="0"/>
              <a:t>如何对</a:t>
            </a:r>
            <a:r>
              <a:rPr lang="en-US" altLang="zh-CN" sz="2400" b="1" dirty="0"/>
              <a:t>INCREMENT</a:t>
            </a:r>
            <a:r>
              <a:rPr lang="zh-CN" altLang="en-US" sz="2400" dirty="0"/>
              <a:t>收费？（平摊代价）</a:t>
            </a:r>
            <a:endParaRPr lang="en-US" altLang="zh-CN" sz="2400" dirty="0"/>
          </a:p>
          <a:p>
            <a:pPr lvl="1"/>
            <a:r>
              <a:rPr lang="zh-CN" altLang="en-US" sz="2400" dirty="0"/>
              <a:t>收的费用放在放在哪里？（如何平摊）</a:t>
            </a:r>
            <a:endParaRPr lang="en-US" altLang="zh-CN" sz="2400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" y="593458"/>
            <a:ext cx="419099" cy="365125"/>
          </a:xfrm>
        </p:spPr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二进制计数器上的记账法分析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注意到，每次</a:t>
            </a:r>
            <a:r>
              <a:rPr lang="en-US" altLang="zh-CN" b="1" dirty="0"/>
              <a:t>INCREMENT</a:t>
            </a:r>
            <a:r>
              <a:rPr lang="zh-CN" altLang="en-US" dirty="0"/>
              <a:t>只会把一个</a:t>
            </a:r>
            <a:r>
              <a:rPr lang="en-US" altLang="zh-CN" b="1" dirty="0">
                <a:solidFill>
                  <a:srgbClr val="3C8C93"/>
                </a:solidFill>
              </a:rPr>
              <a:t>0</a:t>
            </a:r>
            <a:r>
              <a:rPr lang="zh-CN" altLang="en-US" dirty="0"/>
              <a:t>反转为</a:t>
            </a:r>
            <a:r>
              <a:rPr lang="en-US" altLang="zh-CN" b="1" dirty="0">
                <a:solidFill>
                  <a:srgbClr val="3C8C93"/>
                </a:solidFill>
              </a:rPr>
              <a:t>1</a:t>
            </a:r>
            <a:r>
              <a:rPr lang="zh-CN" altLang="en-US" dirty="0"/>
              <a:t>，但可能把多个</a:t>
            </a:r>
            <a:r>
              <a:rPr lang="en-US" altLang="zh-CN" b="1" dirty="0">
                <a:solidFill>
                  <a:srgbClr val="3C8C93"/>
                </a:solidFill>
              </a:rPr>
              <a:t>1</a:t>
            </a:r>
            <a:r>
              <a:rPr lang="zh-CN" altLang="en-US" dirty="0"/>
              <a:t>反转为</a:t>
            </a:r>
            <a:r>
              <a:rPr lang="en-US" altLang="zh-CN" b="1" dirty="0">
                <a:solidFill>
                  <a:srgbClr val="3C8C93"/>
                </a:solidFill>
              </a:rPr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sz="2400" b="1" dirty="0"/>
              <a:t>INCREMENT</a:t>
            </a:r>
            <a:r>
              <a:rPr lang="zh-CN" altLang="en-US" sz="2400" dirty="0"/>
              <a:t>的实际代价为反转的次数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en-US" altLang="zh-CN" sz="2400" b="1" dirty="0"/>
              <a:t>INCREMENT</a:t>
            </a:r>
            <a:r>
              <a:rPr lang="zh-CN" altLang="en-US" sz="2400" dirty="0"/>
              <a:t>平摊代价为</a:t>
            </a:r>
            <a:r>
              <a:rPr lang="en-US" altLang="zh-CN" sz="2400" b="1" dirty="0">
                <a:solidFill>
                  <a:srgbClr val="3C8C93"/>
                </a:solidFill>
              </a:rPr>
              <a:t>2</a:t>
            </a:r>
            <a:r>
              <a:rPr lang="zh-CN" altLang="en-US" sz="2400" dirty="0"/>
              <a:t>，用于把</a:t>
            </a:r>
            <a:r>
              <a:rPr lang="en-US" altLang="zh-CN" sz="2400" b="1" dirty="0">
                <a:solidFill>
                  <a:srgbClr val="3C8C93"/>
                </a:solidFill>
              </a:rPr>
              <a:t>0</a:t>
            </a:r>
            <a:r>
              <a:rPr lang="zh-CN" altLang="en-US" sz="2400" dirty="0"/>
              <a:t>反转为</a:t>
            </a:r>
            <a:r>
              <a:rPr lang="en-US" altLang="zh-CN" sz="2400" b="1" dirty="0">
                <a:solidFill>
                  <a:srgbClr val="3C8C93"/>
                </a:solidFill>
              </a:rPr>
              <a:t>1</a:t>
            </a:r>
            <a:r>
              <a:rPr lang="zh-CN" altLang="en-US" sz="2400" dirty="0"/>
              <a:t>，并把剩余的</a:t>
            </a:r>
            <a:r>
              <a:rPr lang="en-US" altLang="zh-CN" sz="2400" b="1" dirty="0">
                <a:solidFill>
                  <a:srgbClr val="3C8C93"/>
                </a:solidFill>
              </a:rPr>
              <a:t>1</a:t>
            </a:r>
            <a:r>
              <a:rPr lang="zh-CN" altLang="en-US" sz="2400" dirty="0"/>
              <a:t>元钱存放在反转成</a:t>
            </a:r>
            <a:r>
              <a:rPr lang="en-US" altLang="zh-CN" sz="2400" b="1" dirty="0">
                <a:solidFill>
                  <a:srgbClr val="3C8C93"/>
                </a:solidFill>
              </a:rPr>
              <a:t>1</a:t>
            </a:r>
            <a:r>
              <a:rPr lang="zh-CN" altLang="en-US" sz="2400" dirty="0"/>
              <a:t>的位上。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把</a:t>
            </a:r>
            <a:r>
              <a:rPr lang="en-US" altLang="zh-CN" sz="2400" b="1" dirty="0">
                <a:solidFill>
                  <a:srgbClr val="3C8C93"/>
                </a:solidFill>
              </a:rPr>
              <a:t>1</a:t>
            </a:r>
            <a:r>
              <a:rPr lang="zh-CN" altLang="en-US" sz="2400" dirty="0"/>
              <a:t>反转成</a:t>
            </a:r>
            <a:r>
              <a:rPr lang="en-US" altLang="zh-CN" sz="2400" b="1" dirty="0">
                <a:solidFill>
                  <a:srgbClr val="3C8C93"/>
                </a:solidFill>
              </a:rPr>
              <a:t>0</a:t>
            </a:r>
            <a:r>
              <a:rPr lang="zh-CN" altLang="en-US" sz="2400" dirty="0"/>
              <a:t>的实际代价由存放在</a:t>
            </a:r>
            <a:r>
              <a:rPr lang="en-US" altLang="zh-CN" sz="2400" b="1" dirty="0">
                <a:solidFill>
                  <a:srgbClr val="3C8C93"/>
                </a:solidFill>
              </a:rPr>
              <a:t>1</a:t>
            </a:r>
            <a:r>
              <a:rPr lang="zh-CN" altLang="en-US" sz="2400" dirty="0"/>
              <a:t>上的</a:t>
            </a:r>
            <a:r>
              <a:rPr lang="en-US" altLang="zh-CN" sz="2400" b="1" dirty="0">
                <a:solidFill>
                  <a:srgbClr val="3C8C93"/>
                </a:solidFill>
              </a:rPr>
              <a:t>1</a:t>
            </a:r>
            <a:r>
              <a:rPr lang="zh-CN" altLang="en-US" sz="2400" dirty="0"/>
              <a:t>元钱支付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b="1" i="1" dirty="0">
                <a:solidFill>
                  <a:srgbClr val="3C8C93"/>
                </a:solidFill>
              </a:rPr>
              <a:t>A</a:t>
            </a:r>
            <a:r>
              <a:rPr lang="en-US" altLang="zh-CN" b="1" dirty="0">
                <a:solidFill>
                  <a:srgbClr val="3C8C93"/>
                </a:solidFill>
              </a:rPr>
              <a:t>[1..</a:t>
            </a:r>
            <a:r>
              <a:rPr lang="en-US" altLang="zh-CN" b="1" i="1" dirty="0">
                <a:solidFill>
                  <a:srgbClr val="3C8C93"/>
                </a:solidFill>
              </a:rPr>
              <a:t>k</a:t>
            </a:r>
            <a:r>
              <a:rPr lang="en-US" altLang="zh-CN" b="1" dirty="0">
                <a:solidFill>
                  <a:srgbClr val="3C8C93"/>
                </a:solidFill>
              </a:rPr>
              <a:t>-1]</a:t>
            </a:r>
            <a:r>
              <a:rPr lang="zh-CN" altLang="en-US" dirty="0"/>
              <a:t>数组中，</a:t>
            </a:r>
            <a:r>
              <a:rPr lang="en-US" altLang="zh-CN" b="1" dirty="0">
                <a:solidFill>
                  <a:srgbClr val="3C8C93"/>
                </a:solidFill>
              </a:rPr>
              <a:t>1</a:t>
            </a:r>
            <a:r>
              <a:rPr lang="zh-CN" altLang="en-US" dirty="0"/>
              <a:t>的个数（</a:t>
            </a:r>
            <a:r>
              <a:rPr lang="en-US" altLang="zh-CN" b="1" dirty="0"/>
              <a:t>=</a:t>
            </a:r>
            <a:r>
              <a:rPr lang="zh-CN" altLang="en-US" dirty="0"/>
              <a:t>存款）不可能为负</a:t>
            </a:r>
            <a:endParaRPr lang="zh-CN" altLang="en-US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" y="593458"/>
            <a:ext cx="419099" cy="365125"/>
          </a:xfrm>
        </p:spPr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假设我们希望不仅能使一个计数器增值，也能使之复位至零。请说明如何将计数器实现为一个位数组，使得对一个初始为零的计数器，任一包含</a:t>
            </a:r>
            <a:r>
              <a:rPr kumimoji="1" lang="en-US" altLang="zh-CN" b="1" i="1" dirty="0">
                <a:solidFill>
                  <a:srgbClr val="3C8C93"/>
                </a:solidFill>
              </a:rPr>
              <a:t>n</a:t>
            </a:r>
            <a:r>
              <a:rPr kumimoji="1" lang="zh-CN" altLang="en-US" dirty="0"/>
              <a:t>个</a:t>
            </a:r>
            <a:r>
              <a:rPr kumimoji="1" lang="en-US" altLang="zh-CN" dirty="0"/>
              <a:t>INCREMENT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RESET</a:t>
            </a:r>
            <a:r>
              <a:rPr kumimoji="1" lang="zh-CN" altLang="en-US" dirty="0"/>
              <a:t>操作的序列的时间为</a:t>
            </a:r>
            <a:r>
              <a:rPr kumimoji="1" lang="en-US" altLang="zh-CN" b="1" i="1" dirty="0">
                <a:solidFill>
                  <a:srgbClr val="3C8C93"/>
                </a:solidFill>
              </a:rPr>
              <a:t>O</a:t>
            </a:r>
            <a:r>
              <a:rPr kumimoji="1" lang="en-US" altLang="zh-CN" b="1" dirty="0">
                <a:solidFill>
                  <a:srgbClr val="3C8C93"/>
                </a:solidFill>
              </a:rPr>
              <a:t>(</a:t>
            </a:r>
            <a:r>
              <a:rPr kumimoji="1" lang="en-US" altLang="zh-CN" b="1" i="1" dirty="0">
                <a:solidFill>
                  <a:srgbClr val="3C8C93"/>
                </a:solidFill>
              </a:rPr>
              <a:t>n</a:t>
            </a:r>
            <a:r>
              <a:rPr kumimoji="1" lang="en-US" altLang="zh-CN" b="1" dirty="0">
                <a:solidFill>
                  <a:srgbClr val="3C8C93"/>
                </a:solidFill>
              </a:rPr>
              <a:t>)</a:t>
            </a:r>
            <a:endParaRPr kumimoji="1" lang="zh-CN" altLang="en-US" b="1" dirty="0">
              <a:solidFill>
                <a:srgbClr val="3C8C93"/>
              </a:solidFill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" y="593458"/>
            <a:ext cx="419099" cy="365125"/>
          </a:xfrm>
        </p:spPr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平摊分析</a:t>
            </a:r>
            <a:r>
              <a:rPr lang="en-US" altLang="zh-CN" dirty="0"/>
              <a:t>——</a:t>
            </a:r>
            <a:r>
              <a:rPr lang="zh-CN" altLang="en-US" dirty="0"/>
              <a:t>势能法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/>
                  <a:t>利用数据结构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ea typeface="Cambria Math" panose="02040503050406030204" charset="0"/>
                      </a:rPr>
                      <m:t>𝐷</m:t>
                    </m:r>
                  </m:oMath>
                </a14:m>
                <a:r>
                  <a:rPr lang="zh-CN" altLang="en-US" sz="2800" dirty="0"/>
                  <a:t>的函数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>
                        <a:latin typeface="Cambria Math" panose="02040503050406030204" charset="0"/>
                        <a:ea typeface="Cambria Math" panose="02040503050406030204" charset="0"/>
                      </a:rPr>
                      <m:t>Φ</m:t>
                    </m:r>
                  </m:oMath>
                </a14:m>
                <a:r>
                  <a:rPr lang="zh-CN" altLang="en-US" sz="2800" dirty="0"/>
                  <a:t>定义平摊代价：</a:t>
                </a:r>
                <a:br>
                  <a:rPr lang="en-US" altLang="zh-CN" sz="2800" dirty="0"/>
                </a:br>
                <a:br>
                  <a:rPr lang="en-US" altLang="zh-CN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charset="0"/>
                            </a:rPr>
                            <m:t>平摊代价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charset="0"/>
                            </a:rPr>
                            <m:t>实际代价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sz="2800" i="1">
                          <a:latin typeface="Cambria Math" panose="02040503050406030204" charset="0"/>
                          <a:ea typeface="Cambria Math" panose="02040503050406030204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charset="0"/>
                              <a:ea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ea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ea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ea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latin typeface="Cambria Math" panose="02040503050406030204" charset="0"/>
                          <a:ea typeface="Cambria Math" panose="0204050305040603020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altLang="zh-CN" sz="2800" i="1">
                          <a:latin typeface="Cambria Math" panose="02040503050406030204" charset="0"/>
                          <a:ea typeface="Cambria Math" panose="02040503050406030204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charset="0"/>
                              <a:ea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charset="0"/>
                                  <a:ea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ea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charset="0"/>
                                  <a:ea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ea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charset="0"/>
                                  <a:ea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altLang="zh-CN" sz="2800" dirty="0"/>
                </a:br>
                <a:br>
                  <a:rPr lang="en-US" altLang="zh-CN" sz="2800" dirty="0"/>
                </a:br>
                <a:r>
                  <a:rPr lang="zh-CN" altLang="en-US" sz="2800" dirty="0"/>
                  <a:t>只要 </a:t>
                </a:r>
                <a14:m>
                  <m:oMath xmlns:m="http://schemas.openxmlformats.org/officeDocument/2006/math">
                    <m:r>
                      <a:rPr lang="el-GR" altLang="zh-CN" sz="280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∀</m:t>
                    </m:r>
                    <m:r>
                      <a:rPr lang="en-US" altLang="zh-CN" sz="2800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,  </m:t>
                    </m:r>
                    <m:r>
                      <m:rPr>
                        <m:sty m:val="p"/>
                      </m:rPr>
                      <a:rPr lang="el-GR" altLang="zh-CN" sz="2800" i="1">
                        <a:latin typeface="Cambria Math" panose="02040503050406030204" charset="0"/>
                        <a:ea typeface="Cambria Math" panose="02040503050406030204" charset="0"/>
                      </a:rPr>
                      <m:t>Φ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800" i="1" smtClean="0">
                        <a:latin typeface="Cambria Math" panose="02040503050406030204" charset="0"/>
                        <a:ea typeface="Cambria Math" panose="02040503050406030204" charset="0"/>
                      </a:rPr>
                      <m:t>≥</m:t>
                    </m:r>
                    <m:r>
                      <m:rPr>
                        <m:sty m:val="p"/>
                      </m:rPr>
                      <a:rPr lang="el-GR" altLang="zh-CN" sz="2800" i="1">
                        <a:latin typeface="Cambria Math" panose="02040503050406030204" charset="0"/>
                        <a:ea typeface="Cambria Math" panose="02040503050406030204" charset="0"/>
                      </a:rPr>
                      <m:t>Φ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charset="0"/>
                            <a:ea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charset="0"/>
                                <a:ea typeface="Cambria Math" panose="02040503050406030204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，则</a:t>
                </a:r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2800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800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</a:rPr>
                                <m:t>实际代价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8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8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charset="0"/>
                                  <a:ea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charset="0"/>
                                  <a:ea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charset="0"/>
                                  <a:ea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altLang="zh-CN" sz="28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  <a:ea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charset="0"/>
                                  <a:ea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charset="0"/>
                                  <a:ea typeface="Cambria Math" panose="0204050305040603020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charset="0"/>
                                  <a:ea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charset="0"/>
                          <a:ea typeface="Cambria Math" panose="02040503050406030204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28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8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charset="0"/>
                                </a:rPr>
                                <m:t>平摊代价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800">
                          <a:solidFill>
                            <a:srgbClr val="0070C0"/>
                          </a:solidFill>
                          <a:latin typeface="Cambria Math" panose="02040503050406030204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2800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2800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</a:rPr>
                                <m:t>平摊代价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rgbClr val="0070C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6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势能法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不是将已预付的费用作为存在数据结构特定对象中存款来表示，而是表示成一 种“势能</a:t>
            </a:r>
            <a:r>
              <a:rPr lang="zh-CN" altLang="en-US" sz="2800" dirty="0">
                <a:sym typeface="+mn-ea"/>
              </a:rPr>
              <a:t>（</a:t>
            </a:r>
            <a:r>
              <a:rPr lang="en-US" altLang="zh-CN" sz="2800" dirty="0">
                <a:sym typeface="+mn-ea"/>
              </a:rPr>
              <a:t>potential</a:t>
            </a:r>
            <a:r>
              <a:rPr lang="zh-CN" altLang="en-US" sz="2800" dirty="0">
                <a:sym typeface="+mn-ea"/>
              </a:rPr>
              <a:t>）</a:t>
            </a:r>
            <a:r>
              <a:rPr lang="zh-CN" altLang="en-US" sz="2800" dirty="0"/>
              <a:t>”，它在需要时可以释放出来，以支付后面操作的额外开销。</a:t>
            </a:r>
            <a:endParaRPr lang="en-US" altLang="zh-CN" sz="2800" dirty="0"/>
          </a:p>
          <a:p>
            <a:r>
              <a:rPr lang="zh-CN" altLang="en-US" sz="2800" dirty="0"/>
              <a:t>势是与整个数据结构而不是其中的个别对象发生联系的。（区别于记账法）</a:t>
            </a:r>
            <a:endParaRPr lang="en-US" altLang="zh-CN" sz="2800" dirty="0"/>
          </a:p>
          <a:p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" y="593458"/>
            <a:ext cx="419099" cy="365125"/>
          </a:xfrm>
        </p:spPr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势函数</a:t>
            </a:r>
            <a:r>
              <a:rPr lang="en-US" altLang="zh-CN" b="1" dirty="0" err="1">
                <a:solidFill>
                  <a:srgbClr val="3C8C93"/>
                </a:solidFill>
              </a:rPr>
              <a:t>Φ</a:t>
            </a:r>
            <a:endParaRPr lang="zh-CN" altLang="en-US" b="1" dirty="0">
              <a:solidFill>
                <a:srgbClr val="3C8C9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对一个初始数据结构</a:t>
            </a:r>
            <a:r>
              <a:rPr lang="en-US" altLang="zh-CN" b="1" i="1" dirty="0">
                <a:solidFill>
                  <a:srgbClr val="3C8C93"/>
                </a:solidFill>
              </a:rPr>
              <a:t>D</a:t>
            </a:r>
            <a:r>
              <a:rPr lang="en-US" altLang="zh-CN" b="1" baseline="-25000" dirty="0">
                <a:solidFill>
                  <a:srgbClr val="3C8C93"/>
                </a:solidFill>
              </a:rPr>
              <a:t>0</a:t>
            </a:r>
            <a:r>
              <a:rPr lang="en-US" altLang="zh-CN" baseline="-25000" dirty="0">
                <a:solidFill>
                  <a:srgbClr val="3C8C93"/>
                </a:solidFill>
              </a:rPr>
              <a:t> </a:t>
            </a:r>
            <a:r>
              <a:rPr lang="zh-CN" altLang="en-US" dirty="0"/>
              <a:t>执行</a:t>
            </a:r>
            <a:r>
              <a:rPr lang="en-US" altLang="zh-CN" b="1" i="1" dirty="0">
                <a:solidFill>
                  <a:srgbClr val="3C8C93"/>
                </a:solidFill>
              </a:rPr>
              <a:t>n</a:t>
            </a:r>
            <a:r>
              <a:rPr lang="zh-CN" altLang="en-US" dirty="0"/>
              <a:t>个操作。对每个</a:t>
            </a:r>
            <a:r>
              <a:rPr lang="en-US" altLang="zh-CN" b="1" i="1" dirty="0" err="1">
                <a:solidFill>
                  <a:srgbClr val="3C8C93"/>
                </a:solidFill>
              </a:rPr>
              <a:t>i</a:t>
            </a:r>
            <a:r>
              <a:rPr lang="zh-CN" altLang="en-US" dirty="0"/>
              <a:t>，设</a:t>
            </a:r>
            <a:r>
              <a:rPr lang="en-US" altLang="zh-CN" b="1" i="1" dirty="0">
                <a:solidFill>
                  <a:srgbClr val="3C8C93"/>
                </a:solidFill>
              </a:rPr>
              <a:t>c</a:t>
            </a:r>
            <a:r>
              <a:rPr lang="en-US" altLang="zh-CN" b="1" i="1" baseline="-25000" dirty="0">
                <a:solidFill>
                  <a:srgbClr val="3C8C93"/>
                </a:solidFill>
              </a:rPr>
              <a:t>i</a:t>
            </a:r>
            <a:r>
              <a:rPr lang="zh-CN" altLang="en-US" dirty="0"/>
              <a:t>为每个操作的实际代价， </a:t>
            </a:r>
            <a:r>
              <a:rPr lang="en-US" altLang="zh-CN" b="1" i="1" dirty="0">
                <a:solidFill>
                  <a:srgbClr val="3C8C93"/>
                </a:solidFill>
              </a:rPr>
              <a:t>D</a:t>
            </a:r>
            <a:r>
              <a:rPr lang="en-US" altLang="zh-CN" b="1" i="1" baseline="-25000" dirty="0">
                <a:solidFill>
                  <a:srgbClr val="3C8C93"/>
                </a:solidFill>
              </a:rPr>
              <a:t>i</a:t>
            </a:r>
            <a:r>
              <a:rPr lang="zh-CN" altLang="en-US" b="1" dirty="0">
                <a:solidFill>
                  <a:srgbClr val="3C8C93"/>
                </a:solidFill>
              </a:rPr>
              <a:t> </a:t>
            </a:r>
            <a:r>
              <a:rPr lang="zh-CN" altLang="en-US" dirty="0"/>
              <a:t>为对数据结构</a:t>
            </a:r>
            <a:r>
              <a:rPr lang="en-US" altLang="zh-CN" b="1" i="1" dirty="0">
                <a:solidFill>
                  <a:srgbClr val="3C8C93"/>
                </a:solidFill>
              </a:rPr>
              <a:t>D</a:t>
            </a:r>
            <a:r>
              <a:rPr lang="en-US" altLang="zh-CN" b="1" i="1" baseline="-25000" dirty="0">
                <a:solidFill>
                  <a:srgbClr val="3C8C93"/>
                </a:solidFill>
              </a:rPr>
              <a:t>i</a:t>
            </a:r>
            <a:r>
              <a:rPr lang="en-US" altLang="zh-CN" b="1" baseline="-25000" dirty="0">
                <a:solidFill>
                  <a:srgbClr val="3C8C93"/>
                </a:solidFill>
              </a:rPr>
              <a:t>-1</a:t>
            </a:r>
            <a:r>
              <a:rPr lang="zh-CN" altLang="en-US" dirty="0"/>
              <a:t>执行第</a:t>
            </a:r>
            <a:r>
              <a:rPr lang="en-US" altLang="zh-CN" b="1" i="1" dirty="0" err="1">
                <a:solidFill>
                  <a:srgbClr val="3C8C93"/>
                </a:solidFill>
              </a:rPr>
              <a:t>i</a:t>
            </a:r>
            <a:r>
              <a:rPr lang="zh-CN" altLang="en-US" dirty="0"/>
              <a:t>个操作的结果。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势函数</a:t>
            </a:r>
            <a:r>
              <a:rPr lang="en-US" altLang="zh-CN" b="1" dirty="0" err="1">
                <a:solidFill>
                  <a:srgbClr val="3C8C93"/>
                </a:solidFill>
              </a:rPr>
              <a:t>Φ</a:t>
            </a:r>
            <a:r>
              <a:rPr lang="en-US" altLang="zh-CN" b="1" dirty="0">
                <a:solidFill>
                  <a:srgbClr val="3C8C93"/>
                </a:solidFill>
              </a:rPr>
              <a:t> </a:t>
            </a:r>
            <a:r>
              <a:rPr lang="zh-CN" altLang="en-US" dirty="0"/>
              <a:t>将每个数据结构</a:t>
            </a:r>
            <a:r>
              <a:rPr lang="en-US" altLang="zh-CN" b="1" i="1" dirty="0">
                <a:solidFill>
                  <a:srgbClr val="3C8C93"/>
                </a:solidFill>
              </a:rPr>
              <a:t>D</a:t>
            </a:r>
            <a:r>
              <a:rPr lang="en-US" altLang="zh-CN" b="1" i="1" baseline="-25000" dirty="0">
                <a:solidFill>
                  <a:srgbClr val="3C8C93"/>
                </a:solidFill>
              </a:rPr>
              <a:t>i</a:t>
            </a:r>
            <a:r>
              <a:rPr lang="zh-CN" altLang="en-US" b="1" dirty="0">
                <a:solidFill>
                  <a:srgbClr val="3C8C93"/>
                </a:solidFill>
              </a:rPr>
              <a:t> </a:t>
            </a:r>
            <a:r>
              <a:rPr lang="zh-CN" altLang="en-US" dirty="0"/>
              <a:t>映射为一个实数</a:t>
            </a:r>
            <a:r>
              <a:rPr lang="en-US" altLang="zh-CN" b="1" dirty="0" err="1">
                <a:solidFill>
                  <a:srgbClr val="3C8C93"/>
                </a:solidFill>
              </a:rPr>
              <a:t>Φ</a:t>
            </a:r>
            <a:r>
              <a:rPr lang="en-US" altLang="zh-CN" b="1" dirty="0">
                <a:solidFill>
                  <a:srgbClr val="3C8C93"/>
                </a:solidFill>
              </a:rPr>
              <a:t>(</a:t>
            </a:r>
            <a:r>
              <a:rPr lang="en-US" altLang="zh-CN" b="1" i="1" dirty="0">
                <a:solidFill>
                  <a:srgbClr val="3C8C93"/>
                </a:solidFill>
              </a:rPr>
              <a:t>D</a:t>
            </a:r>
            <a:r>
              <a:rPr lang="en-US" altLang="zh-CN" b="1" i="1" baseline="-25000" dirty="0">
                <a:solidFill>
                  <a:srgbClr val="3C8C93"/>
                </a:solidFill>
              </a:rPr>
              <a:t>i</a:t>
            </a:r>
            <a:r>
              <a:rPr lang="en-US" altLang="zh-CN" b="1" dirty="0">
                <a:solidFill>
                  <a:srgbClr val="3C8C93"/>
                </a:solidFill>
              </a:rPr>
              <a:t>)</a:t>
            </a:r>
            <a:r>
              <a:rPr lang="en-US" altLang="zh-CN" dirty="0"/>
              <a:t>, </a:t>
            </a:r>
            <a:r>
              <a:rPr lang="zh-CN" altLang="en-US" dirty="0"/>
              <a:t>即与</a:t>
            </a:r>
            <a:r>
              <a:rPr lang="en-US" altLang="zh-CN" b="1" i="1" dirty="0">
                <a:solidFill>
                  <a:srgbClr val="3C8C93"/>
                </a:solidFill>
              </a:rPr>
              <a:t>D</a:t>
            </a:r>
            <a:r>
              <a:rPr lang="en-US" altLang="zh-CN" b="1" i="1" baseline="-25000" dirty="0">
                <a:solidFill>
                  <a:srgbClr val="3C8C93"/>
                </a:solidFill>
              </a:rPr>
              <a:t>i</a:t>
            </a:r>
            <a:r>
              <a:rPr lang="en-US" altLang="zh-CN" b="1" i="1" dirty="0">
                <a:solidFill>
                  <a:srgbClr val="3C8C93"/>
                </a:solidFill>
              </a:rPr>
              <a:t> </a:t>
            </a:r>
            <a:r>
              <a:rPr lang="zh-CN" altLang="en-US" dirty="0"/>
              <a:t>相联系的势。</a:t>
            </a:r>
            <a:r>
              <a:rPr lang="en-US" altLang="zh-CN" dirty="0"/>
              <a:t> 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第</a:t>
            </a:r>
            <a:r>
              <a:rPr lang="en-US" altLang="zh-CN" b="1" i="1" dirty="0" err="1">
                <a:solidFill>
                  <a:srgbClr val="3C8C93"/>
                </a:solidFill>
              </a:rPr>
              <a:t>i</a:t>
            </a:r>
            <a:r>
              <a:rPr lang="zh-CN" altLang="en-US" dirty="0"/>
              <a:t>个操作的平摊代价</a:t>
            </a:r>
            <a:r>
              <a:rPr lang="en-US" altLang="zh-CN" b="1" i="1" dirty="0" err="1">
                <a:solidFill>
                  <a:srgbClr val="3C8C93"/>
                </a:solidFill>
              </a:rPr>
              <a:t>a</a:t>
            </a:r>
            <a:r>
              <a:rPr lang="en-US" altLang="zh-CN" b="1" i="1" baseline="-25000" dirty="0" err="1">
                <a:solidFill>
                  <a:srgbClr val="3C8C93"/>
                </a:solidFill>
              </a:rPr>
              <a:t>i</a:t>
            </a:r>
            <a:r>
              <a:rPr lang="zh-CN" altLang="en-US" dirty="0"/>
              <a:t>根据势函数</a:t>
            </a:r>
            <a:r>
              <a:rPr lang="en-US" altLang="zh-CN" b="1" dirty="0" err="1">
                <a:solidFill>
                  <a:srgbClr val="3C8C93"/>
                </a:solidFill>
              </a:rPr>
              <a:t>Φ</a:t>
            </a:r>
            <a:r>
              <a:rPr lang="en-US" altLang="zh-CN" b="1" dirty="0"/>
              <a:t> </a:t>
            </a:r>
            <a:r>
              <a:rPr lang="zh-CN" altLang="en-US" dirty="0"/>
              <a:t>定义为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b="1" i="1" dirty="0" err="1">
                <a:solidFill>
                  <a:srgbClr val="3C8C93"/>
                </a:solidFill>
              </a:rPr>
              <a:t>a</a:t>
            </a:r>
            <a:r>
              <a:rPr lang="en-US" altLang="zh-CN" b="1" i="1" baseline="-25000" dirty="0" err="1">
                <a:solidFill>
                  <a:srgbClr val="3C8C93"/>
                </a:solidFill>
              </a:rPr>
              <a:t>i</a:t>
            </a:r>
            <a:r>
              <a:rPr lang="zh-CN" altLang="en-US" b="1" dirty="0">
                <a:solidFill>
                  <a:srgbClr val="3C8C93"/>
                </a:solidFill>
              </a:rPr>
              <a:t> ＝</a:t>
            </a:r>
            <a:r>
              <a:rPr lang="zh-CN" altLang="en-US" b="1" i="1" baseline="-25000" dirty="0">
                <a:solidFill>
                  <a:srgbClr val="3C8C93"/>
                </a:solidFill>
              </a:rPr>
              <a:t>   </a:t>
            </a:r>
            <a:r>
              <a:rPr lang="en-US" altLang="zh-CN" b="1" i="1" dirty="0">
                <a:solidFill>
                  <a:srgbClr val="3C8C93"/>
                </a:solidFill>
              </a:rPr>
              <a:t>c</a:t>
            </a:r>
            <a:r>
              <a:rPr lang="en-US" altLang="zh-CN" b="1" i="1" baseline="-25000" dirty="0">
                <a:solidFill>
                  <a:srgbClr val="3C8C93"/>
                </a:solidFill>
              </a:rPr>
              <a:t>i </a:t>
            </a:r>
            <a:r>
              <a:rPr lang="zh-CN" altLang="en-US" b="1" baseline="-25000" dirty="0">
                <a:solidFill>
                  <a:srgbClr val="3C8C93"/>
                </a:solidFill>
              </a:rPr>
              <a:t> </a:t>
            </a:r>
            <a:r>
              <a:rPr lang="zh-CN" altLang="en-US" b="1" dirty="0">
                <a:solidFill>
                  <a:srgbClr val="3C8C93"/>
                </a:solidFill>
              </a:rPr>
              <a:t>＋ </a:t>
            </a:r>
            <a:r>
              <a:rPr lang="en-US" altLang="zh-CN" b="1" dirty="0" err="1">
                <a:solidFill>
                  <a:srgbClr val="3C8C93"/>
                </a:solidFill>
              </a:rPr>
              <a:t>Φ</a:t>
            </a:r>
            <a:r>
              <a:rPr lang="en-US" altLang="zh-CN" b="1" dirty="0">
                <a:solidFill>
                  <a:srgbClr val="3C8C93"/>
                </a:solidFill>
              </a:rPr>
              <a:t>(</a:t>
            </a:r>
            <a:r>
              <a:rPr lang="en-US" altLang="zh-CN" b="1" i="1" dirty="0">
                <a:solidFill>
                  <a:srgbClr val="3C8C93"/>
                </a:solidFill>
              </a:rPr>
              <a:t>D</a:t>
            </a:r>
            <a:r>
              <a:rPr lang="en-US" altLang="zh-CN" b="1" i="1" baseline="-25000" dirty="0">
                <a:solidFill>
                  <a:srgbClr val="3C8C93"/>
                </a:solidFill>
              </a:rPr>
              <a:t>i</a:t>
            </a:r>
            <a:r>
              <a:rPr lang="en-US" altLang="zh-CN" b="1" dirty="0">
                <a:solidFill>
                  <a:srgbClr val="3C8C93"/>
                </a:solidFill>
              </a:rPr>
              <a:t>) </a:t>
            </a:r>
            <a:r>
              <a:rPr lang="zh-CN" altLang="en-US" b="1" dirty="0">
                <a:solidFill>
                  <a:srgbClr val="3C8C93"/>
                </a:solidFill>
              </a:rPr>
              <a:t>－ </a:t>
            </a:r>
            <a:r>
              <a:rPr lang="en-US" altLang="zh-CN" b="1" dirty="0" err="1">
                <a:solidFill>
                  <a:srgbClr val="3C8C93"/>
                </a:solidFill>
              </a:rPr>
              <a:t>Φ</a:t>
            </a:r>
            <a:r>
              <a:rPr lang="en-US" altLang="zh-CN" b="1" dirty="0">
                <a:solidFill>
                  <a:srgbClr val="3C8C93"/>
                </a:solidFill>
              </a:rPr>
              <a:t>(</a:t>
            </a:r>
            <a:r>
              <a:rPr lang="en-US" altLang="zh-CN" b="1" i="1" dirty="0">
                <a:solidFill>
                  <a:srgbClr val="3C8C93"/>
                </a:solidFill>
              </a:rPr>
              <a:t>D</a:t>
            </a:r>
            <a:r>
              <a:rPr lang="en-US" altLang="zh-CN" b="1" i="1" baseline="-25000" dirty="0">
                <a:solidFill>
                  <a:srgbClr val="3C8C93"/>
                </a:solidFill>
              </a:rPr>
              <a:t>i-</a:t>
            </a:r>
            <a:r>
              <a:rPr lang="en-US" altLang="zh-CN" b="1" baseline="-25000" dirty="0">
                <a:solidFill>
                  <a:srgbClr val="3C8C93"/>
                </a:solidFill>
              </a:rPr>
              <a:t>1</a:t>
            </a:r>
            <a:r>
              <a:rPr lang="en-US" altLang="zh-CN" b="1" dirty="0">
                <a:solidFill>
                  <a:srgbClr val="3C8C93"/>
                </a:solidFill>
              </a:rPr>
              <a:t>)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即每个操作的平摊代价为其实际代价</a:t>
            </a:r>
            <a:r>
              <a:rPr lang="en-US" altLang="zh-CN" b="1" i="1" dirty="0">
                <a:solidFill>
                  <a:srgbClr val="3C8C93"/>
                </a:solidFill>
              </a:rPr>
              <a:t>c</a:t>
            </a:r>
            <a:r>
              <a:rPr lang="en-US" altLang="zh-CN" b="1" i="1" baseline="-25000" dirty="0">
                <a:solidFill>
                  <a:srgbClr val="3C8C93"/>
                </a:solidFill>
              </a:rPr>
              <a:t>i</a:t>
            </a:r>
            <a:r>
              <a:rPr lang="zh-CN" altLang="en-US" dirty="0"/>
              <a:t>加上由于该操作所增加的势。</a:t>
            </a:r>
            <a:r>
              <a:rPr lang="en-US" altLang="zh-CN" b="1" i="1" dirty="0">
                <a:solidFill>
                  <a:srgbClr val="3C8C93"/>
                </a:solidFill>
              </a:rPr>
              <a:t>n</a:t>
            </a:r>
            <a:r>
              <a:rPr lang="zh-CN" altLang="en-US" dirty="0"/>
              <a:t>个操作的总的平摊代价为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zh-CN" altLang="en-US" b="1" dirty="0">
                <a:solidFill>
                  <a:srgbClr val="3C8C93"/>
                </a:solidFill>
              </a:rPr>
              <a:t>∑</a:t>
            </a:r>
            <a:r>
              <a:rPr lang="en-US" altLang="zh-CN" b="1" i="1" dirty="0" err="1">
                <a:solidFill>
                  <a:srgbClr val="3C8C93"/>
                </a:solidFill>
              </a:rPr>
              <a:t>a</a:t>
            </a:r>
            <a:r>
              <a:rPr lang="en-US" altLang="zh-CN" b="1" i="1" baseline="-25000" dirty="0" err="1">
                <a:solidFill>
                  <a:srgbClr val="3C8C93"/>
                </a:solidFill>
              </a:rPr>
              <a:t>i</a:t>
            </a:r>
            <a:r>
              <a:rPr lang="zh-CN" altLang="en-US" b="1" dirty="0">
                <a:solidFill>
                  <a:srgbClr val="3C8C93"/>
                </a:solidFill>
              </a:rPr>
              <a:t> ＝ ∑</a:t>
            </a:r>
            <a:r>
              <a:rPr lang="en-US" altLang="zh-CN" b="1" i="1" dirty="0">
                <a:solidFill>
                  <a:srgbClr val="3C8C93"/>
                </a:solidFill>
              </a:rPr>
              <a:t>c</a:t>
            </a:r>
            <a:r>
              <a:rPr lang="en-US" altLang="zh-CN" b="1" i="1" baseline="-25000" dirty="0">
                <a:solidFill>
                  <a:srgbClr val="3C8C93"/>
                </a:solidFill>
              </a:rPr>
              <a:t>i </a:t>
            </a:r>
            <a:r>
              <a:rPr lang="zh-CN" altLang="en-US" b="1" dirty="0">
                <a:solidFill>
                  <a:srgbClr val="3C8C93"/>
                </a:solidFill>
              </a:rPr>
              <a:t>＋</a:t>
            </a:r>
            <a:r>
              <a:rPr lang="en-US" altLang="zh-CN" b="1" dirty="0" err="1">
                <a:solidFill>
                  <a:srgbClr val="3C8C93"/>
                </a:solidFill>
              </a:rPr>
              <a:t>Φ</a:t>
            </a:r>
            <a:r>
              <a:rPr lang="en-US" altLang="zh-CN" b="1" dirty="0">
                <a:solidFill>
                  <a:srgbClr val="3C8C93"/>
                </a:solidFill>
              </a:rPr>
              <a:t>(</a:t>
            </a:r>
            <a:r>
              <a:rPr lang="en-US" altLang="zh-CN" b="1" i="1" dirty="0" err="1">
                <a:solidFill>
                  <a:srgbClr val="3C8C93"/>
                </a:solidFill>
              </a:rPr>
              <a:t>D</a:t>
            </a:r>
            <a:r>
              <a:rPr lang="en-US" altLang="zh-CN" b="1" i="1" baseline="-25000" dirty="0" err="1">
                <a:solidFill>
                  <a:srgbClr val="3C8C93"/>
                </a:solidFill>
              </a:rPr>
              <a:t>n</a:t>
            </a:r>
            <a:r>
              <a:rPr lang="en-US" altLang="zh-CN" b="1" dirty="0">
                <a:solidFill>
                  <a:srgbClr val="3C8C93"/>
                </a:solidFill>
              </a:rPr>
              <a:t>) </a:t>
            </a:r>
            <a:r>
              <a:rPr lang="zh-CN" altLang="en-US" b="1" dirty="0">
                <a:solidFill>
                  <a:srgbClr val="3C8C93"/>
                </a:solidFill>
              </a:rPr>
              <a:t>－ </a:t>
            </a:r>
            <a:r>
              <a:rPr lang="en-US" altLang="zh-CN" b="1" dirty="0" err="1">
                <a:solidFill>
                  <a:srgbClr val="3C8C93"/>
                </a:solidFill>
              </a:rPr>
              <a:t>Φ</a:t>
            </a:r>
            <a:r>
              <a:rPr lang="en-US" altLang="zh-CN" b="1" dirty="0">
                <a:solidFill>
                  <a:srgbClr val="3C8C93"/>
                </a:solidFill>
              </a:rPr>
              <a:t>(</a:t>
            </a:r>
            <a:r>
              <a:rPr lang="en-US" altLang="zh-CN" b="1" i="1" dirty="0">
                <a:solidFill>
                  <a:srgbClr val="3C8C93"/>
                </a:solidFill>
              </a:rPr>
              <a:t>D</a:t>
            </a:r>
            <a:r>
              <a:rPr lang="en-US" altLang="zh-CN" b="1" i="1" baseline="-25000" dirty="0">
                <a:solidFill>
                  <a:srgbClr val="3C8C93"/>
                </a:solidFill>
              </a:rPr>
              <a:t>0</a:t>
            </a:r>
            <a:r>
              <a:rPr lang="en-US" altLang="zh-CN" b="1" dirty="0">
                <a:solidFill>
                  <a:srgbClr val="3C8C93"/>
                </a:solidFill>
              </a:rPr>
              <a:t>)</a:t>
            </a:r>
            <a:endParaRPr lang="zh-CN" altLang="en-US" b="1" dirty="0">
              <a:solidFill>
                <a:srgbClr val="3C8C93"/>
              </a:solidFill>
            </a:endParaRPr>
          </a:p>
          <a:p>
            <a:endParaRPr lang="zh-CN" altLang="en-US" sz="2800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" y="593458"/>
            <a:ext cx="419099" cy="365125"/>
          </a:xfrm>
        </p:spPr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势函数</a:t>
            </a:r>
            <a:r>
              <a:rPr lang="en-US" altLang="zh-CN" b="1"/>
              <a:t>Φ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如果势函数</a:t>
            </a:r>
            <a:r>
              <a:rPr lang="en-US" altLang="zh-CN" b="1" dirty="0" err="1">
                <a:solidFill>
                  <a:srgbClr val="3C8C93"/>
                </a:solidFill>
              </a:rPr>
              <a:t>Φ</a:t>
            </a:r>
            <a:r>
              <a:rPr lang="zh-CN" altLang="en-US" dirty="0"/>
              <a:t>使得对所有</a:t>
            </a:r>
            <a:r>
              <a:rPr lang="en-US" altLang="zh-CN" b="1" i="1" dirty="0"/>
              <a:t>n</a:t>
            </a:r>
            <a:r>
              <a:rPr lang="zh-CN" altLang="en-US" dirty="0"/>
              <a:t>，有</a:t>
            </a:r>
            <a:r>
              <a:rPr lang="en-US" altLang="zh-CN" b="1" dirty="0" err="1">
                <a:solidFill>
                  <a:srgbClr val="3C8C93"/>
                </a:solidFill>
              </a:rPr>
              <a:t>Φ</a:t>
            </a:r>
            <a:r>
              <a:rPr lang="en-US" altLang="zh-CN" b="1" dirty="0">
                <a:solidFill>
                  <a:srgbClr val="3C8C93"/>
                </a:solidFill>
              </a:rPr>
              <a:t>(</a:t>
            </a:r>
            <a:r>
              <a:rPr lang="en-US" altLang="zh-CN" b="1" i="1" dirty="0" err="1">
                <a:solidFill>
                  <a:srgbClr val="3C8C93"/>
                </a:solidFill>
              </a:rPr>
              <a:t>D</a:t>
            </a:r>
            <a:r>
              <a:rPr lang="en-US" altLang="zh-CN" b="1" i="1" baseline="-25000" dirty="0" err="1">
                <a:solidFill>
                  <a:srgbClr val="3C8C93"/>
                </a:solidFill>
              </a:rPr>
              <a:t>n</a:t>
            </a:r>
            <a:r>
              <a:rPr lang="en-US" altLang="zh-CN" b="1" dirty="0">
                <a:solidFill>
                  <a:srgbClr val="3C8C93"/>
                </a:solidFill>
              </a:rPr>
              <a:t>) ≥ </a:t>
            </a:r>
            <a:r>
              <a:rPr lang="en-US" altLang="zh-CN" b="1" dirty="0" err="1">
                <a:solidFill>
                  <a:srgbClr val="3C8C93"/>
                </a:solidFill>
              </a:rPr>
              <a:t>Φ</a:t>
            </a:r>
            <a:r>
              <a:rPr lang="en-US" altLang="zh-CN" b="1" dirty="0">
                <a:solidFill>
                  <a:srgbClr val="3C8C93"/>
                </a:solidFill>
              </a:rPr>
              <a:t>(</a:t>
            </a:r>
            <a:r>
              <a:rPr lang="en-US" altLang="zh-CN" b="1" i="1" dirty="0">
                <a:solidFill>
                  <a:srgbClr val="3C8C93"/>
                </a:solidFill>
              </a:rPr>
              <a:t>D</a:t>
            </a:r>
            <a:r>
              <a:rPr lang="en-US" altLang="zh-CN" b="1" baseline="-25000" dirty="0">
                <a:solidFill>
                  <a:srgbClr val="3C8C93"/>
                </a:solidFill>
              </a:rPr>
              <a:t>0</a:t>
            </a:r>
            <a:r>
              <a:rPr lang="en-US" altLang="zh-CN" b="1" dirty="0">
                <a:solidFill>
                  <a:srgbClr val="3C8C93"/>
                </a:solidFill>
              </a:rPr>
              <a:t>)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则总平摊代价</a:t>
            </a:r>
            <a:r>
              <a:rPr lang="zh-CN" altLang="en-US" b="1" dirty="0">
                <a:solidFill>
                  <a:srgbClr val="3C8C93"/>
                </a:solidFill>
              </a:rPr>
              <a:t>∑</a:t>
            </a:r>
            <a:r>
              <a:rPr lang="en-US" altLang="zh-CN" b="1" i="1" dirty="0" err="1">
                <a:solidFill>
                  <a:srgbClr val="3C8C93"/>
                </a:solidFill>
              </a:rPr>
              <a:t>a</a:t>
            </a:r>
            <a:r>
              <a:rPr lang="en-US" altLang="zh-CN" b="1" i="1" baseline="-25000" dirty="0" err="1">
                <a:solidFill>
                  <a:srgbClr val="3C8C93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就是总实际代价</a:t>
            </a:r>
            <a:r>
              <a:rPr lang="zh-CN" altLang="en-US" b="1" dirty="0">
                <a:solidFill>
                  <a:srgbClr val="FF0000"/>
                </a:solidFill>
              </a:rPr>
              <a:t>∑</a:t>
            </a:r>
            <a:r>
              <a:rPr lang="en-US" altLang="zh-CN" b="1" i="1" dirty="0">
                <a:solidFill>
                  <a:srgbClr val="FF0000"/>
                </a:solidFill>
              </a:rPr>
              <a:t>c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的一个上界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通常为了方便起见会定义</a:t>
            </a:r>
            <a:r>
              <a:rPr lang="en-US" altLang="zh-CN" b="1" dirty="0" err="1">
                <a:solidFill>
                  <a:srgbClr val="3C8C93"/>
                </a:solidFill>
              </a:rPr>
              <a:t>Φ</a:t>
            </a:r>
            <a:r>
              <a:rPr lang="en-US" altLang="zh-CN" b="1" dirty="0">
                <a:solidFill>
                  <a:srgbClr val="3C8C93"/>
                </a:solidFill>
              </a:rPr>
              <a:t>(</a:t>
            </a:r>
            <a:r>
              <a:rPr lang="en-US" altLang="zh-CN" b="1" i="1" dirty="0">
                <a:solidFill>
                  <a:srgbClr val="3C8C93"/>
                </a:solidFill>
              </a:rPr>
              <a:t>D</a:t>
            </a:r>
            <a:r>
              <a:rPr lang="en-US" altLang="zh-CN" b="1" baseline="-25000" dirty="0">
                <a:solidFill>
                  <a:srgbClr val="3C8C93"/>
                </a:solidFill>
              </a:rPr>
              <a:t>0</a:t>
            </a:r>
            <a:r>
              <a:rPr lang="en-US" altLang="zh-CN" b="1" dirty="0">
                <a:solidFill>
                  <a:srgbClr val="3C8C93"/>
                </a:solidFill>
              </a:rPr>
              <a:t>) </a:t>
            </a:r>
            <a:r>
              <a:rPr lang="zh-CN" altLang="en-US" b="1" dirty="0">
                <a:solidFill>
                  <a:srgbClr val="3C8C93"/>
                </a:solidFill>
              </a:rPr>
              <a:t>＝ </a:t>
            </a:r>
            <a:r>
              <a:rPr lang="en-US" altLang="zh-CN" b="1" dirty="0">
                <a:solidFill>
                  <a:srgbClr val="3C8C93"/>
                </a:solidFill>
              </a:rPr>
              <a:t>0</a:t>
            </a:r>
            <a:r>
              <a:rPr lang="zh-CN" altLang="en-US" dirty="0"/>
              <a:t>（不是必须的）</a:t>
            </a:r>
            <a:endParaRPr lang="zh-CN" altLang="en-US" dirty="0"/>
          </a:p>
          <a:p>
            <a:pPr lvl="0">
              <a:lnSpc>
                <a:spcPct val="110000"/>
              </a:lnSpc>
            </a:pPr>
            <a:r>
              <a:rPr lang="zh-CN" altLang="en-US" dirty="0"/>
              <a:t>正的势差存储势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如果第</a:t>
            </a:r>
            <a:r>
              <a:rPr lang="en-US" altLang="zh-CN" b="1" i="1" dirty="0" err="1">
                <a:solidFill>
                  <a:srgbClr val="3C8C93"/>
                </a:solidFill>
              </a:rPr>
              <a:t>i</a:t>
            </a:r>
            <a:r>
              <a:rPr lang="zh-CN" altLang="en-US" dirty="0"/>
              <a:t>个操作的势差</a:t>
            </a:r>
            <a:r>
              <a:rPr lang="en-US" altLang="zh-CN" b="1" dirty="0" err="1">
                <a:solidFill>
                  <a:srgbClr val="3C8C93"/>
                </a:solidFill>
              </a:rPr>
              <a:t>Φ</a:t>
            </a:r>
            <a:r>
              <a:rPr lang="en-US" altLang="zh-CN" b="1" dirty="0">
                <a:solidFill>
                  <a:srgbClr val="3C8C93"/>
                </a:solidFill>
              </a:rPr>
              <a:t>(</a:t>
            </a:r>
            <a:r>
              <a:rPr lang="en-US" altLang="zh-CN" b="1" i="1" dirty="0">
                <a:solidFill>
                  <a:srgbClr val="3C8C93"/>
                </a:solidFill>
              </a:rPr>
              <a:t>D</a:t>
            </a:r>
            <a:r>
              <a:rPr lang="en-US" altLang="zh-CN" b="1" i="1" baseline="-25000" dirty="0">
                <a:solidFill>
                  <a:srgbClr val="3C8C93"/>
                </a:solidFill>
              </a:rPr>
              <a:t>i</a:t>
            </a:r>
            <a:r>
              <a:rPr lang="en-US" altLang="zh-CN" b="1" dirty="0">
                <a:solidFill>
                  <a:srgbClr val="3C8C93"/>
                </a:solidFill>
              </a:rPr>
              <a:t>) - </a:t>
            </a:r>
            <a:r>
              <a:rPr lang="en-US" altLang="zh-CN" b="1" dirty="0" err="1">
                <a:solidFill>
                  <a:srgbClr val="3C8C93"/>
                </a:solidFill>
              </a:rPr>
              <a:t>Φ</a:t>
            </a:r>
            <a:r>
              <a:rPr lang="en-US" altLang="zh-CN" b="1" dirty="0">
                <a:solidFill>
                  <a:srgbClr val="3C8C93"/>
                </a:solidFill>
              </a:rPr>
              <a:t>(</a:t>
            </a:r>
            <a:r>
              <a:rPr lang="en-US" altLang="zh-CN" b="1" i="1" dirty="0">
                <a:solidFill>
                  <a:srgbClr val="3C8C93"/>
                </a:solidFill>
              </a:rPr>
              <a:t>D</a:t>
            </a:r>
            <a:r>
              <a:rPr lang="en-US" altLang="zh-CN" b="1" i="1" baseline="-25000" dirty="0">
                <a:solidFill>
                  <a:srgbClr val="3C8C93"/>
                </a:solidFill>
              </a:rPr>
              <a:t>i-</a:t>
            </a:r>
            <a:r>
              <a:rPr lang="en-US" altLang="zh-CN" b="1" baseline="-25000" dirty="0">
                <a:solidFill>
                  <a:srgbClr val="3C8C93"/>
                </a:solidFill>
              </a:rPr>
              <a:t>1</a:t>
            </a:r>
            <a:r>
              <a:rPr lang="en-US" altLang="zh-CN" b="1" dirty="0">
                <a:solidFill>
                  <a:srgbClr val="3C8C93"/>
                </a:solidFill>
              </a:rPr>
              <a:t>)</a:t>
            </a:r>
            <a:r>
              <a:rPr lang="zh-CN" altLang="en-US" dirty="0"/>
              <a:t>是正的，则平摊代价</a:t>
            </a:r>
            <a:r>
              <a:rPr lang="en-US" altLang="zh-CN" b="1" i="1" dirty="0" err="1">
                <a:solidFill>
                  <a:srgbClr val="3C8C93"/>
                </a:solidFill>
              </a:rPr>
              <a:t>a</a:t>
            </a:r>
            <a:r>
              <a:rPr lang="en-US" altLang="zh-CN" b="1" i="1" baseline="-25000" dirty="0" err="1">
                <a:solidFill>
                  <a:srgbClr val="3C8C93"/>
                </a:solidFill>
              </a:rPr>
              <a:t>i</a:t>
            </a:r>
            <a:r>
              <a:rPr lang="zh-CN" altLang="en-US" dirty="0"/>
              <a:t>表示对第</a:t>
            </a:r>
            <a:r>
              <a:rPr lang="en-US" altLang="zh-CN" b="1" i="1" dirty="0" err="1">
                <a:solidFill>
                  <a:srgbClr val="3C8C93"/>
                </a:solidFill>
              </a:rPr>
              <a:t>i</a:t>
            </a:r>
            <a:r>
              <a:rPr lang="zh-CN" altLang="en-US" dirty="0"/>
              <a:t>个操作多收了费，同时数据结构的势也随之增加了。</a:t>
            </a:r>
            <a:endParaRPr lang="en-US" altLang="zh-CN" dirty="0"/>
          </a:p>
          <a:p>
            <a:pPr lvl="0">
              <a:lnSpc>
                <a:spcPct val="110000"/>
              </a:lnSpc>
            </a:pPr>
            <a:r>
              <a:rPr lang="zh-CN" altLang="en-US" dirty="0"/>
              <a:t>负的势差不足收费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如果势差是负值，则平摊代价就表示对第</a:t>
            </a:r>
            <a:r>
              <a:rPr lang="en-US" altLang="zh-CN" b="1" i="1" dirty="0" err="1">
                <a:solidFill>
                  <a:srgbClr val="3C8C93"/>
                </a:solidFill>
              </a:rPr>
              <a:t>i</a:t>
            </a:r>
            <a:r>
              <a:rPr lang="zh-CN" altLang="en-US" dirty="0"/>
              <a:t>个操作的补足收费，这是通过减少势来支付该操作的实际代价。</a:t>
            </a:r>
            <a:endParaRPr lang="zh-CN" altLang="en-US" dirty="0"/>
          </a:p>
          <a:p>
            <a:pPr lvl="0">
              <a:lnSpc>
                <a:spcPct val="110000"/>
              </a:lnSpc>
            </a:pPr>
            <a:r>
              <a:rPr lang="zh-CN" altLang="en-US" dirty="0"/>
              <a:t>平摊代价依赖于所选择的势函数</a:t>
            </a:r>
            <a:r>
              <a:rPr lang="en-US" altLang="zh-CN" b="1" dirty="0" err="1">
                <a:solidFill>
                  <a:srgbClr val="3C8C93"/>
                </a:solidFill>
              </a:rPr>
              <a:t>Φ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不同的势函数可能会产生不同的平摊代价，但它们都是实际代价的上界。最佳势函数的选择取决于所需的时间界。</a:t>
            </a:r>
            <a:endParaRPr lang="zh-CN" altLang="en-US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" y="593458"/>
            <a:ext cx="419099" cy="365125"/>
          </a:xfrm>
        </p:spPr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平摊分析（</a:t>
            </a:r>
            <a:r>
              <a:rPr lang="en-US" altLang="zh-CN" sz="2800" dirty="0"/>
              <a:t>amortized analysis</a:t>
            </a:r>
            <a:r>
              <a:rPr lang="zh-CN" altLang="en-US" sz="2800" dirty="0"/>
              <a:t>）的概念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平摊分析的三种方法</a:t>
            </a:r>
            <a:endParaRPr lang="zh-CN" altLang="en-US" sz="28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/>
              <a:t>聚集分析（</a:t>
            </a:r>
            <a:r>
              <a:rPr lang="en-US" altLang="zh-CN" sz="2400" dirty="0"/>
              <a:t>aggregate method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/>
              <a:t>记账法（</a:t>
            </a:r>
            <a:r>
              <a:rPr lang="en-US" altLang="zh-CN" sz="2400" dirty="0"/>
              <a:t>accounting method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/>
              <a:t>势能法（</a:t>
            </a:r>
            <a:r>
              <a:rPr lang="en-US" altLang="zh-CN" sz="2400" dirty="0"/>
              <a:t>potential method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动态表及其上的平摊分析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" y="593458"/>
            <a:ext cx="419099" cy="365125"/>
          </a:xfrm>
        </p:spPr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栈操作</a:t>
            </a:r>
            <a:r>
              <a:rPr lang="en-US" altLang="zh-CN"/>
              <a:t>——</a:t>
            </a:r>
            <a:r>
              <a:rPr lang="zh-CN" altLang="en-US"/>
              <a:t>势能法分析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定义势函数为栈中对象的个数</a:t>
            </a:r>
            <a:endParaRPr lang="en-US" altLang="zh-CN" sz="2800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开始时要处理是空栈</a:t>
            </a:r>
            <a:r>
              <a:rPr lang="en-US" altLang="zh-CN" sz="2400" b="1" i="1" dirty="0">
                <a:solidFill>
                  <a:srgbClr val="3C8C93"/>
                </a:solidFill>
              </a:rPr>
              <a:t>D</a:t>
            </a:r>
            <a:r>
              <a:rPr lang="en-US" altLang="zh-CN" sz="2400" b="1" i="1" baseline="-25000" dirty="0">
                <a:solidFill>
                  <a:srgbClr val="3C8C93"/>
                </a:solidFill>
              </a:rPr>
              <a:t>0</a:t>
            </a:r>
            <a:r>
              <a:rPr lang="zh-CN" altLang="en-US" sz="2400" dirty="0"/>
              <a:t>，所以</a:t>
            </a:r>
            <a:r>
              <a:rPr lang="en-US" altLang="zh-CN" sz="2400" b="1" dirty="0" err="1">
                <a:solidFill>
                  <a:srgbClr val="3C8C93"/>
                </a:solidFill>
              </a:rPr>
              <a:t>Φ</a:t>
            </a:r>
            <a:r>
              <a:rPr lang="en-US" altLang="zh-CN" sz="2400" b="1" dirty="0">
                <a:solidFill>
                  <a:srgbClr val="3C8C93"/>
                </a:solidFill>
              </a:rPr>
              <a:t>(</a:t>
            </a:r>
            <a:r>
              <a:rPr lang="en-US" altLang="zh-CN" sz="2400" b="1" i="1" dirty="0">
                <a:solidFill>
                  <a:srgbClr val="3C8C93"/>
                </a:solidFill>
              </a:rPr>
              <a:t>D</a:t>
            </a:r>
            <a:r>
              <a:rPr lang="en-US" altLang="zh-CN" sz="2400" b="1" i="1" baseline="-25000" dirty="0">
                <a:solidFill>
                  <a:srgbClr val="3C8C93"/>
                </a:solidFill>
              </a:rPr>
              <a:t>0</a:t>
            </a:r>
            <a:r>
              <a:rPr lang="en-US" altLang="zh-CN" sz="2400" b="1" dirty="0">
                <a:solidFill>
                  <a:srgbClr val="3C8C93"/>
                </a:solidFill>
              </a:rPr>
              <a:t>)</a:t>
            </a:r>
            <a:r>
              <a:rPr lang="zh-CN" altLang="en-US" sz="2400" b="1" dirty="0">
                <a:solidFill>
                  <a:srgbClr val="3C8C93"/>
                </a:solidFill>
              </a:rPr>
              <a:t>＝</a:t>
            </a:r>
            <a:r>
              <a:rPr lang="en-US" altLang="zh-CN" sz="2400" b="1" dirty="0">
                <a:solidFill>
                  <a:srgbClr val="3C8C93"/>
                </a:solidFill>
              </a:rPr>
              <a:t>0</a:t>
            </a:r>
            <a:endParaRPr lang="en-US" altLang="zh-CN" sz="2400" b="1" dirty="0">
              <a:solidFill>
                <a:srgbClr val="3C8C93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栈中的对象数始终非负，所以</a:t>
            </a:r>
            <a:r>
              <a:rPr lang="en-US" altLang="zh-CN" sz="2400" b="1" dirty="0" err="1">
                <a:solidFill>
                  <a:srgbClr val="3C8C93"/>
                </a:solidFill>
              </a:rPr>
              <a:t>Φ</a:t>
            </a:r>
            <a:r>
              <a:rPr lang="en-US" altLang="zh-CN" sz="2400" b="1" dirty="0">
                <a:solidFill>
                  <a:srgbClr val="3C8C93"/>
                </a:solidFill>
              </a:rPr>
              <a:t>(</a:t>
            </a:r>
            <a:r>
              <a:rPr lang="en-US" altLang="zh-CN" sz="2400" b="1" i="1" dirty="0">
                <a:solidFill>
                  <a:srgbClr val="3C8C93"/>
                </a:solidFill>
              </a:rPr>
              <a:t>D</a:t>
            </a:r>
            <a:r>
              <a:rPr lang="en-US" altLang="zh-CN" sz="2400" b="1" i="1" baseline="-25000" dirty="0">
                <a:solidFill>
                  <a:srgbClr val="3C8C93"/>
                </a:solidFill>
              </a:rPr>
              <a:t>i</a:t>
            </a:r>
            <a:r>
              <a:rPr lang="en-US" altLang="zh-CN" sz="2400" b="1" dirty="0">
                <a:solidFill>
                  <a:srgbClr val="3C8C93"/>
                </a:solidFill>
              </a:rPr>
              <a:t>) ≥ 0= </a:t>
            </a:r>
            <a:r>
              <a:rPr lang="en-US" altLang="zh-CN" sz="2400" b="1" dirty="0" err="1">
                <a:solidFill>
                  <a:srgbClr val="3C8C93"/>
                </a:solidFill>
              </a:rPr>
              <a:t>Φ</a:t>
            </a:r>
            <a:r>
              <a:rPr lang="en-US" altLang="zh-CN" sz="2400" b="1" dirty="0">
                <a:solidFill>
                  <a:srgbClr val="3C8C93"/>
                </a:solidFill>
              </a:rPr>
              <a:t>(</a:t>
            </a:r>
            <a:r>
              <a:rPr lang="en-US" altLang="zh-CN" sz="2400" b="1" i="1" dirty="0">
                <a:solidFill>
                  <a:srgbClr val="3C8C93"/>
                </a:solidFill>
              </a:rPr>
              <a:t>D</a:t>
            </a:r>
            <a:r>
              <a:rPr lang="en-US" altLang="zh-CN" sz="2400" b="1" i="1" baseline="-25000" dirty="0">
                <a:solidFill>
                  <a:srgbClr val="3C8C93"/>
                </a:solidFill>
              </a:rPr>
              <a:t>0</a:t>
            </a:r>
            <a:r>
              <a:rPr lang="en-US" altLang="zh-CN" sz="2400" b="1" dirty="0">
                <a:solidFill>
                  <a:srgbClr val="3C8C93"/>
                </a:solidFill>
              </a:rPr>
              <a:t>)</a:t>
            </a:r>
            <a:endParaRPr lang="en-US" altLang="zh-CN" sz="2400" b="1" dirty="0">
              <a:solidFill>
                <a:srgbClr val="3C8C93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以</a:t>
            </a:r>
            <a:r>
              <a:rPr lang="en-US" altLang="zh-CN" sz="2400" b="1" dirty="0" err="1">
                <a:solidFill>
                  <a:srgbClr val="3C8C93"/>
                </a:solidFill>
              </a:rPr>
              <a:t>Φ</a:t>
            </a:r>
            <a:r>
              <a:rPr lang="zh-CN" altLang="en-US" sz="2400" dirty="0"/>
              <a:t>表示的</a:t>
            </a:r>
            <a:r>
              <a:rPr lang="en-US" altLang="zh-CN" sz="2400" b="1" i="1" dirty="0">
                <a:solidFill>
                  <a:srgbClr val="3C8C93"/>
                </a:solidFill>
              </a:rPr>
              <a:t>n</a:t>
            </a:r>
            <a:r>
              <a:rPr lang="zh-CN" altLang="en-US" sz="2400" dirty="0"/>
              <a:t>个操作的平摊代价的总和，那么</a:t>
            </a:r>
            <a:r>
              <a:rPr lang="en-US" altLang="zh-CN" sz="2400" b="1" dirty="0" err="1">
                <a:solidFill>
                  <a:srgbClr val="3C8C93"/>
                </a:solidFill>
              </a:rPr>
              <a:t>Φ</a:t>
            </a:r>
            <a:r>
              <a:rPr lang="zh-CN" altLang="en-US" sz="2400" dirty="0"/>
              <a:t>就是总的实际代价的一个上界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对于作用于一个包含</a:t>
            </a:r>
            <a:r>
              <a:rPr lang="en-US" altLang="zh-CN" sz="2800" b="1" i="1" dirty="0">
                <a:solidFill>
                  <a:srgbClr val="3C8C93"/>
                </a:solidFill>
              </a:rPr>
              <a:t>s</a:t>
            </a:r>
            <a:r>
              <a:rPr lang="zh-CN" altLang="en-US" sz="2800" dirty="0"/>
              <a:t>个对象的栈上的第</a:t>
            </a:r>
            <a:r>
              <a:rPr lang="en-US" altLang="zh-CN" sz="2800" b="1" i="1" dirty="0" err="1">
                <a:solidFill>
                  <a:srgbClr val="3C8C93"/>
                </a:solidFill>
              </a:rPr>
              <a:t>i</a:t>
            </a:r>
            <a:r>
              <a:rPr lang="zh-CN" altLang="en-US" sz="2800" dirty="0"/>
              <a:t>个操作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如果</a:t>
            </a:r>
            <a:r>
              <a:rPr lang="en-US" altLang="zh-CN" sz="2800" b="1" dirty="0"/>
              <a:t>PUSH</a:t>
            </a:r>
            <a:r>
              <a:rPr lang="zh-CN" altLang="en-US" sz="2800" dirty="0"/>
              <a:t>，则</a:t>
            </a:r>
            <a:endParaRPr lang="en-US" altLang="zh-CN" sz="2800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势差为 </a:t>
            </a:r>
            <a:r>
              <a:rPr lang="el-GR" sz="2400" b="1" dirty="0">
                <a:solidFill>
                  <a:srgbClr val="3C8C93"/>
                </a:solidFill>
              </a:rPr>
              <a:t>Φ(</a:t>
            </a:r>
            <a:r>
              <a:rPr lang="en-US" sz="2400" b="1" i="1" dirty="0">
                <a:solidFill>
                  <a:srgbClr val="3C8C93"/>
                </a:solidFill>
              </a:rPr>
              <a:t>D</a:t>
            </a:r>
            <a:r>
              <a:rPr lang="en-US" sz="2400" b="1" i="1" baseline="-25000" dirty="0">
                <a:solidFill>
                  <a:srgbClr val="3C8C93"/>
                </a:solidFill>
              </a:rPr>
              <a:t>i</a:t>
            </a:r>
            <a:r>
              <a:rPr lang="en-US" sz="2400" b="1" dirty="0">
                <a:solidFill>
                  <a:srgbClr val="3C8C93"/>
                </a:solidFill>
              </a:rPr>
              <a:t>) </a:t>
            </a:r>
            <a:r>
              <a:rPr lang="en-US" altLang="zh-CN" sz="2400" b="1" dirty="0">
                <a:solidFill>
                  <a:srgbClr val="3C8C93"/>
                </a:solidFill>
              </a:rPr>
              <a:t>–</a:t>
            </a:r>
            <a:r>
              <a:rPr lang="en-US" sz="2400" b="1" dirty="0">
                <a:solidFill>
                  <a:srgbClr val="3C8C93"/>
                </a:solidFill>
              </a:rPr>
              <a:t> </a:t>
            </a:r>
            <a:r>
              <a:rPr lang="el-GR" sz="2400" b="1" dirty="0">
                <a:solidFill>
                  <a:srgbClr val="3C8C93"/>
                </a:solidFill>
              </a:rPr>
              <a:t>Φ(</a:t>
            </a:r>
            <a:r>
              <a:rPr lang="en-US" sz="2400" b="1" i="1" dirty="0">
                <a:solidFill>
                  <a:srgbClr val="3C8C93"/>
                </a:solidFill>
              </a:rPr>
              <a:t>D</a:t>
            </a:r>
            <a:r>
              <a:rPr lang="en-US" sz="2400" b="1" i="1" baseline="-25000" dirty="0">
                <a:solidFill>
                  <a:srgbClr val="3C8C93"/>
                </a:solidFill>
              </a:rPr>
              <a:t>i-1</a:t>
            </a:r>
            <a:r>
              <a:rPr lang="en-US" sz="2400" b="1" dirty="0">
                <a:solidFill>
                  <a:srgbClr val="3C8C93"/>
                </a:solidFill>
              </a:rPr>
              <a:t>) = (</a:t>
            </a:r>
            <a:r>
              <a:rPr lang="en-US" sz="2400" b="1" i="1" dirty="0">
                <a:solidFill>
                  <a:srgbClr val="3C8C93"/>
                </a:solidFill>
              </a:rPr>
              <a:t>s</a:t>
            </a:r>
            <a:r>
              <a:rPr lang="en-US" sz="2400" b="1" dirty="0">
                <a:solidFill>
                  <a:srgbClr val="3C8C93"/>
                </a:solidFill>
              </a:rPr>
              <a:t>+1) – </a:t>
            </a:r>
            <a:r>
              <a:rPr lang="en-US" sz="2400" b="1" i="1" dirty="0">
                <a:solidFill>
                  <a:srgbClr val="3C8C93"/>
                </a:solidFill>
              </a:rPr>
              <a:t>s</a:t>
            </a:r>
            <a:r>
              <a:rPr lang="en-US" sz="2400" b="1" dirty="0">
                <a:solidFill>
                  <a:srgbClr val="3C8C93"/>
                </a:solidFill>
              </a:rPr>
              <a:t> = 1</a:t>
            </a:r>
            <a:endParaRPr lang="en-US" sz="2400" b="1" dirty="0">
              <a:solidFill>
                <a:srgbClr val="3C8C93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平摊代价为 </a:t>
            </a:r>
            <a:r>
              <a:rPr lang="en-US" sz="2400" b="1" i="1" dirty="0">
                <a:solidFill>
                  <a:srgbClr val="3C8C93"/>
                </a:solidFill>
              </a:rPr>
              <a:t>a</a:t>
            </a:r>
            <a:r>
              <a:rPr lang="en-US" sz="2400" b="1" i="1" baseline="-25000" dirty="0">
                <a:solidFill>
                  <a:srgbClr val="3C8C93"/>
                </a:solidFill>
              </a:rPr>
              <a:t>i</a:t>
            </a:r>
            <a:r>
              <a:rPr lang="en-US" sz="2400" b="1" dirty="0">
                <a:solidFill>
                  <a:srgbClr val="3C8C93"/>
                </a:solidFill>
              </a:rPr>
              <a:t> ＝</a:t>
            </a:r>
            <a:r>
              <a:rPr lang="en-US" sz="2400" b="1" i="1" baseline="-25000" dirty="0">
                <a:solidFill>
                  <a:srgbClr val="3C8C93"/>
                </a:solidFill>
              </a:rPr>
              <a:t>   </a:t>
            </a:r>
            <a:r>
              <a:rPr lang="en-US" sz="2400" b="1" i="1" dirty="0">
                <a:solidFill>
                  <a:srgbClr val="3C8C93"/>
                </a:solidFill>
              </a:rPr>
              <a:t>c</a:t>
            </a:r>
            <a:r>
              <a:rPr lang="en-US" sz="2400" b="1" i="1" baseline="-25000" dirty="0">
                <a:solidFill>
                  <a:srgbClr val="3C8C93"/>
                </a:solidFill>
              </a:rPr>
              <a:t>i </a:t>
            </a:r>
            <a:r>
              <a:rPr lang="en-US" sz="2400" b="1" baseline="-25000" dirty="0">
                <a:solidFill>
                  <a:srgbClr val="3C8C93"/>
                </a:solidFill>
              </a:rPr>
              <a:t> </a:t>
            </a:r>
            <a:r>
              <a:rPr lang="en-US" sz="2400" b="1" dirty="0">
                <a:solidFill>
                  <a:srgbClr val="3C8C93"/>
                </a:solidFill>
              </a:rPr>
              <a:t>＋ </a:t>
            </a:r>
            <a:r>
              <a:rPr lang="el-GR" sz="2400" b="1" dirty="0">
                <a:solidFill>
                  <a:srgbClr val="3C8C93"/>
                </a:solidFill>
              </a:rPr>
              <a:t>Φ(</a:t>
            </a:r>
            <a:r>
              <a:rPr lang="en-US" sz="2400" b="1" i="1" dirty="0">
                <a:solidFill>
                  <a:srgbClr val="3C8C93"/>
                </a:solidFill>
              </a:rPr>
              <a:t>D</a:t>
            </a:r>
            <a:r>
              <a:rPr lang="en-US" sz="2400" b="1" i="1" baseline="-25000" dirty="0">
                <a:solidFill>
                  <a:srgbClr val="3C8C93"/>
                </a:solidFill>
              </a:rPr>
              <a:t>i</a:t>
            </a:r>
            <a:r>
              <a:rPr lang="en-US" sz="2400" b="1" dirty="0">
                <a:solidFill>
                  <a:srgbClr val="3C8C93"/>
                </a:solidFill>
              </a:rPr>
              <a:t>) </a:t>
            </a:r>
            <a:r>
              <a:rPr lang="en-US" altLang="zh-CN" sz="2400" b="1" dirty="0">
                <a:solidFill>
                  <a:srgbClr val="3C8C93"/>
                </a:solidFill>
              </a:rPr>
              <a:t>–</a:t>
            </a:r>
            <a:r>
              <a:rPr lang="en-US" sz="2400" b="1" dirty="0">
                <a:solidFill>
                  <a:srgbClr val="3C8C93"/>
                </a:solidFill>
              </a:rPr>
              <a:t> </a:t>
            </a:r>
            <a:r>
              <a:rPr lang="el-GR" sz="2400" b="1" dirty="0">
                <a:solidFill>
                  <a:srgbClr val="3C8C93"/>
                </a:solidFill>
              </a:rPr>
              <a:t>Φ(</a:t>
            </a:r>
            <a:r>
              <a:rPr lang="en-US" sz="2400" b="1" i="1" dirty="0">
                <a:solidFill>
                  <a:srgbClr val="3C8C93"/>
                </a:solidFill>
              </a:rPr>
              <a:t>D</a:t>
            </a:r>
            <a:r>
              <a:rPr lang="en-US" sz="2400" b="1" i="1" baseline="-25000" dirty="0">
                <a:solidFill>
                  <a:srgbClr val="3C8C93"/>
                </a:solidFill>
              </a:rPr>
              <a:t>i-1</a:t>
            </a:r>
            <a:r>
              <a:rPr lang="en-US" sz="2400" b="1" dirty="0">
                <a:solidFill>
                  <a:srgbClr val="3C8C93"/>
                </a:solidFill>
              </a:rPr>
              <a:t>) = 1+1 = 2</a:t>
            </a:r>
            <a:endParaRPr lang="en-US" sz="2400" b="1" dirty="0">
              <a:solidFill>
                <a:srgbClr val="3C8C93"/>
              </a:solidFill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" y="593458"/>
            <a:ext cx="419099" cy="365125"/>
          </a:xfrm>
        </p:spPr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栈操作</a:t>
            </a:r>
            <a:r>
              <a:rPr lang="en-US" altLang="zh-CN"/>
              <a:t>——</a:t>
            </a:r>
            <a:r>
              <a:rPr lang="zh-CN" altLang="en-US"/>
              <a:t>势能法分析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如果是</a:t>
            </a:r>
            <a:r>
              <a:rPr lang="en-US" altLang="zh-CN" b="1" dirty="0"/>
              <a:t>MULTIPOP(</a:t>
            </a:r>
            <a:r>
              <a:rPr lang="en-US" altLang="zh-CN" b="1" i="1" dirty="0" err="1"/>
              <a:t>S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k</a:t>
            </a:r>
            <a:r>
              <a:rPr lang="en-US" altLang="zh-CN" b="1" dirty="0"/>
              <a:t>)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该操作的实际代价为</a:t>
            </a:r>
            <a:r>
              <a:rPr lang="en-US" sz="2400" b="1" i="1" dirty="0">
                <a:solidFill>
                  <a:srgbClr val="3C8C93"/>
                </a:solidFill>
              </a:rPr>
              <a:t>c</a:t>
            </a:r>
            <a:r>
              <a:rPr lang="en-US" sz="2400" b="1" i="1" baseline="-25000" dirty="0">
                <a:solidFill>
                  <a:srgbClr val="3C8C93"/>
                </a:solidFill>
              </a:rPr>
              <a:t>i </a:t>
            </a:r>
            <a:r>
              <a:rPr lang="en-US" sz="2400" b="1" baseline="-25000" dirty="0">
                <a:solidFill>
                  <a:srgbClr val="3C8C93"/>
                </a:solidFill>
              </a:rPr>
              <a:t> </a:t>
            </a:r>
            <a:r>
              <a:rPr lang="en-US" sz="2400" b="1" dirty="0">
                <a:solidFill>
                  <a:srgbClr val="3C8C93"/>
                </a:solidFill>
              </a:rPr>
              <a:t>= </a:t>
            </a:r>
            <a:r>
              <a:rPr lang="en-US" altLang="zh-CN" sz="2400" b="1" dirty="0">
                <a:solidFill>
                  <a:srgbClr val="3C8C93"/>
                </a:solidFill>
              </a:rPr>
              <a:t>min(</a:t>
            </a:r>
            <a:r>
              <a:rPr lang="en-US" altLang="zh-CN" sz="2400" b="1" i="1" dirty="0">
                <a:solidFill>
                  <a:srgbClr val="3C8C93"/>
                </a:solidFill>
              </a:rPr>
              <a:t>s</a:t>
            </a:r>
            <a:r>
              <a:rPr lang="en-US" altLang="zh-CN" sz="2400" b="1" dirty="0">
                <a:solidFill>
                  <a:srgbClr val="3C8C93"/>
                </a:solidFill>
              </a:rPr>
              <a:t>, </a:t>
            </a:r>
            <a:r>
              <a:rPr lang="en-US" altLang="zh-CN" sz="2400" b="1" i="1" dirty="0">
                <a:solidFill>
                  <a:srgbClr val="3C8C93"/>
                </a:solidFill>
              </a:rPr>
              <a:t>k</a:t>
            </a:r>
            <a:r>
              <a:rPr lang="en-US" altLang="zh-CN" sz="2400" b="1" dirty="0">
                <a:solidFill>
                  <a:srgbClr val="3C8C93"/>
                </a:solidFill>
              </a:rPr>
              <a:t>)</a:t>
            </a:r>
            <a:endParaRPr lang="en-US" altLang="zh-CN" sz="2400" b="1" dirty="0">
              <a:solidFill>
                <a:srgbClr val="3C8C93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势差为</a:t>
            </a:r>
            <a:r>
              <a:rPr lang="el-GR" sz="2400" b="1" dirty="0">
                <a:solidFill>
                  <a:srgbClr val="3C8C93"/>
                </a:solidFill>
              </a:rPr>
              <a:t>Φ(</a:t>
            </a:r>
            <a:r>
              <a:rPr lang="en-US" sz="2400" b="1" i="1" dirty="0">
                <a:solidFill>
                  <a:srgbClr val="3C8C93"/>
                </a:solidFill>
              </a:rPr>
              <a:t>D</a:t>
            </a:r>
            <a:r>
              <a:rPr lang="en-US" sz="2400" b="1" i="1" baseline="-25000" dirty="0">
                <a:solidFill>
                  <a:srgbClr val="3C8C93"/>
                </a:solidFill>
              </a:rPr>
              <a:t>i</a:t>
            </a:r>
            <a:r>
              <a:rPr lang="en-US" sz="2400" b="1" dirty="0">
                <a:solidFill>
                  <a:srgbClr val="3C8C93"/>
                </a:solidFill>
              </a:rPr>
              <a:t>) </a:t>
            </a:r>
            <a:r>
              <a:rPr lang="en-US" altLang="zh-CN" sz="2400" b="1" dirty="0">
                <a:solidFill>
                  <a:srgbClr val="3C8C93"/>
                </a:solidFill>
              </a:rPr>
              <a:t>–</a:t>
            </a:r>
            <a:r>
              <a:rPr lang="en-US" sz="2400" b="1" dirty="0">
                <a:solidFill>
                  <a:srgbClr val="3C8C93"/>
                </a:solidFill>
              </a:rPr>
              <a:t> </a:t>
            </a:r>
            <a:r>
              <a:rPr lang="el-GR" sz="2400" b="1" dirty="0">
                <a:solidFill>
                  <a:srgbClr val="3C8C93"/>
                </a:solidFill>
              </a:rPr>
              <a:t>Φ(</a:t>
            </a:r>
            <a:r>
              <a:rPr lang="en-US" sz="2400" b="1" i="1" dirty="0">
                <a:solidFill>
                  <a:srgbClr val="3C8C93"/>
                </a:solidFill>
              </a:rPr>
              <a:t>D</a:t>
            </a:r>
            <a:r>
              <a:rPr lang="en-US" sz="2400" b="1" i="1" baseline="-25000" dirty="0">
                <a:solidFill>
                  <a:srgbClr val="3C8C93"/>
                </a:solidFill>
              </a:rPr>
              <a:t>i-1</a:t>
            </a:r>
            <a:r>
              <a:rPr lang="en-US" sz="2400" b="1" dirty="0">
                <a:solidFill>
                  <a:srgbClr val="3C8C93"/>
                </a:solidFill>
              </a:rPr>
              <a:t>) = </a:t>
            </a:r>
            <a:r>
              <a:rPr lang="en-US" altLang="zh-CN" sz="2400" b="1" dirty="0">
                <a:solidFill>
                  <a:srgbClr val="3C8C93"/>
                </a:solidFill>
              </a:rPr>
              <a:t>–</a:t>
            </a:r>
            <a:r>
              <a:rPr lang="en-US" sz="2400" b="1" dirty="0">
                <a:solidFill>
                  <a:srgbClr val="3C8C93"/>
                </a:solidFill>
              </a:rPr>
              <a:t> min(</a:t>
            </a:r>
            <a:r>
              <a:rPr lang="en-US" sz="2400" b="1" i="1" dirty="0">
                <a:solidFill>
                  <a:srgbClr val="3C8C93"/>
                </a:solidFill>
              </a:rPr>
              <a:t>s</a:t>
            </a:r>
            <a:r>
              <a:rPr lang="en-US" sz="2400" b="1" dirty="0">
                <a:solidFill>
                  <a:srgbClr val="3C8C93"/>
                </a:solidFill>
              </a:rPr>
              <a:t>, </a:t>
            </a:r>
            <a:r>
              <a:rPr lang="en-US" sz="2400" b="1" i="1" dirty="0">
                <a:solidFill>
                  <a:srgbClr val="3C8C93"/>
                </a:solidFill>
              </a:rPr>
              <a:t>k</a:t>
            </a:r>
            <a:r>
              <a:rPr lang="en-US" sz="2400" b="1" dirty="0">
                <a:solidFill>
                  <a:srgbClr val="3C8C93"/>
                </a:solidFill>
              </a:rPr>
              <a:t>)</a:t>
            </a:r>
            <a:endParaRPr lang="en-US" sz="2400" b="1" dirty="0">
              <a:solidFill>
                <a:srgbClr val="3C8C93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平摊代价为</a:t>
            </a:r>
            <a:br>
              <a:rPr lang="en-US" altLang="zh-CN" sz="2400" dirty="0"/>
            </a:br>
            <a:r>
              <a:rPr lang="en-US" sz="2400" b="1" i="1" dirty="0" err="1">
                <a:solidFill>
                  <a:srgbClr val="3C8C93"/>
                </a:solidFill>
              </a:rPr>
              <a:t>a</a:t>
            </a:r>
            <a:r>
              <a:rPr lang="en-US" sz="2400" b="1" i="1" baseline="-25000" dirty="0" err="1">
                <a:solidFill>
                  <a:srgbClr val="3C8C93"/>
                </a:solidFill>
              </a:rPr>
              <a:t>i</a:t>
            </a:r>
            <a:r>
              <a:rPr lang="en-US" sz="2400" b="1" dirty="0">
                <a:solidFill>
                  <a:srgbClr val="3C8C93"/>
                </a:solidFill>
              </a:rPr>
              <a:t> ＝</a:t>
            </a:r>
            <a:r>
              <a:rPr lang="en-US" sz="2400" b="1" i="1" baseline="-25000" dirty="0">
                <a:solidFill>
                  <a:srgbClr val="3C8C93"/>
                </a:solidFill>
              </a:rPr>
              <a:t>   </a:t>
            </a:r>
            <a:r>
              <a:rPr lang="en-US" sz="2400" b="1" i="1" dirty="0">
                <a:solidFill>
                  <a:srgbClr val="3C8C93"/>
                </a:solidFill>
              </a:rPr>
              <a:t>c</a:t>
            </a:r>
            <a:r>
              <a:rPr lang="en-US" sz="2400" b="1" i="1" baseline="-25000" dirty="0">
                <a:solidFill>
                  <a:srgbClr val="3C8C93"/>
                </a:solidFill>
              </a:rPr>
              <a:t>i </a:t>
            </a:r>
            <a:r>
              <a:rPr lang="en-US" sz="2400" b="1" baseline="-25000" dirty="0">
                <a:solidFill>
                  <a:srgbClr val="3C8C93"/>
                </a:solidFill>
              </a:rPr>
              <a:t> </a:t>
            </a:r>
            <a:r>
              <a:rPr lang="en-US" sz="2400" b="1" dirty="0">
                <a:solidFill>
                  <a:srgbClr val="3C8C93"/>
                </a:solidFill>
              </a:rPr>
              <a:t>＋ </a:t>
            </a:r>
            <a:r>
              <a:rPr lang="el-GR" sz="2400" b="1" dirty="0">
                <a:solidFill>
                  <a:srgbClr val="3C8C93"/>
                </a:solidFill>
              </a:rPr>
              <a:t>Φ(</a:t>
            </a:r>
            <a:r>
              <a:rPr lang="en-US" sz="2400" b="1" i="1" dirty="0">
                <a:solidFill>
                  <a:srgbClr val="3C8C93"/>
                </a:solidFill>
              </a:rPr>
              <a:t>D</a:t>
            </a:r>
            <a:r>
              <a:rPr lang="en-US" sz="2400" b="1" i="1" baseline="-25000" dirty="0">
                <a:solidFill>
                  <a:srgbClr val="3C8C93"/>
                </a:solidFill>
              </a:rPr>
              <a:t>i</a:t>
            </a:r>
            <a:r>
              <a:rPr lang="en-US" sz="2400" b="1" dirty="0">
                <a:solidFill>
                  <a:srgbClr val="3C8C93"/>
                </a:solidFill>
              </a:rPr>
              <a:t>) </a:t>
            </a:r>
            <a:r>
              <a:rPr lang="en-US" altLang="zh-CN" sz="2400" b="1" dirty="0">
                <a:solidFill>
                  <a:srgbClr val="3C8C93"/>
                </a:solidFill>
              </a:rPr>
              <a:t>–</a:t>
            </a:r>
            <a:r>
              <a:rPr lang="en-US" sz="2400" b="1" dirty="0">
                <a:solidFill>
                  <a:srgbClr val="3C8C93"/>
                </a:solidFill>
              </a:rPr>
              <a:t> </a:t>
            </a:r>
            <a:r>
              <a:rPr lang="el-GR" sz="2400" b="1" dirty="0">
                <a:solidFill>
                  <a:srgbClr val="3C8C93"/>
                </a:solidFill>
              </a:rPr>
              <a:t>Φ(</a:t>
            </a:r>
            <a:r>
              <a:rPr lang="en-US" sz="2400" b="1" i="1" dirty="0">
                <a:solidFill>
                  <a:srgbClr val="3C8C93"/>
                </a:solidFill>
              </a:rPr>
              <a:t>D</a:t>
            </a:r>
            <a:r>
              <a:rPr lang="en-US" sz="2400" b="1" i="1" baseline="-25000" dirty="0">
                <a:solidFill>
                  <a:srgbClr val="3C8C93"/>
                </a:solidFill>
              </a:rPr>
              <a:t>i-1</a:t>
            </a:r>
            <a:r>
              <a:rPr lang="en-US" sz="2400" b="1" dirty="0">
                <a:solidFill>
                  <a:srgbClr val="3C8C93"/>
                </a:solidFill>
              </a:rPr>
              <a:t>) ＝ min(</a:t>
            </a:r>
            <a:r>
              <a:rPr lang="en-US" sz="2400" b="1" i="1" dirty="0">
                <a:solidFill>
                  <a:srgbClr val="3C8C93"/>
                </a:solidFill>
              </a:rPr>
              <a:t>s</a:t>
            </a:r>
            <a:r>
              <a:rPr lang="en-US" sz="2400" b="1" dirty="0">
                <a:solidFill>
                  <a:srgbClr val="3C8C93"/>
                </a:solidFill>
              </a:rPr>
              <a:t>, </a:t>
            </a:r>
            <a:r>
              <a:rPr lang="en-US" sz="2400" b="1" i="1" dirty="0">
                <a:solidFill>
                  <a:srgbClr val="3C8C93"/>
                </a:solidFill>
              </a:rPr>
              <a:t>k</a:t>
            </a:r>
            <a:r>
              <a:rPr lang="en-US" sz="2400" b="1" dirty="0">
                <a:solidFill>
                  <a:srgbClr val="3C8C93"/>
                </a:solidFill>
              </a:rPr>
              <a:t>) </a:t>
            </a:r>
            <a:r>
              <a:rPr lang="en-US" altLang="zh-CN" sz="2400" b="1" dirty="0">
                <a:solidFill>
                  <a:srgbClr val="3C8C93"/>
                </a:solidFill>
              </a:rPr>
              <a:t>–</a:t>
            </a:r>
            <a:r>
              <a:rPr lang="en-US" sz="2400" b="1" dirty="0">
                <a:solidFill>
                  <a:srgbClr val="3C8C93"/>
                </a:solidFill>
              </a:rPr>
              <a:t> min(</a:t>
            </a:r>
            <a:r>
              <a:rPr lang="en-US" sz="2400" b="1" i="1" dirty="0">
                <a:solidFill>
                  <a:srgbClr val="3C8C93"/>
                </a:solidFill>
              </a:rPr>
              <a:t>s</a:t>
            </a:r>
            <a:r>
              <a:rPr lang="en-US" sz="2400" b="1" dirty="0">
                <a:solidFill>
                  <a:srgbClr val="3C8C93"/>
                </a:solidFill>
              </a:rPr>
              <a:t>, </a:t>
            </a:r>
            <a:r>
              <a:rPr lang="en-US" sz="2400" b="1" i="1" dirty="0">
                <a:solidFill>
                  <a:srgbClr val="3C8C93"/>
                </a:solidFill>
              </a:rPr>
              <a:t>k</a:t>
            </a:r>
            <a:r>
              <a:rPr lang="en-US" sz="2400" b="1" dirty="0">
                <a:solidFill>
                  <a:srgbClr val="3C8C93"/>
                </a:solidFill>
              </a:rPr>
              <a:t>) = 0</a:t>
            </a:r>
            <a:endParaRPr lang="en-US" sz="2400" b="1" dirty="0">
              <a:solidFill>
                <a:srgbClr val="3C8C93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类似的，如果是</a:t>
            </a:r>
            <a:r>
              <a:rPr lang="en-US" altLang="zh-CN" b="1" dirty="0"/>
              <a:t>POP</a:t>
            </a:r>
            <a:r>
              <a:rPr lang="zh-CN" altLang="en-US" dirty="0"/>
              <a:t>，平摊代价也为</a:t>
            </a:r>
            <a:r>
              <a:rPr lang="en-US" altLang="zh-CN" b="1" dirty="0">
                <a:solidFill>
                  <a:srgbClr val="3C8C93"/>
                </a:solidFill>
              </a:rPr>
              <a:t>0</a:t>
            </a:r>
            <a:endParaRPr lang="en-US" altLang="zh-CN" b="1" dirty="0">
              <a:solidFill>
                <a:srgbClr val="3C8C93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三种栈操作每种的平摊代价都是</a:t>
            </a:r>
            <a:r>
              <a:rPr lang="en-US" altLang="zh-CN" b="1" i="1" dirty="0">
                <a:solidFill>
                  <a:srgbClr val="3C8C93"/>
                </a:solidFill>
              </a:rPr>
              <a:t>O</a:t>
            </a:r>
            <a:r>
              <a:rPr lang="en-US" altLang="zh-CN" b="1" dirty="0">
                <a:solidFill>
                  <a:srgbClr val="3C8C93"/>
                </a:solidFill>
              </a:rPr>
              <a:t>(1)</a:t>
            </a:r>
            <a:r>
              <a:rPr lang="zh-CN" altLang="en-US" dirty="0"/>
              <a:t>， 这样包含</a:t>
            </a:r>
            <a:r>
              <a:rPr lang="en-US" altLang="zh-CN" b="1" i="1" dirty="0"/>
              <a:t>n</a:t>
            </a:r>
            <a:r>
              <a:rPr lang="zh-CN" altLang="en-US" dirty="0"/>
              <a:t>个操作的序列的总平摊代价就是</a:t>
            </a:r>
            <a:r>
              <a:rPr lang="en-US" altLang="zh-CN" b="1" i="1" dirty="0">
                <a:solidFill>
                  <a:srgbClr val="3C8C93"/>
                </a:solidFill>
              </a:rPr>
              <a:t>O</a:t>
            </a:r>
            <a:r>
              <a:rPr lang="en-US" altLang="zh-CN" b="1" dirty="0">
                <a:solidFill>
                  <a:srgbClr val="3C8C93"/>
                </a:solidFill>
              </a:rPr>
              <a:t>(</a:t>
            </a:r>
            <a:r>
              <a:rPr lang="en-US" altLang="zh-CN" b="1" i="1" dirty="0">
                <a:solidFill>
                  <a:srgbClr val="3C8C93"/>
                </a:solidFill>
              </a:rPr>
              <a:t>n</a:t>
            </a:r>
            <a:r>
              <a:rPr lang="en-US" altLang="zh-CN" b="1" dirty="0">
                <a:solidFill>
                  <a:srgbClr val="3C8C93"/>
                </a:solidFill>
              </a:rPr>
              <a:t>)</a:t>
            </a:r>
            <a:r>
              <a:rPr lang="zh-CN" altLang="en-US" dirty="0"/>
              <a:t>。已经证明</a:t>
            </a:r>
            <a:r>
              <a:rPr lang="en-US" altLang="zh-CN" b="1" i="1" dirty="0">
                <a:solidFill>
                  <a:srgbClr val="3C8C93"/>
                </a:solidFill>
              </a:rPr>
              <a:t>n</a:t>
            </a:r>
            <a:r>
              <a:rPr lang="zh-CN" altLang="en-US" dirty="0"/>
              <a:t>个操作的平摊代价的总和是总的实际代价的一个上界。所以</a:t>
            </a:r>
            <a:r>
              <a:rPr lang="en-US" altLang="zh-CN" b="1" i="1" dirty="0">
                <a:solidFill>
                  <a:srgbClr val="3C8C93"/>
                </a:solidFill>
              </a:rPr>
              <a:t>n</a:t>
            </a:r>
            <a:r>
              <a:rPr lang="zh-CN" altLang="en-US" dirty="0"/>
              <a:t>个操作的最坏情况代价为</a:t>
            </a:r>
            <a:r>
              <a:rPr lang="en-US" altLang="zh-CN" b="1" i="1" dirty="0">
                <a:solidFill>
                  <a:srgbClr val="3C8C93"/>
                </a:solidFill>
              </a:rPr>
              <a:t>O</a:t>
            </a:r>
            <a:r>
              <a:rPr lang="en-US" altLang="zh-CN" b="1" dirty="0">
                <a:solidFill>
                  <a:srgbClr val="3C8C93"/>
                </a:solidFill>
              </a:rPr>
              <a:t>(</a:t>
            </a:r>
            <a:r>
              <a:rPr lang="en-US" altLang="zh-CN" b="1" i="1" dirty="0">
                <a:solidFill>
                  <a:srgbClr val="3C8C93"/>
                </a:solidFill>
              </a:rPr>
              <a:t>n</a:t>
            </a:r>
            <a:r>
              <a:rPr lang="en-US" altLang="zh-CN" b="1" dirty="0">
                <a:solidFill>
                  <a:srgbClr val="3C8C93"/>
                </a:solidFill>
              </a:rPr>
              <a:t>)</a:t>
            </a:r>
            <a:endParaRPr lang="zh-CN" altLang="en-US" b="1" dirty="0">
              <a:solidFill>
                <a:srgbClr val="3C8C93"/>
              </a:solidFill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" y="593458"/>
            <a:ext cx="419099" cy="365125"/>
          </a:xfrm>
        </p:spPr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二进制计数器</a:t>
            </a:r>
            <a:r>
              <a:rPr lang="en-US" altLang="zh-CN"/>
              <a:t>——</a:t>
            </a:r>
            <a:r>
              <a:rPr lang="zh-CN" altLang="en-US"/>
              <a:t>势能法分析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计数器</a:t>
            </a:r>
            <a:r>
              <a:rPr lang="en-US" sz="2800" b="1" i="1" dirty="0">
                <a:solidFill>
                  <a:srgbClr val="3C8C93"/>
                </a:solidFill>
              </a:rPr>
              <a:t>A</a:t>
            </a:r>
            <a:r>
              <a:rPr lang="en-US" sz="2800" b="1" dirty="0">
                <a:solidFill>
                  <a:srgbClr val="3C8C93"/>
                </a:solidFill>
              </a:rPr>
              <a:t>[0 ‥ </a:t>
            </a:r>
            <a:r>
              <a:rPr lang="en-US" sz="2800" b="1" i="1" dirty="0">
                <a:solidFill>
                  <a:srgbClr val="3C8C93"/>
                </a:solidFill>
              </a:rPr>
              <a:t>k</a:t>
            </a:r>
            <a:r>
              <a:rPr lang="en-US" sz="2800" b="1" dirty="0">
                <a:solidFill>
                  <a:srgbClr val="3C8C93"/>
                </a:solidFill>
              </a:rPr>
              <a:t> -1]</a:t>
            </a:r>
            <a:r>
              <a:rPr lang="en-US" sz="2800" dirty="0">
                <a:solidFill>
                  <a:srgbClr val="3C8C93"/>
                </a:solidFill>
              </a:rPr>
              <a:t> </a:t>
            </a:r>
            <a:r>
              <a:rPr lang="zh-CN" altLang="en-US" sz="2800" dirty="0"/>
              <a:t>表示为</a:t>
            </a:r>
            <a:r>
              <a:rPr lang="en-US" altLang="zh-CN" sz="2800" i="1" dirty="0"/>
              <a:t>k</a:t>
            </a:r>
            <a:r>
              <a:rPr lang="zh-CN" altLang="en-US" sz="2800" dirty="0"/>
              <a:t>位二进制位的数组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操作</a:t>
            </a:r>
            <a:r>
              <a:rPr lang="en-US" sz="2800" dirty="0"/>
              <a:t>INCREMENT</a:t>
            </a:r>
            <a:r>
              <a:rPr lang="zh-CN" altLang="en-US" sz="2800" dirty="0"/>
              <a:t>实现计数器加一</a:t>
            </a:r>
            <a:r>
              <a:rPr lang="en-US" sz="2800" dirty="0"/>
              <a:t> </a:t>
            </a:r>
            <a:endParaRPr lang="en-US" sz="2800" dirty="0"/>
          </a:p>
          <a:p>
            <a:endParaRPr lang="en-US" altLang="zh-CN" sz="2800" dirty="0"/>
          </a:p>
          <a:p>
            <a:r>
              <a:rPr lang="zh-CN" altLang="en-US" sz="2800" dirty="0"/>
              <a:t>如何定义势？</a:t>
            </a:r>
            <a:endParaRPr lang="en-US" altLang="zh-CN" sz="28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6" name="Equation" r:id="rId1" imgW="113665" imgH="215900" progId="Equation.3">
                  <p:embed/>
                </p:oleObj>
              </mc:Choice>
              <mc:Fallback>
                <p:oleObj name="Equation" r:id="rId1" imgW="113665" imgH="2159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622801" y="1845912"/>
          <a:ext cx="22574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7" name="公式" r:id="rId3" imgW="1124585" imgH="328930" progId="Equation.3">
                  <p:embed/>
                </p:oleObj>
              </mc:Choice>
              <mc:Fallback>
                <p:oleObj name="公式" r:id="rId3" imgW="1124585" imgH="32893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1" y="1845912"/>
                        <a:ext cx="2257425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67400" y="3352800"/>
            <a:ext cx="540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zh-CN" i="1" dirty="0" err="1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← 0 </a:t>
            </a:r>
            <a:b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while </a:t>
            </a:r>
            <a:r>
              <a:rPr lang="en-US" altLang="zh-CN" i="1" dirty="0" err="1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and 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i="1" dirty="0" err="1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1 do</a:t>
            </a:r>
            <a:b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i="1" dirty="0" err="1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← 0 </a:t>
            </a:r>
            <a:b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</a:t>
            </a:r>
            <a:r>
              <a:rPr lang="en-US" altLang="zh-CN" i="1" dirty="0" err="1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← </a:t>
            </a:r>
            <a:r>
              <a:rPr lang="en-US" altLang="zh-CN" i="1" dirty="0" err="1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 </a:t>
            </a:r>
            <a:b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if </a:t>
            </a:r>
            <a:r>
              <a:rPr lang="en-US" altLang="zh-CN" i="1" dirty="0" err="1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then</a:t>
            </a:r>
            <a:b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 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i="1" dirty="0" err="1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← 1 </a:t>
            </a:r>
            <a:endParaRPr lang="zh-CN" altLang="en-US" dirty="0">
              <a:solidFill>
                <a:schemeClr val="accent5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" y="593458"/>
            <a:ext cx="419099" cy="365125"/>
          </a:xfrm>
        </p:spPr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二进制计数器</a:t>
            </a:r>
            <a:r>
              <a:rPr lang="en-US" altLang="zh-CN"/>
              <a:t>——</a:t>
            </a:r>
            <a:r>
              <a:rPr lang="zh-CN" altLang="en-US"/>
              <a:t>势能法分析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定义势函数为数组</a:t>
            </a:r>
            <a:r>
              <a:rPr lang="en-US" altLang="zh-CN" b="1" i="1" dirty="0">
                <a:solidFill>
                  <a:srgbClr val="3C8C93"/>
                </a:solidFill>
              </a:rPr>
              <a:t>A</a:t>
            </a:r>
            <a:r>
              <a:rPr lang="en-US" altLang="zh-CN" b="1" dirty="0">
                <a:solidFill>
                  <a:srgbClr val="3C8C93"/>
                </a:solidFill>
              </a:rPr>
              <a:t>[0...</a:t>
            </a:r>
            <a:r>
              <a:rPr lang="en-US" altLang="zh-CN" b="1" i="1" dirty="0">
                <a:solidFill>
                  <a:srgbClr val="3C8C93"/>
                </a:solidFill>
              </a:rPr>
              <a:t>k</a:t>
            </a:r>
            <a:r>
              <a:rPr lang="en-US" altLang="zh-CN" b="1" dirty="0">
                <a:solidFill>
                  <a:srgbClr val="3C8C93"/>
                </a:solidFill>
              </a:rPr>
              <a:t>-1]</a:t>
            </a:r>
            <a:r>
              <a:rPr lang="zh-CN" altLang="en-US" dirty="0"/>
              <a:t>中</a:t>
            </a:r>
            <a:r>
              <a:rPr lang="en-US" altLang="zh-CN" b="1" dirty="0">
                <a:solidFill>
                  <a:srgbClr val="3C8C93"/>
                </a:solidFill>
              </a:rPr>
              <a:t>1</a:t>
            </a:r>
            <a:r>
              <a:rPr lang="zh-CN" altLang="en-US" dirty="0"/>
              <a:t>的个数</a:t>
            </a:r>
            <a:endParaRPr lang="en-US" altLang="zh-CN" dirty="0"/>
          </a:p>
          <a:p>
            <a:pPr lvl="1">
              <a:lnSpc>
                <a:spcPct val="120000"/>
              </a:lnSpc>
              <a:buNone/>
            </a:pPr>
            <a:r>
              <a:rPr lang="zh-CN" altLang="en-US" sz="2400" dirty="0"/>
              <a:t>计算</a:t>
            </a:r>
            <a:r>
              <a:rPr lang="en-US" sz="2400" b="1" dirty="0"/>
              <a:t>INCREMENT</a:t>
            </a:r>
            <a:r>
              <a:rPr lang="zh-CN" altLang="en-US" sz="2400" dirty="0"/>
              <a:t>的平摊代价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设第</a:t>
            </a:r>
            <a:r>
              <a:rPr lang="en-US" altLang="zh-CN" sz="2400" b="1" i="1" dirty="0" err="1">
                <a:solidFill>
                  <a:srgbClr val="3C8C93"/>
                </a:solidFill>
              </a:rPr>
              <a:t>i</a:t>
            </a:r>
            <a:r>
              <a:rPr lang="zh-CN" altLang="en-US" sz="2400" dirty="0"/>
              <a:t>次操作把</a:t>
            </a:r>
            <a:r>
              <a:rPr lang="en-US" altLang="zh-CN" sz="2400" b="1" i="1" dirty="0" err="1">
                <a:solidFill>
                  <a:srgbClr val="3C8C93"/>
                </a:solidFill>
              </a:rPr>
              <a:t>t</a:t>
            </a:r>
            <a:r>
              <a:rPr lang="en-US" altLang="zh-CN" sz="2400" b="1" i="1" baseline="-25000" dirty="0" err="1">
                <a:solidFill>
                  <a:srgbClr val="3C8C93"/>
                </a:solidFill>
              </a:rPr>
              <a:t>i</a:t>
            </a:r>
            <a:r>
              <a:rPr lang="zh-CN" altLang="en-US" sz="2400" dirty="0"/>
              <a:t>个</a:t>
            </a:r>
            <a:r>
              <a:rPr lang="en-US" altLang="zh-CN" sz="2400" b="1" dirty="0">
                <a:solidFill>
                  <a:srgbClr val="3C8C93"/>
                </a:solidFill>
              </a:rPr>
              <a:t>1</a:t>
            </a:r>
            <a:r>
              <a:rPr lang="zh-CN" altLang="en-US" sz="2400" dirty="0"/>
              <a:t>反转为</a:t>
            </a:r>
            <a:r>
              <a:rPr lang="en-US" altLang="zh-CN" sz="2400" b="1" dirty="0">
                <a:solidFill>
                  <a:srgbClr val="3C8C93"/>
                </a:solidFill>
              </a:rPr>
              <a:t>0</a:t>
            </a:r>
            <a:r>
              <a:rPr lang="zh-CN" altLang="en-US" sz="2400" dirty="0"/>
              <a:t>，则实际代价为</a:t>
            </a:r>
            <a:r>
              <a:rPr lang="en-US" altLang="zh-CN" sz="2400" b="1" i="1" dirty="0" err="1">
                <a:solidFill>
                  <a:srgbClr val="3C8C93"/>
                </a:solidFill>
              </a:rPr>
              <a:t>t</a:t>
            </a:r>
            <a:r>
              <a:rPr lang="en-US" altLang="zh-CN" sz="2400" b="1" i="1" baseline="-25000" dirty="0" err="1">
                <a:solidFill>
                  <a:srgbClr val="3C8C93"/>
                </a:solidFill>
              </a:rPr>
              <a:t>i</a:t>
            </a:r>
            <a:r>
              <a:rPr lang="en-US" altLang="zh-CN" sz="2400" b="1" i="1" baseline="-25000" dirty="0">
                <a:solidFill>
                  <a:srgbClr val="3C8C93"/>
                </a:solidFill>
              </a:rPr>
              <a:t> </a:t>
            </a:r>
            <a:r>
              <a:rPr lang="en-US" altLang="zh-CN" sz="2400" b="1" dirty="0">
                <a:solidFill>
                  <a:srgbClr val="3C8C93"/>
                </a:solidFill>
              </a:rPr>
              <a:t>+1</a:t>
            </a:r>
            <a:endParaRPr lang="en-US" altLang="zh-CN" sz="2400" b="1" dirty="0">
              <a:solidFill>
                <a:srgbClr val="3C8C93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设第</a:t>
            </a:r>
            <a:r>
              <a:rPr lang="en-US" altLang="zh-CN" sz="2400" b="1" i="1" dirty="0" err="1">
                <a:solidFill>
                  <a:srgbClr val="3C8C93"/>
                </a:solidFill>
              </a:rPr>
              <a:t>i</a:t>
            </a:r>
            <a:r>
              <a:rPr lang="zh-CN" altLang="en-US" sz="2400" dirty="0"/>
              <a:t>次操作后数组中</a:t>
            </a:r>
            <a:r>
              <a:rPr lang="en-US" altLang="zh-CN" sz="2400" b="1" dirty="0">
                <a:solidFill>
                  <a:srgbClr val="3C8C93"/>
                </a:solidFill>
              </a:rPr>
              <a:t>1</a:t>
            </a:r>
            <a:r>
              <a:rPr lang="zh-CN" altLang="en-US" sz="2400" dirty="0"/>
              <a:t>的个数为</a:t>
            </a:r>
            <a:r>
              <a:rPr lang="en-US" altLang="zh-CN" sz="2400" b="1" i="1" dirty="0">
                <a:solidFill>
                  <a:srgbClr val="3C8C93"/>
                </a:solidFill>
              </a:rPr>
              <a:t>b</a:t>
            </a:r>
            <a:r>
              <a:rPr lang="en-US" altLang="zh-CN" sz="2400" b="1" i="1" baseline="-25000" dirty="0">
                <a:solidFill>
                  <a:srgbClr val="3C8C93"/>
                </a:solidFill>
              </a:rPr>
              <a:t>i</a:t>
            </a:r>
            <a:endParaRPr lang="en-US" altLang="zh-CN" sz="2400" dirty="0">
              <a:solidFill>
                <a:srgbClr val="3C8C93"/>
              </a:solidFill>
            </a:endParaRPr>
          </a:p>
          <a:p>
            <a:pPr lvl="2">
              <a:lnSpc>
                <a:spcPct val="120000"/>
              </a:lnSpc>
            </a:pPr>
            <a:r>
              <a:rPr lang="zh-CN" altLang="en-US" dirty="0"/>
              <a:t>如果</a:t>
            </a:r>
            <a:r>
              <a:rPr lang="en-US" altLang="zh-CN" b="1" i="1" dirty="0">
                <a:solidFill>
                  <a:srgbClr val="3C8C93"/>
                </a:solidFill>
              </a:rPr>
              <a:t>b</a:t>
            </a:r>
            <a:r>
              <a:rPr lang="en-US" altLang="zh-CN" b="1" i="1" baseline="-25000" dirty="0">
                <a:solidFill>
                  <a:srgbClr val="3C8C93"/>
                </a:solidFill>
              </a:rPr>
              <a:t>i </a:t>
            </a:r>
            <a:r>
              <a:rPr lang="en-US" altLang="zh-CN" b="1" dirty="0">
                <a:solidFill>
                  <a:srgbClr val="3C8C93"/>
                </a:solidFill>
              </a:rPr>
              <a:t>= 0</a:t>
            </a:r>
            <a:r>
              <a:rPr lang="zh-CN" altLang="en-US" dirty="0"/>
              <a:t>，则第</a:t>
            </a:r>
            <a:r>
              <a:rPr lang="en-US" altLang="zh-CN" b="1" i="1" dirty="0" err="1">
                <a:solidFill>
                  <a:srgbClr val="3C8C93"/>
                </a:solidFill>
              </a:rPr>
              <a:t>i</a:t>
            </a:r>
            <a:r>
              <a:rPr lang="zh-CN" altLang="en-US" dirty="0"/>
              <a:t>次操作反转了</a:t>
            </a:r>
            <a:r>
              <a:rPr lang="en-US" altLang="zh-CN" b="1" i="1" dirty="0">
                <a:solidFill>
                  <a:srgbClr val="3C8C93"/>
                </a:solidFill>
              </a:rPr>
              <a:t>k</a:t>
            </a:r>
            <a:r>
              <a:rPr lang="zh-CN" altLang="en-US" dirty="0"/>
              <a:t>个</a:t>
            </a:r>
            <a:r>
              <a:rPr lang="en-US" altLang="zh-CN" b="1" dirty="0">
                <a:solidFill>
                  <a:srgbClr val="3C8C93"/>
                </a:solidFill>
              </a:rPr>
              <a:t>1</a:t>
            </a:r>
            <a:r>
              <a:rPr lang="zh-CN" altLang="en-US" dirty="0"/>
              <a:t>，有</a:t>
            </a:r>
            <a:r>
              <a:rPr lang="en-US" b="1" i="1" dirty="0">
                <a:solidFill>
                  <a:srgbClr val="3C8C93"/>
                </a:solidFill>
              </a:rPr>
              <a:t>b</a:t>
            </a:r>
            <a:r>
              <a:rPr lang="en-US" b="1" i="1" baseline="-25000" dirty="0">
                <a:solidFill>
                  <a:srgbClr val="3C8C93"/>
                </a:solidFill>
              </a:rPr>
              <a:t>i</a:t>
            </a:r>
            <a:r>
              <a:rPr lang="en-US" b="1" baseline="-25000" dirty="0">
                <a:solidFill>
                  <a:srgbClr val="3C8C93"/>
                </a:solidFill>
              </a:rPr>
              <a:t>-1</a:t>
            </a:r>
            <a:r>
              <a:rPr lang="en-US" b="1" dirty="0">
                <a:solidFill>
                  <a:srgbClr val="3C8C93"/>
                </a:solidFill>
              </a:rPr>
              <a:t>=</a:t>
            </a:r>
            <a:r>
              <a:rPr lang="en-US" b="1" i="1" dirty="0" err="1">
                <a:solidFill>
                  <a:srgbClr val="3C8C93"/>
                </a:solidFill>
              </a:rPr>
              <a:t>t</a:t>
            </a:r>
            <a:r>
              <a:rPr lang="en-US" b="1" i="1" baseline="-25000" dirty="0" err="1">
                <a:solidFill>
                  <a:srgbClr val="3C8C93"/>
                </a:solidFill>
              </a:rPr>
              <a:t>i</a:t>
            </a:r>
            <a:r>
              <a:rPr lang="en-US" b="1" dirty="0">
                <a:solidFill>
                  <a:srgbClr val="3C8C93"/>
                </a:solidFill>
              </a:rPr>
              <a:t>=</a:t>
            </a:r>
            <a:r>
              <a:rPr lang="en-US" b="1" i="1" dirty="0">
                <a:solidFill>
                  <a:srgbClr val="3C8C93"/>
                </a:solidFill>
              </a:rPr>
              <a:t>k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如果</a:t>
            </a:r>
            <a:r>
              <a:rPr lang="en-US" b="1" i="1" dirty="0">
                <a:solidFill>
                  <a:srgbClr val="3C8C93"/>
                </a:solidFill>
              </a:rPr>
              <a:t>b</a:t>
            </a:r>
            <a:r>
              <a:rPr lang="en-US" b="1" i="1" baseline="-25000" dirty="0">
                <a:solidFill>
                  <a:srgbClr val="3C8C93"/>
                </a:solidFill>
              </a:rPr>
              <a:t>i</a:t>
            </a:r>
            <a:r>
              <a:rPr lang="en-US" b="1" dirty="0">
                <a:solidFill>
                  <a:srgbClr val="3C8C93"/>
                </a:solidFill>
              </a:rPr>
              <a:t> &gt; 0</a:t>
            </a:r>
            <a:r>
              <a:rPr lang="zh-CN" altLang="en-US" dirty="0"/>
              <a:t>，则</a:t>
            </a:r>
            <a:r>
              <a:rPr lang="en-US" b="1" i="1" dirty="0">
                <a:solidFill>
                  <a:srgbClr val="3C8C93"/>
                </a:solidFill>
              </a:rPr>
              <a:t>b</a:t>
            </a:r>
            <a:r>
              <a:rPr lang="en-US" b="1" i="1" baseline="-25000" dirty="0">
                <a:solidFill>
                  <a:srgbClr val="3C8C93"/>
                </a:solidFill>
              </a:rPr>
              <a:t>i</a:t>
            </a:r>
            <a:r>
              <a:rPr lang="en-US" b="1" dirty="0">
                <a:solidFill>
                  <a:srgbClr val="3C8C93"/>
                </a:solidFill>
              </a:rPr>
              <a:t> = </a:t>
            </a:r>
            <a:r>
              <a:rPr lang="en-US" b="1" i="1" dirty="0">
                <a:solidFill>
                  <a:srgbClr val="3C8C93"/>
                </a:solidFill>
              </a:rPr>
              <a:t>b</a:t>
            </a:r>
            <a:r>
              <a:rPr lang="en-US" b="1" i="1" baseline="-25000" dirty="0">
                <a:solidFill>
                  <a:srgbClr val="3C8C93"/>
                </a:solidFill>
              </a:rPr>
              <a:t>i</a:t>
            </a:r>
            <a:r>
              <a:rPr lang="en-US" b="1" baseline="-25000" dirty="0">
                <a:solidFill>
                  <a:srgbClr val="3C8C93"/>
                </a:solidFill>
              </a:rPr>
              <a:t>-1</a:t>
            </a:r>
            <a:r>
              <a:rPr lang="en-US" b="1" dirty="0">
                <a:solidFill>
                  <a:srgbClr val="3C8C93"/>
                </a:solidFill>
              </a:rPr>
              <a:t> - </a:t>
            </a:r>
            <a:r>
              <a:rPr lang="en-US" b="1" i="1" dirty="0" err="1">
                <a:solidFill>
                  <a:srgbClr val="3C8C93"/>
                </a:solidFill>
              </a:rPr>
              <a:t>t</a:t>
            </a:r>
            <a:r>
              <a:rPr lang="en-US" b="1" i="1" baseline="-25000" dirty="0" err="1">
                <a:solidFill>
                  <a:srgbClr val="3C8C93"/>
                </a:solidFill>
              </a:rPr>
              <a:t>i</a:t>
            </a:r>
            <a:r>
              <a:rPr lang="en-US" b="1" dirty="0">
                <a:solidFill>
                  <a:srgbClr val="3C8C93"/>
                </a:solidFill>
              </a:rPr>
              <a:t> + 1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两种情形下都有：</a:t>
            </a:r>
            <a:r>
              <a:rPr lang="en-US" b="1" i="1" dirty="0">
                <a:solidFill>
                  <a:srgbClr val="3C8C93"/>
                </a:solidFill>
              </a:rPr>
              <a:t>b</a:t>
            </a:r>
            <a:r>
              <a:rPr lang="en-US" b="1" i="1" baseline="-25000" dirty="0">
                <a:solidFill>
                  <a:srgbClr val="3C8C93"/>
                </a:solidFill>
              </a:rPr>
              <a:t>i</a:t>
            </a:r>
            <a:r>
              <a:rPr lang="en-US" b="1" dirty="0">
                <a:solidFill>
                  <a:srgbClr val="3C8C93"/>
                </a:solidFill>
              </a:rPr>
              <a:t> ≤ </a:t>
            </a:r>
            <a:r>
              <a:rPr lang="en-US" b="1" i="1" dirty="0">
                <a:solidFill>
                  <a:srgbClr val="3C8C93"/>
                </a:solidFill>
              </a:rPr>
              <a:t>b</a:t>
            </a:r>
            <a:r>
              <a:rPr lang="en-US" b="1" i="1" baseline="-25000" dirty="0">
                <a:solidFill>
                  <a:srgbClr val="3C8C93"/>
                </a:solidFill>
              </a:rPr>
              <a:t>i</a:t>
            </a:r>
            <a:r>
              <a:rPr lang="en-US" b="1" baseline="-25000" dirty="0">
                <a:solidFill>
                  <a:srgbClr val="3C8C93"/>
                </a:solidFill>
              </a:rPr>
              <a:t>-1</a:t>
            </a:r>
            <a:r>
              <a:rPr lang="en-US" b="1" dirty="0">
                <a:solidFill>
                  <a:srgbClr val="3C8C93"/>
                </a:solidFill>
              </a:rPr>
              <a:t> - </a:t>
            </a:r>
            <a:r>
              <a:rPr lang="en-US" b="1" i="1" dirty="0" err="1">
                <a:solidFill>
                  <a:srgbClr val="3C8C93"/>
                </a:solidFill>
              </a:rPr>
              <a:t>t</a:t>
            </a:r>
            <a:r>
              <a:rPr lang="en-US" b="1" i="1" baseline="-25000" dirty="0" err="1">
                <a:solidFill>
                  <a:srgbClr val="3C8C93"/>
                </a:solidFill>
              </a:rPr>
              <a:t>i</a:t>
            </a:r>
            <a:r>
              <a:rPr lang="en-US" b="1" dirty="0">
                <a:solidFill>
                  <a:srgbClr val="3C8C93"/>
                </a:solidFill>
              </a:rPr>
              <a:t> + 1</a:t>
            </a:r>
            <a:endParaRPr lang="en-US" altLang="zh-CN" b="1" dirty="0">
              <a:solidFill>
                <a:srgbClr val="3C8C93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势差为 </a:t>
            </a:r>
            <a:r>
              <a:rPr lang="it-IT" b="1" dirty="0" err="1">
                <a:solidFill>
                  <a:srgbClr val="3C8C93"/>
                </a:solidFill>
              </a:rPr>
              <a:t>Φ</a:t>
            </a:r>
            <a:r>
              <a:rPr lang="it-IT" b="1" dirty="0">
                <a:solidFill>
                  <a:srgbClr val="3C8C93"/>
                </a:solidFill>
              </a:rPr>
              <a:t>(</a:t>
            </a:r>
            <a:r>
              <a:rPr lang="it-IT" b="1" i="1" dirty="0">
                <a:solidFill>
                  <a:srgbClr val="3C8C93"/>
                </a:solidFill>
              </a:rPr>
              <a:t>D</a:t>
            </a:r>
            <a:r>
              <a:rPr lang="it-IT" b="1" i="1" baseline="-25000" dirty="0">
                <a:solidFill>
                  <a:srgbClr val="3C8C93"/>
                </a:solidFill>
              </a:rPr>
              <a:t>i</a:t>
            </a:r>
            <a:r>
              <a:rPr lang="it-IT" b="1" dirty="0">
                <a:solidFill>
                  <a:srgbClr val="3C8C93"/>
                </a:solidFill>
              </a:rPr>
              <a:t>)-</a:t>
            </a:r>
            <a:r>
              <a:rPr lang="it-IT" b="1" dirty="0" err="1">
                <a:solidFill>
                  <a:srgbClr val="3C8C93"/>
                </a:solidFill>
              </a:rPr>
              <a:t>Φ</a:t>
            </a:r>
            <a:r>
              <a:rPr lang="it-IT" b="1" dirty="0">
                <a:solidFill>
                  <a:srgbClr val="3C8C93"/>
                </a:solidFill>
              </a:rPr>
              <a:t>(</a:t>
            </a:r>
            <a:r>
              <a:rPr lang="it-IT" b="1" i="1" dirty="0">
                <a:solidFill>
                  <a:srgbClr val="3C8C93"/>
                </a:solidFill>
              </a:rPr>
              <a:t>D</a:t>
            </a:r>
            <a:r>
              <a:rPr lang="it-IT" b="1" i="1" baseline="-25000" dirty="0">
                <a:solidFill>
                  <a:srgbClr val="3C8C93"/>
                </a:solidFill>
              </a:rPr>
              <a:t>i</a:t>
            </a:r>
            <a:r>
              <a:rPr lang="it-IT" b="1" baseline="-25000" dirty="0">
                <a:solidFill>
                  <a:srgbClr val="3C8C93"/>
                </a:solidFill>
              </a:rPr>
              <a:t>-1</a:t>
            </a:r>
            <a:r>
              <a:rPr lang="it-IT" b="1" dirty="0">
                <a:solidFill>
                  <a:srgbClr val="3C8C93"/>
                </a:solidFill>
              </a:rPr>
              <a:t>) ≤ (</a:t>
            </a:r>
            <a:r>
              <a:rPr lang="it-IT" b="1" i="1" dirty="0">
                <a:solidFill>
                  <a:srgbClr val="3C8C93"/>
                </a:solidFill>
              </a:rPr>
              <a:t>b</a:t>
            </a:r>
            <a:r>
              <a:rPr lang="it-IT" b="1" i="1" baseline="-25000" dirty="0">
                <a:solidFill>
                  <a:srgbClr val="3C8C93"/>
                </a:solidFill>
              </a:rPr>
              <a:t>i</a:t>
            </a:r>
            <a:r>
              <a:rPr lang="it-IT" b="1" baseline="-25000" dirty="0">
                <a:solidFill>
                  <a:srgbClr val="3C8C93"/>
                </a:solidFill>
              </a:rPr>
              <a:t>-1</a:t>
            </a:r>
            <a:r>
              <a:rPr lang="it-IT" b="1" dirty="0">
                <a:solidFill>
                  <a:srgbClr val="3C8C93"/>
                </a:solidFill>
              </a:rPr>
              <a:t> - </a:t>
            </a:r>
            <a:r>
              <a:rPr lang="it-IT" b="1" i="1" dirty="0">
                <a:solidFill>
                  <a:srgbClr val="3C8C93"/>
                </a:solidFill>
              </a:rPr>
              <a:t>t</a:t>
            </a:r>
            <a:r>
              <a:rPr lang="it-IT" b="1" i="1" baseline="-25000" dirty="0">
                <a:solidFill>
                  <a:srgbClr val="3C8C93"/>
                </a:solidFill>
              </a:rPr>
              <a:t>i</a:t>
            </a:r>
            <a:r>
              <a:rPr lang="it-IT" b="1" dirty="0">
                <a:solidFill>
                  <a:srgbClr val="3C8C93"/>
                </a:solidFill>
              </a:rPr>
              <a:t> + 1) - </a:t>
            </a:r>
            <a:r>
              <a:rPr lang="it-IT" b="1" i="1" dirty="0">
                <a:solidFill>
                  <a:srgbClr val="3C8C93"/>
                </a:solidFill>
              </a:rPr>
              <a:t>b</a:t>
            </a:r>
            <a:r>
              <a:rPr lang="it-IT" b="1" i="1" baseline="-25000" dirty="0">
                <a:solidFill>
                  <a:srgbClr val="3C8C93"/>
                </a:solidFill>
              </a:rPr>
              <a:t>i</a:t>
            </a:r>
            <a:r>
              <a:rPr lang="it-IT" b="1" baseline="-25000" dirty="0">
                <a:solidFill>
                  <a:srgbClr val="3C8C93"/>
                </a:solidFill>
              </a:rPr>
              <a:t>-1</a:t>
            </a:r>
            <a:r>
              <a:rPr lang="it-IT" b="1" dirty="0">
                <a:solidFill>
                  <a:srgbClr val="3C8C93"/>
                </a:solidFill>
              </a:rPr>
              <a:t> = 1 - </a:t>
            </a:r>
            <a:r>
              <a:rPr lang="it-IT" b="1" i="1" dirty="0">
                <a:solidFill>
                  <a:srgbClr val="3C8C93"/>
                </a:solidFill>
              </a:rPr>
              <a:t>t</a:t>
            </a:r>
            <a:r>
              <a:rPr lang="it-IT" b="1" i="1" baseline="-25000" dirty="0">
                <a:solidFill>
                  <a:srgbClr val="3C8C93"/>
                </a:solidFill>
              </a:rPr>
              <a:t>i</a:t>
            </a:r>
            <a:endParaRPr lang="it-IT" b="1" dirty="0">
              <a:solidFill>
                <a:srgbClr val="3C8C93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平摊开销为 </a:t>
            </a:r>
            <a:r>
              <a:rPr lang="en-US" b="1" i="1" dirty="0" err="1">
                <a:solidFill>
                  <a:srgbClr val="3C8C93"/>
                </a:solidFill>
              </a:rPr>
              <a:t>a</a:t>
            </a:r>
            <a:r>
              <a:rPr lang="en-US" b="1" i="1" baseline="-25000" dirty="0" err="1">
                <a:solidFill>
                  <a:srgbClr val="3C8C93"/>
                </a:solidFill>
              </a:rPr>
              <a:t>i</a:t>
            </a:r>
            <a:r>
              <a:rPr lang="en-US" b="1" i="1" baseline="-25000" dirty="0">
                <a:solidFill>
                  <a:srgbClr val="3C8C93"/>
                </a:solidFill>
              </a:rPr>
              <a:t> </a:t>
            </a:r>
            <a:r>
              <a:rPr lang="en-US" b="1" dirty="0">
                <a:solidFill>
                  <a:srgbClr val="3C8C93"/>
                </a:solidFill>
              </a:rPr>
              <a:t>= </a:t>
            </a:r>
            <a:r>
              <a:rPr lang="en-US" b="1" i="1" dirty="0">
                <a:solidFill>
                  <a:srgbClr val="3C8C93"/>
                </a:solidFill>
              </a:rPr>
              <a:t>c</a:t>
            </a:r>
            <a:r>
              <a:rPr lang="en-US" b="1" i="1" baseline="-25000" dirty="0">
                <a:solidFill>
                  <a:srgbClr val="3C8C93"/>
                </a:solidFill>
              </a:rPr>
              <a:t>i</a:t>
            </a:r>
            <a:r>
              <a:rPr lang="en-US" b="1" baseline="-25000" dirty="0">
                <a:solidFill>
                  <a:srgbClr val="3C8C93"/>
                </a:solidFill>
              </a:rPr>
              <a:t> </a:t>
            </a:r>
            <a:r>
              <a:rPr lang="en-US" b="1" dirty="0">
                <a:solidFill>
                  <a:srgbClr val="3C8C93"/>
                </a:solidFill>
              </a:rPr>
              <a:t>+</a:t>
            </a:r>
            <a:r>
              <a:rPr lang="el-GR" b="1" dirty="0">
                <a:solidFill>
                  <a:srgbClr val="3C8C93"/>
                </a:solidFill>
              </a:rPr>
              <a:t>Φ(</a:t>
            </a:r>
            <a:r>
              <a:rPr lang="en-US" b="1" i="1" dirty="0">
                <a:solidFill>
                  <a:srgbClr val="3C8C93"/>
                </a:solidFill>
              </a:rPr>
              <a:t>D</a:t>
            </a:r>
            <a:r>
              <a:rPr lang="en-US" b="1" i="1" baseline="-25000" dirty="0">
                <a:solidFill>
                  <a:srgbClr val="3C8C93"/>
                </a:solidFill>
              </a:rPr>
              <a:t>i</a:t>
            </a:r>
            <a:r>
              <a:rPr lang="en-US" b="1" dirty="0">
                <a:solidFill>
                  <a:srgbClr val="3C8C93"/>
                </a:solidFill>
              </a:rPr>
              <a:t>)-</a:t>
            </a:r>
            <a:r>
              <a:rPr lang="el-GR" b="1" dirty="0">
                <a:solidFill>
                  <a:srgbClr val="3C8C93"/>
                </a:solidFill>
              </a:rPr>
              <a:t>Φ(</a:t>
            </a:r>
            <a:r>
              <a:rPr lang="en-US" b="1" i="1" dirty="0">
                <a:solidFill>
                  <a:srgbClr val="3C8C93"/>
                </a:solidFill>
              </a:rPr>
              <a:t>D</a:t>
            </a:r>
            <a:r>
              <a:rPr lang="en-US" b="1" i="1" baseline="-25000" dirty="0">
                <a:solidFill>
                  <a:srgbClr val="3C8C93"/>
                </a:solidFill>
              </a:rPr>
              <a:t>i</a:t>
            </a:r>
            <a:r>
              <a:rPr lang="en-US" b="1" baseline="-25000" dirty="0">
                <a:solidFill>
                  <a:srgbClr val="3C8C93"/>
                </a:solidFill>
              </a:rPr>
              <a:t>-1</a:t>
            </a:r>
            <a:r>
              <a:rPr lang="en-US" b="1" dirty="0">
                <a:solidFill>
                  <a:srgbClr val="3C8C93"/>
                </a:solidFill>
              </a:rPr>
              <a:t>) ≤  (</a:t>
            </a:r>
            <a:r>
              <a:rPr lang="en-US" b="1" i="1" dirty="0">
                <a:solidFill>
                  <a:srgbClr val="3C8C93"/>
                </a:solidFill>
              </a:rPr>
              <a:t>t</a:t>
            </a:r>
            <a:r>
              <a:rPr lang="en-US" b="1" i="1" baseline="-25000" dirty="0">
                <a:solidFill>
                  <a:srgbClr val="3C8C93"/>
                </a:solidFill>
              </a:rPr>
              <a:t>i</a:t>
            </a:r>
            <a:r>
              <a:rPr lang="en-US" b="1" dirty="0">
                <a:solidFill>
                  <a:srgbClr val="3C8C93"/>
                </a:solidFill>
              </a:rPr>
              <a:t>+1)+(1-</a:t>
            </a:r>
            <a:r>
              <a:rPr lang="en-US" b="1" i="1" dirty="0">
                <a:solidFill>
                  <a:srgbClr val="3C8C93"/>
                </a:solidFill>
              </a:rPr>
              <a:t>t</a:t>
            </a:r>
            <a:r>
              <a:rPr lang="en-US" b="1" i="1" baseline="-25000" dirty="0">
                <a:solidFill>
                  <a:srgbClr val="3C8C93"/>
                </a:solidFill>
              </a:rPr>
              <a:t>i</a:t>
            </a:r>
            <a:r>
              <a:rPr lang="en-US" b="1" dirty="0">
                <a:solidFill>
                  <a:srgbClr val="3C8C93"/>
                </a:solidFill>
              </a:rPr>
              <a:t>) = 2</a:t>
            </a:r>
            <a:endParaRPr lang="en-US" b="1" dirty="0">
              <a:solidFill>
                <a:srgbClr val="3C8C93"/>
              </a:solidFill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" y="593458"/>
            <a:ext cx="419099" cy="365125"/>
          </a:xfrm>
        </p:spPr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二进制计数器</a:t>
            </a:r>
            <a:r>
              <a:rPr lang="en-US" altLang="zh-CN"/>
              <a:t>——</a:t>
            </a:r>
            <a:r>
              <a:rPr lang="zh-CN" altLang="en-US"/>
              <a:t>初值非零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设计数器中初始有</a:t>
            </a:r>
            <a:r>
              <a:rPr lang="en-US" altLang="zh-CN" b="1" i="1" dirty="0">
                <a:solidFill>
                  <a:srgbClr val="3C8C93"/>
                </a:solidFill>
              </a:rPr>
              <a:t>b</a:t>
            </a:r>
            <a:r>
              <a:rPr lang="en-US" altLang="zh-CN" b="1" baseline="-25000" dirty="0">
                <a:solidFill>
                  <a:srgbClr val="3C8C93"/>
                </a:solidFill>
              </a:rPr>
              <a:t>0</a:t>
            </a:r>
            <a:r>
              <a:rPr lang="zh-CN" altLang="en-US" dirty="0"/>
              <a:t>个</a:t>
            </a:r>
            <a:r>
              <a:rPr lang="en-US" altLang="zh-CN" b="1" dirty="0">
                <a:solidFill>
                  <a:srgbClr val="3C8C93"/>
                </a:solidFill>
              </a:rPr>
              <a:t>1</a:t>
            </a:r>
            <a:r>
              <a:rPr lang="zh-CN" altLang="en-US" dirty="0"/>
              <a:t>，</a:t>
            </a:r>
            <a:r>
              <a:rPr lang="en-US" altLang="zh-CN" b="1" i="1" dirty="0">
                <a:solidFill>
                  <a:srgbClr val="3C8C93"/>
                </a:solidFill>
              </a:rPr>
              <a:t>n</a:t>
            </a:r>
            <a:r>
              <a:rPr lang="zh-CN" altLang="en-US" dirty="0"/>
              <a:t>次</a:t>
            </a:r>
            <a:r>
              <a:rPr lang="en-US" b="1" dirty="0"/>
              <a:t>INCREMENT</a:t>
            </a:r>
            <a:r>
              <a:rPr lang="zh-CN" altLang="en-US" dirty="0"/>
              <a:t>操作后有</a:t>
            </a:r>
            <a:r>
              <a:rPr lang="en-US" altLang="zh-CN" b="1" i="1" dirty="0" err="1">
                <a:solidFill>
                  <a:srgbClr val="3C8C93"/>
                </a:solidFill>
              </a:rPr>
              <a:t>b</a:t>
            </a:r>
            <a:r>
              <a:rPr lang="en-US" altLang="zh-CN" b="1" i="1" baseline="-25000" dirty="0" err="1">
                <a:solidFill>
                  <a:srgbClr val="3C8C93"/>
                </a:solidFill>
              </a:rPr>
              <a:t>n</a:t>
            </a:r>
            <a:r>
              <a:rPr lang="zh-CN" altLang="en-US" dirty="0"/>
              <a:t>个</a:t>
            </a:r>
            <a:r>
              <a:rPr lang="en-US" altLang="zh-CN" b="1" dirty="0">
                <a:solidFill>
                  <a:srgbClr val="3C8C93"/>
                </a:solidFill>
              </a:rPr>
              <a:t>1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（</a:t>
            </a:r>
            <a:r>
              <a:rPr lang="en-US" altLang="zh-CN" b="1" dirty="0">
                <a:solidFill>
                  <a:srgbClr val="3C8C93"/>
                </a:solidFill>
              </a:rPr>
              <a:t>0</a:t>
            </a:r>
            <a:r>
              <a:rPr lang="en-US" b="1" dirty="0">
                <a:solidFill>
                  <a:srgbClr val="3C8C93"/>
                </a:solidFill>
              </a:rPr>
              <a:t> ≤ </a:t>
            </a:r>
            <a:r>
              <a:rPr lang="en-US" altLang="zh-CN" b="1" i="1" dirty="0">
                <a:solidFill>
                  <a:srgbClr val="3C8C93"/>
                </a:solidFill>
              </a:rPr>
              <a:t>b</a:t>
            </a:r>
            <a:r>
              <a:rPr lang="en-US" altLang="zh-CN" b="1" baseline="-25000" dirty="0">
                <a:solidFill>
                  <a:srgbClr val="3C8C93"/>
                </a:solidFill>
              </a:rPr>
              <a:t>0</a:t>
            </a:r>
            <a:r>
              <a:rPr lang="en-US" b="1" dirty="0">
                <a:solidFill>
                  <a:srgbClr val="3C8C93"/>
                </a:solidFill>
              </a:rPr>
              <a:t>,</a:t>
            </a:r>
            <a:r>
              <a:rPr lang="en-US" altLang="zh-CN" b="1" i="1" dirty="0">
                <a:solidFill>
                  <a:srgbClr val="3C8C93"/>
                </a:solidFill>
              </a:rPr>
              <a:t> </a:t>
            </a:r>
            <a:r>
              <a:rPr lang="en-US" altLang="zh-CN" b="1" i="1" dirty="0" err="1">
                <a:solidFill>
                  <a:srgbClr val="3C8C93"/>
                </a:solidFill>
              </a:rPr>
              <a:t>b</a:t>
            </a:r>
            <a:r>
              <a:rPr lang="en-US" altLang="zh-CN" b="1" i="1" baseline="-25000" dirty="0" err="1">
                <a:solidFill>
                  <a:srgbClr val="3C8C93"/>
                </a:solidFill>
              </a:rPr>
              <a:t>n</a:t>
            </a:r>
            <a:r>
              <a:rPr lang="en-US" altLang="zh-CN" b="1" i="1" baseline="-25000" dirty="0">
                <a:solidFill>
                  <a:srgbClr val="3C8C93"/>
                </a:solidFill>
              </a:rPr>
              <a:t> </a:t>
            </a:r>
            <a:r>
              <a:rPr lang="en-US" b="1" dirty="0">
                <a:solidFill>
                  <a:srgbClr val="3C8C93"/>
                </a:solidFill>
              </a:rPr>
              <a:t>≤ </a:t>
            </a:r>
            <a:r>
              <a:rPr lang="en-US" b="1" i="1" dirty="0">
                <a:solidFill>
                  <a:srgbClr val="3C8C93"/>
                </a:solidFill>
              </a:rPr>
              <a:t>k</a:t>
            </a:r>
            <a:r>
              <a:rPr lang="zh-CN" altLang="en-US" dirty="0"/>
              <a:t>，</a:t>
            </a:r>
            <a:r>
              <a:rPr lang="en-US" i="1" dirty="0"/>
              <a:t> </a:t>
            </a:r>
            <a:r>
              <a:rPr lang="en-US" b="1" i="1" dirty="0">
                <a:solidFill>
                  <a:srgbClr val="3C8C93"/>
                </a:solidFill>
              </a:rPr>
              <a:t>k</a:t>
            </a:r>
            <a:r>
              <a:rPr lang="zh-CN" altLang="en-US" dirty="0"/>
              <a:t>为计数器位数）</a:t>
            </a:r>
            <a:endParaRPr lang="en-US" altLang="zh-CN" dirty="0"/>
          </a:p>
          <a:p>
            <a:pPr lvl="1">
              <a:lnSpc>
                <a:spcPct val="120000"/>
              </a:lnSpc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对所有的</a:t>
            </a:r>
            <a:r>
              <a:rPr lang="en-US" altLang="zh-CN" sz="2400" b="1" i="1" dirty="0" err="1">
                <a:solidFill>
                  <a:srgbClr val="3C8C93"/>
                </a:solidFill>
              </a:rPr>
              <a:t>i</a:t>
            </a:r>
            <a:r>
              <a:rPr lang="zh-CN" altLang="en-US" sz="2400" dirty="0"/>
              <a:t>，</a:t>
            </a:r>
            <a:r>
              <a:rPr lang="en-US" altLang="zh-CN" sz="2400" i="1" dirty="0"/>
              <a:t> </a:t>
            </a:r>
            <a:r>
              <a:rPr lang="en-US" altLang="zh-CN" sz="2400" b="1" i="1" dirty="0" err="1">
                <a:solidFill>
                  <a:srgbClr val="3C8C93"/>
                </a:solidFill>
              </a:rPr>
              <a:t>a</a:t>
            </a:r>
            <a:r>
              <a:rPr lang="en-US" altLang="zh-CN" sz="2400" b="1" i="1" baseline="-25000" dirty="0" err="1">
                <a:solidFill>
                  <a:srgbClr val="3C8C93"/>
                </a:solidFill>
              </a:rPr>
              <a:t>i</a:t>
            </a:r>
            <a:r>
              <a:rPr lang="zh-CN" altLang="en-US" sz="2400" b="1" dirty="0">
                <a:solidFill>
                  <a:srgbClr val="3C8C93"/>
                </a:solidFill>
              </a:rPr>
              <a:t> </a:t>
            </a:r>
            <a:r>
              <a:rPr lang="en-US" sz="2400" b="1" dirty="0">
                <a:solidFill>
                  <a:srgbClr val="3C8C93"/>
                </a:solidFill>
              </a:rPr>
              <a:t>≤ 2</a:t>
            </a:r>
            <a:br>
              <a:rPr lang="en-US" altLang="zh-CN" sz="2400" dirty="0">
                <a:solidFill>
                  <a:srgbClr val="3C8C93"/>
                </a:solidFill>
              </a:rPr>
            </a:br>
            <a:r>
              <a:rPr lang="en-US" altLang="zh-CN" sz="2400" b="1" dirty="0" err="1">
                <a:solidFill>
                  <a:srgbClr val="3C8C93"/>
                </a:solidFill>
              </a:rPr>
              <a:t>Φ</a:t>
            </a:r>
            <a:r>
              <a:rPr lang="en-US" altLang="zh-CN" sz="2400" b="1" dirty="0">
                <a:solidFill>
                  <a:srgbClr val="3C8C93"/>
                </a:solidFill>
              </a:rPr>
              <a:t>(</a:t>
            </a:r>
            <a:r>
              <a:rPr lang="en-US" altLang="zh-CN" sz="2400" b="1" i="1" dirty="0" err="1">
                <a:solidFill>
                  <a:srgbClr val="3C8C93"/>
                </a:solidFill>
              </a:rPr>
              <a:t>D</a:t>
            </a:r>
            <a:r>
              <a:rPr lang="en-US" altLang="zh-CN" sz="2400" b="1" i="1" baseline="-25000" dirty="0" err="1">
                <a:solidFill>
                  <a:srgbClr val="3C8C93"/>
                </a:solidFill>
              </a:rPr>
              <a:t>n</a:t>
            </a:r>
            <a:r>
              <a:rPr lang="en-US" altLang="zh-CN" sz="2400" b="1" dirty="0">
                <a:solidFill>
                  <a:srgbClr val="3C8C93"/>
                </a:solidFill>
              </a:rPr>
              <a:t>) =</a:t>
            </a:r>
            <a:r>
              <a:rPr lang="en-US" altLang="zh-CN" sz="2400" b="1" i="1" dirty="0">
                <a:solidFill>
                  <a:srgbClr val="3C8C93"/>
                </a:solidFill>
              </a:rPr>
              <a:t> </a:t>
            </a:r>
            <a:r>
              <a:rPr lang="en-US" altLang="zh-CN" sz="2400" b="1" i="1" dirty="0" err="1">
                <a:solidFill>
                  <a:srgbClr val="3C8C93"/>
                </a:solidFill>
              </a:rPr>
              <a:t>b</a:t>
            </a:r>
            <a:r>
              <a:rPr lang="en-US" altLang="zh-CN" sz="2400" b="1" i="1" baseline="-25000" dirty="0" err="1">
                <a:solidFill>
                  <a:srgbClr val="3C8C93"/>
                </a:solidFill>
              </a:rPr>
              <a:t>n</a:t>
            </a:r>
            <a:r>
              <a:rPr lang="en-US" altLang="zh-CN" sz="2400" b="1" i="1" baseline="-25000" dirty="0">
                <a:solidFill>
                  <a:srgbClr val="3C8C93"/>
                </a:solidFill>
              </a:rPr>
              <a:t> </a:t>
            </a:r>
            <a:r>
              <a:rPr lang="zh-CN" altLang="en-US" sz="2400" dirty="0"/>
              <a:t>，</a:t>
            </a:r>
            <a:r>
              <a:rPr lang="en-US" altLang="zh-CN" sz="2400" i="1" dirty="0">
                <a:solidFill>
                  <a:srgbClr val="3C8C93"/>
                </a:solidFill>
              </a:rPr>
              <a:t> </a:t>
            </a:r>
            <a:r>
              <a:rPr lang="en-US" altLang="zh-CN" sz="2400" b="1" dirty="0" err="1">
                <a:solidFill>
                  <a:srgbClr val="3C8C93"/>
                </a:solidFill>
              </a:rPr>
              <a:t>Φ</a:t>
            </a:r>
            <a:r>
              <a:rPr lang="en-US" altLang="zh-CN" sz="2400" b="1" dirty="0">
                <a:solidFill>
                  <a:srgbClr val="3C8C93"/>
                </a:solidFill>
              </a:rPr>
              <a:t>(</a:t>
            </a:r>
            <a:r>
              <a:rPr lang="en-US" altLang="zh-CN" sz="2400" b="1" i="1" dirty="0">
                <a:solidFill>
                  <a:srgbClr val="3C8C93"/>
                </a:solidFill>
              </a:rPr>
              <a:t>D</a:t>
            </a:r>
            <a:r>
              <a:rPr lang="en-US" altLang="zh-CN" sz="2400" b="1" i="1" baseline="-25000" dirty="0">
                <a:solidFill>
                  <a:srgbClr val="3C8C93"/>
                </a:solidFill>
              </a:rPr>
              <a:t>0</a:t>
            </a:r>
            <a:r>
              <a:rPr lang="en-US" altLang="zh-CN" sz="2400" b="1" dirty="0">
                <a:solidFill>
                  <a:srgbClr val="3C8C93"/>
                </a:solidFill>
              </a:rPr>
              <a:t>) =</a:t>
            </a:r>
            <a:r>
              <a:rPr lang="en-US" altLang="zh-CN" sz="2400" b="1" i="1" dirty="0">
                <a:solidFill>
                  <a:srgbClr val="3C8C93"/>
                </a:solidFill>
              </a:rPr>
              <a:t> b</a:t>
            </a:r>
            <a:r>
              <a:rPr lang="en-US" altLang="zh-CN" sz="2400" b="1" baseline="-25000" dirty="0">
                <a:solidFill>
                  <a:srgbClr val="3C8C93"/>
                </a:solidFill>
              </a:rPr>
              <a:t>0</a:t>
            </a:r>
            <a:r>
              <a:rPr lang="en-US" altLang="zh-CN" sz="2400" b="1" dirty="0">
                <a:solidFill>
                  <a:srgbClr val="3C8C93"/>
                </a:solidFill>
              </a:rPr>
              <a:t> 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r>
              <a:rPr lang="en-US" altLang="zh-CN" sz="2400" b="1" i="1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zh-CN" altLang="en-US" sz="2400" dirty="0"/>
              <a:t>次</a:t>
            </a:r>
            <a:r>
              <a:rPr lang="en-US" sz="2400" b="1" dirty="0"/>
              <a:t>INCREMENT</a:t>
            </a:r>
            <a:r>
              <a:rPr lang="zh-CN" altLang="en-US" sz="2400" dirty="0"/>
              <a:t>操作总代价</a:t>
            </a:r>
            <a:br>
              <a:rPr lang="en-US" altLang="zh-CN" sz="2400" dirty="0"/>
            </a:br>
            <a:r>
              <a:rPr lang="zh-CN" altLang="en-US" sz="2400" b="1" dirty="0">
                <a:solidFill>
                  <a:srgbClr val="3C8C93"/>
                </a:solidFill>
              </a:rPr>
              <a:t>∑</a:t>
            </a:r>
            <a:r>
              <a:rPr lang="en-US" altLang="zh-CN" sz="2400" b="1" i="1" dirty="0">
                <a:solidFill>
                  <a:srgbClr val="3C8C93"/>
                </a:solidFill>
              </a:rPr>
              <a:t>c</a:t>
            </a:r>
            <a:r>
              <a:rPr lang="en-US" altLang="zh-CN" sz="2400" b="1" i="1" baseline="-25000" dirty="0">
                <a:solidFill>
                  <a:srgbClr val="3C8C93"/>
                </a:solidFill>
              </a:rPr>
              <a:t>i </a:t>
            </a:r>
            <a:r>
              <a:rPr lang="en-US" altLang="zh-CN" sz="2400" b="1" dirty="0">
                <a:solidFill>
                  <a:srgbClr val="3C8C93"/>
                </a:solidFill>
              </a:rPr>
              <a:t>=</a:t>
            </a:r>
            <a:r>
              <a:rPr lang="zh-CN" altLang="en-US" sz="2400" b="1" dirty="0">
                <a:solidFill>
                  <a:srgbClr val="3C8C93"/>
                </a:solidFill>
              </a:rPr>
              <a:t> ∑</a:t>
            </a:r>
            <a:r>
              <a:rPr lang="en-US" altLang="zh-CN" sz="2400" b="1" i="1" dirty="0" err="1">
                <a:solidFill>
                  <a:srgbClr val="3C8C93"/>
                </a:solidFill>
              </a:rPr>
              <a:t>a</a:t>
            </a:r>
            <a:r>
              <a:rPr lang="en-US" altLang="zh-CN" sz="2400" b="1" i="1" baseline="-25000" dirty="0" err="1">
                <a:solidFill>
                  <a:srgbClr val="3C8C93"/>
                </a:solidFill>
              </a:rPr>
              <a:t>i</a:t>
            </a:r>
            <a:r>
              <a:rPr lang="zh-CN" altLang="en-US" sz="2400" b="1" dirty="0">
                <a:solidFill>
                  <a:srgbClr val="3C8C93"/>
                </a:solidFill>
              </a:rPr>
              <a:t> </a:t>
            </a:r>
            <a:r>
              <a:rPr lang="en-US" altLang="zh-CN" sz="2400" b="1" dirty="0">
                <a:solidFill>
                  <a:srgbClr val="3C8C93"/>
                </a:solidFill>
              </a:rPr>
              <a:t>-</a:t>
            </a:r>
            <a:r>
              <a:rPr lang="zh-CN" altLang="en-US" sz="2400" b="1" dirty="0">
                <a:solidFill>
                  <a:srgbClr val="3C8C93"/>
                </a:solidFill>
              </a:rPr>
              <a:t> </a:t>
            </a:r>
            <a:r>
              <a:rPr lang="en-US" altLang="zh-CN" sz="2400" b="1" dirty="0" err="1">
                <a:solidFill>
                  <a:srgbClr val="3C8C93"/>
                </a:solidFill>
              </a:rPr>
              <a:t>Φ</a:t>
            </a:r>
            <a:r>
              <a:rPr lang="en-US" altLang="zh-CN" sz="2400" b="1" dirty="0">
                <a:solidFill>
                  <a:srgbClr val="3C8C93"/>
                </a:solidFill>
              </a:rPr>
              <a:t>(</a:t>
            </a:r>
            <a:r>
              <a:rPr lang="en-US" altLang="zh-CN" sz="2400" b="1" i="1" dirty="0" err="1">
                <a:solidFill>
                  <a:srgbClr val="3C8C93"/>
                </a:solidFill>
              </a:rPr>
              <a:t>D</a:t>
            </a:r>
            <a:r>
              <a:rPr lang="en-US" altLang="zh-CN" sz="2400" b="1" i="1" baseline="-25000" dirty="0" err="1">
                <a:solidFill>
                  <a:srgbClr val="3C8C93"/>
                </a:solidFill>
              </a:rPr>
              <a:t>n</a:t>
            </a:r>
            <a:r>
              <a:rPr lang="en-US" altLang="zh-CN" sz="2400" b="1" dirty="0">
                <a:solidFill>
                  <a:srgbClr val="3C8C93"/>
                </a:solidFill>
              </a:rPr>
              <a:t>) +</a:t>
            </a:r>
            <a:r>
              <a:rPr lang="zh-CN" altLang="en-US" sz="2400" b="1" dirty="0">
                <a:solidFill>
                  <a:srgbClr val="3C8C93"/>
                </a:solidFill>
              </a:rPr>
              <a:t> </a:t>
            </a:r>
            <a:r>
              <a:rPr lang="en-US" altLang="zh-CN" sz="2400" b="1" dirty="0" err="1">
                <a:solidFill>
                  <a:srgbClr val="3C8C93"/>
                </a:solidFill>
              </a:rPr>
              <a:t>Φ</a:t>
            </a:r>
            <a:r>
              <a:rPr lang="en-US" altLang="zh-CN" sz="2400" b="1" dirty="0">
                <a:solidFill>
                  <a:srgbClr val="3C8C93"/>
                </a:solidFill>
              </a:rPr>
              <a:t>(</a:t>
            </a:r>
            <a:r>
              <a:rPr lang="en-US" altLang="zh-CN" sz="2400" b="1" i="1" dirty="0">
                <a:solidFill>
                  <a:srgbClr val="3C8C93"/>
                </a:solidFill>
              </a:rPr>
              <a:t>D</a:t>
            </a:r>
            <a:r>
              <a:rPr lang="en-US" altLang="zh-CN" sz="2400" b="1" i="1" baseline="-25000" dirty="0">
                <a:solidFill>
                  <a:srgbClr val="3C8C93"/>
                </a:solidFill>
              </a:rPr>
              <a:t>0</a:t>
            </a:r>
            <a:r>
              <a:rPr lang="en-US" altLang="zh-CN" sz="2400" b="1" dirty="0">
                <a:solidFill>
                  <a:srgbClr val="3C8C93"/>
                </a:solidFill>
              </a:rPr>
              <a:t>) </a:t>
            </a:r>
            <a:r>
              <a:rPr lang="en-US" sz="2400" b="1" dirty="0">
                <a:solidFill>
                  <a:srgbClr val="3C8C93"/>
                </a:solidFill>
              </a:rPr>
              <a:t>≤ </a:t>
            </a:r>
            <a:r>
              <a:rPr lang="zh-CN" altLang="en-US" sz="2400" b="1" dirty="0">
                <a:solidFill>
                  <a:srgbClr val="3C8C93"/>
                </a:solidFill>
              </a:rPr>
              <a:t>∑</a:t>
            </a:r>
            <a:r>
              <a:rPr lang="en-US" altLang="zh-CN" sz="2400" b="1" dirty="0">
                <a:solidFill>
                  <a:srgbClr val="3C8C93"/>
                </a:solidFill>
              </a:rPr>
              <a:t>2</a:t>
            </a:r>
            <a:r>
              <a:rPr lang="zh-CN" altLang="en-US" sz="2400" b="1" dirty="0">
                <a:solidFill>
                  <a:srgbClr val="3C8C93"/>
                </a:solidFill>
              </a:rPr>
              <a:t> </a:t>
            </a:r>
            <a:r>
              <a:rPr lang="en-US" altLang="zh-CN" sz="2400" b="1" dirty="0">
                <a:solidFill>
                  <a:srgbClr val="3C8C93"/>
                </a:solidFill>
              </a:rPr>
              <a:t>-</a:t>
            </a:r>
            <a:r>
              <a:rPr lang="zh-CN" altLang="en-US" sz="2400" b="1" dirty="0">
                <a:solidFill>
                  <a:srgbClr val="3C8C93"/>
                </a:solidFill>
              </a:rPr>
              <a:t> </a:t>
            </a:r>
            <a:r>
              <a:rPr lang="en-US" altLang="zh-CN" sz="2400" b="1" i="1" dirty="0" err="1">
                <a:solidFill>
                  <a:srgbClr val="3C8C93"/>
                </a:solidFill>
              </a:rPr>
              <a:t>b</a:t>
            </a:r>
            <a:r>
              <a:rPr lang="en-US" altLang="zh-CN" sz="2400" b="1" i="1" baseline="-25000" dirty="0" err="1">
                <a:solidFill>
                  <a:srgbClr val="3C8C93"/>
                </a:solidFill>
              </a:rPr>
              <a:t>n</a:t>
            </a:r>
            <a:r>
              <a:rPr lang="en-US" altLang="zh-CN" sz="2400" b="1" i="1" baseline="-25000" dirty="0">
                <a:solidFill>
                  <a:srgbClr val="3C8C93"/>
                </a:solidFill>
              </a:rPr>
              <a:t> </a:t>
            </a:r>
            <a:r>
              <a:rPr lang="en-US" altLang="zh-CN" sz="2400" b="1" dirty="0">
                <a:solidFill>
                  <a:srgbClr val="3C8C93"/>
                </a:solidFill>
              </a:rPr>
              <a:t>+</a:t>
            </a:r>
            <a:r>
              <a:rPr lang="zh-CN" altLang="en-US" sz="2400" b="1" dirty="0">
                <a:solidFill>
                  <a:srgbClr val="3C8C93"/>
                </a:solidFill>
              </a:rPr>
              <a:t> </a:t>
            </a:r>
            <a:r>
              <a:rPr lang="en-US" altLang="zh-CN" sz="2400" b="1" i="1" dirty="0">
                <a:solidFill>
                  <a:srgbClr val="3C8C93"/>
                </a:solidFill>
              </a:rPr>
              <a:t>b</a:t>
            </a:r>
            <a:r>
              <a:rPr lang="en-US" altLang="zh-CN" sz="2400" b="1" baseline="-25000" dirty="0">
                <a:solidFill>
                  <a:srgbClr val="3C8C93"/>
                </a:solidFill>
              </a:rPr>
              <a:t>0</a:t>
            </a:r>
            <a:r>
              <a:rPr lang="en-US" altLang="zh-CN" sz="2400" b="1" dirty="0">
                <a:solidFill>
                  <a:srgbClr val="3C8C93"/>
                </a:solidFill>
              </a:rPr>
              <a:t> =</a:t>
            </a:r>
            <a:r>
              <a:rPr lang="zh-CN" altLang="en-US" sz="2400" b="1" dirty="0">
                <a:solidFill>
                  <a:srgbClr val="3C8C93"/>
                </a:solidFill>
              </a:rPr>
              <a:t> </a:t>
            </a:r>
            <a:r>
              <a:rPr lang="en-US" altLang="zh-CN" sz="2400" b="1" dirty="0">
                <a:solidFill>
                  <a:srgbClr val="3C8C93"/>
                </a:solidFill>
              </a:rPr>
              <a:t>2</a:t>
            </a:r>
            <a:r>
              <a:rPr lang="en-US" altLang="zh-CN" sz="2400" b="1" i="1" dirty="0">
                <a:solidFill>
                  <a:srgbClr val="3C8C93"/>
                </a:solidFill>
              </a:rPr>
              <a:t>n</a:t>
            </a:r>
            <a:r>
              <a:rPr lang="zh-CN" altLang="en-US" sz="2400" b="1" dirty="0">
                <a:solidFill>
                  <a:srgbClr val="3C8C93"/>
                </a:solidFill>
              </a:rPr>
              <a:t> </a:t>
            </a:r>
            <a:r>
              <a:rPr lang="en-US" altLang="zh-CN" sz="2400" b="1" dirty="0">
                <a:solidFill>
                  <a:srgbClr val="3C8C93"/>
                </a:solidFill>
              </a:rPr>
              <a:t>-</a:t>
            </a:r>
            <a:r>
              <a:rPr lang="zh-CN" altLang="en-US" sz="2400" b="1" dirty="0">
                <a:solidFill>
                  <a:srgbClr val="3C8C93"/>
                </a:solidFill>
              </a:rPr>
              <a:t> </a:t>
            </a:r>
            <a:r>
              <a:rPr lang="en-US" altLang="zh-CN" sz="2400" b="1" i="1" dirty="0" err="1">
                <a:solidFill>
                  <a:srgbClr val="3C8C93"/>
                </a:solidFill>
              </a:rPr>
              <a:t>b</a:t>
            </a:r>
            <a:r>
              <a:rPr lang="en-US" altLang="zh-CN" sz="2400" b="1" i="1" baseline="-25000" dirty="0" err="1">
                <a:solidFill>
                  <a:srgbClr val="3C8C93"/>
                </a:solidFill>
              </a:rPr>
              <a:t>n</a:t>
            </a:r>
            <a:r>
              <a:rPr lang="en-US" altLang="zh-CN" sz="2400" b="1" i="1" baseline="-25000" dirty="0">
                <a:solidFill>
                  <a:srgbClr val="3C8C93"/>
                </a:solidFill>
              </a:rPr>
              <a:t> </a:t>
            </a:r>
            <a:r>
              <a:rPr lang="en-US" altLang="zh-CN" sz="2400" b="1" dirty="0">
                <a:solidFill>
                  <a:srgbClr val="3C8C93"/>
                </a:solidFill>
              </a:rPr>
              <a:t>+</a:t>
            </a:r>
            <a:r>
              <a:rPr lang="zh-CN" altLang="en-US" sz="2400" b="1" dirty="0">
                <a:solidFill>
                  <a:srgbClr val="3C8C93"/>
                </a:solidFill>
              </a:rPr>
              <a:t> </a:t>
            </a:r>
            <a:r>
              <a:rPr lang="en-US" altLang="zh-CN" sz="2400" b="1" i="1" dirty="0">
                <a:solidFill>
                  <a:srgbClr val="3C8C93"/>
                </a:solidFill>
              </a:rPr>
              <a:t>b</a:t>
            </a:r>
            <a:r>
              <a:rPr lang="en-US" altLang="zh-CN" sz="2400" b="1" baseline="-25000" dirty="0">
                <a:solidFill>
                  <a:srgbClr val="3C8C93"/>
                </a:solidFill>
              </a:rPr>
              <a:t>0</a:t>
            </a:r>
            <a:r>
              <a:rPr lang="en-US" altLang="zh-CN" sz="2400" b="1" dirty="0">
                <a:solidFill>
                  <a:srgbClr val="3C8C93"/>
                </a:solidFill>
              </a:rPr>
              <a:t> </a:t>
            </a:r>
            <a:endParaRPr lang="en-US" altLang="zh-CN" sz="2400" b="1" dirty="0">
              <a:solidFill>
                <a:srgbClr val="3C8C93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只要</a:t>
            </a:r>
            <a:r>
              <a:rPr lang="en-US" b="1" i="1" dirty="0">
                <a:solidFill>
                  <a:srgbClr val="3C8C93"/>
                </a:solidFill>
              </a:rPr>
              <a:t>k </a:t>
            </a:r>
            <a:r>
              <a:rPr lang="en-US" b="1" dirty="0">
                <a:solidFill>
                  <a:srgbClr val="3C8C93"/>
                </a:solidFill>
              </a:rPr>
              <a:t>≤</a:t>
            </a:r>
            <a:r>
              <a:rPr lang="en-US" altLang="zh-CN" b="1" dirty="0">
                <a:solidFill>
                  <a:srgbClr val="3C8C93"/>
                </a:solidFill>
              </a:rPr>
              <a:t> </a:t>
            </a:r>
            <a:r>
              <a:rPr lang="en-US" altLang="zh-CN" b="1" i="1" dirty="0">
                <a:solidFill>
                  <a:srgbClr val="3C8C93"/>
                </a:solidFill>
              </a:rPr>
              <a:t>O</a:t>
            </a:r>
            <a:r>
              <a:rPr lang="en-US" altLang="zh-CN" b="1" dirty="0">
                <a:solidFill>
                  <a:srgbClr val="3C8C93"/>
                </a:solidFill>
              </a:rPr>
              <a:t>(</a:t>
            </a:r>
            <a:r>
              <a:rPr lang="en-US" altLang="zh-CN" b="1" i="1" dirty="0">
                <a:solidFill>
                  <a:srgbClr val="3C8C93"/>
                </a:solidFill>
              </a:rPr>
              <a:t>n</a:t>
            </a:r>
            <a:r>
              <a:rPr lang="en-US" altLang="zh-CN" b="1" dirty="0">
                <a:solidFill>
                  <a:srgbClr val="3C8C93"/>
                </a:solidFill>
              </a:rPr>
              <a:t>)</a:t>
            </a:r>
            <a:r>
              <a:rPr lang="zh-CN" altLang="en-US" dirty="0"/>
              <a:t>，则总代价就为</a:t>
            </a:r>
            <a:r>
              <a:rPr lang="en-US" altLang="zh-CN" b="1" i="1" dirty="0">
                <a:solidFill>
                  <a:srgbClr val="3C8C93"/>
                </a:solidFill>
              </a:rPr>
              <a:t>O</a:t>
            </a:r>
            <a:r>
              <a:rPr lang="en-US" altLang="zh-CN" b="1" dirty="0">
                <a:solidFill>
                  <a:srgbClr val="3C8C93"/>
                </a:solidFill>
              </a:rPr>
              <a:t>(</a:t>
            </a:r>
            <a:r>
              <a:rPr lang="en-US" altLang="zh-CN" b="1" i="1" dirty="0">
                <a:solidFill>
                  <a:srgbClr val="3C8C93"/>
                </a:solidFill>
              </a:rPr>
              <a:t>n</a:t>
            </a:r>
            <a:r>
              <a:rPr lang="en-US" altLang="zh-CN" b="1" dirty="0">
                <a:solidFill>
                  <a:srgbClr val="3C8C93"/>
                </a:solidFill>
              </a:rPr>
              <a:t>)</a:t>
            </a:r>
            <a:endParaRPr lang="en-US" altLang="zh-CN" b="1" dirty="0">
              <a:solidFill>
                <a:srgbClr val="3C8C93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注意：这里并没有要求</a:t>
            </a:r>
            <a:r>
              <a:rPr lang="en-US" altLang="zh-CN" b="1" dirty="0" err="1">
                <a:solidFill>
                  <a:srgbClr val="3C8C93"/>
                </a:solidFill>
              </a:rPr>
              <a:t>Φ</a:t>
            </a:r>
            <a:r>
              <a:rPr lang="en-US" altLang="zh-CN" b="1" dirty="0">
                <a:solidFill>
                  <a:srgbClr val="3C8C93"/>
                </a:solidFill>
              </a:rPr>
              <a:t>(</a:t>
            </a:r>
            <a:r>
              <a:rPr lang="en-US" altLang="zh-CN" b="1" i="1" dirty="0" err="1">
                <a:solidFill>
                  <a:srgbClr val="3C8C93"/>
                </a:solidFill>
              </a:rPr>
              <a:t>D</a:t>
            </a:r>
            <a:r>
              <a:rPr lang="en-US" altLang="zh-CN" b="1" i="1" baseline="-25000" dirty="0" err="1">
                <a:solidFill>
                  <a:srgbClr val="3C8C93"/>
                </a:solidFill>
              </a:rPr>
              <a:t>n</a:t>
            </a:r>
            <a:r>
              <a:rPr lang="en-US" altLang="zh-CN" b="1" dirty="0">
                <a:solidFill>
                  <a:srgbClr val="3C8C93"/>
                </a:solidFill>
              </a:rPr>
              <a:t>) ≥ </a:t>
            </a:r>
            <a:r>
              <a:rPr lang="en-US" altLang="zh-CN" b="1" dirty="0" err="1">
                <a:solidFill>
                  <a:srgbClr val="3C8C93"/>
                </a:solidFill>
              </a:rPr>
              <a:t>Φ</a:t>
            </a:r>
            <a:r>
              <a:rPr lang="en-US" altLang="zh-CN" b="1" dirty="0">
                <a:solidFill>
                  <a:srgbClr val="3C8C93"/>
                </a:solidFill>
              </a:rPr>
              <a:t>(</a:t>
            </a:r>
            <a:r>
              <a:rPr lang="en-US" altLang="zh-CN" b="1" i="1" dirty="0">
                <a:solidFill>
                  <a:srgbClr val="3C8C93"/>
                </a:solidFill>
              </a:rPr>
              <a:t>D</a:t>
            </a:r>
            <a:r>
              <a:rPr lang="en-US" altLang="zh-CN" b="1" i="1" baseline="-25000" dirty="0">
                <a:solidFill>
                  <a:srgbClr val="3C8C93"/>
                </a:solidFill>
              </a:rPr>
              <a:t>0</a:t>
            </a:r>
            <a:r>
              <a:rPr lang="en-US" altLang="zh-CN" b="1" dirty="0">
                <a:solidFill>
                  <a:srgbClr val="3C8C93"/>
                </a:solidFill>
              </a:rPr>
              <a:t>) </a:t>
            </a:r>
            <a:r>
              <a:rPr lang="zh-CN" altLang="en-US" dirty="0"/>
              <a:t>，也没有要求</a:t>
            </a:r>
            <a:r>
              <a:rPr lang="en-US" altLang="zh-CN" b="1" dirty="0" err="1">
                <a:solidFill>
                  <a:srgbClr val="3C8C93"/>
                </a:solidFill>
              </a:rPr>
              <a:t>Φ</a:t>
            </a:r>
            <a:r>
              <a:rPr lang="en-US" altLang="zh-CN" b="1" dirty="0">
                <a:solidFill>
                  <a:srgbClr val="3C8C93"/>
                </a:solidFill>
              </a:rPr>
              <a:t>(</a:t>
            </a:r>
            <a:r>
              <a:rPr lang="en-US" altLang="zh-CN" b="1" i="1" dirty="0">
                <a:solidFill>
                  <a:srgbClr val="3C8C93"/>
                </a:solidFill>
              </a:rPr>
              <a:t>D</a:t>
            </a:r>
            <a:r>
              <a:rPr lang="en-US" altLang="zh-CN" b="1" i="1" baseline="-25000" dirty="0">
                <a:solidFill>
                  <a:srgbClr val="3C8C93"/>
                </a:solidFill>
              </a:rPr>
              <a:t>0</a:t>
            </a:r>
            <a:r>
              <a:rPr lang="en-US" altLang="zh-CN" b="1" dirty="0">
                <a:solidFill>
                  <a:srgbClr val="3C8C93"/>
                </a:solidFill>
              </a:rPr>
              <a:t>) =0</a:t>
            </a:r>
            <a:endParaRPr lang="en-US" altLang="zh-CN" b="1" dirty="0">
              <a:solidFill>
                <a:srgbClr val="3C8C93"/>
              </a:solidFill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" y="593458"/>
            <a:ext cx="419099" cy="365125"/>
          </a:xfrm>
        </p:spPr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考虑普通二叉最小堆上最坏运行时间为</a:t>
            </a:r>
            <a:r>
              <a:rPr kumimoji="1" lang="en-US" altLang="zh-CN" b="1" i="1" dirty="0">
                <a:solidFill>
                  <a:srgbClr val="3C8C93"/>
                </a:solidFill>
              </a:rPr>
              <a:t>O</a:t>
            </a:r>
            <a:r>
              <a:rPr kumimoji="1" lang="en-US" altLang="zh-CN" b="1" dirty="0">
                <a:solidFill>
                  <a:srgbClr val="3C8C93"/>
                </a:solidFill>
              </a:rPr>
              <a:t>(</a:t>
            </a:r>
            <a:r>
              <a:rPr kumimoji="1" lang="en-US" altLang="zh-CN" b="1" dirty="0" err="1">
                <a:solidFill>
                  <a:srgbClr val="3C8C93"/>
                </a:solidFill>
              </a:rPr>
              <a:t>log</a:t>
            </a:r>
            <a:r>
              <a:rPr kumimoji="1" lang="en-US" altLang="zh-CN" b="1" i="1" dirty="0" err="1">
                <a:solidFill>
                  <a:srgbClr val="3C8C93"/>
                </a:solidFill>
              </a:rPr>
              <a:t>n</a:t>
            </a:r>
            <a:r>
              <a:rPr kumimoji="1" lang="en-US" altLang="zh-CN" b="1" dirty="0">
                <a:solidFill>
                  <a:srgbClr val="3C8C93"/>
                </a:solidFill>
              </a:rPr>
              <a:t>)</a:t>
            </a:r>
            <a:r>
              <a:rPr kumimoji="1" lang="zh-CN" altLang="en-US" dirty="0"/>
              <a:t>的操作</a:t>
            </a:r>
            <a:r>
              <a:rPr kumimoji="1" lang="en-US" altLang="zh-CN" dirty="0">
                <a:solidFill>
                  <a:srgbClr val="0000FF"/>
                </a:solidFill>
              </a:rPr>
              <a:t>INSERT</a:t>
            </a:r>
            <a:r>
              <a:rPr kumimoji="1" lang="zh-CN" altLang="en-US" dirty="0"/>
              <a:t>和</a:t>
            </a:r>
            <a:r>
              <a:rPr kumimoji="1" lang="en-US" altLang="zh-CN" dirty="0">
                <a:solidFill>
                  <a:srgbClr val="0000FF"/>
                </a:solidFill>
              </a:rPr>
              <a:t>EXTRACT-MIN</a:t>
            </a:r>
            <a:r>
              <a:rPr kumimoji="1" lang="zh-CN" altLang="en-US" dirty="0"/>
              <a:t>。请给出势函数</a:t>
            </a:r>
            <a:r>
              <a:rPr kumimoji="1" lang="zh-CN" altLang="en-US" b="1" dirty="0">
                <a:solidFill>
                  <a:srgbClr val="3C8C93"/>
                </a:solidFill>
              </a:rPr>
              <a:t>Φ</a:t>
            </a:r>
            <a:r>
              <a:rPr kumimoji="1" lang="zh-CN" altLang="en-US" dirty="0"/>
              <a:t>，使得</a:t>
            </a:r>
            <a:r>
              <a:rPr kumimoji="1" lang="en-US" altLang="zh-CN" dirty="0">
                <a:solidFill>
                  <a:srgbClr val="0000FF"/>
                </a:solidFill>
              </a:rPr>
              <a:t>INSERT</a:t>
            </a:r>
            <a:r>
              <a:rPr kumimoji="1" lang="zh-CN" altLang="en-US" dirty="0"/>
              <a:t>操作的平摊代价为</a:t>
            </a:r>
            <a:r>
              <a:rPr kumimoji="1" lang="en-US" altLang="zh-CN" b="1" i="1" dirty="0">
                <a:solidFill>
                  <a:srgbClr val="3C8C93"/>
                </a:solidFill>
              </a:rPr>
              <a:t>O</a:t>
            </a:r>
            <a:r>
              <a:rPr kumimoji="1" lang="en-US" altLang="zh-CN" b="1" dirty="0">
                <a:solidFill>
                  <a:srgbClr val="3C8C93"/>
                </a:solidFill>
              </a:rPr>
              <a:t>(</a:t>
            </a:r>
            <a:r>
              <a:rPr kumimoji="1" lang="en-US" altLang="zh-CN" b="1" dirty="0" err="1">
                <a:solidFill>
                  <a:srgbClr val="3C8C93"/>
                </a:solidFill>
              </a:rPr>
              <a:t>log</a:t>
            </a:r>
            <a:r>
              <a:rPr kumimoji="1" lang="en-US" altLang="zh-CN" b="1" i="1" dirty="0" err="1">
                <a:solidFill>
                  <a:srgbClr val="3C8C93"/>
                </a:solidFill>
              </a:rPr>
              <a:t>n</a:t>
            </a:r>
            <a:r>
              <a:rPr kumimoji="1" lang="en-US" altLang="zh-CN" b="1" dirty="0">
                <a:solidFill>
                  <a:srgbClr val="3C8C93"/>
                </a:solidFill>
              </a:rPr>
              <a:t>)</a:t>
            </a:r>
            <a:r>
              <a:rPr kumimoji="1" lang="zh-CN" altLang="en-US" dirty="0"/>
              <a:t>，</a:t>
            </a:r>
            <a:r>
              <a:rPr kumimoji="1" lang="en-US" altLang="zh-CN" dirty="0">
                <a:solidFill>
                  <a:srgbClr val="0000FF"/>
                </a:solidFill>
              </a:rPr>
              <a:t>EXTRACT-MIN</a:t>
            </a:r>
            <a:r>
              <a:rPr kumimoji="1" lang="zh-CN" altLang="en-US" dirty="0"/>
              <a:t>的平摊代价为</a:t>
            </a:r>
            <a:r>
              <a:rPr kumimoji="1" lang="en-US" altLang="zh-CN" b="1" i="1" dirty="0">
                <a:solidFill>
                  <a:srgbClr val="3C8C93"/>
                </a:solidFill>
              </a:rPr>
              <a:t>O</a:t>
            </a:r>
            <a:r>
              <a:rPr kumimoji="1" lang="en-US" altLang="zh-CN" b="1" dirty="0">
                <a:solidFill>
                  <a:srgbClr val="3C8C93"/>
                </a:solidFill>
              </a:rPr>
              <a:t>(1)</a:t>
            </a:r>
            <a:r>
              <a:rPr kumimoji="1" lang="zh-CN" altLang="zh-CN" b="1" dirty="0">
                <a:solidFill>
                  <a:srgbClr val="3C8C93"/>
                </a:solidFill>
              </a:rPr>
              <a:t>。</a:t>
            </a:r>
            <a:endParaRPr kumimoji="1" lang="en-US" altLang="zh-CN" b="1" dirty="0">
              <a:solidFill>
                <a:srgbClr val="3C8C93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/>
              <a:t>说明如何用两个普通的栈来实现一个队列，使得每个</a:t>
            </a:r>
            <a:r>
              <a:rPr kumimoji="1" lang="en-US" altLang="zh-CN" dirty="0">
                <a:solidFill>
                  <a:srgbClr val="0000FF"/>
                </a:solidFill>
              </a:rPr>
              <a:t>ENQUEUE</a:t>
            </a:r>
            <a:r>
              <a:rPr kumimoji="1" lang="zh-CN" altLang="en-US" dirty="0"/>
              <a:t>和</a:t>
            </a:r>
            <a:r>
              <a:rPr kumimoji="1" lang="en-US" altLang="zh-CN" dirty="0">
                <a:solidFill>
                  <a:srgbClr val="0000FF"/>
                </a:solidFill>
              </a:rPr>
              <a:t>DEQUEUE</a:t>
            </a:r>
            <a:r>
              <a:rPr kumimoji="1" lang="zh-CN" altLang="en-US" dirty="0"/>
              <a:t>操作的平摊代价都为</a:t>
            </a:r>
            <a:r>
              <a:rPr kumimoji="1" lang="en-US" altLang="zh-CN" b="1" i="1" dirty="0">
                <a:solidFill>
                  <a:srgbClr val="3C8C93"/>
                </a:solidFill>
              </a:rPr>
              <a:t>O</a:t>
            </a:r>
            <a:r>
              <a:rPr kumimoji="1" lang="en-US" altLang="zh-CN" b="1" dirty="0">
                <a:solidFill>
                  <a:srgbClr val="3C8C93"/>
                </a:solidFill>
              </a:rPr>
              <a:t>(1)</a:t>
            </a:r>
            <a:r>
              <a:rPr kumimoji="1" lang="zh-CN" altLang="en-US" b="1" dirty="0">
                <a:solidFill>
                  <a:srgbClr val="000000"/>
                </a:solidFill>
              </a:rPr>
              <a:t>。</a:t>
            </a:r>
            <a:endParaRPr kumimoji="1"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" y="593458"/>
            <a:ext cx="419099" cy="365125"/>
          </a:xfrm>
        </p:spPr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动态表及其上的平摊分析</a:t>
            </a:r>
            <a:endParaRPr lang="zh-CN" altLang="en-US"/>
          </a:p>
        </p:txBody>
      </p:sp>
      <p:sp>
        <p:nvSpPr>
          <p:cNvPr id="2" name="灯片编号占位符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1" y="593458"/>
            <a:ext cx="419099" cy="365125"/>
          </a:xfrm>
        </p:spPr>
        <p:txBody>
          <a:bodyPr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在有些应用中，在开始的时候无法预知在表中要存储多少个对象。这就希望能根据对象的多少调整所需要的存储空间（多退少补）</a:t>
            </a:r>
            <a:endParaRPr lang="en-US" altLang="zh-CN" sz="2800" dirty="0"/>
          </a:p>
          <a:p>
            <a:r>
              <a:rPr lang="zh-CN" altLang="en-US" sz="2800" dirty="0"/>
              <a:t>表的动态扩张和收缩</a:t>
            </a:r>
            <a:r>
              <a:rPr lang="en-US" altLang="zh-CN" sz="2800" dirty="0"/>
              <a:t>——</a:t>
            </a:r>
            <a:r>
              <a:rPr lang="zh-CN" altLang="en-US" sz="2800" dirty="0"/>
              <a:t>动态表</a:t>
            </a:r>
            <a:endParaRPr lang="en-US" altLang="zh-CN" sz="2800" dirty="0"/>
          </a:p>
          <a:p>
            <a:pPr lvl="1"/>
            <a:r>
              <a:rPr lang="zh-CN" altLang="en-US" sz="2400" dirty="0"/>
              <a:t>用平摊分析证明插入、删除操作的平摊代价是</a:t>
            </a:r>
            <a:r>
              <a:rPr lang="en-US" altLang="zh-CN" sz="2400" b="1" i="1" dirty="0">
                <a:solidFill>
                  <a:srgbClr val="3C8C93"/>
                </a:solidFill>
              </a:rPr>
              <a:t>O</a:t>
            </a:r>
            <a:r>
              <a:rPr lang="en-US" altLang="zh-CN" sz="2400" b="1" dirty="0">
                <a:solidFill>
                  <a:srgbClr val="3C8C93"/>
                </a:solidFill>
              </a:rPr>
              <a:t>(1)</a:t>
            </a:r>
            <a:endParaRPr lang="en-US" altLang="zh-CN" sz="2400" b="1" dirty="0">
              <a:solidFill>
                <a:srgbClr val="3C8C93"/>
              </a:solidFill>
            </a:endParaRPr>
          </a:p>
          <a:p>
            <a:pPr lvl="1"/>
            <a:r>
              <a:rPr lang="zh-CN" altLang="en-US" sz="2400" dirty="0"/>
              <a:t>动态表的具体结构可以是堆、栈、散列表等等</a:t>
            </a:r>
            <a:endParaRPr lang="en-US" altLang="zh-CN" sz="2400" dirty="0"/>
          </a:p>
          <a:p>
            <a:pPr lvl="1"/>
            <a:r>
              <a:rPr lang="zh-CN" altLang="en-US" sz="2400" dirty="0"/>
              <a:t>假设我们用数组来存储动态表（不是链表）</a:t>
            </a:r>
            <a:endParaRPr lang="en-US" altLang="zh-CN" sz="2400" dirty="0"/>
          </a:p>
          <a:p>
            <a:pPr lvl="1"/>
            <a:r>
              <a:rPr lang="zh-CN" altLang="en-US" sz="2400" dirty="0"/>
              <a:t>通过插入扩张和删除搜索</a:t>
            </a:r>
            <a:endParaRPr lang="en-US" altLang="zh-CN" sz="2400" dirty="0"/>
          </a:p>
          <a:p>
            <a:pPr lvl="2"/>
            <a:r>
              <a:rPr lang="zh-CN" altLang="en-US" sz="2000" dirty="0"/>
              <a:t>保证未使用空间总是不多于整个分配空间的一定比例</a:t>
            </a:r>
            <a:endParaRPr lang="en-US" altLang="zh-CN" sz="2000" dirty="0"/>
          </a:p>
          <a:p>
            <a:r>
              <a:rPr lang="zh-CN" altLang="en-US" sz="2800" dirty="0"/>
              <a:t>先看只有插入操作的情形，再拓展至</a:t>
            </a:r>
            <a:r>
              <a:rPr lang="zh-CN" altLang="en-US" sz="2800" dirty="0"/>
              <a:t>包含删除操作</a:t>
            </a:r>
            <a:endParaRPr lang="zh-CN" altLang="en-US" sz="2800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" y="593458"/>
            <a:ext cx="419099" cy="365125"/>
          </a:xfrm>
        </p:spPr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Insert(T, x)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if size[T]=0 then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   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table[T]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分配一个槽的空间 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3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size[T]←1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if num[T]=size[T] then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   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分配一个有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2*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size[T]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个槽的空间的新表 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6    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table[T]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中所有的项插入到新表中 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7    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释放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able[T]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     table[T]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指向新表的存储块地址 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9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size[T]←2*size[T]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插入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table[T]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 num[T]←num[T]+1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一次插入操作的代价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简单分析，一次插入操作的代价为</a:t>
            </a:r>
            <a:r>
              <a:rPr lang="en-US" altLang="zh-CN" b="1" i="1" dirty="0">
                <a:solidFill>
                  <a:srgbClr val="3C8C93"/>
                </a:solidFill>
              </a:rPr>
              <a:t>O</a:t>
            </a:r>
            <a:r>
              <a:rPr lang="en-US" altLang="zh-CN" b="1" dirty="0">
                <a:solidFill>
                  <a:srgbClr val="3C8C93"/>
                </a:solidFill>
              </a:rPr>
              <a:t>(</a:t>
            </a:r>
            <a:r>
              <a:rPr lang="en-US" altLang="zh-CN" b="1" i="1" dirty="0">
                <a:solidFill>
                  <a:srgbClr val="3C8C93"/>
                </a:solidFill>
              </a:rPr>
              <a:t>n</a:t>
            </a:r>
            <a:r>
              <a:rPr lang="en-US" altLang="zh-CN" b="1" dirty="0">
                <a:solidFill>
                  <a:srgbClr val="3C8C93"/>
                </a:solidFill>
              </a:rPr>
              <a:t>)</a:t>
            </a:r>
            <a:endParaRPr lang="en-US" altLang="zh-CN" b="1" dirty="0">
              <a:solidFill>
                <a:srgbClr val="3C8C93"/>
              </a:solidFill>
            </a:endParaRPr>
          </a:p>
          <a:p>
            <a:pPr lvl="1"/>
            <a:r>
              <a:rPr lang="zh-CN" altLang="en-US" dirty="0"/>
              <a:t>于是</a:t>
            </a:r>
            <a:r>
              <a:rPr lang="en-US" altLang="zh-CN" b="1" i="1" dirty="0"/>
              <a:t>n</a:t>
            </a:r>
            <a:r>
              <a:rPr lang="zh-CN" altLang="en-US" dirty="0"/>
              <a:t>次插入操作总代价为</a:t>
            </a:r>
            <a:r>
              <a:rPr lang="en-US" altLang="zh-CN" b="1" i="1" dirty="0">
                <a:solidFill>
                  <a:srgbClr val="3C8C93"/>
                </a:solidFill>
              </a:rPr>
              <a:t>O</a:t>
            </a:r>
            <a:r>
              <a:rPr lang="en-US" altLang="zh-CN" b="1" dirty="0">
                <a:solidFill>
                  <a:srgbClr val="3C8C93"/>
                </a:solidFill>
              </a:rPr>
              <a:t>(</a:t>
            </a:r>
            <a:r>
              <a:rPr lang="en-US" altLang="zh-CN" b="1" i="1" dirty="0">
                <a:solidFill>
                  <a:srgbClr val="3C8C93"/>
                </a:solidFill>
              </a:rPr>
              <a:t>n</a:t>
            </a:r>
            <a:r>
              <a:rPr lang="en-US" altLang="zh-CN" b="1" baseline="30000" dirty="0">
                <a:solidFill>
                  <a:srgbClr val="3C8C93"/>
                </a:solidFill>
              </a:rPr>
              <a:t>2</a:t>
            </a:r>
            <a:r>
              <a:rPr lang="en-US" altLang="zh-CN" b="1" dirty="0">
                <a:solidFill>
                  <a:srgbClr val="3C8C93"/>
                </a:solidFill>
              </a:rPr>
              <a:t>)</a:t>
            </a:r>
            <a:endParaRPr lang="en-US" altLang="zh-CN" b="1" dirty="0">
              <a:solidFill>
                <a:srgbClr val="3C8C93"/>
              </a:solidFill>
            </a:endParaRPr>
          </a:p>
          <a:p>
            <a:r>
              <a:rPr lang="zh-CN" altLang="en-US" dirty="0"/>
              <a:t>聚集分析，一次插入操作的代价为</a:t>
            </a:r>
            <a:endParaRPr lang="en-US" altLang="zh-CN" dirty="0"/>
          </a:p>
          <a:p>
            <a:pPr lvl="1"/>
            <a:r>
              <a:rPr lang="zh-CN" altLang="en-US" sz="2400" dirty="0"/>
              <a:t>当</a:t>
            </a:r>
            <a:r>
              <a:rPr lang="en-US" altLang="zh-CN" sz="2400" b="1" i="1" dirty="0">
                <a:solidFill>
                  <a:srgbClr val="3C8C93"/>
                </a:solidFill>
              </a:rPr>
              <a:t>i</a:t>
            </a:r>
            <a:r>
              <a:rPr lang="en-US" altLang="zh-CN" sz="2400" b="1" dirty="0">
                <a:solidFill>
                  <a:srgbClr val="3C8C93"/>
                </a:solidFill>
              </a:rPr>
              <a:t>-1</a:t>
            </a:r>
            <a:r>
              <a:rPr lang="zh-CN" altLang="en-US" sz="2400" dirty="0"/>
              <a:t>是</a:t>
            </a:r>
            <a:r>
              <a:rPr lang="en-US" altLang="zh-CN" sz="2400" b="1" dirty="0">
                <a:solidFill>
                  <a:srgbClr val="3C8C93"/>
                </a:solidFill>
              </a:rPr>
              <a:t>2</a:t>
            </a:r>
            <a:r>
              <a:rPr lang="zh-CN" altLang="en-US" sz="2400" dirty="0"/>
              <a:t>的幂时：</a:t>
            </a:r>
            <a:r>
              <a:rPr lang="en-US" altLang="zh-CN" sz="2400" i="1" dirty="0"/>
              <a:t> </a:t>
            </a:r>
            <a:r>
              <a:rPr lang="en-US" altLang="zh-CN" sz="2400" b="1" i="1" dirty="0">
                <a:solidFill>
                  <a:srgbClr val="3C8C93"/>
                </a:solidFill>
              </a:rPr>
              <a:t>c</a:t>
            </a:r>
            <a:r>
              <a:rPr lang="en-US" altLang="zh-CN" sz="2400" b="1" i="1" baseline="-25000" dirty="0">
                <a:solidFill>
                  <a:srgbClr val="3C8C93"/>
                </a:solidFill>
              </a:rPr>
              <a:t>i </a:t>
            </a:r>
            <a:r>
              <a:rPr lang="en-US" altLang="zh-CN" sz="2400" b="1" dirty="0">
                <a:solidFill>
                  <a:srgbClr val="3C8C93"/>
                </a:solidFill>
              </a:rPr>
              <a:t>=</a:t>
            </a:r>
            <a:r>
              <a:rPr lang="zh-CN" altLang="en-US" sz="2400" b="1" dirty="0">
                <a:solidFill>
                  <a:srgbClr val="3C8C93"/>
                </a:solidFill>
              </a:rPr>
              <a:t> </a:t>
            </a:r>
            <a:r>
              <a:rPr lang="en-US" altLang="zh-CN" sz="2400" b="1" i="1" dirty="0" err="1">
                <a:solidFill>
                  <a:srgbClr val="3C8C93"/>
                </a:solidFill>
              </a:rPr>
              <a:t>i</a:t>
            </a:r>
            <a:endParaRPr lang="en-US" altLang="zh-CN" sz="2400" b="1" i="1" dirty="0">
              <a:solidFill>
                <a:srgbClr val="3C8C93"/>
              </a:solidFill>
            </a:endParaRPr>
          </a:p>
          <a:p>
            <a:pPr lvl="1"/>
            <a:r>
              <a:rPr lang="zh-CN" altLang="en-US" sz="2400" dirty="0"/>
              <a:t>其他时候：</a:t>
            </a:r>
            <a:r>
              <a:rPr lang="en-US" altLang="zh-CN" sz="2400" i="1" dirty="0"/>
              <a:t> </a:t>
            </a:r>
            <a:r>
              <a:rPr lang="en-US" altLang="zh-CN" sz="2400" b="1" i="1" dirty="0">
                <a:solidFill>
                  <a:srgbClr val="3C8C93"/>
                </a:solidFill>
              </a:rPr>
              <a:t>c</a:t>
            </a:r>
            <a:r>
              <a:rPr lang="en-US" altLang="zh-CN" sz="2400" b="1" i="1" baseline="-25000" dirty="0">
                <a:solidFill>
                  <a:srgbClr val="3C8C93"/>
                </a:solidFill>
              </a:rPr>
              <a:t>i </a:t>
            </a:r>
            <a:r>
              <a:rPr lang="en-US" altLang="zh-CN" sz="2400" b="1" dirty="0">
                <a:solidFill>
                  <a:srgbClr val="3C8C93"/>
                </a:solidFill>
              </a:rPr>
              <a:t>=</a:t>
            </a:r>
            <a:r>
              <a:rPr lang="zh-CN" altLang="en-US" sz="2400" b="1" dirty="0">
                <a:solidFill>
                  <a:srgbClr val="3C8C93"/>
                </a:solidFill>
              </a:rPr>
              <a:t> </a:t>
            </a:r>
            <a:r>
              <a:rPr lang="en-US" altLang="zh-CN" sz="2400" b="1" dirty="0">
                <a:solidFill>
                  <a:srgbClr val="3C8C93"/>
                </a:solidFill>
              </a:rPr>
              <a:t>1</a:t>
            </a:r>
            <a:endParaRPr lang="en-US" altLang="zh-CN" sz="2400" b="1" dirty="0">
              <a:solidFill>
                <a:srgbClr val="3C8C93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总代价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平摊代价为</a:t>
            </a:r>
            <a:r>
              <a:rPr lang="en-US" altLang="zh-CN" sz="2400" b="1" dirty="0">
                <a:solidFill>
                  <a:srgbClr val="3C8C93"/>
                </a:solidFill>
              </a:rPr>
              <a:t>3</a:t>
            </a:r>
            <a:r>
              <a:rPr lang="en-US" altLang="zh-CN" sz="2400" b="1" i="1" dirty="0">
                <a:solidFill>
                  <a:srgbClr val="3C8C93"/>
                </a:solidFill>
              </a:rPr>
              <a:t>n</a:t>
            </a:r>
            <a:r>
              <a:rPr lang="en-US" altLang="zh-CN" sz="2400" b="1" dirty="0">
                <a:solidFill>
                  <a:srgbClr val="3C8C93"/>
                </a:solidFill>
              </a:rPr>
              <a:t>/</a:t>
            </a:r>
            <a:r>
              <a:rPr lang="en-US" altLang="zh-CN" sz="2400" b="1" i="1" dirty="0">
                <a:solidFill>
                  <a:srgbClr val="3C8C93"/>
                </a:solidFill>
              </a:rPr>
              <a:t>n</a:t>
            </a:r>
            <a:r>
              <a:rPr lang="en-US" altLang="zh-CN" sz="2400" b="1" dirty="0">
                <a:solidFill>
                  <a:srgbClr val="3C8C93"/>
                </a:solidFill>
              </a:rPr>
              <a:t> =</a:t>
            </a:r>
            <a:r>
              <a:rPr lang="zh-CN" altLang="en-US" sz="2400" b="1" dirty="0">
                <a:solidFill>
                  <a:srgbClr val="3C8C93"/>
                </a:solidFill>
              </a:rPr>
              <a:t> </a:t>
            </a:r>
            <a:r>
              <a:rPr lang="en-US" altLang="zh-CN" sz="2400" b="1" dirty="0">
                <a:solidFill>
                  <a:srgbClr val="3C8C93"/>
                </a:solidFill>
              </a:rPr>
              <a:t>3</a:t>
            </a:r>
            <a:endParaRPr lang="en-US" altLang="zh-CN" sz="2400" b="1" dirty="0">
              <a:solidFill>
                <a:srgbClr val="3C8C93"/>
              </a:solidFill>
            </a:endParaRPr>
          </a:p>
          <a:p>
            <a:r>
              <a:rPr lang="zh-CN" altLang="en-US" dirty="0"/>
              <a:t>记账法，插入收费</a:t>
            </a:r>
            <a:r>
              <a:rPr lang="en-US" altLang="zh-CN" b="1" dirty="0">
                <a:solidFill>
                  <a:srgbClr val="3C8C93"/>
                </a:solidFill>
              </a:rPr>
              <a:t>3</a:t>
            </a:r>
            <a:r>
              <a:rPr lang="zh-CN" altLang="en-US" dirty="0"/>
              <a:t>元，其中</a:t>
            </a:r>
            <a:r>
              <a:rPr lang="en-US" altLang="zh-CN" b="1" dirty="0">
                <a:solidFill>
                  <a:srgbClr val="3C8C93"/>
                </a:solidFill>
              </a:rPr>
              <a:t>2</a:t>
            </a:r>
            <a:r>
              <a:rPr lang="zh-CN" altLang="en-US" dirty="0"/>
              <a:t>元钱分别赋给表中最后插入的对象和一个已经没有存款的对象</a:t>
            </a:r>
            <a:endParaRPr lang="en-US" altLang="zh-CN" dirty="0"/>
          </a:p>
          <a:p>
            <a:pPr lvl="1">
              <a:buNone/>
            </a:pPr>
            <a:r>
              <a:rPr lang="zh-CN" altLang="en-US" sz="2400" i="1" dirty="0"/>
              <a:t>当需要扩张表时，每个对象被复制一次，恰好用完存款</a:t>
            </a:r>
            <a:endParaRPr lang="zh-CN" altLang="en-US" sz="2400" i="1" dirty="0"/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2253717" y="3429000"/>
          <a:ext cx="45926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3" name="公式" r:id="rId1" imgW="2294890" imgH="338455" progId="Equation.3">
                  <p:embed/>
                </p:oleObj>
              </mc:Choice>
              <mc:Fallback>
                <p:oleObj name="公式" r:id="rId1" imgW="2294890" imgH="33845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717" y="3429000"/>
                        <a:ext cx="4592638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" y="593458"/>
            <a:ext cx="419099" cy="365125"/>
          </a:xfrm>
        </p:spPr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平摊分析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最坏情况分析的问题</a:t>
            </a:r>
            <a:endParaRPr lang="zh-CN" altLang="en-US"/>
          </a:p>
          <a:p>
            <a:pPr lvl="1"/>
            <a:r>
              <a:rPr lang="zh-CN" altLang="en-US"/>
              <a:t>单个操作的最坏情况分析，不能反映通常情况的开销</a:t>
            </a:r>
            <a:endParaRPr lang="zh-CN" altLang="en-US"/>
          </a:p>
          <a:p>
            <a:r>
              <a:rPr lang="zh-CN" altLang="en-US"/>
              <a:t>解决方法</a:t>
            </a:r>
            <a:r>
              <a:rPr lang="zh-CN" altLang="en-US"/>
              <a:t>之一：平摊分析</a:t>
            </a:r>
            <a:endParaRPr lang="zh-CN" altLang="en-US"/>
          </a:p>
          <a:p>
            <a:pPr lvl="1"/>
            <a:r>
              <a:rPr lang="zh-CN" altLang="en-US"/>
              <a:t>赋予每个操作</a:t>
            </a:r>
            <a:r>
              <a:rPr lang="en-US" altLang="zh-CN"/>
              <a:t>“</a:t>
            </a:r>
            <a:r>
              <a:rPr lang="zh-CN" altLang="en-US"/>
              <a:t>虚拟</a:t>
            </a:r>
            <a:r>
              <a:rPr lang="en-US" altLang="zh-CN"/>
              <a:t>”</a:t>
            </a:r>
            <a:r>
              <a:rPr lang="zh-CN" altLang="en-US"/>
              <a:t>的代价，</a:t>
            </a:r>
            <a:r>
              <a:rPr lang="zh-CN" altLang="en-US">
                <a:solidFill>
                  <a:schemeClr val="accent1"/>
                </a:solidFill>
              </a:rPr>
              <a:t>保证</a:t>
            </a:r>
            <a:r>
              <a:rPr lang="en-US" altLang="zh-CN">
                <a:solidFill>
                  <a:schemeClr val="accent1"/>
                </a:solidFill>
              </a:rPr>
              <a:t>“</a:t>
            </a:r>
            <a:r>
              <a:rPr lang="zh-CN" altLang="en-US">
                <a:solidFill>
                  <a:schemeClr val="accent1"/>
                </a:solidFill>
              </a:rPr>
              <a:t>虚拟</a:t>
            </a:r>
            <a:r>
              <a:rPr lang="en-US" altLang="zh-CN">
                <a:solidFill>
                  <a:schemeClr val="accent1"/>
                </a:solidFill>
              </a:rPr>
              <a:t>”</a:t>
            </a:r>
            <a:r>
              <a:rPr lang="zh-CN" altLang="en-US">
                <a:solidFill>
                  <a:schemeClr val="accent1"/>
                </a:solidFill>
              </a:rPr>
              <a:t>代价的总和是实际开销总和的上界</a:t>
            </a:r>
            <a:endParaRPr lang="zh-CN" altLang="en-US"/>
          </a:p>
          <a:p>
            <a:pPr lvl="1"/>
            <a:r>
              <a:rPr lang="zh-CN" altLang="en-US"/>
              <a:t>每个操作的平摊代价，某种程度上能刻画该操作的平均开销</a:t>
            </a:r>
            <a:endParaRPr lang="zh-CN" altLang="en-US"/>
          </a:p>
          <a:p>
            <a:pPr lvl="2"/>
            <a:r>
              <a:rPr lang="zh-CN" altLang="en-US" sz="1800"/>
              <a:t>平均分析不牵涉到概率</a:t>
            </a:r>
            <a:endParaRPr lang="zh-CN" altLang="en-US" sz="1800"/>
          </a:p>
          <a:p>
            <a:pPr lvl="2"/>
            <a:r>
              <a:rPr lang="zh-CN" altLang="en-US" sz="1800"/>
              <a:t>保证在最坏情况下，对于任意一组满足假设的操作、每个操作在该组内的平均性能</a:t>
            </a:r>
            <a:endParaRPr lang="zh-CN" altLang="en-US" sz="1800"/>
          </a:p>
          <a:p>
            <a:pPr lvl="2"/>
            <a:r>
              <a:rPr lang="zh-CN" altLang="en-US" sz="1800"/>
              <a:t>平摊代价不唯一</a:t>
            </a:r>
            <a:endParaRPr lang="zh-CN" altLang="en-US" sz="1800"/>
          </a:p>
        </p:txBody>
      </p:sp>
      <p:sp>
        <p:nvSpPr>
          <p:cNvPr id="8" name="灯片编号占位符 4"/>
          <p:cNvSpPr txBox="1"/>
          <p:nvPr>
            <p:custDataLst>
              <p:tags r:id="rId1"/>
            </p:custDataLst>
          </p:nvPr>
        </p:nvSpPr>
        <p:spPr>
          <a:xfrm>
            <a:off x="1" y="593458"/>
            <a:ext cx="41909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862EF07-F8AA-4856-A8D2-9E0B251222CE}" type="slidenum">
              <a:rPr lang="en-US" altLang="zh-CN" sz="1600" smtClean="0">
                <a:solidFill>
                  <a:schemeClr val="bg1"/>
                </a:solidFill>
                <a:latin typeface="Garamond" panose="02020404030301010803" charset="0"/>
              </a:rPr>
            </a:fld>
            <a:endParaRPr lang="en-US" altLang="zh-CN" sz="1600" dirty="0">
              <a:solidFill>
                <a:schemeClr val="bg1"/>
              </a:solidFill>
              <a:latin typeface="Garamond" panose="02020404030301010803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82000" y="1428750"/>
            <a:ext cx="21717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表扩张时插入操作的平摊代价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势函数：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3C8C93"/>
                </a:solidFill>
              </a:rPr>
              <a:t>Φ</a:t>
            </a:r>
            <a:r>
              <a:rPr lang="en-US" altLang="zh-CN" b="1" dirty="0">
                <a:solidFill>
                  <a:srgbClr val="3C8C93"/>
                </a:solidFill>
              </a:rPr>
              <a:t>(</a:t>
            </a:r>
            <a:r>
              <a:rPr lang="en-US" altLang="zh-CN" b="1" i="1" dirty="0">
                <a:solidFill>
                  <a:srgbClr val="3C8C93"/>
                </a:solidFill>
              </a:rPr>
              <a:t>T</a:t>
            </a:r>
            <a:r>
              <a:rPr lang="en-US" altLang="zh-CN" b="1" dirty="0">
                <a:solidFill>
                  <a:srgbClr val="3C8C93"/>
                </a:solidFill>
              </a:rPr>
              <a:t>) = 2</a:t>
            </a:r>
            <a:r>
              <a:rPr lang="en-US" altLang="zh-CN" b="1" i="1" dirty="0">
                <a:solidFill>
                  <a:srgbClr val="3C8C93"/>
                </a:solidFill>
              </a:rPr>
              <a:t>num</a:t>
            </a:r>
            <a:r>
              <a:rPr lang="en-US" altLang="zh-CN" b="1" dirty="0">
                <a:solidFill>
                  <a:srgbClr val="3C8C93"/>
                </a:solidFill>
              </a:rPr>
              <a:t>[</a:t>
            </a:r>
            <a:r>
              <a:rPr lang="en-US" altLang="zh-CN" b="1" i="1" dirty="0">
                <a:solidFill>
                  <a:srgbClr val="3C8C93"/>
                </a:solidFill>
              </a:rPr>
              <a:t>T</a:t>
            </a:r>
            <a:r>
              <a:rPr lang="en-US" altLang="zh-CN" b="1" dirty="0">
                <a:solidFill>
                  <a:srgbClr val="3C8C93"/>
                </a:solidFill>
              </a:rPr>
              <a:t>] - </a:t>
            </a:r>
            <a:r>
              <a:rPr lang="en-US" altLang="zh-CN" b="1" i="1" dirty="0">
                <a:solidFill>
                  <a:srgbClr val="3C8C93"/>
                </a:solidFill>
              </a:rPr>
              <a:t>size</a:t>
            </a:r>
            <a:r>
              <a:rPr lang="en-US" altLang="zh-CN" b="1" dirty="0">
                <a:solidFill>
                  <a:srgbClr val="3C8C93"/>
                </a:solidFill>
              </a:rPr>
              <a:t>[</a:t>
            </a:r>
            <a:r>
              <a:rPr lang="en-US" altLang="zh-CN" b="1" i="1" dirty="0">
                <a:solidFill>
                  <a:srgbClr val="3C8C93"/>
                </a:solidFill>
              </a:rPr>
              <a:t>T</a:t>
            </a:r>
            <a:r>
              <a:rPr lang="en-US" altLang="zh-CN" b="1" dirty="0">
                <a:solidFill>
                  <a:srgbClr val="3C8C93"/>
                </a:solidFill>
              </a:rPr>
              <a:t>]</a:t>
            </a:r>
            <a:endParaRPr lang="en-US" altLang="zh-CN" b="1" dirty="0">
              <a:solidFill>
                <a:srgbClr val="3C8C93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dirty="0"/>
              <a:t>当第</a:t>
            </a:r>
            <a:r>
              <a:rPr lang="en-US" altLang="zh-CN" b="1" i="1" dirty="0" err="1">
                <a:solidFill>
                  <a:srgbClr val="3C8C93"/>
                </a:solidFill>
              </a:rPr>
              <a:t>i</a:t>
            </a:r>
            <a:r>
              <a:rPr lang="zh-CN" altLang="en-US" dirty="0"/>
              <a:t>个操作不触发表扩张，则</a:t>
            </a:r>
            <a:br>
              <a:rPr lang="en-US" altLang="zh-CN" dirty="0"/>
            </a:br>
            <a:r>
              <a:rPr lang="it-IT" b="1" i="1" dirty="0">
                <a:solidFill>
                  <a:srgbClr val="3C8C93"/>
                </a:solidFill>
              </a:rPr>
              <a:t>a</a:t>
            </a:r>
            <a:r>
              <a:rPr lang="it-IT" b="1" i="1" baseline="-25000" dirty="0">
                <a:solidFill>
                  <a:srgbClr val="3C8C93"/>
                </a:solidFill>
              </a:rPr>
              <a:t>i</a:t>
            </a:r>
            <a:r>
              <a:rPr lang="it-IT" b="1" dirty="0">
                <a:solidFill>
                  <a:srgbClr val="3C8C93"/>
                </a:solidFill>
              </a:rPr>
              <a:t> = </a:t>
            </a:r>
            <a:r>
              <a:rPr lang="it-IT" b="1" i="1" dirty="0">
                <a:solidFill>
                  <a:srgbClr val="3C8C93"/>
                </a:solidFill>
              </a:rPr>
              <a:t>c</a:t>
            </a:r>
            <a:r>
              <a:rPr lang="it-IT" b="1" i="1" baseline="-25000" dirty="0">
                <a:solidFill>
                  <a:srgbClr val="3C8C93"/>
                </a:solidFill>
              </a:rPr>
              <a:t>i</a:t>
            </a:r>
            <a:r>
              <a:rPr lang="it-IT" b="1" dirty="0">
                <a:solidFill>
                  <a:srgbClr val="3C8C93"/>
                </a:solidFill>
              </a:rPr>
              <a:t> + </a:t>
            </a:r>
            <a:r>
              <a:rPr lang="it-IT" b="1" dirty="0" err="1">
                <a:solidFill>
                  <a:srgbClr val="3C8C93"/>
                </a:solidFill>
              </a:rPr>
              <a:t>Φ</a:t>
            </a:r>
            <a:r>
              <a:rPr lang="it-IT" b="1" i="1" baseline="-25000" dirty="0" err="1">
                <a:solidFill>
                  <a:srgbClr val="3C8C93"/>
                </a:solidFill>
              </a:rPr>
              <a:t>i</a:t>
            </a:r>
            <a:r>
              <a:rPr lang="it-IT" b="1" dirty="0">
                <a:solidFill>
                  <a:srgbClr val="3C8C93"/>
                </a:solidFill>
              </a:rPr>
              <a:t> - Φ</a:t>
            </a:r>
            <a:r>
              <a:rPr lang="it-IT" b="1" i="1" baseline="-25000" dirty="0">
                <a:solidFill>
                  <a:srgbClr val="3C8C93"/>
                </a:solidFill>
              </a:rPr>
              <a:t>i</a:t>
            </a:r>
            <a:r>
              <a:rPr lang="it-IT" b="1" baseline="-25000" dirty="0">
                <a:solidFill>
                  <a:srgbClr val="3C8C93"/>
                </a:solidFill>
              </a:rPr>
              <a:t>-1</a:t>
            </a:r>
            <a:r>
              <a:rPr lang="it-IT" b="1" dirty="0">
                <a:solidFill>
                  <a:srgbClr val="3C8C93"/>
                </a:solidFill>
              </a:rPr>
              <a:t>  </a:t>
            </a:r>
            <a:br>
              <a:rPr lang="it-IT" b="1" dirty="0">
                <a:solidFill>
                  <a:srgbClr val="3C8C93"/>
                </a:solidFill>
              </a:rPr>
            </a:br>
            <a:r>
              <a:rPr lang="it-IT" b="1" dirty="0">
                <a:solidFill>
                  <a:srgbClr val="3C8C93"/>
                </a:solidFill>
              </a:rPr>
              <a:t>    = 1 + (2 · </a:t>
            </a:r>
            <a:r>
              <a:rPr lang="it-IT" b="1" i="1" dirty="0">
                <a:solidFill>
                  <a:srgbClr val="3C8C93"/>
                </a:solidFill>
              </a:rPr>
              <a:t>num</a:t>
            </a:r>
            <a:r>
              <a:rPr lang="it-IT" b="1" i="1" baseline="-25000" dirty="0">
                <a:solidFill>
                  <a:srgbClr val="3C8C93"/>
                </a:solidFill>
              </a:rPr>
              <a:t>i</a:t>
            </a:r>
            <a:r>
              <a:rPr lang="it-IT" b="1" dirty="0">
                <a:solidFill>
                  <a:srgbClr val="3C8C93"/>
                </a:solidFill>
              </a:rPr>
              <a:t> - </a:t>
            </a:r>
            <a:r>
              <a:rPr lang="it-IT" b="1" i="1" dirty="0" err="1">
                <a:solidFill>
                  <a:srgbClr val="3C8C93"/>
                </a:solidFill>
              </a:rPr>
              <a:t>size</a:t>
            </a:r>
            <a:r>
              <a:rPr lang="it-IT" b="1" i="1" baseline="-25000" dirty="0" err="1">
                <a:solidFill>
                  <a:srgbClr val="3C8C93"/>
                </a:solidFill>
              </a:rPr>
              <a:t>i</a:t>
            </a:r>
            <a:r>
              <a:rPr lang="it-IT" b="1" dirty="0">
                <a:solidFill>
                  <a:srgbClr val="3C8C93"/>
                </a:solidFill>
              </a:rPr>
              <a:t>) - (2 · </a:t>
            </a:r>
            <a:r>
              <a:rPr lang="it-IT" b="1" i="1" dirty="0">
                <a:solidFill>
                  <a:srgbClr val="3C8C93"/>
                </a:solidFill>
              </a:rPr>
              <a:t>num</a:t>
            </a:r>
            <a:r>
              <a:rPr lang="it-IT" b="1" i="1" baseline="-25000" dirty="0">
                <a:solidFill>
                  <a:srgbClr val="3C8C93"/>
                </a:solidFill>
              </a:rPr>
              <a:t>i</a:t>
            </a:r>
            <a:r>
              <a:rPr lang="it-IT" b="1" baseline="-25000" dirty="0">
                <a:solidFill>
                  <a:srgbClr val="3C8C93"/>
                </a:solidFill>
              </a:rPr>
              <a:t>-1</a:t>
            </a:r>
            <a:r>
              <a:rPr lang="it-IT" b="1" dirty="0">
                <a:solidFill>
                  <a:srgbClr val="3C8C93"/>
                </a:solidFill>
              </a:rPr>
              <a:t> - </a:t>
            </a:r>
            <a:r>
              <a:rPr lang="it-IT" b="1" i="1" dirty="0">
                <a:solidFill>
                  <a:srgbClr val="3C8C93"/>
                </a:solidFill>
              </a:rPr>
              <a:t>size</a:t>
            </a:r>
            <a:r>
              <a:rPr lang="it-IT" b="1" i="1" baseline="-25000" dirty="0">
                <a:solidFill>
                  <a:srgbClr val="3C8C93"/>
                </a:solidFill>
              </a:rPr>
              <a:t>i</a:t>
            </a:r>
            <a:r>
              <a:rPr lang="it-IT" b="1" baseline="-25000" dirty="0">
                <a:solidFill>
                  <a:srgbClr val="3C8C93"/>
                </a:solidFill>
              </a:rPr>
              <a:t>-1</a:t>
            </a:r>
            <a:r>
              <a:rPr lang="it-IT" b="1" dirty="0">
                <a:solidFill>
                  <a:srgbClr val="3C8C93"/>
                </a:solidFill>
              </a:rPr>
              <a:t>)</a:t>
            </a:r>
            <a:br>
              <a:rPr lang="it-IT" b="1" dirty="0">
                <a:solidFill>
                  <a:srgbClr val="3C8C93"/>
                </a:solidFill>
              </a:rPr>
            </a:br>
            <a:r>
              <a:rPr lang="it-IT" b="1" dirty="0">
                <a:solidFill>
                  <a:srgbClr val="3C8C93"/>
                </a:solidFill>
              </a:rPr>
              <a:t>    = 1 + (2 · </a:t>
            </a:r>
            <a:r>
              <a:rPr lang="it-IT" b="1" i="1" dirty="0">
                <a:solidFill>
                  <a:srgbClr val="3C8C93"/>
                </a:solidFill>
              </a:rPr>
              <a:t>num</a:t>
            </a:r>
            <a:r>
              <a:rPr lang="it-IT" b="1" i="1" baseline="-25000" dirty="0">
                <a:solidFill>
                  <a:srgbClr val="3C8C93"/>
                </a:solidFill>
              </a:rPr>
              <a:t>i</a:t>
            </a:r>
            <a:r>
              <a:rPr lang="it-IT" b="1" dirty="0">
                <a:solidFill>
                  <a:srgbClr val="3C8C93"/>
                </a:solidFill>
              </a:rPr>
              <a:t> - </a:t>
            </a:r>
            <a:r>
              <a:rPr lang="it-IT" b="1" i="1" dirty="0" err="1">
                <a:solidFill>
                  <a:srgbClr val="3C8C93"/>
                </a:solidFill>
              </a:rPr>
              <a:t>size</a:t>
            </a:r>
            <a:r>
              <a:rPr lang="it-IT" b="1" i="1" baseline="-25000" dirty="0" err="1">
                <a:solidFill>
                  <a:srgbClr val="3C8C93"/>
                </a:solidFill>
              </a:rPr>
              <a:t>i</a:t>
            </a:r>
            <a:r>
              <a:rPr lang="it-IT" b="1" dirty="0">
                <a:solidFill>
                  <a:srgbClr val="3C8C93"/>
                </a:solidFill>
              </a:rPr>
              <a:t>) - (2(</a:t>
            </a:r>
            <a:r>
              <a:rPr lang="it-IT" b="1" i="1" dirty="0">
                <a:solidFill>
                  <a:srgbClr val="3C8C93"/>
                </a:solidFill>
              </a:rPr>
              <a:t>num</a:t>
            </a:r>
            <a:r>
              <a:rPr lang="it-IT" b="1" i="1" baseline="-25000" dirty="0">
                <a:solidFill>
                  <a:srgbClr val="3C8C93"/>
                </a:solidFill>
              </a:rPr>
              <a:t>i</a:t>
            </a:r>
            <a:r>
              <a:rPr lang="it-IT" b="1" baseline="-25000" dirty="0">
                <a:solidFill>
                  <a:srgbClr val="3C8C93"/>
                </a:solidFill>
              </a:rPr>
              <a:t>  </a:t>
            </a:r>
            <a:r>
              <a:rPr lang="it-IT" b="1" dirty="0">
                <a:solidFill>
                  <a:srgbClr val="3C8C93"/>
                </a:solidFill>
              </a:rPr>
              <a:t>- 1) - </a:t>
            </a:r>
            <a:r>
              <a:rPr lang="it-IT" b="1" i="1" dirty="0" err="1">
                <a:solidFill>
                  <a:srgbClr val="3C8C93"/>
                </a:solidFill>
              </a:rPr>
              <a:t>size</a:t>
            </a:r>
            <a:r>
              <a:rPr lang="it-IT" b="1" i="1" baseline="-25000" dirty="0" err="1">
                <a:solidFill>
                  <a:srgbClr val="3C8C93"/>
                </a:solidFill>
              </a:rPr>
              <a:t>i</a:t>
            </a:r>
            <a:r>
              <a:rPr lang="it-IT" b="1" dirty="0">
                <a:solidFill>
                  <a:srgbClr val="3C8C93"/>
                </a:solidFill>
              </a:rPr>
              <a:t>)</a:t>
            </a:r>
            <a:br>
              <a:rPr lang="it-IT" b="1" dirty="0">
                <a:solidFill>
                  <a:srgbClr val="3C8C93"/>
                </a:solidFill>
              </a:rPr>
            </a:br>
            <a:r>
              <a:rPr lang="it-IT" b="1" dirty="0">
                <a:solidFill>
                  <a:srgbClr val="3C8C93"/>
                </a:solidFill>
              </a:rPr>
              <a:t>    = 3</a:t>
            </a:r>
            <a:endParaRPr lang="it-IT" b="1" dirty="0">
              <a:solidFill>
                <a:srgbClr val="3C8C93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dirty="0"/>
              <a:t>当第</a:t>
            </a:r>
            <a:r>
              <a:rPr lang="en-US" altLang="zh-CN" b="1" i="1" dirty="0" err="1">
                <a:solidFill>
                  <a:srgbClr val="3C8C93"/>
                </a:solidFill>
              </a:rPr>
              <a:t>i</a:t>
            </a:r>
            <a:r>
              <a:rPr lang="zh-CN" altLang="en-US" dirty="0"/>
              <a:t>个操作触发表扩张，则</a:t>
            </a:r>
            <a:endParaRPr lang="en-US" altLang="zh-CN" dirty="0"/>
          </a:p>
          <a:p>
            <a:pPr lvl="1">
              <a:lnSpc>
                <a:spcPct val="110000"/>
              </a:lnSpc>
              <a:buNone/>
            </a:pPr>
            <a:r>
              <a:rPr lang="it-IT" sz="2400" b="1" i="1" dirty="0">
                <a:solidFill>
                  <a:srgbClr val="3C8C93"/>
                </a:solidFill>
              </a:rPr>
              <a:t>a</a:t>
            </a:r>
            <a:r>
              <a:rPr lang="it-IT" sz="2400" b="1" i="1" baseline="-25000" dirty="0">
                <a:solidFill>
                  <a:srgbClr val="3C8C93"/>
                </a:solidFill>
              </a:rPr>
              <a:t>i</a:t>
            </a:r>
            <a:r>
              <a:rPr lang="it-IT" sz="2400" b="1" dirty="0">
                <a:solidFill>
                  <a:srgbClr val="3C8C93"/>
                </a:solidFill>
              </a:rPr>
              <a:t> = </a:t>
            </a:r>
            <a:r>
              <a:rPr lang="it-IT" sz="2400" b="1" i="1" dirty="0">
                <a:solidFill>
                  <a:srgbClr val="3C8C93"/>
                </a:solidFill>
              </a:rPr>
              <a:t>c</a:t>
            </a:r>
            <a:r>
              <a:rPr lang="it-IT" sz="2400" b="1" i="1" baseline="-25000" dirty="0">
                <a:solidFill>
                  <a:srgbClr val="3C8C93"/>
                </a:solidFill>
              </a:rPr>
              <a:t>i</a:t>
            </a:r>
            <a:r>
              <a:rPr lang="it-IT" sz="2400" b="1" dirty="0">
                <a:solidFill>
                  <a:srgbClr val="3C8C93"/>
                </a:solidFill>
              </a:rPr>
              <a:t> + </a:t>
            </a:r>
            <a:r>
              <a:rPr lang="it-IT" sz="2400" b="1" dirty="0" err="1">
                <a:solidFill>
                  <a:srgbClr val="3C8C93"/>
                </a:solidFill>
              </a:rPr>
              <a:t>Φ</a:t>
            </a:r>
            <a:r>
              <a:rPr lang="it-IT" sz="2400" b="1" i="1" baseline="-25000" dirty="0" err="1">
                <a:solidFill>
                  <a:srgbClr val="3C8C93"/>
                </a:solidFill>
              </a:rPr>
              <a:t>i</a:t>
            </a:r>
            <a:r>
              <a:rPr lang="it-IT" sz="2400" b="1" dirty="0">
                <a:solidFill>
                  <a:srgbClr val="3C8C93"/>
                </a:solidFill>
              </a:rPr>
              <a:t> - Φ</a:t>
            </a:r>
            <a:r>
              <a:rPr lang="it-IT" sz="2400" b="1" i="1" baseline="-25000" dirty="0">
                <a:solidFill>
                  <a:srgbClr val="3C8C93"/>
                </a:solidFill>
              </a:rPr>
              <a:t>i</a:t>
            </a:r>
            <a:r>
              <a:rPr lang="it-IT" sz="2400" b="1" baseline="-25000" dirty="0">
                <a:solidFill>
                  <a:srgbClr val="3C8C93"/>
                </a:solidFill>
              </a:rPr>
              <a:t>-1</a:t>
            </a:r>
            <a:r>
              <a:rPr lang="it-IT" sz="2400" b="1" dirty="0">
                <a:solidFill>
                  <a:srgbClr val="3C8C93"/>
                </a:solidFill>
              </a:rPr>
              <a:t>  </a:t>
            </a:r>
            <a:br>
              <a:rPr lang="it-IT" sz="2400" b="1" dirty="0">
                <a:solidFill>
                  <a:srgbClr val="3C8C93"/>
                </a:solidFill>
              </a:rPr>
            </a:br>
            <a:r>
              <a:rPr lang="it-IT" sz="2400" b="1" dirty="0">
                <a:solidFill>
                  <a:srgbClr val="3C8C93"/>
                </a:solidFill>
              </a:rPr>
              <a:t>= </a:t>
            </a:r>
            <a:r>
              <a:rPr lang="it-IT" sz="2400" b="1" i="1" dirty="0">
                <a:solidFill>
                  <a:srgbClr val="3C8C93"/>
                </a:solidFill>
              </a:rPr>
              <a:t>num</a:t>
            </a:r>
            <a:r>
              <a:rPr lang="it-IT" sz="2400" b="1" i="1" baseline="-25000" dirty="0">
                <a:solidFill>
                  <a:srgbClr val="3C8C93"/>
                </a:solidFill>
              </a:rPr>
              <a:t>i</a:t>
            </a:r>
            <a:r>
              <a:rPr lang="it-IT" sz="2400" b="1" dirty="0">
                <a:solidFill>
                  <a:srgbClr val="3C8C93"/>
                </a:solidFill>
              </a:rPr>
              <a:t> +(2·</a:t>
            </a:r>
            <a:r>
              <a:rPr lang="it-IT" sz="2400" b="1" i="1" dirty="0">
                <a:solidFill>
                  <a:srgbClr val="3C8C93"/>
                </a:solidFill>
              </a:rPr>
              <a:t>num</a:t>
            </a:r>
            <a:r>
              <a:rPr lang="it-IT" sz="2400" b="1" i="1" baseline="-25000" dirty="0">
                <a:solidFill>
                  <a:srgbClr val="3C8C93"/>
                </a:solidFill>
              </a:rPr>
              <a:t>i</a:t>
            </a:r>
            <a:r>
              <a:rPr lang="it-IT" sz="2400" b="1" dirty="0">
                <a:solidFill>
                  <a:srgbClr val="3C8C93"/>
                </a:solidFill>
              </a:rPr>
              <a:t> -</a:t>
            </a:r>
            <a:r>
              <a:rPr lang="it-IT" sz="2400" b="1" i="1" dirty="0" err="1">
                <a:solidFill>
                  <a:srgbClr val="3C8C93"/>
                </a:solidFill>
              </a:rPr>
              <a:t>size</a:t>
            </a:r>
            <a:r>
              <a:rPr lang="it-IT" sz="2400" b="1" i="1" baseline="-25000" dirty="0" err="1">
                <a:solidFill>
                  <a:srgbClr val="3C8C93"/>
                </a:solidFill>
              </a:rPr>
              <a:t>i</a:t>
            </a:r>
            <a:r>
              <a:rPr lang="it-IT" sz="2400" b="1" dirty="0">
                <a:solidFill>
                  <a:srgbClr val="3C8C93"/>
                </a:solidFill>
              </a:rPr>
              <a:t>) - (2 · </a:t>
            </a:r>
            <a:r>
              <a:rPr lang="it-IT" sz="2400" b="1" i="1" dirty="0">
                <a:solidFill>
                  <a:srgbClr val="3C8C93"/>
                </a:solidFill>
              </a:rPr>
              <a:t>num</a:t>
            </a:r>
            <a:r>
              <a:rPr lang="it-IT" sz="2400" b="1" i="1" baseline="-25000" dirty="0">
                <a:solidFill>
                  <a:srgbClr val="3C8C93"/>
                </a:solidFill>
              </a:rPr>
              <a:t>i</a:t>
            </a:r>
            <a:r>
              <a:rPr lang="it-IT" sz="2400" b="1" baseline="-25000" dirty="0">
                <a:solidFill>
                  <a:srgbClr val="3C8C93"/>
                </a:solidFill>
              </a:rPr>
              <a:t>-1</a:t>
            </a:r>
            <a:r>
              <a:rPr lang="it-IT" sz="2400" b="1" dirty="0">
                <a:solidFill>
                  <a:srgbClr val="3C8C93"/>
                </a:solidFill>
              </a:rPr>
              <a:t> -</a:t>
            </a:r>
            <a:r>
              <a:rPr lang="it-IT" sz="2400" b="1" i="1" dirty="0">
                <a:solidFill>
                  <a:srgbClr val="3C8C93"/>
                </a:solidFill>
              </a:rPr>
              <a:t>size</a:t>
            </a:r>
            <a:r>
              <a:rPr lang="it-IT" sz="2400" b="1" i="1" baseline="-25000" dirty="0">
                <a:solidFill>
                  <a:srgbClr val="3C8C93"/>
                </a:solidFill>
              </a:rPr>
              <a:t>i</a:t>
            </a:r>
            <a:r>
              <a:rPr lang="it-IT" sz="2400" b="1" baseline="-25000" dirty="0">
                <a:solidFill>
                  <a:srgbClr val="3C8C93"/>
                </a:solidFill>
              </a:rPr>
              <a:t>-1</a:t>
            </a:r>
            <a:r>
              <a:rPr lang="it-IT" sz="2400" b="1" dirty="0">
                <a:solidFill>
                  <a:srgbClr val="3C8C93"/>
                </a:solidFill>
              </a:rPr>
              <a:t>)</a:t>
            </a:r>
            <a:br>
              <a:rPr lang="it-IT" sz="2400" b="1" dirty="0">
                <a:solidFill>
                  <a:srgbClr val="3C8C93"/>
                </a:solidFill>
              </a:rPr>
            </a:br>
            <a:r>
              <a:rPr lang="it-IT" sz="2400" b="1" dirty="0">
                <a:solidFill>
                  <a:srgbClr val="3C8C93"/>
                </a:solidFill>
              </a:rPr>
              <a:t>= </a:t>
            </a:r>
            <a:r>
              <a:rPr lang="it-IT" sz="2400" b="1" i="1" dirty="0">
                <a:solidFill>
                  <a:srgbClr val="3C8C93"/>
                </a:solidFill>
              </a:rPr>
              <a:t>num</a:t>
            </a:r>
            <a:r>
              <a:rPr lang="it-IT" sz="2400" b="1" i="1" baseline="-25000" dirty="0">
                <a:solidFill>
                  <a:srgbClr val="3C8C93"/>
                </a:solidFill>
              </a:rPr>
              <a:t>i</a:t>
            </a:r>
            <a:r>
              <a:rPr lang="it-IT" sz="2400" b="1" dirty="0">
                <a:solidFill>
                  <a:srgbClr val="3C8C93"/>
                </a:solidFill>
              </a:rPr>
              <a:t> +(2·</a:t>
            </a:r>
            <a:r>
              <a:rPr lang="it-IT" sz="2400" b="1" i="1" dirty="0">
                <a:solidFill>
                  <a:srgbClr val="3C8C93"/>
                </a:solidFill>
              </a:rPr>
              <a:t>num</a:t>
            </a:r>
            <a:r>
              <a:rPr lang="it-IT" sz="2400" b="1" i="1" baseline="-25000" dirty="0">
                <a:solidFill>
                  <a:srgbClr val="3C8C93"/>
                </a:solidFill>
              </a:rPr>
              <a:t>i</a:t>
            </a:r>
            <a:r>
              <a:rPr lang="it-IT" sz="2400" b="1" dirty="0">
                <a:solidFill>
                  <a:srgbClr val="3C8C93"/>
                </a:solidFill>
              </a:rPr>
              <a:t>-2(</a:t>
            </a:r>
            <a:r>
              <a:rPr lang="it-IT" sz="2400" b="1" i="1" dirty="0">
                <a:solidFill>
                  <a:srgbClr val="3C8C93"/>
                </a:solidFill>
              </a:rPr>
              <a:t>num</a:t>
            </a:r>
            <a:r>
              <a:rPr lang="it-IT" sz="2400" b="1" i="1" baseline="-25000" dirty="0">
                <a:solidFill>
                  <a:srgbClr val="3C8C93"/>
                </a:solidFill>
              </a:rPr>
              <a:t>i</a:t>
            </a:r>
            <a:r>
              <a:rPr lang="it-IT" sz="2400" b="1" dirty="0">
                <a:solidFill>
                  <a:srgbClr val="3C8C93"/>
                </a:solidFill>
              </a:rPr>
              <a:t>-1</a:t>
            </a:r>
            <a:r>
              <a:rPr lang="en-US" sz="2400" b="1" dirty="0">
                <a:solidFill>
                  <a:srgbClr val="3C8C93"/>
                </a:solidFill>
              </a:rPr>
              <a:t>)</a:t>
            </a:r>
            <a:r>
              <a:rPr lang="it-IT" sz="2400" b="1" dirty="0">
                <a:solidFill>
                  <a:srgbClr val="3C8C93"/>
                </a:solidFill>
              </a:rPr>
              <a:t>)-(2(</a:t>
            </a:r>
            <a:r>
              <a:rPr lang="it-IT" sz="2400" b="1" i="1" dirty="0">
                <a:solidFill>
                  <a:srgbClr val="3C8C93"/>
                </a:solidFill>
              </a:rPr>
              <a:t>num</a:t>
            </a:r>
            <a:r>
              <a:rPr lang="it-IT" sz="2400" b="1" i="1" baseline="-25000" dirty="0">
                <a:solidFill>
                  <a:srgbClr val="3C8C93"/>
                </a:solidFill>
              </a:rPr>
              <a:t>i</a:t>
            </a:r>
            <a:r>
              <a:rPr lang="it-IT" sz="2400" b="1" dirty="0">
                <a:solidFill>
                  <a:srgbClr val="3C8C93"/>
                </a:solidFill>
              </a:rPr>
              <a:t>-1)-(</a:t>
            </a:r>
            <a:r>
              <a:rPr lang="it-IT" sz="2400" b="1" i="1" dirty="0">
                <a:solidFill>
                  <a:srgbClr val="3C8C93"/>
                </a:solidFill>
              </a:rPr>
              <a:t>num</a:t>
            </a:r>
            <a:r>
              <a:rPr lang="it-IT" sz="2400" b="1" i="1" baseline="-25000" dirty="0">
                <a:solidFill>
                  <a:srgbClr val="3C8C93"/>
                </a:solidFill>
              </a:rPr>
              <a:t>i</a:t>
            </a:r>
            <a:r>
              <a:rPr lang="it-IT" sz="2400" b="1" dirty="0">
                <a:solidFill>
                  <a:srgbClr val="3C8C93"/>
                </a:solidFill>
              </a:rPr>
              <a:t>-1))</a:t>
            </a:r>
            <a:br>
              <a:rPr lang="it-IT" sz="2400" b="1" dirty="0">
                <a:solidFill>
                  <a:srgbClr val="3C8C93"/>
                </a:solidFill>
              </a:rPr>
            </a:br>
            <a:r>
              <a:rPr lang="it-IT" sz="2400" b="1" dirty="0">
                <a:solidFill>
                  <a:srgbClr val="3C8C93"/>
                </a:solidFill>
              </a:rPr>
              <a:t>= </a:t>
            </a:r>
            <a:r>
              <a:rPr lang="en-US" sz="2400" b="1" i="1" dirty="0" err="1">
                <a:solidFill>
                  <a:srgbClr val="3C8C93"/>
                </a:solidFill>
              </a:rPr>
              <a:t>num</a:t>
            </a:r>
            <a:r>
              <a:rPr lang="en-US" sz="2400" b="1" i="1" baseline="-25000" dirty="0" err="1">
                <a:solidFill>
                  <a:srgbClr val="3C8C93"/>
                </a:solidFill>
              </a:rPr>
              <a:t>i</a:t>
            </a:r>
            <a:r>
              <a:rPr lang="en-US" sz="2400" b="1" dirty="0">
                <a:solidFill>
                  <a:srgbClr val="3C8C93"/>
                </a:solidFill>
              </a:rPr>
              <a:t> + 2 - (</a:t>
            </a:r>
            <a:r>
              <a:rPr lang="en-US" sz="2400" b="1" i="1" dirty="0" err="1">
                <a:solidFill>
                  <a:srgbClr val="3C8C93"/>
                </a:solidFill>
              </a:rPr>
              <a:t>num</a:t>
            </a:r>
            <a:r>
              <a:rPr lang="en-US" sz="2400" b="1" i="1" baseline="-25000" dirty="0" err="1">
                <a:solidFill>
                  <a:srgbClr val="3C8C93"/>
                </a:solidFill>
              </a:rPr>
              <a:t>i</a:t>
            </a:r>
            <a:r>
              <a:rPr lang="en-US" sz="2400" b="1" dirty="0">
                <a:solidFill>
                  <a:srgbClr val="3C8C93"/>
                </a:solidFill>
              </a:rPr>
              <a:t> - 1) = 3</a:t>
            </a:r>
            <a:endParaRPr lang="en-US" sz="2400" b="1" dirty="0">
              <a:solidFill>
                <a:srgbClr val="3C8C93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" y="593458"/>
            <a:ext cx="419099" cy="365125"/>
          </a:xfrm>
        </p:spPr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表扩张和收缩时的平摊代价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插入</a:t>
            </a:r>
            <a:r>
              <a:rPr lang="en-US" altLang="zh-CN" dirty="0"/>
              <a:t>/</a:t>
            </a:r>
            <a:r>
              <a:rPr lang="zh-CN" altLang="en-US" dirty="0"/>
              <a:t>删除操作：满时扩张、小于</a:t>
            </a:r>
            <a:r>
              <a:rPr lang="en-US" altLang="zh-CN" b="1" dirty="0"/>
              <a:t>1/4</a:t>
            </a:r>
            <a:r>
              <a:rPr lang="zh-CN" altLang="en-US" dirty="0"/>
              <a:t>时收缩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势函数 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sz="2400" b="1" dirty="0">
                <a:solidFill>
                  <a:srgbClr val="3C8C93"/>
                </a:solidFill>
              </a:rPr>
              <a:t>Φ(</a:t>
            </a:r>
            <a:r>
              <a:rPr lang="en-US" altLang="zh-CN" sz="2400" b="1" i="1" dirty="0">
                <a:solidFill>
                  <a:srgbClr val="3C8C93"/>
                </a:solidFill>
              </a:rPr>
              <a:t>T</a:t>
            </a:r>
            <a:r>
              <a:rPr lang="en-US" altLang="zh-CN" sz="2400" b="1" dirty="0">
                <a:solidFill>
                  <a:srgbClr val="3C8C93"/>
                </a:solidFill>
              </a:rPr>
              <a:t>) = max(2*</a:t>
            </a:r>
            <a:r>
              <a:rPr lang="en-US" altLang="zh-CN" sz="2400" b="1" i="1" dirty="0">
                <a:solidFill>
                  <a:srgbClr val="3C8C93"/>
                </a:solidFill>
              </a:rPr>
              <a:t>num</a:t>
            </a:r>
            <a:r>
              <a:rPr lang="en-US" altLang="zh-CN" sz="2400" b="1" dirty="0">
                <a:solidFill>
                  <a:srgbClr val="3C8C93"/>
                </a:solidFill>
              </a:rPr>
              <a:t>[</a:t>
            </a:r>
            <a:r>
              <a:rPr lang="en-US" altLang="zh-CN" sz="2400" b="1" i="1" dirty="0">
                <a:solidFill>
                  <a:srgbClr val="3C8C93"/>
                </a:solidFill>
              </a:rPr>
              <a:t>T</a:t>
            </a:r>
            <a:r>
              <a:rPr lang="en-US" altLang="zh-CN" sz="2400" b="1" dirty="0">
                <a:solidFill>
                  <a:srgbClr val="3C8C93"/>
                </a:solidFill>
              </a:rPr>
              <a:t>] - </a:t>
            </a:r>
            <a:r>
              <a:rPr lang="en-US" altLang="zh-CN" sz="2400" b="1" i="1" dirty="0">
                <a:solidFill>
                  <a:srgbClr val="3C8C93"/>
                </a:solidFill>
              </a:rPr>
              <a:t>size</a:t>
            </a:r>
            <a:r>
              <a:rPr lang="en-US" altLang="zh-CN" sz="2400" b="1" dirty="0">
                <a:solidFill>
                  <a:srgbClr val="3C8C93"/>
                </a:solidFill>
              </a:rPr>
              <a:t>[</a:t>
            </a:r>
            <a:r>
              <a:rPr lang="en-US" altLang="zh-CN" sz="2400" b="1" i="1" dirty="0">
                <a:solidFill>
                  <a:srgbClr val="3C8C93"/>
                </a:solidFill>
              </a:rPr>
              <a:t>T</a:t>
            </a:r>
            <a:r>
              <a:rPr lang="en-US" altLang="zh-CN" sz="2400" b="1" dirty="0">
                <a:solidFill>
                  <a:srgbClr val="3C8C93"/>
                </a:solidFill>
              </a:rPr>
              <a:t>], 2*</a:t>
            </a:r>
            <a:r>
              <a:rPr lang="en-US" altLang="zh-CN" sz="2400" b="1" i="1" dirty="0">
                <a:solidFill>
                  <a:srgbClr val="3C8C93"/>
                </a:solidFill>
              </a:rPr>
              <a:t>size</a:t>
            </a:r>
            <a:r>
              <a:rPr lang="en-US" altLang="zh-CN" sz="2400" b="1" dirty="0">
                <a:solidFill>
                  <a:srgbClr val="3C8C93"/>
                </a:solidFill>
              </a:rPr>
              <a:t>[</a:t>
            </a:r>
            <a:r>
              <a:rPr lang="en-US" altLang="zh-CN" sz="2400" b="1" i="1" dirty="0">
                <a:solidFill>
                  <a:srgbClr val="3C8C93"/>
                </a:solidFill>
              </a:rPr>
              <a:t>T</a:t>
            </a:r>
            <a:r>
              <a:rPr lang="en-US" altLang="zh-CN" sz="2400" b="1" dirty="0">
                <a:solidFill>
                  <a:srgbClr val="3C8C93"/>
                </a:solidFill>
              </a:rPr>
              <a:t>]/4-</a:t>
            </a:r>
            <a:r>
              <a:rPr lang="en-US" altLang="zh-CN" sz="2400" b="1" i="1" dirty="0">
                <a:solidFill>
                  <a:srgbClr val="3C8C93"/>
                </a:solidFill>
              </a:rPr>
              <a:t>num</a:t>
            </a:r>
            <a:r>
              <a:rPr lang="en-US" altLang="zh-CN" sz="2400" b="1" dirty="0">
                <a:solidFill>
                  <a:srgbClr val="3C8C93"/>
                </a:solidFill>
              </a:rPr>
              <a:t>[</a:t>
            </a:r>
            <a:r>
              <a:rPr lang="en-US" altLang="zh-CN" sz="2400" b="1" i="1" dirty="0">
                <a:solidFill>
                  <a:srgbClr val="3C8C93"/>
                </a:solidFill>
              </a:rPr>
              <a:t>T</a:t>
            </a:r>
            <a:r>
              <a:rPr lang="en-US" altLang="zh-CN" sz="2400" b="1" dirty="0">
                <a:solidFill>
                  <a:srgbClr val="3C8C93"/>
                </a:solidFill>
              </a:rPr>
              <a:t>])</a:t>
            </a:r>
            <a:endParaRPr lang="en-US" altLang="zh-CN" sz="2400" b="1" dirty="0">
              <a:solidFill>
                <a:srgbClr val="3C8C93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插入操作的平摊代价都小于</a:t>
            </a:r>
            <a:r>
              <a:rPr lang="en-US" altLang="zh-CN" b="1" dirty="0">
                <a:solidFill>
                  <a:srgbClr val="3C8C93"/>
                </a:solidFill>
              </a:rPr>
              <a:t>3</a:t>
            </a:r>
            <a:endParaRPr lang="en-US" altLang="zh-CN" b="1" dirty="0">
              <a:solidFill>
                <a:srgbClr val="3C8C93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根据是否引起扩张来分别计算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dirty="0"/>
              <a:t>删除操作的平摊代价都小于</a:t>
            </a:r>
            <a:r>
              <a:rPr lang="en-US" altLang="zh-CN" b="1" dirty="0">
                <a:solidFill>
                  <a:srgbClr val="3C8C93"/>
                </a:solidFill>
              </a:rPr>
              <a:t>2</a:t>
            </a:r>
            <a:endParaRPr lang="en-US" altLang="zh-CN" b="1" dirty="0">
              <a:solidFill>
                <a:srgbClr val="3C8C93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根据是否引起收缩来分别计算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dirty="0"/>
              <a:t>总平摊代价为</a:t>
            </a:r>
            <a:r>
              <a:rPr lang="en-US" altLang="zh-CN" b="1" i="1" dirty="0">
                <a:solidFill>
                  <a:srgbClr val="3C8C93"/>
                </a:solidFill>
              </a:rPr>
              <a:t>O</a:t>
            </a:r>
            <a:r>
              <a:rPr lang="en-US" altLang="zh-CN" b="1" dirty="0">
                <a:solidFill>
                  <a:srgbClr val="3C8C93"/>
                </a:solidFill>
              </a:rPr>
              <a:t>(</a:t>
            </a:r>
            <a:r>
              <a:rPr lang="en-US" altLang="zh-CN" b="1" i="1" dirty="0">
                <a:solidFill>
                  <a:srgbClr val="3C8C93"/>
                </a:solidFill>
              </a:rPr>
              <a:t>n</a:t>
            </a:r>
            <a:r>
              <a:rPr lang="en-US" altLang="zh-CN" b="1" dirty="0">
                <a:solidFill>
                  <a:srgbClr val="3C8C93"/>
                </a:solidFill>
              </a:rPr>
              <a:t>)</a:t>
            </a:r>
            <a:endParaRPr lang="en-US" altLang="zh-CN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" y="593458"/>
            <a:ext cx="419099" cy="365125"/>
          </a:xfrm>
        </p:spPr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MTF</a:t>
            </a:r>
            <a:r>
              <a:rPr lang="zh-CN" altLang="en-US" dirty="0"/>
              <a:t>（</a:t>
            </a:r>
            <a:r>
              <a:rPr lang="en-US" altLang="zh-CN" dirty="0"/>
              <a:t>move-to-front</a:t>
            </a:r>
            <a:r>
              <a:rPr lang="zh-CN" altLang="en-US" dirty="0"/>
              <a:t>）链表访问</a:t>
            </a:r>
            <a:endParaRPr lang="zh-CN" altLang="en-US" dirty="0"/>
          </a:p>
        </p:txBody>
      </p:sp>
      <p:sp>
        <p:nvSpPr>
          <p:cNvPr id="3" name="幻灯片编号占位符 3"/>
          <p:cNvSpPr txBox="1"/>
          <p:nvPr/>
        </p:nvSpPr>
        <p:spPr>
          <a:xfrm>
            <a:off x="1" y="593458"/>
            <a:ext cx="41909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862EF07-F8AA-4856-A8D2-9E0B251222CE}" type="slidenum">
              <a:rPr lang="en-US" altLang="zh-CN" sz="1600" smtClean="0">
                <a:solidFill>
                  <a:schemeClr val="bg1"/>
                </a:solidFill>
                <a:latin typeface="Garamond" panose="02020404030301010803" charset="0"/>
              </a:rPr>
            </a:fld>
            <a:endParaRPr lang="en-US" altLang="zh-CN" sz="1600">
              <a:solidFill>
                <a:schemeClr val="bg1"/>
              </a:solidFill>
              <a:latin typeface="Garamond" panose="02020404030301010803" charset="0"/>
            </a:endParaRP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MTF</a:t>
            </a:r>
            <a:r>
              <a:rPr lang="zh-CN" altLang="en-US" dirty="0"/>
              <a:t>（</a:t>
            </a:r>
            <a:r>
              <a:rPr lang="en-US" altLang="zh-CN" dirty="0"/>
              <a:t>move-to-front</a:t>
            </a:r>
            <a:r>
              <a:rPr lang="zh-CN" altLang="en-US" dirty="0"/>
              <a:t>）链表访问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在一个单链表（</a:t>
            </a:r>
            <a:r>
              <a:rPr kumimoji="1" lang="en-US" altLang="zh-CN" dirty="0"/>
              <a:t>singly-linked list</a:t>
            </a:r>
            <a:r>
              <a:rPr kumimoji="1" lang="zh-CN" altLang="en-US" dirty="0"/>
              <a:t>）上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访问第 </a:t>
            </a:r>
            <a:r>
              <a:rPr kumimoji="1" lang="en-US" altLang="zh-CN" b="1" i="1" dirty="0" err="1">
                <a:solidFill>
                  <a:srgbClr val="376092"/>
                </a:solidFill>
              </a:rPr>
              <a:t>i</a:t>
            </a:r>
            <a:r>
              <a:rPr kumimoji="1" lang="zh-CN" altLang="en-US" b="1" i="1" dirty="0">
                <a:solidFill>
                  <a:srgbClr val="376092"/>
                </a:solidFill>
              </a:rPr>
              <a:t> </a:t>
            </a:r>
            <a:r>
              <a:rPr kumimoji="1" lang="zh-CN" altLang="en-US" dirty="0"/>
              <a:t>个元素的访问代价为 </a:t>
            </a:r>
            <a:r>
              <a:rPr kumimoji="1" lang="en-US" altLang="zh-CN" b="1" i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kumimoji="1" lang="zh-CN" altLang="en-US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交换两个相邻元素的代价为某个固定常数值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给定链表的初始状态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目标：通过“交换”调整链表，使得 </a:t>
            </a:r>
            <a:r>
              <a:rPr kumimoji="1" lang="en-US" altLang="zh-CN" b="1" i="1" dirty="0">
                <a:solidFill>
                  <a:srgbClr val="376092"/>
                </a:solidFill>
              </a:rPr>
              <a:t>n</a:t>
            </a:r>
            <a:r>
              <a:rPr kumimoji="1" lang="zh-CN" altLang="en-US" dirty="0"/>
              <a:t> 次访问的总访问代价最小？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如果访问序列已知，可以设计一个最优调整策略！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（如何做？）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kumimoji="1" lang="zh-CN" altLang="en-US" dirty="0"/>
              <a:t>如果访问序列是在线的，该如何调整？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假设访问具有局部性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采用</a:t>
            </a:r>
            <a:r>
              <a:rPr kumimoji="1" lang="en-US" altLang="zh-CN" dirty="0"/>
              <a:t>move-to-front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MTF</a:t>
            </a:r>
            <a:r>
              <a:rPr kumimoji="1" lang="zh-CN" altLang="en-US" dirty="0"/>
              <a:t>）方式调整链表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Move-to-front</a:t>
            </a:r>
            <a:r>
              <a:rPr kumimoji="1" lang="zh-CN" altLang="en-US" dirty="0"/>
              <a:t> 示例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rcRect t="-10862" b="-10862"/>
          <a:stretch>
            <a:fillRect/>
          </a:stretch>
        </p:blipFill>
        <p:spPr/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MTF</a:t>
            </a:r>
            <a:r>
              <a:rPr lang="zh-CN" altLang="en-US" dirty="0">
                <a:latin typeface="+mj-ea"/>
              </a:rPr>
              <a:t>链表访问有多好？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平摊分析能告诉我们</a:t>
            </a:r>
            <a:endParaRPr kumimoji="1" lang="en-US" altLang="zh-CN" dirty="0"/>
          </a:p>
          <a:p>
            <a:pPr lvl="1"/>
            <a:r>
              <a:rPr kumimoji="1" lang="en-US" altLang="zh-CN" b="1" dirty="0">
                <a:solidFill>
                  <a:srgbClr val="376092"/>
                </a:solidFill>
              </a:rPr>
              <a:t>MTF</a:t>
            </a:r>
            <a:r>
              <a:rPr kumimoji="1" lang="zh-CN" altLang="en-US" b="1" i="1" dirty="0">
                <a:solidFill>
                  <a:srgbClr val="376092"/>
                </a:solidFill>
              </a:rPr>
              <a:t> </a:t>
            </a:r>
            <a:r>
              <a:rPr kumimoji="1" lang="zh-CN" altLang="en-US" dirty="0"/>
              <a:t>不会比任何其他调整策略（包括最优策略）效率的</a:t>
            </a:r>
            <a:r>
              <a:rPr kumimoji="1" lang="en-US" altLang="zh-CN" dirty="0"/>
              <a:t>4</a:t>
            </a:r>
            <a:r>
              <a:rPr kumimoji="1" lang="zh-CN" altLang="en-US" dirty="0"/>
              <a:t>倍更差</a:t>
            </a:r>
            <a:endParaRPr kumimoji="1" lang="en-US" altLang="zh-CN" dirty="0"/>
          </a:p>
          <a:p>
            <a:r>
              <a:rPr kumimoji="1" lang="zh-CN" altLang="en-US" dirty="0"/>
              <a:t>提示：定义势函数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设任意调整策略的算法为</a:t>
            </a:r>
            <a:r>
              <a:rPr kumimoji="1" lang="en-US" altLang="zh-CN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kumimoji="1"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kumimoji="1" lang="en-US" altLang="zh-CN" b="1" dirty="0">
                <a:solidFill>
                  <a:srgbClr val="376092"/>
                </a:solidFill>
              </a:rPr>
              <a:t>MTF</a:t>
            </a:r>
            <a:r>
              <a:rPr kumimoji="1" lang="zh-CN" altLang="en-US" dirty="0"/>
              <a:t>在时刻</a:t>
            </a:r>
            <a:r>
              <a:rPr kumimoji="1" lang="en-US" altLang="zh-CN" b="1" i="1" dirty="0"/>
              <a:t>t</a:t>
            </a:r>
            <a:r>
              <a:rPr kumimoji="1" lang="zh-CN" altLang="en-US" dirty="0"/>
              <a:t>的当前链表，相对于算法</a:t>
            </a:r>
            <a:r>
              <a:rPr kumimoji="1" lang="en-US" altLang="zh-CN" b="1" dirty="0">
                <a:solidFill>
                  <a:srgbClr val="376092"/>
                </a:solidFill>
              </a:rPr>
              <a:t>A</a:t>
            </a:r>
            <a:r>
              <a:rPr kumimoji="1" lang="zh-CN" altLang="en-US" dirty="0"/>
              <a:t>在时刻</a:t>
            </a:r>
            <a:r>
              <a:rPr kumimoji="1" lang="en-US" altLang="zh-CN" b="1" i="1" dirty="0">
                <a:solidFill>
                  <a:srgbClr val="376092"/>
                </a:solidFill>
              </a:rPr>
              <a:t>t</a:t>
            </a:r>
            <a:r>
              <a:rPr kumimoji="1" lang="zh-CN" altLang="en-US" dirty="0"/>
              <a:t>的当前链表，</a:t>
            </a:r>
            <a:r>
              <a:rPr kumimoji="1" lang="zh-CN" altLang="en-US" i="1" dirty="0"/>
              <a:t>其中顺序</a:t>
            </a:r>
            <a:r>
              <a:rPr kumimoji="1" lang="zh-CN" altLang="en-US" dirty="0"/>
              <a:t>不同的元素对的个数的</a:t>
            </a:r>
            <a:r>
              <a:rPr kumimoji="1" lang="en-US" altLang="zh-CN" b="1" dirty="0">
                <a:solidFill>
                  <a:srgbClr val="376092"/>
                </a:solidFill>
              </a:rPr>
              <a:t>2</a:t>
            </a:r>
            <a:r>
              <a:rPr kumimoji="1" lang="zh-CN" altLang="en-US" dirty="0"/>
              <a:t>倍（</a:t>
            </a:r>
            <a:r>
              <a:rPr lang="zh-CN" altLang="en-US" b="1" dirty="0">
                <a:solidFill>
                  <a:srgbClr val="376092"/>
                </a:solidFill>
                <a:ea typeface="宋体-简"/>
                <a:cs typeface="Times New Roman" panose="02020603050405020304"/>
              </a:rPr>
              <a:t>Φ</a:t>
            </a:r>
            <a:r>
              <a:rPr lang="en-US" altLang="zh-CN" b="1" baseline="-25000" dirty="0">
                <a:solidFill>
                  <a:srgbClr val="376092"/>
                </a:solidFill>
                <a:ea typeface="宋体-简"/>
                <a:cs typeface="Times New Roman" panose="02020603050405020304"/>
              </a:rPr>
              <a:t>A</a:t>
            </a:r>
            <a:r>
              <a:rPr kumimoji="1" lang="en-US" altLang="zh-CN" b="1" dirty="0">
                <a:solidFill>
                  <a:srgbClr val="376092"/>
                </a:solidFill>
                <a:cs typeface="Times New Roman" panose="02020603050405020304"/>
              </a:rPr>
              <a:t>(</a:t>
            </a:r>
            <a:r>
              <a:rPr kumimoji="1" lang="en-US" altLang="zh-CN" b="1" i="1" dirty="0">
                <a:solidFill>
                  <a:srgbClr val="376092"/>
                </a:solidFill>
                <a:cs typeface="Times New Roman" panose="02020603050405020304"/>
              </a:rPr>
              <a:t>t</a:t>
            </a:r>
            <a:r>
              <a:rPr kumimoji="1" lang="en-US" altLang="zh-CN" b="1" dirty="0">
                <a:solidFill>
                  <a:srgbClr val="376092"/>
                </a:solidFill>
                <a:cs typeface="Times New Roman" panose="02020603050405020304"/>
              </a:rPr>
              <a:t>)</a:t>
            </a:r>
            <a:r>
              <a:rPr kumimoji="1" lang="zh-CN" altLang="en-US" b="1" dirty="0">
                <a:cs typeface="Times New Roman" panose="02020603050405020304"/>
              </a:rPr>
              <a:t>，</a:t>
            </a:r>
            <a:r>
              <a:rPr kumimoji="1" lang="zh-CN" altLang="en-US" dirty="0"/>
              <a:t>相对于</a:t>
            </a:r>
            <a:r>
              <a:rPr kumimoji="1" lang="en-US" altLang="zh-CN" b="1" dirty="0">
                <a:solidFill>
                  <a:srgbClr val="376092"/>
                </a:solidFill>
              </a:rPr>
              <a:t>A</a:t>
            </a:r>
            <a:r>
              <a:rPr kumimoji="1" lang="zh-CN" altLang="en-US" dirty="0"/>
              <a:t>的</a:t>
            </a:r>
            <a:r>
              <a:rPr kumimoji="1" lang="en-US" altLang="zh-CN" b="1" dirty="0">
                <a:solidFill>
                  <a:srgbClr val="376092"/>
                </a:solidFill>
              </a:rPr>
              <a:t>2</a:t>
            </a:r>
            <a:r>
              <a:rPr kumimoji="1" lang="zh-CN" altLang="en-US" dirty="0"/>
              <a:t>倍逆序对数）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考察访问引起的势的变化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kumimoji="1" lang="zh-CN" altLang="en-US" dirty="0"/>
              <a:t>设访问</a:t>
            </a:r>
            <a:r>
              <a:rPr kumimoji="1" lang="en-US" altLang="zh-CN" b="1" i="1" dirty="0">
                <a:solidFill>
                  <a:srgbClr val="376092"/>
                </a:solidFill>
              </a:rPr>
              <a:t>x</a:t>
            </a:r>
            <a:r>
              <a:rPr kumimoji="1" lang="zh-CN" altLang="en-US" dirty="0">
                <a:solidFill>
                  <a:srgbClr val="000000"/>
                </a:solidFill>
              </a:rPr>
              <a:t>前</a:t>
            </a:r>
            <a:r>
              <a:rPr kumimoji="1" lang="zh-CN" altLang="en-US" b="1" dirty="0"/>
              <a:t>，</a:t>
            </a:r>
            <a:r>
              <a:rPr kumimoji="1" lang="en-US" altLang="zh-CN" b="1" i="1" dirty="0">
                <a:solidFill>
                  <a:srgbClr val="376092"/>
                </a:solidFill>
              </a:rPr>
              <a:t>x</a:t>
            </a:r>
            <a:r>
              <a:rPr kumimoji="1" lang="zh-CN" altLang="en-US" dirty="0"/>
              <a:t>在</a:t>
            </a:r>
            <a:r>
              <a:rPr kumimoji="1" lang="en-US" altLang="zh-CN" b="1" dirty="0">
                <a:solidFill>
                  <a:srgbClr val="376092"/>
                </a:solidFill>
              </a:rPr>
              <a:t>MTF</a:t>
            </a:r>
            <a:r>
              <a:rPr kumimoji="1" lang="zh-CN" altLang="en-US" dirty="0"/>
              <a:t>中的第</a:t>
            </a:r>
            <a:r>
              <a:rPr kumimoji="1" lang="en-US" altLang="zh-CN" b="1" i="1" dirty="0">
                <a:solidFill>
                  <a:srgbClr val="376092"/>
                </a:solidFill>
              </a:rPr>
              <a:t>k</a:t>
            </a:r>
            <a:r>
              <a:rPr kumimoji="1" lang="zh-CN" altLang="en-US" dirty="0"/>
              <a:t>个位置，在</a:t>
            </a:r>
            <a:r>
              <a:rPr kumimoji="1" lang="en-US" altLang="zh-CN" b="1" dirty="0">
                <a:solidFill>
                  <a:srgbClr val="376092"/>
                </a:solidFill>
              </a:rPr>
              <a:t>A</a:t>
            </a:r>
            <a:r>
              <a:rPr kumimoji="1" lang="zh-CN" altLang="en-US" dirty="0"/>
              <a:t>中的第</a:t>
            </a:r>
            <a:r>
              <a:rPr kumimoji="1" lang="en-US" altLang="zh-CN" b="1" i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kumimoji="1" lang="zh-CN" altLang="en-US" dirty="0"/>
              <a:t>个位置。</a:t>
            </a:r>
            <a:endParaRPr kumimoji="1" lang="en-US" altLang="zh-CN" dirty="0"/>
          </a:p>
          <a:p>
            <a:r>
              <a:rPr kumimoji="1" lang="zh-CN" altLang="en-US" dirty="0">
                <a:sym typeface="+mn-ea"/>
              </a:rPr>
              <a:t>先考虑访问</a:t>
            </a:r>
            <a:r>
              <a:rPr kumimoji="1" lang="en-US" altLang="zh-CN" dirty="0">
                <a:sym typeface="+mn-ea"/>
              </a:rPr>
              <a:t> </a:t>
            </a:r>
            <a:r>
              <a:rPr kumimoji="1" lang="en-US" altLang="zh-CN" b="1" i="1" dirty="0">
                <a:solidFill>
                  <a:srgbClr val="376092"/>
                </a:solidFill>
                <a:sym typeface="+mn-ea"/>
              </a:rPr>
              <a:t>x</a:t>
            </a:r>
            <a:r>
              <a:rPr kumimoji="1" lang="en-US" altLang="zh-CN" dirty="0">
                <a:sym typeface="+mn-ea"/>
              </a:rPr>
              <a:t> </a:t>
            </a:r>
            <a:r>
              <a:rPr kumimoji="1" lang="zh-CN" altLang="en-US" dirty="0">
                <a:sym typeface="+mn-ea"/>
              </a:rPr>
              <a:t>后，在</a:t>
            </a:r>
            <a:r>
              <a:rPr kumimoji="1" lang="en-US" altLang="zh-CN" dirty="0"/>
              <a:t> </a:t>
            </a:r>
            <a:r>
              <a:rPr kumimoji="1" lang="en-US" altLang="zh-CN" b="1" dirty="0">
                <a:solidFill>
                  <a:srgbClr val="376092"/>
                </a:solidFill>
              </a:rPr>
              <a:t>A</a:t>
            </a:r>
            <a:r>
              <a:rPr kumimoji="1" lang="en-US" altLang="zh-CN" dirty="0"/>
              <a:t> </a:t>
            </a:r>
            <a:r>
              <a:rPr kumimoji="1" lang="zh-CN" altLang="en-US" dirty="0"/>
              <a:t>交换</a:t>
            </a:r>
            <a:r>
              <a:rPr kumimoji="1" lang="zh-CN" altLang="en-US" dirty="0"/>
              <a:t>元素</a:t>
            </a:r>
            <a:r>
              <a:rPr kumimoji="1" lang="zh-CN" altLang="en-US" dirty="0"/>
              <a:t>前，势的变化情况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最多增加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min{</a:t>
            </a:r>
            <a:r>
              <a:rPr lang="en-US" altLang="zh-CN" b="1" i="1" dirty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–1,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i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–1}</a:t>
            </a:r>
            <a:r>
              <a:rPr lang="zh-CN" altLang="en-US" dirty="0"/>
              <a:t>个新逆序对</a:t>
            </a:r>
            <a:endParaRPr lang="zh-CN" altLang="en-US" dirty="0"/>
          </a:p>
          <a:p>
            <a:pPr lvl="1"/>
            <a:r>
              <a:rPr kumimoji="1" lang="zh-CN" altLang="en-US" dirty="0"/>
              <a:t>至少减少</a:t>
            </a:r>
            <a:r>
              <a:rPr kumimoji="1" lang="en-US" altLang="zh-CN" b="1" i="1" dirty="0">
                <a:solidFill>
                  <a:srgbClr val="376092"/>
                </a:solidFill>
              </a:rPr>
              <a:t>k</a:t>
            </a:r>
            <a:r>
              <a:rPr kumimoji="1" lang="en-US" altLang="zh-CN" b="1" dirty="0">
                <a:solidFill>
                  <a:srgbClr val="376092"/>
                </a:solidFill>
              </a:rPr>
              <a:t>-1-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min{</a:t>
            </a:r>
            <a:r>
              <a:rPr lang="en-US" altLang="zh-CN" b="1" i="1" dirty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–1,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i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–1}</a:t>
            </a:r>
            <a:r>
              <a:rPr lang="zh-CN" altLang="en-US" dirty="0"/>
              <a:t>个旧逆序对</a:t>
            </a:r>
            <a:endParaRPr lang="zh-CN" altLang="en-US" dirty="0"/>
          </a:p>
          <a:p>
            <a:pPr lvl="1"/>
            <a:r>
              <a:rPr kumimoji="1" lang="zh-CN" altLang="en-US" dirty="0"/>
              <a:t>势的变化最多为</a:t>
            </a:r>
            <a:r>
              <a:rPr kumimoji="1" lang="en-US" altLang="zh-CN" b="1" dirty="0">
                <a:solidFill>
                  <a:srgbClr val="376092"/>
                </a:solidFill>
              </a:rPr>
              <a:t>2</a:t>
            </a:r>
            <a:r>
              <a:rPr kumimoji="1" lang="zh-CN" altLang="en-US" dirty="0"/>
              <a:t>倍的两者之差：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4min{</a:t>
            </a:r>
            <a:r>
              <a:rPr lang="en-US" altLang="zh-CN" b="1" i="1" dirty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–1,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i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–1}-2(</a:t>
            </a:r>
            <a:r>
              <a:rPr kumimoji="1" lang="en-US" altLang="zh-CN" b="1" i="1" dirty="0">
                <a:solidFill>
                  <a:srgbClr val="376092"/>
                </a:solidFill>
              </a:rPr>
              <a:t>k</a:t>
            </a:r>
            <a:r>
              <a:rPr kumimoji="1" lang="en-US" altLang="zh-CN" b="1" dirty="0">
                <a:solidFill>
                  <a:srgbClr val="376092"/>
                </a:solidFill>
              </a:rPr>
              <a:t>-1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于是</a:t>
            </a:r>
            <a:endParaRPr kumimoji="1" lang="zh-CN" altLang="en-US" dirty="0"/>
          </a:p>
          <a:p>
            <a:pPr lvl="1"/>
            <a:endParaRPr kumimoji="1" lang="zh-CN" altLang="en-US" sz="2000" dirty="0"/>
          </a:p>
          <a:p>
            <a:pPr lvl="1"/>
            <a:endParaRPr kumimoji="1" lang="zh-CN" altLang="en-US" sz="2000" dirty="0"/>
          </a:p>
          <a:p>
            <a:pPr lvl="1"/>
            <a:endParaRPr kumimoji="1" lang="zh-CN" altLang="en-US" sz="2000" dirty="0"/>
          </a:p>
          <a:p>
            <a:pPr lvl="1"/>
            <a:endParaRPr kumimoji="1" lang="zh-CN" altLang="en-US" sz="2000" dirty="0"/>
          </a:p>
          <a:p>
            <a:pPr lvl="0"/>
            <a:r>
              <a:rPr kumimoji="1" lang="zh-CN" altLang="en-US" dirty="0"/>
              <a:t>再考虑</a:t>
            </a:r>
            <a:r>
              <a:rPr kumimoji="1" lang="en-US" altLang="zh-CN" dirty="0"/>
              <a:t> </a:t>
            </a:r>
            <a:r>
              <a:rPr kumimoji="1" lang="en-US" altLang="zh-CN" b="1" dirty="0">
                <a:solidFill>
                  <a:srgbClr val="376092"/>
                </a:solidFill>
              </a:rPr>
              <a:t>A</a:t>
            </a:r>
            <a:r>
              <a:rPr kumimoji="1" lang="en-US" altLang="zh-CN" dirty="0"/>
              <a:t> </a:t>
            </a:r>
            <a:r>
              <a:rPr kumimoji="1" lang="zh-CN" altLang="en-US" dirty="0"/>
              <a:t>交换元素</a:t>
            </a:r>
            <a:r>
              <a:rPr kumimoji="1" lang="zh-CN" altLang="en-US" dirty="0"/>
              <a:t>后，势的变化</a:t>
            </a:r>
            <a:endParaRPr kumimoji="1" lang="zh-CN" altLang="en-US" dirty="0"/>
          </a:p>
          <a:p>
            <a:pPr lvl="1"/>
            <a:r>
              <a:rPr kumimoji="1" lang="en-US" altLang="zh-CN" sz="2400" b="1" dirty="0">
                <a:solidFill>
                  <a:srgbClr val="376092"/>
                </a:solidFill>
              </a:rPr>
              <a:t>A</a:t>
            </a:r>
            <a:r>
              <a:rPr kumimoji="1" lang="en-US" altLang="zh-CN" dirty="0"/>
              <a:t>做</a:t>
            </a:r>
            <a:r>
              <a:rPr kumimoji="1" lang="en-US" altLang="zh-CN" sz="2400" b="1" dirty="0">
                <a:solidFill>
                  <a:srgbClr val="376092"/>
                </a:solidFill>
              </a:rPr>
              <a:t>j</a:t>
            </a:r>
            <a:r>
              <a:rPr kumimoji="1" lang="en-US" altLang="zh-CN" dirty="0"/>
              <a:t>次元素交换，最多增加势差</a:t>
            </a:r>
            <a:r>
              <a:rPr kumimoji="1" lang="en-US" altLang="zh-CN" sz="2400" b="1" dirty="0">
                <a:solidFill>
                  <a:srgbClr val="376092"/>
                </a:solidFill>
              </a:rPr>
              <a:t>2j</a:t>
            </a:r>
            <a:r>
              <a:rPr kumimoji="1" lang="en-US" altLang="zh-CN" dirty="0"/>
              <a:t>，小于所增加开销的</a:t>
            </a:r>
            <a:r>
              <a:rPr kumimoji="1" lang="en-US" altLang="zh-CN" sz="2400" b="1" dirty="0">
                <a:solidFill>
                  <a:srgbClr val="376092"/>
                </a:solidFill>
              </a:rPr>
              <a:t>4</a:t>
            </a:r>
            <a:r>
              <a:rPr kumimoji="1" lang="en-US" altLang="zh-CN" dirty="0"/>
              <a:t>倍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0" y="3247531"/>
            <a:ext cx="5270500" cy="15875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更多平摊分析经典问题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Splay trees </a:t>
            </a:r>
            <a:endParaRPr kumimoji="1" lang="en-US" altLang="zh-CN" dirty="0"/>
          </a:p>
          <a:p>
            <a:r>
              <a:rPr kumimoji="1" lang="en-US" altLang="zh-CN" dirty="0" err="1"/>
              <a:t>Red­black</a:t>
            </a:r>
            <a:r>
              <a:rPr kumimoji="1" lang="en-US" altLang="zh-CN" dirty="0"/>
              <a:t> trees </a:t>
            </a:r>
            <a:endParaRPr kumimoji="1" lang="en-US" altLang="zh-CN" dirty="0"/>
          </a:p>
          <a:p>
            <a:r>
              <a:rPr kumimoji="1" lang="en-US" altLang="zh-CN" dirty="0"/>
              <a:t>Fibonacci heaps </a:t>
            </a:r>
            <a:endParaRPr kumimoji="1" lang="en-US" altLang="zh-CN" dirty="0"/>
          </a:p>
          <a:p>
            <a:r>
              <a:rPr kumimoji="1" lang="en-US" altLang="zh-CN" dirty="0"/>
              <a:t>Disjoint sets </a:t>
            </a:r>
            <a:endParaRPr kumimoji="1" lang="en-US" altLang="zh-CN" dirty="0"/>
          </a:p>
          <a:p>
            <a:r>
              <a:rPr kumimoji="1" lang="en-US" altLang="zh-CN" dirty="0"/>
              <a:t>Maximum flow </a:t>
            </a:r>
            <a:endParaRPr kumimoji="1" lang="en-US" altLang="zh-CN" dirty="0"/>
          </a:p>
          <a:p>
            <a:r>
              <a:rPr kumimoji="1" lang="en-US" altLang="zh-CN" dirty="0"/>
              <a:t>Hash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endParaRPr kumimoji="1" lang="en-US" altLang="zh-CN" dirty="0"/>
          </a:p>
          <a:p>
            <a:r>
              <a:rPr kumimoji="1" lang="en-US" altLang="zh-CN" dirty="0"/>
              <a:t>Scapegoat trees 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平摊分析小结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Rectangle 3"/>
              <p:cNvSpPr>
                <a:spLocks noGrp="1" noChangeArrowheads="1"/>
              </p:cNvSpPr>
              <p:nvPr>
                <p:ph sz="quarter" idx="13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/>
                  <a:t>平摊分析的概念</a:t>
                </a:r>
                <a:endParaRPr lang="en-US" altLang="zh-CN"/>
              </a:p>
              <a:p>
                <a:r>
                  <a:rPr lang="zh-CN" altLang="en-US"/>
                  <a:t>平摊分析的三种方法</a:t>
                </a:r>
                <a:endParaRPr lang="zh-CN" altLang="en-US"/>
              </a:p>
              <a:p>
                <a:pPr lvl="1"/>
                <a:r>
                  <a:rPr lang="zh-CN" altLang="en-US"/>
                  <a:t>聚集分析：</a:t>
                </a:r>
                <a:r>
                  <a:rPr lang="zh-CN" altLang="en-US" dirty="0">
                    <a:sym typeface="+mn-ea"/>
                  </a:rPr>
                  <a:t>平摊代价 </a:t>
                </a:r>
                <a:r>
                  <a:rPr lang="en-US" altLang="zh-CN" dirty="0">
                    <a:sym typeface="+mn-ea"/>
                  </a:rPr>
                  <a:t>= n</a:t>
                </a:r>
                <a:r>
                  <a:rPr lang="zh-CN" altLang="en-US" dirty="0">
                    <a:sym typeface="+mn-ea"/>
                  </a:rPr>
                  <a:t>个操作总代价 </a:t>
                </a:r>
                <a:r>
                  <a:rPr lang="en-US" altLang="zh-CN" dirty="0">
                    <a:sym typeface="+mn-ea"/>
                  </a:rPr>
                  <a:t>/ n</a:t>
                </a:r>
                <a:endParaRPr lang="en-US" altLang="zh-CN"/>
              </a:p>
              <a:p>
                <a:pPr lvl="1"/>
                <a:r>
                  <a:rPr lang="zh-CN" altLang="en-US"/>
                  <a:t>记账法：构造平摊代价，使</a:t>
                </a:r>
                <a:r>
                  <a:rPr lang="en-US" altLang="zh-CN" sz="1600"/>
                  <a:t>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charset="0"/>
                      </a:rPr>
                      <m:t>第</m:t>
                    </m:r>
                    <m:r>
                      <a:rPr lang="en-US" altLang="zh-CN">
                        <a:latin typeface="Cambria Math" panose="02040503050406030204" charset="0"/>
                      </a:rPr>
                      <m:t>𝑘</m:t>
                    </m:r>
                    <m:r>
                      <m:rPr>
                        <m:nor/>
                      </m:rPr>
                      <a:rPr lang="zh-CN" altLang="en-US">
                        <a:latin typeface="Cambria Math" panose="02040503050406030204" charset="0"/>
                      </a:rPr>
                      <m:t>步</m:t>
                    </m:r>
                    <m:r>
                      <a:rPr lang="zh-CN" altLang="en-US">
                        <a:latin typeface="Cambria Math" panose="02040503050406030204" charset="0"/>
                      </a:rPr>
                      <m:t>存款</m:t>
                    </m:r>
                    <m:r>
                      <m:rPr>
                        <m:nor/>
                      </m:rPr>
                      <a:rPr lang="zh-CN" altLang="en-US">
                        <a:latin typeface="Cambria Math" panose="02040503050406030204" charset="0"/>
                      </a:rPr>
                      <m:t>余额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charset="0"/>
                      </a:rPr>
                      <m:t> 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>
                            <a:latin typeface="Cambria Math" panose="02040503050406030204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charset="0"/>
                          </a:rPr>
                          <m:t>=</m:t>
                        </m:r>
                        <m:r>
                          <a:rPr lang="en-US" altLang="zh-CN">
                            <a:latin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zh-CN" altLang="en-US">
                                <a:latin typeface="Cambria Math" panose="02040503050406030204" charset="0"/>
                              </a:rPr>
                              <m:t>平摊代价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>
                        <a:latin typeface="Cambria Math" panose="02040503050406030204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>
                            <a:latin typeface="Cambria Math" panose="02040503050406030204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charset="0"/>
                          </a:rPr>
                          <m:t>=</m:t>
                        </m:r>
                        <m:r>
                          <a:rPr lang="en-US" altLang="zh-CN">
                            <a:latin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zh-CN" altLang="en-US">
                                <a:latin typeface="Cambria Math" panose="02040503050406030204" charset="0"/>
                              </a:rPr>
                              <m:t>实际代价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>
                        <a:latin typeface="Cambria Math" panose="02040503050406030204" charset="0"/>
                      </a:rPr>
                      <m:t>≥</m:t>
                    </m:r>
                    <m:r>
                      <a:rPr lang="en-US" altLang="zh-CN">
                        <a:latin typeface="Cambria Math" panose="02040503050406030204" charset="0"/>
                      </a:rPr>
                      <m:t>0</m:t>
                    </m:r>
                  </m:oMath>
                </a14:m>
                <a:endParaRPr lang="en-US" altLang="zh-CN"/>
              </a:p>
              <a:p>
                <a:pPr lvl="1"/>
                <a:r>
                  <a:rPr lang="zh-CN" altLang="en-US" dirty="0"/>
                  <a:t>势能法：构造 </a:t>
                </a:r>
                <a:r>
                  <a:rPr lang="zh-CN" altLang="en-US" dirty="0">
                    <a:sym typeface="+mn-ea"/>
                  </a:rPr>
                  <a:t>势函数Φ 将每个数据结构D</a:t>
                </a:r>
                <a:r>
                  <a:rPr lang="zh-CN" altLang="en-US" baseline="-25000" dirty="0">
                    <a:sym typeface="+mn-ea"/>
                  </a:rPr>
                  <a:t>i</a:t>
                </a:r>
                <a:r>
                  <a:rPr lang="zh-CN" altLang="en-US" dirty="0">
                    <a:sym typeface="+mn-ea"/>
                  </a:rPr>
                  <a:t> 映射为一个实数Φ(D</a:t>
                </a:r>
                <a:r>
                  <a:rPr lang="zh-CN" altLang="en-US" baseline="-25000" dirty="0">
                    <a:sym typeface="+mn-ea"/>
                  </a:rPr>
                  <a:t>i</a:t>
                </a:r>
                <a:r>
                  <a:rPr lang="zh-CN" altLang="en-US" dirty="0">
                    <a:sym typeface="+mn-ea"/>
                  </a:rPr>
                  <a:t>)</a:t>
                </a:r>
                <a:r>
                  <a:rPr lang="zh-CN" altLang="en-US" dirty="0">
                    <a:sym typeface="+mn-ea"/>
                  </a:rPr>
                  <a:t>，且Φ(D</a:t>
                </a:r>
                <a:r>
                  <a:rPr lang="zh-CN" altLang="en-US" baseline="-25000" dirty="0">
                    <a:sym typeface="+mn-ea"/>
                  </a:rPr>
                  <a:t>i</a:t>
                </a:r>
                <a:r>
                  <a:rPr lang="zh-CN" altLang="en-US" dirty="0">
                    <a:sym typeface="+mn-ea"/>
                  </a:rPr>
                  <a:t>)≥Φ(D</a:t>
                </a:r>
                <a:r>
                  <a:rPr lang="zh-CN" altLang="en-US" baseline="-25000" dirty="0">
                    <a:sym typeface="+mn-ea"/>
                  </a:rPr>
                  <a:t>0</a:t>
                </a:r>
                <a:r>
                  <a:rPr lang="zh-CN" altLang="en-US" dirty="0">
                    <a:sym typeface="+mn-ea"/>
                  </a:rPr>
                  <a:t>)</a:t>
                </a:r>
                <a:endParaRPr lang="zh-CN" altLang="en-US" dirty="0"/>
              </a:p>
              <a:p>
                <a:r>
                  <a:rPr lang="zh-CN" altLang="en-US"/>
                  <a:t>动态表及其上的平摊分析</a:t>
                </a:r>
                <a:endParaRPr lang="en-US" altLang="zh-CN"/>
              </a:p>
              <a:p>
                <a:r>
                  <a:rPr lang="en-US" altLang="zh-CN"/>
                  <a:t>MTF</a:t>
                </a:r>
                <a:r>
                  <a:rPr lang="zh-CN" altLang="en-US"/>
                  <a:t>链表访问的平摊分析</a:t>
                </a:r>
                <a:endParaRPr lang="zh-CN" altLang="en-US"/>
              </a:p>
            </p:txBody>
          </p:sp>
        </mc:Choice>
        <mc:Fallback>
          <p:sp>
            <p:nvSpPr>
              <p:cNvPr id="9219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1"/>
                <a:stretch>
                  <a:fillRect l="-11" t="-222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p>
            <a:r>
              <a:rPr lang="zh-CN" altLang="en-US"/>
              <a:t>17 Amortized Analysis</a:t>
            </a:r>
            <a:r>
              <a:rPr lang="en-US" altLang="zh-CN"/>
              <a:t> (CLRS, 3rd ed.)</a:t>
            </a:r>
            <a:endParaRPr lang="zh-CN" altLang="en-US"/>
          </a:p>
          <a:p>
            <a:pPr lvl="1"/>
            <a:r>
              <a:rPr lang="zh-CN" altLang="en-US"/>
              <a:t>17.1 Aggregate analysis</a:t>
            </a:r>
            <a:endParaRPr lang="zh-CN" altLang="en-US"/>
          </a:p>
          <a:p>
            <a:pPr lvl="1"/>
            <a:r>
              <a:rPr lang="zh-CN" altLang="en-US"/>
              <a:t>17.2 The accounting method</a:t>
            </a:r>
            <a:endParaRPr lang="zh-CN" altLang="en-US"/>
          </a:p>
          <a:p>
            <a:pPr lvl="1"/>
            <a:r>
              <a:rPr lang="zh-CN" altLang="en-US"/>
              <a:t>17.3 The potential method</a:t>
            </a:r>
            <a:endParaRPr lang="zh-CN" altLang="en-US"/>
          </a:p>
          <a:p>
            <a:pPr lvl="1"/>
            <a:r>
              <a:rPr lang="zh-CN" altLang="en-US"/>
              <a:t>17.4 Dynamic tables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平摊分析也常用于分析</a:t>
            </a:r>
            <a:r>
              <a:rPr lang="en-US" altLang="zh-CN"/>
              <a:t>“</a:t>
            </a:r>
            <a:r>
              <a:rPr lang="zh-CN" altLang="en-US"/>
              <a:t>竞争比</a:t>
            </a:r>
            <a:r>
              <a:rPr lang="en-US" altLang="zh-CN"/>
              <a:t>”</a:t>
            </a:r>
            <a:endParaRPr lang="zh-CN" altLang="en-US"/>
          </a:p>
          <a:p>
            <a:pPr lvl="1"/>
            <a:r>
              <a:rPr lang="zh-CN" altLang="en-US"/>
              <a:t>（见</a:t>
            </a:r>
            <a:r>
              <a:rPr lang="en-US" altLang="zh-CN"/>
              <a:t> </a:t>
            </a:r>
            <a:r>
              <a:rPr lang="zh-CN" altLang="en-US"/>
              <a:t>第</a:t>
            </a:r>
            <a:r>
              <a:rPr lang="en-US" altLang="zh-CN"/>
              <a:t>14</a:t>
            </a:r>
            <a:r>
              <a:rPr lang="zh-CN" altLang="en-US"/>
              <a:t>讲</a:t>
            </a:r>
            <a:r>
              <a:rPr lang="en-US" altLang="zh-CN"/>
              <a:t> </a:t>
            </a:r>
            <a:r>
              <a:rPr lang="zh-CN" altLang="en-US"/>
              <a:t>在线</a:t>
            </a:r>
            <a:r>
              <a:rPr lang="zh-CN" altLang="en-US"/>
              <a:t>算法）</a:t>
            </a:r>
            <a:endParaRPr lang="zh-CN" altLang="en-US"/>
          </a:p>
        </p:txBody>
      </p:sp>
      <p:sp>
        <p:nvSpPr>
          <p:cNvPr id="3" name="幻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聚集分析（</a:t>
            </a:r>
            <a:r>
              <a:rPr lang="en-US" altLang="zh-CN" dirty="0"/>
              <a:t>aggregate method</a:t>
            </a:r>
            <a:r>
              <a:rPr lang="zh-CN" altLang="en-US" dirty="0"/>
              <a:t>）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平摊代价 </a:t>
            </a:r>
            <a:r>
              <a:rPr lang="en-US" altLang="zh-CN" dirty="0"/>
              <a:t>= n</a:t>
            </a:r>
            <a:r>
              <a:rPr lang="zh-CN" altLang="en-US" dirty="0"/>
              <a:t>个操作总代价 </a:t>
            </a:r>
            <a:r>
              <a:rPr lang="en-US" altLang="zh-CN" dirty="0"/>
              <a:t>/ n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 txBox="1"/>
          <p:nvPr/>
        </p:nvSpPr>
        <p:spPr>
          <a:xfrm>
            <a:off x="1" y="593458"/>
            <a:ext cx="41909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862EF07-F8AA-4856-A8D2-9E0B251222CE}" type="slidenum">
              <a:rPr lang="en-US" altLang="zh-CN" sz="1600" smtClean="0">
                <a:solidFill>
                  <a:schemeClr val="bg1"/>
                </a:solidFill>
                <a:latin typeface="Garamond" panose="02020404030301010803" charset="0"/>
              </a:rPr>
            </a:fld>
            <a:endParaRPr lang="en-US" altLang="zh-CN" sz="1600" dirty="0">
              <a:solidFill>
                <a:schemeClr val="bg1"/>
              </a:solidFill>
              <a:latin typeface="Garamond" panose="02020404030301010803" charset="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栈</a:t>
            </a:r>
            <a:r>
              <a:rPr lang="en-US" altLang="zh-CN"/>
              <a:t>S</a:t>
            </a:r>
            <a:r>
              <a:rPr lang="zh-CN" altLang="en-US"/>
              <a:t>上的三种操作</a:t>
            </a: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sz="2800" b="1" dirty="0"/>
              <a:t>PUSH(</a:t>
            </a:r>
            <a:r>
              <a:rPr lang="en-US" altLang="zh-CN" sz="2800" b="1" i="1" dirty="0" err="1"/>
              <a:t>S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/>
              <a:t>x</a:t>
            </a:r>
            <a:r>
              <a:rPr lang="en-US" altLang="zh-CN" sz="2800" b="1" dirty="0"/>
              <a:t>)</a:t>
            </a:r>
            <a:r>
              <a:rPr lang="zh-CN" altLang="en-US" sz="2800" dirty="0"/>
              <a:t>：将</a:t>
            </a:r>
            <a:r>
              <a:rPr lang="en-US" sz="2800" b="1" i="1" dirty="0"/>
              <a:t>x</a:t>
            </a:r>
            <a:r>
              <a:rPr lang="zh-CN" altLang="en-US" sz="2800" dirty="0"/>
              <a:t>压入</a:t>
            </a:r>
            <a:r>
              <a:rPr lang="en-US" sz="2800" b="1" i="1" dirty="0"/>
              <a:t>S</a:t>
            </a:r>
            <a:endParaRPr lang="en-US" sz="2800" b="1" i="1" dirty="0"/>
          </a:p>
          <a:p>
            <a:pPr lvl="1" eaLnBrk="1" hangingPunct="1"/>
            <a:r>
              <a:rPr lang="zh-CN" altLang="en-US" sz="2400" dirty="0"/>
              <a:t>运行时间</a:t>
            </a:r>
            <a:r>
              <a:rPr lang="el-GR" altLang="zh-CN" sz="2400" b="1" dirty="0"/>
              <a:t>Ο</a:t>
            </a:r>
            <a:r>
              <a:rPr lang="en-US" altLang="zh-CN" sz="2400" b="1" dirty="0"/>
              <a:t>(1)</a:t>
            </a:r>
            <a:endParaRPr lang="en-US" altLang="zh-CN" sz="2400" b="1" dirty="0"/>
          </a:p>
          <a:p>
            <a:pPr eaLnBrk="1" hangingPunct="1"/>
            <a:r>
              <a:rPr lang="zh-CN" altLang="en-US" sz="2800" dirty="0"/>
              <a:t> </a:t>
            </a:r>
            <a:r>
              <a:rPr lang="en-US" altLang="zh-CN" sz="2800" b="1" dirty="0"/>
              <a:t>POP(</a:t>
            </a:r>
            <a:r>
              <a:rPr lang="en-US" altLang="zh-CN" sz="2800" b="1" i="1" dirty="0"/>
              <a:t>S</a:t>
            </a:r>
            <a:r>
              <a:rPr lang="en-US" altLang="zh-CN" sz="2800" b="1" dirty="0"/>
              <a:t>)</a:t>
            </a:r>
            <a:r>
              <a:rPr lang="zh-CN" altLang="en-US" sz="2800" dirty="0"/>
              <a:t>：弹出栈顶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运行时间</a:t>
            </a:r>
            <a:r>
              <a:rPr lang="el-GR" altLang="zh-CN" sz="2400" b="1" dirty="0"/>
              <a:t>Ο</a:t>
            </a:r>
            <a:r>
              <a:rPr lang="en-US" altLang="zh-CN" sz="2400" b="1" dirty="0"/>
              <a:t>(1)</a:t>
            </a:r>
            <a:endParaRPr lang="en-US" altLang="zh-CN" sz="2400" b="1" dirty="0"/>
          </a:p>
          <a:p>
            <a:pPr eaLnBrk="1" hangingPunct="1"/>
            <a:r>
              <a:rPr lang="en-US" altLang="zh-CN" sz="2800" b="1" dirty="0"/>
              <a:t>MULTIPOP(</a:t>
            </a:r>
            <a:r>
              <a:rPr lang="en-US" altLang="zh-CN" sz="2800" b="1" i="1" dirty="0" err="1"/>
              <a:t>S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/>
              <a:t>k</a:t>
            </a:r>
            <a:r>
              <a:rPr lang="en-US" altLang="zh-CN" sz="2800" b="1" dirty="0"/>
              <a:t>)</a:t>
            </a:r>
            <a:r>
              <a:rPr lang="zh-CN" altLang="en-US" sz="2800" dirty="0"/>
              <a:t>：弹出栈顶</a:t>
            </a:r>
            <a:r>
              <a:rPr lang="en-US" altLang="zh-CN" sz="2800" i="1" dirty="0"/>
              <a:t>k</a:t>
            </a:r>
            <a:r>
              <a:rPr lang="zh-CN" altLang="en-US" sz="2800" dirty="0"/>
              <a:t>个对象</a:t>
            </a:r>
            <a:endParaRPr lang="en-US" altLang="zh-CN" sz="2800" dirty="0"/>
          </a:p>
          <a:p>
            <a:pPr lvl="1" eaLnBrk="1" hangingPunct="1"/>
            <a:endParaRPr lang="en-US" altLang="zh-CN" sz="2400" dirty="0"/>
          </a:p>
          <a:p>
            <a:pPr lvl="1" eaLnBrk="1" hangingPunct="1"/>
            <a:endParaRPr lang="en-US" altLang="zh-CN" sz="2400" dirty="0"/>
          </a:p>
          <a:p>
            <a:pPr lvl="1" eaLnBrk="1" hangingPunct="1"/>
            <a:endParaRPr lang="en-US" altLang="zh-CN" sz="2400" dirty="0"/>
          </a:p>
          <a:p>
            <a:pPr lvl="1" eaLnBrk="1" hangingPunct="1"/>
            <a:endParaRPr lang="en-US" altLang="zh-CN" sz="2400" dirty="0"/>
          </a:p>
          <a:p>
            <a:pPr lvl="1" eaLnBrk="1" hangingPunct="1"/>
            <a:r>
              <a:rPr lang="zh-CN" altLang="en-US" sz="2400" dirty="0"/>
              <a:t>运行时间</a:t>
            </a:r>
            <a:r>
              <a:rPr lang="el-GR" altLang="zh-CN" sz="2400" b="1" dirty="0"/>
              <a:t>Ο</a:t>
            </a:r>
            <a:r>
              <a:rPr lang="en-US" altLang="zh-CN" sz="2400" b="1" dirty="0"/>
              <a:t>(min(</a:t>
            </a:r>
            <a:r>
              <a:rPr lang="en-US" altLang="zh-CN" sz="2400" b="1" i="1" dirty="0" err="1"/>
              <a:t>k</a:t>
            </a:r>
            <a:r>
              <a:rPr lang="en-US" altLang="zh-CN" sz="2400" b="1" dirty="0" err="1"/>
              <a:t>,</a:t>
            </a:r>
            <a:r>
              <a:rPr lang="en-US" altLang="zh-CN" sz="2400" b="1" i="1" dirty="0" err="1"/>
              <a:t>s</a:t>
            </a:r>
            <a:r>
              <a:rPr lang="en-US" altLang="zh-CN" sz="2400" b="1" dirty="0"/>
              <a:t>))</a:t>
            </a:r>
            <a:r>
              <a:rPr lang="zh-CN" altLang="en-US" sz="2400" dirty="0"/>
              <a:t>，</a:t>
            </a:r>
            <a:r>
              <a:rPr lang="en-US" altLang="zh-CN" sz="2400" b="1" i="1" dirty="0"/>
              <a:t>s</a:t>
            </a:r>
            <a:r>
              <a:rPr lang="zh-CN" altLang="en-US" sz="2400" dirty="0"/>
              <a:t>为栈中对象个数</a:t>
            </a:r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124200" y="3843922"/>
            <a:ext cx="586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MULTIPOP(</a:t>
            </a:r>
            <a:r>
              <a:rPr lang="en-US" sz="2400" b="1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en-US" sz="24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while not STACK-EMPTY(</a:t>
            </a:r>
            <a:r>
              <a:rPr lang="en-US" sz="2400" b="1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2400" b="1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≠ 0 </a:t>
            </a:r>
            <a:br>
              <a:rPr lang="en-US" sz="24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do POP(</a:t>
            </a:r>
            <a:r>
              <a:rPr lang="en-US" sz="2400" b="1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en-US" sz="24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   </a:t>
            </a:r>
            <a:r>
              <a:rPr lang="en-US" sz="2400" b="1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2400" b="1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 </a:t>
            </a:r>
            <a:endParaRPr lang="zh-CN" altLang="en-US" sz="2400" b="1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" y="593458"/>
            <a:ext cx="419099" cy="365125"/>
          </a:xfrm>
        </p:spPr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/>
              <a:t>n</a:t>
            </a:r>
            <a:r>
              <a:rPr lang="zh-CN" altLang="en-US"/>
              <a:t>个栈操作的最坏时间</a:t>
            </a:r>
            <a:r>
              <a:rPr lang="zh-CN" altLang="en-US"/>
              <a:t>总和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设有</a:t>
            </a:r>
            <a:r>
              <a:rPr lang="en-US" altLang="zh-CN" sz="2800" b="1" i="1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zh-CN" altLang="en-US" sz="2800" dirty="0"/>
              <a:t>个栈操作（</a:t>
            </a:r>
            <a:r>
              <a:rPr lang="en-US" altLang="zh-CN" sz="2800" b="1" dirty="0"/>
              <a:t>PUSH</a:t>
            </a:r>
            <a:r>
              <a:rPr lang="zh-CN" altLang="en-US" sz="2800" dirty="0"/>
              <a:t>、</a:t>
            </a:r>
            <a:r>
              <a:rPr lang="en-US" altLang="zh-CN" sz="2800" b="1" dirty="0"/>
              <a:t>POP</a:t>
            </a:r>
            <a:r>
              <a:rPr lang="zh-CN" altLang="en-US" sz="2800" dirty="0"/>
              <a:t>、</a:t>
            </a:r>
            <a:r>
              <a:rPr lang="en-US" altLang="zh-CN" sz="2800" b="1" dirty="0"/>
              <a:t>MULTIPOP </a:t>
            </a:r>
            <a:r>
              <a:rPr lang="zh-CN" altLang="en-US" sz="2800" dirty="0"/>
              <a:t>）</a:t>
            </a:r>
            <a:r>
              <a:rPr lang="en-US" altLang="zh-CN" sz="2800" dirty="0"/>
              <a:t> </a:t>
            </a:r>
            <a:r>
              <a:rPr lang="zh-CN" altLang="en-US" sz="2800" dirty="0"/>
              <a:t>的序列，作用于初始为空的栈</a:t>
            </a:r>
            <a:r>
              <a:rPr lang="en-US" altLang="zh-CN" sz="2800" b="1" i="1" dirty="0">
                <a:solidFill>
                  <a:srgbClr val="3C8C93"/>
                </a:solidFill>
              </a:rPr>
              <a:t>S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总的运行时间的界是什么？</a:t>
            </a:r>
            <a:endParaRPr lang="en-US" altLang="zh-CN" sz="2800" dirty="0"/>
          </a:p>
          <a:p>
            <a:pPr lvl="1"/>
            <a:r>
              <a:rPr lang="zh-CN" altLang="en-US" sz="2400" dirty="0"/>
              <a:t>每个操作都可能是</a:t>
            </a:r>
            <a:r>
              <a:rPr lang="en-US" altLang="zh-CN" sz="2400" b="1" dirty="0"/>
              <a:t>MULTIPOP </a:t>
            </a:r>
            <a:endParaRPr lang="en-US" altLang="zh-CN" sz="2400" b="1" dirty="0"/>
          </a:p>
          <a:p>
            <a:pPr lvl="1"/>
            <a:r>
              <a:rPr lang="zh-CN" altLang="en-US" sz="2400" dirty="0"/>
              <a:t>每个</a:t>
            </a:r>
            <a:r>
              <a:rPr lang="en-US" altLang="zh-CN" sz="2400" b="1" dirty="0"/>
              <a:t>MULTIPOP </a:t>
            </a:r>
            <a:r>
              <a:rPr lang="zh-CN" altLang="en-US" sz="2400" dirty="0"/>
              <a:t>的运行时间是</a:t>
            </a:r>
            <a:r>
              <a:rPr lang="el-GR" altLang="zh-CN" sz="2400" b="1" i="1" dirty="0">
                <a:solidFill>
                  <a:srgbClr val="3C8C93"/>
                </a:solidFill>
              </a:rPr>
              <a:t>Ο</a:t>
            </a:r>
            <a:r>
              <a:rPr lang="en-US" altLang="zh-CN" sz="2400" b="1" dirty="0">
                <a:solidFill>
                  <a:srgbClr val="3C8C93"/>
                </a:solidFill>
              </a:rPr>
              <a:t>(min(</a:t>
            </a:r>
            <a:r>
              <a:rPr lang="en-US" altLang="zh-CN" sz="2400" b="1" i="1" dirty="0">
                <a:solidFill>
                  <a:srgbClr val="3C8C93"/>
                </a:solidFill>
              </a:rPr>
              <a:t>k</a:t>
            </a:r>
            <a:r>
              <a:rPr lang="en-US" altLang="zh-CN" sz="2400" b="1" dirty="0">
                <a:solidFill>
                  <a:srgbClr val="3C8C93"/>
                </a:solidFill>
              </a:rPr>
              <a:t>, </a:t>
            </a:r>
            <a:r>
              <a:rPr lang="en-US" altLang="zh-CN" sz="2400" b="1" i="1" dirty="0">
                <a:solidFill>
                  <a:srgbClr val="3C8C93"/>
                </a:solidFill>
              </a:rPr>
              <a:t>s</a:t>
            </a:r>
            <a:r>
              <a:rPr lang="en-US" altLang="zh-CN" sz="2400" b="1" dirty="0">
                <a:solidFill>
                  <a:srgbClr val="3C8C93"/>
                </a:solidFill>
              </a:rPr>
              <a:t>))=</a:t>
            </a:r>
            <a:r>
              <a:rPr lang="el-GR" altLang="zh-CN" sz="2400" b="1" i="1" dirty="0">
                <a:solidFill>
                  <a:srgbClr val="3C8C93"/>
                </a:solidFill>
              </a:rPr>
              <a:t>Ο</a:t>
            </a:r>
            <a:r>
              <a:rPr lang="en-US" altLang="zh-CN" sz="2400" b="1" dirty="0">
                <a:solidFill>
                  <a:srgbClr val="3C8C93"/>
                </a:solidFill>
              </a:rPr>
              <a:t>(</a:t>
            </a:r>
            <a:r>
              <a:rPr lang="en-US" altLang="zh-CN" sz="2400" b="1" i="1" dirty="0">
                <a:solidFill>
                  <a:srgbClr val="3C8C93"/>
                </a:solidFill>
              </a:rPr>
              <a:t>n</a:t>
            </a:r>
            <a:r>
              <a:rPr lang="en-US" altLang="zh-CN" sz="2400" b="1" dirty="0">
                <a:solidFill>
                  <a:srgbClr val="3C8C93"/>
                </a:solidFill>
              </a:rPr>
              <a:t>)</a:t>
            </a:r>
            <a:endParaRPr lang="en-US" altLang="zh-CN" sz="2400" b="1" dirty="0">
              <a:solidFill>
                <a:srgbClr val="3C8C93"/>
              </a:solidFill>
            </a:endParaRPr>
          </a:p>
          <a:p>
            <a:pPr lvl="1"/>
            <a:r>
              <a:rPr lang="zh-CN" altLang="en-US" sz="2400" dirty="0"/>
              <a:t>总的运行时间的上界为</a:t>
            </a:r>
            <a:r>
              <a:rPr lang="el-GR" altLang="zh-CN" sz="2400" b="1" i="1" dirty="0">
                <a:solidFill>
                  <a:srgbClr val="3C8C93"/>
                </a:solidFill>
              </a:rPr>
              <a:t>Ο</a:t>
            </a:r>
            <a:r>
              <a:rPr lang="en-US" altLang="zh-CN" sz="2400" b="1" dirty="0">
                <a:solidFill>
                  <a:srgbClr val="3C8C93"/>
                </a:solidFill>
              </a:rPr>
              <a:t>(</a:t>
            </a:r>
            <a:r>
              <a:rPr lang="en-US" altLang="zh-CN" sz="2400" b="1" i="1" dirty="0">
                <a:solidFill>
                  <a:srgbClr val="3C8C93"/>
                </a:solidFill>
              </a:rPr>
              <a:t>n</a:t>
            </a:r>
            <a:r>
              <a:rPr lang="en-US" altLang="zh-CN" sz="2400" b="1" baseline="30000" dirty="0">
                <a:solidFill>
                  <a:srgbClr val="3C8C93"/>
                </a:solidFill>
              </a:rPr>
              <a:t>2</a:t>
            </a:r>
            <a:r>
              <a:rPr lang="en-US" altLang="zh-CN" sz="2400" b="1" dirty="0">
                <a:solidFill>
                  <a:srgbClr val="3C8C93"/>
                </a:solidFill>
              </a:rPr>
              <a:t>)</a:t>
            </a:r>
            <a:endParaRPr lang="en-US" altLang="zh-CN" sz="2400" b="1" dirty="0">
              <a:solidFill>
                <a:srgbClr val="3C8C93"/>
              </a:solidFill>
            </a:endParaRPr>
          </a:p>
          <a:p>
            <a:pPr lvl="1"/>
            <a:r>
              <a:rPr lang="zh-CN" altLang="en-US" sz="2400" dirty="0"/>
              <a:t>这是一个紧的上界吗？</a:t>
            </a:r>
            <a:endParaRPr lang="zh-CN" altLang="en-US" sz="2400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" y="593458"/>
            <a:ext cx="419099" cy="365125"/>
          </a:xfrm>
        </p:spPr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>
                <a:solidFill>
                  <a:srgbClr val="3C8C93"/>
                </a:solidFill>
              </a:rPr>
              <a:t>n</a:t>
            </a:r>
            <a:r>
              <a:rPr lang="zh-CN" altLang="en-US" dirty="0"/>
              <a:t>个栈操作的平摊时间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只有</a:t>
            </a:r>
            <a:r>
              <a:rPr lang="en-US" altLang="zh-CN" b="1" dirty="0"/>
              <a:t>PUSH</a:t>
            </a:r>
            <a:r>
              <a:rPr lang="zh-CN" altLang="en-US" dirty="0"/>
              <a:t>操作增加栈</a:t>
            </a:r>
            <a:r>
              <a:rPr lang="en-US" altLang="zh-CN" b="1" i="1" dirty="0">
                <a:solidFill>
                  <a:srgbClr val="3C8C93"/>
                </a:solidFill>
              </a:rPr>
              <a:t>S</a:t>
            </a:r>
            <a:r>
              <a:rPr lang="zh-CN" altLang="en-US" dirty="0"/>
              <a:t>中的对象个数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所有</a:t>
            </a:r>
            <a:r>
              <a:rPr lang="en-US" altLang="zh-CN" b="1" dirty="0"/>
              <a:t>POP</a:t>
            </a:r>
            <a:r>
              <a:rPr lang="zh-CN" altLang="en-US" dirty="0"/>
              <a:t>和</a:t>
            </a:r>
            <a:r>
              <a:rPr lang="en-US" altLang="zh-CN" b="1" dirty="0"/>
              <a:t>MULTIPOP </a:t>
            </a:r>
            <a:r>
              <a:rPr lang="zh-CN" altLang="en-US" dirty="0"/>
              <a:t>弹出的对象数不会弹出多于</a:t>
            </a:r>
            <a:r>
              <a:rPr lang="en-US" altLang="zh-CN" b="1" dirty="0"/>
              <a:t>PUSH</a:t>
            </a:r>
            <a:r>
              <a:rPr lang="zh-CN" altLang="en-US" dirty="0"/>
              <a:t>入栈的对象数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故总的运行时间为</a:t>
            </a:r>
            <a:r>
              <a:rPr lang="el-GR" altLang="zh-CN" b="1" i="1" dirty="0">
                <a:solidFill>
                  <a:srgbClr val="3C8C93"/>
                </a:solidFill>
              </a:rPr>
              <a:t>Ο</a:t>
            </a:r>
            <a:r>
              <a:rPr lang="en-US" altLang="zh-CN" b="1" dirty="0">
                <a:solidFill>
                  <a:srgbClr val="3C8C93"/>
                </a:solidFill>
              </a:rPr>
              <a:t>(</a:t>
            </a:r>
            <a:r>
              <a:rPr lang="en-US" altLang="zh-CN" b="1" i="1" dirty="0">
                <a:solidFill>
                  <a:srgbClr val="3C8C93"/>
                </a:solidFill>
              </a:rPr>
              <a:t>n</a:t>
            </a:r>
            <a:r>
              <a:rPr lang="en-US" altLang="zh-CN" b="1" dirty="0">
                <a:solidFill>
                  <a:srgbClr val="3C8C93"/>
                </a:solidFill>
              </a:rPr>
              <a:t>)</a:t>
            </a:r>
            <a:endParaRPr lang="en-US" altLang="zh-CN" b="1" dirty="0">
              <a:solidFill>
                <a:srgbClr val="3C8C93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所有</a:t>
            </a:r>
            <a:r>
              <a:rPr lang="en-US" altLang="zh-CN" sz="2400" b="1" dirty="0"/>
              <a:t>PUSH</a:t>
            </a:r>
            <a:r>
              <a:rPr lang="zh-CN" altLang="en-US" sz="2400" dirty="0"/>
              <a:t>入栈的对象数为</a:t>
            </a:r>
            <a:r>
              <a:rPr lang="el-GR" altLang="zh-CN" sz="2400" b="1" i="1" dirty="0">
                <a:solidFill>
                  <a:srgbClr val="3C8C93"/>
                </a:solidFill>
              </a:rPr>
              <a:t>Ο</a:t>
            </a:r>
            <a:r>
              <a:rPr lang="en-US" altLang="zh-CN" sz="2400" b="1" dirty="0">
                <a:solidFill>
                  <a:srgbClr val="3C8C93"/>
                </a:solidFill>
              </a:rPr>
              <a:t>(</a:t>
            </a:r>
            <a:r>
              <a:rPr lang="en-US" altLang="zh-CN" sz="2400" b="1" i="1" dirty="0">
                <a:solidFill>
                  <a:srgbClr val="3C8C93"/>
                </a:solidFill>
              </a:rPr>
              <a:t>n</a:t>
            </a:r>
            <a:r>
              <a:rPr lang="en-US" altLang="zh-CN" sz="2400" b="1" dirty="0">
                <a:solidFill>
                  <a:srgbClr val="3C8C93"/>
                </a:solidFill>
              </a:rPr>
              <a:t>)</a:t>
            </a:r>
            <a:endParaRPr lang="en-US" altLang="zh-CN" sz="2400" b="1" dirty="0">
              <a:solidFill>
                <a:srgbClr val="3C8C93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所有</a:t>
            </a:r>
            <a:r>
              <a:rPr lang="en-US" altLang="zh-CN" sz="2400" b="1" dirty="0"/>
              <a:t>POP</a:t>
            </a:r>
            <a:r>
              <a:rPr lang="zh-CN" altLang="en-US" sz="2400" dirty="0"/>
              <a:t>和</a:t>
            </a:r>
            <a:r>
              <a:rPr lang="en-US" altLang="zh-CN" sz="2400" b="1" dirty="0"/>
              <a:t>MULTIPOP </a:t>
            </a:r>
            <a:r>
              <a:rPr lang="zh-CN" altLang="en-US" sz="2400" dirty="0"/>
              <a:t>弹出的对象数也为</a:t>
            </a:r>
            <a:r>
              <a:rPr lang="el-GR" altLang="zh-CN" sz="2400" b="1" i="1" dirty="0">
                <a:solidFill>
                  <a:srgbClr val="3C8C93"/>
                </a:solidFill>
              </a:rPr>
              <a:t>Ο</a:t>
            </a:r>
            <a:r>
              <a:rPr lang="en-US" altLang="zh-CN" sz="2400" b="1" dirty="0">
                <a:solidFill>
                  <a:srgbClr val="3C8C93"/>
                </a:solidFill>
              </a:rPr>
              <a:t>(</a:t>
            </a:r>
            <a:r>
              <a:rPr lang="en-US" altLang="zh-CN" sz="2400" b="1" i="1" dirty="0">
                <a:solidFill>
                  <a:srgbClr val="3C8C93"/>
                </a:solidFill>
              </a:rPr>
              <a:t>n</a:t>
            </a:r>
            <a:r>
              <a:rPr lang="en-US" altLang="zh-CN" sz="2400" b="1" dirty="0">
                <a:solidFill>
                  <a:srgbClr val="3C8C93"/>
                </a:solidFill>
              </a:rPr>
              <a:t>)</a:t>
            </a:r>
            <a:endParaRPr lang="en-US" altLang="zh-CN" sz="2400" b="1" dirty="0">
              <a:solidFill>
                <a:srgbClr val="3C8C93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dirty="0"/>
              <a:t>每个</a:t>
            </a:r>
            <a:r>
              <a:rPr lang="en-US" altLang="zh-CN" b="1" dirty="0"/>
              <a:t>PUSH</a:t>
            </a:r>
            <a:r>
              <a:rPr lang="zh-CN" altLang="en-US" dirty="0"/>
              <a:t>、</a:t>
            </a:r>
            <a:r>
              <a:rPr lang="en-US" altLang="zh-CN" b="1" dirty="0"/>
              <a:t>POP</a:t>
            </a:r>
            <a:r>
              <a:rPr lang="zh-CN" altLang="en-US" dirty="0"/>
              <a:t>和</a:t>
            </a:r>
            <a:r>
              <a:rPr lang="en-US" altLang="zh-CN" b="1" dirty="0"/>
              <a:t>MULTIPOP</a:t>
            </a:r>
            <a:r>
              <a:rPr lang="en-US" altLang="zh-CN" dirty="0"/>
              <a:t> </a:t>
            </a:r>
            <a:r>
              <a:rPr lang="zh-CN" altLang="en-US" dirty="0"/>
              <a:t>操作的平摊时间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l-GR" altLang="zh-CN" sz="2400" b="1" i="1" dirty="0">
                <a:solidFill>
                  <a:srgbClr val="3C8C93"/>
                </a:solidFill>
              </a:rPr>
              <a:t>Ο</a:t>
            </a:r>
            <a:r>
              <a:rPr lang="en-US" altLang="zh-CN" sz="2400" b="1" dirty="0">
                <a:solidFill>
                  <a:srgbClr val="3C8C93"/>
                </a:solidFill>
              </a:rPr>
              <a:t>(</a:t>
            </a:r>
            <a:r>
              <a:rPr lang="en-US" altLang="zh-CN" sz="2400" b="1" i="1" dirty="0">
                <a:solidFill>
                  <a:srgbClr val="3C8C93"/>
                </a:solidFill>
              </a:rPr>
              <a:t>n</a:t>
            </a:r>
            <a:r>
              <a:rPr lang="en-US" altLang="zh-CN" sz="2400" b="1" dirty="0">
                <a:solidFill>
                  <a:srgbClr val="3C8C93"/>
                </a:solidFill>
              </a:rPr>
              <a:t>)/</a:t>
            </a:r>
            <a:r>
              <a:rPr lang="en-US" altLang="zh-CN" sz="2400" b="1" i="1" dirty="0">
                <a:solidFill>
                  <a:srgbClr val="3C8C93"/>
                </a:solidFill>
              </a:rPr>
              <a:t>n</a:t>
            </a:r>
            <a:r>
              <a:rPr lang="en-US" altLang="zh-CN" sz="2400" b="1" dirty="0">
                <a:solidFill>
                  <a:srgbClr val="3C8C93"/>
                </a:solidFill>
              </a:rPr>
              <a:t> = </a:t>
            </a:r>
            <a:r>
              <a:rPr lang="el-GR" altLang="zh-CN" sz="2400" b="1" i="1" dirty="0">
                <a:solidFill>
                  <a:srgbClr val="3C8C93"/>
                </a:solidFill>
              </a:rPr>
              <a:t>Ο</a:t>
            </a:r>
            <a:r>
              <a:rPr lang="en-US" altLang="zh-CN" sz="2400" b="1" dirty="0">
                <a:solidFill>
                  <a:srgbClr val="3C8C93"/>
                </a:solidFill>
              </a:rPr>
              <a:t>(1)</a:t>
            </a:r>
            <a:endParaRPr lang="en-US" altLang="zh-CN" sz="2400" b="1" dirty="0">
              <a:solidFill>
                <a:srgbClr val="3C8C93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聚集法：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通过总时间求平均得到平摊时间，不需要对操作序列的概率分布做假设。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" y="593458"/>
            <a:ext cx="419099" cy="365125"/>
          </a:xfrm>
        </p:spPr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二进制计数器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计数器</a:t>
            </a:r>
            <a:r>
              <a:rPr lang="en-US" sz="2800" b="1" i="1" dirty="0">
                <a:solidFill>
                  <a:srgbClr val="3C8C93"/>
                </a:solidFill>
              </a:rPr>
              <a:t>A</a:t>
            </a:r>
            <a:r>
              <a:rPr lang="en-US" sz="2800" b="1" dirty="0">
                <a:solidFill>
                  <a:srgbClr val="3C8C93"/>
                </a:solidFill>
              </a:rPr>
              <a:t>[0 ‥ </a:t>
            </a:r>
            <a:r>
              <a:rPr lang="en-US" sz="2800" b="1" i="1" dirty="0">
                <a:solidFill>
                  <a:srgbClr val="3C8C93"/>
                </a:solidFill>
              </a:rPr>
              <a:t>k</a:t>
            </a:r>
            <a:r>
              <a:rPr lang="en-US" sz="2800" b="1" dirty="0">
                <a:solidFill>
                  <a:srgbClr val="3C8C93"/>
                </a:solidFill>
              </a:rPr>
              <a:t> -1]</a:t>
            </a:r>
            <a:r>
              <a:rPr lang="en-US" sz="2800" dirty="0">
                <a:solidFill>
                  <a:srgbClr val="3C8C93"/>
                </a:solidFill>
              </a:rPr>
              <a:t> </a:t>
            </a:r>
            <a:r>
              <a:rPr lang="zh-CN" altLang="en-US" sz="2800" dirty="0"/>
              <a:t>表示为</a:t>
            </a:r>
            <a:r>
              <a:rPr lang="en-US" altLang="zh-CN" sz="2800" b="1" i="1" dirty="0">
                <a:solidFill>
                  <a:srgbClr val="3C8C93"/>
                </a:solidFill>
              </a:rPr>
              <a:t>k</a:t>
            </a:r>
            <a:r>
              <a:rPr lang="zh-CN" altLang="en-US" sz="2800" dirty="0"/>
              <a:t>位二进制位的数组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操作</a:t>
            </a:r>
            <a:r>
              <a:rPr lang="en-US" sz="2800" dirty="0"/>
              <a:t>INCREMENT</a:t>
            </a:r>
            <a:r>
              <a:rPr lang="zh-CN" altLang="en-US" sz="2800" dirty="0"/>
              <a:t>实现计数器加一</a:t>
            </a:r>
            <a:r>
              <a:rPr lang="en-US" sz="2800" dirty="0"/>
              <a:t> </a:t>
            </a:r>
            <a:endParaRPr lang="en-US" altLang="zh-CN" sz="2800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运行时间</a:t>
            </a:r>
            <a:r>
              <a:rPr lang="el-GR" altLang="zh-CN" sz="2400" b="1" i="1" dirty="0">
                <a:solidFill>
                  <a:srgbClr val="3C8C93"/>
                </a:solidFill>
              </a:rPr>
              <a:t>Ο</a:t>
            </a:r>
            <a:r>
              <a:rPr lang="en-US" altLang="zh-CN" sz="2400" b="1" dirty="0">
                <a:solidFill>
                  <a:srgbClr val="3C8C93"/>
                </a:solidFill>
              </a:rPr>
              <a:t>(</a:t>
            </a:r>
            <a:r>
              <a:rPr lang="en-US" altLang="zh-CN" sz="2400" b="1" i="1" dirty="0">
                <a:solidFill>
                  <a:srgbClr val="3C8C93"/>
                </a:solidFill>
              </a:rPr>
              <a:t>k</a:t>
            </a:r>
            <a:r>
              <a:rPr lang="en-US" altLang="zh-CN" sz="2400" b="1" dirty="0">
                <a:solidFill>
                  <a:srgbClr val="3C8C93"/>
                </a:solidFill>
              </a:rPr>
              <a:t>)</a:t>
            </a:r>
            <a:endParaRPr lang="en-US" altLang="zh-CN" sz="2400" b="1" dirty="0">
              <a:solidFill>
                <a:srgbClr val="3C8C93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b="1" i="1" dirty="0">
                <a:solidFill>
                  <a:srgbClr val="3C8C93"/>
                </a:solidFill>
              </a:rPr>
              <a:t>n</a:t>
            </a:r>
            <a:r>
              <a:rPr lang="zh-CN" altLang="en-US" sz="2400" dirty="0"/>
              <a:t>个</a:t>
            </a:r>
            <a:r>
              <a:rPr lang="en-US" sz="2400" dirty="0"/>
              <a:t>INCREMENT</a:t>
            </a:r>
            <a:r>
              <a:rPr lang="zh-CN" altLang="en-US" sz="2400" dirty="0"/>
              <a:t>操作</a:t>
            </a:r>
            <a:br>
              <a:rPr lang="en-US" altLang="zh-CN" sz="2400" dirty="0"/>
            </a:br>
            <a:r>
              <a:rPr lang="zh-CN" altLang="en-US" sz="2400" dirty="0"/>
              <a:t>序列的运行时间</a:t>
            </a:r>
            <a:br>
              <a:rPr lang="en-US" altLang="zh-CN" sz="2400" dirty="0"/>
            </a:br>
            <a:r>
              <a:rPr lang="el-GR" altLang="zh-CN" sz="2400" dirty="0"/>
              <a:t> </a:t>
            </a:r>
            <a:r>
              <a:rPr lang="el-GR" altLang="zh-CN" sz="2400" b="1" i="1" dirty="0">
                <a:solidFill>
                  <a:srgbClr val="3C8C93"/>
                </a:solidFill>
              </a:rPr>
              <a:t>Ο</a:t>
            </a:r>
            <a:r>
              <a:rPr lang="en-US" altLang="zh-CN" sz="2400" b="1" dirty="0">
                <a:solidFill>
                  <a:srgbClr val="3C8C93"/>
                </a:solidFill>
              </a:rPr>
              <a:t>(</a:t>
            </a:r>
            <a:r>
              <a:rPr lang="en-US" altLang="zh-CN" sz="2400" b="1" i="1" dirty="0" err="1">
                <a:solidFill>
                  <a:srgbClr val="3C8C93"/>
                </a:solidFill>
              </a:rPr>
              <a:t>nk</a:t>
            </a:r>
            <a:r>
              <a:rPr lang="en-US" altLang="zh-CN" sz="2400" b="1" dirty="0">
                <a:solidFill>
                  <a:srgbClr val="3C8C93"/>
                </a:solidFill>
              </a:rPr>
              <a:t>)</a:t>
            </a:r>
            <a:r>
              <a:rPr lang="zh-CN" altLang="en-US" sz="2400" dirty="0"/>
              <a:t>（紧吗？）</a:t>
            </a:r>
            <a:endParaRPr lang="zh-CN" altLang="en-US" sz="24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0" name="Equation" r:id="rId1" imgW="113665" imgH="215900" progId="Equation.3">
                  <p:embed/>
                </p:oleObj>
              </mc:Choice>
              <mc:Fallback>
                <p:oleObj name="Equation" r:id="rId1" imgW="113665" imgH="2159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738687" y="1938303"/>
          <a:ext cx="22574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1" name="公式" r:id="rId3" imgW="1124585" imgH="328930" progId="Equation.3">
                  <p:embed/>
                </p:oleObj>
              </mc:Choice>
              <mc:Fallback>
                <p:oleObj name="公式" r:id="rId3" imgW="1124585" imgH="32893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7" y="1938303"/>
                        <a:ext cx="2257425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67398" y="3570744"/>
            <a:ext cx="540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lang="en-US" i="1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i="1" dirty="0" err="1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← 0 </a:t>
            </a:r>
            <a:br>
              <a:rPr lang="en-US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while </a:t>
            </a:r>
            <a:r>
              <a:rPr lang="en-US" i="1" dirty="0" err="1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i="1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and </a:t>
            </a:r>
            <a:r>
              <a:rPr lang="en-US" i="1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err="1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1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br>
              <a:rPr lang="en-US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</a:t>
            </a:r>
            <a:r>
              <a:rPr lang="en-US" i="1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err="1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← 0 </a:t>
            </a:r>
            <a:br>
              <a:rPr lang="en-US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</a:t>
            </a:r>
            <a:r>
              <a:rPr lang="en-US" i="1" dirty="0" err="1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← </a:t>
            </a:r>
            <a:r>
              <a:rPr lang="en-US" i="1" dirty="0" err="1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 </a:t>
            </a:r>
            <a:br>
              <a:rPr lang="en-US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if </a:t>
            </a:r>
            <a:r>
              <a:rPr lang="en-US" i="1" dirty="0" err="1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i="1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then</a:t>
            </a:r>
            <a:br>
              <a:rPr lang="en-US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 </a:t>
            </a:r>
            <a:r>
              <a:rPr lang="en-US" i="1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err="1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← 1 </a:t>
            </a:r>
            <a:endParaRPr lang="zh-CN" altLang="en-US" dirty="0">
              <a:solidFill>
                <a:schemeClr val="accent5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" y="593458"/>
            <a:ext cx="419099" cy="365125"/>
          </a:xfrm>
        </p:spPr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INCREMENT</a:t>
            </a:r>
            <a:r>
              <a:rPr lang="zh-CN" altLang="en-US"/>
              <a:t>操作的平摊时间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b="1" i="1" dirty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zh-CN" altLang="en-US" dirty="0"/>
              <a:t>个</a:t>
            </a:r>
            <a:r>
              <a:rPr lang="en-US" b="1" dirty="0"/>
              <a:t>INCREMENT</a:t>
            </a:r>
            <a:r>
              <a:rPr lang="zh-CN" altLang="en-US" dirty="0"/>
              <a:t>操作序列</a:t>
            </a:r>
            <a:br>
              <a:rPr lang="en-US" altLang="zh-CN" dirty="0"/>
            </a:br>
            <a:r>
              <a:rPr lang="zh-CN" altLang="en-US" dirty="0"/>
              <a:t>的运行时间应为</a:t>
            </a:r>
            <a:r>
              <a:rPr lang="el-GR" altLang="zh-CN" dirty="0"/>
              <a:t> </a:t>
            </a:r>
            <a:r>
              <a:rPr lang="zh-CN" altLang="en-US" dirty="0"/>
              <a:t>：</a:t>
            </a:r>
            <a:r>
              <a:rPr lang="el-GR" altLang="zh-CN" b="1" i="1" dirty="0">
                <a:solidFill>
                  <a:srgbClr val="3C8C93"/>
                </a:solidFill>
              </a:rPr>
              <a:t>Ο</a:t>
            </a:r>
            <a:r>
              <a:rPr lang="en-US" altLang="zh-CN" b="1" dirty="0">
                <a:solidFill>
                  <a:srgbClr val="3C8C93"/>
                </a:solidFill>
              </a:rPr>
              <a:t>(</a:t>
            </a:r>
            <a:r>
              <a:rPr lang="en-US" altLang="zh-CN" b="1" i="1" dirty="0">
                <a:solidFill>
                  <a:srgbClr val="3C8C93"/>
                </a:solidFill>
              </a:rPr>
              <a:t>n</a:t>
            </a:r>
            <a:r>
              <a:rPr lang="en-US" altLang="zh-CN" b="1" dirty="0">
                <a:solidFill>
                  <a:srgbClr val="3C8C93"/>
                </a:solidFill>
              </a:rPr>
              <a:t>)</a:t>
            </a:r>
            <a:endParaRPr lang="en-US" altLang="zh-CN" b="1" dirty="0">
              <a:solidFill>
                <a:srgbClr val="3C8C93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dirty="0"/>
              <a:t>观察</a:t>
            </a:r>
            <a:r>
              <a:rPr lang="en-US" b="1" dirty="0"/>
              <a:t>INCREMENT </a:t>
            </a:r>
            <a:r>
              <a:rPr lang="zh-CN" altLang="en-US" dirty="0"/>
              <a:t>操作序列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每次操作，</a:t>
            </a:r>
            <a:r>
              <a:rPr lang="en-US" b="1" i="1" dirty="0">
                <a:solidFill>
                  <a:srgbClr val="3C8C93"/>
                </a:solidFill>
              </a:rPr>
              <a:t>A</a:t>
            </a:r>
            <a:r>
              <a:rPr lang="en-US" b="1" dirty="0">
                <a:solidFill>
                  <a:srgbClr val="3C8C93"/>
                </a:solidFill>
              </a:rPr>
              <a:t>[0]</a:t>
            </a:r>
            <a:r>
              <a:rPr lang="zh-CN" altLang="en-US" dirty="0"/>
              <a:t>都反转；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每两次操作，</a:t>
            </a:r>
            <a:r>
              <a:rPr lang="en-US" b="1" i="1" dirty="0">
                <a:solidFill>
                  <a:srgbClr val="3C8C93"/>
                </a:solidFill>
              </a:rPr>
              <a:t>A</a:t>
            </a:r>
            <a:r>
              <a:rPr lang="en-US" b="1" dirty="0">
                <a:solidFill>
                  <a:srgbClr val="3C8C93"/>
                </a:solidFill>
              </a:rPr>
              <a:t>[1]</a:t>
            </a:r>
            <a:r>
              <a:rPr lang="zh-CN" altLang="en-US" dirty="0"/>
              <a:t>反转；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每</a:t>
            </a:r>
            <a:r>
              <a:rPr lang="en-US" altLang="zh-CN" dirty="0"/>
              <a:t>2</a:t>
            </a:r>
            <a:r>
              <a:rPr lang="en-US" altLang="zh-CN" i="1" baseline="30000" dirty="0"/>
              <a:t>i</a:t>
            </a:r>
            <a:r>
              <a:rPr lang="zh-CN" altLang="en-US" dirty="0"/>
              <a:t>次操作，</a:t>
            </a:r>
            <a:r>
              <a:rPr lang="en-US" i="1" dirty="0"/>
              <a:t> </a:t>
            </a:r>
            <a:r>
              <a:rPr lang="en-US" b="1" i="1" dirty="0">
                <a:solidFill>
                  <a:srgbClr val="3C8C93"/>
                </a:solidFill>
              </a:rPr>
              <a:t>A</a:t>
            </a:r>
            <a:r>
              <a:rPr lang="en-US" b="1" dirty="0">
                <a:solidFill>
                  <a:srgbClr val="3C8C93"/>
                </a:solidFill>
              </a:rPr>
              <a:t>[</a:t>
            </a:r>
            <a:r>
              <a:rPr lang="en-US" b="1" i="1" dirty="0" err="1">
                <a:solidFill>
                  <a:srgbClr val="3C8C93"/>
                </a:solidFill>
              </a:rPr>
              <a:t>i</a:t>
            </a:r>
            <a:r>
              <a:rPr lang="en-US" b="1" dirty="0">
                <a:solidFill>
                  <a:srgbClr val="3C8C93"/>
                </a:solidFill>
              </a:rPr>
              <a:t>]</a:t>
            </a:r>
            <a:r>
              <a:rPr lang="zh-CN" altLang="en-US" dirty="0"/>
              <a:t>反转；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于是，总反转次数为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总时间</a:t>
            </a:r>
            <a:r>
              <a:rPr lang="el-GR" altLang="zh-CN" b="1" i="1" dirty="0">
                <a:solidFill>
                  <a:srgbClr val="3C8C93"/>
                </a:solidFill>
              </a:rPr>
              <a:t>Ο</a:t>
            </a:r>
            <a:r>
              <a:rPr lang="en-US" altLang="zh-CN" b="1" dirty="0">
                <a:solidFill>
                  <a:srgbClr val="3C8C93"/>
                </a:solidFill>
              </a:rPr>
              <a:t>(</a:t>
            </a:r>
            <a:r>
              <a:rPr lang="en-US" altLang="zh-CN" b="1" i="1" dirty="0">
                <a:solidFill>
                  <a:srgbClr val="3C8C93"/>
                </a:solidFill>
              </a:rPr>
              <a:t>n</a:t>
            </a:r>
            <a:r>
              <a:rPr lang="en-US" altLang="zh-CN" b="1" dirty="0">
                <a:solidFill>
                  <a:srgbClr val="3C8C93"/>
                </a:solidFill>
              </a:rPr>
              <a:t>)</a:t>
            </a:r>
            <a:endParaRPr lang="en-US" altLang="zh-CN" b="1" dirty="0">
              <a:solidFill>
                <a:srgbClr val="3C8C93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dirty="0"/>
              <a:t>每个操作平摊时间</a:t>
            </a:r>
            <a:r>
              <a:rPr lang="el-GR" altLang="zh-CN" b="1" i="1" dirty="0">
                <a:solidFill>
                  <a:srgbClr val="3C8C93"/>
                </a:solidFill>
              </a:rPr>
              <a:t>Ο</a:t>
            </a:r>
            <a:r>
              <a:rPr lang="en-US" altLang="zh-CN" b="1" dirty="0">
                <a:solidFill>
                  <a:srgbClr val="3C8C93"/>
                </a:solidFill>
              </a:rPr>
              <a:t>(</a:t>
            </a:r>
            <a:r>
              <a:rPr lang="en-US" altLang="zh-CN" b="1" i="1" dirty="0">
                <a:solidFill>
                  <a:srgbClr val="3C8C93"/>
                </a:solidFill>
              </a:rPr>
              <a:t>n</a:t>
            </a:r>
            <a:r>
              <a:rPr lang="en-US" altLang="zh-CN" b="1" dirty="0">
                <a:solidFill>
                  <a:srgbClr val="3C8C93"/>
                </a:solidFill>
              </a:rPr>
              <a:t>) /</a:t>
            </a:r>
            <a:r>
              <a:rPr lang="en-US" altLang="zh-CN" b="1" i="1" dirty="0">
                <a:solidFill>
                  <a:srgbClr val="3C8C93"/>
                </a:solidFill>
              </a:rPr>
              <a:t>n </a:t>
            </a:r>
            <a:r>
              <a:rPr lang="en-US" altLang="zh-CN" b="1" dirty="0">
                <a:solidFill>
                  <a:srgbClr val="3C8C93"/>
                </a:solidFill>
              </a:rPr>
              <a:t>=</a:t>
            </a:r>
            <a:r>
              <a:rPr lang="el-GR" altLang="zh-CN" b="1" dirty="0">
                <a:solidFill>
                  <a:srgbClr val="3C8C93"/>
                </a:solidFill>
              </a:rPr>
              <a:t> </a:t>
            </a:r>
            <a:r>
              <a:rPr lang="el-GR" altLang="zh-CN" b="1" i="1" dirty="0">
                <a:solidFill>
                  <a:srgbClr val="3C8C93"/>
                </a:solidFill>
              </a:rPr>
              <a:t>Ο</a:t>
            </a:r>
            <a:r>
              <a:rPr lang="en-US" altLang="zh-CN" b="1" dirty="0">
                <a:solidFill>
                  <a:srgbClr val="3C8C93"/>
                </a:solidFill>
              </a:rPr>
              <a:t>(1)</a:t>
            </a:r>
            <a:r>
              <a:rPr lang="en-US" altLang="zh-CN" b="1" dirty="0"/>
              <a:t> </a:t>
            </a:r>
            <a:endParaRPr lang="en-US" altLang="zh-CN" b="1" dirty="0"/>
          </a:p>
          <a:p>
            <a:pPr lvl="1">
              <a:lnSpc>
                <a:spcPct val="110000"/>
              </a:lnSpc>
            </a:pPr>
            <a:endParaRPr lang="zh-CN" altLang="en-US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705601" y="1600200"/>
            <a:ext cx="3533775" cy="457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998467" y="4144372"/>
          <a:ext cx="36290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6" name="公式" r:id="rId2" imgW="1810385" imgH="429895" progId="Equation.3">
                  <p:embed/>
                </p:oleObj>
              </mc:Choice>
              <mc:Fallback>
                <p:oleObj name="公式" r:id="rId2" imgW="1810385" imgH="4298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467" y="4144372"/>
                        <a:ext cx="3629025" cy="863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" y="593458"/>
            <a:ext cx="419099" cy="365125"/>
          </a:xfrm>
        </p:spPr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PP_MARK_KEY" val="04583108-9057-41fa-a811-ad7193814fe9"/>
  <p:tag name="COMMONDATA" val="eyJoZGlkIjoiMGVjMjNiN2ZkZTMzMDA4ZWE3OTY1NzI2MTg5NDIzY2IifQ==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内容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+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极端阴影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CECA</Template>
  <TotalTime>0</TotalTime>
  <Words>6477</Words>
  <Application>WPS 演示</Application>
  <PresentationFormat>宽屏</PresentationFormat>
  <Paragraphs>444</Paragraphs>
  <Slides>38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38</vt:i4>
      </vt:variant>
    </vt:vector>
  </HeadingPairs>
  <TitlesOfParts>
    <vt:vector size="61" baseType="lpstr">
      <vt:lpstr>Arial</vt:lpstr>
      <vt:lpstr>宋体</vt:lpstr>
      <vt:lpstr>Wingdings</vt:lpstr>
      <vt:lpstr>Calibri</vt:lpstr>
      <vt:lpstr>微软雅黑</vt:lpstr>
      <vt:lpstr>Wingdings 3</vt:lpstr>
      <vt:lpstr>Garamond</vt:lpstr>
      <vt:lpstr>Times New Roman</vt:lpstr>
      <vt:lpstr>Courier New</vt:lpstr>
      <vt:lpstr>Cambria Math</vt:lpstr>
      <vt:lpstr>黑体</vt:lpstr>
      <vt:lpstr>Arial Unicode MS</vt:lpstr>
      <vt:lpstr>等线</vt:lpstr>
      <vt:lpstr>宋体-简</vt:lpstr>
      <vt:lpstr>Times New Roman</vt:lpstr>
      <vt:lpstr>封面</vt:lpstr>
      <vt:lpstr>内容</vt:lpstr>
      <vt:lpstr>Equation.3</vt:lpstr>
      <vt:lpstr>Equation.3</vt:lpstr>
      <vt:lpstr>Equation.3</vt:lpstr>
      <vt:lpstr>Equation.3</vt:lpstr>
      <vt:lpstr>Equation.3</vt:lpstr>
      <vt:lpstr>Equation.3</vt:lpstr>
      <vt:lpstr>第7讲 平摊分析</vt:lpstr>
      <vt:lpstr>主要内容</vt:lpstr>
      <vt:lpstr>平摊分析</vt:lpstr>
      <vt:lpstr>聚集分析（aggregate method）  平摊代价 = n个操作总代价 / n </vt:lpstr>
      <vt:lpstr>栈S上的三种操作</vt:lpstr>
      <vt:lpstr>n个栈操作的最坏时间总和</vt:lpstr>
      <vt:lpstr>n个栈操作的平摊时间</vt:lpstr>
      <vt:lpstr>二进制计数器</vt:lpstr>
      <vt:lpstr>INCREMENT操作的平摊时间</vt:lpstr>
      <vt:lpstr>平摊分析——记账法</vt:lpstr>
      <vt:lpstr>记账法</vt:lpstr>
      <vt:lpstr>n个栈操作的平摊时间</vt:lpstr>
      <vt:lpstr>二进制计数器上的记账法分析</vt:lpstr>
      <vt:lpstr>二进制计数器上的记账法分析</vt:lpstr>
      <vt:lpstr>练习题</vt:lpstr>
      <vt:lpstr>平摊分析——势能法</vt:lpstr>
      <vt:lpstr>势能法</vt:lpstr>
      <vt:lpstr>势函数Φ</vt:lpstr>
      <vt:lpstr>势函数Φ</vt:lpstr>
      <vt:lpstr>栈操作——势能法分析</vt:lpstr>
      <vt:lpstr>栈操作——势能法分析</vt:lpstr>
      <vt:lpstr>二进制计数器——势能法分析</vt:lpstr>
      <vt:lpstr>二进制计数器——势能法分析</vt:lpstr>
      <vt:lpstr>二进制计数器——初值非零</vt:lpstr>
      <vt:lpstr>练习题</vt:lpstr>
      <vt:lpstr>动态表及其上的平摊分析</vt:lpstr>
      <vt:lpstr>动态表</vt:lpstr>
      <vt:lpstr>插入算法</vt:lpstr>
      <vt:lpstr>一次插入操作的代价</vt:lpstr>
      <vt:lpstr>表扩张时插入操作的平摊代价</vt:lpstr>
      <vt:lpstr>表扩张和收缩时的平摊代价</vt:lpstr>
      <vt:lpstr>MTF（move-to-front）链表访问</vt:lpstr>
      <vt:lpstr>MTF（move-to-front）链表访问</vt:lpstr>
      <vt:lpstr>Move-to-front 示例</vt:lpstr>
      <vt:lpstr>MTF链表访问有多好？</vt:lpstr>
      <vt:lpstr>考察访问引起的势的变化</vt:lpstr>
      <vt:lpstr>更多平摊分析经典问题</vt:lpstr>
      <vt:lpstr>平摊分析小结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L. Guojie</dc:creator>
  <cp:lastModifiedBy>罗国杰</cp:lastModifiedBy>
  <cp:revision>232</cp:revision>
  <dcterms:created xsi:type="dcterms:W3CDTF">2019-10-15T02:50:00Z</dcterms:created>
  <dcterms:modified xsi:type="dcterms:W3CDTF">2025-03-24T03:49:12Z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4DD7EE350C9446B5BC2348A72D426CAC</vt:lpwstr>
  </property>
  <property fmtid="{D5CDD505-2E9C-101B-9397-08002B2CF9AE}" pid="3" name="KSOProductBuildVer">
    <vt:lpwstr>2052-12.1.0.20305</vt:lpwstr>
  </property>
</Properties>
</file>