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handoutMasterIdLst>
    <p:handoutMasterId r:id="rId59"/>
  </p:handoutMasterIdLst>
  <p:sldIdLst>
    <p:sldId id="268" r:id="rId4"/>
    <p:sldId id="380" r:id="rId6"/>
    <p:sldId id="280" r:id="rId7"/>
    <p:sldId id="286" r:id="rId8"/>
    <p:sldId id="377" r:id="rId9"/>
    <p:sldId id="376" r:id="rId10"/>
    <p:sldId id="381" r:id="rId11"/>
    <p:sldId id="382" r:id="rId12"/>
    <p:sldId id="414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03" r:id="rId21"/>
    <p:sldId id="404" r:id="rId22"/>
    <p:sldId id="383" r:id="rId23"/>
    <p:sldId id="384" r:id="rId24"/>
    <p:sldId id="385" r:id="rId25"/>
    <p:sldId id="387" r:id="rId26"/>
    <p:sldId id="388" r:id="rId27"/>
    <p:sldId id="389" r:id="rId28"/>
    <p:sldId id="390" r:id="rId29"/>
    <p:sldId id="391" r:id="rId30"/>
    <p:sldId id="290" r:id="rId31"/>
    <p:sldId id="372" r:id="rId32"/>
    <p:sldId id="291" r:id="rId33"/>
    <p:sldId id="292" r:id="rId34"/>
    <p:sldId id="293" r:id="rId35"/>
    <p:sldId id="392" r:id="rId36"/>
    <p:sldId id="422" r:id="rId37"/>
    <p:sldId id="393" r:id="rId38"/>
    <p:sldId id="423" r:id="rId39"/>
    <p:sldId id="394" r:id="rId40"/>
    <p:sldId id="396" r:id="rId41"/>
    <p:sldId id="397" r:id="rId42"/>
    <p:sldId id="398" r:id="rId43"/>
    <p:sldId id="395" r:id="rId44"/>
    <p:sldId id="399" r:id="rId45"/>
    <p:sldId id="400" r:id="rId46"/>
    <p:sldId id="402" r:id="rId47"/>
    <p:sldId id="406" r:id="rId48"/>
    <p:sldId id="407" r:id="rId49"/>
    <p:sldId id="408" r:id="rId50"/>
    <p:sldId id="409" r:id="rId51"/>
    <p:sldId id="410" r:id="rId52"/>
    <p:sldId id="411" r:id="rId53"/>
    <p:sldId id="412" r:id="rId54"/>
    <p:sldId id="413" r:id="rId55"/>
    <p:sldId id="378" r:id="rId56"/>
    <p:sldId id="379" r:id="rId57"/>
    <p:sldId id="375" r:id="rId58"/>
  </p:sldIdLst>
  <p:sldSz cx="12192000" cy="6858000"/>
  <p:notesSz cx="6858000" cy="9144000"/>
  <p:custDataLst>
    <p:tags r:id="rId6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E39"/>
    <a:srgbClr val="90B085"/>
    <a:srgbClr val="2D2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4580" autoAdjust="0"/>
  </p:normalViewPr>
  <p:slideViewPr>
    <p:cSldViewPr snapToGrid="0" snapToObjects="1">
      <p:cViewPr varScale="1">
        <p:scale>
          <a:sx n="84" d="100"/>
          <a:sy n="84" d="100"/>
        </p:scale>
        <p:origin x="258" y="4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1" d="100"/>
          <a:sy n="81" d="100"/>
        </p:scale>
        <p:origin x="33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3" Type="http://schemas.openxmlformats.org/officeDocument/2006/relationships/tags" Target="tags/tag5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2.xml"/><Relationship Id="rId59" Type="http://schemas.openxmlformats.org/officeDocument/2006/relationships/handoutMaster" Target="handoutMasters/handoutMaster1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D35F3-BE5B-41CC-A973-5F94E77F22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126E5-09CE-4398-8EB0-4AC849D0A16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E8E16-D6C5-3248-816C-85B3C8E8792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4C98A-D9C5-894D-9A13-8F52E37846C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3AEBD-A930-4153-8F83-D90E7A06F1B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4C98A-D9C5-894D-9A13-8F52E37846C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无限个 </a:t>
            </a:r>
            <a:r>
              <a:rPr lang="en-US" altLang="zh-CN" dirty="0" err="1"/>
              <a:t>a^T</a:t>
            </a:r>
            <a:r>
              <a:rPr lang="en-US" altLang="zh-CN" dirty="0"/>
              <a:t> x &lt;= 1</a:t>
            </a:r>
            <a:r>
              <a:rPr lang="zh-CN" altLang="en-US" dirty="0"/>
              <a:t>，其中 </a:t>
            </a:r>
            <a:r>
              <a:rPr lang="en-US" altLang="zh-CN" dirty="0"/>
              <a:t>||a||=1</a:t>
            </a:r>
            <a:r>
              <a:rPr lang="zh-CN" altLang="en-US" dirty="0"/>
              <a:t>，是个单位球体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4C98A-D9C5-894D-9A13-8F52E37846C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4C98A-D9C5-894D-9A13-8F52E37846C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充分性：</a:t>
            </a:r>
            <a:r>
              <a:rPr lang="en-US" altLang="zh-CN"/>
              <a:t>jr</a:t>
            </a:r>
            <a:r>
              <a:rPr lang="zh-CN" altLang="en-US"/>
              <a:t>个线性无关的列向量总能补充成</a:t>
            </a:r>
            <a:r>
              <a:rPr lang="en-US" altLang="zh-CN"/>
              <a:t>m</a:t>
            </a:r>
            <a:r>
              <a:rPr lang="zh-CN" altLang="en-US"/>
              <a:t>个线性无关的</a:t>
            </a:r>
            <a:r>
              <a:rPr lang="zh-CN" altLang="en-US"/>
              <a:t>列向量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α </a:t>
            </a:r>
            <a:r>
              <a:rPr lang="zh-CN" altLang="en-US"/>
              <a:t>最优</a:t>
            </a:r>
            <a:r>
              <a:rPr lang="en-US" altLang="zh-CN"/>
              <a:t> =&gt; lambda </a:t>
            </a:r>
            <a:r>
              <a:rPr lang="zh-CN" altLang="en-US"/>
              <a:t>关系</a:t>
            </a:r>
            <a:r>
              <a:rPr lang="en-US" altLang="zh-CN"/>
              <a:t> =&gt; β</a:t>
            </a:r>
            <a:r>
              <a:rPr lang="zh-CN" altLang="en-US"/>
              <a:t>也</a:t>
            </a:r>
            <a:r>
              <a:rPr lang="zh-CN" altLang="en-US"/>
              <a:t>最优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不同的</a:t>
            </a:r>
            <a:r>
              <a:rPr lang="en-US" altLang="zh-CN"/>
              <a:t>B</a:t>
            </a:r>
            <a:r>
              <a:rPr lang="zh-CN" altLang="en-US"/>
              <a:t>对应不同的</a:t>
            </a:r>
            <a:r>
              <a:rPr lang="en-US" altLang="zh-CN"/>
              <a:t> z = z0 + lambda^T x </a:t>
            </a:r>
            <a:r>
              <a:rPr lang="zh-CN" altLang="en-US"/>
              <a:t>表达式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P' = B^{-1} P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“α”~ B^{-1} A</a:t>
            </a:r>
            <a:endParaRPr lang="en-US" altLang="zh-CN"/>
          </a:p>
          <a:p>
            <a:r>
              <a:rPr lang="en-US" altLang="zh-CN"/>
              <a:t>“</a:t>
            </a:r>
            <a:r>
              <a:rPr lang="en-US" altLang="zh-CN"/>
              <a:t>β”~ B^{-1} b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256418" y="6356351"/>
            <a:ext cx="10396122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1260390" y="1895447"/>
            <a:ext cx="10392032" cy="23876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spcBef>
                <a:spcPts val="1500"/>
              </a:spcBef>
              <a:defRPr sz="5100" b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260390" y="4846319"/>
            <a:ext cx="10392032" cy="1049655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75000"/>
              <a:buFont typeface="Arial" panose="020B0604020202020204" pitchFamily="34" charset="0"/>
              <a:buChar char="►"/>
              <a:defRPr/>
            </a:lvl2pPr>
            <a:lvl3pPr>
              <a:buFont typeface="Arial" panose="020B0604020202020204" pitchFamily="34" charset="0"/>
              <a:buChar char="●"/>
              <a:defRPr/>
            </a:lvl3pPr>
            <a:lvl4pPr>
              <a:buFont typeface="Arial" panose="020B0604020202020204" pitchFamily="34" charset="0"/>
              <a:buChar char="■"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内容占位符 3"/>
          <p:cNvSpPr>
            <a:spLocks noGrp="1"/>
          </p:cNvSpPr>
          <p:nvPr>
            <p:ph sz="quarter" idx="13" hasCustomPrompt="1"/>
          </p:nvPr>
        </p:nvSpPr>
        <p:spPr>
          <a:xfrm>
            <a:off x="523873" y="1323976"/>
            <a:ext cx="5591177" cy="4852988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3873" y="6356351"/>
            <a:ext cx="11277601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内容占位符 3"/>
          <p:cNvSpPr>
            <a:spLocks noGrp="1"/>
          </p:cNvSpPr>
          <p:nvPr>
            <p:ph sz="quarter" idx="14" hasCustomPrompt="1"/>
          </p:nvPr>
        </p:nvSpPr>
        <p:spPr>
          <a:xfrm>
            <a:off x="6210297" y="1323977"/>
            <a:ext cx="5591177" cy="4856162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6749" y="457201"/>
            <a:ext cx="2771775" cy="5719762"/>
          </a:xfrm>
        </p:spPr>
        <p:txBody>
          <a:bodyPr/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内容占位符 3"/>
          <p:cNvSpPr>
            <a:spLocks noGrp="1"/>
          </p:cNvSpPr>
          <p:nvPr>
            <p:ph sz="quarter" idx="14" hasCustomPrompt="1"/>
          </p:nvPr>
        </p:nvSpPr>
        <p:spPr>
          <a:xfrm>
            <a:off x="3657600" y="457201"/>
            <a:ext cx="8001000" cy="5719763"/>
          </a:xfrm>
        </p:spPr>
        <p:txBody>
          <a:bodyPr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15"/>
          </p:nvPr>
        </p:nvSpPr>
        <p:spPr>
          <a:xfrm>
            <a:off x="523873" y="6356351"/>
            <a:ext cx="11277601" cy="365125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3873" y="6356351"/>
            <a:ext cx="11277601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</a:fld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SzPct val="75000"/>
              <a:buFont typeface="Arial" panose="020B0604020202020204" pitchFamily="34" charset="0"/>
              <a:buChar char="►"/>
              <a:defRPr/>
            </a:lvl2pPr>
            <a:lvl3pPr>
              <a:buFont typeface="Arial" panose="020B0604020202020204" pitchFamily="34" charset="0"/>
              <a:buChar char="●"/>
              <a:defRPr/>
            </a:lvl3pPr>
            <a:lvl4pPr>
              <a:buFont typeface="Arial" panose="020B0604020202020204" pitchFamily="34" charset="0"/>
              <a:buChar char="■"/>
              <a:defRPr/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7971B-125E-F04F-985C-CA78FDE695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占位符 1"/>
          <p:cNvSpPr>
            <a:spLocks noGrp="1"/>
          </p:cNvSpPr>
          <p:nvPr>
            <p:ph type="title"/>
          </p:nvPr>
        </p:nvSpPr>
        <p:spPr>
          <a:xfrm>
            <a:off x="1412613" y="626496"/>
            <a:ext cx="9070392" cy="700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idx="1"/>
          </p:nvPr>
        </p:nvSpPr>
        <p:spPr>
          <a:xfrm>
            <a:off x="1434198" y="1494945"/>
            <a:ext cx="9919601" cy="4682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66" name="页脚占位符 4"/>
          <p:cNvSpPr>
            <a:spLocks noGrp="1"/>
          </p:cNvSpPr>
          <p:nvPr>
            <p:ph type="ftr" sz="quarter" idx="3"/>
          </p:nvPr>
        </p:nvSpPr>
        <p:spPr>
          <a:xfrm>
            <a:off x="1434200" y="6356351"/>
            <a:ext cx="9919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rgbClr val="549E39"/>
                </a:solidFill>
                <a:latin typeface="Calibri" panose="020F050202020403020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>
    <p:fade/>
  </p:transition>
  <p:hf hdr="0" dt="0"/>
  <p:txStyles>
    <p:titleStyle>
      <a:lvl1pPr algn="l" defTabSz="342900" rtl="0" eaLnBrk="1" latinLnBrk="0" hangingPunct="1">
        <a:spcBef>
          <a:spcPct val="0"/>
        </a:spcBef>
        <a:buNone/>
        <a:defRPr sz="3600" b="0" i="0" kern="1200" baseline="0">
          <a:solidFill>
            <a:schemeClr val="tx1">
              <a:lumMod val="85000"/>
              <a:lumOff val="15000"/>
            </a:schemeClr>
          </a:solidFill>
          <a:latin typeface="Calibri" panose="020F0502020204030204" charset="0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0045" marR="0" indent="-360045" algn="l" defTabSz="342900" rtl="0" eaLnBrk="1" fontAlgn="auto" latinLnBrk="0" hangingPunct="1">
        <a:lnSpc>
          <a:spcPct val="100000"/>
        </a:lnSpc>
        <a:spcBef>
          <a:spcPts val="1500"/>
        </a:spcBef>
        <a:spcAft>
          <a:spcPts val="0"/>
        </a:spcAft>
        <a:buClr>
          <a:srgbClr val="549E39"/>
        </a:buClr>
        <a:buSzTx/>
        <a:buFont typeface="Wingdings 3" panose="05040102010807070707" charset="2"/>
        <a:buChar char=""/>
        <a:defRPr lang="zh-CN" altLang="en-US" sz="2400" b="0" i="0" kern="1200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charset="0"/>
          <a:ea typeface="微软雅黑" panose="020B0503020204020204" pitchFamily="34" charset="-122"/>
          <a:cs typeface="+mn-cs"/>
        </a:defRPr>
      </a:lvl1pPr>
      <a:lvl2pPr marL="557530" marR="0" indent="-21463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Arial" panose="020B0604020202020204" pitchFamily="34" charset="0"/>
        <a:buChar char="–"/>
        <a:defRPr lang="zh-CN" altLang="en-US" sz="2000" b="0" i="0" kern="1200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charset="0"/>
          <a:ea typeface="微软雅黑" panose="020B0503020204020204" pitchFamily="34" charset="-122"/>
          <a:cs typeface="+mn-cs"/>
        </a:defRPr>
      </a:lvl2pPr>
      <a:lvl3pPr marL="8572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Arial" panose="020B0604020202020204" pitchFamily="34" charset="0"/>
        <a:buChar char="-"/>
        <a:defRPr lang="zh-CN" altLang="en-US" sz="1600" kern="1200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charset="0"/>
          <a:ea typeface="微软雅黑" panose="020B0503020204020204" pitchFamily="34" charset="-122"/>
          <a:cs typeface="+mn-cs"/>
        </a:defRPr>
      </a:lvl3pPr>
      <a:lvl4pPr marL="12001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Arial" panose="020B0604020202020204" pitchFamily="34" charset="0"/>
        <a:buChar char="-"/>
        <a:defRPr lang="zh-CN" altLang="en-US" sz="1200" kern="1200" baseline="0" dirty="0" smtClean="0">
          <a:solidFill>
            <a:schemeClr val="tx1">
              <a:lumMod val="75000"/>
              <a:lumOff val="25000"/>
            </a:schemeClr>
          </a:solidFill>
          <a:latin typeface="Calibri" panose="020F0502020204030204" charset="0"/>
          <a:ea typeface="微软雅黑" panose="020B0503020204020204" pitchFamily="34" charset="-122"/>
          <a:cs typeface="+mn-cs"/>
        </a:defRPr>
      </a:lvl4pPr>
      <a:lvl5pPr marL="15430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3874" y="1323975"/>
            <a:ext cx="11277601" cy="4832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41404" y="431629"/>
            <a:ext cx="9987507" cy="700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23874" y="6356351"/>
            <a:ext cx="11277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  <a:latin typeface="Garamond" panose="02020404030301010803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4" name="Freeform 5"/>
          <p:cNvSpPr/>
          <p:nvPr userDrawn="1"/>
        </p:nvSpPr>
        <p:spPr bwMode="auto">
          <a:xfrm flipV="1">
            <a:off x="-4185" y="529393"/>
            <a:ext cx="564624" cy="507999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endParaRPr lang="en-US" sz="135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" y="593458"/>
            <a:ext cx="419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0" baseline="0">
                <a:solidFill>
                  <a:schemeClr val="bg1"/>
                </a:solidFill>
                <a:latin typeface="Garamond" panose="02020404030301010803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fld id="{B33F7469-D28B-482F-B1B6-3B8E7CF51519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transition>
    <p:fade/>
  </p:transition>
  <p:hf hdr="0" dt="0"/>
  <p:txStyles>
    <p:titleStyle>
      <a:lvl1pPr algn="l" defTabSz="342900" rtl="0" eaLnBrk="1" latinLnBrk="0" hangingPunct="1">
        <a:spcBef>
          <a:spcPct val="0"/>
        </a:spcBef>
        <a:buNone/>
        <a:defRPr lang="zh-CN" altLang="en-US" sz="3600" b="0" i="0" kern="1200" baseline="0" dirty="0">
          <a:solidFill>
            <a:schemeClr val="tx1">
              <a:lumMod val="85000"/>
              <a:lumOff val="15000"/>
            </a:schemeClr>
          </a:solidFill>
          <a:latin typeface="Calibri" panose="020F0502020204030204" charset="0"/>
          <a:ea typeface="微软雅黑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0045" marR="0" indent="-360045" algn="l" defTabSz="342900" rtl="0" eaLnBrk="1" fontAlgn="auto" latinLnBrk="0" hangingPunct="1">
        <a:lnSpc>
          <a:spcPct val="100000"/>
        </a:lnSpc>
        <a:spcBef>
          <a:spcPts val="1500"/>
        </a:spcBef>
        <a:spcAft>
          <a:spcPts val="0"/>
        </a:spcAft>
        <a:buClr>
          <a:schemeClr val="tx1">
            <a:lumMod val="50000"/>
            <a:lumOff val="50000"/>
          </a:schemeClr>
        </a:buClr>
        <a:buSzTx/>
        <a:buFont typeface="Wingdings 3" panose="05040102010807070707" charset="2"/>
        <a:buChar char=""/>
        <a:defRPr sz="2400" b="0" i="0" kern="1200" baseline="0">
          <a:solidFill>
            <a:schemeClr val="tx1">
              <a:lumMod val="75000"/>
              <a:lumOff val="25000"/>
            </a:schemeClr>
          </a:solidFill>
          <a:latin typeface="Calibri" panose="020F0502020204030204" charset="0"/>
          <a:ea typeface="微软雅黑" panose="020B0503020204020204" pitchFamily="34" charset="-122"/>
          <a:cs typeface="+mn-cs"/>
        </a:defRPr>
      </a:lvl1pPr>
      <a:lvl2pPr marL="557530" marR="0" indent="-21463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chemeClr val="tx1">
            <a:lumMod val="50000"/>
            <a:lumOff val="50000"/>
          </a:schemeClr>
        </a:buClr>
        <a:buSzTx/>
        <a:buFont typeface="Arial" panose="020B0604020202020204" pitchFamily="34" charset="0"/>
        <a:buChar char="–"/>
        <a:defRPr sz="2000" kern="1200" baseline="0">
          <a:solidFill>
            <a:schemeClr val="tx1">
              <a:lumMod val="75000"/>
              <a:lumOff val="25000"/>
            </a:schemeClr>
          </a:solidFill>
          <a:latin typeface="Calibri" panose="020F0502020204030204" charset="0"/>
          <a:ea typeface="微软雅黑" panose="020B0503020204020204" pitchFamily="34" charset="-122"/>
          <a:cs typeface="+mn-cs"/>
        </a:defRPr>
      </a:lvl2pPr>
      <a:lvl3pPr marL="8572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chemeClr val="tx1">
            <a:lumMod val="50000"/>
            <a:lumOff val="50000"/>
          </a:schemeClr>
        </a:buClr>
        <a:buSzTx/>
        <a:buFont typeface="Times New Roman" panose="02020603050405020304" pitchFamily="18" charset="0"/>
        <a:buChar char="-"/>
        <a:defRPr sz="1600" kern="1200" baseline="0">
          <a:solidFill>
            <a:schemeClr val="tx1">
              <a:lumMod val="75000"/>
              <a:lumOff val="25000"/>
            </a:schemeClr>
          </a:solidFill>
          <a:latin typeface="Calibri" panose="020F0502020204030204" charset="0"/>
          <a:ea typeface="微软雅黑" panose="020B0503020204020204" pitchFamily="34" charset="-122"/>
          <a:cs typeface="+mn-cs"/>
        </a:defRPr>
      </a:lvl3pPr>
      <a:lvl4pPr marL="12001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chemeClr val="tx1">
            <a:lumMod val="50000"/>
            <a:lumOff val="50000"/>
          </a:schemeClr>
        </a:buClr>
        <a:buSzTx/>
        <a:buFont typeface="Times New Roman" panose="02020603050405020304" pitchFamily="18" charset="0"/>
        <a:buChar char="-"/>
        <a:defRPr sz="1200" kern="1200" baseline="0">
          <a:solidFill>
            <a:schemeClr val="tx1">
              <a:lumMod val="75000"/>
              <a:lumOff val="25000"/>
            </a:schemeClr>
          </a:solidFill>
          <a:latin typeface="Calibri" panose="020F0502020204030204" charset="0"/>
          <a:ea typeface="微软雅黑" panose="020B0503020204020204" pitchFamily="34" charset="-122"/>
          <a:cs typeface="+mn-cs"/>
        </a:defRPr>
      </a:lvl4pPr>
      <a:lvl5pPr marL="1543050" marR="0" indent="-171450" algn="l" defTabSz="342900" rtl="0" eaLnBrk="1" fontAlgn="auto" latinLnBrk="0" hangingPunct="1">
        <a:lnSpc>
          <a:spcPct val="100000"/>
        </a:lnSpc>
        <a:spcBef>
          <a:spcPts val="750"/>
        </a:spcBef>
        <a:spcAft>
          <a:spcPts val="0"/>
        </a:spcAft>
        <a:buClr>
          <a:srgbClr val="549E39"/>
        </a:buClr>
        <a:buSzTx/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hyperlink" Target="mailto:gluo@pku.edu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seas.ucla.edu/~vandenbe/ee236a/ee236a.html" TargetMode="Externa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seas.ucla.edu/~vandenbe/ee236a/ee236a.html" TargetMode="Externa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seas.ucla.edu/~vandenbe/ee236a/ee236a.html" TargetMode="Externa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seas.ucla.edu/~vandenbe/ee236a/ee236a.html" TargetMode="Externa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seas.ucla.edu/~vandenbe/ee236a/ee236a.html" TargetMode="Externa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hyperlink" Target="http://www.seas.ucla.edu/~vandenbe/ee236a/ee236a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seas.ucla.edu/~vandenbe/ee236a/ee236a.html" TargetMode="Externa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hyperlink" Target="http://www.seas.ucla.edu/~vandenbe/ee236a/ee236a.html" TargetMode="Externa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hyperlink" Target="http://www.seas.ucla.edu/~vandenbe/ee236a/ee236a.html" TargetMode="External"/><Relationship Id="rId12" Type="http://schemas.openxmlformats.org/officeDocument/2006/relationships/slideLayout" Target="../slideLayouts/slideLayout3.xml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6.png"/><Relationship Id="rId1" Type="http://schemas.openxmlformats.org/officeDocument/2006/relationships/hyperlink" Target="http://www.seas.ucla.edu/~vandenbe/ee236a/ee236a.html" TargetMode="Externa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28.png"/><Relationship Id="rId2" Type="http://schemas.openxmlformats.org/officeDocument/2006/relationships/hyperlink" Target="http://www.seas.ucla.edu/~vandenbe/ee236a/ee236a.html" TargetMode="Externa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9.png"/><Relationship Id="rId1" Type="http://schemas.openxmlformats.org/officeDocument/2006/relationships/hyperlink" Target="http://www.seas.ucla.edu/~vandenbe/ee236a/ee236a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0.png"/><Relationship Id="rId1" Type="http://schemas.openxmlformats.org/officeDocument/2006/relationships/hyperlink" Target="http://www.seas.ucla.edu/~vandenbe/ee236a/ee236a.html" TargetMode="Externa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hyperlink" Target="http://www.seas.ucla.edu/~vandenbe/ee236a/ee236a.html" TargetMode="External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seas.ucla.edu/~vandenbe/ee236a/ee236a.html" TargetMode="External"/><Relationship Id="rId1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32.wmf"/><Relationship Id="rId1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7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34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5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38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9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16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wmf"/><Relationship Id="rId1" Type="http://schemas.openxmlformats.org/officeDocument/2006/relationships/oleObject" Target="../embeddings/oleObject18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1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9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48.wmf"/><Relationship Id="rId11" Type="http://schemas.openxmlformats.org/officeDocument/2006/relationships/notesSlide" Target="../notesSlides/notesSlide5.xml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9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2.wmf"/><Relationship Id="rId1" Type="http://schemas.openxmlformats.org/officeDocument/2006/relationships/oleObject" Target="../embeddings/oleObject2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24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56.wmf"/><Relationship Id="rId14" Type="http://schemas.openxmlformats.org/officeDocument/2006/relationships/notesSlide" Target="../notesSlides/notesSlide6.xml"/><Relationship Id="rId13" Type="http://schemas.openxmlformats.org/officeDocument/2006/relationships/vmlDrawing" Target="../drawings/vmlDrawing10.vml"/><Relationship Id="rId12" Type="http://schemas.openxmlformats.org/officeDocument/2006/relationships/slideLayout" Target="../slideLayouts/slideLayout2.xml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2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3.wmf"/><Relationship Id="rId2" Type="http://schemas.openxmlformats.org/officeDocument/2006/relationships/oleObject" Target="../embeddings/oleObject33.bin"/><Relationship Id="rId1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4.wmf"/><Relationship Id="rId1" Type="http://schemas.openxmlformats.org/officeDocument/2006/relationships/oleObject" Target="../embeddings/oleObject34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5.png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seas.ucla.edu/~vandenbe/ee236a/ee236a.html" TargetMode="Externa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390" y="1895447"/>
            <a:ext cx="9008152" cy="2387600"/>
          </a:xfrm>
        </p:spPr>
        <p:txBody>
          <a:bodyPr anchor="t"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讲 线性规划 </a:t>
            </a:r>
            <a:r>
              <a:rPr lang="en-US" altLang="zh-CN" sz="3200" dirty="0"/>
              <a:t>(</a:t>
            </a:r>
            <a:r>
              <a:rPr lang="zh-CN" altLang="en-US" sz="3200" dirty="0"/>
              <a:t>上</a:t>
            </a:r>
            <a:r>
              <a:rPr lang="en-US" altLang="zh-CN" sz="3200" dirty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390" y="4846319"/>
            <a:ext cx="9008152" cy="1049655"/>
          </a:xfrm>
        </p:spPr>
        <p:txBody>
          <a:bodyPr anchor="b">
            <a:noAutofit/>
          </a:bodyPr>
          <a:lstStyle/>
          <a:p>
            <a:r>
              <a:rPr lang="zh-CN" altLang="en-US" dirty="0"/>
              <a:t>罗国杰</a:t>
            </a:r>
            <a:endParaRPr lang="en-US" altLang="zh-CN" dirty="0"/>
          </a:p>
          <a:p>
            <a:r>
              <a:rPr lang="en-US" altLang="zh-CN" dirty="0">
                <a:hlinkClick r:id="rId1"/>
              </a:rPr>
              <a:t>gluo@pku.edu.cn</a:t>
            </a:r>
            <a:endParaRPr lang="en-US" altLang="zh-CN" dirty="0"/>
          </a:p>
          <a:p>
            <a:r>
              <a:rPr lang="en-US" altLang="zh-CN" dirty="0"/>
              <a:t>2025</a:t>
            </a:r>
            <a:r>
              <a:rPr lang="zh-CN" altLang="en-US" dirty="0"/>
              <a:t>年春季学期</a:t>
            </a:r>
            <a:endParaRPr lang="zh-CN" altLang="en-US" dirty="0"/>
          </a:p>
        </p:txBody>
      </p:sp>
      <p:sp>
        <p:nvSpPr>
          <p:cNvPr id="4" name="竖排标题 3"/>
          <p:cNvSpPr txBox="1"/>
          <p:nvPr/>
        </p:nvSpPr>
        <p:spPr>
          <a:xfrm>
            <a:off x="10268542" y="365125"/>
            <a:ext cx="1085257" cy="5811838"/>
          </a:xfrm>
          <a:prstGeom prst="rect">
            <a:avLst/>
          </a:prstGeom>
        </p:spPr>
        <p:txBody>
          <a:bodyPr vert="wordArtVertRtl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dirty="0">
                <a:sym typeface="+mn-ea"/>
              </a:rPr>
              <a:t>PKU-04833060</a:t>
            </a:r>
            <a:endParaRPr lang="en-US" altLang="zh-CN" sz="2800" dirty="0"/>
          </a:p>
          <a:p>
            <a:pPr algn="l"/>
            <a:r>
              <a:rPr lang="zh-CN" altLang="en-US" sz="2800" dirty="0">
                <a:sym typeface="+mn-ea"/>
              </a:rPr>
              <a:t>算法设计与分析﹃实验班﹄</a:t>
            </a:r>
            <a:endParaRPr lang="zh-CN" altLang="en-US" sz="2800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</a:t>
            </a:r>
            <a:r>
              <a:rPr lang="en-US" altLang="zh-CN" dirty="0"/>
              <a:t>L1</a:t>
            </a:r>
            <a:r>
              <a:rPr lang="zh-CN" altLang="en-US" dirty="0"/>
              <a:t>范数拟合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47458" y="1323975"/>
            <a:ext cx="6630433" cy="483235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hlinkClick r:id="rId2"/>
              </a:rPr>
              <a:t>http://www.seas.ucla.edu/~vandenbe/ee236a/ee236a.html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6495415" y="2708910"/>
            <a:ext cx="2340000" cy="72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47340" y="3956050"/>
            <a:ext cx="6660000" cy="216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6" grpId="0" bldLvl="0" animBg="1"/>
      <p:bldP spid="3" grpId="1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L1</a:t>
            </a:r>
            <a:r>
              <a:rPr lang="zh-CN" altLang="en-US" dirty="0"/>
              <a:t>范数拟合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L2</a:t>
            </a:r>
            <a:r>
              <a:rPr lang="zh-CN" altLang="en-US" dirty="0"/>
              <a:t>范数拟合（最小二乘）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29329" y="1323975"/>
            <a:ext cx="7266692" cy="483235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hlinkClick r:id="rId2"/>
              </a:rPr>
              <a:t>http://www.seas.ucla.edu/~vandenbe/ee236a/ee236a.html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应用：鲁棒的线性拟合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56849" y="1323975"/>
            <a:ext cx="6811652" cy="483235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hlinkClick r:id="rId2"/>
              </a:rPr>
              <a:t>http://www.seas.ucla.edu/~vandenbe/ee236a/ee236a.html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应用：稀疏信号重建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65636" y="1323975"/>
            <a:ext cx="7394077" cy="483235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hlinkClick r:id="rId2"/>
              </a:rPr>
              <a:t>http://www.seas.ucla.edu/~vandenbe/ee236a/ee236a.html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465705" y="4469765"/>
            <a:ext cx="5400000" cy="162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应用：稀疏信号重建例子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3600" y="1323975"/>
            <a:ext cx="6478150" cy="483235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hlinkClick r:id="rId2"/>
              </a:rPr>
              <a:t>http://www.seas.ucla.edu/~vandenbe/ee236a/ee236a.html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应用：线性分类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hlinkClick r:id="rId1"/>
              </a:rPr>
              <a:t>http://www.seas.ucla.edu/~vandenbe/ee236a/ee236a.html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1296" y="1323975"/>
            <a:ext cx="7382757" cy="4832350"/>
          </a:xfrm>
        </p:spPr>
      </p:pic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应用：线性不可分集合的近似线性分类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76898" y="1323975"/>
            <a:ext cx="7171553" cy="483235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hlinkClick r:id="rId2"/>
              </a:rPr>
              <a:t>http://www.seas.ucla.edu/~vandenbe/ee236a/ee236a.html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 二维线性规划图解法（</a:t>
            </a:r>
            <a:r>
              <a:rPr lang="en-US" altLang="zh-CN"/>
              <a:t>1/2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sp>
        <p:nvSpPr>
          <p:cNvPr id="8" name="副标题 2"/>
          <p:cNvSpPr txBox="1"/>
          <p:nvPr/>
        </p:nvSpPr>
        <p:spPr>
          <a:xfrm>
            <a:off x="1847851" y="1321913"/>
            <a:ext cx="7775575" cy="36718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0045" marR="0" indent="-360045" algn="l" defTabSz="3429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3" panose="05040102010807070707" charset="2"/>
              <a:buChar char=""/>
              <a:defRPr sz="24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  <a:lvl2pPr marL="557530" marR="0" indent="-21463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2pPr>
            <a:lvl3pPr marL="8572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3pPr>
            <a:lvl4pPr marL="12001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4pPr>
            <a:lvl5pPr marL="15430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49E39"/>
              </a:buClr>
              <a:buSzTx/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12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+15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0.25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+0.50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0.50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+0.50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0.25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(0,0),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(0,240),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(120,180),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(200,100),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(200,0)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最优解 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*=120,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*=180 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点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最优值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 = 4140.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77"/>
          <p:cNvGrpSpPr/>
          <p:nvPr/>
        </p:nvGrpSpPr>
        <p:grpSpPr bwMode="auto">
          <a:xfrm>
            <a:off x="5953126" y="1086521"/>
            <a:ext cx="4714875" cy="3125787"/>
            <a:chOff x="4071934" y="1945702"/>
            <a:chExt cx="4714875" cy="3126372"/>
          </a:xfrm>
        </p:grpSpPr>
        <p:sp>
          <p:nvSpPr>
            <p:cNvPr id="10" name="任意多边形 49"/>
            <p:cNvSpPr/>
            <p:nvPr/>
          </p:nvSpPr>
          <p:spPr>
            <a:xfrm>
              <a:off x="4571997" y="3209588"/>
              <a:ext cx="1285875" cy="1517934"/>
            </a:xfrm>
            <a:custGeom>
              <a:avLst/>
              <a:gdLst>
                <a:gd name="connsiteX0" fmla="*/ 14748 w 1224116"/>
                <a:gd name="connsiteY0" fmla="*/ 0 h 1517611"/>
                <a:gd name="connsiteX1" fmla="*/ 29497 w 1224116"/>
                <a:gd name="connsiteY1" fmla="*/ 44245 h 1517611"/>
                <a:gd name="connsiteX2" fmla="*/ 58993 w 1224116"/>
                <a:gd name="connsiteY2" fmla="*/ 648929 h 1517611"/>
                <a:gd name="connsiteX3" fmla="*/ 44245 w 1224116"/>
                <a:gd name="connsiteY3" fmla="*/ 1047135 h 1517611"/>
                <a:gd name="connsiteX4" fmla="*/ 29497 w 1224116"/>
                <a:gd name="connsiteY4" fmla="*/ 1091380 h 1517611"/>
                <a:gd name="connsiteX5" fmla="*/ 44245 w 1224116"/>
                <a:gd name="connsiteY5" fmla="*/ 1460090 h 1517611"/>
                <a:gd name="connsiteX6" fmla="*/ 58993 w 1224116"/>
                <a:gd name="connsiteY6" fmla="*/ 1474838 h 1517611"/>
                <a:gd name="connsiteX7" fmla="*/ 339213 w 1224116"/>
                <a:gd name="connsiteY7" fmla="*/ 1474838 h 1517611"/>
                <a:gd name="connsiteX8" fmla="*/ 811161 w 1224116"/>
                <a:gd name="connsiteY8" fmla="*/ 1489587 h 1517611"/>
                <a:gd name="connsiteX9" fmla="*/ 1002890 w 1224116"/>
                <a:gd name="connsiteY9" fmla="*/ 1474838 h 1517611"/>
                <a:gd name="connsiteX10" fmla="*/ 1047135 w 1224116"/>
                <a:gd name="connsiteY10" fmla="*/ 1460090 h 1517611"/>
                <a:gd name="connsiteX11" fmla="*/ 1224116 w 1224116"/>
                <a:gd name="connsiteY11" fmla="*/ 1445342 h 1517611"/>
                <a:gd name="connsiteX12" fmla="*/ 1209368 w 1224116"/>
                <a:gd name="connsiteY12" fmla="*/ 1356851 h 1517611"/>
                <a:gd name="connsiteX13" fmla="*/ 1179871 w 1224116"/>
                <a:gd name="connsiteY13" fmla="*/ 1312606 h 1517611"/>
                <a:gd name="connsiteX14" fmla="*/ 1150374 w 1224116"/>
                <a:gd name="connsiteY14" fmla="*/ 1209367 h 1517611"/>
                <a:gd name="connsiteX15" fmla="*/ 1135626 w 1224116"/>
                <a:gd name="connsiteY15" fmla="*/ 899651 h 1517611"/>
                <a:gd name="connsiteX16" fmla="*/ 1061884 w 1224116"/>
                <a:gd name="connsiteY16" fmla="*/ 811161 h 1517611"/>
                <a:gd name="connsiteX17" fmla="*/ 988142 w 1224116"/>
                <a:gd name="connsiteY17" fmla="*/ 737419 h 1517611"/>
                <a:gd name="connsiteX18" fmla="*/ 914400 w 1224116"/>
                <a:gd name="connsiteY18" fmla="*/ 678426 h 1517611"/>
                <a:gd name="connsiteX19" fmla="*/ 884903 w 1224116"/>
                <a:gd name="connsiteY19" fmla="*/ 634180 h 1517611"/>
                <a:gd name="connsiteX20" fmla="*/ 840658 w 1224116"/>
                <a:gd name="connsiteY20" fmla="*/ 545690 h 1517611"/>
                <a:gd name="connsiteX21" fmla="*/ 796413 w 1224116"/>
                <a:gd name="connsiteY21" fmla="*/ 516193 h 1517611"/>
                <a:gd name="connsiteX22" fmla="*/ 766916 w 1224116"/>
                <a:gd name="connsiteY22" fmla="*/ 427703 h 1517611"/>
                <a:gd name="connsiteX23" fmla="*/ 722671 w 1224116"/>
                <a:gd name="connsiteY23" fmla="*/ 383458 h 1517611"/>
                <a:gd name="connsiteX24" fmla="*/ 707922 w 1224116"/>
                <a:gd name="connsiteY24" fmla="*/ 339213 h 1517611"/>
                <a:gd name="connsiteX25" fmla="*/ 619432 w 1224116"/>
                <a:gd name="connsiteY25" fmla="*/ 309716 h 1517611"/>
                <a:gd name="connsiteX26" fmla="*/ 575187 w 1224116"/>
                <a:gd name="connsiteY26" fmla="*/ 280219 h 1517611"/>
                <a:gd name="connsiteX27" fmla="*/ 471948 w 1224116"/>
                <a:gd name="connsiteY27" fmla="*/ 250722 h 1517611"/>
                <a:gd name="connsiteX28" fmla="*/ 427703 w 1224116"/>
                <a:gd name="connsiteY28" fmla="*/ 235974 h 1517611"/>
                <a:gd name="connsiteX29" fmla="*/ 368709 w 1224116"/>
                <a:gd name="connsiteY29" fmla="*/ 221226 h 1517611"/>
                <a:gd name="connsiteX30" fmla="*/ 280219 w 1224116"/>
                <a:gd name="connsiteY30" fmla="*/ 176980 h 1517611"/>
                <a:gd name="connsiteX31" fmla="*/ 235974 w 1224116"/>
                <a:gd name="connsiteY31" fmla="*/ 162232 h 1517611"/>
                <a:gd name="connsiteX32" fmla="*/ 191729 w 1224116"/>
                <a:gd name="connsiteY32" fmla="*/ 132735 h 1517611"/>
                <a:gd name="connsiteX33" fmla="*/ 147484 w 1224116"/>
                <a:gd name="connsiteY33" fmla="*/ 117987 h 1517611"/>
                <a:gd name="connsiteX34" fmla="*/ 117987 w 1224116"/>
                <a:gd name="connsiteY34" fmla="*/ 73742 h 1517611"/>
                <a:gd name="connsiteX35" fmla="*/ 0 w 1224116"/>
                <a:gd name="connsiteY35" fmla="*/ 58993 h 1517611"/>
                <a:gd name="connsiteX36" fmla="*/ 29497 w 1224116"/>
                <a:gd name="connsiteY36" fmla="*/ 58993 h 1517611"/>
                <a:gd name="connsiteX37" fmla="*/ 73742 w 1224116"/>
                <a:gd name="connsiteY37" fmla="*/ 58993 h 1517611"/>
                <a:gd name="connsiteX38" fmla="*/ 73742 w 1224116"/>
                <a:gd name="connsiteY38" fmla="*/ 58993 h 1517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224116" h="1517611">
                  <a:moveTo>
                    <a:pt x="14748" y="0"/>
                  </a:moveTo>
                  <a:cubicBezTo>
                    <a:pt x="19664" y="14748"/>
                    <a:pt x="25226" y="29297"/>
                    <a:pt x="29497" y="44245"/>
                  </a:cubicBezTo>
                  <a:cubicBezTo>
                    <a:pt x="87498" y="247245"/>
                    <a:pt x="51588" y="374944"/>
                    <a:pt x="58993" y="648929"/>
                  </a:cubicBezTo>
                  <a:cubicBezTo>
                    <a:pt x="54077" y="781664"/>
                    <a:pt x="53080" y="914603"/>
                    <a:pt x="44245" y="1047135"/>
                  </a:cubicBezTo>
                  <a:cubicBezTo>
                    <a:pt x="43211" y="1062647"/>
                    <a:pt x="29497" y="1075834"/>
                    <a:pt x="29497" y="1091380"/>
                  </a:cubicBezTo>
                  <a:cubicBezTo>
                    <a:pt x="29497" y="1214382"/>
                    <a:pt x="34811" y="1337451"/>
                    <a:pt x="44245" y="1460090"/>
                  </a:cubicBezTo>
                  <a:cubicBezTo>
                    <a:pt x="44778" y="1467022"/>
                    <a:pt x="54077" y="1469922"/>
                    <a:pt x="58993" y="1474838"/>
                  </a:cubicBezTo>
                  <a:cubicBezTo>
                    <a:pt x="187308" y="1517611"/>
                    <a:pt x="40567" y="1474838"/>
                    <a:pt x="339213" y="1474838"/>
                  </a:cubicBezTo>
                  <a:cubicBezTo>
                    <a:pt x="496606" y="1474838"/>
                    <a:pt x="653845" y="1484671"/>
                    <a:pt x="811161" y="1489587"/>
                  </a:cubicBezTo>
                  <a:cubicBezTo>
                    <a:pt x="875071" y="1484671"/>
                    <a:pt x="939286" y="1482789"/>
                    <a:pt x="1002890" y="1474838"/>
                  </a:cubicBezTo>
                  <a:cubicBezTo>
                    <a:pt x="1018316" y="1472910"/>
                    <a:pt x="1031725" y="1462145"/>
                    <a:pt x="1047135" y="1460090"/>
                  </a:cubicBezTo>
                  <a:cubicBezTo>
                    <a:pt x="1105814" y="1452266"/>
                    <a:pt x="1165122" y="1450258"/>
                    <a:pt x="1224116" y="1445342"/>
                  </a:cubicBezTo>
                  <a:cubicBezTo>
                    <a:pt x="1219200" y="1415845"/>
                    <a:pt x="1218824" y="1385220"/>
                    <a:pt x="1209368" y="1356851"/>
                  </a:cubicBezTo>
                  <a:cubicBezTo>
                    <a:pt x="1203763" y="1340035"/>
                    <a:pt x="1187798" y="1328460"/>
                    <a:pt x="1179871" y="1312606"/>
                  </a:cubicBezTo>
                  <a:cubicBezTo>
                    <a:pt x="1169290" y="1291444"/>
                    <a:pt x="1155101" y="1228275"/>
                    <a:pt x="1150374" y="1209367"/>
                  </a:cubicBezTo>
                  <a:cubicBezTo>
                    <a:pt x="1134808" y="929171"/>
                    <a:pt x="1135626" y="1032523"/>
                    <a:pt x="1135626" y="899651"/>
                  </a:cubicBezTo>
                  <a:cubicBezTo>
                    <a:pt x="1062390" y="789799"/>
                    <a:pt x="1156516" y="924718"/>
                    <a:pt x="1061884" y="811161"/>
                  </a:cubicBezTo>
                  <a:cubicBezTo>
                    <a:pt x="1000432" y="737419"/>
                    <a:pt x="1069258" y="791497"/>
                    <a:pt x="988142" y="737419"/>
                  </a:cubicBezTo>
                  <a:cubicBezTo>
                    <a:pt x="903605" y="610615"/>
                    <a:pt x="1016170" y="759843"/>
                    <a:pt x="914400" y="678426"/>
                  </a:cubicBezTo>
                  <a:cubicBezTo>
                    <a:pt x="900559" y="667353"/>
                    <a:pt x="894735" y="648929"/>
                    <a:pt x="884903" y="634180"/>
                  </a:cubicBezTo>
                  <a:cubicBezTo>
                    <a:pt x="872908" y="598193"/>
                    <a:pt x="869249" y="574281"/>
                    <a:pt x="840658" y="545690"/>
                  </a:cubicBezTo>
                  <a:cubicBezTo>
                    <a:pt x="828124" y="533156"/>
                    <a:pt x="811161" y="526025"/>
                    <a:pt x="796413" y="516193"/>
                  </a:cubicBezTo>
                  <a:lnTo>
                    <a:pt x="766916" y="427703"/>
                  </a:lnTo>
                  <a:cubicBezTo>
                    <a:pt x="760320" y="407916"/>
                    <a:pt x="722671" y="383458"/>
                    <a:pt x="722671" y="383458"/>
                  </a:cubicBezTo>
                  <a:cubicBezTo>
                    <a:pt x="717755" y="368710"/>
                    <a:pt x="720572" y="348249"/>
                    <a:pt x="707922" y="339213"/>
                  </a:cubicBezTo>
                  <a:cubicBezTo>
                    <a:pt x="682621" y="321141"/>
                    <a:pt x="619432" y="309716"/>
                    <a:pt x="619432" y="309716"/>
                  </a:cubicBezTo>
                  <a:cubicBezTo>
                    <a:pt x="604684" y="299884"/>
                    <a:pt x="591041" y="288146"/>
                    <a:pt x="575187" y="280219"/>
                  </a:cubicBezTo>
                  <a:cubicBezTo>
                    <a:pt x="551617" y="268434"/>
                    <a:pt x="493994" y="257021"/>
                    <a:pt x="471948" y="250722"/>
                  </a:cubicBezTo>
                  <a:cubicBezTo>
                    <a:pt x="457000" y="246451"/>
                    <a:pt x="442651" y="240245"/>
                    <a:pt x="427703" y="235974"/>
                  </a:cubicBezTo>
                  <a:cubicBezTo>
                    <a:pt x="408213" y="230406"/>
                    <a:pt x="388199" y="226795"/>
                    <a:pt x="368709" y="221226"/>
                  </a:cubicBezTo>
                  <a:cubicBezTo>
                    <a:pt x="282213" y="196513"/>
                    <a:pt x="366399" y="220070"/>
                    <a:pt x="280219" y="176980"/>
                  </a:cubicBezTo>
                  <a:cubicBezTo>
                    <a:pt x="266314" y="170028"/>
                    <a:pt x="250722" y="167148"/>
                    <a:pt x="235974" y="162232"/>
                  </a:cubicBezTo>
                  <a:cubicBezTo>
                    <a:pt x="221226" y="152400"/>
                    <a:pt x="207583" y="140662"/>
                    <a:pt x="191729" y="132735"/>
                  </a:cubicBezTo>
                  <a:cubicBezTo>
                    <a:pt x="177824" y="125783"/>
                    <a:pt x="159623" y="127698"/>
                    <a:pt x="147484" y="117987"/>
                  </a:cubicBezTo>
                  <a:cubicBezTo>
                    <a:pt x="133643" y="106914"/>
                    <a:pt x="131828" y="84815"/>
                    <a:pt x="117987" y="73742"/>
                  </a:cubicBezTo>
                  <a:cubicBezTo>
                    <a:pt x="89834" y="51220"/>
                    <a:pt x="26973" y="58993"/>
                    <a:pt x="0" y="58993"/>
                  </a:cubicBezTo>
                  <a:lnTo>
                    <a:pt x="29497" y="58993"/>
                  </a:lnTo>
                  <a:lnTo>
                    <a:pt x="73742" y="58993"/>
                  </a:lnTo>
                  <a:lnTo>
                    <a:pt x="73742" y="58993"/>
                  </a:lnTo>
                </a:path>
              </a:pathLst>
            </a:cu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6171015" y="4297106"/>
              <a:ext cx="972731" cy="388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=4140</a:t>
              </a:r>
              <a:endParaRPr lang="zh-CN" altLang="zh-CN" sz="2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6463893" y="3861663"/>
              <a:ext cx="1965728" cy="394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0.25</a:t>
              </a:r>
              <a:r>
                <a:rPr lang="en-US" altLang="zh-CN" sz="2000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>
                  <a:latin typeface="Times New Roman" panose="02020603050405020304" pitchFamily="18" charset="0"/>
                </a:rPr>
                <a:t>+0.5</a:t>
              </a:r>
              <a:r>
                <a:rPr lang="en-US" altLang="zh-CN" sz="2000" i="1">
                  <a:latin typeface="Times New Roman" panose="02020603050405020304" pitchFamily="18" charset="0"/>
                </a:rPr>
                <a:t>y</a:t>
              </a:r>
              <a:r>
                <a:rPr lang="en-US" altLang="zh-CN" sz="2000">
                  <a:latin typeface="Times New Roman" panose="02020603050405020304" pitchFamily="18" charset="0"/>
                </a:rPr>
                <a:t>=120</a:t>
              </a:r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4770990" y="2655608"/>
              <a:ext cx="1872694" cy="386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0.5</a:t>
              </a:r>
              <a:r>
                <a:rPr lang="en-US" altLang="zh-CN" sz="2000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>
                  <a:latin typeface="Times New Roman" panose="02020603050405020304" pitchFamily="18" charset="0"/>
                </a:rPr>
                <a:t>+0.5</a:t>
              </a:r>
              <a:r>
                <a:rPr lang="en-US" altLang="zh-CN" sz="2000" i="1">
                  <a:latin typeface="Times New Roman" panose="02020603050405020304" pitchFamily="18" charset="0"/>
                </a:rPr>
                <a:t>y</a:t>
              </a:r>
              <a:r>
                <a:rPr lang="en-US" altLang="zh-CN" sz="2000">
                  <a:latin typeface="Times New Roman" panose="02020603050405020304" pitchFamily="18" charset="0"/>
                </a:rPr>
                <a:t>=150</a:t>
              </a:r>
              <a:endParaRPr lang="zh-CN" altLang="zh-CN" sz="2000">
                <a:latin typeface="Arial" panose="020B0604020202020204" pitchFamily="34" charset="0"/>
              </a:endParaRPr>
            </a:p>
          </p:txBody>
        </p:sp>
        <p:cxnSp>
          <p:nvCxnSpPr>
            <p:cNvPr id="14" name="AutoShape 9"/>
            <p:cNvCxnSpPr>
              <a:cxnSpLocks noChangeShapeType="1"/>
            </p:cNvCxnSpPr>
            <p:nvPr/>
          </p:nvCxnSpPr>
          <p:spPr bwMode="auto">
            <a:xfrm flipV="1">
              <a:off x="4617872" y="4693653"/>
              <a:ext cx="3632125" cy="2147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0"/>
            <p:cNvCxnSpPr>
              <a:cxnSpLocks noChangeShapeType="1"/>
            </p:cNvCxnSpPr>
            <p:nvPr/>
          </p:nvCxnSpPr>
          <p:spPr bwMode="auto">
            <a:xfrm flipV="1">
              <a:off x="4617872" y="2167007"/>
              <a:ext cx="0" cy="25200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1"/>
            <p:cNvCxnSpPr>
              <a:cxnSpLocks noChangeShapeType="1"/>
            </p:cNvCxnSpPr>
            <p:nvPr/>
          </p:nvCxnSpPr>
          <p:spPr bwMode="auto">
            <a:xfrm>
              <a:off x="4617872" y="3208148"/>
              <a:ext cx="2874848" cy="1485506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2"/>
            <p:cNvCxnSpPr>
              <a:cxnSpLocks noChangeShapeType="1"/>
            </p:cNvCxnSpPr>
            <p:nvPr/>
          </p:nvCxnSpPr>
          <p:spPr bwMode="auto">
            <a:xfrm>
              <a:off x="4617872" y="2809598"/>
              <a:ext cx="1758056" cy="1905526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3"/>
            <p:cNvCxnSpPr>
              <a:cxnSpLocks noChangeShapeType="1"/>
            </p:cNvCxnSpPr>
            <p:nvPr/>
          </p:nvCxnSpPr>
          <p:spPr bwMode="auto">
            <a:xfrm flipV="1">
              <a:off x="5804783" y="3075297"/>
              <a:ext cx="0" cy="1639827"/>
            </a:xfrm>
            <a:prstGeom prst="straightConnector1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4"/>
            <p:cNvCxnSpPr>
              <a:cxnSpLocks noChangeShapeType="1"/>
            </p:cNvCxnSpPr>
            <p:nvPr/>
          </p:nvCxnSpPr>
          <p:spPr bwMode="auto">
            <a:xfrm>
              <a:off x="4315726" y="3971700"/>
              <a:ext cx="1049224" cy="86017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5"/>
            <p:cNvCxnSpPr>
              <a:cxnSpLocks noChangeShapeType="1"/>
            </p:cNvCxnSpPr>
            <p:nvPr/>
          </p:nvCxnSpPr>
          <p:spPr bwMode="auto">
            <a:xfrm>
              <a:off x="4315726" y="3453719"/>
              <a:ext cx="1639492" cy="137815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6"/>
            <p:cNvCxnSpPr>
              <a:cxnSpLocks noChangeShapeType="1"/>
            </p:cNvCxnSpPr>
            <p:nvPr/>
          </p:nvCxnSpPr>
          <p:spPr bwMode="auto">
            <a:xfrm>
              <a:off x="4875397" y="3208148"/>
              <a:ext cx="1457185" cy="1205044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4243058" y="4537990"/>
              <a:ext cx="484454" cy="534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O</a:t>
              </a:r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8302355" y="4376960"/>
              <a:ext cx="484454" cy="534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x</a:t>
              </a:r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4286817" y="1945702"/>
              <a:ext cx="484454" cy="5340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</a:rPr>
                <a:t>y</a:t>
              </a:r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4324566" y="3114458"/>
              <a:ext cx="461748" cy="4574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</a:rPr>
                <a:t>A</a:t>
              </a:r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5252806" y="3213846"/>
              <a:ext cx="390753" cy="399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</a:rPr>
                <a:t>B</a:t>
              </a:r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802058" y="3859098"/>
              <a:ext cx="413016" cy="427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</a:rPr>
                <a:t>C</a:t>
              </a:r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5803612" y="4351794"/>
              <a:ext cx="411462" cy="40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latin typeface="Times New Roman" panose="02020603050405020304" pitchFamily="18" charset="0"/>
                </a:rPr>
                <a:t>D</a:t>
              </a:r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4919618" y="4685329"/>
              <a:ext cx="3081378" cy="379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100    200   300           480</a:t>
              </a:r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4071934" y="2613210"/>
              <a:ext cx="576156" cy="714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300</a:t>
              </a:r>
              <a:endParaRPr lang="en-US" altLang="zh-CN" sz="200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240</a:t>
              </a:r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4090073" y="3513541"/>
              <a:ext cx="719031" cy="528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160</a:t>
              </a:r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4222749" y="4040469"/>
              <a:ext cx="492123" cy="430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80</a:t>
              </a:r>
              <a:endParaRPr lang="zh-CN" altLang="zh-CN" sz="2000">
                <a:latin typeface="Arial" panose="020B0604020202020204" pitchFamily="34" charset="0"/>
              </a:endParaRP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4558595" y="4228065"/>
              <a:ext cx="1013527" cy="385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=1200</a:t>
              </a:r>
              <a:endParaRPr lang="zh-CN" altLang="zh-CN" sz="2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4691815" y="3857967"/>
              <a:ext cx="1112968" cy="3986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=2400</a:t>
              </a:r>
              <a:endParaRPr lang="zh-CN" altLang="zh-CN" sz="200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Text Box 31"/>
            <p:cNvSpPr txBox="1">
              <a:spLocks noChangeArrowheads="1"/>
            </p:cNvSpPr>
            <p:nvPr/>
          </p:nvSpPr>
          <p:spPr bwMode="auto">
            <a:xfrm>
              <a:off x="5821445" y="3122400"/>
              <a:ext cx="1322302" cy="491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</a:rPr>
                <a:t>0.25</a:t>
              </a:r>
              <a:r>
                <a:rPr lang="en-US" altLang="zh-CN" sz="2000" i="1">
                  <a:latin typeface="Times New Roman" panose="02020603050405020304" pitchFamily="18" charset="0"/>
                </a:rPr>
                <a:t>x</a:t>
              </a:r>
              <a:r>
                <a:rPr lang="en-US" altLang="zh-CN" sz="2000">
                  <a:latin typeface="Times New Roman" panose="02020603050405020304" pitchFamily="18" charset="0"/>
                </a:rPr>
                <a:t>=50</a:t>
              </a:r>
              <a:endParaRPr lang="zh-CN" altLang="zh-CN" sz="2000">
                <a:latin typeface="Arial" panose="020B0604020202020204" pitchFamily="34" charset="0"/>
              </a:endParaRPr>
            </a:p>
          </p:txBody>
        </p:sp>
      </p:grp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1801813" y="5080671"/>
            <a:ext cx="4572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目标函数改为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max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1801813" y="5574382"/>
            <a:ext cx="83296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1200"/>
              </a:spcBef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最优解 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*= 120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+ 200(1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200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*=180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+100(1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100 + 80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*=3600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最优值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"/>
          <p:cNvSpPr>
            <a:spLocks noChangeArrowheads="1"/>
          </p:cNvSpPr>
          <p:nvPr/>
        </p:nvSpPr>
        <p:spPr bwMode="auto">
          <a:xfrm>
            <a:off x="7386639" y="5701383"/>
            <a:ext cx="28860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(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，线段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BC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7177089" y="2667671"/>
            <a:ext cx="142875" cy="142875"/>
          </a:xfrm>
          <a:prstGeom prst="ellipse">
            <a:avLst/>
          </a:prstGeom>
          <a:solidFill>
            <a:srgbClr val="CC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二维线性规划图解法（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sp>
        <p:nvSpPr>
          <p:cNvPr id="8" name="副标题 2"/>
          <p:cNvSpPr txBox="1"/>
          <p:nvPr/>
        </p:nvSpPr>
        <p:spPr>
          <a:xfrm>
            <a:off x="2193926" y="1329936"/>
            <a:ext cx="7775575" cy="3159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0045" marR="0" indent="-360045" algn="l" defTabSz="3429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3" panose="05040102010807070707" charset="2"/>
              <a:buChar char=""/>
              <a:defRPr sz="24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  <a:lvl2pPr marL="557530" marR="0" indent="-21463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2pPr>
            <a:lvl3pPr marL="8572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3pPr>
            <a:lvl4pPr marL="12001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4pPr>
            <a:lvl5pPr marL="15430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49E39"/>
              </a:buClr>
              <a:buSzTx/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有可行解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目标函数值可以任意小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无最优解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5"/>
          <p:cNvGrpSpPr/>
          <p:nvPr/>
        </p:nvGrpSpPr>
        <p:grpSpPr bwMode="auto">
          <a:xfrm>
            <a:off x="5951538" y="1345810"/>
            <a:ext cx="3929062" cy="2895600"/>
            <a:chOff x="3857620" y="1428736"/>
            <a:chExt cx="3929090" cy="2895881"/>
          </a:xfrm>
        </p:grpSpPr>
        <p:grpSp>
          <p:nvGrpSpPr>
            <p:cNvPr id="10" name="组合 52"/>
            <p:cNvGrpSpPr/>
            <p:nvPr/>
          </p:nvGrpSpPr>
          <p:grpSpPr>
            <a:xfrm>
              <a:off x="4500562" y="1928802"/>
              <a:ext cx="2728887" cy="2071702"/>
              <a:chOff x="4500562" y="1928802"/>
              <a:chExt cx="2728887" cy="2071702"/>
            </a:xfrm>
            <a:solidFill>
              <a:srgbClr val="FFFF00"/>
            </a:solidFill>
          </p:grpSpPr>
          <p:sp>
            <p:nvSpPr>
              <p:cNvPr id="43" name="矩形 42"/>
              <p:cNvSpPr/>
              <p:nvPr/>
            </p:nvSpPr>
            <p:spPr>
              <a:xfrm>
                <a:off x="5000628" y="2214554"/>
                <a:ext cx="428628" cy="178595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4" name="矩形 43"/>
              <p:cNvSpPr/>
              <p:nvPr/>
            </p:nvSpPr>
            <p:spPr>
              <a:xfrm rot="19033567">
                <a:off x="4943433" y="2681572"/>
                <a:ext cx="2286016" cy="64294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5" name="矩形 44"/>
              <p:cNvSpPr/>
              <p:nvPr/>
            </p:nvSpPr>
            <p:spPr>
              <a:xfrm rot="3616143">
                <a:off x="4801580" y="2550510"/>
                <a:ext cx="1033858" cy="135986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500562" y="1928802"/>
                <a:ext cx="1857388" cy="121444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6357950" y="1928802"/>
                <a:ext cx="785818" cy="50006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11" name="组合 53"/>
            <p:cNvGrpSpPr/>
            <p:nvPr/>
          </p:nvGrpSpPr>
          <p:grpSpPr bwMode="auto">
            <a:xfrm>
              <a:off x="3857620" y="1428736"/>
              <a:ext cx="3929090" cy="2895881"/>
              <a:chOff x="3857620" y="1428736"/>
              <a:chExt cx="3929090" cy="2895881"/>
            </a:xfrm>
          </p:grpSpPr>
          <p:sp>
            <p:nvSpPr>
              <p:cNvPr id="12" name="Text Box 8"/>
              <p:cNvSpPr txBox="1">
                <a:spLocks noChangeArrowheads="1"/>
              </p:cNvSpPr>
              <p:nvPr/>
            </p:nvSpPr>
            <p:spPr bwMode="auto">
              <a:xfrm>
                <a:off x="3857620" y="3584887"/>
                <a:ext cx="1113321" cy="4156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=2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6179321" y="3206817"/>
                <a:ext cx="990690" cy="4232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  <a:sym typeface="Symbol" panose="05050102010706020507" pitchFamily="2" charset="2"/>
                  </a:rPr>
                  <a:t>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=2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cxnSp>
            <p:nvCxnSpPr>
              <p:cNvPr id="14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4490464" y="3992503"/>
                <a:ext cx="2973719" cy="1518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1"/>
              <p:cNvCxnSpPr>
                <a:cxnSpLocks noChangeShapeType="1"/>
              </p:cNvCxnSpPr>
              <p:nvPr/>
            </p:nvCxnSpPr>
            <p:spPr bwMode="auto">
              <a:xfrm flipV="1">
                <a:off x="4490464" y="1817633"/>
                <a:ext cx="0" cy="219005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2"/>
              <p:cNvCxnSpPr>
                <a:cxnSpLocks noChangeShapeType="1"/>
              </p:cNvCxnSpPr>
              <p:nvPr/>
            </p:nvCxnSpPr>
            <p:spPr bwMode="auto">
              <a:xfrm>
                <a:off x="4490464" y="3123314"/>
                <a:ext cx="494750" cy="86918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5478022" y="2566312"/>
                <a:ext cx="1522870" cy="1441373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14"/>
              <p:cNvCxnSpPr>
                <a:cxnSpLocks noChangeShapeType="1"/>
              </p:cNvCxnSpPr>
              <p:nvPr/>
            </p:nvCxnSpPr>
            <p:spPr bwMode="auto">
              <a:xfrm flipV="1">
                <a:off x="4490464" y="2855725"/>
                <a:ext cx="2501932" cy="1136778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4183593" y="3882431"/>
                <a:ext cx="396635" cy="377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O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7390075" y="3768564"/>
                <a:ext cx="396635" cy="377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x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4283796" y="1428736"/>
                <a:ext cx="396635" cy="3776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y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4158543" y="2462882"/>
                <a:ext cx="366366" cy="351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3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4141842" y="2910761"/>
                <a:ext cx="390372" cy="373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2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Text Box 20"/>
              <p:cNvSpPr txBox="1">
                <a:spLocks noChangeArrowheads="1"/>
              </p:cNvSpPr>
              <p:nvPr/>
            </p:nvSpPr>
            <p:spPr bwMode="auto">
              <a:xfrm>
                <a:off x="4219665" y="3358640"/>
                <a:ext cx="423773" cy="373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1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Text Box 22"/>
              <p:cNvSpPr txBox="1">
                <a:spLocks noChangeArrowheads="1"/>
              </p:cNvSpPr>
              <p:nvPr/>
            </p:nvSpPr>
            <p:spPr bwMode="auto">
              <a:xfrm>
                <a:off x="4938194" y="3244764"/>
                <a:ext cx="693067" cy="347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z </a:t>
                </a: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= 0</a:t>
                </a:r>
                <a:endParaRPr lang="zh-CN" altLang="zh-CN" sz="20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6" name="AutoShape 23"/>
              <p:cNvCxnSpPr>
                <a:cxnSpLocks noChangeShapeType="1"/>
              </p:cNvCxnSpPr>
              <p:nvPr/>
            </p:nvCxnSpPr>
            <p:spPr bwMode="auto">
              <a:xfrm>
                <a:off x="4440362" y="2667844"/>
                <a:ext cx="5010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7" name="AutoShape 24"/>
              <p:cNvCxnSpPr>
                <a:cxnSpLocks noChangeShapeType="1"/>
              </p:cNvCxnSpPr>
              <p:nvPr/>
            </p:nvCxnSpPr>
            <p:spPr bwMode="auto">
              <a:xfrm>
                <a:off x="4440362" y="3123314"/>
                <a:ext cx="5010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AutoShape 25"/>
              <p:cNvCxnSpPr>
                <a:cxnSpLocks noChangeShapeType="1"/>
              </p:cNvCxnSpPr>
              <p:nvPr/>
            </p:nvCxnSpPr>
            <p:spPr bwMode="auto">
              <a:xfrm>
                <a:off x="4440362" y="3571193"/>
                <a:ext cx="50101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AutoShape 26"/>
              <p:cNvCxnSpPr>
                <a:cxnSpLocks noChangeShapeType="1"/>
              </p:cNvCxnSpPr>
              <p:nvPr/>
            </p:nvCxnSpPr>
            <p:spPr bwMode="auto">
              <a:xfrm>
                <a:off x="4985214" y="4015277"/>
                <a:ext cx="0" cy="6262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AutoShape 27"/>
              <p:cNvCxnSpPr>
                <a:cxnSpLocks noChangeShapeType="1"/>
              </p:cNvCxnSpPr>
              <p:nvPr/>
            </p:nvCxnSpPr>
            <p:spPr bwMode="auto">
              <a:xfrm>
                <a:off x="5469526" y="3992503"/>
                <a:ext cx="0" cy="6262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" name="AutoShape 28"/>
              <p:cNvCxnSpPr>
                <a:cxnSpLocks noChangeShapeType="1"/>
              </p:cNvCxnSpPr>
              <p:nvPr/>
            </p:nvCxnSpPr>
            <p:spPr bwMode="auto">
              <a:xfrm>
                <a:off x="5962189" y="4000094"/>
                <a:ext cx="0" cy="6262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AutoShape 29"/>
              <p:cNvCxnSpPr>
                <a:cxnSpLocks noChangeShapeType="1"/>
              </p:cNvCxnSpPr>
              <p:nvPr/>
            </p:nvCxnSpPr>
            <p:spPr bwMode="auto">
              <a:xfrm>
                <a:off x="6438151" y="4000094"/>
                <a:ext cx="0" cy="6262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AutoShape 30"/>
              <p:cNvCxnSpPr>
                <a:cxnSpLocks noChangeShapeType="1"/>
              </p:cNvCxnSpPr>
              <p:nvPr/>
            </p:nvCxnSpPr>
            <p:spPr bwMode="auto">
              <a:xfrm flipV="1">
                <a:off x="4490464" y="2423029"/>
                <a:ext cx="2501932" cy="1144369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4" name="AutoShape 31"/>
              <p:cNvCxnSpPr>
                <a:cxnSpLocks noChangeShapeType="1"/>
              </p:cNvCxnSpPr>
              <p:nvPr/>
            </p:nvCxnSpPr>
            <p:spPr bwMode="auto">
              <a:xfrm flipV="1">
                <a:off x="4490464" y="2121280"/>
                <a:ext cx="2168968" cy="990648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5" name="AutoShape 32"/>
              <p:cNvCxnSpPr>
                <a:cxnSpLocks noChangeShapeType="1"/>
              </p:cNvCxnSpPr>
              <p:nvPr/>
            </p:nvCxnSpPr>
            <p:spPr bwMode="auto">
              <a:xfrm flipV="1">
                <a:off x="4482113" y="2045368"/>
                <a:ext cx="1328728" cy="618680"/>
              </a:xfrm>
              <a:prstGeom prst="straightConnector1">
                <a:avLst/>
              </a:prstGeom>
              <a:noFill/>
              <a:ln w="19050">
                <a:solidFill>
                  <a:srgbClr val="FF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" name="Text Box 33"/>
              <p:cNvSpPr txBox="1">
                <a:spLocks noChangeArrowheads="1"/>
              </p:cNvSpPr>
              <p:nvPr/>
            </p:nvSpPr>
            <p:spPr bwMode="auto">
              <a:xfrm>
                <a:off x="5778484" y="3943161"/>
                <a:ext cx="366366" cy="351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3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Text Box 34"/>
              <p:cNvSpPr txBox="1">
                <a:spLocks noChangeArrowheads="1"/>
              </p:cNvSpPr>
              <p:nvPr/>
            </p:nvSpPr>
            <p:spPr bwMode="auto">
              <a:xfrm>
                <a:off x="5277471" y="3950752"/>
                <a:ext cx="390372" cy="373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2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Text Box 35"/>
              <p:cNvSpPr txBox="1">
                <a:spLocks noChangeArrowheads="1"/>
              </p:cNvSpPr>
              <p:nvPr/>
            </p:nvSpPr>
            <p:spPr bwMode="auto">
              <a:xfrm>
                <a:off x="4784809" y="3950752"/>
                <a:ext cx="423773" cy="3738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1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Text Box 36"/>
              <p:cNvSpPr txBox="1">
                <a:spLocks noChangeArrowheads="1"/>
              </p:cNvSpPr>
              <p:nvPr/>
            </p:nvSpPr>
            <p:spPr bwMode="auto">
              <a:xfrm>
                <a:off x="6246096" y="3943161"/>
                <a:ext cx="366366" cy="3510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4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Text Box 37"/>
              <p:cNvSpPr txBox="1">
                <a:spLocks noChangeArrowheads="1"/>
              </p:cNvSpPr>
              <p:nvPr/>
            </p:nvSpPr>
            <p:spPr bwMode="auto">
              <a:xfrm>
                <a:off x="4938194" y="2812674"/>
                <a:ext cx="786619" cy="4133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z </a:t>
                </a: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=-2</a:t>
                </a:r>
                <a:endParaRPr lang="zh-CN" altLang="zh-CN" sz="20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1" name="Text Box 38"/>
              <p:cNvSpPr txBox="1">
                <a:spLocks noChangeArrowheads="1"/>
              </p:cNvSpPr>
              <p:nvPr/>
            </p:nvSpPr>
            <p:spPr bwMode="auto">
              <a:xfrm>
                <a:off x="4938194" y="2380584"/>
                <a:ext cx="954546" cy="4477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z </a:t>
                </a: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=-4</a:t>
                </a:r>
                <a:r>
                  <a:rPr lang="en-US" altLang="zh-CN" sz="700">
                    <a:latin typeface="Times New Roman" panose="02020603050405020304" pitchFamily="18" charset="0"/>
                  </a:rPr>
                  <a:t>4</a:t>
                </a:r>
                <a:endParaRPr lang="zh-CN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Text Box 39"/>
              <p:cNvSpPr txBox="1">
                <a:spLocks noChangeArrowheads="1"/>
              </p:cNvSpPr>
              <p:nvPr/>
            </p:nvSpPr>
            <p:spPr bwMode="auto">
              <a:xfrm>
                <a:off x="4938194" y="1876479"/>
                <a:ext cx="849707" cy="362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z </a:t>
                </a: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=-6</a:t>
                </a:r>
                <a:endParaRPr lang="zh-CN" altLang="zh-CN" sz="20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8" name="副标题 2"/>
          <p:cNvSpPr txBox="1"/>
          <p:nvPr/>
        </p:nvSpPr>
        <p:spPr bwMode="auto">
          <a:xfrm>
            <a:off x="2197100" y="4681148"/>
            <a:ext cx="7143750" cy="1346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2,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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则可行域为空集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无可行解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线性规划的几何解释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523874" y="1323975"/>
                <a:ext cx="11277601" cy="483257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inimize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subject</m:t>
                            </m:r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to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b="0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2"/>
                <a:r>
                  <a:rPr lang="zh-CN" altLang="en-US" dirty="0"/>
                  <a:t>虚线（超平面）对应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 在不同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 值的水平集（</a:t>
                </a:r>
                <a:r>
                  <a:rPr lang="en-US" altLang="zh-CN" dirty="0"/>
                  <a:t>level set</a:t>
                </a:r>
                <a:r>
                  <a:rPr lang="zh-CN" altLang="en-US" dirty="0"/>
                  <a:t>）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内容占位符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4" y="1323975"/>
                <a:ext cx="11277601" cy="4832577"/>
              </a:xfrm>
              <a:blipFill rotWithShape="1">
                <a:blip r:embed="rId1"/>
                <a:stretch>
                  <a:fillRect l="-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hlinkClick r:id="rId2"/>
              </a:rPr>
              <a:t>http://www.seas.ucla.edu/~vandenbe/ee236a/ee236a.html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grpSp>
        <p:nvGrpSpPr>
          <p:cNvPr id="34" name="组合 33"/>
          <p:cNvGrpSpPr/>
          <p:nvPr/>
        </p:nvGrpSpPr>
        <p:grpSpPr>
          <a:xfrm>
            <a:off x="4355909" y="2454893"/>
            <a:ext cx="4705687" cy="2927350"/>
            <a:chOff x="3728720" y="1965325"/>
            <a:chExt cx="4705687" cy="2927350"/>
          </a:xfrm>
        </p:grpSpPr>
        <p:grpSp>
          <p:nvGrpSpPr>
            <p:cNvPr id="8" name="Group 5204"/>
            <p:cNvGrpSpPr/>
            <p:nvPr/>
          </p:nvGrpSpPr>
          <p:grpSpPr>
            <a:xfrm>
              <a:off x="3728720" y="1965325"/>
              <a:ext cx="4705687" cy="2927350"/>
              <a:chOff x="0" y="0"/>
              <a:chExt cx="4705692" cy="2927528"/>
            </a:xfrm>
          </p:grpSpPr>
          <p:sp>
            <p:nvSpPr>
              <p:cNvPr id="9" name="Shape 607"/>
              <p:cNvSpPr/>
              <p:nvPr/>
            </p:nvSpPr>
            <p:spPr>
              <a:xfrm>
                <a:off x="585508" y="292748"/>
                <a:ext cx="2634767" cy="2342020"/>
              </a:xfrm>
              <a:custGeom>
                <a:avLst/>
                <a:gdLst/>
                <a:ahLst/>
                <a:cxnLst/>
                <a:rect l="0" t="0" r="0" b="0"/>
                <a:pathLst>
                  <a:path w="2634767" h="2342020">
                    <a:moveTo>
                      <a:pt x="1463764" y="0"/>
                    </a:moveTo>
                    <a:lnTo>
                      <a:pt x="2634767" y="878256"/>
                    </a:lnTo>
                    <a:lnTo>
                      <a:pt x="2634767" y="1756525"/>
                    </a:lnTo>
                    <a:lnTo>
                      <a:pt x="1756524" y="2342020"/>
                    </a:lnTo>
                    <a:lnTo>
                      <a:pt x="292760" y="1756524"/>
                    </a:lnTo>
                    <a:lnTo>
                      <a:pt x="0" y="585508"/>
                    </a:lnTo>
                    <a:lnTo>
                      <a:pt x="1463764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E6E6E6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Shape 608"/>
              <p:cNvSpPr/>
              <p:nvPr/>
            </p:nvSpPr>
            <p:spPr>
              <a:xfrm>
                <a:off x="585508" y="292748"/>
                <a:ext cx="2634767" cy="2342020"/>
              </a:xfrm>
              <a:custGeom>
                <a:avLst/>
                <a:gdLst/>
                <a:ahLst/>
                <a:cxnLst/>
                <a:rect l="0" t="0" r="0" b="0"/>
                <a:pathLst>
                  <a:path w="2634767" h="2342020">
                    <a:moveTo>
                      <a:pt x="292760" y="1756524"/>
                    </a:moveTo>
                    <a:lnTo>
                      <a:pt x="1756524" y="2342020"/>
                    </a:lnTo>
                    <a:lnTo>
                      <a:pt x="2634767" y="1756525"/>
                    </a:lnTo>
                    <a:lnTo>
                      <a:pt x="2634767" y="878256"/>
                    </a:lnTo>
                    <a:lnTo>
                      <a:pt x="1463764" y="0"/>
                    </a:lnTo>
                    <a:lnTo>
                      <a:pt x="0" y="585508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Shape 609"/>
              <p:cNvSpPr/>
              <p:nvPr/>
            </p:nvSpPr>
            <p:spPr>
              <a:xfrm>
                <a:off x="878269" y="0"/>
                <a:ext cx="1463763" cy="2927528"/>
              </a:xfrm>
              <a:custGeom>
                <a:avLst/>
                <a:gdLst/>
                <a:ahLst/>
                <a:cxnLst/>
                <a:rect l="0" t="0" r="0" b="0"/>
                <a:pathLst>
                  <a:path w="1463763" h="2927528">
                    <a:moveTo>
                      <a:pt x="1463763" y="2927528"/>
                    </a:move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Shape 610"/>
              <p:cNvSpPr/>
              <p:nvPr/>
            </p:nvSpPr>
            <p:spPr>
              <a:xfrm>
                <a:off x="878269" y="0"/>
                <a:ext cx="1463763" cy="2927528"/>
              </a:xfrm>
              <a:custGeom>
                <a:avLst/>
                <a:gdLst/>
                <a:ahLst/>
                <a:cxnLst/>
                <a:rect l="0" t="0" r="0" b="0"/>
                <a:pathLst>
                  <a:path w="1463763" h="2927528">
                    <a:moveTo>
                      <a:pt x="0" y="0"/>
                    </a:moveTo>
                    <a:lnTo>
                      <a:pt x="1463763" y="2927528"/>
                    </a:lnTo>
                  </a:path>
                </a:pathLst>
              </a:custGeom>
              <a:ln w="0" cap="flat">
                <a:custDash>
                  <a:ds d="1" sp="1"/>
                </a:custDash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Shape 611"/>
              <p:cNvSpPr/>
              <p:nvPr/>
            </p:nvSpPr>
            <p:spPr>
              <a:xfrm>
                <a:off x="2634780" y="0"/>
                <a:ext cx="1463764" cy="2927528"/>
              </a:xfrm>
              <a:custGeom>
                <a:avLst/>
                <a:gdLst/>
                <a:ahLst/>
                <a:cxnLst/>
                <a:rect l="0" t="0" r="0" b="0"/>
                <a:pathLst>
                  <a:path w="1463764" h="2927528">
                    <a:moveTo>
                      <a:pt x="1463764" y="2927528"/>
                    </a:moveTo>
                    <a:lnTo>
                      <a:pt x="0" y="0"/>
                    </a:lnTo>
                    <a:close/>
                  </a:path>
                </a:pathLst>
              </a:custGeom>
              <a:ln w="0" cap="flat">
                <a:custDash>
                  <a:ds d="1" sp="1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Shape 612"/>
              <p:cNvSpPr/>
              <p:nvPr/>
            </p:nvSpPr>
            <p:spPr>
              <a:xfrm>
                <a:off x="2634780" y="0"/>
                <a:ext cx="1463764" cy="2927528"/>
              </a:xfrm>
              <a:custGeom>
                <a:avLst/>
                <a:gdLst/>
                <a:ahLst/>
                <a:cxnLst/>
                <a:rect l="0" t="0" r="0" b="0"/>
                <a:pathLst>
                  <a:path w="1463764" h="2927528">
                    <a:moveTo>
                      <a:pt x="0" y="0"/>
                    </a:moveTo>
                    <a:lnTo>
                      <a:pt x="1463764" y="2927528"/>
                    </a:lnTo>
                  </a:path>
                </a:pathLst>
              </a:custGeom>
              <a:ln w="0" cap="flat">
                <a:custDash>
                  <a:ds d="1" sp="1"/>
                </a:custDash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Shape 613"/>
              <p:cNvSpPr/>
              <p:nvPr/>
            </p:nvSpPr>
            <p:spPr>
              <a:xfrm>
                <a:off x="1756512" y="0"/>
                <a:ext cx="1463763" cy="2927528"/>
              </a:xfrm>
              <a:custGeom>
                <a:avLst/>
                <a:gdLst/>
                <a:ahLst/>
                <a:cxnLst/>
                <a:rect l="0" t="0" r="0" b="0"/>
                <a:pathLst>
                  <a:path w="1463763" h="2927528">
                    <a:moveTo>
                      <a:pt x="1463763" y="2927528"/>
                    </a:moveTo>
                    <a:lnTo>
                      <a:pt x="0" y="0"/>
                    </a:lnTo>
                    <a:close/>
                  </a:path>
                </a:pathLst>
              </a:custGeom>
              <a:ln w="0" cap="flat">
                <a:custDash>
                  <a:ds d="1" sp="1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Shape 614"/>
              <p:cNvSpPr/>
              <p:nvPr/>
            </p:nvSpPr>
            <p:spPr>
              <a:xfrm>
                <a:off x="1756512" y="0"/>
                <a:ext cx="1463763" cy="2927528"/>
              </a:xfrm>
              <a:custGeom>
                <a:avLst/>
                <a:gdLst/>
                <a:ahLst/>
                <a:cxnLst/>
                <a:rect l="0" t="0" r="0" b="0"/>
                <a:pathLst>
                  <a:path w="1463763" h="2927528">
                    <a:moveTo>
                      <a:pt x="0" y="0"/>
                    </a:moveTo>
                    <a:lnTo>
                      <a:pt x="1463763" y="2927528"/>
                    </a:lnTo>
                  </a:path>
                </a:pathLst>
              </a:custGeom>
              <a:ln w="0" cap="flat">
                <a:custDash>
                  <a:ds d="1" sp="1"/>
                </a:custDash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Shape 615"/>
              <p:cNvSpPr/>
              <p:nvPr/>
            </p:nvSpPr>
            <p:spPr>
              <a:xfrm>
                <a:off x="0" y="0"/>
                <a:ext cx="1463764" cy="2927528"/>
              </a:xfrm>
              <a:custGeom>
                <a:avLst/>
                <a:gdLst/>
                <a:ahLst/>
                <a:cxnLst/>
                <a:rect l="0" t="0" r="0" b="0"/>
                <a:pathLst>
                  <a:path w="1463764" h="2927528">
                    <a:moveTo>
                      <a:pt x="1463764" y="2927528"/>
                    </a:moveTo>
                    <a:lnTo>
                      <a:pt x="0" y="0"/>
                    </a:lnTo>
                    <a:close/>
                  </a:path>
                </a:pathLst>
              </a:custGeom>
              <a:ln w="0" cap="flat">
                <a:custDash>
                  <a:ds d="1" sp="1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Shape 616"/>
              <p:cNvSpPr/>
              <p:nvPr/>
            </p:nvSpPr>
            <p:spPr>
              <a:xfrm>
                <a:off x="0" y="0"/>
                <a:ext cx="1463764" cy="2927528"/>
              </a:xfrm>
              <a:custGeom>
                <a:avLst/>
                <a:gdLst/>
                <a:ahLst/>
                <a:cxnLst/>
                <a:rect l="0" t="0" r="0" b="0"/>
                <a:pathLst>
                  <a:path w="1463764" h="2927528">
                    <a:moveTo>
                      <a:pt x="0" y="0"/>
                    </a:moveTo>
                    <a:lnTo>
                      <a:pt x="1463764" y="2927528"/>
                    </a:lnTo>
                  </a:path>
                </a:pathLst>
              </a:custGeom>
              <a:ln w="0" cap="flat">
                <a:custDash>
                  <a:ds d="1" sp="1"/>
                </a:custDash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Shape 619"/>
              <p:cNvSpPr/>
              <p:nvPr/>
            </p:nvSpPr>
            <p:spPr>
              <a:xfrm>
                <a:off x="3220276" y="881674"/>
                <a:ext cx="578673" cy="289330"/>
              </a:xfrm>
              <a:custGeom>
                <a:avLst/>
                <a:gdLst/>
                <a:ahLst/>
                <a:cxnLst/>
                <a:rect l="0" t="0" r="0" b="0"/>
                <a:pathLst>
                  <a:path w="578673" h="289330">
                    <a:moveTo>
                      <a:pt x="0" y="289330"/>
                    </a:moveTo>
                    <a:lnTo>
                      <a:pt x="57867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Shape 620"/>
              <p:cNvSpPr/>
              <p:nvPr/>
            </p:nvSpPr>
            <p:spPr>
              <a:xfrm>
                <a:off x="3220276" y="881560"/>
                <a:ext cx="578901" cy="289444"/>
              </a:xfrm>
              <a:custGeom>
                <a:avLst/>
                <a:gdLst/>
                <a:ahLst/>
                <a:cxnLst/>
                <a:rect l="0" t="0" r="0" b="0"/>
                <a:pathLst>
                  <a:path w="578901" h="289444">
                    <a:moveTo>
                      <a:pt x="0" y="289444"/>
                    </a:moveTo>
                    <a:lnTo>
                      <a:pt x="578901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Shape 621"/>
              <p:cNvSpPr/>
              <p:nvPr/>
            </p:nvSpPr>
            <p:spPr>
              <a:xfrm>
                <a:off x="3739922" y="881673"/>
                <a:ext cx="59029" cy="39027"/>
              </a:xfrm>
              <a:custGeom>
                <a:avLst/>
                <a:gdLst/>
                <a:ahLst/>
                <a:cxnLst/>
                <a:rect l="0" t="0" r="0" b="0"/>
                <a:pathLst>
                  <a:path w="59029" h="39027">
                    <a:moveTo>
                      <a:pt x="59029" y="0"/>
                    </a:moveTo>
                    <a:lnTo>
                      <a:pt x="13169" y="39027"/>
                    </a:lnTo>
                    <a:lnTo>
                      <a:pt x="0" y="12687"/>
                    </a:lnTo>
                    <a:lnTo>
                      <a:pt x="59029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Shape 622"/>
              <p:cNvSpPr/>
              <p:nvPr/>
            </p:nvSpPr>
            <p:spPr>
              <a:xfrm>
                <a:off x="3739922" y="881673"/>
                <a:ext cx="59029" cy="39027"/>
              </a:xfrm>
              <a:custGeom>
                <a:avLst/>
                <a:gdLst/>
                <a:ahLst/>
                <a:cxnLst/>
                <a:rect l="0" t="0" r="0" b="0"/>
                <a:pathLst>
                  <a:path w="59029" h="39027">
                    <a:moveTo>
                      <a:pt x="13169" y="39027"/>
                    </a:moveTo>
                    <a:lnTo>
                      <a:pt x="59029" y="0"/>
                    </a:lnTo>
                    <a:lnTo>
                      <a:pt x="0" y="12687"/>
                    </a:lnTo>
                    <a:lnTo>
                      <a:pt x="13169" y="39027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Shape 623"/>
              <p:cNvSpPr/>
              <p:nvPr/>
            </p:nvSpPr>
            <p:spPr>
              <a:xfrm>
                <a:off x="3195879" y="1146607"/>
                <a:ext cx="48806" cy="4879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48793">
                    <a:moveTo>
                      <a:pt x="24397" y="0"/>
                    </a:moveTo>
                    <a:cubicBezTo>
                      <a:pt x="37872" y="0"/>
                      <a:pt x="48806" y="10935"/>
                      <a:pt x="48806" y="24397"/>
                    </a:cubicBezTo>
                    <a:cubicBezTo>
                      <a:pt x="48806" y="37871"/>
                      <a:pt x="37872" y="48793"/>
                      <a:pt x="24397" y="48793"/>
                    </a:cubicBezTo>
                    <a:cubicBezTo>
                      <a:pt x="10935" y="48793"/>
                      <a:pt x="0" y="37871"/>
                      <a:pt x="0" y="24397"/>
                    </a:cubicBezTo>
                    <a:cubicBezTo>
                      <a:pt x="0" y="10935"/>
                      <a:pt x="10935" y="0"/>
                      <a:pt x="24397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Shape 624"/>
              <p:cNvSpPr/>
              <p:nvPr/>
            </p:nvSpPr>
            <p:spPr>
              <a:xfrm>
                <a:off x="3195879" y="1146607"/>
                <a:ext cx="48806" cy="4879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48793">
                    <a:moveTo>
                      <a:pt x="48806" y="24397"/>
                    </a:moveTo>
                    <a:cubicBezTo>
                      <a:pt x="48806" y="37871"/>
                      <a:pt x="37872" y="48793"/>
                      <a:pt x="24397" y="48793"/>
                    </a:cubicBezTo>
                    <a:cubicBezTo>
                      <a:pt x="10935" y="48793"/>
                      <a:pt x="0" y="37871"/>
                      <a:pt x="0" y="24397"/>
                    </a:cubicBezTo>
                    <a:cubicBezTo>
                      <a:pt x="0" y="10935"/>
                      <a:pt x="10935" y="0"/>
                      <a:pt x="24397" y="0"/>
                    </a:cubicBezTo>
                    <a:cubicBezTo>
                      <a:pt x="37872" y="0"/>
                      <a:pt x="48806" y="10935"/>
                      <a:pt x="48806" y="24397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Shape 625"/>
              <p:cNvSpPr/>
              <p:nvPr/>
            </p:nvSpPr>
            <p:spPr>
              <a:xfrm>
                <a:off x="290805" y="1024636"/>
                <a:ext cx="3899" cy="0"/>
              </a:xfrm>
              <a:custGeom>
                <a:avLst/>
                <a:gdLst/>
                <a:ahLst/>
                <a:cxnLst/>
                <a:rect l="0" t="0" r="0" b="0"/>
                <a:pathLst>
                  <a:path w="3899">
                    <a:moveTo>
                      <a:pt x="0" y="0"/>
                    </a:moveTo>
                    <a:lnTo>
                      <a:pt x="3899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Rectangle 629"/>
              <p:cNvSpPr/>
              <p:nvPr/>
            </p:nvSpPr>
            <p:spPr>
              <a:xfrm>
                <a:off x="3265690" y="1166135"/>
                <a:ext cx="1440002" cy="2907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64820" indent="-6350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zh-CN" altLang="en-US" sz="1700" kern="100" dirty="0">
                    <a:solidFill>
                      <a:srgbClr val="181717"/>
                    </a:solidFill>
                    <a:effectLst/>
                    <a:latin typeface="Calibri" panose="020F0502020204030204" charset="0"/>
                    <a:ea typeface="Calibri" panose="020F0502020204030204" charset="0"/>
                  </a:rPr>
                  <a:t>最优解</a:t>
                </a:r>
                <a:endParaRPr lang="zh-CN" sz="2050" kern="100" dirty="0">
                  <a:solidFill>
                    <a:srgbClr val="181717"/>
                  </a:solidFill>
                  <a:effectLst/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5272995" y="3237011"/>
                  <a:ext cx="108000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995" y="3237011"/>
                  <a:ext cx="1080000" cy="37029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7174407" y="2529929"/>
                  <a:ext cx="108000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407" y="2529929"/>
                  <a:ext cx="1080000" cy="370294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本讲内容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线性规划模型</a:t>
            </a:r>
            <a:endParaRPr lang="en-US" altLang="zh-CN"/>
          </a:p>
          <a:p>
            <a:r>
              <a:rPr lang="zh-CN" altLang="en-US"/>
              <a:t>应用例子</a:t>
            </a:r>
            <a:endParaRPr lang="en-US" altLang="zh-CN"/>
          </a:p>
          <a:p>
            <a:r>
              <a:rPr lang="zh-CN" altLang="en-US"/>
              <a:t>单纯形法</a:t>
            </a:r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线性规划的几何解释：超平面和半空间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5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超平面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内容占位符 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1"/>
                <a:stretch>
                  <a:fillRect l="-1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hlinkClick r:id="rId2"/>
              </a:rPr>
              <a:t>http://www.seas.ucla.edu/~vandenbe/ee236a/ee236a.html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半空间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内容占位符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3"/>
                <a:stretch>
                  <a:fillRect l="-11" r="1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组合 70"/>
          <p:cNvGrpSpPr/>
          <p:nvPr/>
        </p:nvGrpSpPr>
        <p:grpSpPr>
          <a:xfrm>
            <a:off x="929239" y="2105367"/>
            <a:ext cx="3544381" cy="2621113"/>
            <a:chOff x="2367279" y="2127915"/>
            <a:chExt cx="3544381" cy="2621113"/>
          </a:xfrm>
        </p:grpSpPr>
        <p:sp>
          <p:nvSpPr>
            <p:cNvPr id="9" name="Shape 58"/>
            <p:cNvSpPr/>
            <p:nvPr/>
          </p:nvSpPr>
          <p:spPr>
            <a:xfrm>
              <a:off x="3779304" y="3045174"/>
              <a:ext cx="28523" cy="28518"/>
            </a:xfrm>
            <a:custGeom>
              <a:avLst/>
              <a:gdLst/>
              <a:ahLst/>
              <a:cxnLst/>
              <a:rect l="0" t="0" r="0" b="0"/>
              <a:pathLst>
                <a:path w="28524" h="28525">
                  <a:moveTo>
                    <a:pt x="14262" y="0"/>
                  </a:moveTo>
                  <a:cubicBezTo>
                    <a:pt x="22136" y="0"/>
                    <a:pt x="28524" y="6388"/>
                    <a:pt x="28524" y="14263"/>
                  </a:cubicBezTo>
                  <a:cubicBezTo>
                    <a:pt x="28524" y="22124"/>
                    <a:pt x="22136" y="28525"/>
                    <a:pt x="14262" y="28525"/>
                  </a:cubicBezTo>
                  <a:cubicBezTo>
                    <a:pt x="6388" y="28525"/>
                    <a:pt x="0" y="22124"/>
                    <a:pt x="0" y="14263"/>
                  </a:cubicBezTo>
                  <a:cubicBezTo>
                    <a:pt x="0" y="6388"/>
                    <a:pt x="6388" y="0"/>
                    <a:pt x="1426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59"/>
            <p:cNvSpPr/>
            <p:nvPr/>
          </p:nvSpPr>
          <p:spPr>
            <a:xfrm>
              <a:off x="3779304" y="3045174"/>
              <a:ext cx="28523" cy="28518"/>
            </a:xfrm>
            <a:custGeom>
              <a:avLst/>
              <a:gdLst/>
              <a:ahLst/>
              <a:cxnLst/>
              <a:rect l="0" t="0" r="0" b="0"/>
              <a:pathLst>
                <a:path w="28524" h="28525">
                  <a:moveTo>
                    <a:pt x="28524" y="14263"/>
                  </a:moveTo>
                  <a:cubicBezTo>
                    <a:pt x="28524" y="22124"/>
                    <a:pt x="22136" y="28525"/>
                    <a:pt x="14262" y="28525"/>
                  </a:cubicBezTo>
                  <a:cubicBezTo>
                    <a:pt x="6388" y="28525"/>
                    <a:pt x="0" y="22124"/>
                    <a:pt x="0" y="14263"/>
                  </a:cubicBezTo>
                  <a:cubicBezTo>
                    <a:pt x="0" y="6388"/>
                    <a:pt x="6388" y="0"/>
                    <a:pt x="14262" y="0"/>
                  </a:cubicBezTo>
                  <a:cubicBezTo>
                    <a:pt x="22136" y="0"/>
                    <a:pt x="28524" y="6388"/>
                    <a:pt x="28524" y="14263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62"/>
            <p:cNvSpPr/>
            <p:nvPr/>
          </p:nvSpPr>
          <p:spPr>
            <a:xfrm>
              <a:off x="3258712" y="4128917"/>
              <a:ext cx="678910" cy="339390"/>
            </a:xfrm>
            <a:custGeom>
              <a:avLst/>
              <a:gdLst/>
              <a:ahLst/>
              <a:cxnLst/>
              <a:rect l="0" t="0" r="0" b="0"/>
              <a:pathLst>
                <a:path w="678934" h="339473">
                  <a:moveTo>
                    <a:pt x="678934" y="339473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63"/>
            <p:cNvSpPr/>
            <p:nvPr/>
          </p:nvSpPr>
          <p:spPr>
            <a:xfrm>
              <a:off x="3793566" y="4372533"/>
              <a:ext cx="143822" cy="95659"/>
            </a:xfrm>
            <a:custGeom>
              <a:avLst/>
              <a:gdLst/>
              <a:ahLst/>
              <a:cxnLst/>
              <a:rect l="0" t="0" r="0" b="0"/>
              <a:pathLst>
                <a:path w="143827" h="95682">
                  <a:moveTo>
                    <a:pt x="32093" y="0"/>
                  </a:moveTo>
                  <a:lnTo>
                    <a:pt x="143827" y="95682"/>
                  </a:lnTo>
                  <a:lnTo>
                    <a:pt x="0" y="63589"/>
                  </a:lnTo>
                  <a:lnTo>
                    <a:pt x="32093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64"/>
            <p:cNvSpPr/>
            <p:nvPr/>
          </p:nvSpPr>
          <p:spPr>
            <a:xfrm>
              <a:off x="3793566" y="4372533"/>
              <a:ext cx="143822" cy="95659"/>
            </a:xfrm>
            <a:custGeom>
              <a:avLst/>
              <a:gdLst/>
              <a:ahLst/>
              <a:cxnLst/>
              <a:rect l="0" t="0" r="0" b="0"/>
              <a:pathLst>
                <a:path w="143827" h="95682">
                  <a:moveTo>
                    <a:pt x="0" y="63589"/>
                  </a:moveTo>
                  <a:lnTo>
                    <a:pt x="143827" y="95682"/>
                  </a:lnTo>
                  <a:lnTo>
                    <a:pt x="32093" y="0"/>
                  </a:lnTo>
                  <a:lnTo>
                    <a:pt x="0" y="63589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67"/>
            <p:cNvSpPr/>
            <p:nvPr/>
          </p:nvSpPr>
          <p:spPr>
            <a:xfrm>
              <a:off x="3258712" y="3093661"/>
              <a:ext cx="517737" cy="1035256"/>
            </a:xfrm>
            <a:custGeom>
              <a:avLst/>
              <a:gdLst/>
              <a:ahLst/>
              <a:cxnLst/>
              <a:rect l="0" t="0" r="0" b="0"/>
              <a:pathLst>
                <a:path w="517755" h="1035510">
                  <a:moveTo>
                    <a:pt x="0" y="1035510"/>
                  </a:moveTo>
                  <a:lnTo>
                    <a:pt x="517755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68"/>
            <p:cNvSpPr/>
            <p:nvPr/>
          </p:nvSpPr>
          <p:spPr>
            <a:xfrm>
              <a:off x="3680654" y="3093892"/>
              <a:ext cx="95679" cy="143196"/>
            </a:xfrm>
            <a:custGeom>
              <a:avLst/>
              <a:gdLst/>
              <a:ahLst/>
              <a:cxnLst/>
              <a:rect l="0" t="0" r="0" b="0"/>
              <a:pathLst>
                <a:path w="95682" h="143231">
                  <a:moveTo>
                    <a:pt x="95682" y="0"/>
                  </a:moveTo>
                  <a:lnTo>
                    <a:pt x="63589" y="143231"/>
                  </a:lnTo>
                  <a:lnTo>
                    <a:pt x="0" y="111138"/>
                  </a:lnTo>
                  <a:lnTo>
                    <a:pt x="9568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69"/>
            <p:cNvSpPr/>
            <p:nvPr/>
          </p:nvSpPr>
          <p:spPr>
            <a:xfrm>
              <a:off x="3680654" y="3093892"/>
              <a:ext cx="95679" cy="143196"/>
            </a:xfrm>
            <a:custGeom>
              <a:avLst/>
              <a:gdLst/>
              <a:ahLst/>
              <a:cxnLst/>
              <a:rect l="0" t="0" r="0" b="0"/>
              <a:pathLst>
                <a:path w="95682" h="143231">
                  <a:moveTo>
                    <a:pt x="63589" y="143231"/>
                  </a:moveTo>
                  <a:lnTo>
                    <a:pt x="95682" y="0"/>
                  </a:lnTo>
                  <a:lnTo>
                    <a:pt x="0" y="111138"/>
                  </a:lnTo>
                  <a:lnTo>
                    <a:pt x="63589" y="143231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70"/>
            <p:cNvSpPr/>
            <p:nvPr/>
          </p:nvSpPr>
          <p:spPr>
            <a:xfrm>
              <a:off x="3971854" y="3415924"/>
              <a:ext cx="534854" cy="1069497"/>
            </a:xfrm>
            <a:custGeom>
              <a:avLst/>
              <a:gdLst/>
              <a:ahLst/>
              <a:cxnLst/>
              <a:rect l="0" t="0" r="0" b="0"/>
              <a:pathLst>
                <a:path w="534873" h="1069759">
                  <a:moveTo>
                    <a:pt x="534873" y="0"/>
                  </a:moveTo>
                  <a:lnTo>
                    <a:pt x="0" y="1069759"/>
                  </a:lnTo>
                </a:path>
              </a:pathLst>
            </a:custGeom>
            <a:ln w="0" cap="flat">
              <a:custDash>
                <a:ds d="1" sp="1"/>
              </a:custDash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73"/>
            <p:cNvSpPr/>
            <p:nvPr/>
          </p:nvSpPr>
          <p:spPr>
            <a:xfrm>
              <a:off x="3258712" y="3434828"/>
              <a:ext cx="1214908" cy="694090"/>
            </a:xfrm>
            <a:custGeom>
              <a:avLst/>
              <a:gdLst/>
              <a:ahLst/>
              <a:cxnLst/>
              <a:rect l="0" t="0" r="0" b="0"/>
              <a:pathLst>
                <a:path w="1214951" h="694260">
                  <a:moveTo>
                    <a:pt x="0" y="694260"/>
                  </a:moveTo>
                  <a:lnTo>
                    <a:pt x="121495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74"/>
            <p:cNvSpPr/>
            <p:nvPr/>
          </p:nvSpPr>
          <p:spPr>
            <a:xfrm>
              <a:off x="4331405" y="3434944"/>
              <a:ext cx="142032" cy="101600"/>
            </a:xfrm>
            <a:custGeom>
              <a:avLst/>
              <a:gdLst/>
              <a:ahLst/>
              <a:cxnLst/>
              <a:rect l="0" t="0" r="0" b="0"/>
              <a:pathLst>
                <a:path w="142037" h="101625">
                  <a:moveTo>
                    <a:pt x="142037" y="0"/>
                  </a:moveTo>
                  <a:lnTo>
                    <a:pt x="35661" y="101625"/>
                  </a:lnTo>
                  <a:lnTo>
                    <a:pt x="0" y="39218"/>
                  </a:lnTo>
                  <a:lnTo>
                    <a:pt x="14203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75"/>
            <p:cNvSpPr/>
            <p:nvPr/>
          </p:nvSpPr>
          <p:spPr>
            <a:xfrm>
              <a:off x="4331405" y="3434944"/>
              <a:ext cx="142032" cy="101600"/>
            </a:xfrm>
            <a:custGeom>
              <a:avLst/>
              <a:gdLst/>
              <a:ahLst/>
              <a:cxnLst/>
              <a:rect l="0" t="0" r="0" b="0"/>
              <a:pathLst>
                <a:path w="142037" h="101625">
                  <a:moveTo>
                    <a:pt x="35661" y="101625"/>
                  </a:moveTo>
                  <a:lnTo>
                    <a:pt x="142037" y="0"/>
                  </a:lnTo>
                  <a:lnTo>
                    <a:pt x="0" y="39218"/>
                  </a:lnTo>
                  <a:lnTo>
                    <a:pt x="35661" y="101625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78"/>
            <p:cNvSpPr/>
            <p:nvPr/>
          </p:nvSpPr>
          <p:spPr>
            <a:xfrm>
              <a:off x="3258712" y="2380917"/>
              <a:ext cx="874183" cy="1748000"/>
            </a:xfrm>
            <a:custGeom>
              <a:avLst/>
              <a:gdLst/>
              <a:ahLst/>
              <a:cxnLst/>
              <a:rect l="0" t="0" r="0" b="0"/>
              <a:pathLst>
                <a:path w="874214" h="1748428">
                  <a:moveTo>
                    <a:pt x="0" y="1748428"/>
                  </a:moveTo>
                  <a:lnTo>
                    <a:pt x="8742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9D9D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79"/>
            <p:cNvSpPr/>
            <p:nvPr/>
          </p:nvSpPr>
          <p:spPr>
            <a:xfrm>
              <a:off x="3258712" y="2380685"/>
              <a:ext cx="874300" cy="1748233"/>
            </a:xfrm>
            <a:custGeom>
              <a:avLst/>
              <a:gdLst/>
              <a:ahLst/>
              <a:cxnLst/>
              <a:rect l="0" t="0" r="0" b="0"/>
              <a:pathLst>
                <a:path w="874331" h="1748661">
                  <a:moveTo>
                    <a:pt x="0" y="1748661"/>
                  </a:moveTo>
                  <a:lnTo>
                    <a:pt x="874331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80"/>
            <p:cNvSpPr/>
            <p:nvPr/>
          </p:nvSpPr>
          <p:spPr>
            <a:xfrm>
              <a:off x="4037232" y="2380899"/>
              <a:ext cx="95679" cy="143196"/>
            </a:xfrm>
            <a:custGeom>
              <a:avLst/>
              <a:gdLst/>
              <a:ahLst/>
              <a:cxnLst/>
              <a:rect l="0" t="0" r="0" b="0"/>
              <a:pathLst>
                <a:path w="95682" h="143231">
                  <a:moveTo>
                    <a:pt x="95682" y="0"/>
                  </a:moveTo>
                  <a:lnTo>
                    <a:pt x="63589" y="143231"/>
                  </a:lnTo>
                  <a:lnTo>
                    <a:pt x="0" y="111138"/>
                  </a:lnTo>
                  <a:lnTo>
                    <a:pt x="9568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81"/>
            <p:cNvSpPr/>
            <p:nvPr/>
          </p:nvSpPr>
          <p:spPr>
            <a:xfrm>
              <a:off x="4037232" y="2380899"/>
              <a:ext cx="95679" cy="143196"/>
            </a:xfrm>
            <a:custGeom>
              <a:avLst/>
              <a:gdLst/>
              <a:ahLst/>
              <a:cxnLst/>
              <a:rect l="0" t="0" r="0" b="0"/>
              <a:pathLst>
                <a:path w="95682" h="143231">
                  <a:moveTo>
                    <a:pt x="63589" y="143231"/>
                  </a:moveTo>
                  <a:lnTo>
                    <a:pt x="95682" y="0"/>
                  </a:lnTo>
                  <a:lnTo>
                    <a:pt x="0" y="111138"/>
                  </a:lnTo>
                  <a:lnTo>
                    <a:pt x="63589" y="143231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82"/>
            <p:cNvSpPr/>
            <p:nvPr/>
          </p:nvSpPr>
          <p:spPr>
            <a:xfrm>
              <a:off x="2367279" y="2346426"/>
              <a:ext cx="2852587" cy="1426000"/>
            </a:xfrm>
            <a:custGeom>
              <a:avLst/>
              <a:gdLst/>
              <a:ahLst/>
              <a:cxnLst/>
              <a:rect l="0" t="0" r="0" b="0"/>
              <a:pathLst>
                <a:path w="2852687" h="1426349">
                  <a:moveTo>
                    <a:pt x="2852687" y="1426349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83"/>
            <p:cNvSpPr/>
            <p:nvPr/>
          </p:nvSpPr>
          <p:spPr>
            <a:xfrm>
              <a:off x="2367279" y="2346426"/>
              <a:ext cx="2852587" cy="1426000"/>
            </a:xfrm>
            <a:custGeom>
              <a:avLst/>
              <a:gdLst/>
              <a:ahLst/>
              <a:cxnLst/>
              <a:rect l="0" t="0" r="0" b="0"/>
              <a:pathLst>
                <a:path w="2852687" h="1426349">
                  <a:moveTo>
                    <a:pt x="0" y="0"/>
                  </a:moveTo>
                  <a:lnTo>
                    <a:pt x="2852687" y="1426349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84"/>
                <p:cNvSpPr/>
                <p:nvPr/>
              </p:nvSpPr>
              <p:spPr>
                <a:xfrm>
                  <a:off x="4205733" y="2127915"/>
                  <a:ext cx="181033" cy="29239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464820" indent="-6350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50" i="1" kern="100" dirty="0" smtClean="0">
                            <a:solidFill>
                              <a:srgbClr val="181717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sz="2050" kern="100" dirty="0">
                    <a:solidFill>
                      <a:srgbClr val="181717"/>
                    </a:solidFill>
                    <a:effectLst/>
                    <a:latin typeface="Calibri" panose="020F0502020204030204" charset="0"/>
                    <a:ea typeface="Calibri" panose="020F0502020204030204" charset="0"/>
                  </a:endParaRPr>
                </a:p>
              </p:txBody>
            </p:sp>
          </mc:Choice>
          <mc:Fallback>
            <p:sp>
              <p:nvSpPr>
                <p:cNvPr id="27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5733" y="2127915"/>
                  <a:ext cx="181033" cy="292398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85"/>
                <p:cNvSpPr/>
                <p:nvPr/>
              </p:nvSpPr>
              <p:spPr>
                <a:xfrm>
                  <a:off x="3931660" y="2851808"/>
                  <a:ext cx="1980000" cy="31767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464820" indent="-6350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750" b="0" i="1" kern="100" smtClean="0">
                            <a:solidFill>
                              <a:srgbClr val="181717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𝑢</m:t>
                        </m:r>
                        <m:r>
                          <a:rPr lang="en-US" sz="1750" b="0" i="1" kern="100" smtClean="0">
                            <a:solidFill>
                              <a:srgbClr val="181717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1750" b="0" i="1" kern="100" smtClean="0">
                                <a:solidFill>
                                  <a:srgbClr val="181717"/>
                                </a:solidFill>
                                <a:effectLst/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altLang="zh-CN" sz="1750" b="0" i="1" kern="100" smtClean="0">
                                    <a:solidFill>
                                      <a:srgbClr val="181717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750" b="0" i="1" kern="100" smtClean="0">
                                    <a:solidFill>
                                      <a:srgbClr val="181717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1750" b="0" i="1" kern="100" smtClean="0">
                                        <a:solidFill>
                                          <a:srgbClr val="18171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sz="1750" b="0" i="1" kern="100" smtClean="0">
                                            <a:solidFill>
                                              <a:srgbClr val="181717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750" b="0" i="1" kern="100" smtClean="0">
                                            <a:solidFill>
                                              <a:srgbClr val="181717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750" b="0" i="1" kern="100" smtClean="0">
                                        <a:solidFill>
                                          <a:srgbClr val="181717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1750" b="0" i="1" kern="100" smtClean="0">
                            <a:solidFill>
                              <a:srgbClr val="181717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sz="2050" kern="100" dirty="0">
                    <a:solidFill>
                      <a:srgbClr val="181717"/>
                    </a:solidFill>
                    <a:effectLst/>
                    <a:latin typeface="Calibri" panose="020F0502020204030204" charset="0"/>
                    <a:ea typeface="Calibri" panose="020F0502020204030204" charset="0"/>
                  </a:endParaRPr>
                </a:p>
              </p:txBody>
            </p:sp>
          </mc:Choice>
          <mc:Fallback>
            <p:sp>
              <p:nvSpPr>
                <p:cNvPr id="28" name="Rectangle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660" y="2851808"/>
                  <a:ext cx="1980000" cy="317677"/>
                </a:xfrm>
                <a:prstGeom prst="rect">
                  <a:avLst/>
                </a:prstGeom>
                <a:blipFill rotWithShape="1">
                  <a:blip r:embed="rId5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94"/>
                <p:cNvSpPr/>
                <p:nvPr/>
              </p:nvSpPr>
              <p:spPr>
                <a:xfrm>
                  <a:off x="4536849" y="3201531"/>
                  <a:ext cx="189221" cy="2923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464820" indent="-6350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50" i="1" kern="100" dirty="0" smtClean="0">
                            <a:solidFill>
                              <a:srgbClr val="181717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sz="2050" kern="100" dirty="0">
                    <a:solidFill>
                      <a:srgbClr val="181717"/>
                    </a:solidFill>
                    <a:effectLst/>
                    <a:latin typeface="Calibri" panose="020F0502020204030204" charset="0"/>
                    <a:ea typeface="Calibri" panose="020F0502020204030204" charset="0"/>
                  </a:endParaRPr>
                </a:p>
              </p:txBody>
            </p:sp>
          </mc:Choice>
          <mc:Fallback>
            <p:sp>
              <p:nvSpPr>
                <p:cNvPr id="37" name="Rectangle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849" y="3201531"/>
                  <a:ext cx="189221" cy="292397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95"/>
                <p:cNvSpPr/>
                <p:nvPr/>
              </p:nvSpPr>
              <p:spPr>
                <a:xfrm>
                  <a:off x="3974107" y="4456631"/>
                  <a:ext cx="1080000" cy="2923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464820" indent="-6350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750" i="1" kern="100" dirty="0" smtClean="0">
                            <a:solidFill>
                              <a:srgbClr val="181717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𝑥</m:t>
                        </m:r>
                        <m:r>
                          <a:rPr lang="en-US" sz="1750" b="0" i="1" kern="100" dirty="0" smtClean="0">
                            <a:solidFill>
                              <a:srgbClr val="181717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−</m:t>
                        </m:r>
                        <m:r>
                          <a:rPr lang="en-US" sz="1750" b="0" i="1" kern="100" dirty="0" smtClean="0">
                            <a:solidFill>
                              <a:srgbClr val="181717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sz="2050" kern="100" dirty="0">
                    <a:solidFill>
                      <a:srgbClr val="181717"/>
                    </a:solidFill>
                    <a:effectLst/>
                    <a:latin typeface="Calibri" panose="020F0502020204030204" charset="0"/>
                    <a:ea typeface="Calibri" panose="020F0502020204030204" charset="0"/>
                  </a:endParaRPr>
                </a:p>
              </p:txBody>
            </p:sp>
          </mc:Choice>
          <mc:Fallback>
            <p:sp>
              <p:nvSpPr>
                <p:cNvPr id="38" name="Rectangle 9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4107" y="4456631"/>
                  <a:ext cx="1080000" cy="292397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Rectangle 98"/>
                <p:cNvSpPr/>
                <p:nvPr/>
              </p:nvSpPr>
              <p:spPr>
                <a:xfrm>
                  <a:off x="3136295" y="4105731"/>
                  <a:ext cx="166409" cy="292105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464820" indent="-6350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50" i="1" kern="100" dirty="0" smtClean="0">
                            <a:solidFill>
                              <a:srgbClr val="181717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zh-CN" sz="2050" kern="100" dirty="0">
                    <a:solidFill>
                      <a:srgbClr val="181717"/>
                    </a:solidFill>
                    <a:effectLst/>
                    <a:latin typeface="Calibri" panose="020F0502020204030204" charset="0"/>
                    <a:ea typeface="Calibri" panose="020F0502020204030204" charset="0"/>
                  </a:endParaRPr>
                </a:p>
              </p:txBody>
            </p:sp>
          </mc:Choice>
          <mc:Fallback>
            <p:sp>
              <p:nvSpPr>
                <p:cNvPr id="41" name="Rectangle 9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6295" y="4105731"/>
                  <a:ext cx="166409" cy="292105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99"/>
                <p:cNvSpPr/>
                <p:nvPr/>
              </p:nvSpPr>
              <p:spPr>
                <a:xfrm>
                  <a:off x="5286908" y="3675093"/>
                  <a:ext cx="259996" cy="2923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464820" indent="-6350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50" i="1" kern="100" dirty="0" smtClean="0">
                            <a:solidFill>
                              <a:srgbClr val="181717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zh-CN" sz="2050" kern="100" dirty="0">
                    <a:solidFill>
                      <a:srgbClr val="181717"/>
                    </a:solidFill>
                    <a:effectLst/>
                    <a:latin typeface="Calibri" panose="020F0502020204030204" charset="0"/>
                    <a:ea typeface="Calibri" panose="020F0502020204030204" charset="0"/>
                  </a:endParaRPr>
                </a:p>
              </p:txBody>
            </p:sp>
          </mc:Choice>
          <mc:Fallback>
            <p:sp>
              <p:nvSpPr>
                <p:cNvPr id="42" name="Rectangle 9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6908" y="3675093"/>
                  <a:ext cx="259996" cy="292397"/>
                </a:xfrm>
                <a:prstGeom prst="rect">
                  <a:avLst/>
                </a:prstGeom>
                <a:blipFill rotWithShape="1">
                  <a:blip r:embed="rId9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组合 71"/>
          <p:cNvGrpSpPr/>
          <p:nvPr/>
        </p:nvGrpSpPr>
        <p:grpSpPr>
          <a:xfrm>
            <a:off x="6608894" y="2274114"/>
            <a:ext cx="3253808" cy="2226836"/>
            <a:chOff x="6608894" y="2274114"/>
            <a:chExt cx="3253808" cy="2226836"/>
          </a:xfrm>
        </p:grpSpPr>
        <p:sp>
          <p:nvSpPr>
            <p:cNvPr id="43" name="Shape 100"/>
            <p:cNvSpPr/>
            <p:nvPr/>
          </p:nvSpPr>
          <p:spPr>
            <a:xfrm>
              <a:off x="6881437" y="2439000"/>
              <a:ext cx="2943362" cy="1961834"/>
            </a:xfrm>
            <a:custGeom>
              <a:avLst/>
              <a:gdLst/>
              <a:ahLst/>
              <a:cxnLst/>
              <a:rect l="0" t="0" r="0" b="0"/>
              <a:pathLst>
                <a:path w="2943466" h="1962315">
                  <a:moveTo>
                    <a:pt x="0" y="0"/>
                  </a:moveTo>
                  <a:lnTo>
                    <a:pt x="327050" y="0"/>
                  </a:lnTo>
                  <a:lnTo>
                    <a:pt x="2943466" y="1308202"/>
                  </a:lnTo>
                  <a:lnTo>
                    <a:pt x="2943466" y="1962315"/>
                  </a:lnTo>
                  <a:lnTo>
                    <a:pt x="0" y="196231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9D9D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4" name="Shape 101"/>
            <p:cNvSpPr/>
            <p:nvPr/>
          </p:nvSpPr>
          <p:spPr>
            <a:xfrm>
              <a:off x="8503551" y="3079863"/>
              <a:ext cx="26161" cy="26156"/>
            </a:xfrm>
            <a:custGeom>
              <a:avLst/>
              <a:gdLst/>
              <a:ahLst/>
              <a:cxnLst/>
              <a:rect l="0" t="0" r="0" b="0"/>
              <a:pathLst>
                <a:path w="26162" h="26162">
                  <a:moveTo>
                    <a:pt x="13081" y="0"/>
                  </a:moveTo>
                  <a:cubicBezTo>
                    <a:pt x="20307" y="0"/>
                    <a:pt x="26162" y="5855"/>
                    <a:pt x="26162" y="13081"/>
                  </a:cubicBezTo>
                  <a:cubicBezTo>
                    <a:pt x="26162" y="20307"/>
                    <a:pt x="20307" y="26162"/>
                    <a:pt x="13081" y="26162"/>
                  </a:cubicBezTo>
                  <a:cubicBezTo>
                    <a:pt x="5854" y="26162"/>
                    <a:pt x="0" y="20307"/>
                    <a:pt x="0" y="13081"/>
                  </a:cubicBezTo>
                  <a:cubicBezTo>
                    <a:pt x="0" y="5855"/>
                    <a:pt x="5854" y="0"/>
                    <a:pt x="1308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5" name="Shape 102"/>
            <p:cNvSpPr/>
            <p:nvPr/>
          </p:nvSpPr>
          <p:spPr>
            <a:xfrm>
              <a:off x="8503551" y="3079863"/>
              <a:ext cx="26161" cy="26156"/>
            </a:xfrm>
            <a:custGeom>
              <a:avLst/>
              <a:gdLst/>
              <a:ahLst/>
              <a:cxnLst/>
              <a:rect l="0" t="0" r="0" b="0"/>
              <a:pathLst>
                <a:path w="26162" h="26162">
                  <a:moveTo>
                    <a:pt x="26162" y="13081"/>
                  </a:moveTo>
                  <a:cubicBezTo>
                    <a:pt x="26162" y="20307"/>
                    <a:pt x="20307" y="26162"/>
                    <a:pt x="13081" y="26162"/>
                  </a:cubicBezTo>
                  <a:cubicBezTo>
                    <a:pt x="5854" y="26162"/>
                    <a:pt x="0" y="20307"/>
                    <a:pt x="0" y="13081"/>
                  </a:cubicBezTo>
                  <a:cubicBezTo>
                    <a:pt x="0" y="5855"/>
                    <a:pt x="5854" y="0"/>
                    <a:pt x="13081" y="0"/>
                  </a:cubicBezTo>
                  <a:cubicBezTo>
                    <a:pt x="20307" y="0"/>
                    <a:pt x="26162" y="5855"/>
                    <a:pt x="26162" y="13081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6" name="Shape 105"/>
            <p:cNvSpPr/>
            <p:nvPr/>
          </p:nvSpPr>
          <p:spPr>
            <a:xfrm>
              <a:off x="8026073" y="3124331"/>
              <a:ext cx="474859" cy="949520"/>
            </a:xfrm>
            <a:custGeom>
              <a:avLst/>
              <a:gdLst/>
              <a:ahLst/>
              <a:cxnLst/>
              <a:rect l="0" t="0" r="0" b="0"/>
              <a:pathLst>
                <a:path w="474876" h="949753">
                  <a:moveTo>
                    <a:pt x="0" y="949753"/>
                  </a:moveTo>
                  <a:lnTo>
                    <a:pt x="474876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7" name="Shape 106"/>
            <p:cNvSpPr/>
            <p:nvPr/>
          </p:nvSpPr>
          <p:spPr>
            <a:xfrm>
              <a:off x="8413079" y="3124543"/>
              <a:ext cx="87754" cy="131337"/>
            </a:xfrm>
            <a:custGeom>
              <a:avLst/>
              <a:gdLst/>
              <a:ahLst/>
              <a:cxnLst/>
              <a:rect l="0" t="0" r="0" b="0"/>
              <a:pathLst>
                <a:path w="87757" h="131369">
                  <a:moveTo>
                    <a:pt x="87757" y="0"/>
                  </a:moveTo>
                  <a:lnTo>
                    <a:pt x="58318" y="131369"/>
                  </a:lnTo>
                  <a:lnTo>
                    <a:pt x="0" y="101930"/>
                  </a:lnTo>
                  <a:lnTo>
                    <a:pt x="8775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8" name="Shape 107"/>
            <p:cNvSpPr/>
            <p:nvPr/>
          </p:nvSpPr>
          <p:spPr>
            <a:xfrm>
              <a:off x="8413079" y="3124543"/>
              <a:ext cx="87754" cy="131337"/>
            </a:xfrm>
            <a:custGeom>
              <a:avLst/>
              <a:gdLst/>
              <a:ahLst/>
              <a:cxnLst/>
              <a:rect l="0" t="0" r="0" b="0"/>
              <a:pathLst>
                <a:path w="87757" h="131369">
                  <a:moveTo>
                    <a:pt x="58318" y="131369"/>
                  </a:moveTo>
                  <a:lnTo>
                    <a:pt x="87757" y="0"/>
                  </a:lnTo>
                  <a:lnTo>
                    <a:pt x="0" y="101930"/>
                  </a:lnTo>
                  <a:lnTo>
                    <a:pt x="58318" y="131369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49" name="Shape 110"/>
            <p:cNvSpPr/>
            <p:nvPr/>
          </p:nvSpPr>
          <p:spPr>
            <a:xfrm>
              <a:off x="7243544" y="4073851"/>
              <a:ext cx="782529" cy="156473"/>
            </a:xfrm>
            <a:custGeom>
              <a:avLst/>
              <a:gdLst/>
              <a:ahLst/>
              <a:cxnLst/>
              <a:rect l="0" t="0" r="0" b="0"/>
              <a:pathLst>
                <a:path w="782557" h="156511">
                  <a:moveTo>
                    <a:pt x="0" y="156511"/>
                  </a:moveTo>
                  <a:lnTo>
                    <a:pt x="782557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0" name="Shape 111"/>
            <p:cNvSpPr/>
            <p:nvPr/>
          </p:nvSpPr>
          <p:spPr>
            <a:xfrm>
              <a:off x="7243348" y="4172493"/>
              <a:ext cx="134641" cy="63751"/>
            </a:xfrm>
            <a:custGeom>
              <a:avLst/>
              <a:gdLst/>
              <a:ahLst/>
              <a:cxnLst/>
              <a:rect l="0" t="0" r="0" b="0"/>
              <a:pathLst>
                <a:path w="134646" h="63767">
                  <a:moveTo>
                    <a:pt x="121565" y="0"/>
                  </a:moveTo>
                  <a:lnTo>
                    <a:pt x="134646" y="63767"/>
                  </a:lnTo>
                  <a:lnTo>
                    <a:pt x="0" y="57772"/>
                  </a:lnTo>
                  <a:lnTo>
                    <a:pt x="12156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1" name="Shape 112"/>
            <p:cNvSpPr/>
            <p:nvPr/>
          </p:nvSpPr>
          <p:spPr>
            <a:xfrm>
              <a:off x="7243348" y="4172493"/>
              <a:ext cx="134641" cy="63751"/>
            </a:xfrm>
            <a:custGeom>
              <a:avLst/>
              <a:gdLst/>
              <a:ahLst/>
              <a:cxnLst/>
              <a:rect l="0" t="0" r="0" b="0"/>
              <a:pathLst>
                <a:path w="134646" h="63767">
                  <a:moveTo>
                    <a:pt x="121565" y="0"/>
                  </a:moveTo>
                  <a:lnTo>
                    <a:pt x="0" y="57772"/>
                  </a:lnTo>
                  <a:lnTo>
                    <a:pt x="134646" y="63767"/>
                  </a:lnTo>
                  <a:lnTo>
                    <a:pt x="12156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2" name="Shape 115"/>
            <p:cNvSpPr/>
            <p:nvPr/>
          </p:nvSpPr>
          <p:spPr>
            <a:xfrm>
              <a:off x="7712018" y="3288880"/>
              <a:ext cx="314055" cy="784973"/>
            </a:xfrm>
            <a:custGeom>
              <a:avLst/>
              <a:gdLst/>
              <a:ahLst/>
              <a:cxnLst/>
              <a:rect l="0" t="0" r="0" b="0"/>
              <a:pathLst>
                <a:path w="314066" h="785165">
                  <a:moveTo>
                    <a:pt x="314066" y="785165"/>
                  </a:move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3" name="Shape 116"/>
            <p:cNvSpPr/>
            <p:nvPr/>
          </p:nvSpPr>
          <p:spPr>
            <a:xfrm>
              <a:off x="7712114" y="3289121"/>
              <a:ext cx="78496" cy="133520"/>
            </a:xfrm>
            <a:custGeom>
              <a:avLst/>
              <a:gdLst/>
              <a:ahLst/>
              <a:cxnLst/>
              <a:rect l="0" t="0" r="0" b="0"/>
              <a:pathLst>
                <a:path w="78499" h="133553">
                  <a:moveTo>
                    <a:pt x="0" y="0"/>
                  </a:moveTo>
                  <a:lnTo>
                    <a:pt x="78499" y="109017"/>
                  </a:lnTo>
                  <a:lnTo>
                    <a:pt x="17983" y="13355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4" name="Shape 117"/>
            <p:cNvSpPr/>
            <p:nvPr/>
          </p:nvSpPr>
          <p:spPr>
            <a:xfrm>
              <a:off x="7712114" y="3289121"/>
              <a:ext cx="78496" cy="133520"/>
            </a:xfrm>
            <a:custGeom>
              <a:avLst/>
              <a:gdLst/>
              <a:ahLst/>
              <a:cxnLst/>
              <a:rect l="0" t="0" r="0" b="0"/>
              <a:pathLst>
                <a:path w="78499" h="133553">
                  <a:moveTo>
                    <a:pt x="78499" y="109017"/>
                  </a:moveTo>
                  <a:lnTo>
                    <a:pt x="0" y="0"/>
                  </a:lnTo>
                  <a:lnTo>
                    <a:pt x="17983" y="133553"/>
                  </a:lnTo>
                  <a:lnTo>
                    <a:pt x="78499" y="109017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5" name="Shape 118"/>
            <p:cNvSpPr/>
            <p:nvPr/>
          </p:nvSpPr>
          <p:spPr>
            <a:xfrm>
              <a:off x="7208475" y="3256426"/>
              <a:ext cx="490559" cy="980912"/>
            </a:xfrm>
            <a:custGeom>
              <a:avLst/>
              <a:gdLst/>
              <a:ahLst/>
              <a:cxnLst/>
              <a:rect l="0" t="0" r="0" b="0"/>
              <a:pathLst>
                <a:path w="490576" h="981152">
                  <a:moveTo>
                    <a:pt x="490576" y="0"/>
                  </a:moveTo>
                  <a:lnTo>
                    <a:pt x="0" y="981152"/>
                  </a:lnTo>
                </a:path>
              </a:pathLst>
            </a:custGeom>
            <a:ln w="0" cap="flat">
              <a:custDash>
                <a:ds d="1" sp="1"/>
              </a:custDash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6" name="Shape 119"/>
            <p:cNvSpPr/>
            <p:nvPr/>
          </p:nvSpPr>
          <p:spPr>
            <a:xfrm>
              <a:off x="7699034" y="3092941"/>
              <a:ext cx="817597" cy="163485"/>
            </a:xfrm>
            <a:custGeom>
              <a:avLst/>
              <a:gdLst/>
              <a:ahLst/>
              <a:cxnLst/>
              <a:rect l="0" t="0" r="0" b="0"/>
              <a:pathLst>
                <a:path w="817626" h="163525">
                  <a:moveTo>
                    <a:pt x="0" y="163525"/>
                  </a:moveTo>
                  <a:lnTo>
                    <a:pt x="817626" y="0"/>
                  </a:lnTo>
                </a:path>
              </a:pathLst>
            </a:custGeom>
            <a:ln w="0" cap="flat">
              <a:custDash>
                <a:ds d="1" sp="1"/>
              </a:custDash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7" name="Shape 120"/>
            <p:cNvSpPr/>
            <p:nvPr/>
          </p:nvSpPr>
          <p:spPr>
            <a:xfrm>
              <a:off x="7208475" y="2439000"/>
              <a:ext cx="2616324" cy="1307882"/>
            </a:xfrm>
            <a:custGeom>
              <a:avLst/>
              <a:gdLst/>
              <a:ahLst/>
              <a:cxnLst/>
              <a:rect l="0" t="0" r="0" b="0"/>
              <a:pathLst>
                <a:path w="2616416" h="1308202">
                  <a:moveTo>
                    <a:pt x="2616416" y="1308202"/>
                  </a:moveTo>
                  <a:lnTo>
                    <a:pt x="0" y="0"/>
                  </a:lnTo>
                  <a:close/>
                </a:path>
              </a:pathLst>
            </a:custGeom>
            <a:ln w="0" cap="flat">
              <a:custDash>
                <a:ds d="1" sp="1"/>
              </a:custDash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8" name="Shape 121"/>
            <p:cNvSpPr/>
            <p:nvPr/>
          </p:nvSpPr>
          <p:spPr>
            <a:xfrm>
              <a:off x="7208475" y="2439000"/>
              <a:ext cx="2616324" cy="1307882"/>
            </a:xfrm>
            <a:custGeom>
              <a:avLst/>
              <a:gdLst/>
              <a:ahLst/>
              <a:cxnLst/>
              <a:rect l="0" t="0" r="0" b="0"/>
              <a:pathLst>
                <a:path w="2616416" h="1308202">
                  <a:moveTo>
                    <a:pt x="0" y="0"/>
                  </a:moveTo>
                  <a:lnTo>
                    <a:pt x="2616416" y="1308202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59" name="Shape 124"/>
            <p:cNvSpPr/>
            <p:nvPr/>
          </p:nvSpPr>
          <p:spPr>
            <a:xfrm>
              <a:off x="8026073" y="2470621"/>
              <a:ext cx="801796" cy="1603230"/>
            </a:xfrm>
            <a:custGeom>
              <a:avLst/>
              <a:gdLst/>
              <a:ahLst/>
              <a:cxnLst/>
              <a:rect l="0" t="0" r="0" b="0"/>
              <a:pathLst>
                <a:path w="801824" h="1603623">
                  <a:moveTo>
                    <a:pt x="0" y="1603623"/>
                  </a:moveTo>
                  <a:lnTo>
                    <a:pt x="80182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9D9D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0" name="Shape 125"/>
            <p:cNvSpPr/>
            <p:nvPr/>
          </p:nvSpPr>
          <p:spPr>
            <a:xfrm>
              <a:off x="8026073" y="2470384"/>
              <a:ext cx="801915" cy="1603467"/>
            </a:xfrm>
            <a:custGeom>
              <a:avLst/>
              <a:gdLst/>
              <a:ahLst/>
              <a:cxnLst/>
              <a:rect l="0" t="0" r="0" b="0"/>
              <a:pathLst>
                <a:path w="801943" h="1603860">
                  <a:moveTo>
                    <a:pt x="0" y="1603860"/>
                  </a:moveTo>
                  <a:lnTo>
                    <a:pt x="801943" y="0"/>
                  </a:lnTo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1" name="Shape 126"/>
            <p:cNvSpPr/>
            <p:nvPr/>
          </p:nvSpPr>
          <p:spPr>
            <a:xfrm>
              <a:off x="8740105" y="2470603"/>
              <a:ext cx="87767" cy="131337"/>
            </a:xfrm>
            <a:custGeom>
              <a:avLst/>
              <a:gdLst/>
              <a:ahLst/>
              <a:cxnLst/>
              <a:rect l="0" t="0" r="0" b="0"/>
              <a:pathLst>
                <a:path w="87770" h="131369">
                  <a:moveTo>
                    <a:pt x="87770" y="0"/>
                  </a:moveTo>
                  <a:lnTo>
                    <a:pt x="58331" y="131369"/>
                  </a:lnTo>
                  <a:lnTo>
                    <a:pt x="0" y="101930"/>
                  </a:lnTo>
                  <a:lnTo>
                    <a:pt x="8777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62" name="Shape 127"/>
            <p:cNvSpPr/>
            <p:nvPr/>
          </p:nvSpPr>
          <p:spPr>
            <a:xfrm>
              <a:off x="8740105" y="2470603"/>
              <a:ext cx="87767" cy="131337"/>
            </a:xfrm>
            <a:custGeom>
              <a:avLst/>
              <a:gdLst/>
              <a:ahLst/>
              <a:cxnLst/>
              <a:rect l="0" t="0" r="0" b="0"/>
              <a:pathLst>
                <a:path w="87770" h="131369">
                  <a:moveTo>
                    <a:pt x="58331" y="131369"/>
                  </a:moveTo>
                  <a:lnTo>
                    <a:pt x="87770" y="0"/>
                  </a:lnTo>
                  <a:lnTo>
                    <a:pt x="0" y="101930"/>
                  </a:lnTo>
                  <a:lnTo>
                    <a:pt x="58331" y="131369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128"/>
                <p:cNvSpPr/>
                <p:nvPr/>
              </p:nvSpPr>
              <p:spPr>
                <a:xfrm>
                  <a:off x="8847709" y="2274114"/>
                  <a:ext cx="181032" cy="29239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464820" indent="-6350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50" i="1" kern="100" dirty="0" smtClean="0">
                            <a:solidFill>
                              <a:srgbClr val="181717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sz="2050" kern="100" dirty="0">
                    <a:solidFill>
                      <a:srgbClr val="181717"/>
                    </a:solidFill>
                    <a:effectLst/>
                    <a:latin typeface="Calibri" panose="020F0502020204030204" charset="0"/>
                    <a:ea typeface="Calibri" panose="020F0502020204030204" charset="0"/>
                  </a:endParaRPr>
                </a:p>
              </p:txBody>
            </p:sp>
          </mc:Choice>
          <mc:Fallback>
            <p:sp>
              <p:nvSpPr>
                <p:cNvPr id="63" name="Rectangle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7709" y="2274114"/>
                  <a:ext cx="181032" cy="292398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Rectangle 129"/>
                <p:cNvSpPr/>
                <p:nvPr/>
              </p:nvSpPr>
              <p:spPr>
                <a:xfrm>
                  <a:off x="7558475" y="3042499"/>
                  <a:ext cx="189221" cy="29239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464820" indent="-6350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50" i="1" kern="100" dirty="0" smtClean="0">
                            <a:solidFill>
                              <a:srgbClr val="181717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sz="2050" kern="100" dirty="0">
                    <a:solidFill>
                      <a:srgbClr val="181717"/>
                    </a:solidFill>
                    <a:effectLst/>
                    <a:latin typeface="Calibri" panose="020F0502020204030204" charset="0"/>
                    <a:ea typeface="Calibri" panose="020F0502020204030204" charset="0"/>
                  </a:endParaRPr>
                </a:p>
              </p:txBody>
            </p:sp>
          </mc:Choice>
          <mc:Fallback>
            <p:sp>
              <p:nvSpPr>
                <p:cNvPr id="64" name="Rectangle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8475" y="3042499"/>
                  <a:ext cx="189221" cy="292398"/>
                </a:xfrm>
                <a:prstGeom prst="rect">
                  <a:avLst/>
                </a:prstGeom>
                <a:blipFill rotWithShape="1">
                  <a:blip r:embed="rId6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ctangle 130"/>
                <p:cNvSpPr/>
                <p:nvPr/>
              </p:nvSpPr>
              <p:spPr>
                <a:xfrm>
                  <a:off x="8623348" y="2926332"/>
                  <a:ext cx="197410" cy="292398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464820" indent="-6350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50" i="1" kern="100" dirty="0" smtClean="0">
                            <a:solidFill>
                              <a:srgbClr val="181717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sz="2050" kern="100" dirty="0">
                    <a:solidFill>
                      <a:srgbClr val="181717"/>
                    </a:solidFill>
                    <a:effectLst/>
                    <a:latin typeface="Calibri" panose="020F0502020204030204" charset="0"/>
                    <a:ea typeface="Calibri" panose="020F0502020204030204" charset="0"/>
                  </a:endParaRPr>
                </a:p>
              </p:txBody>
            </p:sp>
          </mc:Choice>
          <mc:Fallback>
            <p:sp>
              <p:nvSpPr>
                <p:cNvPr id="65" name="Rectangle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3348" y="2926332"/>
                  <a:ext cx="197410" cy="292398"/>
                </a:xfrm>
                <a:prstGeom prst="rect">
                  <a:avLst/>
                </a:prstGeom>
                <a:blipFill rotWithShape="1">
                  <a:blip r:embed="rId10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131"/>
                <p:cNvSpPr/>
                <p:nvPr/>
              </p:nvSpPr>
              <p:spPr>
                <a:xfrm>
                  <a:off x="6608894" y="4208553"/>
                  <a:ext cx="1080000" cy="2923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464820" indent="-6350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750" i="1" kern="100" dirty="0" smtClean="0">
                            <a:solidFill>
                              <a:srgbClr val="181717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𝑥</m:t>
                        </m:r>
                        <m:r>
                          <a:rPr lang="en-US" sz="1750" b="0" i="1" kern="100" dirty="0" smtClean="0">
                            <a:solidFill>
                              <a:srgbClr val="181717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−</m:t>
                        </m:r>
                        <m:r>
                          <a:rPr lang="en-US" sz="1750" b="0" i="1" kern="100" dirty="0" smtClean="0">
                            <a:solidFill>
                              <a:srgbClr val="181717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zh-CN" sz="2050" kern="100" dirty="0">
                    <a:solidFill>
                      <a:srgbClr val="181717"/>
                    </a:solidFill>
                    <a:effectLst/>
                    <a:latin typeface="Calibri" panose="020F0502020204030204" charset="0"/>
                    <a:ea typeface="Calibri" panose="020F0502020204030204" charset="0"/>
                  </a:endParaRPr>
                </a:p>
              </p:txBody>
            </p:sp>
          </mc:Choice>
          <mc:Fallback>
            <p:sp>
              <p:nvSpPr>
                <p:cNvPr id="66" name="Rectangle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894" y="4208553"/>
                  <a:ext cx="1080000" cy="292397"/>
                </a:xfrm>
                <a:prstGeom prst="rect">
                  <a:avLst/>
                </a:prstGeom>
                <a:blipFill rotWithShape="1">
                  <a:blip r:embed="rId7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134"/>
                <p:cNvSpPr/>
                <p:nvPr/>
              </p:nvSpPr>
              <p:spPr>
                <a:xfrm>
                  <a:off x="9589253" y="4111467"/>
                  <a:ext cx="273449" cy="292397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vert="horz" lIns="0" tIns="0" rIns="0" bIns="0" rtlCol="0">
                  <a:noAutofit/>
                </a:bodyPr>
                <a:lstStyle/>
                <a:p>
                  <a:pPr marL="6350" marR="464820" indent="-6350">
                    <a:lnSpc>
                      <a:spcPct val="107000"/>
                    </a:lnSpc>
                    <a:spcAft>
                      <a:spcPts val="8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750" i="1" kern="100" dirty="0" smtClean="0">
                            <a:solidFill>
                              <a:srgbClr val="181717"/>
                            </a:solidFill>
                            <a:effectLst/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mbria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zh-CN" sz="2050" kern="100" dirty="0">
                    <a:solidFill>
                      <a:srgbClr val="181717"/>
                    </a:solidFill>
                    <a:effectLst/>
                    <a:latin typeface="Calibri" panose="020F0502020204030204" charset="0"/>
                    <a:ea typeface="Calibri" panose="020F0502020204030204" charset="0"/>
                  </a:endParaRPr>
                </a:p>
              </p:txBody>
            </p:sp>
          </mc:Choice>
          <mc:Fallback>
            <p:sp>
              <p:nvSpPr>
                <p:cNvPr id="69" name="Rectangle 1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253" y="4111467"/>
                  <a:ext cx="273449" cy="292397"/>
                </a:xfrm>
                <a:prstGeom prst="rect">
                  <a:avLst/>
                </a:prstGeom>
                <a:blipFill rotWithShape="1">
                  <a:blip r:embed="rId11"/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线性规划的几何解释：超平面和半空间例子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http://www.seas.ucla.edu/~vandenbe/ee236a/ee236a.html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85839" y="1378726"/>
            <a:ext cx="9753671" cy="4743485"/>
          </a:xfrm>
        </p:spPr>
      </p:pic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2673" y="1842200"/>
            <a:ext cx="5760000" cy="351065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线性规划的几何解释：多面体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http://www.seas.ucla.edu/~vandenbe/ee236a/ee236a.html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</a:fld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23874" y="1323975"/>
                <a:ext cx="11277601" cy="48529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可行域是多面体（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有限</a:t>
                </a:r>
                <a:r>
                  <a:rPr lang="zh-CN" altLang="en-US" dirty="0"/>
                  <a:t>个半空间的交集）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b="0" dirty="0"/>
                  <a:t>超平面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等价于两个半空间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𝐹𝑥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的交集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23874" y="1323975"/>
                <a:ext cx="11277601" cy="4852988"/>
              </a:xfrm>
              <a:blipFill rotWithShape="1">
                <a:blip r:embed="rId3"/>
                <a:stretch>
                  <a:fillRect l="-6" t="-222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线性规划的几何解释：多面体例子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http://www.seas.ucla.edu/~vandenbe/ee236a/ee236a.html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60347" y="1323975"/>
            <a:ext cx="7204656" cy="4852988"/>
          </a:xfrm>
        </p:spPr>
      </p:pic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线性规划的几何解释：多面体例子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>
                <a:hlinkClick r:id="rId1"/>
              </a:rPr>
              <a:t>http://www.seas.ucla.edu/~vandenbe/ee236a/ee236a.html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F7469-D28B-482F-B1B6-3B8E7CF51519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557042" y="1323975"/>
            <a:ext cx="7211266" cy="4852988"/>
          </a:xfrm>
        </p:spPr>
      </p:pic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线性规划的几何解释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523874" y="1323975"/>
                <a:ext cx="11277601" cy="4832577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inimize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subject</m:t>
                            </m:r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to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b="0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2"/>
                <a:r>
                  <a:rPr lang="zh-CN" altLang="en-US" dirty="0"/>
                  <a:t>虚线（超平面）对应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 在不同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dirty="0"/>
                  <a:t> 值的水平集（</a:t>
                </a:r>
                <a:r>
                  <a:rPr lang="en-US" altLang="zh-CN" dirty="0"/>
                  <a:t>level set</a:t>
                </a:r>
                <a:r>
                  <a:rPr lang="zh-CN" altLang="en-US" dirty="0"/>
                  <a:t>）</a:t>
                </a:r>
                <a:endParaRPr lang="zh-CN" altLang="en-US" dirty="0"/>
              </a:p>
            </p:txBody>
          </p:sp>
        </mc:Choice>
        <mc:Fallback>
          <p:sp>
            <p:nvSpPr>
              <p:cNvPr id="7" name="内容占位符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4" y="1323975"/>
                <a:ext cx="11277601" cy="4832577"/>
              </a:xfrm>
              <a:blipFill rotWithShape="1">
                <a:blip r:embed="rId1"/>
                <a:stretch>
                  <a:fillRect l="-6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hlinkClick r:id="rId2"/>
              </a:rPr>
              <a:t>http://www.seas.ucla.edu/~vandenbe/ee236a/ee236a.html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grpSp>
        <p:nvGrpSpPr>
          <p:cNvPr id="34" name="组合 33"/>
          <p:cNvGrpSpPr/>
          <p:nvPr/>
        </p:nvGrpSpPr>
        <p:grpSpPr>
          <a:xfrm>
            <a:off x="4355909" y="2454893"/>
            <a:ext cx="4705687" cy="2927350"/>
            <a:chOff x="3728720" y="1965325"/>
            <a:chExt cx="4705687" cy="2927350"/>
          </a:xfrm>
        </p:grpSpPr>
        <p:grpSp>
          <p:nvGrpSpPr>
            <p:cNvPr id="8" name="Group 5204"/>
            <p:cNvGrpSpPr/>
            <p:nvPr/>
          </p:nvGrpSpPr>
          <p:grpSpPr>
            <a:xfrm>
              <a:off x="3728720" y="1965325"/>
              <a:ext cx="4705687" cy="2927350"/>
              <a:chOff x="0" y="0"/>
              <a:chExt cx="4705692" cy="2927528"/>
            </a:xfrm>
          </p:grpSpPr>
          <p:sp>
            <p:nvSpPr>
              <p:cNvPr id="9" name="Shape 607"/>
              <p:cNvSpPr/>
              <p:nvPr/>
            </p:nvSpPr>
            <p:spPr>
              <a:xfrm>
                <a:off x="585508" y="292748"/>
                <a:ext cx="2634767" cy="2342020"/>
              </a:xfrm>
              <a:custGeom>
                <a:avLst/>
                <a:gdLst/>
                <a:ahLst/>
                <a:cxnLst/>
                <a:rect l="0" t="0" r="0" b="0"/>
                <a:pathLst>
                  <a:path w="2634767" h="2342020">
                    <a:moveTo>
                      <a:pt x="1463764" y="0"/>
                    </a:moveTo>
                    <a:lnTo>
                      <a:pt x="2634767" y="878256"/>
                    </a:lnTo>
                    <a:lnTo>
                      <a:pt x="2634767" y="1756525"/>
                    </a:lnTo>
                    <a:lnTo>
                      <a:pt x="1756524" y="2342020"/>
                    </a:lnTo>
                    <a:lnTo>
                      <a:pt x="292760" y="1756524"/>
                    </a:lnTo>
                    <a:lnTo>
                      <a:pt x="0" y="585508"/>
                    </a:lnTo>
                    <a:lnTo>
                      <a:pt x="1463764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E6E6E6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Shape 608"/>
              <p:cNvSpPr/>
              <p:nvPr/>
            </p:nvSpPr>
            <p:spPr>
              <a:xfrm>
                <a:off x="585508" y="292748"/>
                <a:ext cx="2634767" cy="2342020"/>
              </a:xfrm>
              <a:custGeom>
                <a:avLst/>
                <a:gdLst/>
                <a:ahLst/>
                <a:cxnLst/>
                <a:rect l="0" t="0" r="0" b="0"/>
                <a:pathLst>
                  <a:path w="2634767" h="2342020">
                    <a:moveTo>
                      <a:pt x="292760" y="1756524"/>
                    </a:moveTo>
                    <a:lnTo>
                      <a:pt x="1756524" y="2342020"/>
                    </a:lnTo>
                    <a:lnTo>
                      <a:pt x="2634767" y="1756525"/>
                    </a:lnTo>
                    <a:lnTo>
                      <a:pt x="2634767" y="878256"/>
                    </a:lnTo>
                    <a:lnTo>
                      <a:pt x="1463764" y="0"/>
                    </a:lnTo>
                    <a:lnTo>
                      <a:pt x="0" y="585508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Shape 609"/>
              <p:cNvSpPr/>
              <p:nvPr/>
            </p:nvSpPr>
            <p:spPr>
              <a:xfrm>
                <a:off x="878269" y="0"/>
                <a:ext cx="1463763" cy="2927528"/>
              </a:xfrm>
              <a:custGeom>
                <a:avLst/>
                <a:gdLst/>
                <a:ahLst/>
                <a:cxnLst/>
                <a:rect l="0" t="0" r="0" b="0"/>
                <a:pathLst>
                  <a:path w="1463763" h="2927528">
                    <a:moveTo>
                      <a:pt x="1463763" y="2927528"/>
                    </a:moveTo>
                    <a:lnTo>
                      <a:pt x="0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Shape 610"/>
              <p:cNvSpPr/>
              <p:nvPr/>
            </p:nvSpPr>
            <p:spPr>
              <a:xfrm>
                <a:off x="878269" y="0"/>
                <a:ext cx="1463763" cy="2927528"/>
              </a:xfrm>
              <a:custGeom>
                <a:avLst/>
                <a:gdLst/>
                <a:ahLst/>
                <a:cxnLst/>
                <a:rect l="0" t="0" r="0" b="0"/>
                <a:pathLst>
                  <a:path w="1463763" h="2927528">
                    <a:moveTo>
                      <a:pt x="0" y="0"/>
                    </a:moveTo>
                    <a:lnTo>
                      <a:pt x="1463763" y="2927528"/>
                    </a:lnTo>
                  </a:path>
                </a:pathLst>
              </a:custGeom>
              <a:ln w="0" cap="flat">
                <a:custDash>
                  <a:ds d="1" sp="1"/>
                </a:custDash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Shape 611"/>
              <p:cNvSpPr/>
              <p:nvPr/>
            </p:nvSpPr>
            <p:spPr>
              <a:xfrm>
                <a:off x="2634780" y="0"/>
                <a:ext cx="1463764" cy="2927528"/>
              </a:xfrm>
              <a:custGeom>
                <a:avLst/>
                <a:gdLst/>
                <a:ahLst/>
                <a:cxnLst/>
                <a:rect l="0" t="0" r="0" b="0"/>
                <a:pathLst>
                  <a:path w="1463764" h="2927528">
                    <a:moveTo>
                      <a:pt x="1463764" y="2927528"/>
                    </a:moveTo>
                    <a:lnTo>
                      <a:pt x="0" y="0"/>
                    </a:lnTo>
                    <a:close/>
                  </a:path>
                </a:pathLst>
              </a:custGeom>
              <a:ln w="0" cap="flat">
                <a:custDash>
                  <a:ds d="1" sp="1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Shape 612"/>
              <p:cNvSpPr/>
              <p:nvPr/>
            </p:nvSpPr>
            <p:spPr>
              <a:xfrm>
                <a:off x="2634780" y="0"/>
                <a:ext cx="1463764" cy="2927528"/>
              </a:xfrm>
              <a:custGeom>
                <a:avLst/>
                <a:gdLst/>
                <a:ahLst/>
                <a:cxnLst/>
                <a:rect l="0" t="0" r="0" b="0"/>
                <a:pathLst>
                  <a:path w="1463764" h="2927528">
                    <a:moveTo>
                      <a:pt x="0" y="0"/>
                    </a:moveTo>
                    <a:lnTo>
                      <a:pt x="1463764" y="2927528"/>
                    </a:lnTo>
                  </a:path>
                </a:pathLst>
              </a:custGeom>
              <a:ln w="0" cap="flat">
                <a:custDash>
                  <a:ds d="1" sp="1"/>
                </a:custDash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Shape 613"/>
              <p:cNvSpPr/>
              <p:nvPr/>
            </p:nvSpPr>
            <p:spPr>
              <a:xfrm>
                <a:off x="1756512" y="0"/>
                <a:ext cx="1463763" cy="2927528"/>
              </a:xfrm>
              <a:custGeom>
                <a:avLst/>
                <a:gdLst/>
                <a:ahLst/>
                <a:cxnLst/>
                <a:rect l="0" t="0" r="0" b="0"/>
                <a:pathLst>
                  <a:path w="1463763" h="2927528">
                    <a:moveTo>
                      <a:pt x="1463763" y="2927528"/>
                    </a:moveTo>
                    <a:lnTo>
                      <a:pt x="0" y="0"/>
                    </a:lnTo>
                    <a:close/>
                  </a:path>
                </a:pathLst>
              </a:custGeom>
              <a:ln w="0" cap="flat">
                <a:custDash>
                  <a:ds d="1" sp="1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Shape 614"/>
              <p:cNvSpPr/>
              <p:nvPr/>
            </p:nvSpPr>
            <p:spPr>
              <a:xfrm>
                <a:off x="1756512" y="0"/>
                <a:ext cx="1463763" cy="2927528"/>
              </a:xfrm>
              <a:custGeom>
                <a:avLst/>
                <a:gdLst/>
                <a:ahLst/>
                <a:cxnLst/>
                <a:rect l="0" t="0" r="0" b="0"/>
                <a:pathLst>
                  <a:path w="1463763" h="2927528">
                    <a:moveTo>
                      <a:pt x="0" y="0"/>
                    </a:moveTo>
                    <a:lnTo>
                      <a:pt x="1463763" y="2927528"/>
                    </a:lnTo>
                  </a:path>
                </a:pathLst>
              </a:custGeom>
              <a:ln w="0" cap="flat">
                <a:custDash>
                  <a:ds d="1" sp="1"/>
                </a:custDash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Shape 615"/>
              <p:cNvSpPr/>
              <p:nvPr/>
            </p:nvSpPr>
            <p:spPr>
              <a:xfrm>
                <a:off x="0" y="0"/>
                <a:ext cx="1463764" cy="2927528"/>
              </a:xfrm>
              <a:custGeom>
                <a:avLst/>
                <a:gdLst/>
                <a:ahLst/>
                <a:cxnLst/>
                <a:rect l="0" t="0" r="0" b="0"/>
                <a:pathLst>
                  <a:path w="1463764" h="2927528">
                    <a:moveTo>
                      <a:pt x="1463764" y="2927528"/>
                    </a:moveTo>
                    <a:lnTo>
                      <a:pt x="0" y="0"/>
                    </a:lnTo>
                    <a:close/>
                  </a:path>
                </a:pathLst>
              </a:custGeom>
              <a:ln w="0" cap="flat">
                <a:custDash>
                  <a:ds d="1" sp="1"/>
                </a:custDash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Shape 616"/>
              <p:cNvSpPr/>
              <p:nvPr/>
            </p:nvSpPr>
            <p:spPr>
              <a:xfrm>
                <a:off x="0" y="0"/>
                <a:ext cx="1463764" cy="2927528"/>
              </a:xfrm>
              <a:custGeom>
                <a:avLst/>
                <a:gdLst/>
                <a:ahLst/>
                <a:cxnLst/>
                <a:rect l="0" t="0" r="0" b="0"/>
                <a:pathLst>
                  <a:path w="1463764" h="2927528">
                    <a:moveTo>
                      <a:pt x="0" y="0"/>
                    </a:moveTo>
                    <a:lnTo>
                      <a:pt x="1463764" y="2927528"/>
                    </a:lnTo>
                  </a:path>
                </a:pathLst>
              </a:custGeom>
              <a:ln w="0" cap="flat">
                <a:custDash>
                  <a:ds d="1" sp="1"/>
                </a:custDash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Shape 619"/>
              <p:cNvSpPr/>
              <p:nvPr/>
            </p:nvSpPr>
            <p:spPr>
              <a:xfrm>
                <a:off x="3220276" y="881674"/>
                <a:ext cx="578673" cy="289330"/>
              </a:xfrm>
              <a:custGeom>
                <a:avLst/>
                <a:gdLst/>
                <a:ahLst/>
                <a:cxnLst/>
                <a:rect l="0" t="0" r="0" b="0"/>
                <a:pathLst>
                  <a:path w="578673" h="289330">
                    <a:moveTo>
                      <a:pt x="0" y="289330"/>
                    </a:moveTo>
                    <a:lnTo>
                      <a:pt x="578673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FFFFFF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Shape 620"/>
              <p:cNvSpPr/>
              <p:nvPr/>
            </p:nvSpPr>
            <p:spPr>
              <a:xfrm>
                <a:off x="3220276" y="881560"/>
                <a:ext cx="578901" cy="289444"/>
              </a:xfrm>
              <a:custGeom>
                <a:avLst/>
                <a:gdLst/>
                <a:ahLst/>
                <a:cxnLst/>
                <a:rect l="0" t="0" r="0" b="0"/>
                <a:pathLst>
                  <a:path w="578901" h="289444">
                    <a:moveTo>
                      <a:pt x="0" y="289444"/>
                    </a:moveTo>
                    <a:lnTo>
                      <a:pt x="578901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Shape 621"/>
              <p:cNvSpPr/>
              <p:nvPr/>
            </p:nvSpPr>
            <p:spPr>
              <a:xfrm>
                <a:off x="3739922" y="881673"/>
                <a:ext cx="59029" cy="39027"/>
              </a:xfrm>
              <a:custGeom>
                <a:avLst/>
                <a:gdLst/>
                <a:ahLst/>
                <a:cxnLst/>
                <a:rect l="0" t="0" r="0" b="0"/>
                <a:pathLst>
                  <a:path w="59029" h="39027">
                    <a:moveTo>
                      <a:pt x="59029" y="0"/>
                    </a:moveTo>
                    <a:lnTo>
                      <a:pt x="13169" y="39027"/>
                    </a:lnTo>
                    <a:lnTo>
                      <a:pt x="0" y="12687"/>
                    </a:lnTo>
                    <a:lnTo>
                      <a:pt x="59029" y="0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Shape 622"/>
              <p:cNvSpPr/>
              <p:nvPr/>
            </p:nvSpPr>
            <p:spPr>
              <a:xfrm>
                <a:off x="3739922" y="881673"/>
                <a:ext cx="59029" cy="39027"/>
              </a:xfrm>
              <a:custGeom>
                <a:avLst/>
                <a:gdLst/>
                <a:ahLst/>
                <a:cxnLst/>
                <a:rect l="0" t="0" r="0" b="0"/>
                <a:pathLst>
                  <a:path w="59029" h="39027">
                    <a:moveTo>
                      <a:pt x="13169" y="39027"/>
                    </a:moveTo>
                    <a:lnTo>
                      <a:pt x="59029" y="0"/>
                    </a:lnTo>
                    <a:lnTo>
                      <a:pt x="0" y="12687"/>
                    </a:lnTo>
                    <a:lnTo>
                      <a:pt x="13169" y="39027"/>
                    </a:ln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Shape 623"/>
              <p:cNvSpPr/>
              <p:nvPr/>
            </p:nvSpPr>
            <p:spPr>
              <a:xfrm>
                <a:off x="3195879" y="1146607"/>
                <a:ext cx="48806" cy="4879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48793">
                    <a:moveTo>
                      <a:pt x="24397" y="0"/>
                    </a:moveTo>
                    <a:cubicBezTo>
                      <a:pt x="37872" y="0"/>
                      <a:pt x="48806" y="10935"/>
                      <a:pt x="48806" y="24397"/>
                    </a:cubicBezTo>
                    <a:cubicBezTo>
                      <a:pt x="48806" y="37871"/>
                      <a:pt x="37872" y="48793"/>
                      <a:pt x="24397" y="48793"/>
                    </a:cubicBezTo>
                    <a:cubicBezTo>
                      <a:pt x="10935" y="48793"/>
                      <a:pt x="0" y="37871"/>
                      <a:pt x="0" y="24397"/>
                    </a:cubicBezTo>
                    <a:cubicBezTo>
                      <a:pt x="0" y="10935"/>
                      <a:pt x="10935" y="0"/>
                      <a:pt x="24397" y="0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0">
                <a:srgbClr val="000000">
                  <a:alpha val="0"/>
                </a:srgbClr>
              </a:lnRef>
              <a:fillRef idx="1">
                <a:srgbClr val="000000"/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Shape 624"/>
              <p:cNvSpPr/>
              <p:nvPr/>
            </p:nvSpPr>
            <p:spPr>
              <a:xfrm>
                <a:off x="3195879" y="1146607"/>
                <a:ext cx="48806" cy="4879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48793">
                    <a:moveTo>
                      <a:pt x="48806" y="24397"/>
                    </a:moveTo>
                    <a:cubicBezTo>
                      <a:pt x="48806" y="37871"/>
                      <a:pt x="37872" y="48793"/>
                      <a:pt x="24397" y="48793"/>
                    </a:cubicBezTo>
                    <a:cubicBezTo>
                      <a:pt x="10935" y="48793"/>
                      <a:pt x="0" y="37871"/>
                      <a:pt x="0" y="24397"/>
                    </a:cubicBezTo>
                    <a:cubicBezTo>
                      <a:pt x="0" y="10935"/>
                      <a:pt x="10935" y="0"/>
                      <a:pt x="24397" y="0"/>
                    </a:cubicBezTo>
                    <a:cubicBezTo>
                      <a:pt x="37872" y="0"/>
                      <a:pt x="48806" y="10935"/>
                      <a:pt x="48806" y="24397"/>
                    </a:cubicBezTo>
                    <a:close/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Shape 625"/>
              <p:cNvSpPr/>
              <p:nvPr/>
            </p:nvSpPr>
            <p:spPr>
              <a:xfrm>
                <a:off x="290805" y="1024636"/>
                <a:ext cx="3899" cy="0"/>
              </a:xfrm>
              <a:custGeom>
                <a:avLst/>
                <a:gdLst/>
                <a:ahLst/>
                <a:cxnLst/>
                <a:rect l="0" t="0" r="0" b="0"/>
                <a:pathLst>
                  <a:path w="3899">
                    <a:moveTo>
                      <a:pt x="0" y="0"/>
                    </a:moveTo>
                    <a:lnTo>
                      <a:pt x="3899" y="0"/>
                    </a:lnTo>
                  </a:path>
                </a:pathLst>
              </a:custGeom>
              <a:ln w="0" cap="flat">
                <a:miter lim="127000"/>
              </a:ln>
            </p:spPr>
            <p:style>
              <a:lnRef idx="1">
                <a:srgbClr val="000000"/>
              </a:lnRef>
              <a:fillRef idx="0">
                <a:srgbClr val="000000">
                  <a:alpha val="0"/>
                </a:srgbClr>
              </a:fillRef>
              <a:effectRef idx="0">
                <a:scrgbClr r="0" g="0" b="0"/>
              </a:effectRef>
              <a:fontRef idx="none"/>
            </p:style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Rectangle 629"/>
              <p:cNvSpPr/>
              <p:nvPr/>
            </p:nvSpPr>
            <p:spPr>
              <a:xfrm>
                <a:off x="3265690" y="1166135"/>
                <a:ext cx="1440002" cy="290787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0" tIns="0" rIns="0" bIns="0" rtlCol="0">
                <a:noAutofit/>
              </a:bodyPr>
              <a:lstStyle/>
              <a:p>
                <a:pPr marL="6350" marR="464820" indent="-6350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zh-CN" altLang="en-US" sz="1700" kern="100" dirty="0">
                    <a:solidFill>
                      <a:srgbClr val="181717"/>
                    </a:solidFill>
                    <a:effectLst/>
                    <a:latin typeface="Calibri" panose="020F0502020204030204" charset="0"/>
                    <a:ea typeface="Calibri" panose="020F0502020204030204" charset="0"/>
                  </a:rPr>
                  <a:t>最优解</a:t>
                </a:r>
                <a:endParaRPr lang="zh-CN" sz="2050" kern="100" dirty="0">
                  <a:solidFill>
                    <a:srgbClr val="181717"/>
                  </a:solidFill>
                  <a:effectLst/>
                  <a:latin typeface="Calibri" panose="020F0502020204030204" charset="0"/>
                  <a:ea typeface="Calibri" panose="020F0502020204030204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5272995" y="3237011"/>
                  <a:ext cx="108000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995" y="3237011"/>
                  <a:ext cx="1080000" cy="370294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7174407" y="2529929"/>
                  <a:ext cx="1080000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407" y="2529929"/>
                  <a:ext cx="1080000" cy="370294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线性规划的几何解释：例子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58698" y="1323975"/>
            <a:ext cx="7007953" cy="483235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hlinkClick r:id="rId2"/>
              </a:rPr>
              <a:t>http://www.seas.ucla.edu/~vandenbe/ee236a/ee236a.html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几种解的情况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副标题 2"/>
          <p:cNvSpPr>
            <a:spLocks noGrp="1"/>
          </p:cNvSpPr>
          <p:nvPr>
            <p:ph sz="quarter" idx="13"/>
          </p:nvPr>
        </p:nvSpPr>
        <p:spPr>
          <a:xfrm>
            <a:off x="523874" y="1323975"/>
            <a:ext cx="11277601" cy="485298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解有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种可能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(a)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有唯一的最优解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(b)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有无穷多个最优解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(c)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有可行解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但无最优解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目标函数值无界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(d)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无可行解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更无最优解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spcBef>
                <a:spcPts val="18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可行域是一个凸多边形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可能无界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也可能是空集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如果有最优解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则一定可以在凸多边形的顶点取到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一般的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维线性规划也是如此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单纯形法 </a:t>
            </a:r>
            <a:r>
              <a:rPr lang="en-US" altLang="zh-CN" dirty="0"/>
              <a:t>(Simplex)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851C1-48AD-F24D-801A-1324BA511AE5}" type="slidenum">
              <a:rPr lang="en-US" altLang="zh-CN" smtClean="0"/>
            </a:fld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标准形</a:t>
            </a:r>
            <a:endParaRPr lang="en-US" altLang="zh-CN" dirty="0"/>
          </a:p>
          <a:p>
            <a:pPr lvl="1"/>
            <a:r>
              <a:rPr lang="zh-CN" altLang="en-US" dirty="0"/>
              <a:t>目标最小 </a:t>
            </a:r>
            <a:r>
              <a:rPr lang="en-US" altLang="zh-CN" dirty="0"/>
              <a:t>min </a:t>
            </a:r>
            <a:r>
              <a:rPr lang="en-US" altLang="zh-CN" dirty="0" err="1"/>
              <a:t>c</a:t>
            </a:r>
            <a:r>
              <a:rPr lang="en-US" altLang="zh-CN" baseline="30000" dirty="0" err="1"/>
              <a:t>T</a:t>
            </a:r>
            <a:r>
              <a:rPr lang="en-US" altLang="zh-CN" dirty="0" err="1"/>
              <a:t>x</a:t>
            </a:r>
            <a:endParaRPr lang="en-US" altLang="zh-CN" dirty="0"/>
          </a:p>
          <a:p>
            <a:pPr lvl="1"/>
            <a:r>
              <a:rPr lang="zh-CN" altLang="en-US" dirty="0"/>
              <a:t>等式约束 </a:t>
            </a:r>
            <a:r>
              <a:rPr lang="en-US" altLang="zh-CN" dirty="0"/>
              <a:t>Ax=b</a:t>
            </a:r>
            <a:r>
              <a:rPr lang="zh-CN" altLang="en-US" dirty="0"/>
              <a:t>，且 </a:t>
            </a:r>
            <a:r>
              <a:rPr lang="en-US" altLang="zh-CN" dirty="0"/>
              <a:t>b</a:t>
            </a:r>
            <a:r>
              <a:rPr lang="zh-CN" altLang="en-US" dirty="0"/>
              <a:t>≥</a:t>
            </a:r>
            <a:r>
              <a:rPr lang="en-US" altLang="zh-CN" dirty="0"/>
              <a:t>0</a:t>
            </a:r>
            <a:endParaRPr lang="en-US" altLang="zh-CN" dirty="0"/>
          </a:p>
          <a:p>
            <a:pPr lvl="1"/>
            <a:r>
              <a:rPr lang="zh-CN" altLang="en-US" dirty="0"/>
              <a:t>变量非负 </a:t>
            </a:r>
            <a:r>
              <a:rPr lang="en-US" altLang="zh-CN" dirty="0"/>
              <a:t>x</a:t>
            </a:r>
            <a:r>
              <a:rPr lang="zh-CN" altLang="en-US" dirty="0"/>
              <a:t>≥</a:t>
            </a:r>
            <a:r>
              <a:rPr lang="en-US" altLang="zh-CN" dirty="0"/>
              <a:t>0</a:t>
            </a:r>
            <a:endParaRPr lang="en-US" altLang="zh-CN" dirty="0"/>
          </a:p>
          <a:p>
            <a:r>
              <a:rPr lang="zh-CN" altLang="en-US" dirty="0"/>
              <a:t>基本可行解</a:t>
            </a:r>
            <a:endParaRPr lang="en-US" altLang="zh-CN" dirty="0"/>
          </a:p>
          <a:p>
            <a:pPr lvl="1"/>
            <a:r>
              <a:rPr lang="zh-CN" altLang="en-US" dirty="0"/>
              <a:t>构造 </a:t>
            </a:r>
            <a:r>
              <a:rPr lang="en-US" altLang="zh-CN" dirty="0"/>
              <a:t>Ax=b </a:t>
            </a:r>
            <a:r>
              <a:rPr lang="zh-CN" altLang="en-US" dirty="0"/>
              <a:t>和 </a:t>
            </a:r>
            <a:r>
              <a:rPr lang="en-US" altLang="zh-CN" dirty="0"/>
              <a:t>x</a:t>
            </a:r>
            <a:r>
              <a:rPr lang="zh-CN" altLang="en-US" dirty="0"/>
              <a:t>≥</a:t>
            </a:r>
            <a:r>
              <a:rPr lang="en-US" altLang="zh-CN" dirty="0"/>
              <a:t>0 </a:t>
            </a:r>
            <a:r>
              <a:rPr lang="zh-CN" altLang="en-US" dirty="0"/>
              <a:t>且满足一定性质的可行解</a:t>
            </a:r>
            <a:endParaRPr lang="en-US" altLang="zh-CN" dirty="0"/>
          </a:p>
        </p:txBody>
      </p:sp>
      <p:sp>
        <p:nvSpPr>
          <p:cNvPr id="2" name="内容占位符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单纯形法基础</a:t>
            </a:r>
            <a:endParaRPr lang="en-US" altLang="zh-CN" dirty="0"/>
          </a:p>
          <a:p>
            <a:pPr lvl="1"/>
            <a:r>
              <a:rPr lang="zh-CN" altLang="en-US" dirty="0"/>
              <a:t>定理1：如果标准形有可行解，则必有基本可行解。</a:t>
            </a:r>
            <a:endParaRPr lang="zh-CN" altLang="en-US" dirty="0"/>
          </a:p>
          <a:p>
            <a:pPr lvl="1"/>
            <a:r>
              <a:rPr lang="zh-CN" altLang="en-US" dirty="0"/>
              <a:t>定理2：如果标准形有最优解，则必存在一个基本可行解是最优解。</a:t>
            </a:r>
            <a:endParaRPr lang="zh-CN" altLang="en-US" dirty="0"/>
          </a:p>
          <a:p>
            <a:pPr lvl="0"/>
            <a:r>
              <a:rPr lang="zh-CN" altLang="en-US" sz="2400" dirty="0"/>
              <a:t>单纯形法步骤</a:t>
            </a:r>
            <a:endParaRPr lang="zh-CN" altLang="en-US" dirty="0"/>
          </a:p>
          <a:p>
            <a:pPr lvl="1"/>
            <a:r>
              <a:rPr lang="zh-CN" altLang="en-US" dirty="0"/>
              <a:t>确定初始基本可行解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从一组基本可行解变换到另一组“相邻的”基本可行解，且使目标函数下降</a:t>
            </a:r>
            <a:endParaRPr lang="en-US" altLang="zh-CN" dirty="0">
              <a:solidFill>
                <a:schemeClr val="accent2"/>
              </a:solidFill>
            </a:endParaRPr>
          </a:p>
          <a:p>
            <a:pPr lvl="1"/>
            <a:r>
              <a:rPr lang="zh-CN" altLang="en-US" dirty="0"/>
              <a:t>重复上述步骤直至找到最优解</a:t>
            </a:r>
            <a:endParaRPr lang="en-US" altLang="zh-CN" dirty="0"/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副标题 2"/>
          <p:cNvSpPr>
            <a:spLocks noGrp="1"/>
          </p:cNvSpPr>
          <p:nvPr>
            <p:ph type="subTitle" idx="1"/>
          </p:nvPr>
        </p:nvSpPr>
        <p:spPr>
          <a:xfrm>
            <a:off x="2208214" y="1384921"/>
            <a:ext cx="7775575" cy="333851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标准形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min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=1,2,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 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=1,2,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Rectangle 6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270" name="Rectangle 6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1271" name="组合 1"/>
          <p:cNvGrpSpPr/>
          <p:nvPr/>
        </p:nvGrpSpPr>
        <p:grpSpPr bwMode="auto">
          <a:xfrm>
            <a:off x="4381501" y="2058021"/>
            <a:ext cx="2087563" cy="1858962"/>
            <a:chOff x="2857498" y="2004362"/>
            <a:chExt cx="2087563" cy="1859621"/>
          </a:xfrm>
        </p:grpSpPr>
        <p:graphicFrame>
          <p:nvGraphicFramePr>
            <p:cNvPr id="11273" name="Object 64"/>
            <p:cNvGraphicFramePr>
              <a:graphicFrameLocks noChangeAspect="1"/>
            </p:cNvGraphicFramePr>
            <p:nvPr/>
          </p:nvGraphicFramePr>
          <p:xfrm>
            <a:off x="3351212" y="2004362"/>
            <a:ext cx="1100137" cy="9477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04" name="Equation" r:id="rId1" imgW="12192000" imgH="10668000" progId="Equation.3">
                    <p:embed/>
                  </p:oleObj>
                </mc:Choice>
                <mc:Fallback>
                  <p:oleObj name="Equation" r:id="rId1" imgW="12192000" imgH="106680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1212" y="2004362"/>
                          <a:ext cx="1100137" cy="9477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66"/>
            <p:cNvGraphicFramePr>
              <a:graphicFrameLocks noChangeAspect="1"/>
            </p:cNvGraphicFramePr>
            <p:nvPr/>
          </p:nvGraphicFramePr>
          <p:xfrm>
            <a:off x="2857498" y="3006733"/>
            <a:ext cx="2087563" cy="857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05" name="Equation" r:id="rId3" imgW="25603200" imgH="10668000" progId="Equation.3">
                    <p:embed/>
                  </p:oleObj>
                </mc:Choice>
                <mc:Fallback>
                  <p:oleObj name="Equation" r:id="rId3" imgW="25603200" imgH="1066800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498" y="3006733"/>
                          <a:ext cx="2087563" cy="857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72" name="文本框 2"/>
          <p:cNvSpPr txBox="1">
            <a:spLocks noChangeArrowheads="1"/>
          </p:cNvSpPr>
          <p:nvPr/>
        </p:nvSpPr>
        <p:spPr bwMode="auto">
          <a:xfrm>
            <a:off x="2301875" y="4777409"/>
            <a:ext cx="6120000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特点</a:t>
            </a:r>
            <a:endParaRPr lang="en-US" altLang="zh-CN" sz="2800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目标函数：最小化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约束条件：等式约束，常数非负；变量非负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662851C1-48AD-F24D-801A-1324BA511AE5}" type="slidenum">
              <a:rPr lang="en-US" altLang="zh-CN" smtClean="0"/>
            </a:fld>
            <a:endParaRPr lang="en-US" altLang="zh-CN"/>
          </a:p>
        </p:txBody>
      </p:sp>
      <p:sp>
        <p:nvSpPr>
          <p:cNvPr id="14" name="标题 1"/>
          <p:cNvSpPr txBox="1"/>
          <p:nvPr/>
        </p:nvSpPr>
        <p:spPr>
          <a:xfrm>
            <a:off x="741404" y="431629"/>
            <a:ext cx="9987507" cy="700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lang="zh-CN" altLang="en-US" sz="3600" b="0" i="0" kern="1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单纯形法的线性规划标准形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线性规划模型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99" name="副标题 2"/>
          <p:cNvSpPr>
            <a:spLocks noGrp="1"/>
          </p:cNvSpPr>
          <p:nvPr>
            <p:ph idx="1"/>
          </p:nvPr>
        </p:nvSpPr>
        <p:spPr>
          <a:xfrm>
            <a:off x="523874" y="1323975"/>
            <a:ext cx="11277601" cy="4832577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生产计划问题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种原料混合配制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种清洁剂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/>
          <p:nvPr/>
        </p:nvSpPr>
        <p:spPr bwMode="auto">
          <a:xfrm>
            <a:off x="987460" y="3850936"/>
            <a:ext cx="7775575" cy="431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这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种清洁剂应各配制多少才能使总价值最大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01" name="组合 14"/>
          <p:cNvGrpSpPr/>
          <p:nvPr/>
        </p:nvGrpSpPr>
        <p:grpSpPr bwMode="auto">
          <a:xfrm>
            <a:off x="990634" y="1906249"/>
            <a:ext cx="7429500" cy="1787525"/>
            <a:chOff x="785787" y="3284538"/>
            <a:chExt cx="7429552" cy="1787525"/>
          </a:xfrm>
        </p:grpSpPr>
        <p:sp>
          <p:nvSpPr>
            <p:cNvPr id="5" name="副标题 2"/>
            <p:cNvSpPr txBox="1"/>
            <p:nvPr/>
          </p:nvSpPr>
          <p:spPr bwMode="auto">
            <a:xfrm>
              <a:off x="785787" y="3284538"/>
              <a:ext cx="7429552" cy="178593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原料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   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原料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2      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原料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3      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售价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万元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吨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清洁剂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          0.25        0.50         0.25          12    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清洁剂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          0.50        0.50                          15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存量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吨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120          150           50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endPara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>
              <a:off x="785787" y="3284538"/>
              <a:ext cx="74295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 bwMode="auto">
            <a:xfrm>
              <a:off x="785787" y="3713163"/>
              <a:ext cx="74295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 bwMode="auto">
            <a:xfrm>
              <a:off x="785787" y="5068888"/>
              <a:ext cx="74295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 bwMode="auto">
            <a:xfrm rot="5400000">
              <a:off x="1465248" y="4178301"/>
              <a:ext cx="1785937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 bwMode="auto">
            <a:xfrm rot="5400000">
              <a:off x="5106998" y="4176713"/>
              <a:ext cx="1785938" cy="1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 bwMode="auto">
            <a:xfrm>
              <a:off x="785787" y="4640263"/>
              <a:ext cx="7429552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副标题 2"/>
          <p:cNvSpPr txBox="1"/>
          <p:nvPr/>
        </p:nvSpPr>
        <p:spPr bwMode="auto">
          <a:xfrm>
            <a:off x="989047" y="4354173"/>
            <a:ext cx="777557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设清洁剂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分别配制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吨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max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12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+ 15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s.t.  0.25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+ 0.50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120       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0.50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+ 0.50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150       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0.25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      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化成标准形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7" name="副标题 2"/>
          <p:cNvSpPr>
            <a:spLocks noGrp="1"/>
          </p:cNvSpPr>
          <p:nvPr>
            <p:ph idx="1"/>
          </p:nvPr>
        </p:nvSpPr>
        <p:spPr>
          <a:xfrm>
            <a:off x="523874" y="1323975"/>
            <a:ext cx="11277601" cy="4832577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替换成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即取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0.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两边同时变号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改变成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改变成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引入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松弛变量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替换成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                       .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引入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剩余变量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替换成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200000"/>
              </a:lnSpc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自由变量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替换成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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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  0,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  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2851C1-48AD-F24D-801A-1324BA511AE5}" type="slidenum">
              <a:rPr lang="en-US" altLang="zh-CN" smtClean="0"/>
            </a:fld>
            <a:endParaRPr lang="en-US" altLang="zh-CN"/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2294" name="Object 7"/>
          <p:cNvGraphicFramePr>
            <a:graphicFrameLocks noChangeAspect="1"/>
          </p:cNvGraphicFramePr>
          <p:nvPr/>
        </p:nvGraphicFramePr>
        <p:xfrm>
          <a:off x="989151" y="2235831"/>
          <a:ext cx="16827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58" name="Equation" r:id="rId1" imgW="18897600" imgH="10668000" progId="Equation.3">
                  <p:embed/>
                </p:oleObj>
              </mc:Choice>
              <mc:Fallback>
                <p:oleObj name="Equation" r:id="rId1" imgW="18897600" imgH="1066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151" y="2235831"/>
                        <a:ext cx="16827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10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12296" name="Object 9"/>
          <p:cNvGraphicFramePr>
            <a:graphicFrameLocks noChangeAspect="1"/>
          </p:cNvGraphicFramePr>
          <p:nvPr/>
        </p:nvGraphicFramePr>
        <p:xfrm>
          <a:off x="4006850" y="2873375"/>
          <a:ext cx="22685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59" name="Equation" r:id="rId3" imgW="25603200" imgH="10668000" progId="Equation.3">
                  <p:embed/>
                </p:oleObj>
              </mc:Choice>
              <mc:Fallback>
                <p:oleObj name="Equation" r:id="rId3" imgW="25603200" imgH="10668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2873375"/>
                        <a:ext cx="2268538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4"/>
          <p:cNvGraphicFramePr>
            <a:graphicFrameLocks noChangeAspect="1"/>
          </p:cNvGraphicFramePr>
          <p:nvPr/>
        </p:nvGraphicFramePr>
        <p:xfrm>
          <a:off x="920997" y="3850880"/>
          <a:ext cx="168275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60" name="Equation" r:id="rId5" imgW="18897600" imgH="10668000" progId="Equation.3">
                  <p:embed/>
                </p:oleObj>
              </mc:Choice>
              <mc:Fallback>
                <p:oleObj name="Equation" r:id="rId5" imgW="18897600" imgH="1066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997" y="3850880"/>
                        <a:ext cx="168275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4014789" y="4511472"/>
          <a:ext cx="2268537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61" name="Equation" r:id="rId7" imgW="25603200" imgH="10668000" progId="Equation.3">
                  <p:embed/>
                </p:oleObj>
              </mc:Choice>
              <mc:Fallback>
                <p:oleObj name="Equation" r:id="rId7" imgW="25603200" imgH="106680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4789" y="4511472"/>
                        <a:ext cx="2268537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化成标准形：例子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副标题 2"/>
          <p:cNvSpPr>
            <a:spLocks noGrp="1"/>
          </p:cNvSpPr>
          <p:nvPr>
            <p:ph sz="quarter" idx="13"/>
          </p:nvPr>
        </p:nvSpPr>
        <p:spPr>
          <a:xfrm>
            <a:off x="523874" y="1323975"/>
            <a:ext cx="11277601" cy="4852988"/>
          </a:xfrm>
        </p:spPr>
        <p:txBody>
          <a:bodyPr>
            <a:normAutofit/>
          </a:bodyPr>
          <a:lstStyle/>
          <a:p>
            <a:pPr marL="0" indent="0" algn="l">
              <a:spcAft>
                <a:spcPts val="1200"/>
              </a:spcAft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写出下述线性规划的标准形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max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3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+ 3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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4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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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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           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副标题 2"/>
          <p:cNvSpPr txBox="1"/>
          <p:nvPr/>
        </p:nvSpPr>
        <p:spPr bwMode="auto">
          <a:xfrm>
            <a:off x="523873" y="4426900"/>
            <a:ext cx="7775575" cy="2000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min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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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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 + 3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 +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      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+ 5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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5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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  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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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 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 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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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662851C1-48AD-F24D-801A-1324BA511A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标准形的其他形式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sp>
        <p:nvSpPr>
          <p:cNvPr id="8" name="副标题 2"/>
          <p:cNvSpPr txBox="1"/>
          <p:nvPr/>
        </p:nvSpPr>
        <p:spPr>
          <a:xfrm>
            <a:off x="2120901" y="3744657"/>
            <a:ext cx="2030413" cy="2443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45" marR="0" indent="-360045" algn="l" defTabSz="3429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3" panose="05040102010807070707" charset="2"/>
              <a:buChar char=""/>
              <a:defRPr sz="24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  <a:lvl2pPr marL="557530" marR="0" indent="-21463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2pPr>
            <a:lvl3pPr marL="8572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3pPr>
            <a:lvl4pPr marL="12001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4pPr>
            <a:lvl5pPr marL="15430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49E39"/>
              </a:buClr>
              <a:buSzTx/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矩阵形式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min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263776" y="1323720"/>
          <a:ext cx="3040063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76" name="Equation" r:id="rId1" imgW="32004000" imgH="22555200" progId="Equation.3">
                  <p:embed/>
                </p:oleObj>
              </mc:Choice>
              <mc:Fallback>
                <p:oleObj name="Equation" r:id="rId1" imgW="32004000" imgH="22555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776" y="1323720"/>
                        <a:ext cx="3040063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5524501" y="1296733"/>
          <a:ext cx="1236663" cy="202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77" name="Equation" r:id="rId3" imgW="13716000" imgH="22555200" progId="Equation.3">
                  <p:embed/>
                </p:oleObj>
              </mc:Choice>
              <mc:Fallback>
                <p:oleObj name="Equation" r:id="rId3" imgW="13716000" imgH="22555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1" y="1296733"/>
                        <a:ext cx="1236663" cy="202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7096126" y="1296733"/>
          <a:ext cx="1152525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78" name="Equation" r:id="rId5" imgW="13106400" imgH="22555200" progId="Equation.3">
                  <p:embed/>
                </p:oleObj>
              </mc:Choice>
              <mc:Fallback>
                <p:oleObj name="Equation" r:id="rId5" imgW="13106400" imgH="22555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26" y="1296733"/>
                        <a:ext cx="1152525" cy="198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8524875" y="1296732"/>
          <a:ext cx="1208088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79" name="Equation" r:id="rId7" imgW="14325600" imgH="22555200" progId="Equation.3">
                  <p:embed/>
                </p:oleObj>
              </mc:Choice>
              <mc:Fallback>
                <p:oleObj name="Equation" r:id="rId7" imgW="14325600" imgH="22555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75" y="1296732"/>
                        <a:ext cx="1208088" cy="192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组合 19"/>
          <p:cNvGrpSpPr/>
          <p:nvPr/>
        </p:nvGrpSpPr>
        <p:grpSpPr bwMode="auto">
          <a:xfrm>
            <a:off x="4511675" y="3674807"/>
            <a:ext cx="4173538" cy="2728912"/>
            <a:chOff x="2898791" y="3771916"/>
            <a:chExt cx="4173539" cy="2728918"/>
          </a:xfrm>
        </p:grpSpPr>
        <p:sp>
          <p:nvSpPr>
            <p:cNvPr id="14" name="副标题 2"/>
            <p:cNvSpPr txBox="1"/>
            <p:nvPr/>
          </p:nvSpPr>
          <p:spPr bwMode="auto">
            <a:xfrm>
              <a:off x="2898791" y="3771916"/>
              <a:ext cx="4173539" cy="27289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/>
            <a:lstStyle/>
            <a:p>
              <a:pPr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向量形式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20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min 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20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s.t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         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Bef>
                  <a:spcPct val="20000"/>
                </a:spcBef>
                <a:buFont typeface="Arial" panose="020B0604020202020204" pitchFamily="34" charset="0"/>
                <a:buNone/>
                <a:defRPr/>
              </a:pP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</a:t>
              </a:r>
              <a:r>
                <a:rPr lang="en-US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2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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  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=1,2,</a:t>
              </a: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,</a:t>
              </a:r>
              <a:r>
                <a:rPr lang="en-US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/>
                </a:rPr>
                <a:t>n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5" name="Object 13"/>
            <p:cNvGraphicFramePr>
              <a:graphicFrameLocks noChangeAspect="1"/>
            </p:cNvGraphicFramePr>
            <p:nvPr/>
          </p:nvGraphicFramePr>
          <p:xfrm>
            <a:off x="4214810" y="4214818"/>
            <a:ext cx="1159680" cy="1000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80" name="Equation" r:id="rId9" imgW="12192000" imgH="10668000" progId="Equation.3">
                    <p:embed/>
                  </p:oleObj>
                </mc:Choice>
                <mc:Fallback>
                  <p:oleObj name="Equation" r:id="rId9" imgW="12192000" imgH="106680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4810" y="4214818"/>
                          <a:ext cx="1159680" cy="1000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5"/>
            <p:cNvGraphicFramePr>
              <a:graphicFrameLocks noChangeAspect="1"/>
            </p:cNvGraphicFramePr>
            <p:nvPr/>
          </p:nvGraphicFramePr>
          <p:xfrm>
            <a:off x="4214810" y="5072074"/>
            <a:ext cx="1614896" cy="9286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81" name="Equation" r:id="rId11" imgW="18288000" imgH="10668000" progId="Equation.3">
                    <p:embed/>
                  </p:oleObj>
                </mc:Choice>
                <mc:Fallback>
                  <p:oleObj name="Equation" r:id="rId11" imgW="18288000" imgH="106680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4810" y="5072074"/>
                          <a:ext cx="1614896" cy="9286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7"/>
          <p:cNvGraphicFramePr>
            <a:graphicFrameLocks noChangeAspect="1"/>
          </p:cNvGraphicFramePr>
          <p:nvPr/>
        </p:nvGraphicFramePr>
        <p:xfrm>
          <a:off x="8112126" y="4320920"/>
          <a:ext cx="1330325" cy="192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82" name="Equation" r:id="rId13" imgW="16459200" imgH="24079200" progId="Equation.3">
                  <p:embed/>
                </p:oleObj>
              </mc:Choice>
              <mc:Fallback>
                <p:oleObj name="Equation" r:id="rId13" imgW="16459200" imgH="24079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26" y="4320920"/>
                        <a:ext cx="1330325" cy="192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标准形的可行解的性质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  <p:sp>
        <p:nvSpPr>
          <p:cNvPr id="7" name="副标题 2"/>
          <p:cNvSpPr>
            <a:spLocks noGrp="1"/>
          </p:cNvSpPr>
          <p:nvPr>
            <p:ph idx="1"/>
          </p:nvPr>
        </p:nvSpPr>
        <p:spPr>
          <a:xfrm>
            <a:off x="523874" y="1323975"/>
            <a:ext cx="11277601" cy="4832577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的秩为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个线性无关的列向量称作标准形的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给定基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                            ,  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对应基中列向量的变量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称作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基变量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其余的变量称作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非基变量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基变量构成的向量记作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非基变量构成的向量记作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等式约束变成 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解得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向量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满足约束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且非基变量全为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称作关于基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 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是一个基本解且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则称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基本可行解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对应的基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可行基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1"/>
          <p:cNvGrpSpPr/>
          <p:nvPr/>
        </p:nvGrpSpPr>
        <p:grpSpPr bwMode="auto">
          <a:xfrm>
            <a:off x="2088480" y="2330718"/>
            <a:ext cx="4013200" cy="1008062"/>
            <a:chOff x="2430462" y="1916832"/>
            <a:chExt cx="4013746" cy="1008112"/>
          </a:xfrm>
        </p:grpSpPr>
        <p:graphicFrame>
          <p:nvGraphicFramePr>
            <p:cNvPr id="9" name="Object 9"/>
            <p:cNvGraphicFramePr>
              <a:graphicFrameLocks noChangeAspect="1"/>
            </p:cNvGraphicFramePr>
            <p:nvPr/>
          </p:nvGraphicFramePr>
          <p:xfrm>
            <a:off x="2430462" y="1916832"/>
            <a:ext cx="2141537" cy="506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58" name="Equation" r:id="rId1" imgW="24079200" imgH="5791200" progId="Equation.3">
                    <p:embed/>
                  </p:oleObj>
                </mc:Choice>
                <mc:Fallback>
                  <p:oleObj name="Equation" r:id="rId1" imgW="24079200" imgH="5791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462" y="1916832"/>
                          <a:ext cx="2141537" cy="506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1"/>
            <p:cNvGraphicFramePr>
              <a:graphicFrameLocks noChangeAspect="1"/>
            </p:cNvGraphicFramePr>
            <p:nvPr/>
          </p:nvGraphicFramePr>
          <p:xfrm>
            <a:off x="4297908" y="2353444"/>
            <a:ext cx="21463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059" name="Equation" r:id="rId3" imgW="21640800" imgH="5791200" progId="Equation.3">
                    <p:embed/>
                  </p:oleObj>
                </mc:Choice>
                <mc:Fallback>
                  <p:oleObj name="Equation" r:id="rId3" imgW="21640800" imgH="579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7908" y="2353444"/>
                          <a:ext cx="2146300" cy="571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基变量</a:t>
            </a:r>
            <a:r>
              <a:rPr lang="en-US" altLang="zh-CN" dirty="0"/>
              <a:t>/</a:t>
            </a:r>
            <a:r>
              <a:rPr lang="zh-CN" altLang="en-US" dirty="0"/>
              <a:t>基本可行解</a:t>
            </a:r>
            <a:r>
              <a:rPr lang="en-US" altLang="zh-CN" dirty="0"/>
              <a:t>/</a:t>
            </a:r>
            <a:r>
              <a:rPr lang="zh-CN" altLang="en-US" dirty="0"/>
              <a:t>可行基：例子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sp>
        <p:nvSpPr>
          <p:cNvPr id="8" name="副标题 2"/>
          <p:cNvSpPr txBox="1"/>
          <p:nvPr/>
        </p:nvSpPr>
        <p:spPr>
          <a:xfrm>
            <a:off x="2063751" y="1325133"/>
            <a:ext cx="7775575" cy="23002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0045" marR="0" indent="-360045" algn="l" defTabSz="3429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3" panose="05040102010807070707" charset="2"/>
              <a:buChar char=""/>
              <a:defRPr sz="24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  <a:lvl2pPr marL="557530" marR="0" indent="-21463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2pPr>
            <a:lvl3pPr marL="8572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3pPr>
            <a:lvl4pPr marL="12001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4pPr>
            <a:lvl5pPr marL="15430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49E39"/>
              </a:buClr>
              <a:buSzTx/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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0.25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+0.50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=120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0.50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+0.50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+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=150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0.25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+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     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=1,2,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,5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6584951" y="1663270"/>
          <a:ext cx="3554413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72" name="Equation" r:id="rId1" imgW="42672000" imgH="16764000" progId="Equation.3">
                  <p:embed/>
                </p:oleObj>
              </mc:Choice>
              <mc:Fallback>
                <p:oleObj name="Equation" r:id="rId1" imgW="42672000" imgH="1676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4951" y="1663270"/>
                        <a:ext cx="3554413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副标题 2"/>
          <p:cNvSpPr txBox="1"/>
          <p:nvPr/>
        </p:nvSpPr>
        <p:spPr bwMode="auto">
          <a:xfrm>
            <a:off x="2135189" y="3917519"/>
            <a:ext cx="7775575" cy="23002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基变量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非基变量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0.25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+ 0.50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0.50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+ 0.50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 150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0.25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= 50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解得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200,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100,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20.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(200,100,20,0,0)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是基本可行解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是可行基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基变量</a:t>
            </a:r>
            <a:r>
              <a:rPr lang="en-US" altLang="zh-CN" dirty="0"/>
              <a:t>/</a:t>
            </a:r>
            <a:r>
              <a:rPr lang="zh-CN" altLang="en-US" dirty="0"/>
              <a:t>基本可行解</a:t>
            </a:r>
            <a:r>
              <a:rPr lang="en-US" altLang="zh-CN" dirty="0"/>
              <a:t>/</a:t>
            </a:r>
            <a:r>
              <a:rPr lang="zh-CN" altLang="en-US" dirty="0"/>
              <a:t>可行基：例子（续）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  <p:sp>
        <p:nvSpPr>
          <p:cNvPr id="6" name="副标题 2"/>
          <p:cNvSpPr txBox="1"/>
          <p:nvPr/>
        </p:nvSpPr>
        <p:spPr>
          <a:xfrm>
            <a:off x="521587" y="1320254"/>
            <a:ext cx="11339583" cy="4836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45" marR="0" indent="-360045" algn="l" defTabSz="3429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3" panose="05040102010807070707" charset="2"/>
              <a:buChar char=""/>
              <a:defRPr sz="24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  <a:lvl2pPr marL="557530" marR="0" indent="-21463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2pPr>
            <a:lvl3pPr marL="8572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3pPr>
            <a:lvl4pPr marL="12001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4pPr>
            <a:lvl5pPr marL="15430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49E39"/>
              </a:buClr>
              <a:buSzTx/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取基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基变量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非基变量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+ 0.50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= 120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0.50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+ 0.50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150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0.25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= 50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解得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=200,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=140,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20.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(200, 140, 0,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20,0)</a:t>
            </a:r>
            <a:r>
              <a:rPr lang="en-US" altLang="zh-CN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是基本解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不是基本可行解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854589" y="2261234"/>
            <a:ext cx="4714875" cy="2954338"/>
            <a:chOff x="2676526" y="3644900"/>
            <a:chExt cx="4714875" cy="2954338"/>
          </a:xfrm>
        </p:grpSpPr>
        <p:grpSp>
          <p:nvGrpSpPr>
            <p:cNvPr id="8" name="组合 77"/>
            <p:cNvGrpSpPr/>
            <p:nvPr/>
          </p:nvGrpSpPr>
          <p:grpSpPr bwMode="auto">
            <a:xfrm>
              <a:off x="2676526" y="3644900"/>
              <a:ext cx="4714875" cy="2954338"/>
              <a:chOff x="4071934" y="2117102"/>
              <a:chExt cx="4714875" cy="2954972"/>
            </a:xfrm>
          </p:grpSpPr>
          <p:sp>
            <p:nvSpPr>
              <p:cNvPr id="11" name="任意多边形 5"/>
              <p:cNvSpPr/>
              <p:nvPr/>
            </p:nvSpPr>
            <p:spPr>
              <a:xfrm>
                <a:off x="4571997" y="3209536"/>
                <a:ext cx="1285875" cy="1517976"/>
              </a:xfrm>
              <a:custGeom>
                <a:avLst/>
                <a:gdLst>
                  <a:gd name="connsiteX0" fmla="*/ 14748 w 1224116"/>
                  <a:gd name="connsiteY0" fmla="*/ 0 h 1517611"/>
                  <a:gd name="connsiteX1" fmla="*/ 29497 w 1224116"/>
                  <a:gd name="connsiteY1" fmla="*/ 44245 h 1517611"/>
                  <a:gd name="connsiteX2" fmla="*/ 58993 w 1224116"/>
                  <a:gd name="connsiteY2" fmla="*/ 648929 h 1517611"/>
                  <a:gd name="connsiteX3" fmla="*/ 44245 w 1224116"/>
                  <a:gd name="connsiteY3" fmla="*/ 1047135 h 1517611"/>
                  <a:gd name="connsiteX4" fmla="*/ 29497 w 1224116"/>
                  <a:gd name="connsiteY4" fmla="*/ 1091380 h 1517611"/>
                  <a:gd name="connsiteX5" fmla="*/ 44245 w 1224116"/>
                  <a:gd name="connsiteY5" fmla="*/ 1460090 h 1517611"/>
                  <a:gd name="connsiteX6" fmla="*/ 58993 w 1224116"/>
                  <a:gd name="connsiteY6" fmla="*/ 1474838 h 1517611"/>
                  <a:gd name="connsiteX7" fmla="*/ 339213 w 1224116"/>
                  <a:gd name="connsiteY7" fmla="*/ 1474838 h 1517611"/>
                  <a:gd name="connsiteX8" fmla="*/ 811161 w 1224116"/>
                  <a:gd name="connsiteY8" fmla="*/ 1489587 h 1517611"/>
                  <a:gd name="connsiteX9" fmla="*/ 1002890 w 1224116"/>
                  <a:gd name="connsiteY9" fmla="*/ 1474838 h 1517611"/>
                  <a:gd name="connsiteX10" fmla="*/ 1047135 w 1224116"/>
                  <a:gd name="connsiteY10" fmla="*/ 1460090 h 1517611"/>
                  <a:gd name="connsiteX11" fmla="*/ 1224116 w 1224116"/>
                  <a:gd name="connsiteY11" fmla="*/ 1445342 h 1517611"/>
                  <a:gd name="connsiteX12" fmla="*/ 1209368 w 1224116"/>
                  <a:gd name="connsiteY12" fmla="*/ 1356851 h 1517611"/>
                  <a:gd name="connsiteX13" fmla="*/ 1179871 w 1224116"/>
                  <a:gd name="connsiteY13" fmla="*/ 1312606 h 1517611"/>
                  <a:gd name="connsiteX14" fmla="*/ 1150374 w 1224116"/>
                  <a:gd name="connsiteY14" fmla="*/ 1209367 h 1517611"/>
                  <a:gd name="connsiteX15" fmla="*/ 1135626 w 1224116"/>
                  <a:gd name="connsiteY15" fmla="*/ 899651 h 1517611"/>
                  <a:gd name="connsiteX16" fmla="*/ 1061884 w 1224116"/>
                  <a:gd name="connsiteY16" fmla="*/ 811161 h 1517611"/>
                  <a:gd name="connsiteX17" fmla="*/ 988142 w 1224116"/>
                  <a:gd name="connsiteY17" fmla="*/ 737419 h 1517611"/>
                  <a:gd name="connsiteX18" fmla="*/ 914400 w 1224116"/>
                  <a:gd name="connsiteY18" fmla="*/ 678426 h 1517611"/>
                  <a:gd name="connsiteX19" fmla="*/ 884903 w 1224116"/>
                  <a:gd name="connsiteY19" fmla="*/ 634180 h 1517611"/>
                  <a:gd name="connsiteX20" fmla="*/ 840658 w 1224116"/>
                  <a:gd name="connsiteY20" fmla="*/ 545690 h 1517611"/>
                  <a:gd name="connsiteX21" fmla="*/ 796413 w 1224116"/>
                  <a:gd name="connsiteY21" fmla="*/ 516193 h 1517611"/>
                  <a:gd name="connsiteX22" fmla="*/ 766916 w 1224116"/>
                  <a:gd name="connsiteY22" fmla="*/ 427703 h 1517611"/>
                  <a:gd name="connsiteX23" fmla="*/ 722671 w 1224116"/>
                  <a:gd name="connsiteY23" fmla="*/ 383458 h 1517611"/>
                  <a:gd name="connsiteX24" fmla="*/ 707922 w 1224116"/>
                  <a:gd name="connsiteY24" fmla="*/ 339213 h 1517611"/>
                  <a:gd name="connsiteX25" fmla="*/ 619432 w 1224116"/>
                  <a:gd name="connsiteY25" fmla="*/ 309716 h 1517611"/>
                  <a:gd name="connsiteX26" fmla="*/ 575187 w 1224116"/>
                  <a:gd name="connsiteY26" fmla="*/ 280219 h 1517611"/>
                  <a:gd name="connsiteX27" fmla="*/ 471948 w 1224116"/>
                  <a:gd name="connsiteY27" fmla="*/ 250722 h 1517611"/>
                  <a:gd name="connsiteX28" fmla="*/ 427703 w 1224116"/>
                  <a:gd name="connsiteY28" fmla="*/ 235974 h 1517611"/>
                  <a:gd name="connsiteX29" fmla="*/ 368709 w 1224116"/>
                  <a:gd name="connsiteY29" fmla="*/ 221226 h 1517611"/>
                  <a:gd name="connsiteX30" fmla="*/ 280219 w 1224116"/>
                  <a:gd name="connsiteY30" fmla="*/ 176980 h 1517611"/>
                  <a:gd name="connsiteX31" fmla="*/ 235974 w 1224116"/>
                  <a:gd name="connsiteY31" fmla="*/ 162232 h 1517611"/>
                  <a:gd name="connsiteX32" fmla="*/ 191729 w 1224116"/>
                  <a:gd name="connsiteY32" fmla="*/ 132735 h 1517611"/>
                  <a:gd name="connsiteX33" fmla="*/ 147484 w 1224116"/>
                  <a:gd name="connsiteY33" fmla="*/ 117987 h 1517611"/>
                  <a:gd name="connsiteX34" fmla="*/ 117987 w 1224116"/>
                  <a:gd name="connsiteY34" fmla="*/ 73742 h 1517611"/>
                  <a:gd name="connsiteX35" fmla="*/ 0 w 1224116"/>
                  <a:gd name="connsiteY35" fmla="*/ 58993 h 1517611"/>
                  <a:gd name="connsiteX36" fmla="*/ 29497 w 1224116"/>
                  <a:gd name="connsiteY36" fmla="*/ 58993 h 1517611"/>
                  <a:gd name="connsiteX37" fmla="*/ 73742 w 1224116"/>
                  <a:gd name="connsiteY37" fmla="*/ 58993 h 1517611"/>
                  <a:gd name="connsiteX38" fmla="*/ 73742 w 1224116"/>
                  <a:gd name="connsiteY38" fmla="*/ 58993 h 1517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224116" h="1517611">
                    <a:moveTo>
                      <a:pt x="14748" y="0"/>
                    </a:moveTo>
                    <a:cubicBezTo>
                      <a:pt x="19664" y="14748"/>
                      <a:pt x="25226" y="29297"/>
                      <a:pt x="29497" y="44245"/>
                    </a:cubicBezTo>
                    <a:cubicBezTo>
                      <a:pt x="87498" y="247245"/>
                      <a:pt x="51588" y="374944"/>
                      <a:pt x="58993" y="648929"/>
                    </a:cubicBezTo>
                    <a:cubicBezTo>
                      <a:pt x="54077" y="781664"/>
                      <a:pt x="53080" y="914603"/>
                      <a:pt x="44245" y="1047135"/>
                    </a:cubicBezTo>
                    <a:cubicBezTo>
                      <a:pt x="43211" y="1062647"/>
                      <a:pt x="29497" y="1075834"/>
                      <a:pt x="29497" y="1091380"/>
                    </a:cubicBezTo>
                    <a:cubicBezTo>
                      <a:pt x="29497" y="1214382"/>
                      <a:pt x="34811" y="1337451"/>
                      <a:pt x="44245" y="1460090"/>
                    </a:cubicBezTo>
                    <a:cubicBezTo>
                      <a:pt x="44778" y="1467022"/>
                      <a:pt x="54077" y="1469922"/>
                      <a:pt x="58993" y="1474838"/>
                    </a:cubicBezTo>
                    <a:cubicBezTo>
                      <a:pt x="187308" y="1517611"/>
                      <a:pt x="40567" y="1474838"/>
                      <a:pt x="339213" y="1474838"/>
                    </a:cubicBezTo>
                    <a:cubicBezTo>
                      <a:pt x="496606" y="1474838"/>
                      <a:pt x="653845" y="1484671"/>
                      <a:pt x="811161" y="1489587"/>
                    </a:cubicBezTo>
                    <a:cubicBezTo>
                      <a:pt x="875071" y="1484671"/>
                      <a:pt x="939286" y="1482789"/>
                      <a:pt x="1002890" y="1474838"/>
                    </a:cubicBezTo>
                    <a:cubicBezTo>
                      <a:pt x="1018316" y="1472910"/>
                      <a:pt x="1031725" y="1462145"/>
                      <a:pt x="1047135" y="1460090"/>
                    </a:cubicBezTo>
                    <a:cubicBezTo>
                      <a:pt x="1105814" y="1452266"/>
                      <a:pt x="1165122" y="1450258"/>
                      <a:pt x="1224116" y="1445342"/>
                    </a:cubicBezTo>
                    <a:cubicBezTo>
                      <a:pt x="1219200" y="1415845"/>
                      <a:pt x="1218824" y="1385220"/>
                      <a:pt x="1209368" y="1356851"/>
                    </a:cubicBezTo>
                    <a:cubicBezTo>
                      <a:pt x="1203763" y="1340035"/>
                      <a:pt x="1187798" y="1328460"/>
                      <a:pt x="1179871" y="1312606"/>
                    </a:cubicBezTo>
                    <a:cubicBezTo>
                      <a:pt x="1169290" y="1291444"/>
                      <a:pt x="1155101" y="1228275"/>
                      <a:pt x="1150374" y="1209367"/>
                    </a:cubicBezTo>
                    <a:cubicBezTo>
                      <a:pt x="1134808" y="929171"/>
                      <a:pt x="1135626" y="1032523"/>
                      <a:pt x="1135626" y="899651"/>
                    </a:cubicBezTo>
                    <a:cubicBezTo>
                      <a:pt x="1062390" y="789799"/>
                      <a:pt x="1156516" y="924718"/>
                      <a:pt x="1061884" y="811161"/>
                    </a:cubicBezTo>
                    <a:cubicBezTo>
                      <a:pt x="1000432" y="737419"/>
                      <a:pt x="1069258" y="791497"/>
                      <a:pt x="988142" y="737419"/>
                    </a:cubicBezTo>
                    <a:cubicBezTo>
                      <a:pt x="903605" y="610615"/>
                      <a:pt x="1016170" y="759843"/>
                      <a:pt x="914400" y="678426"/>
                    </a:cubicBezTo>
                    <a:cubicBezTo>
                      <a:pt x="900559" y="667353"/>
                      <a:pt x="894735" y="648929"/>
                      <a:pt x="884903" y="634180"/>
                    </a:cubicBezTo>
                    <a:cubicBezTo>
                      <a:pt x="872908" y="598193"/>
                      <a:pt x="869249" y="574281"/>
                      <a:pt x="840658" y="545690"/>
                    </a:cubicBezTo>
                    <a:cubicBezTo>
                      <a:pt x="828124" y="533156"/>
                      <a:pt x="811161" y="526025"/>
                      <a:pt x="796413" y="516193"/>
                    </a:cubicBezTo>
                    <a:lnTo>
                      <a:pt x="766916" y="427703"/>
                    </a:lnTo>
                    <a:cubicBezTo>
                      <a:pt x="760320" y="407916"/>
                      <a:pt x="722671" y="383458"/>
                      <a:pt x="722671" y="383458"/>
                    </a:cubicBezTo>
                    <a:cubicBezTo>
                      <a:pt x="717755" y="368710"/>
                      <a:pt x="720572" y="348249"/>
                      <a:pt x="707922" y="339213"/>
                    </a:cubicBezTo>
                    <a:cubicBezTo>
                      <a:pt x="682621" y="321141"/>
                      <a:pt x="619432" y="309716"/>
                      <a:pt x="619432" y="309716"/>
                    </a:cubicBezTo>
                    <a:cubicBezTo>
                      <a:pt x="604684" y="299884"/>
                      <a:pt x="591041" y="288146"/>
                      <a:pt x="575187" y="280219"/>
                    </a:cubicBezTo>
                    <a:cubicBezTo>
                      <a:pt x="551617" y="268434"/>
                      <a:pt x="493994" y="257021"/>
                      <a:pt x="471948" y="250722"/>
                    </a:cubicBezTo>
                    <a:cubicBezTo>
                      <a:pt x="457000" y="246451"/>
                      <a:pt x="442651" y="240245"/>
                      <a:pt x="427703" y="235974"/>
                    </a:cubicBezTo>
                    <a:cubicBezTo>
                      <a:pt x="408213" y="230406"/>
                      <a:pt x="388199" y="226795"/>
                      <a:pt x="368709" y="221226"/>
                    </a:cubicBezTo>
                    <a:cubicBezTo>
                      <a:pt x="282213" y="196513"/>
                      <a:pt x="366399" y="220070"/>
                      <a:pt x="280219" y="176980"/>
                    </a:cubicBezTo>
                    <a:cubicBezTo>
                      <a:pt x="266314" y="170028"/>
                      <a:pt x="250722" y="167148"/>
                      <a:pt x="235974" y="162232"/>
                    </a:cubicBezTo>
                    <a:cubicBezTo>
                      <a:pt x="221226" y="152400"/>
                      <a:pt x="207583" y="140662"/>
                      <a:pt x="191729" y="132735"/>
                    </a:cubicBezTo>
                    <a:cubicBezTo>
                      <a:pt x="177824" y="125783"/>
                      <a:pt x="159623" y="127698"/>
                      <a:pt x="147484" y="117987"/>
                    </a:cubicBezTo>
                    <a:cubicBezTo>
                      <a:pt x="133643" y="106914"/>
                      <a:pt x="131828" y="84815"/>
                      <a:pt x="117987" y="73742"/>
                    </a:cubicBezTo>
                    <a:cubicBezTo>
                      <a:pt x="89834" y="51220"/>
                      <a:pt x="26973" y="58993"/>
                      <a:pt x="0" y="58993"/>
                    </a:cubicBezTo>
                    <a:lnTo>
                      <a:pt x="29497" y="58993"/>
                    </a:lnTo>
                    <a:lnTo>
                      <a:pt x="73742" y="58993"/>
                    </a:lnTo>
                    <a:lnTo>
                      <a:pt x="73742" y="58993"/>
                    </a:lnTo>
                  </a:path>
                </a:pathLst>
              </a:custGeom>
              <a:solidFill>
                <a:srgbClr val="FFFF00"/>
              </a:solidFill>
              <a:ln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zh-CN" altLang="en-US"/>
              </a:p>
            </p:txBody>
          </p:sp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6171015" y="4297106"/>
                <a:ext cx="972731" cy="3882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z</a:t>
                </a: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=4140</a:t>
                </a:r>
                <a:endParaRPr lang="zh-CN" altLang="zh-CN" sz="20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6463893" y="3861663"/>
                <a:ext cx="1965728" cy="3949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0.25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+0.5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=120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4" name="Text Box 8"/>
              <p:cNvSpPr txBox="1">
                <a:spLocks noChangeArrowheads="1"/>
              </p:cNvSpPr>
              <p:nvPr/>
            </p:nvSpPr>
            <p:spPr bwMode="auto">
              <a:xfrm>
                <a:off x="4770990" y="2655608"/>
                <a:ext cx="1872694" cy="3863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0.5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+0.5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y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=150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cxnSp>
            <p:nvCxnSpPr>
              <p:cNvPr id="15" name="AutoShape 9"/>
              <p:cNvCxnSpPr>
                <a:cxnSpLocks noChangeShapeType="1"/>
              </p:cNvCxnSpPr>
              <p:nvPr/>
            </p:nvCxnSpPr>
            <p:spPr bwMode="auto">
              <a:xfrm flipV="1">
                <a:off x="4617872" y="4693653"/>
                <a:ext cx="3632125" cy="2147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0"/>
              <p:cNvCxnSpPr>
                <a:cxnSpLocks noChangeShapeType="1"/>
              </p:cNvCxnSpPr>
              <p:nvPr/>
            </p:nvCxnSpPr>
            <p:spPr bwMode="auto">
              <a:xfrm flipV="1">
                <a:off x="4617872" y="2363154"/>
                <a:ext cx="0" cy="2304000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1"/>
              <p:cNvCxnSpPr>
                <a:cxnSpLocks noChangeShapeType="1"/>
              </p:cNvCxnSpPr>
              <p:nvPr/>
            </p:nvCxnSpPr>
            <p:spPr bwMode="auto">
              <a:xfrm>
                <a:off x="4617872" y="3208148"/>
                <a:ext cx="2874848" cy="1485506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12"/>
              <p:cNvCxnSpPr>
                <a:cxnSpLocks noChangeShapeType="1"/>
              </p:cNvCxnSpPr>
              <p:nvPr/>
            </p:nvCxnSpPr>
            <p:spPr bwMode="auto">
              <a:xfrm>
                <a:off x="4617872" y="2809598"/>
                <a:ext cx="1758056" cy="1905526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13"/>
              <p:cNvCxnSpPr>
                <a:cxnSpLocks noChangeShapeType="1"/>
              </p:cNvCxnSpPr>
              <p:nvPr/>
            </p:nvCxnSpPr>
            <p:spPr bwMode="auto">
              <a:xfrm flipV="1">
                <a:off x="5804783" y="3075297"/>
                <a:ext cx="0" cy="1639827"/>
              </a:xfrm>
              <a:prstGeom prst="straightConnector1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AutoShape 14"/>
              <p:cNvCxnSpPr>
                <a:cxnSpLocks noChangeShapeType="1"/>
              </p:cNvCxnSpPr>
              <p:nvPr/>
            </p:nvCxnSpPr>
            <p:spPr bwMode="auto">
              <a:xfrm>
                <a:off x="4315726" y="3971700"/>
                <a:ext cx="1049224" cy="860171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AutoShape 15"/>
              <p:cNvCxnSpPr>
                <a:cxnSpLocks noChangeShapeType="1"/>
              </p:cNvCxnSpPr>
              <p:nvPr/>
            </p:nvCxnSpPr>
            <p:spPr bwMode="auto">
              <a:xfrm>
                <a:off x="4315726" y="3453719"/>
                <a:ext cx="1639492" cy="1378152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AutoShape 16"/>
              <p:cNvCxnSpPr>
                <a:cxnSpLocks noChangeShapeType="1"/>
              </p:cNvCxnSpPr>
              <p:nvPr/>
            </p:nvCxnSpPr>
            <p:spPr bwMode="auto">
              <a:xfrm>
                <a:off x="4875397" y="3208148"/>
                <a:ext cx="1457185" cy="1205044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" name="Text Box 17"/>
              <p:cNvSpPr txBox="1">
                <a:spLocks noChangeArrowheads="1"/>
              </p:cNvSpPr>
              <p:nvPr/>
            </p:nvSpPr>
            <p:spPr bwMode="auto">
              <a:xfrm>
                <a:off x="4243058" y="4537990"/>
                <a:ext cx="484454" cy="534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Times New Roman" panose="02020603050405020304" pitchFamily="18" charset="0"/>
                  </a:rPr>
                  <a:t>O</a:t>
                </a:r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Text Box 18"/>
              <p:cNvSpPr txBox="1">
                <a:spLocks noChangeArrowheads="1"/>
              </p:cNvSpPr>
              <p:nvPr/>
            </p:nvSpPr>
            <p:spPr bwMode="auto">
              <a:xfrm>
                <a:off x="8302355" y="4376960"/>
                <a:ext cx="484454" cy="534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Times New Roman" panose="02020603050405020304" pitchFamily="18" charset="0"/>
                  </a:rPr>
                  <a:t>x</a:t>
                </a:r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5" name="Text Box 19"/>
              <p:cNvSpPr txBox="1">
                <a:spLocks noChangeArrowheads="1"/>
              </p:cNvSpPr>
              <p:nvPr/>
            </p:nvSpPr>
            <p:spPr bwMode="auto">
              <a:xfrm>
                <a:off x="4307560" y="2117102"/>
                <a:ext cx="484454" cy="534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latin typeface="Times New Roman" panose="02020603050405020304" pitchFamily="18" charset="0"/>
                  </a:rPr>
                  <a:t>y</a:t>
                </a:r>
                <a:endParaRPr lang="zh-CN" altLang="zh-CN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26" name="Text Box 20"/>
              <p:cNvSpPr txBox="1">
                <a:spLocks noChangeArrowheads="1"/>
              </p:cNvSpPr>
              <p:nvPr/>
            </p:nvSpPr>
            <p:spPr bwMode="auto">
              <a:xfrm>
                <a:off x="4324566" y="3114458"/>
                <a:ext cx="461748" cy="4574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A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Text Box 21"/>
              <p:cNvSpPr txBox="1">
                <a:spLocks noChangeArrowheads="1"/>
              </p:cNvSpPr>
              <p:nvPr/>
            </p:nvSpPr>
            <p:spPr bwMode="auto">
              <a:xfrm>
                <a:off x="5252806" y="3213846"/>
                <a:ext cx="390753" cy="3996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B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Text Box 22"/>
              <p:cNvSpPr txBox="1">
                <a:spLocks noChangeArrowheads="1"/>
              </p:cNvSpPr>
              <p:nvPr/>
            </p:nvSpPr>
            <p:spPr bwMode="auto">
              <a:xfrm>
                <a:off x="5802058" y="3859098"/>
                <a:ext cx="413016" cy="4271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C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Text Box 23"/>
              <p:cNvSpPr txBox="1">
                <a:spLocks noChangeArrowheads="1"/>
              </p:cNvSpPr>
              <p:nvPr/>
            </p:nvSpPr>
            <p:spPr bwMode="auto">
              <a:xfrm>
                <a:off x="5803612" y="4351794"/>
                <a:ext cx="411462" cy="4049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latin typeface="Times New Roman" panose="02020603050405020304" pitchFamily="18" charset="0"/>
                  </a:rPr>
                  <a:t>D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Text Box 24"/>
              <p:cNvSpPr txBox="1">
                <a:spLocks noChangeArrowheads="1"/>
              </p:cNvSpPr>
              <p:nvPr/>
            </p:nvSpPr>
            <p:spPr bwMode="auto">
              <a:xfrm>
                <a:off x="4919618" y="4685329"/>
                <a:ext cx="3081378" cy="3794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100    200   300           480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4071934" y="2613210"/>
                <a:ext cx="576156" cy="7145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300</a:t>
                </a:r>
                <a:endParaRPr lang="en-US" altLang="zh-CN" sz="2000" dirty="0">
                  <a:latin typeface="Times New Roman" panose="02020603050405020304" pitchFamily="18" charset="0"/>
                </a:endParaRPr>
              </a:p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</a:rPr>
                  <a:t>240</a:t>
                </a:r>
                <a:endParaRPr lang="zh-CN" altLang="zh-CN" sz="20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Text Box 26"/>
              <p:cNvSpPr txBox="1">
                <a:spLocks noChangeArrowheads="1"/>
              </p:cNvSpPr>
              <p:nvPr/>
            </p:nvSpPr>
            <p:spPr bwMode="auto">
              <a:xfrm>
                <a:off x="4090073" y="3513541"/>
                <a:ext cx="719031" cy="5287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160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Text Box 27"/>
              <p:cNvSpPr txBox="1">
                <a:spLocks noChangeArrowheads="1"/>
              </p:cNvSpPr>
              <p:nvPr/>
            </p:nvSpPr>
            <p:spPr bwMode="auto">
              <a:xfrm>
                <a:off x="4222749" y="4040469"/>
                <a:ext cx="492123" cy="4305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80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Text Box 28"/>
              <p:cNvSpPr txBox="1">
                <a:spLocks noChangeArrowheads="1"/>
              </p:cNvSpPr>
              <p:nvPr/>
            </p:nvSpPr>
            <p:spPr bwMode="auto">
              <a:xfrm>
                <a:off x="4558595" y="4228065"/>
                <a:ext cx="1013527" cy="385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z</a:t>
                </a: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=1200</a:t>
                </a:r>
                <a:endParaRPr lang="zh-CN" altLang="zh-CN" sz="20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5" name="Text Box 29"/>
              <p:cNvSpPr txBox="1">
                <a:spLocks noChangeArrowheads="1"/>
              </p:cNvSpPr>
              <p:nvPr/>
            </p:nvSpPr>
            <p:spPr bwMode="auto">
              <a:xfrm>
                <a:off x="4691815" y="3857967"/>
                <a:ext cx="1112968" cy="3986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i="1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z</a:t>
                </a:r>
                <a:r>
                  <a:rPr lang="en-US" altLang="zh-CN" sz="20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=2400</a:t>
                </a:r>
                <a:endParaRPr lang="zh-CN" altLang="zh-CN" sz="20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6" name="Text Box 31"/>
              <p:cNvSpPr txBox="1">
                <a:spLocks noChangeArrowheads="1"/>
              </p:cNvSpPr>
              <p:nvPr/>
            </p:nvSpPr>
            <p:spPr bwMode="auto">
              <a:xfrm>
                <a:off x="5821445" y="3122400"/>
                <a:ext cx="1322302" cy="4911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>
                    <a:latin typeface="Times New Roman" panose="02020603050405020304" pitchFamily="18" charset="0"/>
                  </a:rPr>
                  <a:t>0.25</a:t>
                </a:r>
                <a:r>
                  <a:rPr lang="en-US" altLang="zh-CN" sz="2000" i="1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000">
                    <a:latin typeface="Times New Roman" panose="02020603050405020304" pitchFamily="18" charset="0"/>
                  </a:rPr>
                  <a:t>=50</a:t>
                </a:r>
                <a:endParaRPr lang="zh-CN" altLang="zh-CN" sz="20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4308476" y="5518151"/>
              <a:ext cx="142875" cy="14287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4332289" y="5300663"/>
              <a:ext cx="142875" cy="144462"/>
            </a:xfrm>
            <a:prstGeom prst="ellipse">
              <a:avLst/>
            </a:prstGeom>
            <a:solidFill>
              <a:srgbClr val="00990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基本可行解的性质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sp>
        <p:nvSpPr>
          <p:cNvPr id="8" name="副标题 2"/>
          <p:cNvSpPr txBox="1"/>
          <p:nvPr/>
        </p:nvSpPr>
        <p:spPr>
          <a:xfrm>
            <a:off x="1938339" y="1330851"/>
            <a:ext cx="7775575" cy="4535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45" marR="0" indent="-360045" algn="l" defTabSz="3429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3" panose="05040102010807070707" charset="2"/>
              <a:buChar char=""/>
              <a:defRPr sz="24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  <a:lvl2pPr marL="557530" marR="0" indent="-21463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2pPr>
            <a:lvl3pPr marL="8572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3pPr>
            <a:lvl4pPr marL="12001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4pPr>
            <a:lvl5pPr marL="15430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49E39"/>
              </a:buClr>
              <a:buSzTx/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是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的解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，即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A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</a:t>
            </a:r>
            <a:endParaRPr lang="en-US" altLang="zh-CN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 marL="0" indent="0" algn="r"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α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是基本解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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中非零分量对应的列向量线性无关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必要性   根据基本解的定义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这是显然的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充分性  设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的非零分量为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对应的列向量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400"/>
              </a:lnSpc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线性无关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的秩为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必存在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4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            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线性无关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构成一个基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是方程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而这个方程的解是惟一的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的基本解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5588001" y="3005343"/>
          <a:ext cx="19288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2" name="Equation" r:id="rId1" imgW="22555200" imgH="5791200" progId="Equation.3">
                  <p:embed/>
                </p:oleObj>
              </mc:Choice>
              <mc:Fallback>
                <p:oleObj name="Equation" r:id="rId1" imgW="22555200" imgH="579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1" y="3005343"/>
                        <a:ext cx="19288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2090739" y="3475243"/>
          <a:ext cx="18510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3" name="Equation" r:id="rId3" imgW="21640800" imgH="5791200" progId="Equation.3">
                  <p:embed/>
                </p:oleObj>
              </mc:Choice>
              <mc:Fallback>
                <p:oleObj name="Equation" r:id="rId3" imgW="21640800" imgH="579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0739" y="3475243"/>
                        <a:ext cx="18510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7824788" y="3494293"/>
          <a:ext cx="161766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4" name="Equation" r:id="rId5" imgW="18897600" imgH="5791200" progId="Equation.3">
                  <p:embed/>
                </p:oleObj>
              </mc:Choice>
              <mc:Fallback>
                <p:oleObj name="Equation" r:id="rId5" imgW="18897600" imgH="5791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3494293"/>
                        <a:ext cx="1617662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2660335" y="4105737"/>
          <a:ext cx="19034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005" name="Equation" r:id="rId7" imgW="22250400" imgH="5791200" progId="Equation.3">
                  <p:embed/>
                </p:oleObj>
              </mc:Choice>
              <mc:Fallback>
                <p:oleObj name="Equation" r:id="rId7" imgW="22250400" imgH="579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335" y="4105737"/>
                        <a:ext cx="190341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右箭头 1"/>
          <p:cNvSpPr/>
          <p:nvPr/>
        </p:nvSpPr>
        <p:spPr>
          <a:xfrm>
            <a:off x="2601914" y="2616406"/>
            <a:ext cx="414337" cy="22542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左箭头 2"/>
          <p:cNvSpPr/>
          <p:nvPr/>
        </p:nvSpPr>
        <p:spPr>
          <a:xfrm>
            <a:off x="1554163" y="3116468"/>
            <a:ext cx="387350" cy="266700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基本可行解的性质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sp>
        <p:nvSpPr>
          <p:cNvPr id="8" name="副标题 2"/>
          <p:cNvSpPr txBox="1"/>
          <p:nvPr/>
        </p:nvSpPr>
        <p:spPr>
          <a:xfrm>
            <a:off x="2208215" y="1326762"/>
            <a:ext cx="6480000" cy="394335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60045" marR="0" indent="-360045" algn="l" defTabSz="3429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3" panose="05040102010807070707" charset="2"/>
              <a:buChar char=""/>
              <a:defRPr sz="24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  <a:lvl2pPr marL="557530" marR="0" indent="-21463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2pPr>
            <a:lvl3pPr marL="8572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3pPr>
            <a:lvl4pPr marL="12001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4pPr>
            <a:lvl5pPr marL="15430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49E39"/>
              </a:buClr>
              <a:buSzTx/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如果标准形有可行解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则必有基本可行解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设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是一个可行解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开始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构造出一个基本可行解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的非零分量为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如果对应的列向量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线性无关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是一个基本可行解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否则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存在不全为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+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2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++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P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= 0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取 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r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+1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== 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 0,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有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+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2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++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n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P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= 0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于是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对任意的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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071813" y="5014532"/>
          <a:ext cx="5408612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6" name="Equation" r:id="rId1" imgW="62179200" imgH="10668000" progId="Equation.3">
                  <p:embed/>
                </p:oleObj>
              </mc:Choice>
              <mc:Fallback>
                <p:oleObj name="Equation" r:id="rId1" imgW="62179200" imgH="1066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014532"/>
                        <a:ext cx="5408612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41404" y="431629"/>
            <a:ext cx="11450595" cy="70092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：如果标准形有可行解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则必有基本可行解（续）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3282951" y="3917525"/>
          <a:ext cx="105251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08" name="Equation" r:id="rId1" imgW="12192000" imgH="5791200" progId="Equation.3">
                  <p:embed/>
                </p:oleObj>
              </mc:Choice>
              <mc:Fallback>
                <p:oleObj name="Equation" r:id="rId1" imgW="12192000" imgH="5791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1" y="3917525"/>
                        <a:ext cx="105251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10"/>
          <p:cNvGrpSpPr/>
          <p:nvPr/>
        </p:nvGrpSpPr>
        <p:grpSpPr bwMode="auto">
          <a:xfrm>
            <a:off x="2058989" y="3917526"/>
            <a:ext cx="7843837" cy="2447925"/>
            <a:chOff x="534640" y="3645024"/>
            <a:chExt cx="7844626" cy="2448272"/>
          </a:xfrm>
        </p:grpSpPr>
        <p:sp>
          <p:nvSpPr>
            <p:cNvPr id="10" name="矩形 7"/>
            <p:cNvSpPr>
              <a:spLocks noChangeArrowheads="1"/>
            </p:cNvSpPr>
            <p:nvPr/>
          </p:nvSpPr>
          <p:spPr bwMode="auto">
            <a:xfrm>
              <a:off x="534640" y="3645024"/>
              <a:ext cx="691768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取 </a:t>
              </a:r>
              <a:r>
                <a:rPr lang="zh-CN" altLang="en-US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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* =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-             ,  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令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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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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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  ,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(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=1, 2,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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1" name="矩形 9"/>
            <p:cNvSpPr>
              <a:spLocks noChangeArrowheads="1"/>
            </p:cNvSpPr>
            <p:nvPr/>
          </p:nvSpPr>
          <p:spPr bwMode="auto">
            <a:xfrm>
              <a:off x="592578" y="4185081"/>
              <a:ext cx="7786688" cy="1908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                           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1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P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++</a:t>
              </a:r>
              <a:r>
                <a:rPr lang="zh-CN" altLang="en-US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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n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P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n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 =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b</a:t>
              </a:r>
              <a:endPara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endParaRP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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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 (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=1,2,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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),        = 0,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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+1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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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0 . 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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= (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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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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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是可行解且比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 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至少少一个非零分量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1200"/>
                </a:spcBef>
                <a:buNone/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上述过程至多进行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-1 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次一定可以得到一个基本可行解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. 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2" name="Object 9"/>
            <p:cNvGraphicFramePr>
              <a:graphicFrameLocks noChangeAspect="1"/>
            </p:cNvGraphicFramePr>
            <p:nvPr/>
          </p:nvGraphicFramePr>
          <p:xfrm>
            <a:off x="3283187" y="4653136"/>
            <a:ext cx="520379" cy="550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09" name="Equation" r:id="rId3" imgW="5486400" imgH="5791200" progId="Equation.3">
                    <p:embed/>
                  </p:oleObj>
                </mc:Choice>
                <mc:Fallback>
                  <p:oleObj name="Equation" r:id="rId3" imgW="5486400" imgH="5791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3187" y="4653136"/>
                          <a:ext cx="520379" cy="550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矩形 3"/>
          <p:cNvSpPr>
            <a:spLocks noChangeArrowheads="1"/>
          </p:cNvSpPr>
          <p:nvPr/>
        </p:nvSpPr>
        <p:spPr bwMode="auto">
          <a:xfrm>
            <a:off x="2058988" y="1325138"/>
            <a:ext cx="76374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为使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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成为一个可行解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要求所有 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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不等式自然成立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8"/>
          <p:cNvGrpSpPr/>
          <p:nvPr/>
        </p:nvGrpSpPr>
        <p:grpSpPr bwMode="auto">
          <a:xfrm>
            <a:off x="2058989" y="2188738"/>
            <a:ext cx="7488237" cy="831850"/>
            <a:chOff x="534640" y="1988840"/>
            <a:chExt cx="7488734" cy="830997"/>
          </a:xfrm>
        </p:grpSpPr>
        <p:sp>
          <p:nvSpPr>
            <p:cNvPr id="15" name="矩形 1"/>
            <p:cNvSpPr>
              <a:spLocks noChangeArrowheads="1"/>
            </p:cNvSpPr>
            <p:nvPr/>
          </p:nvSpPr>
          <p:spPr bwMode="auto">
            <a:xfrm>
              <a:off x="4833151" y="2132856"/>
              <a:ext cx="3190223" cy="461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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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0 </a:t>
              </a: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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 |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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j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 /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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j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|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右箭头 2"/>
            <p:cNvSpPr/>
            <p:nvPr/>
          </p:nvSpPr>
          <p:spPr>
            <a:xfrm>
              <a:off x="4255987" y="2204519"/>
              <a:ext cx="460406" cy="36792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矩形 4"/>
            <p:cNvSpPr>
              <a:spLocks noChangeArrowheads="1"/>
            </p:cNvSpPr>
            <p:nvPr/>
          </p:nvSpPr>
          <p:spPr bwMode="auto">
            <a:xfrm>
              <a:off x="534640" y="1988840"/>
              <a:ext cx="4572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 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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 0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要求 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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 -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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j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 /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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j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当 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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 0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时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要求 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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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-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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j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 /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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j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" name="组合 9"/>
          <p:cNvGrpSpPr/>
          <p:nvPr/>
        </p:nvGrpSpPr>
        <p:grpSpPr bwMode="auto">
          <a:xfrm>
            <a:off x="2058989" y="3196800"/>
            <a:ext cx="7145337" cy="649288"/>
            <a:chOff x="534493" y="2924944"/>
            <a:chExt cx="7146072" cy="648651"/>
          </a:xfrm>
        </p:grpSpPr>
        <p:graphicFrame>
          <p:nvGraphicFramePr>
            <p:cNvPr id="19" name="Object 6"/>
            <p:cNvGraphicFramePr>
              <a:graphicFrameLocks noChangeAspect="1"/>
            </p:cNvGraphicFramePr>
            <p:nvPr/>
          </p:nvGraphicFramePr>
          <p:xfrm>
            <a:off x="1706189" y="2966179"/>
            <a:ext cx="4318444" cy="607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10" name="公式" r:id="rId5" imgW="49987200" imgH="7010400" progId="Equation.3">
                    <p:embed/>
                  </p:oleObj>
                </mc:Choice>
                <mc:Fallback>
                  <p:oleObj name="公式" r:id="rId5" imgW="49987200" imgH="70104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6189" y="2966179"/>
                          <a:ext cx="4318444" cy="607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矩形 5"/>
            <p:cNvSpPr>
              <a:spLocks noChangeArrowheads="1"/>
            </p:cNvSpPr>
            <p:nvPr/>
          </p:nvSpPr>
          <p:spPr bwMode="auto">
            <a:xfrm>
              <a:off x="534493" y="3093486"/>
              <a:ext cx="5803789" cy="46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                                                                  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21" name="矩形 6"/>
            <p:cNvSpPr>
              <a:spLocks noChangeArrowheads="1"/>
            </p:cNvSpPr>
            <p:nvPr/>
          </p:nvSpPr>
          <p:spPr bwMode="auto">
            <a:xfrm>
              <a:off x="6389827" y="2924944"/>
              <a:ext cx="129073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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j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0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 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r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基本可行解的性质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sp>
        <p:nvSpPr>
          <p:cNvPr id="8" name="副标题 2"/>
          <p:cNvSpPr txBox="1"/>
          <p:nvPr/>
        </p:nvSpPr>
        <p:spPr>
          <a:xfrm>
            <a:off x="1774825" y="1330816"/>
            <a:ext cx="8642350" cy="317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45" marR="0" indent="-360045" algn="l" defTabSz="3429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3" panose="05040102010807070707" charset="2"/>
              <a:buChar char=""/>
              <a:defRPr sz="24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  <a:lvl2pPr marL="557530" marR="0" indent="-21463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2pPr>
            <a:lvl3pPr marL="8572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3pPr>
            <a:lvl4pPr marL="12001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4pPr>
            <a:lvl5pPr marL="15430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49E39"/>
              </a:buClr>
              <a:buSzTx/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如果标准形有最优解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则必存在一个基本可行解是最优解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是最优解时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也是最优解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（定理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zh-CN" altLang="en-US" dirty="0">
                <a:solidFill>
                  <a:schemeClr val="bg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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对足够小的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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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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都是可行解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351089" y="2770679"/>
          <a:ext cx="57943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28" name="Equation" r:id="rId1" imgW="70104000" imgH="10668000" progId="Equation.3">
                  <p:embed/>
                </p:oleObj>
              </mc:Choice>
              <mc:Fallback>
                <p:oleObj name="Equation" r:id="rId1" imgW="70104000" imgH="1066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2770679"/>
                        <a:ext cx="579437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2351089" y="3635866"/>
          <a:ext cx="579437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29" name="Equation" r:id="rId3" imgW="70104000" imgH="10668000" progId="Equation.3">
                  <p:embed/>
                </p:oleObj>
              </mc:Choice>
              <mc:Fallback>
                <p:oleObj name="Equation" r:id="rId3" imgW="70104000" imgH="1066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635866"/>
                        <a:ext cx="579437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/>
        </p:nvGraphicFramePr>
        <p:xfrm>
          <a:off x="8739188" y="3270741"/>
          <a:ext cx="14605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0" name="Equation" r:id="rId5" imgW="17678400" imgH="10668000" progId="Equation.3">
                  <p:embed/>
                </p:oleObj>
              </mc:Choice>
              <mc:Fallback>
                <p:oleObj name="Equation" r:id="rId5" imgW="17678400" imgH="10668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188" y="3270741"/>
                        <a:ext cx="14605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3059113" y="4555028"/>
          <a:ext cx="57086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1" name="公式" r:id="rId7" imgW="86258400" imgH="10668000" progId="Equation.3">
                  <p:embed/>
                </p:oleObj>
              </mc:Choice>
              <mc:Fallback>
                <p:oleObj name="公式" r:id="rId7" imgW="86258400" imgH="10668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555028"/>
                        <a:ext cx="57086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1774826" y="5297978"/>
            <a:ext cx="3456395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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也是最优解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2"/>
          <p:cNvSpPr>
            <a:spLocks noChangeArrowheads="1"/>
          </p:cNvSpPr>
          <p:nvPr/>
        </p:nvSpPr>
        <p:spPr bwMode="auto">
          <a:xfrm>
            <a:off x="1774826" y="5813916"/>
            <a:ext cx="8893175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行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至多有 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个基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故至多有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个基本解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右箭头 3"/>
          <p:cNvSpPr/>
          <p:nvPr/>
        </p:nvSpPr>
        <p:spPr>
          <a:xfrm>
            <a:off x="8112125" y="3491404"/>
            <a:ext cx="488950" cy="360363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4511676" y="5885354"/>
          <a:ext cx="549275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2" name="Equation" r:id="rId9" imgW="5791200" imgH="5791200" progId="Equation.3">
                  <p:embed/>
                </p:oleObj>
              </mc:Choice>
              <mc:Fallback>
                <p:oleObj name="Equation" r:id="rId9" imgW="5791200" imgH="579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5885354"/>
                        <a:ext cx="549275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"/>
          <p:cNvGraphicFramePr>
            <a:graphicFrameLocks noChangeAspect="1"/>
          </p:cNvGraphicFramePr>
          <p:nvPr/>
        </p:nvGraphicFramePr>
        <p:xfrm>
          <a:off x="6997701" y="5864717"/>
          <a:ext cx="5492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3" name="Equation" r:id="rId11" imgW="5791200" imgH="5791200" progId="Equation.3">
                  <p:embed/>
                </p:oleObj>
              </mc:Choice>
              <mc:Fallback>
                <p:oleObj name="Equation" r:id="rId11" imgW="5791200" imgH="579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701" y="5864717"/>
                        <a:ext cx="54927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组合 11"/>
          <p:cNvGrpSpPr/>
          <p:nvPr/>
        </p:nvGrpSpPr>
        <p:grpSpPr bwMode="auto">
          <a:xfrm>
            <a:off x="2208214" y="1056752"/>
            <a:ext cx="7775575" cy="4943475"/>
            <a:chOff x="714348" y="1045121"/>
            <a:chExt cx="7775575" cy="4943475"/>
          </a:xfrm>
        </p:grpSpPr>
        <p:sp>
          <p:nvSpPr>
            <p:cNvPr id="7175" name="副标题 2"/>
            <p:cNvSpPr txBox="1"/>
            <p:nvPr/>
          </p:nvSpPr>
          <p:spPr bwMode="auto">
            <a:xfrm>
              <a:off x="714348" y="1045121"/>
              <a:ext cx="7775575" cy="4943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min(max) 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                                               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目标函数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s.t.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           </a:t>
              </a:r>
              <a:r>
                <a:rPr lang="en-US" altLang="zh-CN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=1, 2,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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约束条件</a:t>
              </a:r>
              <a:endPara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None/>
              </a:pP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</a:t>
              </a:r>
              <a:r>
                <a:rPr lang="en-US" altLang="zh-CN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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0,    </a:t>
              </a:r>
              <a:r>
                <a:rPr lang="en-US" altLang="zh-CN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</a:t>
              </a:r>
              <a:r>
                <a:rPr lang="en-US" altLang="zh-CN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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{1,2,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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                   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非负条件</a:t>
              </a:r>
              <a:endPara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</a:t>
              </a:r>
              <a:r>
                <a:rPr lang="en-US" altLang="zh-CN" sz="24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24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任意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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{1,2,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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</a:t>
              </a:r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                   </a:t>
              </a: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自由变量</a:t>
              </a:r>
              <a:endPara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3000"/>
                </a:spcBef>
                <a:buNone/>
              </a:pP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可行解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满足约束条件和非负条件的变量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可行域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全体可行解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最优解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目标函数值最小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最大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的可行解</a:t>
              </a:r>
              <a:endPara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最优值</a:t>
              </a:r>
              <a:r>
                <a: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最优解的目标函数值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176" name="Object 5"/>
            <p:cNvGraphicFramePr>
              <a:graphicFrameLocks noChangeAspect="1"/>
            </p:cNvGraphicFramePr>
            <p:nvPr/>
          </p:nvGraphicFramePr>
          <p:xfrm>
            <a:off x="3270017" y="1213520"/>
            <a:ext cx="1159134" cy="1000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80" name="Equation" r:id="rId1" imgW="12192000" imgH="10668000" progId="Equation.3">
                    <p:embed/>
                  </p:oleObj>
                </mc:Choice>
                <mc:Fallback>
                  <p:oleObj name="Equation" r:id="rId1" imgW="12192000" imgH="106680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0017" y="1213520"/>
                          <a:ext cx="1159134" cy="1000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7"/>
            <p:cNvGraphicFramePr>
              <a:graphicFrameLocks noChangeAspect="1"/>
            </p:cNvGraphicFramePr>
            <p:nvPr/>
          </p:nvGraphicFramePr>
          <p:xfrm>
            <a:off x="2390807" y="2221632"/>
            <a:ext cx="2466972" cy="912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81" name="Equation" r:id="rId3" imgW="28346400" imgH="10668000" progId="Equation.3">
                    <p:embed/>
                  </p:oleObj>
                </mc:Choice>
                <mc:Fallback>
                  <p:oleObj name="Equation" r:id="rId3" imgW="28346400" imgH="106680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807" y="2221632"/>
                          <a:ext cx="2466972" cy="912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线性规划的一般形式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" y="593458"/>
            <a:ext cx="419099" cy="365125"/>
          </a:xfrm>
        </p:spPr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单纯形法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sp>
        <p:nvSpPr>
          <p:cNvPr id="8" name="副标题 2"/>
          <p:cNvSpPr txBox="1"/>
          <p:nvPr/>
        </p:nvSpPr>
        <p:spPr>
          <a:xfrm>
            <a:off x="2208214" y="1333500"/>
            <a:ext cx="7775575" cy="4535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45" marR="0" indent="-360045" algn="l" defTabSz="3429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3" panose="05040102010807070707" charset="2"/>
              <a:buChar char=""/>
              <a:defRPr sz="24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  <a:lvl2pPr marL="557530" marR="0" indent="-21463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2pPr>
            <a:lvl3pPr marL="8572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3pPr>
            <a:lvl4pPr marL="12001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4pPr>
            <a:lvl5pPr marL="15430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49E39"/>
              </a:buClr>
              <a:buSzTx/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基本步骤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确定初始基本可行解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检查当前的基本可行解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若是最优解或无最优解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计算结束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否则作基变换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用一个非基变量替换一个基变量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 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一个新的可行基和对应的基本可行解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且使目标函数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值下降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至少不升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重复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确定初始基本可行解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sp>
        <p:nvSpPr>
          <p:cNvPr id="8" name="副标题 2"/>
          <p:cNvSpPr txBox="1"/>
          <p:nvPr/>
        </p:nvSpPr>
        <p:spPr>
          <a:xfrm>
            <a:off x="2063751" y="1157953"/>
            <a:ext cx="7775575" cy="27289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0045" marR="0" indent="-360045" algn="l" defTabSz="3429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3" panose="05040102010807070707" charset="2"/>
              <a:buChar char=""/>
              <a:defRPr sz="24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  <a:lvl2pPr marL="557530" marR="0" indent="-21463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2pPr>
            <a:lvl3pPr marL="8572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3pPr>
            <a:lvl4pPr marL="12001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4pPr>
            <a:lvl5pPr marL="15430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49E39"/>
              </a:buClr>
              <a:buSzTx/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先考虑最简单的情况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设约束条件为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 + 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en-US" altLang="zh-CN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in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zh-CN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n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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</a:t>
            </a:r>
            <a:r>
              <a:rPr lang="en-US" altLang="zh-CN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</a:t>
            </a:r>
            <a:r>
              <a:rPr lang="en-US" altLang="zh-CN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0,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1,2,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引入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个松弛变量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 (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1, 2,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 +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in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n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+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n</a:t>
            </a:r>
            <a:r>
              <a:rPr lang="en-US" altLang="zh-CN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+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=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   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=1,2,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1, 2,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作为基变量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初始基本可行解为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x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(0, 0,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i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副标题 2"/>
          <p:cNvSpPr txBox="1"/>
          <p:nvPr/>
        </p:nvSpPr>
        <p:spPr bwMode="auto">
          <a:xfrm>
            <a:off x="6513514" y="4110702"/>
            <a:ext cx="3527425" cy="2070100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max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=12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+15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s.t.  0.25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+0.50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0.50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+0.50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150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0.25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标题 2"/>
          <p:cNvSpPr txBox="1"/>
          <p:nvPr/>
        </p:nvSpPr>
        <p:spPr bwMode="auto">
          <a:xfrm>
            <a:off x="2047875" y="4110703"/>
            <a:ext cx="4745038" cy="23780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0.25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+0.50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=120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0.50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+0.50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=150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0.25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+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50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 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=1,2,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,5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919289" y="6099840"/>
            <a:ext cx="6573837" cy="576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作为基变量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=(0,0,120,150,50)</a:t>
            </a:r>
            <a:r>
              <a:rPr lang="en-US" altLang="zh-CN" sz="24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最优性检验（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副标题 2"/>
              <p:cNvSpPr txBox="1"/>
              <p:nvPr/>
            </p:nvSpPr>
            <p:spPr bwMode="auto">
              <a:xfrm>
                <a:off x="2208214" y="1332018"/>
                <a:ext cx="7775575" cy="467995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给定可行基 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=(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P</a:t>
                </a:r>
                <a:r>
                  <a:rPr lang="en-US" altLang="zh-CN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2" charset="2"/>
                  </a:rPr>
                  <a:t></a:t>
                </a:r>
                <a:r>
                  <a:rPr lang="en-US" altLang="zh-CN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(1)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P</a:t>
                </a:r>
                <a:r>
                  <a:rPr lang="en-US" altLang="zh-CN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2" charset="2"/>
                  </a:rPr>
                  <a:t></a:t>
                </a:r>
                <a:r>
                  <a:rPr lang="en-US" altLang="zh-CN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(2)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2" charset="2"/>
                  </a:rPr>
                  <a:t>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,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P</a:t>
                </a:r>
                <a:r>
                  <a:rPr lang="en-US" altLang="zh-CN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2" charset="2"/>
                  </a:rPr>
                  <a:t></a:t>
                </a:r>
                <a:r>
                  <a:rPr lang="en-US" altLang="zh-CN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(</a:t>
                </a:r>
                <a:r>
                  <a:rPr lang="en-US" altLang="zh-CN" sz="2400" i="1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lang="en-US" altLang="zh-CN" sz="2400" baseline="-250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)</a:t>
                </a:r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endParaRPr>
              </a:p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非基变量取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0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，基变量由约束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Ax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=</a:t>
                </a:r>
                <a:r>
                  <a:rPr lang="en-US" altLang="zh-CN" sz="2400" i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b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确定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唯一取值</a:t>
                </a: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目标函数</a:t>
                </a: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 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𝐴𝑥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 =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 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为可行基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时，目标函数取值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记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400" b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检验数</a:t>
                </a: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zh-CN" alt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ct val="20000"/>
                  </a:spcBef>
                  <a:buFont typeface="Arial" panose="020B0604020202020204" pitchFamily="34" charset="0"/>
                  <a:buNone/>
                </a:pPr>
                <a:r>
                  <a:rPr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目标函数可改写成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副标题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8214" y="1332018"/>
                <a:ext cx="7775575" cy="4679950"/>
              </a:xfrm>
              <a:prstGeom prst="rect">
                <a:avLst/>
              </a:prstGeom>
              <a:blipFill rotWithShape="1">
                <a:blip r:embed="rId1"/>
                <a:stretch>
                  <a:fillRect l="-4" t="-9" r="4" b="-6802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/>
          <p:cNvSpPr txBox="1"/>
          <p:nvPr>
            <p:custDataLst>
              <p:tags r:id="rId2"/>
            </p:custDataLst>
          </p:nvPr>
        </p:nvSpPr>
        <p:spPr>
          <a:xfrm>
            <a:off x="9641206" y="593787"/>
            <a:ext cx="2160000" cy="14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45" marR="0" indent="-360045" algn="l" defTabSz="3429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3" panose="05040102010807070707" charset="2"/>
              <a:buChar char=""/>
              <a:defRPr sz="24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  <a:lvl2pPr marL="557530" marR="0" indent="-21463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2pPr>
            <a:lvl3pPr marL="8572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3pPr>
            <a:lvl4pPr marL="12001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4pPr>
            <a:lvl5pPr marL="15430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49E39"/>
              </a:buClr>
              <a:buSzTx/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min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最优性检验（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sp>
        <p:nvSpPr>
          <p:cNvPr id="10" name="副标题 2"/>
          <p:cNvSpPr txBox="1"/>
          <p:nvPr/>
        </p:nvSpPr>
        <p:spPr>
          <a:xfrm>
            <a:off x="1842674" y="1333207"/>
            <a:ext cx="8640000" cy="530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45" marR="0" indent="-360045" algn="l" defTabSz="3429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3" panose="05040102010807070707" charset="2"/>
              <a:buChar char=""/>
              <a:defRPr sz="24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  <a:lvl2pPr marL="557530" marR="0" indent="-21463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2pPr>
            <a:lvl3pPr marL="8572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3pPr>
            <a:lvl4pPr marL="12001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4pPr>
            <a:lvl5pPr marL="15430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49E39"/>
              </a:buClr>
              <a:buSzTx/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</a:t>
            </a:r>
            <a:r>
              <a:rPr lang="en-US" altLang="zh-CN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给定基本可行解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若所有检验数大于等于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是最优解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若存在检验数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且所有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(1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则无最优解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 </a:t>
            </a:r>
            <a:r>
              <a:rPr lang="zh-CN" alt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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则对任意可行解</a:t>
            </a:r>
            <a:r>
              <a:rPr lang="en-US" altLang="zh-CN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是最优解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若存在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0 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必对应非基变量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且所有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(1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其余非基变量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0,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解得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0,         1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这是一个可行解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其目标函数值为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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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  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得证无最优解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存在检验数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且有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&gt;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的情况呢？基变换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27964" y="318272"/>
            <a:ext cx="2630487" cy="830263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x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altLang="zh-CN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基变换（</a:t>
            </a:r>
            <a:r>
              <a:rPr lang="en-US" altLang="zh-CN" dirty="0"/>
              <a:t>1/3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sp>
        <p:nvSpPr>
          <p:cNvPr id="8" name="副标题 2"/>
          <p:cNvSpPr txBox="1"/>
          <p:nvPr/>
        </p:nvSpPr>
        <p:spPr>
          <a:xfrm>
            <a:off x="2063750" y="1327533"/>
            <a:ext cx="80645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0045" marR="0" indent="-360045" algn="l" defTabSz="3429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3" panose="05040102010807070707" charset="2"/>
              <a:buChar char=""/>
              <a:defRPr sz="24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  <a:lvl2pPr marL="557530" marR="0" indent="-21463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2pPr>
            <a:lvl3pPr marL="8572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3pPr>
            <a:lvl4pPr marL="12001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4pPr>
            <a:lvl5pPr marL="15430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49E39"/>
              </a:buClr>
              <a:buSzTx/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给定可行基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必是非基变量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基变换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用非基变量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替换基变量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替换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新的基为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称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换入变量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换出变量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300"/>
              </a:lnSpc>
              <a:spcBef>
                <a:spcPts val="180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线性无关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线性无关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只需证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可表成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的线性组合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由于   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6"/>
              <p:cNvSpPr txBox="1"/>
              <p:nvPr/>
            </p:nvSpPr>
            <p:spPr bwMode="auto">
              <a:xfrm>
                <a:off x="1804891" y="5210028"/>
                <a:ext cx="7200000" cy="1146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nary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zh-CN" alt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zh-CN" alt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4891" y="5210028"/>
                <a:ext cx="7200000" cy="1146323"/>
              </a:xfrm>
              <a:prstGeom prst="rect">
                <a:avLst/>
              </a:prstGeom>
              <a:blipFill rotWithShape="1">
                <a:blip r:embed="rId1"/>
                <a:stretch>
                  <a:fillRect l="-3" t="-43" r="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9693866" y="5230210"/>
          <a:ext cx="2173288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29" name="Equation" r:id="rId2" imgW="24079200" imgH="10363200" progId="Equation.3">
                  <p:embed/>
                </p:oleObj>
              </mc:Choice>
              <mc:Fallback>
                <p:oleObj name="Equation" r:id="rId2" imgW="24079200" imgH="1036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3866" y="5230210"/>
                        <a:ext cx="2173288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"/>
          <p:cNvSpPr/>
          <p:nvPr/>
        </p:nvSpPr>
        <p:spPr>
          <a:xfrm>
            <a:off x="8990700" y="5550886"/>
            <a:ext cx="546100" cy="287337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基变换（</a:t>
            </a:r>
            <a:r>
              <a:rPr lang="en-US" altLang="zh-CN" dirty="0"/>
              <a:t>2/3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sp>
        <p:nvSpPr>
          <p:cNvPr id="8" name="副标题 2"/>
          <p:cNvSpPr txBox="1"/>
          <p:nvPr/>
        </p:nvSpPr>
        <p:spPr>
          <a:xfrm>
            <a:off x="2135189" y="1330425"/>
            <a:ext cx="7775575" cy="509428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0045" marR="0" indent="-360045" algn="l" defTabSz="3429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3" panose="05040102010807070707" charset="2"/>
              <a:buChar char=""/>
              <a:defRPr sz="24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  <a:lvl2pPr marL="557530" marR="0" indent="-21463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2pPr>
            <a:lvl3pPr marL="8572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3pPr>
            <a:lvl4pPr marL="12001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4pPr>
            <a:lvl5pPr marL="15430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49E39"/>
              </a:buClr>
              <a:buSzTx/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解得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得证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是一个基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.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(2)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要保证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是可行基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.   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                                       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Ax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</a:t>
            </a:r>
            <a:endParaRPr lang="en-US" altLang="zh-CN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                              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1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Ax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1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=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   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  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3300"/>
              </a:lnSpc>
              <a:buNone/>
            </a:pP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,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P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m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)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中对应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的列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第</a:t>
            </a:r>
            <a:r>
              <a:rPr lang="zh-CN" alt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(1),,</a:t>
            </a:r>
            <a:r>
              <a:rPr lang="zh-CN" alt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(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m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列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构成单位矩阵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.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用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P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k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替换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P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(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l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得到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B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,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将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中的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(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l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)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替换成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k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,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即解出第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l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个方程中的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k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.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这只需用</a:t>
            </a:r>
            <a:r>
              <a:rPr lang="zh-CN" alt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lk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除第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l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个方程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,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再用第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l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个方程消去其它方程中的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3792538" y="1455838"/>
          <a:ext cx="3448050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51" name="Equation" r:id="rId1" imgW="40843200" imgH="12801600" progId="Equation.3">
                  <p:embed/>
                </p:oleObj>
              </mc:Choice>
              <mc:Fallback>
                <p:oleObj name="Equation" r:id="rId1" imgW="40843200" imgH="12801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1455838"/>
                        <a:ext cx="3448050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基变换（</a:t>
            </a:r>
            <a:r>
              <a:rPr lang="en-US" altLang="zh-CN" dirty="0"/>
              <a:t>3/3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sp>
        <p:nvSpPr>
          <p:cNvPr id="8" name="副标题 2"/>
          <p:cNvSpPr txBox="1"/>
          <p:nvPr/>
        </p:nvSpPr>
        <p:spPr>
          <a:xfrm>
            <a:off x="1919288" y="1325137"/>
            <a:ext cx="8291512" cy="537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0045" marR="0" indent="-360045" algn="l" defTabSz="3429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3" panose="05040102010807070707" charset="2"/>
              <a:buChar char=""/>
              <a:defRPr sz="24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  <a:lvl2pPr marL="557530" marR="0" indent="-21463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2pPr>
            <a:lvl3pPr marL="8572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3pPr>
            <a:lvl4pPr marL="12001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4pPr>
            <a:lvl5pPr marL="15430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49E39"/>
              </a:buClr>
              <a:buSzTx/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zh-CN" alt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lj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=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lj 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 1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ij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=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ij 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lj 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1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1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 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 1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为保证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是可行的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只需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0,      1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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    </a:t>
            </a:r>
            <a:endParaRPr lang="en-US" altLang="zh-CN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&gt;0.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时不等式成立；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    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 i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min{ 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 i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0,  1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m 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}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用第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个方程消去简化的目标函数中的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 =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 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k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lj 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/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lk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,    1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j 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m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  </a:t>
            </a:r>
            <a:endParaRPr lang="en-US" altLang="zh-CN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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k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l 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/</a:t>
            </a:r>
            <a:r>
              <a:rPr lang="en-US" altLang="zh-CN" i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lk</a:t>
            </a:r>
            <a:r>
              <a:rPr lang="en-US" altLang="zh-CN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32176" y="1325137"/>
            <a:ext cx="6119813" cy="179863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单纯形法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sp>
        <p:nvSpPr>
          <p:cNvPr id="8" name="副标题 2"/>
          <p:cNvSpPr txBox="1"/>
          <p:nvPr/>
        </p:nvSpPr>
        <p:spPr>
          <a:xfrm>
            <a:off x="2063750" y="1330002"/>
            <a:ext cx="8147050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60045" marR="0" indent="-360045" algn="l" defTabSz="3429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3" panose="05040102010807070707" charset="2"/>
              <a:buChar char=""/>
              <a:defRPr sz="24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  <a:lvl2pPr marL="557530" marR="0" indent="-21463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2pPr>
            <a:lvl3pPr marL="8572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3pPr>
            <a:lvl4pPr marL="12001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4pPr>
            <a:lvl5pPr marL="15430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49E39"/>
              </a:buClr>
              <a:buSzTx/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en-US" altLang="zh-C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单纯形法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针对最小化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设初始可行基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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    </a:t>
            </a:r>
            <a:r>
              <a:rPr lang="en-US" altLang="zh-CN" i="1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i="1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baseline="30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若所有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(1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是最优解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计算结束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0.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若所有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(1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m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则无最优解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计算结束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lk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min{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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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ik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0,  1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i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m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}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为换入变量、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为换出变量做基变换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转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</a:t>
            </a: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对最大化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i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改为 </a:t>
            </a:r>
            <a:r>
              <a:rPr lang="en-US" altLang="zh-CN" i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0,  3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 </a:t>
            </a:r>
            <a:r>
              <a:rPr lang="en-US" altLang="zh-CN" i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0 </a:t>
            </a:r>
            <a:r>
              <a:rPr lang="zh-CN" altLang="en-US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改为 </a:t>
            </a:r>
            <a:r>
              <a:rPr lang="en-US" altLang="zh-CN" i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</a:t>
            </a:r>
            <a:r>
              <a:rPr lang="en-US" altLang="zh-CN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0.</a:t>
            </a:r>
            <a:endParaRPr lang="en-US" altLang="zh-CN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32514" y="431629"/>
            <a:ext cx="9987507" cy="700925"/>
          </a:xfrm>
        </p:spPr>
        <p:txBody>
          <a:bodyPr/>
          <a:lstStyle/>
          <a:p>
            <a:r>
              <a:rPr lang="zh-CN" altLang="en-US" dirty="0"/>
              <a:t>单纯形表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grpSp>
        <p:nvGrpSpPr>
          <p:cNvPr id="8" name="组合 35"/>
          <p:cNvGrpSpPr/>
          <p:nvPr/>
        </p:nvGrpSpPr>
        <p:grpSpPr bwMode="auto">
          <a:xfrm>
            <a:off x="3000376" y="1376962"/>
            <a:ext cx="5643563" cy="2714625"/>
            <a:chOff x="1714480" y="1857364"/>
            <a:chExt cx="5643602" cy="2714644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928794" y="1857364"/>
              <a:ext cx="5354022" cy="271464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            c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c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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c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c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x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b        x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x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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x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</a:t>
              </a:r>
              <a:endPara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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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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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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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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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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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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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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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︰    ︰       ︰      ︰    ︰  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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︰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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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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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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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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mn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endPara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ct val="0"/>
                </a:spcBef>
                <a:buNone/>
              </a:pP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-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      -z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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</a:t>
              </a:r>
              <a:r>
                <a:rPr lang="en-US" altLang="zh-CN" sz="2400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</a:t>
              </a:r>
              <a:r>
                <a:rPr lang="en-US" altLang="zh-C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</a:t>
              </a:r>
              <a:r>
                <a:rPr lang="en-US" altLang="zh-CN" sz="2400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2" charset="2"/>
                </a:rPr>
                <a:t></a:t>
              </a:r>
              <a:r>
                <a:rPr lang="en-US" altLang="zh-CN" sz="2400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" name="组合 34"/>
            <p:cNvGrpSpPr/>
            <p:nvPr/>
          </p:nvGrpSpPr>
          <p:grpSpPr bwMode="auto">
            <a:xfrm>
              <a:off x="1714480" y="1928802"/>
              <a:ext cx="5643602" cy="2573356"/>
              <a:chOff x="1714480" y="1928802"/>
              <a:chExt cx="5643602" cy="2573356"/>
            </a:xfrm>
          </p:grpSpPr>
          <p:cxnSp>
            <p:nvCxnSpPr>
              <p:cNvPr id="11" name="AutoShape 9"/>
              <p:cNvCxnSpPr>
                <a:cxnSpLocks noChangeShapeType="1"/>
              </p:cNvCxnSpPr>
              <p:nvPr/>
            </p:nvCxnSpPr>
            <p:spPr bwMode="auto">
              <a:xfrm>
                <a:off x="1714480" y="1928802"/>
                <a:ext cx="5572164" cy="15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" name="AutoShape 15"/>
              <p:cNvCxnSpPr>
                <a:cxnSpLocks noChangeShapeType="1"/>
              </p:cNvCxnSpPr>
              <p:nvPr/>
            </p:nvCxnSpPr>
            <p:spPr bwMode="auto">
              <a:xfrm rot="5400000">
                <a:off x="1535885" y="3392487"/>
                <a:ext cx="2214578" cy="1588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AutoShape 9"/>
              <p:cNvCxnSpPr>
                <a:cxnSpLocks noChangeShapeType="1"/>
              </p:cNvCxnSpPr>
              <p:nvPr/>
            </p:nvCxnSpPr>
            <p:spPr bwMode="auto">
              <a:xfrm>
                <a:off x="1785918" y="2285992"/>
                <a:ext cx="4857784" cy="15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AutoShape 9"/>
              <p:cNvCxnSpPr>
                <a:cxnSpLocks noChangeShapeType="1"/>
              </p:cNvCxnSpPr>
              <p:nvPr/>
            </p:nvCxnSpPr>
            <p:spPr bwMode="auto">
              <a:xfrm>
                <a:off x="1785918" y="2643182"/>
                <a:ext cx="5572164" cy="15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9"/>
              <p:cNvCxnSpPr>
                <a:cxnSpLocks noChangeShapeType="1"/>
              </p:cNvCxnSpPr>
              <p:nvPr/>
            </p:nvCxnSpPr>
            <p:spPr bwMode="auto">
              <a:xfrm>
                <a:off x="1785918" y="4143380"/>
                <a:ext cx="5572164" cy="15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9"/>
              <p:cNvCxnSpPr>
                <a:cxnSpLocks noChangeShapeType="1"/>
              </p:cNvCxnSpPr>
              <p:nvPr/>
            </p:nvCxnSpPr>
            <p:spPr bwMode="auto">
              <a:xfrm>
                <a:off x="1857356" y="4500570"/>
                <a:ext cx="5500726" cy="158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7" name="AutoShape 15"/>
              <p:cNvCxnSpPr>
                <a:cxnSpLocks noChangeShapeType="1"/>
              </p:cNvCxnSpPr>
              <p:nvPr/>
            </p:nvCxnSpPr>
            <p:spPr bwMode="auto">
              <a:xfrm rot="5400000">
                <a:off x="2320908" y="3392487"/>
                <a:ext cx="2214578" cy="1588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15"/>
              <p:cNvCxnSpPr>
                <a:cxnSpLocks noChangeShapeType="1"/>
              </p:cNvCxnSpPr>
              <p:nvPr/>
            </p:nvCxnSpPr>
            <p:spPr bwMode="auto">
              <a:xfrm rot="16200000" flipH="1">
                <a:off x="2786049" y="3214686"/>
                <a:ext cx="2571768" cy="1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15"/>
              <p:cNvCxnSpPr>
                <a:cxnSpLocks noChangeShapeType="1"/>
              </p:cNvCxnSpPr>
              <p:nvPr/>
            </p:nvCxnSpPr>
            <p:spPr bwMode="auto">
              <a:xfrm rot="16200000" flipH="1">
                <a:off x="5357817" y="3214686"/>
                <a:ext cx="2571768" cy="1"/>
              </a:xfrm>
              <a:prstGeom prst="straightConnector1">
                <a:avLst/>
              </a:prstGeom>
              <a:noFill/>
              <a:ln w="635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0" name="副标题 2"/>
          <p:cNvSpPr txBox="1"/>
          <p:nvPr/>
        </p:nvSpPr>
        <p:spPr>
          <a:xfrm>
            <a:off x="2663826" y="4459887"/>
            <a:ext cx="5673725" cy="587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45" marR="0" indent="-360045" algn="l" defTabSz="3429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3" panose="05040102010807070707" charset="2"/>
              <a:buChar char=""/>
              <a:defRPr sz="24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  <a:lvl2pPr marL="557530" marR="0" indent="-21463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2pPr>
            <a:lvl3pPr marL="8572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3pPr>
            <a:lvl4pPr marL="12001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4pPr>
            <a:lvl5pPr marL="15430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49E39"/>
              </a:buClr>
              <a:buSzTx/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1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1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+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2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+  +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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n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x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n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= 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z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 txBox="1"/>
          <p:nvPr>
            <p:custDataLst>
              <p:tags r:id="rId1"/>
            </p:custDataLst>
          </p:nvPr>
        </p:nvSpPr>
        <p:spPr>
          <a:xfrm>
            <a:off x="9641206" y="593787"/>
            <a:ext cx="2160000" cy="14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0045" marR="0" indent="-360045" algn="l" defTabSz="3429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3" panose="05040102010807070707" charset="2"/>
              <a:buChar char=""/>
              <a:defRPr sz="24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  <a:lvl2pPr marL="557530" marR="0" indent="-21463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2pPr>
            <a:lvl3pPr marL="8572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3pPr>
            <a:lvl4pPr marL="12001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4pPr>
            <a:lvl5pPr marL="15430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49E39"/>
              </a:buClr>
              <a:buSzTx/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min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i="1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9641205" y="2033905"/>
                <a:ext cx="2233295" cy="4627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algn="l">
                  <a:buNone/>
                </a:pPr>
                <a:r>
                  <a:rPr lang="zh-CN" altLang="en-US">
                    <a:sym typeface="+mn-ea"/>
                  </a:rPr>
                  <a:t>基变量</a:t>
                </a:r>
                <a:r>
                  <a:rPr lang="en-US" altLang="zh-CN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0" algn="l">
                  <a:buNone/>
                </a:pPr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 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0" algn="l">
                  <a:buFont typeface="Arial" panose="020B0604020202020204" pitchFamily="34" charset="0"/>
                  <a:buNone/>
                </a:pPr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0" algn="l">
                  <a:buNone/>
                </a:pPr>
                <a:endParaRPr lang="zh-CN" altLang="en-US"/>
              </a:p>
              <a:p>
                <a:pPr indent="0" algn="l">
                  <a:buNone/>
                </a:pPr>
                <a:r>
                  <a:rPr lang="zh-CN" altLang="en-US"/>
                  <a:t>选择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>
                    <a:sym typeface="+mn-ea"/>
                  </a:rPr>
                  <a:t>: </a:t>
                </a:r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0" algn="l">
                  <a:buNone/>
                </a:pPr>
                <a:r>
                  <a:rPr lang="en-US" altLang="zh-CN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>
                  <a:sym typeface="+mn-ea"/>
                </a:endParaRPr>
              </a:p>
              <a:p>
                <a:pPr indent="0" algn="l">
                  <a:buNone/>
                </a:pPr>
                <a:r>
                  <a:rPr lang="en-US" altLang="zh-CN">
                    <a:sym typeface="+mn-ea"/>
                  </a:rPr>
                  <a:t>    for</a:t>
                </a:r>
                <a:r>
                  <a:rPr lang="en-US" altLang="zh-CN" i="1">
                    <a:latin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0" algn="l">
                  <a:buNone/>
                </a:pPr>
                <a:endParaRPr lang="en-US" altLang="zh-CN"/>
              </a:p>
              <a:p>
                <a:pPr indent="0" algn="l">
                  <a:buNone/>
                </a:pPr>
                <a:r>
                  <a:rPr lang="zh-CN" altLang="en-US"/>
                  <a:t>令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𝑚𝑖𝑛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/>
                  <a:t>:</a:t>
                </a:r>
                <a:endParaRPr lang="en-US" altLang="zh-CN"/>
              </a:p>
              <a:p>
                <a:pPr indent="0" algn="l"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基变量换出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endParaRPr lang="zh-CN" altLang="en-US"/>
              </a:p>
              <a:p>
                <a:pPr indent="0" algn="l">
                  <a:buNone/>
                </a:pPr>
                <a:r>
                  <a:rPr lang="en-US" altLang="zh-CN"/>
                  <a:t>  </a:t>
                </a:r>
                <a:r>
                  <a:rPr lang="zh-CN" altLang="en-US"/>
                  <a:t>基变量换入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pPr indent="0" algn="l">
                  <a:buNone/>
                </a:pPr>
                <a:endParaRPr lang="en-US" altLang="zh-CN"/>
              </a:p>
              <a:p>
                <a:pPr indent="0" algn="l">
                  <a:buNone/>
                </a:pPr>
                <a:r>
                  <a:rPr lang="zh-CN" altLang="en-US"/>
                  <a:t>重复上述</a:t>
                </a:r>
                <a:r>
                  <a:rPr lang="zh-CN" altLang="en-US"/>
                  <a:t>过程</a:t>
                </a:r>
                <a:endParaRPr lang="zh-CN" altLang="en-US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9641205" y="2033905"/>
                <a:ext cx="2233295" cy="46272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单纯形表：例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grpSp>
        <p:nvGrpSpPr>
          <p:cNvPr id="8" name="组合 21"/>
          <p:cNvGrpSpPr/>
          <p:nvPr/>
        </p:nvGrpSpPr>
        <p:grpSpPr bwMode="auto">
          <a:xfrm>
            <a:off x="2146301" y="1527176"/>
            <a:ext cx="7478713" cy="5141913"/>
            <a:chOff x="833438" y="1237482"/>
            <a:chExt cx="7477395" cy="5214303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952480" y="1237482"/>
              <a:ext cx="7358353" cy="521430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dirty="0">
                  <a:latin typeface="Times New Roman" panose="02020603050405020304" pitchFamily="18" charset="0"/>
                </a:rPr>
                <a:t>                                  -12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    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-15      0      0      0</a:t>
              </a:r>
              <a:endParaRPr lang="en-US" altLang="zh-CN" sz="2200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i="1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200" i="1" dirty="0" err="1">
                  <a:latin typeface="Times New Roman" panose="02020603050405020304" pitchFamily="18" charset="0"/>
                </a:rPr>
                <a:t>c</a:t>
              </a:r>
              <a:r>
                <a:rPr lang="en-US" altLang="zh-CN" sz="2200" i="1" baseline="-25000" dirty="0" err="1">
                  <a:latin typeface="Times New Roman" panose="02020603050405020304" pitchFamily="18" charset="0"/>
                </a:rPr>
                <a:t>B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200" i="1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200" i="1" baseline="-25000" dirty="0" err="1">
                  <a:latin typeface="Times New Roman" panose="02020603050405020304" pitchFamily="18" charset="0"/>
                </a:rPr>
                <a:t>B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        b            x</a:t>
              </a:r>
              <a:r>
                <a:rPr lang="en-US" altLang="zh-CN" sz="22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       x</a:t>
              </a:r>
              <a:r>
                <a:rPr lang="en-US" altLang="zh-CN" sz="22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      x</a:t>
              </a:r>
              <a:r>
                <a:rPr lang="en-US" altLang="zh-CN" sz="22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     x</a:t>
              </a:r>
              <a:r>
                <a:rPr lang="en-US" altLang="zh-CN" sz="2200" baseline="-25000" dirty="0">
                  <a:latin typeface="Times New Roman" panose="02020603050405020304" pitchFamily="18" charset="0"/>
                </a:rPr>
                <a:t>4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    x</a:t>
              </a:r>
              <a:r>
                <a:rPr lang="en-US" altLang="zh-CN" sz="2200" baseline="-25000" dirty="0">
                  <a:latin typeface="Times New Roman" panose="02020603050405020304" pitchFamily="18" charset="0"/>
                </a:rPr>
                <a:t>5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          </a:t>
              </a:r>
              <a:r>
                <a:rPr lang="en-US" altLang="zh-CN" sz="2200" i="1" dirty="0">
                  <a:latin typeface="Times New Roman" panose="02020603050405020304" pitchFamily="18" charset="0"/>
                  <a:sym typeface="Symbol" panose="05050102010706020507" pitchFamily="2" charset="2"/>
                </a:rPr>
                <a:t></a:t>
              </a:r>
              <a:endParaRPr lang="en-US" altLang="zh-CN" sz="2200" i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dirty="0">
                  <a:latin typeface="Times New Roman" panose="02020603050405020304" pitchFamily="18" charset="0"/>
                </a:rPr>
                <a:t>   0      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2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  120        0.25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2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0.50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 </a:t>
              </a:r>
              <a:r>
                <a:rPr lang="en-US" altLang="zh-CN" sz="2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1      0      0         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240</a:t>
              </a:r>
              <a:endParaRPr lang="en-US" altLang="zh-CN" sz="2200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dirty="0">
                  <a:latin typeface="Times New Roman" panose="02020603050405020304" pitchFamily="18" charset="0"/>
                </a:rPr>
                <a:t>   0      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200" baseline="-25000" dirty="0">
                  <a:latin typeface="Times New Roman" panose="02020603050405020304" pitchFamily="18" charset="0"/>
                </a:rPr>
                <a:t>4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  150        0.50    0.50     </a:t>
              </a:r>
              <a:r>
                <a:rPr lang="en-US" altLang="zh-CN" sz="2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0      1      0         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300</a:t>
              </a:r>
              <a:endParaRPr lang="en-US" altLang="zh-CN" sz="2200" i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dirty="0">
                  <a:latin typeface="Times New Roman" panose="02020603050405020304" pitchFamily="18" charset="0"/>
                </a:rPr>
                <a:t>   0     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 x</a:t>
              </a:r>
              <a:r>
                <a:rPr lang="en-US" altLang="zh-CN" sz="2200" baseline="-25000" dirty="0">
                  <a:latin typeface="Times New Roman" panose="02020603050405020304" pitchFamily="18" charset="0"/>
                </a:rPr>
                <a:t>5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    50        0.25       0       </a:t>
              </a:r>
              <a:r>
                <a:rPr lang="en-US" altLang="zh-CN" sz="2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0      0      1</a:t>
              </a:r>
              <a:endParaRPr lang="en-US" altLang="zh-CN" sz="22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dirty="0">
                  <a:latin typeface="Times New Roman" panose="02020603050405020304" pitchFamily="18" charset="0"/>
                </a:rPr>
                <a:t>          -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z      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0         -12       -15      0      0      0 </a:t>
              </a:r>
              <a:endParaRPr lang="en-US" altLang="zh-CN" sz="2200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dirty="0">
                  <a:latin typeface="Times New Roman" panose="02020603050405020304" pitchFamily="18" charset="0"/>
                </a:rPr>
                <a:t>-15      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2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  240        0.50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  </a:t>
              </a:r>
              <a:r>
                <a:rPr lang="en-US" altLang="zh-CN" sz="2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   2      </a:t>
              </a:r>
              <a:r>
                <a:rPr lang="en-US" altLang="zh-CN" sz="2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0      0</a:t>
              </a:r>
              <a:r>
                <a:rPr lang="en-US" altLang="zh-CN" sz="2200" dirty="0">
                  <a:solidFill>
                    <a:srgbClr val="6699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480</a:t>
              </a:r>
              <a:endParaRPr lang="en-US" altLang="zh-CN" sz="2200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dirty="0">
                  <a:latin typeface="Times New Roman" panose="02020603050405020304" pitchFamily="18" charset="0"/>
                </a:rPr>
                <a:t>   0      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200" baseline="-25000" dirty="0">
                  <a:latin typeface="Times New Roman" panose="02020603050405020304" pitchFamily="18" charset="0"/>
                </a:rPr>
                <a:t>4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    30        </a:t>
              </a:r>
              <a:r>
                <a:rPr lang="en-US" altLang="zh-CN" sz="22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0.25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   </a:t>
              </a:r>
              <a:r>
                <a:rPr lang="en-US" altLang="zh-CN" sz="2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0 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 -1      </a:t>
              </a:r>
              <a:r>
                <a:rPr lang="en-US" altLang="zh-CN" sz="2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1      0</a:t>
              </a:r>
              <a:r>
                <a:rPr lang="en-US" altLang="zh-CN" sz="2200" dirty="0">
                  <a:solidFill>
                    <a:srgbClr val="6699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120</a:t>
              </a:r>
              <a:endParaRPr lang="en-US" altLang="zh-CN" sz="2200" i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dirty="0">
                  <a:latin typeface="Times New Roman" panose="02020603050405020304" pitchFamily="18" charset="0"/>
                </a:rPr>
                <a:t>   0     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 x</a:t>
              </a:r>
              <a:r>
                <a:rPr lang="en-US" altLang="zh-CN" sz="2200" baseline="-25000" dirty="0">
                  <a:latin typeface="Times New Roman" panose="02020603050405020304" pitchFamily="18" charset="0"/>
                </a:rPr>
                <a:t>5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    50        0.25       </a:t>
              </a:r>
              <a:r>
                <a:rPr lang="en-US" altLang="zh-CN" sz="2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   0      </a:t>
              </a:r>
              <a:r>
                <a:rPr lang="en-US" altLang="zh-CN" sz="2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0      1</a:t>
              </a:r>
              <a:r>
                <a:rPr lang="en-US" altLang="zh-CN" sz="2200" dirty="0">
                  <a:solidFill>
                    <a:srgbClr val="669900"/>
                  </a:solidFill>
                  <a:latin typeface="Times New Roman" panose="02020603050405020304" pitchFamily="18" charset="0"/>
                </a:rPr>
                <a:t>         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200</a:t>
              </a:r>
              <a:endParaRPr lang="en-US" altLang="zh-CN" sz="2200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dirty="0">
                  <a:latin typeface="Times New Roman" panose="02020603050405020304" pitchFamily="18" charset="0"/>
                </a:rPr>
                <a:t>          -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z   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3600        -4.5       0      30     0      0</a:t>
              </a:r>
              <a:endParaRPr lang="en-US" altLang="zh-CN" sz="2200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dirty="0">
                  <a:latin typeface="Times New Roman" panose="02020603050405020304" pitchFamily="18" charset="0"/>
                </a:rPr>
                <a:t>-15      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2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  180           </a:t>
              </a:r>
              <a:r>
                <a:rPr lang="en-US" altLang="zh-CN" sz="2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2200" i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      </a:t>
              </a:r>
              <a:r>
                <a:rPr lang="en-US" altLang="zh-CN" sz="2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   1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   4     -2     </a:t>
              </a:r>
              <a:r>
                <a:rPr lang="en-US" altLang="zh-CN" sz="2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0 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</a:t>
              </a:r>
              <a:endParaRPr lang="en-US" altLang="zh-CN" sz="2200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dirty="0">
                  <a:latin typeface="Times New Roman" panose="02020603050405020304" pitchFamily="18" charset="0"/>
                </a:rPr>
                <a:t>-12      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2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  120           </a:t>
              </a:r>
              <a:r>
                <a:rPr lang="en-US" altLang="zh-CN" sz="2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1         0 </a:t>
              </a:r>
              <a:r>
                <a:rPr lang="en-US" altLang="zh-CN" sz="2200" dirty="0">
                  <a:solidFill>
                    <a:srgbClr val="669900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-4      4     </a:t>
              </a:r>
              <a:r>
                <a:rPr lang="en-US" altLang="zh-CN" sz="2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0 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</a:t>
              </a:r>
              <a:endParaRPr lang="en-US" altLang="zh-CN" sz="2200" i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dirty="0">
                  <a:latin typeface="Times New Roman" panose="02020603050405020304" pitchFamily="18" charset="0"/>
                </a:rPr>
                <a:t>   0     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 x</a:t>
              </a:r>
              <a:r>
                <a:rPr lang="en-US" altLang="zh-CN" sz="2200" baseline="-25000" dirty="0">
                  <a:latin typeface="Times New Roman" panose="02020603050405020304" pitchFamily="18" charset="0"/>
                </a:rPr>
                <a:t>5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    20           </a:t>
              </a:r>
              <a:r>
                <a:rPr lang="en-US" altLang="zh-CN" sz="2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0         0</a:t>
              </a:r>
              <a:r>
                <a:rPr lang="en-US" altLang="zh-CN" sz="2200" dirty="0">
                  <a:solidFill>
                    <a:srgbClr val="669900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1    - 1     </a:t>
              </a:r>
              <a:r>
                <a:rPr lang="en-US" altLang="zh-CN" sz="2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  </a:t>
              </a:r>
              <a:endParaRPr lang="en-US" altLang="zh-CN" sz="2200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200" dirty="0">
                  <a:latin typeface="Times New Roman" panose="02020603050405020304" pitchFamily="18" charset="0"/>
                </a:rPr>
                <a:t>          -</a:t>
              </a:r>
              <a:r>
                <a:rPr lang="en-US" altLang="zh-CN" sz="2200" i="1" dirty="0">
                  <a:latin typeface="Times New Roman" panose="02020603050405020304" pitchFamily="18" charset="0"/>
                </a:rPr>
                <a:t>z   </a:t>
              </a:r>
              <a:r>
                <a:rPr lang="en-US" altLang="zh-CN" sz="2200" dirty="0">
                  <a:latin typeface="Times New Roman" panose="02020603050405020304" pitchFamily="18" charset="0"/>
                </a:rPr>
                <a:t>   4140           0         0       12    18    0</a:t>
              </a:r>
              <a:endParaRPr lang="zh-CN" altLang="zh-CN" sz="2200" dirty="0">
                <a:latin typeface="Arial" panose="020B0604020202020204" pitchFamily="34" charset="0"/>
              </a:endParaRPr>
            </a:p>
          </p:txBody>
        </p:sp>
        <p:cxnSp>
          <p:nvCxnSpPr>
            <p:cNvPr id="10" name="AutoShape 9"/>
            <p:cNvCxnSpPr>
              <a:cxnSpLocks noChangeShapeType="1"/>
            </p:cNvCxnSpPr>
            <p:nvPr/>
          </p:nvCxnSpPr>
          <p:spPr bwMode="auto">
            <a:xfrm>
              <a:off x="833438" y="1285875"/>
              <a:ext cx="723900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5"/>
            <p:cNvCxnSpPr>
              <a:cxnSpLocks noChangeShapeType="1"/>
            </p:cNvCxnSpPr>
            <p:nvPr/>
          </p:nvCxnSpPr>
          <p:spPr bwMode="auto">
            <a:xfrm rot="5400000">
              <a:off x="-534920" y="3889971"/>
              <a:ext cx="4356000" cy="1588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V="1">
              <a:off x="857271" y="1670484"/>
              <a:ext cx="5790386" cy="57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9"/>
            <p:cNvCxnSpPr>
              <a:cxnSpLocks noChangeShapeType="1"/>
            </p:cNvCxnSpPr>
            <p:nvPr/>
          </p:nvCxnSpPr>
          <p:spPr bwMode="auto">
            <a:xfrm>
              <a:off x="857271" y="1964309"/>
              <a:ext cx="723900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9"/>
            <p:cNvCxnSpPr>
              <a:cxnSpLocks noChangeShapeType="1"/>
            </p:cNvCxnSpPr>
            <p:nvPr/>
          </p:nvCxnSpPr>
          <p:spPr bwMode="auto">
            <a:xfrm>
              <a:off x="857271" y="2972421"/>
              <a:ext cx="723900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9"/>
            <p:cNvCxnSpPr>
              <a:cxnSpLocks noChangeShapeType="1"/>
            </p:cNvCxnSpPr>
            <p:nvPr/>
          </p:nvCxnSpPr>
          <p:spPr bwMode="auto">
            <a:xfrm>
              <a:off x="857271" y="3332461"/>
              <a:ext cx="723900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9"/>
            <p:cNvCxnSpPr>
              <a:cxnSpLocks noChangeShapeType="1"/>
            </p:cNvCxnSpPr>
            <p:nvPr/>
          </p:nvCxnSpPr>
          <p:spPr bwMode="auto">
            <a:xfrm>
              <a:off x="857271" y="4340573"/>
              <a:ext cx="723900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9"/>
            <p:cNvCxnSpPr>
              <a:cxnSpLocks noChangeShapeType="1"/>
            </p:cNvCxnSpPr>
            <p:nvPr/>
          </p:nvCxnSpPr>
          <p:spPr bwMode="auto">
            <a:xfrm>
              <a:off x="857271" y="4700613"/>
              <a:ext cx="723900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9"/>
            <p:cNvCxnSpPr>
              <a:cxnSpLocks noChangeShapeType="1"/>
            </p:cNvCxnSpPr>
            <p:nvPr/>
          </p:nvCxnSpPr>
          <p:spPr bwMode="auto">
            <a:xfrm>
              <a:off x="857271" y="5708725"/>
              <a:ext cx="723900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9"/>
            <p:cNvCxnSpPr>
              <a:cxnSpLocks noChangeShapeType="1"/>
            </p:cNvCxnSpPr>
            <p:nvPr/>
          </p:nvCxnSpPr>
          <p:spPr bwMode="auto">
            <a:xfrm>
              <a:off x="857271" y="6068765"/>
              <a:ext cx="7239000" cy="635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5"/>
            <p:cNvCxnSpPr>
              <a:cxnSpLocks noChangeShapeType="1"/>
            </p:cNvCxnSpPr>
            <p:nvPr/>
          </p:nvCxnSpPr>
          <p:spPr bwMode="auto">
            <a:xfrm rot="5400000">
              <a:off x="1373" y="3889483"/>
              <a:ext cx="4428000" cy="1588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5"/>
            <p:cNvCxnSpPr>
              <a:cxnSpLocks noChangeShapeType="1"/>
            </p:cNvCxnSpPr>
            <p:nvPr/>
          </p:nvCxnSpPr>
          <p:spPr bwMode="auto">
            <a:xfrm>
              <a:off x="3214700" y="1286510"/>
              <a:ext cx="7826" cy="4782257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" name="AutoShape 15"/>
            <p:cNvCxnSpPr>
              <a:cxnSpLocks noChangeShapeType="1"/>
            </p:cNvCxnSpPr>
            <p:nvPr/>
          </p:nvCxnSpPr>
          <p:spPr bwMode="auto">
            <a:xfrm>
              <a:off x="6647657" y="1256516"/>
              <a:ext cx="2" cy="4812251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" name="矩形 22"/>
          <p:cNvSpPr/>
          <p:nvPr/>
        </p:nvSpPr>
        <p:spPr>
          <a:xfrm>
            <a:off x="6959601" y="139700"/>
            <a:ext cx="3344863" cy="1201738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 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s.t.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0.25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+0.50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=120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0.50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+0.50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=150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0.25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+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=50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线性规划求解工具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875" y="1323975"/>
            <a:ext cx="5184000" cy="4832350"/>
          </a:xfrm>
        </p:spPr>
        <p:txBody>
          <a:bodyPr/>
          <a:lstStyle/>
          <a:p>
            <a:r>
              <a:rPr lang="en-US" altLang="zh-CN" dirty="0"/>
              <a:t>IBM ILOG CPLEX</a:t>
            </a:r>
            <a:endParaRPr lang="en-US" altLang="zh-CN" dirty="0"/>
          </a:p>
          <a:p>
            <a:pPr lvl="1"/>
            <a:r>
              <a:rPr lang="en-US" altLang="zh-CN" dirty="0"/>
              <a:t>commercial</a:t>
            </a:r>
            <a:endParaRPr lang="en-US" altLang="zh-CN" dirty="0"/>
          </a:p>
          <a:p>
            <a:r>
              <a:rPr lang="en-US" altLang="zh-CN" dirty="0"/>
              <a:t>COIN-OR Linear Programming (CLP)</a:t>
            </a:r>
            <a:endParaRPr lang="en-US" altLang="zh-CN" dirty="0"/>
          </a:p>
          <a:p>
            <a:pPr lvl="1"/>
            <a:r>
              <a:rPr lang="en-US" altLang="zh-CN" dirty="0"/>
              <a:t>open-source</a:t>
            </a:r>
            <a:endParaRPr lang="zh-CN" altLang="en-US" dirty="0"/>
          </a:p>
          <a:p>
            <a:r>
              <a:rPr lang="en-US" altLang="zh-CN" dirty="0"/>
              <a:t>HiGHS</a:t>
            </a:r>
            <a:endParaRPr lang="en-US" altLang="zh-CN" dirty="0"/>
          </a:p>
          <a:p>
            <a:pPr lvl="1"/>
            <a:r>
              <a:rPr lang="en-US" altLang="zh-CN" dirty="0"/>
              <a:t>Open source serial and parallel solvers for large-scale sparse </a:t>
            </a:r>
            <a:r>
              <a:rPr lang="en-US" altLang="zh-CN" dirty="0"/>
              <a:t>LP, MIP, and QP models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  <p:grpSp>
        <p:nvGrpSpPr>
          <p:cNvPr id="5" name="组合 4"/>
          <p:cNvGrpSpPr>
            <a:grpSpLocks noChangeAspect="1"/>
          </p:cNvGrpSpPr>
          <p:nvPr/>
        </p:nvGrpSpPr>
        <p:grpSpPr>
          <a:xfrm>
            <a:off x="5735157" y="1323975"/>
            <a:ext cx="5400000" cy="4191974"/>
            <a:chOff x="2351585" y="2482149"/>
            <a:chExt cx="4359745" cy="3384432"/>
          </a:xfrm>
        </p:grpSpPr>
        <p:pic>
          <p:nvPicPr>
            <p:cNvPr id="6" name="图片 5" descr="图片包含 屏幕截图&#10;&#10;已生成极高可信度的说明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585" y="2482149"/>
              <a:ext cx="4359745" cy="28800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2351585" y="5456258"/>
              <a:ext cx="4359745" cy="410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Calibri" panose="020F0502020204030204"/>
                  <a:ea typeface="等线" panose="02010600030101010101" charset="-122"/>
                </a:rPr>
                <a:t>source: Gearhart, “Comparison of Open-Source Linear Programming Solvers,”</a:t>
              </a:r>
              <a:endParaRPr lang="en-US" altLang="zh-CN" sz="12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endParaRPr>
            </a:p>
            <a:p>
              <a:pPr defTabSz="685800">
                <a:defRPr/>
              </a:pPr>
              <a:r>
                <a:rPr lang="en-US" altLang="zh-CN" sz="1200" dirty="0">
                  <a:solidFill>
                    <a:prstClr val="black"/>
                  </a:solidFill>
                  <a:latin typeface="Calibri" panose="020F0502020204030204"/>
                  <a:ea typeface="等线" panose="02010600030101010101" charset="-122"/>
                </a:rPr>
                <a:t>SANDIA REPORT 2013</a:t>
              </a:r>
              <a:endParaRPr lang="zh-CN" altLang="en-US" sz="1200" dirty="0">
                <a:solidFill>
                  <a:prstClr val="black"/>
                </a:solidFill>
                <a:latin typeface="Calibri" panose="020F0502020204030204"/>
                <a:ea typeface="等线" panose="02010600030101010101" charset="-122"/>
              </a:endParaRPr>
            </a:p>
          </p:txBody>
        </p:sp>
      </p:grp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单纯形法：例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sp>
        <p:nvSpPr>
          <p:cNvPr id="8" name="副标题 2"/>
          <p:cNvSpPr txBox="1"/>
          <p:nvPr/>
        </p:nvSpPr>
        <p:spPr>
          <a:xfrm>
            <a:off x="2208214" y="1325135"/>
            <a:ext cx="7775575" cy="480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0045" marR="0" indent="-360045" algn="l" defTabSz="3429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Wingdings 3" panose="05040102010807070707" charset="2"/>
              <a:buChar char=""/>
              <a:defRPr sz="2400" b="0" i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1pPr>
            <a:lvl2pPr marL="557530" marR="0" indent="-21463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Arial" panose="020B0604020202020204" pitchFamily="34" charset="0"/>
              <a:buChar char="–"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2pPr>
            <a:lvl3pPr marL="8572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3pPr>
            <a:lvl4pPr marL="12001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 typeface="Times New Roman" panose="02020603050405020304" pitchFamily="18" charset="0"/>
              <a:buChar char="-"/>
              <a:defRPr sz="12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charset="0"/>
                <a:ea typeface="微软雅黑" panose="020B0503020204020204" pitchFamily="34" charset="-122"/>
                <a:cs typeface="+mn-cs"/>
              </a:defRPr>
            </a:lvl4pPr>
            <a:lvl5pPr marL="1543050" marR="0" indent="-171450" algn="l" defTabSz="3429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49E39"/>
              </a:buClr>
              <a:buSzTx/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panose="05040102010807070707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用单纯形法解下述线性规划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min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s.t. 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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引入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个松弛变量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得到标准形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min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s.t. 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= 1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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 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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0,    </a:t>
            </a:r>
            <a:r>
              <a:rPr lang="en-US" altLang="zh-CN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=1,2,3,4</a:t>
            </a: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单纯形表：例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27971B-125E-F04F-985C-CA78FDE6958F}" type="slidenum">
              <a:rPr lang="en-US" altLang="zh-CN" smtClean="0"/>
            </a:fld>
            <a:endParaRPr lang="en-US" altLang="zh-CN"/>
          </a:p>
        </p:txBody>
      </p:sp>
      <p:grpSp>
        <p:nvGrpSpPr>
          <p:cNvPr id="8" name="组合 34"/>
          <p:cNvGrpSpPr/>
          <p:nvPr/>
        </p:nvGrpSpPr>
        <p:grpSpPr bwMode="auto">
          <a:xfrm>
            <a:off x="2786064" y="1366839"/>
            <a:ext cx="6357937" cy="2998787"/>
            <a:chOff x="1357290" y="1785925"/>
            <a:chExt cx="6357982" cy="3000396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576367" y="1785925"/>
              <a:ext cx="6138905" cy="30003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                             1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     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-2      0      0  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i="1" dirty="0" err="1">
                  <a:latin typeface="Times New Roman" panose="02020603050405020304" pitchFamily="18" charset="0"/>
                </a:rPr>
                <a:t>c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</a:rPr>
                <a:t>B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 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2400" i="1" dirty="0" err="1">
                  <a:latin typeface="Times New Roman" panose="02020603050405020304" pitchFamily="18" charset="0"/>
                </a:rPr>
                <a:t>x</a:t>
              </a:r>
              <a:r>
                <a:rPr lang="en-US" altLang="zh-CN" sz="2400" i="1" baseline="-25000" dirty="0" err="1">
                  <a:latin typeface="Times New Roman" panose="02020603050405020304" pitchFamily="18" charset="0"/>
                </a:rPr>
                <a:t>B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     b        x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1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     x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    x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    x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4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         </a:t>
              </a:r>
              <a:r>
                <a:rPr lang="en-US" altLang="zh-CN" sz="2400" i="1" dirty="0">
                  <a:latin typeface="Times New Roman" panose="02020603050405020304" pitchFamily="18" charset="0"/>
                  <a:sym typeface="Symbol" panose="05050102010706020507" pitchFamily="2" charset="2"/>
                </a:rPr>
                <a:t></a:t>
              </a:r>
              <a:endParaRPr lang="en-US" altLang="zh-CN" sz="2400" i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  0      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    1        1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   -1       </a:t>
              </a:r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1      0</a:t>
              </a:r>
              <a:r>
                <a:rPr lang="en-US" altLang="zh-CN" sz="2400" dirty="0">
                  <a:solidFill>
                    <a:srgbClr val="669900"/>
                  </a:solidFill>
                  <a:latin typeface="Times New Roman" panose="02020603050405020304" pitchFamily="18" charset="0"/>
                </a:rPr>
                <a:t>      </a:t>
              </a:r>
              <a:endParaRPr lang="en-US" altLang="zh-CN" sz="2400" dirty="0">
                <a:solidFill>
                  <a:srgbClr val="669900"/>
                </a:solidFill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  0      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4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    4       -2       </a:t>
              </a: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     </a:t>
              </a:r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0      1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         4</a:t>
              </a:r>
              <a:endParaRPr lang="en-US" altLang="zh-CN" sz="2400" i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          -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z     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0        1     -2       0      0   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  0      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3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    5       -1  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  </a:t>
              </a:r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0       1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    1   </a:t>
              </a:r>
              <a:endParaRPr lang="en-US" altLang="zh-CN" sz="2400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 -2      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400" baseline="-25000" dirty="0">
                  <a:latin typeface="Times New Roman" panose="02020603050405020304" pitchFamily="18" charset="0"/>
                </a:rPr>
                <a:t>2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    4       -2      </a:t>
              </a:r>
              <a:r>
                <a:rPr lang="en-US" altLang="zh-CN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</a:rPr>
                <a:t>1       0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     1   </a:t>
              </a:r>
              <a:endParaRPr lang="en-US" altLang="zh-CN" sz="2400" i="1" dirty="0">
                <a:latin typeface="Times New Roman" panose="02020603050405020304" pitchFamily="18" charset="0"/>
              </a:endParaRPr>
            </a:p>
            <a:p>
              <a:pPr algn="just"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en-US" altLang="zh-CN" sz="2400" dirty="0">
                  <a:latin typeface="Times New Roman" panose="02020603050405020304" pitchFamily="18" charset="0"/>
                </a:rPr>
                <a:t>         -</a:t>
              </a:r>
              <a:r>
                <a:rPr lang="en-US" altLang="zh-CN" sz="2400" i="1" dirty="0">
                  <a:latin typeface="Times New Roman" panose="02020603050405020304" pitchFamily="18" charset="0"/>
                </a:rPr>
                <a:t>z </a:t>
              </a:r>
              <a:r>
                <a:rPr lang="en-US" altLang="zh-CN" sz="2400" dirty="0">
                  <a:latin typeface="Times New Roman" panose="02020603050405020304" pitchFamily="18" charset="0"/>
                </a:rPr>
                <a:t>       8       -3      0       0       2</a:t>
              </a:r>
              <a:endParaRPr lang="zh-CN" altLang="zh-CN" sz="2400" dirty="0">
                <a:latin typeface="Arial" panose="020B0604020202020204" pitchFamily="34" charset="0"/>
              </a:endParaRPr>
            </a:p>
          </p:txBody>
        </p:sp>
        <p:cxnSp>
          <p:nvCxnSpPr>
            <p:cNvPr id="10" name="AutoShape 9"/>
            <p:cNvCxnSpPr>
              <a:cxnSpLocks noChangeShapeType="1"/>
            </p:cNvCxnSpPr>
            <p:nvPr/>
          </p:nvCxnSpPr>
          <p:spPr bwMode="auto">
            <a:xfrm>
              <a:off x="1357290" y="1855775"/>
              <a:ext cx="6102791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3"/>
            <p:cNvCxnSpPr>
              <a:cxnSpLocks noChangeShapeType="1"/>
            </p:cNvCxnSpPr>
            <p:nvPr/>
          </p:nvCxnSpPr>
          <p:spPr bwMode="auto">
            <a:xfrm>
              <a:off x="2177301" y="2214553"/>
              <a:ext cx="23875" cy="2570182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>
              <a:off x="1357290" y="2212965"/>
              <a:ext cx="6102791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9"/>
            <p:cNvCxnSpPr>
              <a:cxnSpLocks noChangeShapeType="1"/>
            </p:cNvCxnSpPr>
            <p:nvPr/>
          </p:nvCxnSpPr>
          <p:spPr bwMode="auto">
            <a:xfrm>
              <a:off x="1357290" y="2570155"/>
              <a:ext cx="6102791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9"/>
            <p:cNvCxnSpPr>
              <a:cxnSpLocks noChangeShapeType="1"/>
            </p:cNvCxnSpPr>
            <p:nvPr/>
          </p:nvCxnSpPr>
          <p:spPr bwMode="auto">
            <a:xfrm>
              <a:off x="1357290" y="3357561"/>
              <a:ext cx="6102791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9"/>
            <p:cNvCxnSpPr>
              <a:cxnSpLocks noChangeShapeType="1"/>
            </p:cNvCxnSpPr>
            <p:nvPr/>
          </p:nvCxnSpPr>
          <p:spPr bwMode="auto">
            <a:xfrm>
              <a:off x="1357290" y="3641725"/>
              <a:ext cx="6102791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9"/>
            <p:cNvCxnSpPr>
              <a:cxnSpLocks noChangeShapeType="1"/>
            </p:cNvCxnSpPr>
            <p:nvPr/>
          </p:nvCxnSpPr>
          <p:spPr bwMode="auto">
            <a:xfrm>
              <a:off x="1357290" y="4427543"/>
              <a:ext cx="6102791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9"/>
            <p:cNvCxnSpPr>
              <a:cxnSpLocks noChangeShapeType="1"/>
            </p:cNvCxnSpPr>
            <p:nvPr/>
          </p:nvCxnSpPr>
          <p:spPr bwMode="auto">
            <a:xfrm>
              <a:off x="1357290" y="4784733"/>
              <a:ext cx="6102791" cy="1588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3"/>
            <p:cNvCxnSpPr>
              <a:cxnSpLocks noChangeShapeType="1"/>
            </p:cNvCxnSpPr>
            <p:nvPr/>
          </p:nvCxnSpPr>
          <p:spPr bwMode="auto">
            <a:xfrm>
              <a:off x="2891681" y="2232031"/>
              <a:ext cx="29580" cy="2538551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3"/>
            <p:cNvCxnSpPr>
              <a:cxnSpLocks noChangeShapeType="1"/>
            </p:cNvCxnSpPr>
            <p:nvPr/>
          </p:nvCxnSpPr>
          <p:spPr bwMode="auto">
            <a:xfrm>
              <a:off x="3611766" y="1855775"/>
              <a:ext cx="0" cy="2928958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AutoShape 13"/>
            <p:cNvCxnSpPr>
              <a:cxnSpLocks noChangeShapeType="1"/>
            </p:cNvCxnSpPr>
            <p:nvPr/>
          </p:nvCxnSpPr>
          <p:spPr bwMode="auto">
            <a:xfrm>
              <a:off x="6500826" y="1857363"/>
              <a:ext cx="20860" cy="2927372"/>
            </a:xfrm>
            <a:prstGeom prst="straightConnector1">
              <a:avLst/>
            </a:prstGeom>
            <a:noFill/>
            <a:ln w="635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1954213" y="4657725"/>
            <a:ext cx="6138862" cy="6429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</a:t>
            </a:r>
            <a:r>
              <a:rPr lang="zh-CN" altLang="en-US" sz="2400">
                <a:latin typeface="Times New Roman" panose="02020603050405020304" pitchFamily="18" charset="0"/>
              </a:rPr>
              <a:t>目标函数值没有下界</a:t>
            </a:r>
            <a:r>
              <a:rPr lang="en-US" altLang="zh-CN" sz="2400">
                <a:latin typeface="Times New Roman" panose="02020603050405020304" pitchFamily="18" charset="0"/>
              </a:rPr>
              <a:t>, </a:t>
            </a:r>
            <a:r>
              <a:rPr lang="zh-CN" altLang="en-US" sz="2400">
                <a:latin typeface="Times New Roman" panose="02020603050405020304" pitchFamily="18" charset="0"/>
              </a:rPr>
              <a:t>无最优解</a:t>
            </a:r>
            <a:endParaRPr lang="zh-CN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构造初始基本可行解（其他约束条件）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523874" y="1323975"/>
                <a:ext cx="11277601" cy="483257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</a:rPr>
                  <a:t>不等式约束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zh-CN" alt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solidFill>
                              <a:schemeClr val="bg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r>
                  <a:rPr lang="zh-CN" altLang="en-US" dirty="0">
                    <a:solidFill>
                      <a:schemeClr val="bg1">
                        <a:lumMod val="75000"/>
                      </a:schemeClr>
                    </a:solidFill>
                  </a:rPr>
                  <a:t>按前述方法，松弛变量取为不等式右值，构造初始基本可行解</a:t>
                </a:r>
                <a:endParaRPr lang="en-US" altLang="zh-CN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zh-CN" altLang="en-US" dirty="0"/>
                  <a:t>不等式条件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zh-CN" alt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添加剩余变量，转化为等式约束</a:t>
                </a:r>
                <a:endParaRPr lang="zh-CN" altLang="en-US" dirty="0"/>
              </a:p>
              <a:p>
                <a:r>
                  <a:rPr lang="zh-CN" altLang="en-US" dirty="0"/>
                  <a:t>等式约束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引入人工变量和辅助问题（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两阶段法</a:t>
                </a:r>
                <a:r>
                  <a:rPr lang="zh-CN" altLang="en-US" dirty="0"/>
                  <a:t>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人工变量：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辅助问题：最小化人工变量之和，满足所有约束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若最优值非零，原问题不存在可行解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若最优解的基变量不含人工变量，作为原问题的初始基本可行解</a:t>
                </a:r>
                <a:endParaRPr lang="en-US" altLang="zh-CN" dirty="0"/>
              </a:p>
              <a:p>
                <a:pPr lvl="2"/>
                <a:r>
                  <a:rPr lang="zh-CN" altLang="en-US" dirty="0"/>
                  <a:t>若最优解的基变量含有人工变量，可推断存在线性相关的等式约束，将等式删掉后，继续求最优解，直到基变量不含人工变量</a:t>
                </a:r>
                <a:endParaRPr lang="en-US" altLang="zh-CN" dirty="0"/>
              </a:p>
            </p:txBody>
          </p:sp>
        </mc:Choice>
        <mc:Fallback>
          <p:sp>
            <p:nvSpPr>
              <p:cNvPr id="7" name="内容占位符 6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4" y="1323975"/>
                <a:ext cx="11277601" cy="4832577"/>
              </a:xfrm>
              <a:blipFill rotWithShape="1">
                <a:blip r:embed="rId1"/>
                <a:stretch>
                  <a:fillRect l="-6" b="-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避免换出换入变量循环的</a:t>
            </a:r>
            <a:r>
              <a:rPr lang="en-US" altLang="zh-CN" dirty="0"/>
              <a:t>Bland</a:t>
            </a:r>
            <a:r>
              <a:rPr lang="zh-CN" altLang="en-US" dirty="0"/>
              <a:t>规则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永不终止的单纯形法 </a:t>
                </a:r>
                <a:r>
                  <a:rPr lang="en-US" altLang="zh-CN" dirty="0"/>
                  <a:t>[Beal 1955]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规定：当有多个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时，设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⁡{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作为换入变量；当有多个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同时取到最小值时，取对应的下标最小的基变量作为换出变量。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如下例子，取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zh-CN" altLang="en-US" dirty="0"/>
                  <a:t>作为初始基变量，计算经过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次基变换回到初始可行基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 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9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pPr marL="457200" lvl="1" indent="0" algn="ctr">
                  <a:buNone/>
                </a:pPr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12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pPr marL="457200" lvl="1" indent="0" algn="ctr">
                  <a:buNone/>
                </a:pPr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b="0" dirty="0"/>
              </a:p>
              <a:p>
                <a:pPr marL="457200" lvl="1" indent="0" algn="ctr">
                  <a:buNone/>
                </a:pPr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1"/>
                <a:stretch>
                  <a:fillRect l="-11" t="-680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quarter" idx="14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Bland</a:t>
                </a:r>
                <a:r>
                  <a:rPr lang="zh-CN" altLang="en-US" dirty="0"/>
                  <a:t>规则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规则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：当有多个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时，取对应的非基变量中下标最小的作为换入变量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规则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：当有多个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同时取到最小值时，取对应的基变量中下标最小的作为换出变量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342900" lvl="1" indent="0">
                  <a:buNone/>
                </a:pPr>
                <a:r>
                  <a:rPr lang="zh-CN" altLang="en-US" dirty="0"/>
                  <a:t>（可用反证法证明</a:t>
                </a:r>
                <a:r>
                  <a:rPr lang="en-US" altLang="zh-CN" dirty="0"/>
                  <a:t>Bland</a:t>
                </a:r>
                <a:r>
                  <a:rPr lang="zh-CN" altLang="en-US" dirty="0"/>
                  <a:t>规则不会出现循环）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 rotWithShape="1">
                <a:blip r:embed="rId2"/>
                <a:stretch>
                  <a:fillRect l="-11" r="1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本讲小结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23874" y="1323975"/>
            <a:ext cx="11277601" cy="4832577"/>
          </a:xfrm>
        </p:spPr>
        <p:txBody>
          <a:bodyPr/>
          <a:lstStyle/>
          <a:p>
            <a:r>
              <a:rPr lang="zh-CN" altLang="en-US" dirty="0"/>
              <a:t>线性规划模型</a:t>
            </a:r>
            <a:endParaRPr lang="en-US" altLang="zh-CN" dirty="0"/>
          </a:p>
          <a:p>
            <a:r>
              <a:rPr lang="zh-CN" altLang="en-US" dirty="0"/>
              <a:t>应用例子</a:t>
            </a:r>
            <a:endParaRPr lang="en-US" altLang="zh-CN" dirty="0"/>
          </a:p>
          <a:p>
            <a:r>
              <a:rPr lang="zh-CN" altLang="en-US" dirty="0"/>
              <a:t>单纯形法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to-be continued</a:t>
            </a:r>
            <a:r>
              <a:rPr lang="en-US" dirty="0"/>
              <a:t>...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851C1-48AD-F24D-801A-1324BA511AE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求解工具：</a:t>
            </a:r>
            <a:r>
              <a:rPr lang="en-US" altLang="zh-CN" dirty="0"/>
              <a:t>CPLEX </a:t>
            </a:r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981200" y="1600201"/>
            <a:ext cx="4834880" cy="44210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aseline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IloNumVarArray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x(env);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x.add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IloNumVar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(env, 0.0, 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IloInfinity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x[0].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(“x”);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x.add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IloNumVar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(env, 0.0, 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IloInfinity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x[1].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setName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(“y”);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IloObjective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obj = 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IloMinimize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(env);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obj.setLinearCoef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(x[0], 12);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obj.setLinearCoef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(x[1], 15);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IloRangeArray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c(env);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c.add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IloRange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(env, -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IloInfinity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120));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c[0].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setLinearCoef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(x[0], 0.25);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c[0].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setLinearCoef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(x[1], 0.50);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c.add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IloRange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(env, -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IloInfinity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150));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c[1].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setLinearCoef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(x[0], 0.50);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c[1].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setLinearCoef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(x[1], 0.50);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c.add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IloRange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(env, -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IloInfinitty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50));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c[2].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setLinearCoef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(x[0], 0.25);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内容占位符 5"/>
          <p:cNvSpPr txBox="1"/>
          <p:nvPr/>
        </p:nvSpPr>
        <p:spPr>
          <a:xfrm>
            <a:off x="7104112" y="1600201"/>
            <a:ext cx="3106688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aseline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 pitchFamily="18" charset="0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 pitchFamily="18" charset="0"/>
              </a:defRPr>
            </a:lvl3pPr>
            <a:lvl4pPr marL="16002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 pitchFamily="18" charset="0"/>
              </a:defRPr>
            </a:lvl4pPr>
            <a:lvl5pPr marL="20574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aseline="0">
                <a:solidFill>
                  <a:schemeClr val="tx1"/>
                </a:solidFill>
                <a:latin typeface="Times New Roman" panose="02020603050405020304"/>
                <a:ea typeface="+mn-ea"/>
                <a:cs typeface="Times New Roman" panose="02020603050405020304" pitchFamily="18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IloEnv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env; 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IloModel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model(env);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(obj);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IloCplex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cplex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(model);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cplex.solve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IloNumArray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(env);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cplex.getValues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15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vals</a:t>
            </a:r>
            <a:r>
              <a:rPr lang="en-US" altLang="zh-CN" sz="15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endParaRPr lang="en-US" altLang="zh-CN" sz="15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接箭头连接符 6"/>
          <p:cNvCxnSpPr>
            <a:stCxn id="5" idx="3"/>
          </p:cNvCxnSpPr>
          <p:nvPr/>
        </p:nvCxnSpPr>
        <p:spPr>
          <a:xfrm flipV="1">
            <a:off x="6816080" y="2492897"/>
            <a:ext cx="360040" cy="1317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求解工具：</a:t>
            </a:r>
            <a:r>
              <a:rPr lang="en-US" altLang="zh-CN" dirty="0"/>
              <a:t>CVXOPT </a:t>
            </a:r>
            <a:r>
              <a:rPr lang="zh-CN" altLang="en-US" dirty="0"/>
              <a:t>例子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4" y="1323975"/>
            <a:ext cx="9569386" cy="4832577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线性规划简史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874" y="1323975"/>
            <a:ext cx="11277601" cy="4832577"/>
          </a:xfrm>
        </p:spPr>
        <p:txBody>
          <a:bodyPr>
            <a:normAutofit/>
          </a:bodyPr>
          <a:lstStyle/>
          <a:p>
            <a:r>
              <a:rPr lang="en-US" altLang="zh-CN" dirty="0"/>
              <a:t>1939</a:t>
            </a:r>
            <a:r>
              <a:rPr lang="zh-CN" altLang="en-US" dirty="0"/>
              <a:t>（</a:t>
            </a:r>
            <a:r>
              <a:rPr lang="en-US" altLang="zh-CN" dirty="0"/>
              <a:t>Kantorovich</a:t>
            </a:r>
            <a:r>
              <a:rPr lang="zh-CN" altLang="en-US" dirty="0"/>
              <a:t>）：</a:t>
            </a:r>
            <a:r>
              <a:rPr lang="en-US" altLang="zh-CN" dirty="0"/>
              <a:t>《</a:t>
            </a:r>
            <a:r>
              <a:rPr lang="zh-CN" altLang="en-US" dirty="0"/>
              <a:t>组织和计划的数学方法</a:t>
            </a:r>
            <a:r>
              <a:rPr lang="en-US" altLang="zh-CN" dirty="0"/>
              <a:t>》</a:t>
            </a:r>
            <a:r>
              <a:rPr lang="zh-CN" altLang="en-US" dirty="0"/>
              <a:t>最早提出线性规划</a:t>
            </a:r>
            <a:endParaRPr lang="en-US" altLang="zh-CN" dirty="0"/>
          </a:p>
          <a:p>
            <a:r>
              <a:rPr lang="en-US" altLang="zh-CN" dirty="0"/>
              <a:t>1940s</a:t>
            </a:r>
            <a:r>
              <a:rPr lang="zh-CN" altLang="en-US" dirty="0"/>
              <a:t>（</a:t>
            </a:r>
            <a:r>
              <a:rPr lang="en-US" altLang="zh-CN" dirty="0"/>
              <a:t>Dantzig, Kantorovich, Koopmans, von Neumann, …</a:t>
            </a:r>
            <a:r>
              <a:rPr lang="zh-CN" altLang="en-US" dirty="0"/>
              <a:t>）：奠定线性规划的基础，起源于经济问题与物流问题的研究</a:t>
            </a:r>
            <a:endParaRPr lang="en-US" altLang="zh-CN" dirty="0"/>
          </a:p>
          <a:p>
            <a:r>
              <a:rPr lang="en-US" altLang="zh-CN" dirty="0"/>
              <a:t>1947</a:t>
            </a:r>
            <a:r>
              <a:rPr lang="zh-CN" altLang="en-US" dirty="0"/>
              <a:t>（</a:t>
            </a:r>
            <a:r>
              <a:rPr lang="en-US" altLang="zh-CN" dirty="0"/>
              <a:t>Dantzig</a:t>
            </a:r>
            <a:r>
              <a:rPr lang="zh-CN" altLang="en-US" dirty="0"/>
              <a:t>）：单纯形法</a:t>
            </a:r>
            <a:endParaRPr lang="en-US" altLang="zh-CN" dirty="0"/>
          </a:p>
          <a:p>
            <a:r>
              <a:rPr lang="en-US" altLang="zh-CN" dirty="0"/>
              <a:t>1950s-60s</a:t>
            </a:r>
            <a:r>
              <a:rPr lang="zh-CN" altLang="en-US" dirty="0"/>
              <a:t>：线性规划应用于其他领域</a:t>
            </a:r>
            <a:endParaRPr lang="en-US" altLang="zh-CN" dirty="0"/>
          </a:p>
          <a:p>
            <a:r>
              <a:rPr lang="en-US" altLang="zh-CN" dirty="0"/>
              <a:t>1979</a:t>
            </a:r>
            <a:r>
              <a:rPr lang="zh-CN" altLang="en-US" dirty="0"/>
              <a:t>（</a:t>
            </a:r>
            <a:r>
              <a:rPr lang="en-US" altLang="zh-CN" dirty="0" err="1"/>
              <a:t>Khachiyan</a:t>
            </a:r>
            <a:r>
              <a:rPr lang="zh-CN" altLang="en-US" dirty="0"/>
              <a:t>）：椭球算法，最坏情况复杂度（多项式时间）优于单纯形法，但求解实际问题远慢于单纯形法</a:t>
            </a:r>
            <a:endParaRPr lang="en-US" altLang="zh-CN" dirty="0"/>
          </a:p>
          <a:p>
            <a:r>
              <a:rPr lang="en-US" altLang="zh-CN" dirty="0"/>
              <a:t>1984</a:t>
            </a:r>
            <a:r>
              <a:rPr lang="zh-CN" altLang="en-US" dirty="0"/>
              <a:t>（</a:t>
            </a:r>
            <a:r>
              <a:rPr lang="en-US" altLang="zh-CN" dirty="0" err="1"/>
              <a:t>Karmarkar</a:t>
            </a:r>
            <a:r>
              <a:rPr lang="zh-CN" altLang="en-US" dirty="0"/>
              <a:t>）：投影算法（内点法），最坏情况多项式时间，实际也高效</a:t>
            </a:r>
            <a:endParaRPr lang="en-US" altLang="zh-CN" dirty="0"/>
          </a:p>
          <a:p>
            <a:r>
              <a:rPr lang="en-US" altLang="zh-CN" dirty="0"/>
              <a:t>1984</a:t>
            </a:r>
            <a:r>
              <a:rPr lang="zh-CN" altLang="en-US" dirty="0"/>
              <a:t>后：内点法变种（降低复杂度、或提高实际效率），求解大规模问题的软件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应用：无穷范数（切比雪夫范数）拟合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12422" y="1323975"/>
            <a:ext cx="6700506" cy="4832350"/>
          </a:xfr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>
                <a:hlinkClick r:id="rId2"/>
              </a:rPr>
              <a:t>http://www.seas.ucla.edu/~vandenbe/ee236a/ee236a.html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62EF07-F8AA-4856-A8D2-9E0B251222CE}" type="slidenum">
              <a:rPr lang="en-US" altLang="zh-CN" smtClean="0"/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6609080" y="3295650"/>
            <a:ext cx="2340000" cy="54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812415" y="4262120"/>
            <a:ext cx="6660000" cy="1980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3" grpId="1" animBg="1"/>
      <p:bldP spid="6" grpId="1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PP_MARK_KEY" val="57536ff0-1ebe-4226-8a9c-b4b3a8417587"/>
  <p:tag name="COMMONDATA" val="eyJoZGlkIjoiMGVjMjNiN2ZkZTMzMDA4ZWE3OTY1NzI2MTg5NDIzY2IifQ=="/>
</p:tagLst>
</file>

<file path=ppt/theme/theme1.xml><?xml version="1.0" encoding="utf-8"?>
<a:theme xmlns:a="http://schemas.openxmlformats.org/drawingml/2006/main" name="封面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内容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+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极端阴影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CECA</Template>
  <TotalTime>0</TotalTime>
  <Words>15470</Words>
  <Application>WPS 演示</Application>
  <PresentationFormat>宽屏</PresentationFormat>
  <Paragraphs>903</Paragraphs>
  <Slides>54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54</vt:i4>
      </vt:variant>
    </vt:vector>
  </HeadingPairs>
  <TitlesOfParts>
    <vt:vector size="108" baseType="lpstr">
      <vt:lpstr>Arial</vt:lpstr>
      <vt:lpstr>宋体</vt:lpstr>
      <vt:lpstr>Wingdings</vt:lpstr>
      <vt:lpstr>Calibri</vt:lpstr>
      <vt:lpstr>微软雅黑</vt:lpstr>
      <vt:lpstr>Wingdings 3</vt:lpstr>
      <vt:lpstr>Garamond</vt:lpstr>
      <vt:lpstr>Times New Roman</vt:lpstr>
      <vt:lpstr>Symbol</vt:lpstr>
      <vt:lpstr>Calibri</vt:lpstr>
      <vt:lpstr>等线</vt:lpstr>
      <vt:lpstr>Times New Roman</vt:lpstr>
      <vt:lpstr>Courier New</vt:lpstr>
      <vt:lpstr>黑体</vt:lpstr>
      <vt:lpstr>Arial Unicode MS</vt:lpstr>
      <vt:lpstr>Cambria Math</vt:lpstr>
      <vt:lpstr>Cambria</vt:lpstr>
      <vt:lpstr>Symbol</vt:lpstr>
      <vt:lpstr>封面</vt:lpstr>
      <vt:lpstr>内容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第8讲 线性规划 (上)</vt:lpstr>
      <vt:lpstr>本讲内容</vt:lpstr>
      <vt:lpstr>线性规划模型</vt:lpstr>
      <vt:lpstr>线性规划的一般形式</vt:lpstr>
      <vt:lpstr>线性规划求解工具</vt:lpstr>
      <vt:lpstr>求解工具：CPLEX 例子</vt:lpstr>
      <vt:lpstr>求解工具：CVXOPT 例子</vt:lpstr>
      <vt:lpstr>线性规划简史</vt:lpstr>
      <vt:lpstr>应用：无穷范数（切比雪夫范数）拟合</vt:lpstr>
      <vt:lpstr>应用：L1范数拟合</vt:lpstr>
      <vt:lpstr>L1范数拟合 vs L2范数拟合（最小二乘）</vt:lpstr>
      <vt:lpstr>应用：鲁棒的线性拟合</vt:lpstr>
      <vt:lpstr>应用：稀疏信号重建</vt:lpstr>
      <vt:lpstr>应用：稀疏信号重建例子</vt:lpstr>
      <vt:lpstr>应用：线性分类</vt:lpstr>
      <vt:lpstr>应用：线性不可分集合的近似线性分类</vt:lpstr>
      <vt:lpstr> 二维线性规划图解法（1/2）</vt:lpstr>
      <vt:lpstr> 二维线性规划图解法（2/2）</vt:lpstr>
      <vt:lpstr>线性规划的几何解释</vt:lpstr>
      <vt:lpstr>线性规划的几何解释：超平面和半空间</vt:lpstr>
      <vt:lpstr>线性规划的几何解释：超平面和半空间例子</vt:lpstr>
      <vt:lpstr>线性规划的几何解释：多面体</vt:lpstr>
      <vt:lpstr>线性规划的几何解释：多面体例子</vt:lpstr>
      <vt:lpstr>线性规划的几何解释：多面体例子</vt:lpstr>
      <vt:lpstr>线性规划的几何解释</vt:lpstr>
      <vt:lpstr>线性规划的几何解释：例子</vt:lpstr>
      <vt:lpstr>几种解的情况</vt:lpstr>
      <vt:lpstr>单纯形法 (Simplex)</vt:lpstr>
      <vt:lpstr>PowerPoint 演示文稿</vt:lpstr>
      <vt:lpstr>化成标准形</vt:lpstr>
      <vt:lpstr>化成标准形：例子</vt:lpstr>
      <vt:lpstr>标准形的其他形式</vt:lpstr>
      <vt:lpstr>标准形的可行解的性质</vt:lpstr>
      <vt:lpstr>基变量/基本可行解/可行基：例子</vt:lpstr>
      <vt:lpstr>基变量/基本可行解/可行基：例子（续）</vt:lpstr>
      <vt:lpstr>基本可行解的性质</vt:lpstr>
      <vt:lpstr>基本可行解的性质</vt:lpstr>
      <vt:lpstr>定理1：如果标准形有可行解, 则必有基本可行解（续）</vt:lpstr>
      <vt:lpstr>基本可行解的性质</vt:lpstr>
      <vt:lpstr>单纯形法</vt:lpstr>
      <vt:lpstr> 确定初始基本可行解</vt:lpstr>
      <vt:lpstr>最优性检验（1/2）</vt:lpstr>
      <vt:lpstr>最优性检验（2/2）</vt:lpstr>
      <vt:lpstr>基变换（1/3）</vt:lpstr>
      <vt:lpstr>基变换（2/3）</vt:lpstr>
      <vt:lpstr>基变换（3/3）</vt:lpstr>
      <vt:lpstr>单纯形法</vt:lpstr>
      <vt:lpstr>单纯形表</vt:lpstr>
      <vt:lpstr>单纯形表：例1</vt:lpstr>
      <vt:lpstr>单纯形法：例2</vt:lpstr>
      <vt:lpstr>单纯形表：例2</vt:lpstr>
      <vt:lpstr> 构造初始基本可行解（其他约束条件）</vt:lpstr>
      <vt:lpstr>避免换出换入变量循环的Bland规则</vt:lpstr>
      <vt:lpstr>本讲小结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L. Guojie</dc:creator>
  <cp:lastModifiedBy>罗国杰</cp:lastModifiedBy>
  <cp:revision>286</cp:revision>
  <dcterms:created xsi:type="dcterms:W3CDTF">2019-10-15T02:50:00Z</dcterms:created>
  <dcterms:modified xsi:type="dcterms:W3CDTF">2025-03-26T04:42:42Z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B6E1C0F082C84C10A18F525DDCC8C864</vt:lpwstr>
  </property>
  <property fmtid="{D5CDD505-2E9C-101B-9397-08002B2CF9AE}" pid="3" name="KSOProductBuildVer">
    <vt:lpwstr>2052-12.1.0.20305</vt:lpwstr>
  </property>
</Properties>
</file>