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66"/>
  </p:notesMasterIdLst>
  <p:handoutMasterIdLst>
    <p:handoutMasterId r:id="rId67"/>
  </p:handoutMasterIdLst>
  <p:sldIdLst>
    <p:sldId id="344" r:id="rId2"/>
    <p:sldId id="345" r:id="rId3"/>
    <p:sldId id="303" r:id="rId4"/>
    <p:sldId id="258" r:id="rId5"/>
    <p:sldId id="310" r:id="rId6"/>
    <p:sldId id="260" r:id="rId7"/>
    <p:sldId id="314" r:id="rId8"/>
    <p:sldId id="316" r:id="rId9"/>
    <p:sldId id="315" r:id="rId10"/>
    <p:sldId id="262" r:id="rId11"/>
    <p:sldId id="261" r:id="rId12"/>
    <p:sldId id="263" r:id="rId13"/>
    <p:sldId id="264" r:id="rId14"/>
    <p:sldId id="265" r:id="rId15"/>
    <p:sldId id="305" r:id="rId16"/>
    <p:sldId id="266" r:id="rId17"/>
    <p:sldId id="317" r:id="rId18"/>
    <p:sldId id="268" r:id="rId19"/>
    <p:sldId id="269" r:id="rId20"/>
    <p:sldId id="267" r:id="rId21"/>
    <p:sldId id="270" r:id="rId22"/>
    <p:sldId id="306" r:id="rId23"/>
    <p:sldId id="271" r:id="rId24"/>
    <p:sldId id="272" r:id="rId25"/>
    <p:sldId id="273" r:id="rId26"/>
    <p:sldId id="274" r:id="rId27"/>
    <p:sldId id="276" r:id="rId28"/>
    <p:sldId id="308" r:id="rId29"/>
    <p:sldId id="309" r:id="rId30"/>
    <p:sldId id="277" r:id="rId31"/>
    <p:sldId id="278" r:id="rId32"/>
    <p:sldId id="281" r:id="rId33"/>
    <p:sldId id="282" r:id="rId34"/>
    <p:sldId id="283" r:id="rId35"/>
    <p:sldId id="280" r:id="rId36"/>
    <p:sldId id="284" r:id="rId37"/>
    <p:sldId id="304" r:id="rId38"/>
    <p:sldId id="346" r:id="rId39"/>
    <p:sldId id="319" r:id="rId40"/>
    <p:sldId id="320" r:id="rId41"/>
    <p:sldId id="321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36" r:id="rId50"/>
    <p:sldId id="337" r:id="rId51"/>
    <p:sldId id="338" r:id="rId52"/>
    <p:sldId id="339" r:id="rId53"/>
    <p:sldId id="340" r:id="rId54"/>
    <p:sldId id="341" r:id="rId55"/>
    <p:sldId id="342" r:id="rId56"/>
    <p:sldId id="343" r:id="rId57"/>
    <p:sldId id="354" r:id="rId58"/>
    <p:sldId id="347" r:id="rId59"/>
    <p:sldId id="348" r:id="rId60"/>
    <p:sldId id="349" r:id="rId61"/>
    <p:sldId id="350" r:id="rId62"/>
    <p:sldId id="351" r:id="rId63"/>
    <p:sldId id="352" r:id="rId64"/>
    <p:sldId id="353" r:id="rId65"/>
  </p:sldIdLst>
  <p:sldSz cx="9131300" cy="68453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6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CCFF99"/>
    <a:srgbClr val="99FFCC"/>
    <a:srgbClr val="FF3300"/>
    <a:srgbClr val="FFCCFF"/>
    <a:srgbClr val="FFCCCC"/>
    <a:srgbClr val="00CC66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5" autoAdjust="0"/>
    <p:restoredTop sz="90929"/>
  </p:normalViewPr>
  <p:slideViewPr>
    <p:cSldViewPr showGuides="1">
      <p:cViewPr varScale="1">
        <p:scale>
          <a:sx n="89" d="100"/>
          <a:sy n="89" d="100"/>
        </p:scale>
        <p:origin x="1018" y="50"/>
      </p:cViewPr>
      <p:guideLst>
        <p:guide orient="horz" pos="336"/>
        <p:guide pos="67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-2766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9.xml"/><Relationship Id="rId7" Type="http://schemas.openxmlformats.org/officeDocument/2006/relationships/slide" Target="slides/slide53.xml"/><Relationship Id="rId2" Type="http://schemas.openxmlformats.org/officeDocument/2006/relationships/slide" Target="slides/slide28.xml"/><Relationship Id="rId1" Type="http://schemas.openxmlformats.org/officeDocument/2006/relationships/slide" Target="slides/slide27.xml"/><Relationship Id="rId6" Type="http://schemas.openxmlformats.org/officeDocument/2006/relationships/slide" Target="slides/slide47.xml"/><Relationship Id="rId5" Type="http://schemas.openxmlformats.org/officeDocument/2006/relationships/slide" Target="slides/slide31.xml"/><Relationship Id="rId4" Type="http://schemas.openxmlformats.org/officeDocument/2006/relationships/slide" Target="slides/slide3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342129" y="320041"/>
            <a:ext cx="642982" cy="227496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60413" tIns="23494" rIns="60413" bIns="23494">
            <a:spAutoFit/>
          </a:bodyPr>
          <a:lstStyle/>
          <a:p>
            <a:pPr defTabSz="860890"/>
            <a:r>
              <a:rPr lang="en-US" sz="1300" dirty="0"/>
              <a:t>15-349</a:t>
            </a:r>
          </a:p>
        </p:txBody>
      </p:sp>
    </p:spTree>
    <p:extLst>
      <p:ext uri="{BB962C8B-B14F-4D97-AF65-F5344CB8AC3E}">
        <p14:creationId xmlns:p14="http://schemas.microsoft.com/office/powerpoint/2010/main" val="286671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5875" y="723900"/>
            <a:ext cx="4757738" cy="3567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259668" y="9229487"/>
            <a:ext cx="772826" cy="2274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0413" tIns="23494" rIns="60413" bIns="23494">
            <a:spAutoFit/>
          </a:bodyPr>
          <a:lstStyle/>
          <a:p>
            <a:pPr defTabSz="860890"/>
            <a:r>
              <a:rPr lang="en-US" sz="1300" dirty="0"/>
              <a:t>Page </a:t>
            </a:r>
            <a:fld id="{7132A007-E58E-401B-9376-F68DD637F903}" type="slidenum">
              <a:rPr lang="en-US" sz="1300"/>
              <a:pPr defTabSz="860890"/>
              <a:t>‹#›</a:t>
            </a:fld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590193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41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0013" y="2497138"/>
            <a:ext cx="6391275" cy="1749425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4213" y="365125"/>
            <a:ext cx="7762875" cy="1139825"/>
          </a:xfrm>
          <a:effectLst>
            <a:outerShdw dist="71842" dir="2700000" algn="ctr" rotWithShape="0">
              <a:schemeClr val="bg2"/>
            </a:outerShdw>
          </a:effectLst>
        </p:spPr>
        <p:txBody>
          <a:bodyPr lIns="91928" tIns="45964" rIns="91928" bIns="4596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5486400" y="-26988"/>
            <a:ext cx="372110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Introduction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to Computer Systems,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Peking University 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5625" y="247650"/>
            <a:ext cx="2203450" cy="6184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62712" cy="6184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  <a:lvl2pPr>
              <a:defRPr>
                <a:solidFill>
                  <a:schemeClr val="tx1"/>
                </a:solidFill>
                <a:effectLst/>
              </a:defRPr>
            </a:lvl2pPr>
            <a:lvl3pPr>
              <a:defRPr>
                <a:solidFill>
                  <a:schemeClr val="tx1"/>
                </a:solidFill>
                <a:effectLst/>
              </a:defRPr>
            </a:lvl3pPr>
            <a:lvl4pPr>
              <a:defRPr>
                <a:solidFill>
                  <a:schemeClr val="tx1"/>
                </a:solidFill>
                <a:effectLst/>
              </a:defRPr>
            </a:lvl4pPr>
            <a:lvl5pPr>
              <a:defRPr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4398963"/>
            <a:ext cx="7762875" cy="13589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2901950"/>
            <a:ext cx="7762875" cy="14970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19200"/>
            <a:ext cx="4070350" cy="521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3263" y="1219200"/>
            <a:ext cx="4071937" cy="521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6900" cy="11398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1938"/>
            <a:ext cx="4033838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0113"/>
            <a:ext cx="4033838" cy="39449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8675" y="1531938"/>
            <a:ext cx="4035425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8675" y="2170113"/>
            <a:ext cx="4035425" cy="39449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3550" cy="1158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288" y="273050"/>
            <a:ext cx="5103812" cy="584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1925"/>
            <a:ext cx="3003550" cy="4683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13" y="4791075"/>
            <a:ext cx="548005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9113" y="611188"/>
            <a:ext cx="5480050" cy="41068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9113" y="5357813"/>
            <a:ext cx="5480050" cy="803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19200"/>
            <a:ext cx="8294687" cy="521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43" tIns="44379" rIns="90343" bIns="44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04262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5486400" y="-26988"/>
            <a:ext cx="3721101" cy="2585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effectLst/>
                <a:latin typeface="Times New Roman" pitchFamily="18" charset="0"/>
              </a:rPr>
              <a:t>Introduction</a:t>
            </a:r>
            <a:r>
              <a:rPr lang="en-US" altLang="zh-CN" sz="1200" baseline="0" dirty="0">
                <a:solidFill>
                  <a:schemeClr val="bg1"/>
                </a:solidFill>
                <a:effectLst/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effectLst/>
                <a:latin typeface="Times New Roman" pitchFamily="18" charset="0"/>
              </a:rPr>
              <a:t>to Computer Systems,</a:t>
            </a:r>
            <a:r>
              <a:rPr lang="en-US" altLang="zh-CN" sz="1200" baseline="0" dirty="0">
                <a:solidFill>
                  <a:schemeClr val="bg1"/>
                </a:solidFill>
                <a:effectLst/>
                <a:latin typeface="Times New Roman" pitchFamily="18" charset="0"/>
              </a:rPr>
              <a:t>  </a:t>
            </a:r>
            <a:r>
              <a:rPr lang="en-US" altLang="zh-CN" sz="1200" dirty="0">
                <a:solidFill>
                  <a:schemeClr val="bg1"/>
                </a:solidFill>
                <a:effectLst/>
                <a:latin typeface="Times New Roman" pitchFamily="18" charset="0"/>
              </a:rPr>
              <a:t>Peking University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2pPr>
      <a:lvl3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3pPr>
      <a:lvl4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4pPr>
      <a:lvl5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5pPr>
      <a:lvl6pPr marL="4572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6pPr>
      <a:lvl7pPr marL="9144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7pPr>
      <a:lvl8pPr marL="13716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8pPr>
      <a:lvl9pPr marL="18288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9pPr>
    </p:titleStyle>
    <p:bodyStyle>
      <a:lvl1pPr marL="385763" indent="-385763" algn="l" defTabSz="912813" rtl="0" fontAlgn="base">
        <a:lnSpc>
          <a:spcPct val="95000"/>
        </a:lnSpc>
        <a:spcBef>
          <a:spcPct val="50000"/>
        </a:spcBef>
        <a:spcAft>
          <a:spcPct val="0"/>
        </a:spcAft>
        <a:buClrTx/>
        <a:buFont typeface="Wingdings" panose="05000000000000000000" pitchFamily="2" charset="2"/>
        <a:buChar char="n"/>
        <a:defRPr sz="2400" b="1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44475" algn="l" defTabSz="912813" rtl="0" fontAlgn="base">
        <a:spcBef>
          <a:spcPct val="25000"/>
        </a:spcBef>
        <a:spcAft>
          <a:spcPct val="0"/>
        </a:spcAft>
        <a:buClrTx/>
        <a:buSzPct val="75000"/>
        <a:buFont typeface="Wingdings" pitchFamily="2" charset="2"/>
        <a:buChar char="n"/>
        <a:defRPr sz="2000" b="1">
          <a:solidFill>
            <a:schemeClr val="tx1"/>
          </a:solidFill>
          <a:effectLst/>
          <a:latin typeface="+mn-lt"/>
        </a:defRPr>
      </a:lvl2pPr>
      <a:lvl3pPr marL="1144588" indent="-238125" algn="l" defTabSz="912813" rtl="0" fontAlgn="base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pitchFamily="2" charset="2"/>
        <a:buChar char="l"/>
        <a:defRPr b="1">
          <a:solidFill>
            <a:schemeClr val="tx1"/>
          </a:solidFill>
          <a:effectLst/>
          <a:latin typeface="+mn-lt"/>
        </a:defRPr>
      </a:lvl3pPr>
      <a:lvl4pPr marL="1597025" indent="-227013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effectLst/>
          <a:latin typeface="+mn-lt"/>
        </a:defRPr>
      </a:lvl4pPr>
      <a:lvl5pPr marL="24479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51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23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195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67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6.bin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 bwMode="auto">
          <a:xfrm>
            <a:off x="685800" y="4267200"/>
            <a:ext cx="767873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defRPr sz="2000" b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zh-CN" b="1" kern="0" dirty="0">
                <a:ea typeface="黑体" pitchFamily="49" charset="-122"/>
              </a:rPr>
              <a:t>Instructors: </a:t>
            </a:r>
          </a:p>
          <a:p>
            <a:pPr>
              <a:lnSpc>
                <a:spcPct val="100000"/>
              </a:lnSpc>
              <a:defRPr/>
            </a:pPr>
            <a:r>
              <a:rPr lang="en-US" altLang="zh-CN" b="1" kern="0" dirty="0">
                <a:ea typeface="黑体" pitchFamily="49" charset="-122"/>
              </a:rPr>
              <a:t>Class 1: Chen </a:t>
            </a:r>
            <a:r>
              <a:rPr lang="en-US" altLang="zh-CN" b="1" kern="0" dirty="0" err="1">
                <a:ea typeface="黑体" pitchFamily="49" charset="-122"/>
              </a:rPr>
              <a:t>Xiangqun</a:t>
            </a:r>
            <a:r>
              <a:rPr lang="en-US" altLang="zh-CN" b="1" kern="0" dirty="0">
                <a:ea typeface="黑体" pitchFamily="49" charset="-122"/>
              </a:rPr>
              <a:t>, Sun </a:t>
            </a:r>
            <a:r>
              <a:rPr lang="en-US" altLang="zh-CN" b="1" kern="0" dirty="0" err="1">
                <a:ea typeface="黑体" pitchFamily="49" charset="-122"/>
              </a:rPr>
              <a:t>Guangyu</a:t>
            </a:r>
            <a:r>
              <a:rPr lang="en-US" altLang="zh-CN" b="1" kern="0" dirty="0">
                <a:ea typeface="黑体" pitchFamily="49" charset="-122"/>
              </a:rPr>
              <a:t>, Liu Xianhua</a:t>
            </a:r>
          </a:p>
          <a:p>
            <a:pPr>
              <a:lnSpc>
                <a:spcPct val="100000"/>
              </a:lnSpc>
              <a:defRPr/>
            </a:pPr>
            <a:r>
              <a:rPr lang="en-US" altLang="zh-CN" b="1" kern="0" dirty="0">
                <a:ea typeface="黑体" pitchFamily="49" charset="-122"/>
              </a:rPr>
              <a:t>Class 2: Guan </a:t>
            </a:r>
            <a:r>
              <a:rPr lang="en-US" altLang="zh-CN" b="1" kern="0" dirty="0" err="1">
                <a:ea typeface="黑体" pitchFamily="49" charset="-122"/>
              </a:rPr>
              <a:t>Xuetao</a:t>
            </a:r>
            <a:endParaRPr lang="en-US" altLang="zh-CN" b="1" kern="0" dirty="0">
              <a:ea typeface="黑体" pitchFamily="49" charset="-122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zh-CN" b="1" kern="0" dirty="0">
                <a:ea typeface="黑体" pitchFamily="49" charset="-122"/>
              </a:rPr>
              <a:t>Class 3: Lu Junlin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85800" y="1708012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8" tIns="45964" rIns="91928" bIns="45964" numCol="1" anchor="ctr" anchorCtr="0" compatLnSpc="1">
            <a:prstTxWarp prst="textNoShape">
              <a:avLst/>
            </a:prstTxWarp>
          </a:bodyPr>
          <a:lstStyle>
            <a:lvl1pPr algn="l" defTabSz="912813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algn="l" defTabSz="912813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Helvetica" pitchFamily="34" charset="0"/>
              </a:defRPr>
            </a:lvl2pPr>
            <a:lvl3pPr algn="l" defTabSz="912813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Helvetica" pitchFamily="34" charset="0"/>
              </a:defRPr>
            </a:lvl3pPr>
            <a:lvl4pPr algn="l" defTabSz="912813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Helvetica" pitchFamily="34" charset="0"/>
              </a:defRPr>
            </a:lvl4pPr>
            <a:lvl5pPr algn="l" defTabSz="912813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Helvetica" pitchFamily="34" charset="0"/>
              </a:defRPr>
            </a:lvl5pPr>
            <a:lvl6pPr marL="457200" algn="l" defTabSz="912813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Helvetica" pitchFamily="34" charset="0"/>
              </a:defRPr>
            </a:lvl6pPr>
            <a:lvl7pPr marL="914400" algn="l" defTabSz="912813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Helvetica" pitchFamily="34" charset="0"/>
              </a:defRPr>
            </a:lvl7pPr>
            <a:lvl8pPr marL="1371600" algn="l" defTabSz="912813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Helvetica" pitchFamily="34" charset="0"/>
              </a:defRPr>
            </a:lvl8pPr>
            <a:lvl9pPr marL="1828800" algn="l" defTabSz="912813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Helvetica" pitchFamily="34" charset="0"/>
              </a:defRPr>
            </a:lvl9pPr>
          </a:lstStyle>
          <a:p>
            <a:pPr eaLnBrk="1" hangingPunct="1"/>
            <a:r>
              <a:rPr lang="en-US" kern="0" dirty="0"/>
              <a:t>Processor Architecture I:</a:t>
            </a:r>
            <a:br>
              <a:rPr lang="en-US" kern="0" dirty="0"/>
            </a:br>
            <a:r>
              <a:rPr lang="en-US" kern="0" dirty="0"/>
              <a:t>ISA &amp; Logic Design</a:t>
            </a:r>
            <a:br>
              <a:rPr lang="en-US" kern="0" dirty="0"/>
            </a:br>
            <a:br>
              <a:rPr lang="en-US" kern="0" dirty="0"/>
            </a:br>
            <a:r>
              <a:rPr lang="en-US" sz="2000" b="0" kern="0" dirty="0"/>
              <a:t>Introduction to Computer Systems</a:t>
            </a:r>
            <a:br>
              <a:rPr lang="en-US" b="0" kern="0" dirty="0"/>
            </a:br>
            <a:r>
              <a:rPr lang="en-US" sz="2000" b="0" kern="0" dirty="0"/>
              <a:t>9</a:t>
            </a:r>
            <a:r>
              <a:rPr lang="en-US" sz="2000" b="0" kern="0" baseline="30000" dirty="0"/>
              <a:t>th</a:t>
            </a:r>
            <a:r>
              <a:rPr lang="en-US" sz="2000" b="0" kern="0" dirty="0"/>
              <a:t> Lecture,  Oct 18, 2021</a:t>
            </a:r>
          </a:p>
        </p:txBody>
      </p:sp>
    </p:spTree>
    <p:extLst>
      <p:ext uri="{BB962C8B-B14F-4D97-AF65-F5344CB8AC3E}">
        <p14:creationId xmlns:p14="http://schemas.microsoft.com/office/powerpoint/2010/main" val="411570327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Registers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650" y="1060450"/>
            <a:ext cx="8294687" cy="5289550"/>
          </a:xfrm>
        </p:spPr>
        <p:txBody>
          <a:bodyPr/>
          <a:lstStyle/>
          <a:p>
            <a:r>
              <a:rPr lang="en-US" dirty="0"/>
              <a:t>Each register has 4-bit ID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498475" lvl="1" indent="0">
              <a:buNone/>
            </a:pPr>
            <a:endParaRPr lang="en-US" dirty="0"/>
          </a:p>
          <a:p>
            <a:pPr lvl="1"/>
            <a:r>
              <a:rPr lang="en-US" dirty="0"/>
              <a:t>Same encoding as in x86-64</a:t>
            </a:r>
          </a:p>
          <a:p>
            <a:r>
              <a:rPr lang="en-US" dirty="0"/>
              <a:t>Register ID 15 (</a:t>
            </a:r>
            <a:r>
              <a:rPr lang="en-US" dirty="0">
                <a:latin typeface="Courier New"/>
                <a:cs typeface="Courier New"/>
              </a:rPr>
              <a:t>0xF</a:t>
            </a:r>
            <a:r>
              <a:rPr lang="en-US" dirty="0"/>
              <a:t>) indicates “no register”</a:t>
            </a:r>
          </a:p>
          <a:p>
            <a:pPr lvl="1"/>
            <a:r>
              <a:rPr lang="en-US" dirty="0"/>
              <a:t>Will use this in our hardware design in multiple places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898650" y="1670050"/>
            <a:ext cx="1143000" cy="1828800"/>
            <a:chOff x="4489450" y="1136650"/>
            <a:chExt cx="1143000" cy="1828800"/>
          </a:xfrm>
        </p:grpSpPr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4489450" y="1136650"/>
              <a:ext cx="838200" cy="182880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latin typeface="Courier New" pitchFamily="49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489450" y="1136650"/>
              <a:ext cx="838200" cy="914400"/>
              <a:chOff x="1212850" y="1670050"/>
              <a:chExt cx="838200" cy="914400"/>
            </a:xfrm>
          </p:grpSpPr>
          <p:sp>
            <p:nvSpPr>
              <p:cNvPr id="30" name="Rectangle 2"/>
              <p:cNvSpPr>
                <a:spLocks noChangeArrowheads="1"/>
              </p:cNvSpPr>
              <p:nvPr/>
            </p:nvSpPr>
            <p:spPr bwMode="auto">
              <a:xfrm>
                <a:off x="1212850" y="16700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latin typeface="Courier New" pitchFamily="49" charset="0"/>
                  </a:rPr>
                  <a:t>%</a:t>
                </a:r>
                <a:r>
                  <a:rPr lang="en-US" sz="1200" dirty="0" err="1">
                    <a:latin typeface="Courier New" pitchFamily="49" charset="0"/>
                  </a:rPr>
                  <a:t>rax</a:t>
                </a:r>
                <a:endParaRPr lang="en-US" sz="1200" dirty="0">
                  <a:latin typeface="Courier New" pitchFamily="49" charset="0"/>
                </a:endParaRPr>
              </a:p>
            </p:txBody>
          </p:sp>
          <p:sp>
            <p:nvSpPr>
              <p:cNvPr id="31" name="Rectangle 3"/>
              <p:cNvSpPr>
                <a:spLocks noChangeArrowheads="1"/>
              </p:cNvSpPr>
              <p:nvPr/>
            </p:nvSpPr>
            <p:spPr bwMode="auto">
              <a:xfrm>
                <a:off x="1212850" y="18986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latin typeface="Courier New" pitchFamily="49" charset="0"/>
                  </a:rPr>
                  <a:t>%</a:t>
                </a:r>
                <a:r>
                  <a:rPr lang="en-US" sz="1200" dirty="0" err="1">
                    <a:latin typeface="Courier New" pitchFamily="49" charset="0"/>
                  </a:rPr>
                  <a:t>rcx</a:t>
                </a:r>
                <a:endParaRPr lang="en-US" sz="1200" dirty="0">
                  <a:latin typeface="Courier New" pitchFamily="49" charset="0"/>
                </a:endParaRPr>
              </a:p>
            </p:txBody>
          </p:sp>
          <p:sp>
            <p:nvSpPr>
              <p:cNvPr id="32" name="Rectangle 4"/>
              <p:cNvSpPr>
                <a:spLocks noChangeArrowheads="1"/>
              </p:cNvSpPr>
              <p:nvPr/>
            </p:nvSpPr>
            <p:spPr bwMode="auto">
              <a:xfrm>
                <a:off x="1212850" y="21272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latin typeface="Courier New" pitchFamily="49" charset="0"/>
                  </a:rPr>
                  <a:t>%</a:t>
                </a:r>
                <a:r>
                  <a:rPr lang="en-US" sz="1200" dirty="0" err="1">
                    <a:latin typeface="Courier New" pitchFamily="49" charset="0"/>
                  </a:rPr>
                  <a:t>rdx</a:t>
                </a:r>
                <a:endParaRPr lang="en-US" sz="1200" dirty="0">
                  <a:latin typeface="Courier New" pitchFamily="49" charset="0"/>
                </a:endParaRPr>
              </a:p>
            </p:txBody>
          </p:sp>
          <p:sp>
            <p:nvSpPr>
              <p:cNvPr id="33" name="Rectangle 5"/>
              <p:cNvSpPr>
                <a:spLocks noChangeArrowheads="1"/>
              </p:cNvSpPr>
              <p:nvPr/>
            </p:nvSpPr>
            <p:spPr bwMode="auto">
              <a:xfrm>
                <a:off x="1212850" y="23558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latin typeface="Courier New" pitchFamily="49" charset="0"/>
                  </a:rPr>
                  <a:t>%</a:t>
                </a:r>
                <a:r>
                  <a:rPr lang="en-US" sz="1200" dirty="0" err="1">
                    <a:latin typeface="Courier New" pitchFamily="49" charset="0"/>
                  </a:rPr>
                  <a:t>rbx</a:t>
                </a:r>
                <a:endParaRPr lang="en-US" sz="1200" dirty="0">
                  <a:latin typeface="Courier New" pitchFamily="49" charset="0"/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327650" y="1136650"/>
              <a:ext cx="304800" cy="914400"/>
              <a:chOff x="2051050" y="1670050"/>
              <a:chExt cx="304800" cy="914400"/>
            </a:xfrm>
          </p:grpSpPr>
          <p:sp>
            <p:nvSpPr>
              <p:cNvPr id="38" name="Rectangle 2"/>
              <p:cNvSpPr>
                <a:spLocks noChangeArrowheads="1"/>
              </p:cNvSpPr>
              <p:nvPr/>
            </p:nvSpPr>
            <p:spPr bwMode="auto">
              <a:xfrm>
                <a:off x="2051050" y="16700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9" name="Rectangle 2"/>
              <p:cNvSpPr>
                <a:spLocks noChangeArrowheads="1"/>
              </p:cNvSpPr>
              <p:nvPr/>
            </p:nvSpPr>
            <p:spPr bwMode="auto">
              <a:xfrm>
                <a:off x="2051050" y="18986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40" name="Rectangle 2"/>
              <p:cNvSpPr>
                <a:spLocks noChangeArrowheads="1"/>
              </p:cNvSpPr>
              <p:nvPr/>
            </p:nvSpPr>
            <p:spPr bwMode="auto">
              <a:xfrm>
                <a:off x="2051050" y="21272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41" name="Rectangle 2"/>
              <p:cNvSpPr>
                <a:spLocks noChangeArrowheads="1"/>
              </p:cNvSpPr>
              <p:nvPr/>
            </p:nvSpPr>
            <p:spPr bwMode="auto">
              <a:xfrm>
                <a:off x="2051050" y="23558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>
                    <a:latin typeface="Courier New" pitchFamily="49" charset="0"/>
                  </a:rPr>
                  <a:t>3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489450" y="2051050"/>
              <a:ext cx="838200" cy="914400"/>
              <a:chOff x="2736850" y="1670050"/>
              <a:chExt cx="838200" cy="914400"/>
            </a:xfrm>
          </p:grpSpPr>
          <p:sp>
            <p:nvSpPr>
              <p:cNvPr id="34" name="Rectangle 6"/>
              <p:cNvSpPr>
                <a:spLocks noChangeArrowheads="1"/>
              </p:cNvSpPr>
              <p:nvPr/>
            </p:nvSpPr>
            <p:spPr bwMode="auto">
              <a:xfrm>
                <a:off x="2736850" y="16700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latin typeface="Courier New" pitchFamily="49" charset="0"/>
                  </a:rPr>
                  <a:t>%</a:t>
                </a:r>
                <a:r>
                  <a:rPr lang="en-US" sz="1200" dirty="0" err="1">
                    <a:latin typeface="Courier New" pitchFamily="49" charset="0"/>
                  </a:rPr>
                  <a:t>rsp</a:t>
                </a:r>
                <a:endParaRPr lang="en-US" sz="1200" dirty="0">
                  <a:latin typeface="Courier New" pitchFamily="49" charset="0"/>
                </a:endParaRPr>
              </a:p>
            </p:txBody>
          </p:sp>
          <p:sp>
            <p:nvSpPr>
              <p:cNvPr id="35" name="Rectangle 7"/>
              <p:cNvSpPr>
                <a:spLocks noChangeArrowheads="1"/>
              </p:cNvSpPr>
              <p:nvPr/>
            </p:nvSpPr>
            <p:spPr bwMode="auto">
              <a:xfrm>
                <a:off x="2736850" y="18986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latin typeface="Courier New" pitchFamily="49" charset="0"/>
                  </a:rPr>
                  <a:t>%</a:t>
                </a:r>
                <a:r>
                  <a:rPr lang="en-US" sz="1200" dirty="0" err="1">
                    <a:latin typeface="Courier New" pitchFamily="49" charset="0"/>
                  </a:rPr>
                  <a:t>rbp</a:t>
                </a:r>
                <a:endParaRPr lang="en-US" sz="1200" dirty="0">
                  <a:latin typeface="Courier New" pitchFamily="49" charset="0"/>
                </a:endParaRPr>
              </a:p>
            </p:txBody>
          </p:sp>
          <p:sp>
            <p:nvSpPr>
              <p:cNvPr id="36" name="Rectangle 8"/>
              <p:cNvSpPr>
                <a:spLocks noChangeArrowheads="1"/>
              </p:cNvSpPr>
              <p:nvPr/>
            </p:nvSpPr>
            <p:spPr bwMode="auto">
              <a:xfrm>
                <a:off x="2736850" y="21272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latin typeface="Courier New" pitchFamily="49" charset="0"/>
                  </a:rPr>
                  <a:t>%</a:t>
                </a:r>
                <a:r>
                  <a:rPr lang="en-US" sz="1200" dirty="0" err="1">
                    <a:latin typeface="Courier New" pitchFamily="49" charset="0"/>
                  </a:rPr>
                  <a:t>rsi</a:t>
                </a:r>
                <a:endParaRPr lang="en-US" sz="1200" dirty="0">
                  <a:latin typeface="Courier New" pitchFamily="49" charset="0"/>
                </a:endParaRPr>
              </a:p>
            </p:txBody>
          </p:sp>
          <p:sp>
            <p:nvSpPr>
              <p:cNvPr id="37" name="Rectangle 9"/>
              <p:cNvSpPr>
                <a:spLocks noChangeArrowheads="1"/>
              </p:cNvSpPr>
              <p:nvPr/>
            </p:nvSpPr>
            <p:spPr bwMode="auto">
              <a:xfrm>
                <a:off x="2736850" y="23558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latin typeface="Courier New" pitchFamily="49" charset="0"/>
                  </a:rPr>
                  <a:t>%</a:t>
                </a:r>
                <a:r>
                  <a:rPr lang="en-US" sz="1200" dirty="0" err="1">
                    <a:latin typeface="Courier New" pitchFamily="49" charset="0"/>
                  </a:rPr>
                  <a:t>rdi</a:t>
                </a:r>
                <a:endParaRPr lang="en-US" sz="1200" dirty="0">
                  <a:latin typeface="Courier New" pitchFamily="49" charset="0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5327650" y="2051050"/>
              <a:ext cx="304800" cy="914400"/>
              <a:chOff x="2203450" y="1822450"/>
              <a:chExt cx="304800" cy="914400"/>
            </a:xfrm>
          </p:grpSpPr>
          <p:sp>
            <p:nvSpPr>
              <p:cNvPr id="42" name="Rectangle 2"/>
              <p:cNvSpPr>
                <a:spLocks noChangeArrowheads="1"/>
              </p:cNvSpPr>
              <p:nvPr/>
            </p:nvSpPr>
            <p:spPr bwMode="auto">
              <a:xfrm>
                <a:off x="2203450" y="18224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43" name="Rectangle 2"/>
              <p:cNvSpPr>
                <a:spLocks noChangeArrowheads="1"/>
              </p:cNvSpPr>
              <p:nvPr/>
            </p:nvSpPr>
            <p:spPr bwMode="auto">
              <a:xfrm>
                <a:off x="2203450" y="20510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44" name="Rectangle 2"/>
              <p:cNvSpPr>
                <a:spLocks noChangeArrowheads="1"/>
              </p:cNvSpPr>
              <p:nvPr/>
            </p:nvSpPr>
            <p:spPr bwMode="auto">
              <a:xfrm>
                <a:off x="2203450" y="22796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45" name="Rectangle 2"/>
              <p:cNvSpPr>
                <a:spLocks noChangeArrowheads="1"/>
              </p:cNvSpPr>
              <p:nvPr/>
            </p:nvSpPr>
            <p:spPr bwMode="auto">
              <a:xfrm>
                <a:off x="2203450" y="25082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>
                    <a:latin typeface="Courier New" pitchFamily="49" charset="0"/>
                  </a:rPr>
                  <a:t>7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3270250" y="1670050"/>
            <a:ext cx="1143000" cy="1828800"/>
            <a:chOff x="5861050" y="1136650"/>
            <a:chExt cx="1143000" cy="1828800"/>
          </a:xfrm>
        </p:grpSpPr>
        <p:sp>
          <p:nvSpPr>
            <p:cNvPr id="64" name="Rectangle 10"/>
            <p:cNvSpPr>
              <a:spLocks noChangeArrowheads="1"/>
            </p:cNvSpPr>
            <p:nvPr/>
          </p:nvSpPr>
          <p:spPr bwMode="auto">
            <a:xfrm>
              <a:off x="5861050" y="1136650"/>
              <a:ext cx="838200" cy="160020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latin typeface="Courier New" pitchFamily="49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867400" y="1136650"/>
              <a:ext cx="838200" cy="914400"/>
              <a:chOff x="4038600" y="1670050"/>
              <a:chExt cx="838200" cy="914400"/>
            </a:xfrm>
          </p:grpSpPr>
          <p:sp>
            <p:nvSpPr>
              <p:cNvPr id="22" name="Rectangle 2"/>
              <p:cNvSpPr>
                <a:spLocks noChangeArrowheads="1"/>
              </p:cNvSpPr>
              <p:nvPr/>
            </p:nvSpPr>
            <p:spPr bwMode="auto">
              <a:xfrm>
                <a:off x="4038600" y="16700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latin typeface="Courier New" pitchFamily="49" charset="0"/>
                  </a:rPr>
                  <a:t>%r8</a:t>
                </a:r>
              </a:p>
            </p:txBody>
          </p:sp>
          <p:sp>
            <p:nvSpPr>
              <p:cNvPr id="23" name="Rectangle 3"/>
              <p:cNvSpPr>
                <a:spLocks noChangeArrowheads="1"/>
              </p:cNvSpPr>
              <p:nvPr/>
            </p:nvSpPr>
            <p:spPr bwMode="auto">
              <a:xfrm>
                <a:off x="4038600" y="18986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latin typeface="Courier New" pitchFamily="49" charset="0"/>
                  </a:rPr>
                  <a:t>%r9</a:t>
                </a:r>
              </a:p>
            </p:txBody>
          </p:sp>
          <p:sp>
            <p:nvSpPr>
              <p:cNvPr id="24" name="Rectangle 4"/>
              <p:cNvSpPr>
                <a:spLocks noChangeArrowheads="1"/>
              </p:cNvSpPr>
              <p:nvPr/>
            </p:nvSpPr>
            <p:spPr bwMode="auto">
              <a:xfrm>
                <a:off x="4038600" y="21272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latin typeface="Courier New" pitchFamily="49" charset="0"/>
                  </a:rPr>
                  <a:t>%r10</a:t>
                </a:r>
              </a:p>
            </p:txBody>
          </p:sp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4038600" y="23558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latin typeface="Courier New" pitchFamily="49" charset="0"/>
                  </a:rPr>
                  <a:t>%r11</a:t>
                </a: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6699250" y="1136650"/>
              <a:ext cx="304800" cy="914400"/>
              <a:chOff x="2203450" y="1822450"/>
              <a:chExt cx="304800" cy="914400"/>
            </a:xfrm>
          </p:grpSpPr>
          <p:sp>
            <p:nvSpPr>
              <p:cNvPr id="53" name="Rectangle 2"/>
              <p:cNvSpPr>
                <a:spLocks noChangeArrowheads="1"/>
              </p:cNvSpPr>
              <p:nvPr/>
            </p:nvSpPr>
            <p:spPr bwMode="auto">
              <a:xfrm>
                <a:off x="2203450" y="18224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54" name="Rectangle 2"/>
              <p:cNvSpPr>
                <a:spLocks noChangeArrowheads="1"/>
              </p:cNvSpPr>
              <p:nvPr/>
            </p:nvSpPr>
            <p:spPr bwMode="auto">
              <a:xfrm>
                <a:off x="2203450" y="20510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55" name="Rectangle 2"/>
              <p:cNvSpPr>
                <a:spLocks noChangeArrowheads="1"/>
              </p:cNvSpPr>
              <p:nvPr/>
            </p:nvSpPr>
            <p:spPr bwMode="auto">
              <a:xfrm>
                <a:off x="2203450" y="22796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56" name="Rectangle 2"/>
              <p:cNvSpPr>
                <a:spLocks noChangeArrowheads="1"/>
              </p:cNvSpPr>
              <p:nvPr/>
            </p:nvSpPr>
            <p:spPr bwMode="auto">
              <a:xfrm>
                <a:off x="2203450" y="25082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>
                    <a:latin typeface="Courier New" pitchFamily="49" charset="0"/>
                  </a:rPr>
                  <a:t>B</a:t>
                </a:r>
              </a:p>
            </p:txBody>
          </p:sp>
        </p:grpSp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5861050" y="20510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ourier New" pitchFamily="49" charset="0"/>
                </a:rPr>
                <a:t>%r12</a:t>
              </a:r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5861050" y="22796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ourier New" pitchFamily="49" charset="0"/>
                </a:rPr>
                <a:t>%r13</a:t>
              </a:r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5861050" y="25082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ourier New" pitchFamily="49" charset="0"/>
                </a:rPr>
                <a:t>%r14</a:t>
              </a:r>
            </a:p>
          </p:txBody>
        </p:sp>
        <p:sp>
          <p:nvSpPr>
            <p:cNvPr id="29" name="Rectangle 9"/>
            <p:cNvSpPr>
              <a:spLocks noChangeArrowheads="1"/>
            </p:cNvSpPr>
            <p:nvPr/>
          </p:nvSpPr>
          <p:spPr bwMode="auto">
            <a:xfrm>
              <a:off x="5861050" y="27368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100" dirty="0">
                  <a:latin typeface="+mn-lt"/>
                </a:rPr>
                <a:t>No Register</a:t>
              </a: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6699250" y="2051050"/>
              <a:ext cx="304800" cy="914400"/>
              <a:chOff x="2203450" y="1822450"/>
              <a:chExt cx="304800" cy="914400"/>
            </a:xfrm>
          </p:grpSpPr>
          <p:sp>
            <p:nvSpPr>
              <p:cNvPr id="58" name="Rectangle 2"/>
              <p:cNvSpPr>
                <a:spLocks noChangeArrowheads="1"/>
              </p:cNvSpPr>
              <p:nvPr/>
            </p:nvSpPr>
            <p:spPr bwMode="auto">
              <a:xfrm>
                <a:off x="2203450" y="18224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>
                    <a:latin typeface="Courier New" pitchFamily="49" charset="0"/>
                  </a:rPr>
                  <a:t>C</a:t>
                </a:r>
              </a:p>
            </p:txBody>
          </p:sp>
          <p:sp>
            <p:nvSpPr>
              <p:cNvPr id="59" name="Rectangle 2"/>
              <p:cNvSpPr>
                <a:spLocks noChangeArrowheads="1"/>
              </p:cNvSpPr>
              <p:nvPr/>
            </p:nvSpPr>
            <p:spPr bwMode="auto">
              <a:xfrm>
                <a:off x="2203450" y="20510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>
                    <a:latin typeface="Courier New" pitchFamily="49" charset="0"/>
                  </a:rPr>
                  <a:t>D</a:t>
                </a:r>
              </a:p>
            </p:txBody>
          </p:sp>
          <p:sp>
            <p:nvSpPr>
              <p:cNvPr id="60" name="Rectangle 2"/>
              <p:cNvSpPr>
                <a:spLocks noChangeArrowheads="1"/>
              </p:cNvSpPr>
              <p:nvPr/>
            </p:nvSpPr>
            <p:spPr bwMode="auto">
              <a:xfrm>
                <a:off x="2203450" y="22796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>
                    <a:latin typeface="Courier New" pitchFamily="49" charset="0"/>
                  </a:rPr>
                  <a:t>E</a:t>
                </a:r>
              </a:p>
            </p:txBody>
          </p:sp>
          <p:sp>
            <p:nvSpPr>
              <p:cNvPr id="61" name="Rectangle 2"/>
              <p:cNvSpPr>
                <a:spLocks noChangeArrowheads="1"/>
              </p:cNvSpPr>
              <p:nvPr/>
            </p:nvSpPr>
            <p:spPr bwMode="auto">
              <a:xfrm>
                <a:off x="2203450" y="25082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>
                    <a:latin typeface="Courier New" pitchFamily="49" charset="0"/>
                  </a:rPr>
                  <a:t>F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08" name="Rectangle 92"/>
          <p:cNvSpPr>
            <a:spLocks noChangeArrowheads="1"/>
          </p:cNvSpPr>
          <p:nvPr/>
        </p:nvSpPr>
        <p:spPr bwMode="auto">
          <a:xfrm>
            <a:off x="609600" y="2514600"/>
            <a:ext cx="3657600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 Example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294688" cy="4419600"/>
          </a:xfrm>
        </p:spPr>
        <p:txBody>
          <a:bodyPr/>
          <a:lstStyle/>
          <a:p>
            <a:r>
              <a:rPr lang="en-US" dirty="0"/>
              <a:t>Addition Instruction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Add value in register </a:t>
            </a:r>
            <a:r>
              <a:rPr lang="en-US" dirty="0" err="1"/>
              <a:t>rA</a:t>
            </a:r>
            <a:r>
              <a:rPr lang="en-US" dirty="0"/>
              <a:t> to that in register </a:t>
            </a:r>
            <a:r>
              <a:rPr lang="en-US" dirty="0" err="1"/>
              <a:t>rB</a:t>
            </a:r>
            <a:endParaRPr lang="en-US" dirty="0"/>
          </a:p>
          <a:p>
            <a:pPr lvl="2"/>
            <a:r>
              <a:rPr lang="en-US" dirty="0"/>
              <a:t>Store result in register </a:t>
            </a:r>
            <a:r>
              <a:rPr lang="en-US" dirty="0" err="1"/>
              <a:t>rB</a:t>
            </a:r>
            <a:endParaRPr lang="en-US" dirty="0"/>
          </a:p>
          <a:p>
            <a:pPr lvl="2"/>
            <a:r>
              <a:rPr lang="en-US" dirty="0"/>
              <a:t>Note that Y86-64 only allows addition to be applied to register data</a:t>
            </a:r>
          </a:p>
          <a:p>
            <a:pPr lvl="1"/>
            <a:r>
              <a:rPr lang="en-US" dirty="0"/>
              <a:t>Set condition codes based on result</a:t>
            </a:r>
          </a:p>
          <a:p>
            <a:pPr lvl="1"/>
            <a:r>
              <a:rPr lang="en-US" dirty="0"/>
              <a:t>e.g., </a:t>
            </a:r>
            <a:r>
              <a:rPr lang="en-US" dirty="0" err="1">
                <a:solidFill>
                  <a:schemeClr val="accent1"/>
                </a:solidFill>
                <a:latin typeface="Courier New" pitchFamily="49" charset="0"/>
              </a:rPr>
              <a:t>addq</a:t>
            </a:r>
            <a:r>
              <a:rPr lang="en-US" dirty="0">
                <a:solidFill>
                  <a:schemeClr val="accent1"/>
                </a:solidFill>
                <a:latin typeface="Courier New" pitchFamily="49" charset="0"/>
              </a:rPr>
              <a:t> %</a:t>
            </a:r>
            <a:r>
              <a:rPr lang="en-US" dirty="0" err="1">
                <a:solidFill>
                  <a:schemeClr val="accent1"/>
                </a:solidFill>
                <a:latin typeface="Courier New" pitchFamily="49" charset="0"/>
              </a:rPr>
              <a:t>rax</a:t>
            </a:r>
            <a:r>
              <a:rPr lang="en-US" dirty="0">
                <a:solidFill>
                  <a:schemeClr val="accent1"/>
                </a:solidFill>
                <a:latin typeface="Courier New" pitchFamily="49" charset="0"/>
              </a:rPr>
              <a:t>,%</a:t>
            </a:r>
            <a:r>
              <a:rPr lang="en-US" dirty="0" err="1">
                <a:solidFill>
                  <a:schemeClr val="accent1"/>
                </a:solidFill>
                <a:latin typeface="Courier New" pitchFamily="49" charset="0"/>
              </a:rPr>
              <a:t>rsi</a:t>
            </a:r>
            <a:r>
              <a:rPr lang="en-US" dirty="0">
                <a:solidFill>
                  <a:schemeClr val="accent1"/>
                </a:solidFill>
                <a:latin typeface="Courier New" pitchFamily="49" charset="0"/>
              </a:rPr>
              <a:t>	</a:t>
            </a:r>
            <a:r>
              <a:rPr lang="en-US" dirty="0"/>
              <a:t>Encoding:</a:t>
            </a:r>
            <a:r>
              <a:rPr lang="en-US" dirty="0">
                <a:solidFill>
                  <a:schemeClr val="accent1"/>
                </a:solidFill>
                <a:latin typeface="Courier New" pitchFamily="49" charset="0"/>
              </a:rPr>
              <a:t> 60 06</a:t>
            </a:r>
          </a:p>
          <a:p>
            <a:pPr lvl="1"/>
            <a:r>
              <a:rPr lang="en-US" dirty="0"/>
              <a:t>Two-byte encoding</a:t>
            </a:r>
          </a:p>
          <a:p>
            <a:pPr lvl="2"/>
            <a:r>
              <a:rPr lang="en-US" dirty="0"/>
              <a:t>First indicates instruction type</a:t>
            </a:r>
          </a:p>
          <a:p>
            <a:pPr lvl="2"/>
            <a:r>
              <a:rPr lang="en-US" dirty="0"/>
              <a:t>Second gives source and destination registers</a:t>
            </a:r>
          </a:p>
        </p:txBody>
      </p:sp>
      <p:grpSp>
        <p:nvGrpSpPr>
          <p:cNvPr id="265309" name="Group 93"/>
          <p:cNvGrpSpPr>
            <a:grpSpLocks/>
          </p:cNvGrpSpPr>
          <p:nvPr/>
        </p:nvGrpSpPr>
        <p:grpSpPr bwMode="auto">
          <a:xfrm>
            <a:off x="838200" y="2667000"/>
            <a:ext cx="3124200" cy="304800"/>
            <a:chOff x="528" y="1680"/>
            <a:chExt cx="1968" cy="192"/>
          </a:xfrm>
        </p:grpSpPr>
        <p:sp>
          <p:nvSpPr>
            <p:cNvPr id="265221" name="Rectangle 5"/>
            <p:cNvSpPr>
              <a:spLocks noChangeArrowheads="1"/>
            </p:cNvSpPr>
            <p:nvPr/>
          </p:nvSpPr>
          <p:spPr bwMode="auto">
            <a:xfrm>
              <a:off x="528" y="1680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chemeClr val="folHlink"/>
                  </a:solidFill>
                  <a:latin typeface="Courier New" pitchFamily="49" charset="0"/>
                </a:rPr>
                <a:t>addq</a:t>
              </a:r>
              <a:r>
                <a:rPr lang="en-US" sz="1600" dirty="0">
                  <a:solidFill>
                    <a:schemeClr val="folHlink"/>
                  </a:solidFill>
                  <a:latin typeface="Courier New" pitchFamily="49" charset="0"/>
                </a:rPr>
                <a:t> </a:t>
              </a:r>
              <a:r>
                <a:rPr lang="en-US" sz="1600" dirty="0" err="1">
                  <a:solidFill>
                    <a:schemeClr val="folHlink"/>
                  </a:solidFill>
                </a:rPr>
                <a:t>rA</a:t>
              </a:r>
              <a:r>
                <a:rPr lang="en-US" sz="1600" dirty="0">
                  <a:solidFill>
                    <a:schemeClr val="folHlink"/>
                  </a:solidFill>
                  <a:latin typeface="Courier New" pitchFamily="49" charset="0"/>
                </a:rPr>
                <a:t>, </a:t>
              </a:r>
              <a:r>
                <a:rPr lang="en-US" sz="1600" dirty="0" err="1">
                  <a:solidFill>
                    <a:schemeClr val="folHlink"/>
                  </a:solidFill>
                </a:rPr>
                <a:t>rB</a:t>
              </a:r>
              <a:endParaRPr lang="en-US" sz="1600" dirty="0">
                <a:solidFill>
                  <a:schemeClr val="folHlink"/>
                </a:solidFill>
              </a:endParaRPr>
            </a:p>
          </p:txBody>
        </p:sp>
        <p:grpSp>
          <p:nvGrpSpPr>
            <p:cNvPr id="265222" name="Group 6"/>
            <p:cNvGrpSpPr>
              <a:grpSpLocks/>
            </p:cNvGrpSpPr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265223" name="Rectangle 7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65224" name="Rectangle 8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65225" name="Rectangle 9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65226" name="Group 10"/>
            <p:cNvGrpSpPr>
              <a:grpSpLocks/>
            </p:cNvGrpSpPr>
            <p:nvPr/>
          </p:nvGrpSpPr>
          <p:grpSpPr bwMode="auto"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265227" name="Rectangle 11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rA</a:t>
                </a:r>
              </a:p>
            </p:txBody>
          </p:sp>
          <p:sp>
            <p:nvSpPr>
              <p:cNvPr id="265228" name="Rectangle 12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rB</a:t>
                </a:r>
              </a:p>
            </p:txBody>
          </p:sp>
          <p:sp>
            <p:nvSpPr>
              <p:cNvPr id="265229" name="Rectangle 13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  <p:grpSp>
        <p:nvGrpSpPr>
          <p:cNvPr id="265307" name="Group 91"/>
          <p:cNvGrpSpPr>
            <a:grpSpLocks/>
          </p:cNvGrpSpPr>
          <p:nvPr/>
        </p:nvGrpSpPr>
        <p:grpSpPr bwMode="auto">
          <a:xfrm>
            <a:off x="4038600" y="2133600"/>
            <a:ext cx="3698875" cy="533400"/>
            <a:chOff x="2544" y="1104"/>
            <a:chExt cx="2330" cy="336"/>
          </a:xfrm>
        </p:grpSpPr>
        <p:sp>
          <p:nvSpPr>
            <p:cNvPr id="265302" name="Line 86"/>
            <p:cNvSpPr>
              <a:spLocks noChangeShapeType="1"/>
            </p:cNvSpPr>
            <p:nvPr/>
          </p:nvSpPr>
          <p:spPr bwMode="auto">
            <a:xfrm flipH="1">
              <a:off x="2544" y="1200"/>
              <a:ext cx="576" cy="240"/>
            </a:xfrm>
            <a:prstGeom prst="line">
              <a:avLst/>
            </a:prstGeom>
            <a:noFill/>
            <a:ln w="19050">
              <a:solidFill>
                <a:srgbClr val="FF0002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65303" name="Text Box 87"/>
            <p:cNvSpPr txBox="1">
              <a:spLocks noChangeArrowheads="1"/>
            </p:cNvSpPr>
            <p:nvPr/>
          </p:nvSpPr>
          <p:spPr bwMode="auto">
            <a:xfrm>
              <a:off x="3120" y="1104"/>
              <a:ext cx="1754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>
                  <a:solidFill>
                    <a:srgbClr val="FF0002"/>
                  </a:solidFill>
                </a:rPr>
                <a:t>Encoded Representation</a:t>
              </a:r>
            </a:p>
          </p:txBody>
        </p:sp>
      </p:grpSp>
      <p:grpSp>
        <p:nvGrpSpPr>
          <p:cNvPr id="265306" name="Group 90"/>
          <p:cNvGrpSpPr>
            <a:grpSpLocks/>
          </p:cNvGrpSpPr>
          <p:nvPr/>
        </p:nvGrpSpPr>
        <p:grpSpPr bwMode="auto">
          <a:xfrm>
            <a:off x="1905000" y="1600200"/>
            <a:ext cx="3622675" cy="1066800"/>
            <a:chOff x="1200" y="768"/>
            <a:chExt cx="2282" cy="672"/>
          </a:xfrm>
        </p:grpSpPr>
        <p:sp>
          <p:nvSpPr>
            <p:cNvPr id="265304" name="Line 88"/>
            <p:cNvSpPr>
              <a:spLocks noChangeShapeType="1"/>
            </p:cNvSpPr>
            <p:nvPr/>
          </p:nvSpPr>
          <p:spPr bwMode="auto">
            <a:xfrm flipH="1">
              <a:off x="1200" y="864"/>
              <a:ext cx="528" cy="576"/>
            </a:xfrm>
            <a:prstGeom prst="line">
              <a:avLst/>
            </a:prstGeom>
            <a:noFill/>
            <a:ln w="19050">
              <a:solidFill>
                <a:srgbClr val="FF0002"/>
              </a:solidFill>
              <a:round/>
              <a:headEnd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65305" name="Text Box 89"/>
            <p:cNvSpPr txBox="1">
              <a:spLocks noChangeArrowheads="1"/>
            </p:cNvSpPr>
            <p:nvPr/>
          </p:nvSpPr>
          <p:spPr bwMode="auto">
            <a:xfrm>
              <a:off x="1728" y="768"/>
              <a:ext cx="1754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>
                  <a:solidFill>
                    <a:srgbClr val="FF0002"/>
                  </a:solidFill>
                </a:rPr>
                <a:t>Generic Form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and Logical Operations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3400" y="1219200"/>
            <a:ext cx="4241800" cy="5213350"/>
          </a:xfrm>
        </p:spPr>
        <p:txBody>
          <a:bodyPr/>
          <a:lstStyle/>
          <a:p>
            <a:pPr lvl="1"/>
            <a:r>
              <a:rPr lang="en-US" dirty="0"/>
              <a:t>Refer to generically as “</a:t>
            </a:r>
            <a:r>
              <a:rPr lang="en-US" dirty="0" err="1">
                <a:latin typeface="Courier New" pitchFamily="49" charset="0"/>
              </a:rPr>
              <a:t>OPq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Encodings differ only by “function code”</a:t>
            </a:r>
          </a:p>
          <a:p>
            <a:pPr lvl="2"/>
            <a:r>
              <a:rPr lang="en-US" dirty="0"/>
              <a:t>Low-order 4 bytes in first instruction word</a:t>
            </a:r>
          </a:p>
          <a:p>
            <a:pPr lvl="1"/>
            <a:r>
              <a:rPr lang="en-US" dirty="0"/>
              <a:t>Set condition codes as side effect</a:t>
            </a:r>
          </a:p>
          <a:p>
            <a:pPr lvl="2"/>
            <a:endParaRPr lang="en-US" dirty="0"/>
          </a:p>
        </p:txBody>
      </p:sp>
      <p:sp>
        <p:nvSpPr>
          <p:cNvPr id="267268" name="Rectangle 4"/>
          <p:cNvSpPr>
            <a:spLocks noChangeArrowheads="1"/>
          </p:cNvSpPr>
          <p:nvPr/>
        </p:nvSpPr>
        <p:spPr bwMode="auto">
          <a:xfrm>
            <a:off x="563563" y="1676400"/>
            <a:ext cx="3657600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grpSp>
        <p:nvGrpSpPr>
          <p:cNvPr id="267269" name="Group 5"/>
          <p:cNvGrpSpPr>
            <a:grpSpLocks/>
          </p:cNvGrpSpPr>
          <p:nvPr/>
        </p:nvGrpSpPr>
        <p:grpSpPr bwMode="auto">
          <a:xfrm>
            <a:off x="792163" y="1828800"/>
            <a:ext cx="3124200" cy="304800"/>
            <a:chOff x="528" y="1680"/>
            <a:chExt cx="1968" cy="192"/>
          </a:xfrm>
        </p:grpSpPr>
        <p:sp>
          <p:nvSpPr>
            <p:cNvPr id="267270" name="Rectangle 6"/>
            <p:cNvSpPr>
              <a:spLocks noChangeArrowheads="1"/>
            </p:cNvSpPr>
            <p:nvPr/>
          </p:nvSpPr>
          <p:spPr bwMode="auto">
            <a:xfrm>
              <a:off x="528" y="1680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chemeClr val="folHlink"/>
                  </a:solidFill>
                  <a:latin typeface="Courier New" pitchFamily="49" charset="0"/>
                </a:rPr>
                <a:t>addq</a:t>
              </a:r>
              <a:r>
                <a:rPr lang="en-US" sz="1600" dirty="0">
                  <a:solidFill>
                    <a:schemeClr val="folHlink"/>
                  </a:solidFill>
                  <a:latin typeface="Courier New" pitchFamily="49" charset="0"/>
                </a:rPr>
                <a:t> </a:t>
              </a:r>
              <a:r>
                <a:rPr lang="en-US" sz="1600" dirty="0" err="1">
                  <a:solidFill>
                    <a:schemeClr val="folHlink"/>
                  </a:solidFill>
                </a:rPr>
                <a:t>rA</a:t>
              </a:r>
              <a:r>
                <a:rPr lang="en-US" sz="1600" dirty="0">
                  <a:solidFill>
                    <a:schemeClr val="folHlink"/>
                  </a:solidFill>
                  <a:latin typeface="Courier New" pitchFamily="49" charset="0"/>
                </a:rPr>
                <a:t>, </a:t>
              </a:r>
              <a:r>
                <a:rPr lang="en-US" sz="1600" dirty="0" err="1">
                  <a:solidFill>
                    <a:schemeClr val="folHlink"/>
                  </a:solidFill>
                </a:rPr>
                <a:t>rB</a:t>
              </a:r>
              <a:endParaRPr lang="en-US" sz="1600" dirty="0">
                <a:solidFill>
                  <a:schemeClr val="folHlink"/>
                </a:solidFill>
              </a:endParaRPr>
            </a:p>
          </p:txBody>
        </p:sp>
        <p:grpSp>
          <p:nvGrpSpPr>
            <p:cNvPr id="267271" name="Group 7"/>
            <p:cNvGrpSpPr>
              <a:grpSpLocks/>
            </p:cNvGrpSpPr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267272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67273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67274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67275" name="Group 11"/>
            <p:cNvGrpSpPr>
              <a:grpSpLocks/>
            </p:cNvGrpSpPr>
            <p:nvPr/>
          </p:nvGrpSpPr>
          <p:grpSpPr bwMode="auto"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267276" name="Rectangle 12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rA</a:t>
                </a:r>
              </a:p>
            </p:txBody>
          </p:sp>
          <p:sp>
            <p:nvSpPr>
              <p:cNvPr id="267277" name="Rectangle 13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rB</a:t>
                </a:r>
              </a:p>
            </p:txBody>
          </p:sp>
          <p:sp>
            <p:nvSpPr>
              <p:cNvPr id="267278" name="Rectangle 14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  <p:sp>
        <p:nvSpPr>
          <p:cNvPr id="267279" name="Rectangle 15"/>
          <p:cNvSpPr>
            <a:spLocks noChangeArrowheads="1"/>
          </p:cNvSpPr>
          <p:nvPr/>
        </p:nvSpPr>
        <p:spPr bwMode="auto">
          <a:xfrm>
            <a:off x="563563" y="2819400"/>
            <a:ext cx="3657600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grpSp>
        <p:nvGrpSpPr>
          <p:cNvPr id="267280" name="Group 16"/>
          <p:cNvGrpSpPr>
            <a:grpSpLocks/>
          </p:cNvGrpSpPr>
          <p:nvPr/>
        </p:nvGrpSpPr>
        <p:grpSpPr bwMode="auto">
          <a:xfrm>
            <a:off x="792163" y="2971800"/>
            <a:ext cx="3124200" cy="304800"/>
            <a:chOff x="528" y="1680"/>
            <a:chExt cx="1968" cy="192"/>
          </a:xfrm>
        </p:grpSpPr>
        <p:sp>
          <p:nvSpPr>
            <p:cNvPr id="267281" name="Rectangle 17"/>
            <p:cNvSpPr>
              <a:spLocks noChangeArrowheads="1"/>
            </p:cNvSpPr>
            <p:nvPr/>
          </p:nvSpPr>
          <p:spPr bwMode="auto">
            <a:xfrm>
              <a:off x="528" y="1680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chemeClr val="folHlink"/>
                  </a:solidFill>
                  <a:latin typeface="Courier New" pitchFamily="49" charset="0"/>
                </a:rPr>
                <a:t>subq</a:t>
              </a:r>
              <a:r>
                <a:rPr lang="en-US" sz="1600" dirty="0">
                  <a:solidFill>
                    <a:schemeClr val="folHlink"/>
                  </a:solidFill>
                  <a:latin typeface="Courier New" pitchFamily="49" charset="0"/>
                </a:rPr>
                <a:t> </a:t>
              </a:r>
              <a:r>
                <a:rPr lang="en-US" sz="1600" dirty="0" err="1">
                  <a:solidFill>
                    <a:schemeClr val="folHlink"/>
                  </a:solidFill>
                </a:rPr>
                <a:t>rA</a:t>
              </a:r>
              <a:r>
                <a:rPr lang="en-US" sz="1600" dirty="0">
                  <a:solidFill>
                    <a:schemeClr val="folHlink"/>
                  </a:solidFill>
                  <a:latin typeface="Courier New" pitchFamily="49" charset="0"/>
                </a:rPr>
                <a:t>, </a:t>
              </a:r>
              <a:r>
                <a:rPr lang="en-US" sz="1600" dirty="0" err="1">
                  <a:solidFill>
                    <a:schemeClr val="folHlink"/>
                  </a:solidFill>
                </a:rPr>
                <a:t>rB</a:t>
              </a:r>
              <a:endParaRPr lang="en-US" sz="1600" dirty="0">
                <a:solidFill>
                  <a:schemeClr val="folHlink"/>
                </a:solidFill>
              </a:endParaRPr>
            </a:p>
          </p:txBody>
        </p:sp>
        <p:grpSp>
          <p:nvGrpSpPr>
            <p:cNvPr id="267282" name="Group 18"/>
            <p:cNvGrpSpPr>
              <a:grpSpLocks/>
            </p:cNvGrpSpPr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267283" name="Rectangle 19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67284" name="Rectangle 20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267285" name="Rectangle 2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67286" name="Group 22"/>
            <p:cNvGrpSpPr>
              <a:grpSpLocks/>
            </p:cNvGrpSpPr>
            <p:nvPr/>
          </p:nvGrpSpPr>
          <p:grpSpPr bwMode="auto"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267287" name="Rectangle 23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rA</a:t>
                </a:r>
              </a:p>
            </p:txBody>
          </p:sp>
          <p:sp>
            <p:nvSpPr>
              <p:cNvPr id="267288" name="Rectangle 24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rB</a:t>
                </a:r>
              </a:p>
            </p:txBody>
          </p:sp>
          <p:sp>
            <p:nvSpPr>
              <p:cNvPr id="267289" name="Rectangle 25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  <p:sp>
        <p:nvSpPr>
          <p:cNvPr id="267290" name="Rectangle 26"/>
          <p:cNvSpPr>
            <a:spLocks noChangeArrowheads="1"/>
          </p:cNvSpPr>
          <p:nvPr/>
        </p:nvSpPr>
        <p:spPr bwMode="auto">
          <a:xfrm>
            <a:off x="563563" y="3962400"/>
            <a:ext cx="3657600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grpSp>
        <p:nvGrpSpPr>
          <p:cNvPr id="267291" name="Group 27"/>
          <p:cNvGrpSpPr>
            <a:grpSpLocks/>
          </p:cNvGrpSpPr>
          <p:nvPr/>
        </p:nvGrpSpPr>
        <p:grpSpPr bwMode="auto">
          <a:xfrm>
            <a:off x="792163" y="4114800"/>
            <a:ext cx="3124200" cy="304800"/>
            <a:chOff x="528" y="1680"/>
            <a:chExt cx="1968" cy="192"/>
          </a:xfrm>
        </p:grpSpPr>
        <p:sp>
          <p:nvSpPr>
            <p:cNvPr id="267292" name="Rectangle 28"/>
            <p:cNvSpPr>
              <a:spLocks noChangeArrowheads="1"/>
            </p:cNvSpPr>
            <p:nvPr/>
          </p:nvSpPr>
          <p:spPr bwMode="auto">
            <a:xfrm>
              <a:off x="528" y="1680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chemeClr val="folHlink"/>
                  </a:solidFill>
                  <a:latin typeface="Courier New" pitchFamily="49" charset="0"/>
                </a:rPr>
                <a:t>andq</a:t>
              </a:r>
              <a:r>
                <a:rPr lang="en-US" sz="1600" dirty="0">
                  <a:solidFill>
                    <a:schemeClr val="folHlink"/>
                  </a:solidFill>
                  <a:latin typeface="Courier New" pitchFamily="49" charset="0"/>
                </a:rPr>
                <a:t> </a:t>
              </a:r>
              <a:r>
                <a:rPr lang="en-US" sz="1600" dirty="0" err="1">
                  <a:solidFill>
                    <a:schemeClr val="folHlink"/>
                  </a:solidFill>
                </a:rPr>
                <a:t>rA</a:t>
              </a:r>
              <a:r>
                <a:rPr lang="en-US" sz="1600" dirty="0">
                  <a:solidFill>
                    <a:schemeClr val="folHlink"/>
                  </a:solidFill>
                  <a:latin typeface="Courier New" pitchFamily="49" charset="0"/>
                </a:rPr>
                <a:t>, </a:t>
              </a:r>
              <a:r>
                <a:rPr lang="en-US" sz="1600" dirty="0" err="1">
                  <a:solidFill>
                    <a:schemeClr val="folHlink"/>
                  </a:solidFill>
                </a:rPr>
                <a:t>rB</a:t>
              </a:r>
              <a:endParaRPr lang="en-US" sz="1600" dirty="0">
                <a:solidFill>
                  <a:schemeClr val="folHlink"/>
                </a:solidFill>
              </a:endParaRPr>
            </a:p>
          </p:txBody>
        </p:sp>
        <p:grpSp>
          <p:nvGrpSpPr>
            <p:cNvPr id="267293" name="Group 29"/>
            <p:cNvGrpSpPr>
              <a:grpSpLocks/>
            </p:cNvGrpSpPr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267294" name="Rectangle 3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67295" name="Rectangle 31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267296" name="Rectangle 32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67297" name="Group 33"/>
            <p:cNvGrpSpPr>
              <a:grpSpLocks/>
            </p:cNvGrpSpPr>
            <p:nvPr/>
          </p:nvGrpSpPr>
          <p:grpSpPr bwMode="auto"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267298" name="Rectangle 34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rA</a:t>
                </a:r>
              </a:p>
            </p:txBody>
          </p:sp>
          <p:sp>
            <p:nvSpPr>
              <p:cNvPr id="267299" name="Rectangle 35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rB</a:t>
                </a:r>
              </a:p>
            </p:txBody>
          </p:sp>
          <p:sp>
            <p:nvSpPr>
              <p:cNvPr id="267300" name="Rectangle 36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  <p:sp>
        <p:nvSpPr>
          <p:cNvPr id="267301" name="Rectangle 37"/>
          <p:cNvSpPr>
            <a:spLocks noChangeArrowheads="1"/>
          </p:cNvSpPr>
          <p:nvPr/>
        </p:nvSpPr>
        <p:spPr bwMode="auto">
          <a:xfrm>
            <a:off x="563563" y="5105400"/>
            <a:ext cx="3657600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grpSp>
        <p:nvGrpSpPr>
          <p:cNvPr id="267302" name="Group 38"/>
          <p:cNvGrpSpPr>
            <a:grpSpLocks/>
          </p:cNvGrpSpPr>
          <p:nvPr/>
        </p:nvGrpSpPr>
        <p:grpSpPr bwMode="auto">
          <a:xfrm>
            <a:off x="792163" y="5257800"/>
            <a:ext cx="3124200" cy="304800"/>
            <a:chOff x="528" y="1680"/>
            <a:chExt cx="1968" cy="192"/>
          </a:xfrm>
        </p:grpSpPr>
        <p:sp>
          <p:nvSpPr>
            <p:cNvPr id="267303" name="Rectangle 39"/>
            <p:cNvSpPr>
              <a:spLocks noChangeArrowheads="1"/>
            </p:cNvSpPr>
            <p:nvPr/>
          </p:nvSpPr>
          <p:spPr bwMode="auto">
            <a:xfrm>
              <a:off x="528" y="1680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chemeClr val="folHlink"/>
                  </a:solidFill>
                  <a:latin typeface="Courier New" pitchFamily="49" charset="0"/>
                </a:rPr>
                <a:t>xorq</a:t>
              </a:r>
              <a:r>
                <a:rPr lang="en-US" sz="1600" dirty="0">
                  <a:solidFill>
                    <a:schemeClr val="folHlink"/>
                  </a:solidFill>
                  <a:latin typeface="Courier New" pitchFamily="49" charset="0"/>
                </a:rPr>
                <a:t> </a:t>
              </a:r>
              <a:r>
                <a:rPr lang="en-US" sz="1600" dirty="0" err="1">
                  <a:solidFill>
                    <a:schemeClr val="folHlink"/>
                  </a:solidFill>
                </a:rPr>
                <a:t>rA</a:t>
              </a:r>
              <a:r>
                <a:rPr lang="en-US" sz="1600" dirty="0">
                  <a:solidFill>
                    <a:schemeClr val="folHlink"/>
                  </a:solidFill>
                  <a:latin typeface="Courier New" pitchFamily="49" charset="0"/>
                </a:rPr>
                <a:t>, </a:t>
              </a:r>
              <a:r>
                <a:rPr lang="en-US" sz="1600" dirty="0" err="1">
                  <a:solidFill>
                    <a:schemeClr val="folHlink"/>
                  </a:solidFill>
                </a:rPr>
                <a:t>rB</a:t>
              </a:r>
              <a:endParaRPr lang="en-US" sz="1600" dirty="0">
                <a:solidFill>
                  <a:schemeClr val="folHlink"/>
                </a:solidFill>
              </a:endParaRPr>
            </a:p>
          </p:txBody>
        </p:sp>
        <p:grpSp>
          <p:nvGrpSpPr>
            <p:cNvPr id="267304" name="Group 40"/>
            <p:cNvGrpSpPr>
              <a:grpSpLocks/>
            </p:cNvGrpSpPr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267305" name="Rectangle 4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67306" name="Rectangle 42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267307" name="Rectangle 43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67308" name="Group 44"/>
            <p:cNvGrpSpPr>
              <a:grpSpLocks/>
            </p:cNvGrpSpPr>
            <p:nvPr/>
          </p:nvGrpSpPr>
          <p:grpSpPr bwMode="auto"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267309" name="Rectangle 45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rA</a:t>
                </a:r>
              </a:p>
            </p:txBody>
          </p:sp>
          <p:sp>
            <p:nvSpPr>
              <p:cNvPr id="267310" name="Rectangle 46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rB</a:t>
                </a:r>
              </a:p>
            </p:txBody>
          </p:sp>
          <p:sp>
            <p:nvSpPr>
              <p:cNvPr id="267311" name="Rectangle 47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  <p:sp>
        <p:nvSpPr>
          <p:cNvPr id="267312" name="Text Box 48"/>
          <p:cNvSpPr txBox="1">
            <a:spLocks noChangeArrowheads="1"/>
          </p:cNvSpPr>
          <p:nvPr/>
        </p:nvSpPr>
        <p:spPr bwMode="auto">
          <a:xfrm>
            <a:off x="563563" y="1295400"/>
            <a:ext cx="53022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/>
              <a:t>Add</a:t>
            </a:r>
          </a:p>
        </p:txBody>
      </p:sp>
      <p:sp>
        <p:nvSpPr>
          <p:cNvPr id="267313" name="Text Box 49"/>
          <p:cNvSpPr txBox="1">
            <a:spLocks noChangeArrowheads="1"/>
          </p:cNvSpPr>
          <p:nvPr/>
        </p:nvSpPr>
        <p:spPr bwMode="auto">
          <a:xfrm>
            <a:off x="563563" y="2438400"/>
            <a:ext cx="237172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/>
              <a:t>Subtract (rA from rB)</a:t>
            </a:r>
          </a:p>
        </p:txBody>
      </p:sp>
      <p:sp>
        <p:nvSpPr>
          <p:cNvPr id="267314" name="Text Box 50"/>
          <p:cNvSpPr txBox="1">
            <a:spLocks noChangeArrowheads="1"/>
          </p:cNvSpPr>
          <p:nvPr/>
        </p:nvSpPr>
        <p:spPr bwMode="auto">
          <a:xfrm>
            <a:off x="563563" y="3581400"/>
            <a:ext cx="53022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/>
              <a:t>And</a:t>
            </a:r>
          </a:p>
        </p:txBody>
      </p:sp>
      <p:sp>
        <p:nvSpPr>
          <p:cNvPr id="267315" name="Text Box 51"/>
          <p:cNvSpPr txBox="1">
            <a:spLocks noChangeArrowheads="1"/>
          </p:cNvSpPr>
          <p:nvPr/>
        </p:nvSpPr>
        <p:spPr bwMode="auto">
          <a:xfrm>
            <a:off x="563563" y="4724400"/>
            <a:ext cx="14859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/>
              <a:t>Exclusive-Or</a:t>
            </a:r>
          </a:p>
        </p:txBody>
      </p:sp>
      <p:grpSp>
        <p:nvGrpSpPr>
          <p:cNvPr id="267321" name="Group 57"/>
          <p:cNvGrpSpPr>
            <a:grpSpLocks/>
          </p:cNvGrpSpPr>
          <p:nvPr/>
        </p:nvGrpSpPr>
        <p:grpSpPr bwMode="auto">
          <a:xfrm>
            <a:off x="301625" y="1049338"/>
            <a:ext cx="2395538" cy="703262"/>
            <a:chOff x="27" y="565"/>
            <a:chExt cx="1509" cy="443"/>
          </a:xfrm>
        </p:grpSpPr>
        <p:sp>
          <p:nvSpPr>
            <p:cNvPr id="267316" name="Line 52"/>
            <p:cNvSpPr>
              <a:spLocks noChangeShapeType="1"/>
            </p:cNvSpPr>
            <p:nvPr/>
          </p:nvSpPr>
          <p:spPr bwMode="auto">
            <a:xfrm>
              <a:off x="1248" y="768"/>
              <a:ext cx="288" cy="240"/>
            </a:xfrm>
            <a:prstGeom prst="line">
              <a:avLst/>
            </a:prstGeom>
            <a:noFill/>
            <a:ln w="19050">
              <a:solidFill>
                <a:srgbClr val="FF0002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67317" name="Text Box 53"/>
            <p:cNvSpPr txBox="1">
              <a:spLocks noChangeArrowheads="1"/>
            </p:cNvSpPr>
            <p:nvPr/>
          </p:nvSpPr>
          <p:spPr bwMode="auto">
            <a:xfrm>
              <a:off x="27" y="565"/>
              <a:ext cx="1202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r"/>
              <a:r>
                <a:rPr lang="en-US">
                  <a:solidFill>
                    <a:srgbClr val="FF0002"/>
                  </a:solidFill>
                </a:rPr>
                <a:t>Instruction Code</a:t>
              </a:r>
            </a:p>
          </p:txBody>
        </p:sp>
      </p:grpSp>
      <p:grpSp>
        <p:nvGrpSpPr>
          <p:cNvPr id="267320" name="Group 56"/>
          <p:cNvGrpSpPr>
            <a:grpSpLocks/>
          </p:cNvGrpSpPr>
          <p:nvPr/>
        </p:nvGrpSpPr>
        <p:grpSpPr bwMode="auto">
          <a:xfrm>
            <a:off x="2803525" y="1049338"/>
            <a:ext cx="1692275" cy="703262"/>
            <a:chOff x="1603" y="565"/>
            <a:chExt cx="1066" cy="443"/>
          </a:xfrm>
        </p:grpSpPr>
        <p:sp>
          <p:nvSpPr>
            <p:cNvPr id="267318" name="Line 54"/>
            <p:cNvSpPr>
              <a:spLocks noChangeShapeType="1"/>
            </p:cNvSpPr>
            <p:nvPr/>
          </p:nvSpPr>
          <p:spPr bwMode="auto">
            <a:xfrm flipH="1">
              <a:off x="1824" y="768"/>
              <a:ext cx="144" cy="240"/>
            </a:xfrm>
            <a:prstGeom prst="line">
              <a:avLst/>
            </a:prstGeom>
            <a:noFill/>
            <a:ln w="19050">
              <a:solidFill>
                <a:srgbClr val="FF0002"/>
              </a:solidFill>
              <a:round/>
              <a:headEnd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67319" name="Text Box 55"/>
            <p:cNvSpPr txBox="1">
              <a:spLocks noChangeArrowheads="1"/>
            </p:cNvSpPr>
            <p:nvPr/>
          </p:nvSpPr>
          <p:spPr bwMode="auto">
            <a:xfrm>
              <a:off x="1603" y="565"/>
              <a:ext cx="1066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r"/>
              <a:r>
                <a:rPr lang="en-US">
                  <a:solidFill>
                    <a:srgbClr val="FF0002"/>
                  </a:solidFill>
                </a:rPr>
                <a:t>Function Code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Move Operations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5403850"/>
            <a:ext cx="7696200" cy="1257300"/>
          </a:xfrm>
        </p:spPr>
        <p:txBody>
          <a:bodyPr/>
          <a:lstStyle/>
          <a:p>
            <a:pPr lvl="1"/>
            <a:r>
              <a:rPr lang="en-US" dirty="0"/>
              <a:t>Like the x86-64 </a:t>
            </a:r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/>
              <a:t> instruction</a:t>
            </a:r>
          </a:p>
          <a:p>
            <a:pPr lvl="1"/>
            <a:r>
              <a:rPr lang="en-US" dirty="0"/>
              <a:t>Simpler format for memory addresses</a:t>
            </a:r>
          </a:p>
          <a:p>
            <a:pPr lvl="1"/>
            <a:r>
              <a:rPr lang="en-US" dirty="0"/>
              <a:t>Give different names to keep them distinct</a:t>
            </a:r>
          </a:p>
        </p:txBody>
      </p:sp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334963" y="1295400"/>
            <a:ext cx="8345487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8294" name="Rectangle 6"/>
          <p:cNvSpPr>
            <a:spLocks noChangeArrowheads="1"/>
          </p:cNvSpPr>
          <p:nvPr/>
        </p:nvSpPr>
        <p:spPr bwMode="auto">
          <a:xfrm>
            <a:off x="563563" y="1447800"/>
            <a:ext cx="19050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rrmovq</a:t>
            </a:r>
            <a:r>
              <a:rPr lang="en-US" sz="1600" dirty="0">
                <a:solidFill>
                  <a:schemeClr val="folHlink"/>
                </a:solidFill>
              </a:rPr>
              <a:t> </a:t>
            </a:r>
            <a:r>
              <a:rPr lang="en-US" sz="1600" dirty="0" err="1">
                <a:solidFill>
                  <a:schemeClr val="folHlink"/>
                </a:solidFill>
              </a:rPr>
              <a:t>rA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, </a:t>
            </a:r>
            <a:r>
              <a:rPr lang="en-US" sz="1600" dirty="0" err="1">
                <a:solidFill>
                  <a:schemeClr val="folHlink"/>
                </a:solidFill>
              </a:rPr>
              <a:t>rB</a:t>
            </a:r>
            <a:endParaRPr lang="en-US" sz="1600" dirty="0">
              <a:solidFill>
                <a:schemeClr val="folHlink"/>
              </a:solidFill>
            </a:endParaRPr>
          </a:p>
        </p:txBody>
      </p:sp>
      <p:grpSp>
        <p:nvGrpSpPr>
          <p:cNvPr id="268295" name="Group 7"/>
          <p:cNvGrpSpPr>
            <a:grpSpLocks/>
          </p:cNvGrpSpPr>
          <p:nvPr/>
        </p:nvGrpSpPr>
        <p:grpSpPr bwMode="auto">
          <a:xfrm>
            <a:off x="2468563" y="1447800"/>
            <a:ext cx="609600" cy="304800"/>
            <a:chOff x="1296" y="2544"/>
            <a:chExt cx="384" cy="192"/>
          </a:xfrm>
        </p:grpSpPr>
        <p:sp>
          <p:nvSpPr>
            <p:cNvPr id="268296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68297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268298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sp>
        <p:nvSpPr>
          <p:cNvPr id="268314" name="Rectangle 26"/>
          <p:cNvSpPr>
            <a:spLocks noChangeArrowheads="1"/>
          </p:cNvSpPr>
          <p:nvPr/>
        </p:nvSpPr>
        <p:spPr bwMode="auto">
          <a:xfrm>
            <a:off x="350838" y="2286000"/>
            <a:ext cx="8329612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8336" name="Text Box 48"/>
          <p:cNvSpPr txBox="1">
            <a:spLocks noChangeArrowheads="1"/>
          </p:cNvSpPr>
          <p:nvPr/>
        </p:nvSpPr>
        <p:spPr bwMode="auto">
          <a:xfrm>
            <a:off x="6394450" y="984250"/>
            <a:ext cx="2314320" cy="34624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dirty="0"/>
              <a:t>Register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Register</a:t>
            </a:r>
          </a:p>
        </p:txBody>
      </p:sp>
      <p:sp>
        <p:nvSpPr>
          <p:cNvPr id="268338" name="Text Box 50"/>
          <p:cNvSpPr txBox="1">
            <a:spLocks noChangeArrowheads="1"/>
          </p:cNvSpPr>
          <p:nvPr/>
        </p:nvSpPr>
        <p:spPr bwMode="auto">
          <a:xfrm>
            <a:off x="6165850" y="1974850"/>
            <a:ext cx="2532416" cy="34624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dirty="0"/>
              <a:t>Immediate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Register</a:t>
            </a:r>
          </a:p>
        </p:txBody>
      </p:sp>
      <p:sp>
        <p:nvSpPr>
          <p:cNvPr id="268316" name="Rectangle 28"/>
          <p:cNvSpPr>
            <a:spLocks noChangeArrowheads="1"/>
          </p:cNvSpPr>
          <p:nvPr/>
        </p:nvSpPr>
        <p:spPr bwMode="auto">
          <a:xfrm>
            <a:off x="503238" y="2438400"/>
            <a:ext cx="19050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irmovq</a:t>
            </a:r>
            <a:r>
              <a:rPr lang="en-US" sz="1600" dirty="0">
                <a:solidFill>
                  <a:schemeClr val="folHlink"/>
                </a:solidFill>
              </a:rPr>
              <a:t> V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, </a:t>
            </a:r>
            <a:r>
              <a:rPr lang="en-US" sz="1600" dirty="0" err="1">
                <a:solidFill>
                  <a:schemeClr val="folHlink"/>
                </a:solidFill>
              </a:rPr>
              <a:t>rB</a:t>
            </a:r>
            <a:endParaRPr lang="en-US" sz="1600" dirty="0">
              <a:solidFill>
                <a:schemeClr val="folHlink"/>
              </a:solidFill>
            </a:endParaRPr>
          </a:p>
        </p:txBody>
      </p:sp>
      <p:grpSp>
        <p:nvGrpSpPr>
          <p:cNvPr id="268352" name="Group 64"/>
          <p:cNvGrpSpPr>
            <a:grpSpLocks/>
          </p:cNvGrpSpPr>
          <p:nvPr/>
        </p:nvGrpSpPr>
        <p:grpSpPr bwMode="auto">
          <a:xfrm>
            <a:off x="3017838" y="2438400"/>
            <a:ext cx="609600" cy="304800"/>
            <a:chOff x="2688" y="1632"/>
            <a:chExt cx="384" cy="192"/>
          </a:xfrm>
        </p:grpSpPr>
        <p:sp>
          <p:nvSpPr>
            <p:cNvPr id="268353" name="Rectangle 65"/>
            <p:cNvSpPr>
              <a:spLocks noChangeArrowheads="1"/>
            </p:cNvSpPr>
            <p:nvPr/>
          </p:nvSpPr>
          <p:spPr bwMode="auto">
            <a:xfrm>
              <a:off x="2688" y="1632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F</a:t>
              </a:r>
            </a:p>
          </p:txBody>
        </p:sp>
        <p:sp>
          <p:nvSpPr>
            <p:cNvPr id="268354" name="Rectangle 66"/>
            <p:cNvSpPr>
              <a:spLocks noChangeArrowheads="1"/>
            </p:cNvSpPr>
            <p:nvPr/>
          </p:nvSpPr>
          <p:spPr bwMode="auto">
            <a:xfrm>
              <a:off x="2880" y="1632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dirty="0" err="1"/>
                <a:t>rB</a:t>
              </a:r>
              <a:endParaRPr lang="en-US" dirty="0"/>
            </a:p>
          </p:txBody>
        </p:sp>
        <p:sp>
          <p:nvSpPr>
            <p:cNvPr id="268355" name="Rectangle 67"/>
            <p:cNvSpPr>
              <a:spLocks noChangeArrowheads="1"/>
            </p:cNvSpPr>
            <p:nvPr/>
          </p:nvSpPr>
          <p:spPr bwMode="auto">
            <a:xfrm>
              <a:off x="2688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</p:grpSp>
      <p:grpSp>
        <p:nvGrpSpPr>
          <p:cNvPr id="268348" name="Group 60"/>
          <p:cNvGrpSpPr>
            <a:grpSpLocks/>
          </p:cNvGrpSpPr>
          <p:nvPr/>
        </p:nvGrpSpPr>
        <p:grpSpPr bwMode="auto">
          <a:xfrm>
            <a:off x="2408238" y="2438400"/>
            <a:ext cx="609600" cy="304800"/>
            <a:chOff x="1296" y="2544"/>
            <a:chExt cx="384" cy="192"/>
          </a:xfrm>
        </p:grpSpPr>
        <p:sp>
          <p:nvSpPr>
            <p:cNvPr id="268349" name="Rectangle 61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3</a:t>
              </a:r>
            </a:p>
          </p:txBody>
        </p:sp>
        <p:sp>
          <p:nvSpPr>
            <p:cNvPr id="268350" name="Rectangle 62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268351" name="Rectangle 63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</p:grpSp>
      <p:sp>
        <p:nvSpPr>
          <p:cNvPr id="268356" name="Rectangle 68"/>
          <p:cNvSpPr>
            <a:spLocks noChangeArrowheads="1"/>
          </p:cNvSpPr>
          <p:nvPr/>
        </p:nvSpPr>
        <p:spPr bwMode="auto">
          <a:xfrm>
            <a:off x="3627438" y="2438400"/>
            <a:ext cx="4900612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/>
              <a:t>V</a:t>
            </a:r>
          </a:p>
        </p:txBody>
      </p:sp>
      <p:sp>
        <p:nvSpPr>
          <p:cNvPr id="268360" name="Rectangle 72"/>
          <p:cNvSpPr>
            <a:spLocks noChangeArrowheads="1"/>
          </p:cNvSpPr>
          <p:nvPr/>
        </p:nvSpPr>
        <p:spPr bwMode="auto">
          <a:xfrm>
            <a:off x="350838" y="3276600"/>
            <a:ext cx="8329612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8361" name="Text Box 73"/>
          <p:cNvSpPr txBox="1">
            <a:spLocks noChangeArrowheads="1"/>
          </p:cNvSpPr>
          <p:nvPr/>
        </p:nvSpPr>
        <p:spPr bwMode="auto">
          <a:xfrm>
            <a:off x="6394450" y="2965450"/>
            <a:ext cx="2275773" cy="34624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dirty="0"/>
              <a:t>Register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Memory</a:t>
            </a:r>
          </a:p>
        </p:txBody>
      </p:sp>
      <p:sp>
        <p:nvSpPr>
          <p:cNvPr id="268363" name="Rectangle 75"/>
          <p:cNvSpPr>
            <a:spLocks noChangeArrowheads="1"/>
          </p:cNvSpPr>
          <p:nvPr/>
        </p:nvSpPr>
        <p:spPr bwMode="auto">
          <a:xfrm>
            <a:off x="503238" y="3429000"/>
            <a:ext cx="19050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rmmovq</a:t>
            </a:r>
            <a:r>
              <a:rPr lang="en-US" sz="1600" dirty="0">
                <a:solidFill>
                  <a:schemeClr val="folHlink"/>
                </a:solidFill>
              </a:rPr>
              <a:t> </a:t>
            </a:r>
            <a:r>
              <a:rPr lang="en-US" sz="1600" dirty="0" err="1">
                <a:solidFill>
                  <a:schemeClr val="folHlink"/>
                </a:solidFill>
              </a:rPr>
              <a:t>rA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,</a:t>
            </a:r>
            <a:r>
              <a:rPr lang="en-US" sz="1600" dirty="0">
                <a:solidFill>
                  <a:schemeClr val="folHlink"/>
                </a:solidFill>
              </a:rPr>
              <a:t> D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chemeClr val="folHlink"/>
                </a:solidFill>
              </a:rPr>
              <a:t>rB</a:t>
            </a:r>
            <a:r>
              <a:rPr lang="en-US" sz="1600" dirty="0">
                <a:solidFill>
                  <a:schemeClr val="folHlink"/>
                </a:solidFill>
              </a:rPr>
              <a:t>)</a:t>
            </a:r>
          </a:p>
        </p:txBody>
      </p:sp>
      <p:grpSp>
        <p:nvGrpSpPr>
          <p:cNvPr id="268365" name="Group 77"/>
          <p:cNvGrpSpPr>
            <a:grpSpLocks/>
          </p:cNvGrpSpPr>
          <p:nvPr/>
        </p:nvGrpSpPr>
        <p:grpSpPr bwMode="auto">
          <a:xfrm>
            <a:off x="2408238" y="3429000"/>
            <a:ext cx="609600" cy="304800"/>
            <a:chOff x="1296" y="2544"/>
            <a:chExt cx="384" cy="192"/>
          </a:xfrm>
        </p:grpSpPr>
        <p:sp>
          <p:nvSpPr>
            <p:cNvPr id="268366" name="Rectangle 7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4</a:t>
              </a:r>
            </a:p>
          </p:txBody>
        </p:sp>
        <p:sp>
          <p:nvSpPr>
            <p:cNvPr id="268367" name="Rectangle 7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268368" name="Rectangle 8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</p:grpSp>
      <p:grpSp>
        <p:nvGrpSpPr>
          <p:cNvPr id="268369" name="Group 81"/>
          <p:cNvGrpSpPr>
            <a:grpSpLocks/>
          </p:cNvGrpSpPr>
          <p:nvPr/>
        </p:nvGrpSpPr>
        <p:grpSpPr bwMode="auto">
          <a:xfrm>
            <a:off x="3017838" y="3429000"/>
            <a:ext cx="609600" cy="304800"/>
            <a:chOff x="2688" y="1632"/>
            <a:chExt cx="384" cy="192"/>
          </a:xfrm>
        </p:grpSpPr>
        <p:sp>
          <p:nvSpPr>
            <p:cNvPr id="268370" name="Rectangle 82"/>
            <p:cNvSpPr>
              <a:spLocks noChangeArrowheads="1"/>
            </p:cNvSpPr>
            <p:nvPr/>
          </p:nvSpPr>
          <p:spPr bwMode="auto">
            <a:xfrm>
              <a:off x="2688" y="1632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chemeClr val="folHlink"/>
                  </a:solidFill>
                </a:rPr>
                <a:t>rA</a:t>
              </a:r>
              <a:endParaRPr lang="en-US" sz="1600" dirty="0">
                <a:solidFill>
                  <a:schemeClr val="folHlink"/>
                </a:solidFill>
              </a:endParaRPr>
            </a:p>
          </p:txBody>
        </p:sp>
        <p:sp>
          <p:nvSpPr>
            <p:cNvPr id="268371" name="Rectangle 83"/>
            <p:cNvSpPr>
              <a:spLocks noChangeArrowheads="1"/>
            </p:cNvSpPr>
            <p:nvPr/>
          </p:nvSpPr>
          <p:spPr bwMode="auto">
            <a:xfrm>
              <a:off x="2880" y="1632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/>
                <a:t>rB</a:t>
              </a:r>
            </a:p>
          </p:txBody>
        </p:sp>
        <p:sp>
          <p:nvSpPr>
            <p:cNvPr id="268372" name="Rectangle 84"/>
            <p:cNvSpPr>
              <a:spLocks noChangeArrowheads="1"/>
            </p:cNvSpPr>
            <p:nvPr/>
          </p:nvSpPr>
          <p:spPr bwMode="auto">
            <a:xfrm>
              <a:off x="2688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</p:grpSp>
      <p:sp>
        <p:nvSpPr>
          <p:cNvPr id="268373" name="Rectangle 85"/>
          <p:cNvSpPr>
            <a:spLocks noChangeArrowheads="1"/>
          </p:cNvSpPr>
          <p:nvPr/>
        </p:nvSpPr>
        <p:spPr bwMode="auto">
          <a:xfrm>
            <a:off x="3627438" y="3429000"/>
            <a:ext cx="4900612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/>
              <a:t>D</a:t>
            </a:r>
          </a:p>
        </p:txBody>
      </p:sp>
      <p:sp>
        <p:nvSpPr>
          <p:cNvPr id="268374" name="Rectangle 86"/>
          <p:cNvSpPr>
            <a:spLocks noChangeArrowheads="1"/>
          </p:cNvSpPr>
          <p:nvPr/>
        </p:nvSpPr>
        <p:spPr bwMode="auto">
          <a:xfrm>
            <a:off x="350838" y="4343400"/>
            <a:ext cx="8329612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8375" name="Text Box 87"/>
          <p:cNvSpPr txBox="1">
            <a:spLocks noChangeArrowheads="1"/>
          </p:cNvSpPr>
          <p:nvPr/>
        </p:nvSpPr>
        <p:spPr bwMode="auto">
          <a:xfrm>
            <a:off x="6394450" y="4032250"/>
            <a:ext cx="2275773" cy="34624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dirty="0"/>
              <a:t>Memory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Register</a:t>
            </a:r>
          </a:p>
        </p:txBody>
      </p:sp>
      <p:sp>
        <p:nvSpPr>
          <p:cNvPr id="268377" name="Rectangle 89"/>
          <p:cNvSpPr>
            <a:spLocks noChangeArrowheads="1"/>
          </p:cNvSpPr>
          <p:nvPr/>
        </p:nvSpPr>
        <p:spPr bwMode="auto">
          <a:xfrm>
            <a:off x="503238" y="4495800"/>
            <a:ext cx="19050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mrmovq</a:t>
            </a:r>
            <a:r>
              <a:rPr lang="en-US" sz="1600" dirty="0">
                <a:solidFill>
                  <a:schemeClr val="folHlink"/>
                </a:solidFill>
              </a:rPr>
              <a:t> D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chemeClr val="folHlink"/>
                </a:solidFill>
              </a:rPr>
              <a:t>rB</a:t>
            </a:r>
            <a:r>
              <a:rPr lang="en-US" sz="1600" dirty="0">
                <a:solidFill>
                  <a:schemeClr val="folHlink"/>
                </a:solidFill>
              </a:rPr>
              <a:t>), </a:t>
            </a:r>
            <a:r>
              <a:rPr lang="en-US" sz="1600" dirty="0" err="1">
                <a:solidFill>
                  <a:schemeClr val="folHlink"/>
                </a:solidFill>
              </a:rPr>
              <a:t>rA</a:t>
            </a:r>
            <a:endParaRPr lang="en-US" sz="1600" dirty="0">
              <a:solidFill>
                <a:schemeClr val="folHlink"/>
              </a:solidFill>
              <a:latin typeface="Courier New" pitchFamily="49" charset="0"/>
            </a:endParaRPr>
          </a:p>
        </p:txBody>
      </p:sp>
      <p:grpSp>
        <p:nvGrpSpPr>
          <p:cNvPr id="268379" name="Group 91"/>
          <p:cNvGrpSpPr>
            <a:grpSpLocks/>
          </p:cNvGrpSpPr>
          <p:nvPr/>
        </p:nvGrpSpPr>
        <p:grpSpPr bwMode="auto">
          <a:xfrm>
            <a:off x="2408238" y="4495800"/>
            <a:ext cx="609600" cy="304800"/>
            <a:chOff x="1296" y="2544"/>
            <a:chExt cx="384" cy="192"/>
          </a:xfrm>
        </p:grpSpPr>
        <p:sp>
          <p:nvSpPr>
            <p:cNvPr id="268380" name="Rectangle 92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5</a:t>
              </a:r>
            </a:p>
          </p:txBody>
        </p:sp>
        <p:sp>
          <p:nvSpPr>
            <p:cNvPr id="268381" name="Rectangle 93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268382" name="Rectangle 94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</p:grpSp>
      <p:grpSp>
        <p:nvGrpSpPr>
          <p:cNvPr id="268383" name="Group 95"/>
          <p:cNvGrpSpPr>
            <a:grpSpLocks/>
          </p:cNvGrpSpPr>
          <p:nvPr/>
        </p:nvGrpSpPr>
        <p:grpSpPr bwMode="auto">
          <a:xfrm>
            <a:off x="3017838" y="4495800"/>
            <a:ext cx="609600" cy="304800"/>
            <a:chOff x="2688" y="1632"/>
            <a:chExt cx="384" cy="192"/>
          </a:xfrm>
        </p:grpSpPr>
        <p:sp>
          <p:nvSpPr>
            <p:cNvPr id="268384" name="Rectangle 96"/>
            <p:cNvSpPr>
              <a:spLocks noChangeArrowheads="1"/>
            </p:cNvSpPr>
            <p:nvPr/>
          </p:nvSpPr>
          <p:spPr bwMode="auto">
            <a:xfrm>
              <a:off x="2688" y="1632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rA</a:t>
              </a:r>
            </a:p>
          </p:txBody>
        </p:sp>
        <p:sp>
          <p:nvSpPr>
            <p:cNvPr id="268385" name="Rectangle 97"/>
            <p:cNvSpPr>
              <a:spLocks noChangeArrowheads="1"/>
            </p:cNvSpPr>
            <p:nvPr/>
          </p:nvSpPr>
          <p:spPr bwMode="auto">
            <a:xfrm>
              <a:off x="2880" y="1632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/>
                <a:t>rB</a:t>
              </a:r>
            </a:p>
          </p:txBody>
        </p:sp>
        <p:sp>
          <p:nvSpPr>
            <p:cNvPr id="268386" name="Rectangle 98"/>
            <p:cNvSpPr>
              <a:spLocks noChangeArrowheads="1"/>
            </p:cNvSpPr>
            <p:nvPr/>
          </p:nvSpPr>
          <p:spPr bwMode="auto">
            <a:xfrm>
              <a:off x="2688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</p:grpSp>
      <p:sp>
        <p:nvSpPr>
          <p:cNvPr id="268387" name="Rectangle 99"/>
          <p:cNvSpPr>
            <a:spLocks noChangeArrowheads="1"/>
          </p:cNvSpPr>
          <p:nvPr/>
        </p:nvSpPr>
        <p:spPr bwMode="auto">
          <a:xfrm>
            <a:off x="3627438" y="4495800"/>
            <a:ext cx="4900612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/>
              <a:t>D</a:t>
            </a:r>
          </a:p>
        </p:txBody>
      </p:sp>
      <p:grpSp>
        <p:nvGrpSpPr>
          <p:cNvPr id="47" name="Group 81"/>
          <p:cNvGrpSpPr>
            <a:grpSpLocks/>
          </p:cNvGrpSpPr>
          <p:nvPr/>
        </p:nvGrpSpPr>
        <p:grpSpPr bwMode="auto">
          <a:xfrm>
            <a:off x="3078163" y="1447800"/>
            <a:ext cx="609600" cy="304800"/>
            <a:chOff x="2688" y="1632"/>
            <a:chExt cx="384" cy="192"/>
          </a:xfrm>
        </p:grpSpPr>
        <p:sp>
          <p:nvSpPr>
            <p:cNvPr id="48" name="Rectangle 82"/>
            <p:cNvSpPr>
              <a:spLocks noChangeArrowheads="1"/>
            </p:cNvSpPr>
            <p:nvPr/>
          </p:nvSpPr>
          <p:spPr bwMode="auto">
            <a:xfrm>
              <a:off x="2688" y="1632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chemeClr val="folHlink"/>
                  </a:solidFill>
                </a:rPr>
                <a:t>rA</a:t>
              </a:r>
              <a:endParaRPr lang="en-US" sz="1600" dirty="0">
                <a:solidFill>
                  <a:schemeClr val="folHlink"/>
                </a:solidFill>
              </a:endParaRPr>
            </a:p>
          </p:txBody>
        </p:sp>
        <p:sp>
          <p:nvSpPr>
            <p:cNvPr id="49" name="Rectangle 83"/>
            <p:cNvSpPr>
              <a:spLocks noChangeArrowheads="1"/>
            </p:cNvSpPr>
            <p:nvPr/>
          </p:nvSpPr>
          <p:spPr bwMode="auto">
            <a:xfrm>
              <a:off x="2880" y="1632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/>
                <a:t>rB</a:t>
              </a:r>
            </a:p>
          </p:txBody>
        </p:sp>
        <p:sp>
          <p:nvSpPr>
            <p:cNvPr id="50" name="Rectangle 84"/>
            <p:cNvSpPr>
              <a:spLocks noChangeArrowheads="1"/>
            </p:cNvSpPr>
            <p:nvPr/>
          </p:nvSpPr>
          <p:spPr bwMode="auto">
            <a:xfrm>
              <a:off x="2688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</p:grp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54"/>
          <p:cNvSpPr>
            <a:spLocks noChangeArrowheads="1"/>
          </p:cNvSpPr>
          <p:nvPr/>
        </p:nvSpPr>
        <p:spPr bwMode="auto">
          <a:xfrm>
            <a:off x="298450" y="2501900"/>
            <a:ext cx="2971800" cy="3810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6" name="Rectangle 55"/>
          <p:cNvSpPr>
            <a:spLocks noChangeArrowheads="1"/>
          </p:cNvSpPr>
          <p:nvPr/>
        </p:nvSpPr>
        <p:spPr bwMode="auto">
          <a:xfrm>
            <a:off x="298450" y="3492500"/>
            <a:ext cx="2971800" cy="3810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7" name="Rectangle 56"/>
          <p:cNvSpPr>
            <a:spLocks noChangeArrowheads="1"/>
          </p:cNvSpPr>
          <p:nvPr/>
        </p:nvSpPr>
        <p:spPr bwMode="auto">
          <a:xfrm>
            <a:off x="298450" y="4483100"/>
            <a:ext cx="2971800" cy="3810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8" name="Rectangle 53"/>
          <p:cNvSpPr>
            <a:spLocks noChangeArrowheads="1"/>
          </p:cNvSpPr>
          <p:nvPr/>
        </p:nvSpPr>
        <p:spPr bwMode="auto">
          <a:xfrm>
            <a:off x="298450" y="1441450"/>
            <a:ext cx="2971800" cy="3810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9366" name="Rectangle 54"/>
          <p:cNvSpPr>
            <a:spLocks noChangeArrowheads="1"/>
          </p:cNvSpPr>
          <p:nvPr/>
        </p:nvSpPr>
        <p:spPr bwMode="auto">
          <a:xfrm>
            <a:off x="3651250" y="2508250"/>
            <a:ext cx="2971800" cy="3810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9367" name="Rectangle 55"/>
          <p:cNvSpPr>
            <a:spLocks noChangeArrowheads="1"/>
          </p:cNvSpPr>
          <p:nvPr/>
        </p:nvSpPr>
        <p:spPr bwMode="auto">
          <a:xfrm>
            <a:off x="3651250" y="3498850"/>
            <a:ext cx="2971800" cy="3810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9368" name="Rectangle 56"/>
          <p:cNvSpPr>
            <a:spLocks noChangeArrowheads="1"/>
          </p:cNvSpPr>
          <p:nvPr/>
        </p:nvSpPr>
        <p:spPr bwMode="auto">
          <a:xfrm>
            <a:off x="3651250" y="4489450"/>
            <a:ext cx="2971800" cy="3810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9365" name="Rectangle 53"/>
          <p:cNvSpPr>
            <a:spLocks noChangeArrowheads="1"/>
          </p:cNvSpPr>
          <p:nvPr/>
        </p:nvSpPr>
        <p:spPr bwMode="auto">
          <a:xfrm>
            <a:off x="3651250" y="1447800"/>
            <a:ext cx="2971800" cy="3810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Move Instruction Examples</a:t>
            </a:r>
          </a:p>
        </p:txBody>
      </p:sp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3733800" y="144780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irmovq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 $0xabcd, %</a:t>
            </a: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rdx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 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69328" name="Rectangle 16"/>
          <p:cNvSpPr>
            <a:spLocks noChangeArrowheads="1"/>
          </p:cNvSpPr>
          <p:nvPr/>
        </p:nvSpPr>
        <p:spPr bwMode="auto">
          <a:xfrm>
            <a:off x="381000" y="144780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movq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 $0xabcd, %</a:t>
            </a: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rdx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69330" name="Rectangle 18"/>
          <p:cNvSpPr>
            <a:spLocks noChangeArrowheads="1"/>
          </p:cNvSpPr>
          <p:nvPr/>
        </p:nvSpPr>
        <p:spPr bwMode="auto">
          <a:xfrm>
            <a:off x="3575050" y="1898650"/>
            <a:ext cx="3733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30 f2 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cd </a:t>
            </a: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ab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 00 00 00 00 00 00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69332" name="Text Box 20"/>
          <p:cNvSpPr txBox="1">
            <a:spLocks noChangeArrowheads="1"/>
          </p:cNvSpPr>
          <p:nvPr/>
        </p:nvSpPr>
        <p:spPr bwMode="auto">
          <a:xfrm>
            <a:off x="457200" y="1066800"/>
            <a:ext cx="836677" cy="34624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X86-64</a:t>
            </a:r>
          </a:p>
        </p:txBody>
      </p:sp>
      <p:sp>
        <p:nvSpPr>
          <p:cNvPr id="269333" name="Text Box 21"/>
          <p:cNvSpPr txBox="1">
            <a:spLocks noChangeArrowheads="1"/>
          </p:cNvSpPr>
          <p:nvPr/>
        </p:nvSpPr>
        <p:spPr bwMode="auto">
          <a:xfrm>
            <a:off x="3813175" y="1066800"/>
            <a:ext cx="836677" cy="34624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Y86-64</a:t>
            </a:r>
          </a:p>
        </p:txBody>
      </p:sp>
      <p:sp>
        <p:nvSpPr>
          <p:cNvPr id="269334" name="Text Box 22"/>
          <p:cNvSpPr txBox="1">
            <a:spLocks noChangeArrowheads="1"/>
          </p:cNvSpPr>
          <p:nvPr/>
        </p:nvSpPr>
        <p:spPr bwMode="auto">
          <a:xfrm>
            <a:off x="2355850" y="1898650"/>
            <a:ext cx="1220684" cy="34624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Encoding: </a:t>
            </a:r>
          </a:p>
        </p:txBody>
      </p:sp>
      <p:sp>
        <p:nvSpPr>
          <p:cNvPr id="269335" name="Rectangle 23"/>
          <p:cNvSpPr>
            <a:spLocks noChangeArrowheads="1"/>
          </p:cNvSpPr>
          <p:nvPr/>
        </p:nvSpPr>
        <p:spPr bwMode="auto">
          <a:xfrm>
            <a:off x="3733800" y="250825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rrmovq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 %</a:t>
            </a: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rsp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, %</a:t>
            </a: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rbx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 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69336" name="Rectangle 24"/>
          <p:cNvSpPr>
            <a:spLocks noChangeArrowheads="1"/>
          </p:cNvSpPr>
          <p:nvPr/>
        </p:nvSpPr>
        <p:spPr bwMode="auto">
          <a:xfrm>
            <a:off x="381000" y="250825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movq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 %</a:t>
            </a: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rsp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, %</a:t>
            </a: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rbx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69337" name="Rectangle 25"/>
          <p:cNvSpPr>
            <a:spLocks noChangeArrowheads="1"/>
          </p:cNvSpPr>
          <p:nvPr/>
        </p:nvSpPr>
        <p:spPr bwMode="auto">
          <a:xfrm>
            <a:off x="3575050" y="296545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20 43</a:t>
            </a:r>
            <a:endParaRPr lang="en-US" sz="1600">
              <a:solidFill>
                <a:schemeClr val="folHlink"/>
              </a:solidFill>
            </a:endParaRPr>
          </a:p>
        </p:txBody>
      </p:sp>
      <p:sp>
        <p:nvSpPr>
          <p:cNvPr id="269338" name="Rectangle 26"/>
          <p:cNvSpPr>
            <a:spLocks noChangeArrowheads="1"/>
          </p:cNvSpPr>
          <p:nvPr/>
        </p:nvSpPr>
        <p:spPr bwMode="auto">
          <a:xfrm>
            <a:off x="3733800" y="349885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mrmovq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 -12(%</a:t>
            </a: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rbp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),%</a:t>
            </a: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rcx</a:t>
            </a:r>
            <a:endParaRPr lang="en-US" sz="1600" dirty="0">
              <a:solidFill>
                <a:schemeClr val="folHlink"/>
              </a:solidFill>
              <a:latin typeface="Courier New" pitchFamily="49" charset="0"/>
            </a:endParaRPr>
          </a:p>
        </p:txBody>
      </p:sp>
      <p:sp>
        <p:nvSpPr>
          <p:cNvPr id="269339" name="Rectangle 27"/>
          <p:cNvSpPr>
            <a:spLocks noChangeArrowheads="1"/>
          </p:cNvSpPr>
          <p:nvPr/>
        </p:nvSpPr>
        <p:spPr bwMode="auto">
          <a:xfrm>
            <a:off x="381000" y="349885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movq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 -12(%</a:t>
            </a: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rbp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),%</a:t>
            </a: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rcx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69340" name="Rectangle 28"/>
          <p:cNvSpPr>
            <a:spLocks noChangeArrowheads="1"/>
          </p:cNvSpPr>
          <p:nvPr/>
        </p:nvSpPr>
        <p:spPr bwMode="auto">
          <a:xfrm>
            <a:off x="3879850" y="395605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50 15 f4 </a:t>
            </a: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ff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ff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ff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ff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ff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ff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ff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69341" name="Rectangle 29"/>
          <p:cNvSpPr>
            <a:spLocks noChangeArrowheads="1"/>
          </p:cNvSpPr>
          <p:nvPr/>
        </p:nvSpPr>
        <p:spPr bwMode="auto">
          <a:xfrm>
            <a:off x="3733800" y="448945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rmmovq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 %rsi,0x41c(%</a:t>
            </a: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rsp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269342" name="Rectangle 30"/>
          <p:cNvSpPr>
            <a:spLocks noChangeArrowheads="1"/>
          </p:cNvSpPr>
          <p:nvPr/>
        </p:nvSpPr>
        <p:spPr bwMode="auto">
          <a:xfrm>
            <a:off x="381000" y="448945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movq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 %rsi,0x41c(%</a:t>
            </a: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rsp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)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69372" name="Rectangle 60"/>
          <p:cNvSpPr>
            <a:spLocks noChangeArrowheads="1"/>
          </p:cNvSpPr>
          <p:nvPr/>
        </p:nvSpPr>
        <p:spPr bwMode="auto">
          <a:xfrm>
            <a:off x="3879850" y="502285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40 64 1c 04 00 00 00 00 00 00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31" name="Rectangle 53"/>
          <p:cNvSpPr>
            <a:spLocks noChangeArrowheads="1"/>
          </p:cNvSpPr>
          <p:nvPr/>
        </p:nvSpPr>
        <p:spPr bwMode="auto">
          <a:xfrm>
            <a:off x="-844550" y="-692150"/>
            <a:ext cx="8610600" cy="3810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2" name="Text Box 22"/>
          <p:cNvSpPr txBox="1">
            <a:spLocks noChangeArrowheads="1"/>
          </p:cNvSpPr>
          <p:nvPr/>
        </p:nvSpPr>
        <p:spPr bwMode="auto">
          <a:xfrm>
            <a:off x="2355850" y="2965450"/>
            <a:ext cx="1220684" cy="34624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Encoding: </a:t>
            </a:r>
          </a:p>
        </p:txBody>
      </p:sp>
      <p:sp>
        <p:nvSpPr>
          <p:cNvPr id="33" name="Text Box 22"/>
          <p:cNvSpPr txBox="1">
            <a:spLocks noChangeArrowheads="1"/>
          </p:cNvSpPr>
          <p:nvPr/>
        </p:nvSpPr>
        <p:spPr bwMode="auto">
          <a:xfrm>
            <a:off x="2355850" y="3956050"/>
            <a:ext cx="1220684" cy="34624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Encoding: </a:t>
            </a:r>
          </a:p>
        </p:txBody>
      </p:sp>
      <p:sp>
        <p:nvSpPr>
          <p:cNvPr id="34" name="Text Box 22"/>
          <p:cNvSpPr txBox="1">
            <a:spLocks noChangeArrowheads="1"/>
          </p:cNvSpPr>
          <p:nvPr/>
        </p:nvSpPr>
        <p:spPr bwMode="auto">
          <a:xfrm>
            <a:off x="2355850" y="5022850"/>
            <a:ext cx="1220684" cy="34624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Encoding: 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Move Instructions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0600" y="1219200"/>
            <a:ext cx="4330700" cy="5213350"/>
          </a:xfrm>
        </p:spPr>
        <p:txBody>
          <a:bodyPr/>
          <a:lstStyle/>
          <a:p>
            <a:pPr lvl="1"/>
            <a:r>
              <a:rPr lang="en-US" dirty="0"/>
              <a:t>Refer to generically as “</a:t>
            </a:r>
            <a:r>
              <a:rPr lang="en-US" dirty="0" err="1">
                <a:latin typeface="Courier New" pitchFamily="49" charset="0"/>
              </a:rPr>
              <a:t>cmovXX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Encodings differ only by “function code”</a:t>
            </a:r>
          </a:p>
          <a:p>
            <a:pPr lvl="1"/>
            <a:r>
              <a:rPr lang="en-US" dirty="0"/>
              <a:t>Based on values of condition codes</a:t>
            </a:r>
          </a:p>
          <a:p>
            <a:pPr lvl="1"/>
            <a:r>
              <a:rPr lang="en-US" dirty="0"/>
              <a:t>Variants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rrmovq</a:t>
            </a:r>
            <a:r>
              <a:rPr lang="en-US" dirty="0"/>
              <a:t> instruction</a:t>
            </a:r>
          </a:p>
          <a:p>
            <a:pPr lvl="2"/>
            <a:r>
              <a:rPr lang="en-US" dirty="0"/>
              <a:t>(Conditionally) copy value from source to destination register</a:t>
            </a: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487363" y="1219200"/>
            <a:ext cx="4618038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715963" y="1295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rrmovq</a:t>
            </a:r>
            <a:r>
              <a:rPr lang="en-US" sz="1600" dirty="0">
                <a:solidFill>
                  <a:schemeClr val="folHlink"/>
                </a:solidFill>
              </a:rPr>
              <a:t> </a:t>
            </a:r>
            <a:r>
              <a:rPr lang="en-US" sz="1600" dirty="0" err="1">
                <a:solidFill>
                  <a:schemeClr val="folHlink"/>
                </a:solidFill>
              </a:rPr>
              <a:t>rA</a:t>
            </a:r>
            <a:r>
              <a:rPr lang="en-US" sz="1600" dirty="0">
                <a:solidFill>
                  <a:schemeClr val="folHlink"/>
                </a:solidFill>
              </a:rPr>
              <a:t>, </a:t>
            </a:r>
            <a:r>
              <a:rPr lang="en-US" sz="1600" dirty="0" err="1">
                <a:solidFill>
                  <a:schemeClr val="folHlink"/>
                </a:solidFill>
              </a:rPr>
              <a:t>rB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71408" name="Text Box 48"/>
          <p:cNvSpPr txBox="1">
            <a:spLocks noChangeArrowheads="1"/>
          </p:cNvSpPr>
          <p:nvPr/>
        </p:nvSpPr>
        <p:spPr bwMode="auto">
          <a:xfrm>
            <a:off x="457200" y="914400"/>
            <a:ext cx="2213106" cy="3139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/>
              <a:t>Move Unconditionally</a:t>
            </a:r>
          </a:p>
        </p:txBody>
      </p:sp>
      <p:sp>
        <p:nvSpPr>
          <p:cNvPr id="271482" name="Rectangle 122"/>
          <p:cNvSpPr>
            <a:spLocks noChangeArrowheads="1"/>
          </p:cNvSpPr>
          <p:nvPr/>
        </p:nvSpPr>
        <p:spPr bwMode="auto">
          <a:xfrm>
            <a:off x="487363" y="1981200"/>
            <a:ext cx="4618038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483" name="Rectangle 123"/>
          <p:cNvSpPr>
            <a:spLocks noChangeArrowheads="1"/>
          </p:cNvSpPr>
          <p:nvPr/>
        </p:nvSpPr>
        <p:spPr bwMode="auto">
          <a:xfrm>
            <a:off x="715963" y="2057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cmovle</a:t>
            </a:r>
            <a:r>
              <a:rPr lang="en-US" sz="1600" dirty="0">
                <a:solidFill>
                  <a:schemeClr val="folHlink"/>
                </a:solidFill>
              </a:rPr>
              <a:t> </a:t>
            </a:r>
            <a:r>
              <a:rPr lang="en-US" sz="1600" dirty="0" err="1">
                <a:solidFill>
                  <a:schemeClr val="folHlink"/>
                </a:solidFill>
              </a:rPr>
              <a:t>rA</a:t>
            </a:r>
            <a:r>
              <a:rPr lang="en-US" sz="1600" dirty="0">
                <a:solidFill>
                  <a:schemeClr val="folHlink"/>
                </a:solidFill>
              </a:rPr>
              <a:t>, </a:t>
            </a:r>
            <a:r>
              <a:rPr lang="en-US" sz="1600" dirty="0" err="1">
                <a:solidFill>
                  <a:schemeClr val="folHlink"/>
                </a:solidFill>
              </a:rPr>
              <a:t>rB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71488" name="Text Box 128"/>
          <p:cNvSpPr txBox="1">
            <a:spLocks noChangeArrowheads="1"/>
          </p:cNvSpPr>
          <p:nvPr/>
        </p:nvSpPr>
        <p:spPr bwMode="auto">
          <a:xfrm>
            <a:off x="457200" y="1676400"/>
            <a:ext cx="2632075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/>
              <a:t>Move When Less or Equal</a:t>
            </a:r>
          </a:p>
        </p:txBody>
      </p:sp>
      <p:sp>
        <p:nvSpPr>
          <p:cNvPr id="271491" name="Rectangle 131"/>
          <p:cNvSpPr>
            <a:spLocks noChangeArrowheads="1"/>
          </p:cNvSpPr>
          <p:nvPr/>
        </p:nvSpPr>
        <p:spPr bwMode="auto">
          <a:xfrm>
            <a:off x="487363" y="2743200"/>
            <a:ext cx="4618038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492" name="Rectangle 132"/>
          <p:cNvSpPr>
            <a:spLocks noChangeArrowheads="1"/>
          </p:cNvSpPr>
          <p:nvPr/>
        </p:nvSpPr>
        <p:spPr bwMode="auto">
          <a:xfrm>
            <a:off x="715963" y="2819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cmovl</a:t>
            </a:r>
            <a:r>
              <a:rPr lang="en-US" sz="1600" dirty="0">
                <a:solidFill>
                  <a:schemeClr val="folHlink"/>
                </a:solidFill>
              </a:rPr>
              <a:t> </a:t>
            </a:r>
            <a:r>
              <a:rPr lang="en-US" sz="1600" dirty="0" err="1">
                <a:solidFill>
                  <a:schemeClr val="folHlink"/>
                </a:solidFill>
              </a:rPr>
              <a:t>rA</a:t>
            </a:r>
            <a:r>
              <a:rPr lang="en-US" sz="1600" dirty="0">
                <a:solidFill>
                  <a:schemeClr val="folHlink"/>
                </a:solidFill>
              </a:rPr>
              <a:t>, </a:t>
            </a:r>
            <a:r>
              <a:rPr lang="en-US" sz="1600" dirty="0" err="1">
                <a:solidFill>
                  <a:schemeClr val="folHlink"/>
                </a:solidFill>
              </a:rPr>
              <a:t>rB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71497" name="Text Box 137"/>
          <p:cNvSpPr txBox="1">
            <a:spLocks noChangeArrowheads="1"/>
          </p:cNvSpPr>
          <p:nvPr/>
        </p:nvSpPr>
        <p:spPr bwMode="auto">
          <a:xfrm>
            <a:off x="457200" y="2438400"/>
            <a:ext cx="1762125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/>
              <a:t>Move When Less</a:t>
            </a:r>
          </a:p>
        </p:txBody>
      </p:sp>
      <p:sp>
        <p:nvSpPr>
          <p:cNvPr id="271500" name="Rectangle 140"/>
          <p:cNvSpPr>
            <a:spLocks noChangeArrowheads="1"/>
          </p:cNvSpPr>
          <p:nvPr/>
        </p:nvSpPr>
        <p:spPr bwMode="auto">
          <a:xfrm>
            <a:off x="487363" y="3505200"/>
            <a:ext cx="4618038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501" name="Rectangle 141"/>
          <p:cNvSpPr>
            <a:spLocks noChangeArrowheads="1"/>
          </p:cNvSpPr>
          <p:nvPr/>
        </p:nvSpPr>
        <p:spPr bwMode="auto">
          <a:xfrm>
            <a:off x="715963" y="3581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cmove</a:t>
            </a:r>
            <a:r>
              <a:rPr lang="en-US" sz="1600" dirty="0">
                <a:solidFill>
                  <a:schemeClr val="folHlink"/>
                </a:solidFill>
              </a:rPr>
              <a:t> </a:t>
            </a:r>
            <a:r>
              <a:rPr lang="en-US" sz="1600" dirty="0" err="1">
                <a:solidFill>
                  <a:schemeClr val="folHlink"/>
                </a:solidFill>
              </a:rPr>
              <a:t>rA</a:t>
            </a:r>
            <a:r>
              <a:rPr lang="en-US" sz="1600" dirty="0">
                <a:solidFill>
                  <a:schemeClr val="folHlink"/>
                </a:solidFill>
              </a:rPr>
              <a:t>, </a:t>
            </a:r>
            <a:r>
              <a:rPr lang="en-US" sz="1600" dirty="0" err="1">
                <a:solidFill>
                  <a:schemeClr val="folHlink"/>
                </a:solidFill>
              </a:rPr>
              <a:t>rB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71506" name="Text Box 146"/>
          <p:cNvSpPr txBox="1">
            <a:spLocks noChangeArrowheads="1"/>
          </p:cNvSpPr>
          <p:nvPr/>
        </p:nvSpPr>
        <p:spPr bwMode="auto">
          <a:xfrm>
            <a:off x="457200" y="3200400"/>
            <a:ext cx="1852613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/>
              <a:t>Move When Equal</a:t>
            </a:r>
          </a:p>
        </p:txBody>
      </p:sp>
      <p:sp>
        <p:nvSpPr>
          <p:cNvPr id="271509" name="Rectangle 149"/>
          <p:cNvSpPr>
            <a:spLocks noChangeArrowheads="1"/>
          </p:cNvSpPr>
          <p:nvPr/>
        </p:nvSpPr>
        <p:spPr bwMode="auto">
          <a:xfrm>
            <a:off x="487363" y="4267200"/>
            <a:ext cx="4618038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510" name="Rectangle 150"/>
          <p:cNvSpPr>
            <a:spLocks noChangeArrowheads="1"/>
          </p:cNvSpPr>
          <p:nvPr/>
        </p:nvSpPr>
        <p:spPr bwMode="auto">
          <a:xfrm>
            <a:off x="715963" y="4343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cmovne</a:t>
            </a:r>
            <a:r>
              <a:rPr lang="en-US" sz="1600" dirty="0">
                <a:solidFill>
                  <a:schemeClr val="folHlink"/>
                </a:solidFill>
              </a:rPr>
              <a:t> </a:t>
            </a:r>
            <a:r>
              <a:rPr lang="en-US" sz="1600" dirty="0" err="1">
                <a:solidFill>
                  <a:schemeClr val="folHlink"/>
                </a:solidFill>
              </a:rPr>
              <a:t>rA</a:t>
            </a:r>
            <a:r>
              <a:rPr lang="en-US" sz="1600" dirty="0">
                <a:solidFill>
                  <a:schemeClr val="folHlink"/>
                </a:solidFill>
              </a:rPr>
              <a:t>, </a:t>
            </a:r>
            <a:r>
              <a:rPr lang="en-US" sz="1600" dirty="0" err="1">
                <a:solidFill>
                  <a:schemeClr val="folHlink"/>
                </a:solidFill>
              </a:rPr>
              <a:t>rB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71515" name="Text Box 155"/>
          <p:cNvSpPr txBox="1">
            <a:spLocks noChangeArrowheads="1"/>
          </p:cNvSpPr>
          <p:nvPr/>
        </p:nvSpPr>
        <p:spPr bwMode="auto">
          <a:xfrm>
            <a:off x="457200" y="3962400"/>
            <a:ext cx="2247900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/>
              <a:t>Move When Not Equal</a:t>
            </a:r>
          </a:p>
        </p:txBody>
      </p:sp>
      <p:sp>
        <p:nvSpPr>
          <p:cNvPr id="271518" name="Rectangle 158"/>
          <p:cNvSpPr>
            <a:spLocks noChangeArrowheads="1"/>
          </p:cNvSpPr>
          <p:nvPr/>
        </p:nvSpPr>
        <p:spPr bwMode="auto">
          <a:xfrm>
            <a:off x="487363" y="5029200"/>
            <a:ext cx="4618038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519" name="Rectangle 159"/>
          <p:cNvSpPr>
            <a:spLocks noChangeArrowheads="1"/>
          </p:cNvSpPr>
          <p:nvPr/>
        </p:nvSpPr>
        <p:spPr bwMode="auto">
          <a:xfrm>
            <a:off x="715963" y="5105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cmovge</a:t>
            </a:r>
            <a:r>
              <a:rPr lang="en-US" sz="1600" dirty="0">
                <a:solidFill>
                  <a:schemeClr val="folHlink"/>
                </a:solidFill>
              </a:rPr>
              <a:t> </a:t>
            </a:r>
            <a:r>
              <a:rPr lang="en-US" sz="1600" dirty="0" err="1">
                <a:solidFill>
                  <a:schemeClr val="folHlink"/>
                </a:solidFill>
              </a:rPr>
              <a:t>rA</a:t>
            </a:r>
            <a:r>
              <a:rPr lang="en-US" sz="1600" dirty="0">
                <a:solidFill>
                  <a:schemeClr val="folHlink"/>
                </a:solidFill>
              </a:rPr>
              <a:t>, </a:t>
            </a:r>
            <a:r>
              <a:rPr lang="en-US" sz="1600" dirty="0" err="1">
                <a:solidFill>
                  <a:schemeClr val="folHlink"/>
                </a:solidFill>
              </a:rPr>
              <a:t>rB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71524" name="Text Box 164"/>
          <p:cNvSpPr txBox="1">
            <a:spLocks noChangeArrowheads="1"/>
          </p:cNvSpPr>
          <p:nvPr/>
        </p:nvSpPr>
        <p:spPr bwMode="auto">
          <a:xfrm>
            <a:off x="457200" y="4724400"/>
            <a:ext cx="2894013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/>
              <a:t>Move When Greater or Equal</a:t>
            </a:r>
          </a:p>
        </p:txBody>
      </p:sp>
      <p:sp>
        <p:nvSpPr>
          <p:cNvPr id="271527" name="Rectangle 167"/>
          <p:cNvSpPr>
            <a:spLocks noChangeArrowheads="1"/>
          </p:cNvSpPr>
          <p:nvPr/>
        </p:nvSpPr>
        <p:spPr bwMode="auto">
          <a:xfrm>
            <a:off x="487363" y="5791200"/>
            <a:ext cx="4618038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528" name="Rectangle 168"/>
          <p:cNvSpPr>
            <a:spLocks noChangeArrowheads="1"/>
          </p:cNvSpPr>
          <p:nvPr/>
        </p:nvSpPr>
        <p:spPr bwMode="auto">
          <a:xfrm>
            <a:off x="715963" y="5867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cmovg</a:t>
            </a:r>
            <a:r>
              <a:rPr lang="en-US" sz="1600" dirty="0">
                <a:solidFill>
                  <a:schemeClr val="folHlink"/>
                </a:solidFill>
              </a:rPr>
              <a:t> </a:t>
            </a:r>
            <a:r>
              <a:rPr lang="en-US" sz="1600" dirty="0" err="1">
                <a:solidFill>
                  <a:schemeClr val="folHlink"/>
                </a:solidFill>
              </a:rPr>
              <a:t>rA</a:t>
            </a:r>
            <a:r>
              <a:rPr lang="en-US" sz="1600" dirty="0">
                <a:solidFill>
                  <a:schemeClr val="folHlink"/>
                </a:solidFill>
              </a:rPr>
              <a:t>, </a:t>
            </a:r>
            <a:r>
              <a:rPr lang="en-US" sz="1600" dirty="0" err="1">
                <a:solidFill>
                  <a:schemeClr val="folHlink"/>
                </a:solidFill>
              </a:rPr>
              <a:t>rB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71533" name="Text Box 173"/>
          <p:cNvSpPr txBox="1">
            <a:spLocks noChangeArrowheads="1"/>
          </p:cNvSpPr>
          <p:nvPr/>
        </p:nvSpPr>
        <p:spPr bwMode="auto">
          <a:xfrm>
            <a:off x="457200" y="5486400"/>
            <a:ext cx="2024063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/>
              <a:t>Move When Greater</a:t>
            </a:r>
          </a:p>
        </p:txBody>
      </p:sp>
      <p:grpSp>
        <p:nvGrpSpPr>
          <p:cNvPr id="67" name="Group 7"/>
          <p:cNvGrpSpPr>
            <a:grpSpLocks/>
          </p:cNvGrpSpPr>
          <p:nvPr/>
        </p:nvGrpSpPr>
        <p:grpSpPr bwMode="auto">
          <a:xfrm>
            <a:off x="3270250" y="1289050"/>
            <a:ext cx="609600" cy="304800"/>
            <a:chOff x="1296" y="2544"/>
            <a:chExt cx="384" cy="192"/>
          </a:xfrm>
        </p:grpSpPr>
        <p:sp>
          <p:nvSpPr>
            <p:cNvPr id="68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69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70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71" name="Group 11"/>
          <p:cNvGrpSpPr>
            <a:grpSpLocks/>
          </p:cNvGrpSpPr>
          <p:nvPr/>
        </p:nvGrpSpPr>
        <p:grpSpPr bwMode="auto">
          <a:xfrm>
            <a:off x="3879850" y="1289050"/>
            <a:ext cx="609600" cy="304800"/>
            <a:chOff x="1680" y="2544"/>
            <a:chExt cx="384" cy="192"/>
          </a:xfrm>
        </p:grpSpPr>
        <p:sp>
          <p:nvSpPr>
            <p:cNvPr id="72" name="Rectangle 12"/>
            <p:cNvSpPr>
              <a:spLocks noChangeArrowheads="1"/>
            </p:cNvSpPr>
            <p:nvPr/>
          </p:nvSpPr>
          <p:spPr bwMode="auto">
            <a:xfrm>
              <a:off x="1680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rA</a:t>
              </a:r>
            </a:p>
          </p:txBody>
        </p:sp>
        <p:sp>
          <p:nvSpPr>
            <p:cNvPr id="73" name="Rectangle 13"/>
            <p:cNvSpPr>
              <a:spLocks noChangeArrowheads="1"/>
            </p:cNvSpPr>
            <p:nvPr/>
          </p:nvSpPr>
          <p:spPr bwMode="auto">
            <a:xfrm>
              <a:off x="1872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rB</a:t>
              </a:r>
            </a:p>
          </p:txBody>
        </p:sp>
        <p:sp>
          <p:nvSpPr>
            <p:cNvPr id="74" name="Rectangle 14"/>
            <p:cNvSpPr>
              <a:spLocks noChangeArrowheads="1"/>
            </p:cNvSpPr>
            <p:nvPr/>
          </p:nvSpPr>
          <p:spPr bwMode="auto">
            <a:xfrm>
              <a:off x="1680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75" name="Group 7"/>
          <p:cNvGrpSpPr>
            <a:grpSpLocks/>
          </p:cNvGrpSpPr>
          <p:nvPr/>
        </p:nvGrpSpPr>
        <p:grpSpPr bwMode="auto">
          <a:xfrm>
            <a:off x="3270250" y="2051050"/>
            <a:ext cx="609600" cy="304800"/>
            <a:chOff x="1296" y="2544"/>
            <a:chExt cx="384" cy="192"/>
          </a:xfrm>
        </p:grpSpPr>
        <p:sp>
          <p:nvSpPr>
            <p:cNvPr id="76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77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dirty="0">
                  <a:solidFill>
                    <a:schemeClr val="folHlink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78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79" name="Group 11"/>
          <p:cNvGrpSpPr>
            <a:grpSpLocks/>
          </p:cNvGrpSpPr>
          <p:nvPr/>
        </p:nvGrpSpPr>
        <p:grpSpPr bwMode="auto">
          <a:xfrm>
            <a:off x="3879850" y="2051050"/>
            <a:ext cx="609600" cy="304800"/>
            <a:chOff x="1680" y="2544"/>
            <a:chExt cx="384" cy="192"/>
          </a:xfrm>
        </p:grpSpPr>
        <p:sp>
          <p:nvSpPr>
            <p:cNvPr id="80" name="Rectangle 12"/>
            <p:cNvSpPr>
              <a:spLocks noChangeArrowheads="1"/>
            </p:cNvSpPr>
            <p:nvPr/>
          </p:nvSpPr>
          <p:spPr bwMode="auto">
            <a:xfrm>
              <a:off x="1680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rA</a:t>
              </a:r>
            </a:p>
          </p:txBody>
        </p:sp>
        <p:sp>
          <p:nvSpPr>
            <p:cNvPr id="81" name="Rectangle 13"/>
            <p:cNvSpPr>
              <a:spLocks noChangeArrowheads="1"/>
            </p:cNvSpPr>
            <p:nvPr/>
          </p:nvSpPr>
          <p:spPr bwMode="auto">
            <a:xfrm>
              <a:off x="1872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rB</a:t>
              </a:r>
            </a:p>
          </p:txBody>
        </p:sp>
        <p:sp>
          <p:nvSpPr>
            <p:cNvPr id="82" name="Rectangle 14"/>
            <p:cNvSpPr>
              <a:spLocks noChangeArrowheads="1"/>
            </p:cNvSpPr>
            <p:nvPr/>
          </p:nvSpPr>
          <p:spPr bwMode="auto">
            <a:xfrm>
              <a:off x="1680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83" name="Group 7"/>
          <p:cNvGrpSpPr>
            <a:grpSpLocks/>
          </p:cNvGrpSpPr>
          <p:nvPr/>
        </p:nvGrpSpPr>
        <p:grpSpPr bwMode="auto">
          <a:xfrm>
            <a:off x="3270250" y="2813050"/>
            <a:ext cx="609600" cy="304800"/>
            <a:chOff x="1296" y="2544"/>
            <a:chExt cx="384" cy="192"/>
          </a:xfrm>
        </p:grpSpPr>
        <p:sp>
          <p:nvSpPr>
            <p:cNvPr id="84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85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dirty="0">
                  <a:solidFill>
                    <a:schemeClr val="folHlink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86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87" name="Group 11"/>
          <p:cNvGrpSpPr>
            <a:grpSpLocks/>
          </p:cNvGrpSpPr>
          <p:nvPr/>
        </p:nvGrpSpPr>
        <p:grpSpPr bwMode="auto">
          <a:xfrm>
            <a:off x="3879850" y="2813050"/>
            <a:ext cx="609600" cy="304800"/>
            <a:chOff x="1680" y="2544"/>
            <a:chExt cx="384" cy="192"/>
          </a:xfrm>
        </p:grpSpPr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1680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rA</a:t>
              </a:r>
            </a:p>
          </p:txBody>
        </p:sp>
        <p:sp>
          <p:nvSpPr>
            <p:cNvPr id="89" name="Rectangle 13"/>
            <p:cNvSpPr>
              <a:spLocks noChangeArrowheads="1"/>
            </p:cNvSpPr>
            <p:nvPr/>
          </p:nvSpPr>
          <p:spPr bwMode="auto">
            <a:xfrm>
              <a:off x="1872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rB</a:t>
              </a:r>
            </a:p>
          </p:txBody>
        </p:sp>
        <p:sp>
          <p:nvSpPr>
            <p:cNvPr id="90" name="Rectangle 14"/>
            <p:cNvSpPr>
              <a:spLocks noChangeArrowheads="1"/>
            </p:cNvSpPr>
            <p:nvPr/>
          </p:nvSpPr>
          <p:spPr bwMode="auto">
            <a:xfrm>
              <a:off x="1680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91" name="Group 7"/>
          <p:cNvGrpSpPr>
            <a:grpSpLocks/>
          </p:cNvGrpSpPr>
          <p:nvPr/>
        </p:nvGrpSpPr>
        <p:grpSpPr bwMode="auto">
          <a:xfrm>
            <a:off x="3270250" y="3575050"/>
            <a:ext cx="609600" cy="304800"/>
            <a:chOff x="1296" y="2544"/>
            <a:chExt cx="384" cy="192"/>
          </a:xfrm>
        </p:grpSpPr>
        <p:sp>
          <p:nvSpPr>
            <p:cNvPr id="92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93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dirty="0">
                  <a:solidFill>
                    <a:schemeClr val="folHlink"/>
                  </a:solidFill>
                  <a:latin typeface="Courier New" pitchFamily="49" charset="0"/>
                </a:rPr>
                <a:t>3</a:t>
              </a:r>
            </a:p>
          </p:txBody>
        </p:sp>
        <p:sp>
          <p:nvSpPr>
            <p:cNvPr id="94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95" name="Group 11"/>
          <p:cNvGrpSpPr>
            <a:grpSpLocks/>
          </p:cNvGrpSpPr>
          <p:nvPr/>
        </p:nvGrpSpPr>
        <p:grpSpPr bwMode="auto">
          <a:xfrm>
            <a:off x="3879850" y="3575050"/>
            <a:ext cx="609600" cy="304800"/>
            <a:chOff x="1680" y="2544"/>
            <a:chExt cx="384" cy="192"/>
          </a:xfrm>
        </p:grpSpPr>
        <p:sp>
          <p:nvSpPr>
            <p:cNvPr id="96" name="Rectangle 12"/>
            <p:cNvSpPr>
              <a:spLocks noChangeArrowheads="1"/>
            </p:cNvSpPr>
            <p:nvPr/>
          </p:nvSpPr>
          <p:spPr bwMode="auto">
            <a:xfrm>
              <a:off x="1680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rA</a:t>
              </a:r>
            </a:p>
          </p:txBody>
        </p:sp>
        <p:sp>
          <p:nvSpPr>
            <p:cNvPr id="97" name="Rectangle 13"/>
            <p:cNvSpPr>
              <a:spLocks noChangeArrowheads="1"/>
            </p:cNvSpPr>
            <p:nvPr/>
          </p:nvSpPr>
          <p:spPr bwMode="auto">
            <a:xfrm>
              <a:off x="1872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rB</a:t>
              </a:r>
            </a:p>
          </p:txBody>
        </p:sp>
        <p:sp>
          <p:nvSpPr>
            <p:cNvPr id="98" name="Rectangle 14"/>
            <p:cNvSpPr>
              <a:spLocks noChangeArrowheads="1"/>
            </p:cNvSpPr>
            <p:nvPr/>
          </p:nvSpPr>
          <p:spPr bwMode="auto">
            <a:xfrm>
              <a:off x="1680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99" name="Group 7"/>
          <p:cNvGrpSpPr>
            <a:grpSpLocks/>
          </p:cNvGrpSpPr>
          <p:nvPr/>
        </p:nvGrpSpPr>
        <p:grpSpPr bwMode="auto">
          <a:xfrm>
            <a:off x="3270250" y="4337050"/>
            <a:ext cx="609600" cy="304800"/>
            <a:chOff x="1296" y="2544"/>
            <a:chExt cx="384" cy="192"/>
          </a:xfrm>
        </p:grpSpPr>
        <p:sp>
          <p:nvSpPr>
            <p:cNvPr id="100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101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dirty="0">
                  <a:solidFill>
                    <a:schemeClr val="folHlink"/>
                  </a:solidFill>
                  <a:latin typeface="Courier New" pitchFamily="49" charset="0"/>
                </a:rPr>
                <a:t>4</a:t>
              </a:r>
            </a:p>
          </p:txBody>
        </p:sp>
        <p:sp>
          <p:nvSpPr>
            <p:cNvPr id="102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103" name="Group 11"/>
          <p:cNvGrpSpPr>
            <a:grpSpLocks/>
          </p:cNvGrpSpPr>
          <p:nvPr/>
        </p:nvGrpSpPr>
        <p:grpSpPr bwMode="auto">
          <a:xfrm>
            <a:off x="3879850" y="4337050"/>
            <a:ext cx="609600" cy="304800"/>
            <a:chOff x="1680" y="2544"/>
            <a:chExt cx="384" cy="192"/>
          </a:xfrm>
        </p:grpSpPr>
        <p:sp>
          <p:nvSpPr>
            <p:cNvPr id="104" name="Rectangle 12"/>
            <p:cNvSpPr>
              <a:spLocks noChangeArrowheads="1"/>
            </p:cNvSpPr>
            <p:nvPr/>
          </p:nvSpPr>
          <p:spPr bwMode="auto">
            <a:xfrm>
              <a:off x="1680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rA</a:t>
              </a:r>
            </a:p>
          </p:txBody>
        </p:sp>
        <p:sp>
          <p:nvSpPr>
            <p:cNvPr id="105" name="Rectangle 13"/>
            <p:cNvSpPr>
              <a:spLocks noChangeArrowheads="1"/>
            </p:cNvSpPr>
            <p:nvPr/>
          </p:nvSpPr>
          <p:spPr bwMode="auto">
            <a:xfrm>
              <a:off x="1872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rB</a:t>
              </a:r>
            </a:p>
          </p:txBody>
        </p:sp>
        <p:sp>
          <p:nvSpPr>
            <p:cNvPr id="106" name="Rectangle 14"/>
            <p:cNvSpPr>
              <a:spLocks noChangeArrowheads="1"/>
            </p:cNvSpPr>
            <p:nvPr/>
          </p:nvSpPr>
          <p:spPr bwMode="auto">
            <a:xfrm>
              <a:off x="1680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107" name="Group 7"/>
          <p:cNvGrpSpPr>
            <a:grpSpLocks/>
          </p:cNvGrpSpPr>
          <p:nvPr/>
        </p:nvGrpSpPr>
        <p:grpSpPr bwMode="auto">
          <a:xfrm>
            <a:off x="3270250" y="5099050"/>
            <a:ext cx="609600" cy="304800"/>
            <a:chOff x="1296" y="2544"/>
            <a:chExt cx="384" cy="192"/>
          </a:xfrm>
        </p:grpSpPr>
        <p:sp>
          <p:nvSpPr>
            <p:cNvPr id="108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109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dirty="0">
                  <a:solidFill>
                    <a:schemeClr val="folHlink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110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111" name="Group 11"/>
          <p:cNvGrpSpPr>
            <a:grpSpLocks/>
          </p:cNvGrpSpPr>
          <p:nvPr/>
        </p:nvGrpSpPr>
        <p:grpSpPr bwMode="auto">
          <a:xfrm>
            <a:off x="3879850" y="5099050"/>
            <a:ext cx="609600" cy="304800"/>
            <a:chOff x="1680" y="2544"/>
            <a:chExt cx="384" cy="192"/>
          </a:xfrm>
        </p:grpSpPr>
        <p:sp>
          <p:nvSpPr>
            <p:cNvPr id="112" name="Rectangle 12"/>
            <p:cNvSpPr>
              <a:spLocks noChangeArrowheads="1"/>
            </p:cNvSpPr>
            <p:nvPr/>
          </p:nvSpPr>
          <p:spPr bwMode="auto">
            <a:xfrm>
              <a:off x="1680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rA</a:t>
              </a:r>
            </a:p>
          </p:txBody>
        </p:sp>
        <p:sp>
          <p:nvSpPr>
            <p:cNvPr id="113" name="Rectangle 13"/>
            <p:cNvSpPr>
              <a:spLocks noChangeArrowheads="1"/>
            </p:cNvSpPr>
            <p:nvPr/>
          </p:nvSpPr>
          <p:spPr bwMode="auto">
            <a:xfrm>
              <a:off x="1872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rB</a:t>
              </a:r>
            </a:p>
          </p:txBody>
        </p:sp>
        <p:sp>
          <p:nvSpPr>
            <p:cNvPr id="114" name="Rectangle 14"/>
            <p:cNvSpPr>
              <a:spLocks noChangeArrowheads="1"/>
            </p:cNvSpPr>
            <p:nvPr/>
          </p:nvSpPr>
          <p:spPr bwMode="auto">
            <a:xfrm>
              <a:off x="1680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115" name="Group 7"/>
          <p:cNvGrpSpPr>
            <a:grpSpLocks/>
          </p:cNvGrpSpPr>
          <p:nvPr/>
        </p:nvGrpSpPr>
        <p:grpSpPr bwMode="auto">
          <a:xfrm>
            <a:off x="3270250" y="5861050"/>
            <a:ext cx="609600" cy="304800"/>
            <a:chOff x="1296" y="2544"/>
            <a:chExt cx="384" cy="192"/>
          </a:xfrm>
        </p:grpSpPr>
        <p:sp>
          <p:nvSpPr>
            <p:cNvPr id="116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117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dirty="0">
                  <a:solidFill>
                    <a:schemeClr val="folHlink"/>
                  </a:solidFill>
                  <a:latin typeface="Courier New" pitchFamily="49" charset="0"/>
                </a:rPr>
                <a:t>6</a:t>
              </a:r>
            </a:p>
          </p:txBody>
        </p:sp>
        <p:sp>
          <p:nvSpPr>
            <p:cNvPr id="118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119" name="Group 11"/>
          <p:cNvGrpSpPr>
            <a:grpSpLocks/>
          </p:cNvGrpSpPr>
          <p:nvPr/>
        </p:nvGrpSpPr>
        <p:grpSpPr bwMode="auto">
          <a:xfrm>
            <a:off x="3879850" y="5861050"/>
            <a:ext cx="609600" cy="304800"/>
            <a:chOff x="1680" y="2544"/>
            <a:chExt cx="384" cy="192"/>
          </a:xfrm>
        </p:grpSpPr>
        <p:sp>
          <p:nvSpPr>
            <p:cNvPr id="120" name="Rectangle 12"/>
            <p:cNvSpPr>
              <a:spLocks noChangeArrowheads="1"/>
            </p:cNvSpPr>
            <p:nvPr/>
          </p:nvSpPr>
          <p:spPr bwMode="auto">
            <a:xfrm>
              <a:off x="1680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rA</a:t>
              </a:r>
            </a:p>
          </p:txBody>
        </p:sp>
        <p:sp>
          <p:nvSpPr>
            <p:cNvPr id="121" name="Rectangle 13"/>
            <p:cNvSpPr>
              <a:spLocks noChangeArrowheads="1"/>
            </p:cNvSpPr>
            <p:nvPr/>
          </p:nvSpPr>
          <p:spPr bwMode="auto">
            <a:xfrm>
              <a:off x="1872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rB</a:t>
              </a:r>
            </a:p>
          </p:txBody>
        </p:sp>
        <p:sp>
          <p:nvSpPr>
            <p:cNvPr id="122" name="Rectangle 14"/>
            <p:cNvSpPr>
              <a:spLocks noChangeArrowheads="1"/>
            </p:cNvSpPr>
            <p:nvPr/>
          </p:nvSpPr>
          <p:spPr bwMode="auto">
            <a:xfrm>
              <a:off x="1680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 Instructions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0450" y="2279650"/>
            <a:ext cx="6477000" cy="3429000"/>
          </a:xfrm>
        </p:spPr>
        <p:txBody>
          <a:bodyPr/>
          <a:lstStyle/>
          <a:p>
            <a:pPr lvl="1"/>
            <a:r>
              <a:rPr lang="en-US" dirty="0"/>
              <a:t>Refer to generically as “</a:t>
            </a:r>
            <a:r>
              <a:rPr lang="en-US" dirty="0" err="1">
                <a:latin typeface="Courier New" pitchFamily="49" charset="0"/>
              </a:rPr>
              <a:t>jXX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Encodings differ only by “function code” </a:t>
            </a:r>
            <a:r>
              <a:rPr lang="en-US" dirty="0" err="1"/>
              <a:t>fn</a:t>
            </a:r>
            <a:endParaRPr lang="en-US" dirty="0"/>
          </a:p>
          <a:p>
            <a:pPr lvl="1"/>
            <a:r>
              <a:rPr lang="en-US" dirty="0"/>
              <a:t>Based on values of condition codes</a:t>
            </a:r>
          </a:p>
          <a:p>
            <a:pPr lvl="1"/>
            <a:r>
              <a:rPr lang="en-US" dirty="0"/>
              <a:t>Same as x86-64 counterparts</a:t>
            </a:r>
          </a:p>
          <a:p>
            <a:pPr lvl="1"/>
            <a:r>
              <a:rPr lang="en-US" dirty="0"/>
              <a:t>Encode full destination address</a:t>
            </a:r>
          </a:p>
          <a:p>
            <a:pPr lvl="2"/>
            <a:r>
              <a:rPr lang="en-US" dirty="0"/>
              <a:t>Unlike PC-relative addressing seen in x86-64</a:t>
            </a: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487362" y="1219200"/>
            <a:ext cx="6897687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715963" y="1295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jXX</a:t>
            </a:r>
            <a:r>
              <a:rPr lang="en-US" sz="1600" dirty="0">
                <a:solidFill>
                  <a:schemeClr val="folHlink"/>
                </a:solidFill>
              </a:rPr>
              <a:t> </a:t>
            </a:r>
            <a:r>
              <a:rPr lang="en-US" sz="1600" dirty="0" err="1">
                <a:solidFill>
                  <a:schemeClr val="folHlink"/>
                </a:solidFill>
              </a:rPr>
              <a:t>Dest</a:t>
            </a:r>
            <a:endParaRPr lang="en-US" sz="1600" dirty="0">
              <a:solidFill>
                <a:schemeClr val="folHlink"/>
              </a:solidFill>
            </a:endParaRPr>
          </a:p>
        </p:txBody>
      </p:sp>
      <p:grpSp>
        <p:nvGrpSpPr>
          <p:cNvPr id="271367" name="Group 7"/>
          <p:cNvGrpSpPr>
            <a:grpSpLocks/>
          </p:cNvGrpSpPr>
          <p:nvPr/>
        </p:nvGrpSpPr>
        <p:grpSpPr bwMode="auto">
          <a:xfrm>
            <a:off x="1828800" y="1295400"/>
            <a:ext cx="609600" cy="304800"/>
            <a:chOff x="1296" y="2544"/>
            <a:chExt cx="384" cy="192"/>
          </a:xfrm>
        </p:grpSpPr>
        <p:sp>
          <p:nvSpPr>
            <p:cNvPr id="271368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7</a:t>
              </a:r>
            </a:p>
          </p:txBody>
        </p:sp>
        <p:sp>
          <p:nvSpPr>
            <p:cNvPr id="271369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chemeClr val="folHlink"/>
                  </a:solidFill>
                  <a:latin typeface="+mn-lt"/>
                </a:rPr>
                <a:t>fn</a:t>
              </a:r>
              <a:endParaRPr lang="en-US" sz="1600" dirty="0">
                <a:solidFill>
                  <a:schemeClr val="folHlink"/>
                </a:solidFill>
                <a:latin typeface="+mn-lt"/>
              </a:endParaRPr>
            </a:p>
          </p:txBody>
        </p:sp>
        <p:sp>
          <p:nvSpPr>
            <p:cNvPr id="271370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sp>
        <p:nvSpPr>
          <p:cNvPr id="271408" name="Text Box 48"/>
          <p:cNvSpPr txBox="1">
            <a:spLocks noChangeArrowheads="1"/>
          </p:cNvSpPr>
          <p:nvPr/>
        </p:nvSpPr>
        <p:spPr bwMode="auto">
          <a:xfrm>
            <a:off x="457200" y="914400"/>
            <a:ext cx="2132655" cy="31803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/>
              <a:t>Jump (Conditionally)</a:t>
            </a:r>
          </a:p>
        </p:txBody>
      </p:sp>
      <p:sp>
        <p:nvSpPr>
          <p:cNvPr id="271424" name="Rectangle 64"/>
          <p:cNvSpPr>
            <a:spLocks noChangeArrowheads="1"/>
          </p:cNvSpPr>
          <p:nvPr/>
        </p:nvSpPr>
        <p:spPr bwMode="auto">
          <a:xfrm>
            <a:off x="2438400" y="1295400"/>
            <a:ext cx="48704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 Instructions</a:t>
            </a: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487362" y="1219200"/>
            <a:ext cx="6973887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715963" y="1295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jmp</a:t>
            </a:r>
            <a:r>
              <a:rPr lang="en-US" sz="1600">
                <a:solidFill>
                  <a:schemeClr val="folHlink"/>
                </a:solidFill>
              </a:rPr>
              <a:t> Dest</a:t>
            </a:r>
          </a:p>
        </p:txBody>
      </p:sp>
      <p:grpSp>
        <p:nvGrpSpPr>
          <p:cNvPr id="271367" name="Group 7"/>
          <p:cNvGrpSpPr>
            <a:grpSpLocks/>
          </p:cNvGrpSpPr>
          <p:nvPr/>
        </p:nvGrpSpPr>
        <p:grpSpPr bwMode="auto">
          <a:xfrm>
            <a:off x="1828800" y="1295400"/>
            <a:ext cx="609600" cy="304800"/>
            <a:chOff x="1296" y="2544"/>
            <a:chExt cx="384" cy="192"/>
          </a:xfrm>
        </p:grpSpPr>
        <p:sp>
          <p:nvSpPr>
            <p:cNvPr id="271368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7</a:t>
              </a:r>
            </a:p>
          </p:txBody>
        </p:sp>
        <p:sp>
          <p:nvSpPr>
            <p:cNvPr id="271369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271370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sp>
        <p:nvSpPr>
          <p:cNvPr id="271408" name="Text Box 48"/>
          <p:cNvSpPr txBox="1">
            <a:spLocks noChangeArrowheads="1"/>
          </p:cNvSpPr>
          <p:nvPr/>
        </p:nvSpPr>
        <p:spPr bwMode="auto">
          <a:xfrm>
            <a:off x="457200" y="914400"/>
            <a:ext cx="2235200" cy="3143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/>
              <a:t>Jump Unconditionally</a:t>
            </a:r>
          </a:p>
        </p:txBody>
      </p:sp>
      <p:sp>
        <p:nvSpPr>
          <p:cNvPr id="271424" name="Rectangle 64"/>
          <p:cNvSpPr>
            <a:spLocks noChangeArrowheads="1"/>
          </p:cNvSpPr>
          <p:nvPr/>
        </p:nvSpPr>
        <p:spPr bwMode="auto">
          <a:xfrm>
            <a:off x="2438400" y="1295400"/>
            <a:ext cx="48704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  <p:sp>
        <p:nvSpPr>
          <p:cNvPr id="271482" name="Rectangle 122"/>
          <p:cNvSpPr>
            <a:spLocks noChangeArrowheads="1"/>
          </p:cNvSpPr>
          <p:nvPr/>
        </p:nvSpPr>
        <p:spPr bwMode="auto">
          <a:xfrm>
            <a:off x="487362" y="1981200"/>
            <a:ext cx="6973887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483" name="Rectangle 123"/>
          <p:cNvSpPr>
            <a:spLocks noChangeArrowheads="1"/>
          </p:cNvSpPr>
          <p:nvPr/>
        </p:nvSpPr>
        <p:spPr bwMode="auto">
          <a:xfrm>
            <a:off x="715963" y="2057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jle</a:t>
            </a:r>
            <a:r>
              <a:rPr lang="en-US" sz="1600">
                <a:solidFill>
                  <a:schemeClr val="folHlink"/>
                </a:solidFill>
              </a:rPr>
              <a:t> Dest</a:t>
            </a:r>
          </a:p>
        </p:txBody>
      </p:sp>
      <p:grpSp>
        <p:nvGrpSpPr>
          <p:cNvPr id="271484" name="Group 124"/>
          <p:cNvGrpSpPr>
            <a:grpSpLocks/>
          </p:cNvGrpSpPr>
          <p:nvPr/>
        </p:nvGrpSpPr>
        <p:grpSpPr bwMode="auto">
          <a:xfrm>
            <a:off x="1828800" y="2057400"/>
            <a:ext cx="609600" cy="304800"/>
            <a:chOff x="1296" y="2544"/>
            <a:chExt cx="384" cy="192"/>
          </a:xfrm>
        </p:grpSpPr>
        <p:sp>
          <p:nvSpPr>
            <p:cNvPr id="271485" name="Rectangle 125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7</a:t>
              </a:r>
            </a:p>
          </p:txBody>
        </p:sp>
        <p:sp>
          <p:nvSpPr>
            <p:cNvPr id="271486" name="Rectangle 126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271487" name="Rectangle 127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sp>
        <p:nvSpPr>
          <p:cNvPr id="271488" name="Text Box 128"/>
          <p:cNvSpPr txBox="1">
            <a:spLocks noChangeArrowheads="1"/>
          </p:cNvSpPr>
          <p:nvPr/>
        </p:nvSpPr>
        <p:spPr bwMode="auto">
          <a:xfrm>
            <a:off x="457200" y="1676400"/>
            <a:ext cx="2632075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/>
              <a:t>Jump When Less or Equal</a:t>
            </a:r>
          </a:p>
        </p:txBody>
      </p:sp>
      <p:sp>
        <p:nvSpPr>
          <p:cNvPr id="271489" name="Rectangle 129"/>
          <p:cNvSpPr>
            <a:spLocks noChangeArrowheads="1"/>
          </p:cNvSpPr>
          <p:nvPr/>
        </p:nvSpPr>
        <p:spPr bwMode="auto">
          <a:xfrm>
            <a:off x="2438400" y="2057400"/>
            <a:ext cx="48704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  <p:sp>
        <p:nvSpPr>
          <p:cNvPr id="271491" name="Rectangle 131"/>
          <p:cNvSpPr>
            <a:spLocks noChangeArrowheads="1"/>
          </p:cNvSpPr>
          <p:nvPr/>
        </p:nvSpPr>
        <p:spPr bwMode="auto">
          <a:xfrm>
            <a:off x="487362" y="2743200"/>
            <a:ext cx="6973887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492" name="Rectangle 132"/>
          <p:cNvSpPr>
            <a:spLocks noChangeArrowheads="1"/>
          </p:cNvSpPr>
          <p:nvPr/>
        </p:nvSpPr>
        <p:spPr bwMode="auto">
          <a:xfrm>
            <a:off x="715963" y="2819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jl</a:t>
            </a:r>
            <a:r>
              <a:rPr lang="en-US" sz="1600">
                <a:solidFill>
                  <a:schemeClr val="folHlink"/>
                </a:solidFill>
              </a:rPr>
              <a:t> Dest</a:t>
            </a:r>
          </a:p>
        </p:txBody>
      </p:sp>
      <p:grpSp>
        <p:nvGrpSpPr>
          <p:cNvPr id="271493" name="Group 133"/>
          <p:cNvGrpSpPr>
            <a:grpSpLocks/>
          </p:cNvGrpSpPr>
          <p:nvPr/>
        </p:nvGrpSpPr>
        <p:grpSpPr bwMode="auto">
          <a:xfrm>
            <a:off x="1828800" y="2819400"/>
            <a:ext cx="609600" cy="304800"/>
            <a:chOff x="1296" y="2544"/>
            <a:chExt cx="384" cy="192"/>
          </a:xfrm>
        </p:grpSpPr>
        <p:sp>
          <p:nvSpPr>
            <p:cNvPr id="271494" name="Rectangle 134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7</a:t>
              </a:r>
            </a:p>
          </p:txBody>
        </p:sp>
        <p:sp>
          <p:nvSpPr>
            <p:cNvPr id="271495" name="Rectangle 135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71496" name="Rectangle 136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sp>
        <p:nvSpPr>
          <p:cNvPr id="271497" name="Text Box 137"/>
          <p:cNvSpPr txBox="1">
            <a:spLocks noChangeArrowheads="1"/>
          </p:cNvSpPr>
          <p:nvPr/>
        </p:nvSpPr>
        <p:spPr bwMode="auto">
          <a:xfrm>
            <a:off x="457200" y="2438400"/>
            <a:ext cx="1762125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/>
              <a:t>Jump When Less</a:t>
            </a:r>
          </a:p>
        </p:txBody>
      </p:sp>
      <p:sp>
        <p:nvSpPr>
          <p:cNvPr id="271498" name="Rectangle 138"/>
          <p:cNvSpPr>
            <a:spLocks noChangeArrowheads="1"/>
          </p:cNvSpPr>
          <p:nvPr/>
        </p:nvSpPr>
        <p:spPr bwMode="auto">
          <a:xfrm>
            <a:off x="2438400" y="2819400"/>
            <a:ext cx="48704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  <p:sp>
        <p:nvSpPr>
          <p:cNvPr id="271500" name="Rectangle 140"/>
          <p:cNvSpPr>
            <a:spLocks noChangeArrowheads="1"/>
          </p:cNvSpPr>
          <p:nvPr/>
        </p:nvSpPr>
        <p:spPr bwMode="auto">
          <a:xfrm>
            <a:off x="487362" y="3505200"/>
            <a:ext cx="6973887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501" name="Rectangle 141"/>
          <p:cNvSpPr>
            <a:spLocks noChangeArrowheads="1"/>
          </p:cNvSpPr>
          <p:nvPr/>
        </p:nvSpPr>
        <p:spPr bwMode="auto">
          <a:xfrm>
            <a:off x="715963" y="3581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je</a:t>
            </a:r>
            <a:r>
              <a:rPr lang="en-US" sz="1600">
                <a:solidFill>
                  <a:schemeClr val="folHlink"/>
                </a:solidFill>
              </a:rPr>
              <a:t> Dest</a:t>
            </a:r>
          </a:p>
        </p:txBody>
      </p:sp>
      <p:grpSp>
        <p:nvGrpSpPr>
          <p:cNvPr id="271502" name="Group 142"/>
          <p:cNvGrpSpPr>
            <a:grpSpLocks/>
          </p:cNvGrpSpPr>
          <p:nvPr/>
        </p:nvGrpSpPr>
        <p:grpSpPr bwMode="auto">
          <a:xfrm>
            <a:off x="1828800" y="3581400"/>
            <a:ext cx="609600" cy="304800"/>
            <a:chOff x="1296" y="2544"/>
            <a:chExt cx="384" cy="192"/>
          </a:xfrm>
        </p:grpSpPr>
        <p:sp>
          <p:nvSpPr>
            <p:cNvPr id="271503" name="Rectangle 143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7</a:t>
              </a:r>
            </a:p>
          </p:txBody>
        </p:sp>
        <p:sp>
          <p:nvSpPr>
            <p:cNvPr id="271504" name="Rectangle 144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3</a:t>
              </a:r>
            </a:p>
          </p:txBody>
        </p:sp>
        <p:sp>
          <p:nvSpPr>
            <p:cNvPr id="271505" name="Rectangle 145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sp>
        <p:nvSpPr>
          <p:cNvPr id="271506" name="Text Box 146"/>
          <p:cNvSpPr txBox="1">
            <a:spLocks noChangeArrowheads="1"/>
          </p:cNvSpPr>
          <p:nvPr/>
        </p:nvSpPr>
        <p:spPr bwMode="auto">
          <a:xfrm>
            <a:off x="457200" y="3200400"/>
            <a:ext cx="1852613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/>
              <a:t>Jump When Equal</a:t>
            </a:r>
          </a:p>
        </p:txBody>
      </p:sp>
      <p:sp>
        <p:nvSpPr>
          <p:cNvPr id="271507" name="Rectangle 147"/>
          <p:cNvSpPr>
            <a:spLocks noChangeArrowheads="1"/>
          </p:cNvSpPr>
          <p:nvPr/>
        </p:nvSpPr>
        <p:spPr bwMode="auto">
          <a:xfrm>
            <a:off x="2438400" y="3581400"/>
            <a:ext cx="48704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  <p:sp>
        <p:nvSpPr>
          <p:cNvPr id="271509" name="Rectangle 149"/>
          <p:cNvSpPr>
            <a:spLocks noChangeArrowheads="1"/>
          </p:cNvSpPr>
          <p:nvPr/>
        </p:nvSpPr>
        <p:spPr bwMode="auto">
          <a:xfrm>
            <a:off x="487362" y="4267200"/>
            <a:ext cx="6973887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510" name="Rectangle 150"/>
          <p:cNvSpPr>
            <a:spLocks noChangeArrowheads="1"/>
          </p:cNvSpPr>
          <p:nvPr/>
        </p:nvSpPr>
        <p:spPr bwMode="auto">
          <a:xfrm>
            <a:off x="715963" y="4343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jne</a:t>
            </a:r>
            <a:r>
              <a:rPr lang="en-US" sz="1600">
                <a:solidFill>
                  <a:schemeClr val="folHlink"/>
                </a:solidFill>
              </a:rPr>
              <a:t> Dest</a:t>
            </a:r>
          </a:p>
        </p:txBody>
      </p:sp>
      <p:grpSp>
        <p:nvGrpSpPr>
          <p:cNvPr id="271511" name="Group 151"/>
          <p:cNvGrpSpPr>
            <a:grpSpLocks/>
          </p:cNvGrpSpPr>
          <p:nvPr/>
        </p:nvGrpSpPr>
        <p:grpSpPr bwMode="auto">
          <a:xfrm>
            <a:off x="1828800" y="4343400"/>
            <a:ext cx="609600" cy="304800"/>
            <a:chOff x="1296" y="2544"/>
            <a:chExt cx="384" cy="192"/>
          </a:xfrm>
        </p:grpSpPr>
        <p:sp>
          <p:nvSpPr>
            <p:cNvPr id="271512" name="Rectangle 152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7</a:t>
              </a:r>
            </a:p>
          </p:txBody>
        </p:sp>
        <p:sp>
          <p:nvSpPr>
            <p:cNvPr id="271513" name="Rectangle 153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4</a:t>
              </a:r>
            </a:p>
          </p:txBody>
        </p:sp>
        <p:sp>
          <p:nvSpPr>
            <p:cNvPr id="271514" name="Rectangle 154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sp>
        <p:nvSpPr>
          <p:cNvPr id="271515" name="Text Box 155"/>
          <p:cNvSpPr txBox="1">
            <a:spLocks noChangeArrowheads="1"/>
          </p:cNvSpPr>
          <p:nvPr/>
        </p:nvSpPr>
        <p:spPr bwMode="auto">
          <a:xfrm>
            <a:off x="457200" y="3962400"/>
            <a:ext cx="2247900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/>
              <a:t>Jump When Not Equal</a:t>
            </a:r>
          </a:p>
        </p:txBody>
      </p:sp>
      <p:sp>
        <p:nvSpPr>
          <p:cNvPr id="271516" name="Rectangle 156"/>
          <p:cNvSpPr>
            <a:spLocks noChangeArrowheads="1"/>
          </p:cNvSpPr>
          <p:nvPr/>
        </p:nvSpPr>
        <p:spPr bwMode="auto">
          <a:xfrm>
            <a:off x="2438400" y="4343400"/>
            <a:ext cx="48704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  <p:sp>
        <p:nvSpPr>
          <p:cNvPr id="271518" name="Rectangle 158"/>
          <p:cNvSpPr>
            <a:spLocks noChangeArrowheads="1"/>
          </p:cNvSpPr>
          <p:nvPr/>
        </p:nvSpPr>
        <p:spPr bwMode="auto">
          <a:xfrm>
            <a:off x="487362" y="5029200"/>
            <a:ext cx="6973887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519" name="Rectangle 159"/>
          <p:cNvSpPr>
            <a:spLocks noChangeArrowheads="1"/>
          </p:cNvSpPr>
          <p:nvPr/>
        </p:nvSpPr>
        <p:spPr bwMode="auto">
          <a:xfrm>
            <a:off x="715963" y="5105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jge</a:t>
            </a:r>
            <a:r>
              <a:rPr lang="en-US" sz="1600">
                <a:solidFill>
                  <a:schemeClr val="folHlink"/>
                </a:solidFill>
              </a:rPr>
              <a:t> Dest</a:t>
            </a:r>
          </a:p>
        </p:txBody>
      </p:sp>
      <p:grpSp>
        <p:nvGrpSpPr>
          <p:cNvPr id="271520" name="Group 160"/>
          <p:cNvGrpSpPr>
            <a:grpSpLocks/>
          </p:cNvGrpSpPr>
          <p:nvPr/>
        </p:nvGrpSpPr>
        <p:grpSpPr bwMode="auto">
          <a:xfrm>
            <a:off x="1828800" y="5105400"/>
            <a:ext cx="609600" cy="304800"/>
            <a:chOff x="1296" y="2544"/>
            <a:chExt cx="384" cy="192"/>
          </a:xfrm>
        </p:grpSpPr>
        <p:sp>
          <p:nvSpPr>
            <p:cNvPr id="271521" name="Rectangle 161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7</a:t>
              </a:r>
            </a:p>
          </p:txBody>
        </p:sp>
        <p:sp>
          <p:nvSpPr>
            <p:cNvPr id="271522" name="Rectangle 162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71523" name="Rectangle 163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sp>
        <p:nvSpPr>
          <p:cNvPr id="271524" name="Text Box 164"/>
          <p:cNvSpPr txBox="1">
            <a:spLocks noChangeArrowheads="1"/>
          </p:cNvSpPr>
          <p:nvPr/>
        </p:nvSpPr>
        <p:spPr bwMode="auto">
          <a:xfrm>
            <a:off x="457200" y="4724400"/>
            <a:ext cx="2894013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/>
              <a:t>Jump When Greater or Equal</a:t>
            </a:r>
          </a:p>
        </p:txBody>
      </p:sp>
      <p:sp>
        <p:nvSpPr>
          <p:cNvPr id="271525" name="Rectangle 165"/>
          <p:cNvSpPr>
            <a:spLocks noChangeArrowheads="1"/>
          </p:cNvSpPr>
          <p:nvPr/>
        </p:nvSpPr>
        <p:spPr bwMode="auto">
          <a:xfrm>
            <a:off x="2438400" y="5105400"/>
            <a:ext cx="48704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  <p:sp>
        <p:nvSpPr>
          <p:cNvPr id="271527" name="Rectangle 167"/>
          <p:cNvSpPr>
            <a:spLocks noChangeArrowheads="1"/>
          </p:cNvSpPr>
          <p:nvPr/>
        </p:nvSpPr>
        <p:spPr bwMode="auto">
          <a:xfrm>
            <a:off x="487362" y="5791200"/>
            <a:ext cx="6973887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528" name="Rectangle 168"/>
          <p:cNvSpPr>
            <a:spLocks noChangeArrowheads="1"/>
          </p:cNvSpPr>
          <p:nvPr/>
        </p:nvSpPr>
        <p:spPr bwMode="auto">
          <a:xfrm>
            <a:off x="715963" y="5867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jg</a:t>
            </a:r>
            <a:r>
              <a:rPr lang="en-US" sz="1600">
                <a:solidFill>
                  <a:schemeClr val="folHlink"/>
                </a:solidFill>
              </a:rPr>
              <a:t> Dest</a:t>
            </a:r>
          </a:p>
        </p:txBody>
      </p:sp>
      <p:grpSp>
        <p:nvGrpSpPr>
          <p:cNvPr id="271529" name="Group 169"/>
          <p:cNvGrpSpPr>
            <a:grpSpLocks/>
          </p:cNvGrpSpPr>
          <p:nvPr/>
        </p:nvGrpSpPr>
        <p:grpSpPr bwMode="auto">
          <a:xfrm>
            <a:off x="1828800" y="5867400"/>
            <a:ext cx="609600" cy="304800"/>
            <a:chOff x="1296" y="2544"/>
            <a:chExt cx="384" cy="192"/>
          </a:xfrm>
        </p:grpSpPr>
        <p:sp>
          <p:nvSpPr>
            <p:cNvPr id="271530" name="Rectangle 170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7</a:t>
              </a:r>
            </a:p>
          </p:txBody>
        </p:sp>
        <p:sp>
          <p:nvSpPr>
            <p:cNvPr id="271531" name="Rectangle 171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6</a:t>
              </a:r>
            </a:p>
          </p:txBody>
        </p:sp>
        <p:sp>
          <p:nvSpPr>
            <p:cNvPr id="271532" name="Rectangle 172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sp>
        <p:nvSpPr>
          <p:cNvPr id="271533" name="Text Box 173"/>
          <p:cNvSpPr txBox="1">
            <a:spLocks noChangeArrowheads="1"/>
          </p:cNvSpPr>
          <p:nvPr/>
        </p:nvSpPr>
        <p:spPr bwMode="auto">
          <a:xfrm>
            <a:off x="457200" y="5486400"/>
            <a:ext cx="2024063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/>
              <a:t>Jump When Greater</a:t>
            </a:r>
          </a:p>
        </p:txBody>
      </p:sp>
      <p:sp>
        <p:nvSpPr>
          <p:cNvPr id="271534" name="Rectangle 174"/>
          <p:cNvSpPr>
            <a:spLocks noChangeArrowheads="1"/>
          </p:cNvSpPr>
          <p:nvPr/>
        </p:nvSpPr>
        <p:spPr bwMode="auto">
          <a:xfrm>
            <a:off x="2438400" y="5867400"/>
            <a:ext cx="48704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</p:spTree>
    <p:extLst>
      <p:ext uri="{BB962C8B-B14F-4D97-AF65-F5344CB8AC3E}">
        <p14:creationId xmlns:p14="http://schemas.microsoft.com/office/powerpoint/2010/main" val="236223095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Program Stack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1219200"/>
            <a:ext cx="4927600" cy="5213350"/>
          </a:xfrm>
        </p:spPr>
        <p:txBody>
          <a:bodyPr/>
          <a:lstStyle/>
          <a:p>
            <a:pPr lvl="1"/>
            <a:r>
              <a:rPr lang="en-US" dirty="0"/>
              <a:t>Region of memory holding program data</a:t>
            </a:r>
          </a:p>
          <a:p>
            <a:pPr lvl="1"/>
            <a:r>
              <a:rPr lang="en-US" dirty="0"/>
              <a:t>Used in Y86-64 (and x86-64) for supporting procedure calls</a:t>
            </a:r>
          </a:p>
          <a:p>
            <a:pPr lvl="1"/>
            <a:r>
              <a:rPr lang="en-US" dirty="0"/>
              <a:t>Stack top indicated by </a:t>
            </a: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  <a:p>
            <a:pPr lvl="2"/>
            <a:r>
              <a:rPr lang="en-US" dirty="0"/>
              <a:t>Address of top stack element</a:t>
            </a:r>
          </a:p>
          <a:p>
            <a:pPr lvl="1"/>
            <a:r>
              <a:rPr lang="en-US" dirty="0"/>
              <a:t>Stack grows toward lower addresses</a:t>
            </a:r>
          </a:p>
          <a:p>
            <a:pPr lvl="2"/>
            <a:r>
              <a:rPr lang="en-US" dirty="0"/>
              <a:t>Top element is at highest address in the stack</a:t>
            </a:r>
          </a:p>
          <a:p>
            <a:pPr lvl="2"/>
            <a:r>
              <a:rPr lang="en-US" dirty="0"/>
              <a:t>When pushing, must first decrement stack pointer</a:t>
            </a:r>
          </a:p>
          <a:p>
            <a:pPr lvl="2"/>
            <a:r>
              <a:rPr lang="en-US" dirty="0"/>
              <a:t>After popping, increment stack pointer</a:t>
            </a:r>
          </a:p>
        </p:txBody>
      </p:sp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1647825" y="1676400"/>
            <a:ext cx="1219200" cy="3048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1647825" y="1981200"/>
            <a:ext cx="1219200" cy="3048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3414" name="Rectangle 6"/>
          <p:cNvSpPr>
            <a:spLocks noChangeArrowheads="1"/>
          </p:cNvSpPr>
          <p:nvPr/>
        </p:nvSpPr>
        <p:spPr bwMode="auto">
          <a:xfrm>
            <a:off x="1647825" y="2286000"/>
            <a:ext cx="1219200" cy="3048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3421" name="Rectangle 13"/>
          <p:cNvSpPr>
            <a:spLocks noChangeArrowheads="1"/>
          </p:cNvSpPr>
          <p:nvPr/>
        </p:nvSpPr>
        <p:spPr bwMode="auto">
          <a:xfrm>
            <a:off x="1647825" y="4419600"/>
            <a:ext cx="1219200" cy="3048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3422" name="Rectangle 14"/>
          <p:cNvSpPr>
            <a:spLocks noChangeArrowheads="1"/>
          </p:cNvSpPr>
          <p:nvPr/>
        </p:nvSpPr>
        <p:spPr bwMode="auto">
          <a:xfrm>
            <a:off x="1647825" y="4724400"/>
            <a:ext cx="1219200" cy="3048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3423" name="Rectangle 15"/>
          <p:cNvSpPr>
            <a:spLocks noChangeArrowheads="1"/>
          </p:cNvSpPr>
          <p:nvPr/>
        </p:nvSpPr>
        <p:spPr bwMode="auto">
          <a:xfrm>
            <a:off x="1647825" y="5029200"/>
            <a:ext cx="1219200" cy="3048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3424" name="Rectangle 16"/>
          <p:cNvSpPr>
            <a:spLocks noChangeArrowheads="1"/>
          </p:cNvSpPr>
          <p:nvPr/>
        </p:nvSpPr>
        <p:spPr bwMode="auto">
          <a:xfrm>
            <a:off x="1647825" y="5334000"/>
            <a:ext cx="1219200" cy="3048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3425" name="Line 17"/>
          <p:cNvSpPr>
            <a:spLocks noChangeShapeType="1"/>
          </p:cNvSpPr>
          <p:nvPr/>
        </p:nvSpPr>
        <p:spPr bwMode="auto">
          <a:xfrm flipH="1">
            <a:off x="2867025" y="5451475"/>
            <a:ext cx="381000" cy="0"/>
          </a:xfrm>
          <a:prstGeom prst="line">
            <a:avLst/>
          </a:prstGeom>
          <a:noFill/>
          <a:ln w="19050">
            <a:solidFill>
              <a:srgbClr val="FF0002"/>
            </a:solidFill>
            <a:round/>
            <a:headEnd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3426" name="Text Box 18"/>
          <p:cNvSpPr txBox="1">
            <a:spLocks noChangeArrowheads="1"/>
          </p:cNvSpPr>
          <p:nvPr/>
        </p:nvSpPr>
        <p:spPr bwMode="auto">
          <a:xfrm>
            <a:off x="3248025" y="5299075"/>
            <a:ext cx="646421" cy="34624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73427" name="Rectangle 19"/>
          <p:cNvSpPr>
            <a:spLocks noChangeArrowheads="1"/>
          </p:cNvSpPr>
          <p:nvPr/>
        </p:nvSpPr>
        <p:spPr bwMode="auto">
          <a:xfrm>
            <a:off x="1647825" y="2590800"/>
            <a:ext cx="1219200" cy="18288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  <a:cs typeface="Courier New" pitchFamily="49" charset="0"/>
              </a:rPr>
              <a:t>•</a:t>
            </a:r>
            <a:endParaRPr lang="en-US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  <a:cs typeface="Courier New" pitchFamily="49" charset="0"/>
              </a:rPr>
              <a:t>•</a:t>
            </a:r>
            <a:endParaRPr lang="en-US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  <a:cs typeface="Courier New" pitchFamily="49" charset="0"/>
              </a:rPr>
              <a:t>•</a:t>
            </a:r>
          </a:p>
        </p:txBody>
      </p:sp>
      <p:sp>
        <p:nvSpPr>
          <p:cNvPr id="273428" name="Line 20"/>
          <p:cNvSpPr>
            <a:spLocks noChangeShapeType="1"/>
          </p:cNvSpPr>
          <p:nvPr/>
        </p:nvSpPr>
        <p:spPr bwMode="auto">
          <a:xfrm flipV="1">
            <a:off x="838200" y="1828800"/>
            <a:ext cx="0" cy="3657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3429" name="Text Box 21"/>
          <p:cNvSpPr txBox="1">
            <a:spLocks noChangeArrowheads="1"/>
          </p:cNvSpPr>
          <p:nvPr/>
        </p:nvSpPr>
        <p:spPr bwMode="auto">
          <a:xfrm>
            <a:off x="228600" y="3200400"/>
            <a:ext cx="1371600" cy="64135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Increasing</a:t>
            </a:r>
          </a:p>
          <a:p>
            <a:pPr algn="l">
              <a:lnSpc>
                <a:spcPct val="100000"/>
              </a:lnSpc>
            </a:pPr>
            <a:r>
              <a:rPr lang="en-US"/>
              <a:t>Addresses</a:t>
            </a:r>
          </a:p>
        </p:txBody>
      </p:sp>
      <p:sp>
        <p:nvSpPr>
          <p:cNvPr id="273430" name="Text Box 22"/>
          <p:cNvSpPr txBox="1">
            <a:spLocks noChangeArrowheads="1"/>
          </p:cNvSpPr>
          <p:nvPr/>
        </p:nvSpPr>
        <p:spPr bwMode="auto">
          <a:xfrm>
            <a:off x="1447800" y="5638800"/>
            <a:ext cx="17526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/>
              <a:t>Stack “Top”</a:t>
            </a:r>
          </a:p>
        </p:txBody>
      </p:sp>
      <p:sp>
        <p:nvSpPr>
          <p:cNvPr id="273431" name="Text Box 23"/>
          <p:cNvSpPr txBox="1">
            <a:spLocks noChangeArrowheads="1"/>
          </p:cNvSpPr>
          <p:nvPr/>
        </p:nvSpPr>
        <p:spPr bwMode="auto">
          <a:xfrm>
            <a:off x="1371600" y="1066800"/>
            <a:ext cx="1752600" cy="5873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/>
              <a:t>Stack “Bottom”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Operations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696200" cy="1555750"/>
          </a:xfrm>
        </p:spPr>
        <p:txBody>
          <a:bodyPr/>
          <a:lstStyle/>
          <a:p>
            <a:pPr lvl="1"/>
            <a:r>
              <a:rPr lang="en-US" dirty="0"/>
              <a:t>Decrement </a:t>
            </a: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r>
              <a:rPr lang="en-US" dirty="0"/>
              <a:t> by 8</a:t>
            </a:r>
          </a:p>
          <a:p>
            <a:pPr lvl="1"/>
            <a:r>
              <a:rPr lang="en-US" dirty="0"/>
              <a:t>Store word from </a:t>
            </a:r>
            <a:r>
              <a:rPr lang="en-US" dirty="0" err="1"/>
              <a:t>rA</a:t>
            </a:r>
            <a:r>
              <a:rPr lang="en-US" dirty="0"/>
              <a:t> to memory at </a:t>
            </a: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Like x86-64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Read word from memory at </a:t>
            </a: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Save in </a:t>
            </a:r>
            <a:r>
              <a:rPr lang="en-US" dirty="0" err="1"/>
              <a:t>rA</a:t>
            </a:r>
            <a:endParaRPr lang="en-US" dirty="0"/>
          </a:p>
          <a:p>
            <a:pPr lvl="1"/>
            <a:r>
              <a:rPr lang="en-US" dirty="0"/>
              <a:t>Increment </a:t>
            </a: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r>
              <a:rPr lang="en-US" dirty="0"/>
              <a:t> by 8</a:t>
            </a:r>
          </a:p>
          <a:p>
            <a:pPr lvl="1"/>
            <a:r>
              <a:rPr lang="en-US" dirty="0"/>
              <a:t>Like x86-64</a:t>
            </a:r>
          </a:p>
        </p:txBody>
      </p:sp>
      <p:grpSp>
        <p:nvGrpSpPr>
          <p:cNvPr id="274455" name="Group 23"/>
          <p:cNvGrpSpPr>
            <a:grpSpLocks/>
          </p:cNvGrpSpPr>
          <p:nvPr/>
        </p:nvGrpSpPr>
        <p:grpSpPr bwMode="auto">
          <a:xfrm>
            <a:off x="639763" y="1295400"/>
            <a:ext cx="3322637" cy="609600"/>
            <a:chOff x="403" y="816"/>
            <a:chExt cx="2093" cy="384"/>
          </a:xfrm>
        </p:grpSpPr>
        <p:sp>
          <p:nvSpPr>
            <p:cNvPr id="274437" name="Rectangle 5"/>
            <p:cNvSpPr>
              <a:spLocks noChangeArrowheads="1"/>
            </p:cNvSpPr>
            <p:nvPr/>
          </p:nvSpPr>
          <p:spPr bwMode="auto">
            <a:xfrm>
              <a:off x="403" y="816"/>
              <a:ext cx="2093" cy="384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74438" name="Rectangle 6"/>
            <p:cNvSpPr>
              <a:spLocks noChangeArrowheads="1"/>
            </p:cNvSpPr>
            <p:nvPr/>
          </p:nvSpPr>
          <p:spPr bwMode="auto">
            <a:xfrm>
              <a:off x="547" y="912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chemeClr val="folHlink"/>
                  </a:solidFill>
                  <a:latin typeface="Courier New" pitchFamily="49" charset="0"/>
                </a:rPr>
                <a:t>pushq</a:t>
              </a:r>
              <a:r>
                <a:rPr lang="en-US" sz="1600" dirty="0">
                  <a:solidFill>
                    <a:schemeClr val="folHlink"/>
                  </a:solidFill>
                </a:rPr>
                <a:t> </a:t>
              </a:r>
              <a:r>
                <a:rPr lang="en-US" sz="1600" dirty="0" err="1">
                  <a:solidFill>
                    <a:schemeClr val="folHlink"/>
                  </a:solidFill>
                </a:rPr>
                <a:t>rA</a:t>
              </a:r>
              <a:endParaRPr lang="en-US" sz="1600" dirty="0">
                <a:solidFill>
                  <a:schemeClr val="folHlink"/>
                </a:solidFill>
              </a:endParaRPr>
            </a:p>
          </p:txBody>
        </p:sp>
        <p:grpSp>
          <p:nvGrpSpPr>
            <p:cNvPr id="274439" name="Group 7"/>
            <p:cNvGrpSpPr>
              <a:grpSpLocks/>
            </p:cNvGrpSpPr>
            <p:nvPr/>
          </p:nvGrpSpPr>
          <p:grpSpPr bwMode="auto">
            <a:xfrm>
              <a:off x="1536" y="912"/>
              <a:ext cx="384" cy="192"/>
              <a:chOff x="1296" y="2544"/>
              <a:chExt cx="384" cy="192"/>
            </a:xfrm>
          </p:grpSpPr>
          <p:sp>
            <p:nvSpPr>
              <p:cNvPr id="274440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dirty="0">
                    <a:solidFill>
                      <a:schemeClr val="folHlink"/>
                    </a:solidFill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274441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74442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74451" name="Group 19"/>
            <p:cNvGrpSpPr>
              <a:grpSpLocks/>
            </p:cNvGrpSpPr>
            <p:nvPr/>
          </p:nvGrpSpPr>
          <p:grpSpPr bwMode="auto">
            <a:xfrm>
              <a:off x="1920" y="912"/>
              <a:ext cx="384" cy="192"/>
              <a:chOff x="1296" y="2544"/>
              <a:chExt cx="384" cy="192"/>
            </a:xfrm>
          </p:grpSpPr>
          <p:sp>
            <p:nvSpPr>
              <p:cNvPr id="274452" name="Rectangle 2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rA</a:t>
                </a:r>
              </a:p>
            </p:txBody>
          </p:sp>
          <p:sp>
            <p:nvSpPr>
              <p:cNvPr id="274453" name="Rectangle 21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dirty="0">
                    <a:solidFill>
                      <a:schemeClr val="folHlink"/>
                    </a:solidFill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274454" name="Rectangle 22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  <p:grpSp>
        <p:nvGrpSpPr>
          <p:cNvPr id="274456" name="Group 24"/>
          <p:cNvGrpSpPr>
            <a:grpSpLocks/>
          </p:cNvGrpSpPr>
          <p:nvPr/>
        </p:nvGrpSpPr>
        <p:grpSpPr bwMode="auto">
          <a:xfrm>
            <a:off x="639763" y="3352800"/>
            <a:ext cx="3322637" cy="609600"/>
            <a:chOff x="403" y="816"/>
            <a:chExt cx="2093" cy="384"/>
          </a:xfrm>
        </p:grpSpPr>
        <p:sp>
          <p:nvSpPr>
            <p:cNvPr id="274457" name="Rectangle 25"/>
            <p:cNvSpPr>
              <a:spLocks noChangeArrowheads="1"/>
            </p:cNvSpPr>
            <p:nvPr/>
          </p:nvSpPr>
          <p:spPr bwMode="auto">
            <a:xfrm>
              <a:off x="403" y="816"/>
              <a:ext cx="2093" cy="384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74458" name="Rectangle 26"/>
            <p:cNvSpPr>
              <a:spLocks noChangeArrowheads="1"/>
            </p:cNvSpPr>
            <p:nvPr/>
          </p:nvSpPr>
          <p:spPr bwMode="auto">
            <a:xfrm>
              <a:off x="547" y="912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chemeClr val="folHlink"/>
                  </a:solidFill>
                  <a:latin typeface="Courier New" pitchFamily="49" charset="0"/>
                </a:rPr>
                <a:t>popq</a:t>
              </a:r>
              <a:r>
                <a:rPr lang="en-US" sz="1600" dirty="0">
                  <a:solidFill>
                    <a:schemeClr val="folHlink"/>
                  </a:solidFill>
                </a:rPr>
                <a:t> </a:t>
              </a:r>
              <a:r>
                <a:rPr lang="en-US" sz="1600" dirty="0" err="1">
                  <a:solidFill>
                    <a:schemeClr val="folHlink"/>
                  </a:solidFill>
                </a:rPr>
                <a:t>rA</a:t>
              </a:r>
              <a:endParaRPr lang="en-US" sz="1600" dirty="0">
                <a:solidFill>
                  <a:schemeClr val="folHlink"/>
                </a:solidFill>
              </a:endParaRPr>
            </a:p>
          </p:txBody>
        </p:sp>
        <p:grpSp>
          <p:nvGrpSpPr>
            <p:cNvPr id="274459" name="Group 27"/>
            <p:cNvGrpSpPr>
              <a:grpSpLocks/>
            </p:cNvGrpSpPr>
            <p:nvPr/>
          </p:nvGrpSpPr>
          <p:grpSpPr bwMode="auto">
            <a:xfrm>
              <a:off x="1536" y="912"/>
              <a:ext cx="384" cy="192"/>
              <a:chOff x="1296" y="2544"/>
              <a:chExt cx="384" cy="192"/>
            </a:xfrm>
          </p:grpSpPr>
          <p:sp>
            <p:nvSpPr>
              <p:cNvPr id="274460" name="Rectangle 2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dirty="0">
                    <a:solidFill>
                      <a:schemeClr val="folHlink"/>
                    </a:solidFill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274461" name="Rectangle 2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74462" name="Rectangle 3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74463" name="Group 31"/>
            <p:cNvGrpSpPr>
              <a:grpSpLocks/>
            </p:cNvGrpSpPr>
            <p:nvPr/>
          </p:nvGrpSpPr>
          <p:grpSpPr bwMode="auto">
            <a:xfrm>
              <a:off x="1920" y="912"/>
              <a:ext cx="384" cy="192"/>
              <a:chOff x="1296" y="2544"/>
              <a:chExt cx="384" cy="192"/>
            </a:xfrm>
          </p:grpSpPr>
          <p:sp>
            <p:nvSpPr>
              <p:cNvPr id="274464" name="Rectangle 32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rA</a:t>
                </a:r>
              </a:p>
            </p:txBody>
          </p:sp>
          <p:sp>
            <p:nvSpPr>
              <p:cNvPr id="274465" name="Rectangle 33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dirty="0">
                    <a:solidFill>
                      <a:schemeClr val="folHlink"/>
                    </a:solidFill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274466" name="Rectangle 34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23092" y="2053590"/>
            <a:ext cx="7758007" cy="1359553"/>
          </a:xfrm>
        </p:spPr>
        <p:txBody>
          <a:bodyPr/>
          <a:lstStyle/>
          <a:p>
            <a:pPr algn="ctr"/>
            <a:r>
              <a:rPr lang="en-US" altLang="zh-CN" sz="4791" cap="none" dirty="0"/>
              <a:t>Part A</a:t>
            </a:r>
            <a:br>
              <a:rPr lang="en-US" altLang="zh-CN" cap="none" dirty="0"/>
            </a:br>
            <a:r>
              <a:rPr lang="en-US" altLang="zh-CN" cap="none" dirty="0">
                <a:solidFill>
                  <a:srgbClr val="FF0000"/>
                </a:solidFill>
              </a:rPr>
              <a:t>Instruction Set Architecture </a:t>
            </a:r>
            <a:endParaRPr lang="zh-CN" altLang="en-US" cap="non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38550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Subroutine Call and Return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696200" cy="1555750"/>
          </a:xfrm>
        </p:spPr>
        <p:txBody>
          <a:bodyPr/>
          <a:lstStyle/>
          <a:p>
            <a:pPr lvl="1"/>
            <a:r>
              <a:rPr lang="en-US" dirty="0"/>
              <a:t>Push address of next instruction onto stack</a:t>
            </a:r>
          </a:p>
          <a:p>
            <a:pPr lvl="1"/>
            <a:r>
              <a:rPr lang="en-US" dirty="0"/>
              <a:t>Start executing instructions at </a:t>
            </a:r>
            <a:r>
              <a:rPr lang="en-US" dirty="0" err="1"/>
              <a:t>Dest</a:t>
            </a:r>
            <a:endParaRPr lang="en-US" dirty="0"/>
          </a:p>
          <a:p>
            <a:pPr lvl="1"/>
            <a:r>
              <a:rPr lang="en-US" dirty="0"/>
              <a:t>Like x86-64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Pop value from stack</a:t>
            </a:r>
          </a:p>
          <a:p>
            <a:pPr lvl="1"/>
            <a:r>
              <a:rPr lang="en-US" dirty="0"/>
              <a:t>Use as address for next instruction</a:t>
            </a:r>
          </a:p>
          <a:p>
            <a:pPr lvl="1"/>
            <a:r>
              <a:rPr lang="en-US" dirty="0"/>
              <a:t>Like x86-64</a:t>
            </a:r>
          </a:p>
          <a:p>
            <a:pPr lvl="1"/>
            <a:endParaRPr lang="en-US" dirty="0"/>
          </a:p>
        </p:txBody>
      </p:sp>
      <p:sp>
        <p:nvSpPr>
          <p:cNvPr id="272388" name="Rectangle 4"/>
          <p:cNvSpPr>
            <a:spLocks noChangeArrowheads="1"/>
          </p:cNvSpPr>
          <p:nvPr/>
        </p:nvSpPr>
        <p:spPr bwMode="auto">
          <a:xfrm>
            <a:off x="639763" y="1295400"/>
            <a:ext cx="7766049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868363" y="1447800"/>
            <a:ext cx="19050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call</a:t>
            </a:r>
            <a:r>
              <a:rPr lang="en-US" sz="1600">
                <a:solidFill>
                  <a:schemeClr val="folHlink"/>
                </a:solidFill>
              </a:rPr>
              <a:t> Dest</a:t>
            </a:r>
          </a:p>
        </p:txBody>
      </p:sp>
      <p:grpSp>
        <p:nvGrpSpPr>
          <p:cNvPr id="272391" name="Group 7"/>
          <p:cNvGrpSpPr>
            <a:grpSpLocks/>
          </p:cNvGrpSpPr>
          <p:nvPr/>
        </p:nvGrpSpPr>
        <p:grpSpPr bwMode="auto">
          <a:xfrm>
            <a:off x="2773363" y="1447800"/>
            <a:ext cx="609600" cy="304800"/>
            <a:chOff x="1296" y="2544"/>
            <a:chExt cx="384" cy="192"/>
          </a:xfrm>
        </p:grpSpPr>
        <p:sp>
          <p:nvSpPr>
            <p:cNvPr id="272392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272393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dirty="0">
                  <a:solidFill>
                    <a:schemeClr val="folHlink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272394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sp>
        <p:nvSpPr>
          <p:cNvPr id="272450" name="Rectangle 66"/>
          <p:cNvSpPr>
            <a:spLocks noChangeArrowheads="1"/>
          </p:cNvSpPr>
          <p:nvPr/>
        </p:nvSpPr>
        <p:spPr bwMode="auto">
          <a:xfrm>
            <a:off x="3352800" y="1447800"/>
            <a:ext cx="48704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  <p:sp>
        <p:nvSpPr>
          <p:cNvPr id="272451" name="Rectangle 67"/>
          <p:cNvSpPr>
            <a:spLocks noChangeArrowheads="1"/>
          </p:cNvSpPr>
          <p:nvPr/>
        </p:nvSpPr>
        <p:spPr bwMode="auto">
          <a:xfrm>
            <a:off x="609600" y="3581400"/>
            <a:ext cx="7766050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2452" name="Rectangle 68"/>
          <p:cNvSpPr>
            <a:spLocks noChangeArrowheads="1"/>
          </p:cNvSpPr>
          <p:nvPr/>
        </p:nvSpPr>
        <p:spPr bwMode="auto">
          <a:xfrm>
            <a:off x="838200" y="3733800"/>
            <a:ext cx="19050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ret</a:t>
            </a:r>
            <a:endParaRPr lang="en-US" sz="1600">
              <a:solidFill>
                <a:schemeClr val="folHlink"/>
              </a:solidFill>
            </a:endParaRPr>
          </a:p>
        </p:txBody>
      </p:sp>
      <p:grpSp>
        <p:nvGrpSpPr>
          <p:cNvPr id="272453" name="Group 69"/>
          <p:cNvGrpSpPr>
            <a:grpSpLocks/>
          </p:cNvGrpSpPr>
          <p:nvPr/>
        </p:nvGrpSpPr>
        <p:grpSpPr bwMode="auto">
          <a:xfrm>
            <a:off x="2743200" y="3733800"/>
            <a:ext cx="609600" cy="304800"/>
            <a:chOff x="1296" y="2544"/>
            <a:chExt cx="384" cy="192"/>
          </a:xfrm>
        </p:grpSpPr>
        <p:sp>
          <p:nvSpPr>
            <p:cNvPr id="272454" name="Rectangle 70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272455" name="Rectangle 71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272456" name="Rectangle 72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Miscellaneous Instructions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696200" cy="1555750"/>
          </a:xfrm>
        </p:spPr>
        <p:txBody>
          <a:bodyPr/>
          <a:lstStyle/>
          <a:p>
            <a:pPr lvl="1"/>
            <a:r>
              <a:rPr lang="en-US" dirty="0"/>
              <a:t>Don’t do anything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Stop executing instructions</a:t>
            </a:r>
          </a:p>
          <a:p>
            <a:pPr lvl="1"/>
            <a:r>
              <a:rPr lang="en-US" dirty="0"/>
              <a:t>x86-64 has comparable instruction, but can’t execute it in user mode</a:t>
            </a:r>
          </a:p>
          <a:p>
            <a:pPr lvl="1"/>
            <a:r>
              <a:rPr lang="en-US" dirty="0"/>
              <a:t>We will use it to stop the simulator</a:t>
            </a:r>
          </a:p>
          <a:p>
            <a:pPr lvl="1"/>
            <a:r>
              <a:rPr lang="en-US" dirty="0"/>
              <a:t>Encoding ensures that program hitting memory initialized to zero will halt</a:t>
            </a:r>
          </a:p>
        </p:txBody>
      </p:sp>
      <p:grpSp>
        <p:nvGrpSpPr>
          <p:cNvPr id="275482" name="Group 26"/>
          <p:cNvGrpSpPr>
            <a:grpSpLocks/>
          </p:cNvGrpSpPr>
          <p:nvPr/>
        </p:nvGrpSpPr>
        <p:grpSpPr bwMode="auto">
          <a:xfrm>
            <a:off x="639763" y="1295400"/>
            <a:ext cx="2636837" cy="609600"/>
            <a:chOff x="403" y="816"/>
            <a:chExt cx="1661" cy="384"/>
          </a:xfrm>
        </p:grpSpPr>
        <p:sp>
          <p:nvSpPr>
            <p:cNvPr id="275461" name="Rectangle 5"/>
            <p:cNvSpPr>
              <a:spLocks noChangeArrowheads="1"/>
            </p:cNvSpPr>
            <p:nvPr/>
          </p:nvSpPr>
          <p:spPr bwMode="auto">
            <a:xfrm>
              <a:off x="403" y="816"/>
              <a:ext cx="1661" cy="384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75462" name="Rectangle 6"/>
            <p:cNvSpPr>
              <a:spLocks noChangeArrowheads="1"/>
            </p:cNvSpPr>
            <p:nvPr/>
          </p:nvSpPr>
          <p:spPr bwMode="auto">
            <a:xfrm>
              <a:off x="547" y="912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chemeClr val="folHlink"/>
                  </a:solidFill>
                  <a:latin typeface="Courier New" pitchFamily="49" charset="0"/>
                </a:rPr>
                <a:t>nop</a:t>
              </a:r>
              <a:endParaRPr lang="en-US" sz="1600" dirty="0">
                <a:solidFill>
                  <a:schemeClr val="folHlink"/>
                </a:solidFill>
              </a:endParaRPr>
            </a:p>
          </p:txBody>
        </p:sp>
        <p:grpSp>
          <p:nvGrpSpPr>
            <p:cNvPr id="275463" name="Group 7"/>
            <p:cNvGrpSpPr>
              <a:grpSpLocks/>
            </p:cNvGrpSpPr>
            <p:nvPr/>
          </p:nvGrpSpPr>
          <p:grpSpPr bwMode="auto">
            <a:xfrm>
              <a:off x="1536" y="912"/>
              <a:ext cx="384" cy="192"/>
              <a:chOff x="1296" y="2544"/>
              <a:chExt cx="384" cy="192"/>
            </a:xfrm>
          </p:grpSpPr>
          <p:sp>
            <p:nvSpPr>
              <p:cNvPr id="275464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dirty="0">
                    <a:solidFill>
                      <a:schemeClr val="folHlink"/>
                    </a:solidFill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275465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75466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  <p:grpSp>
        <p:nvGrpSpPr>
          <p:cNvPr id="275483" name="Group 27"/>
          <p:cNvGrpSpPr>
            <a:grpSpLocks/>
          </p:cNvGrpSpPr>
          <p:nvPr/>
        </p:nvGrpSpPr>
        <p:grpSpPr bwMode="auto">
          <a:xfrm>
            <a:off x="639763" y="2743200"/>
            <a:ext cx="2636837" cy="609600"/>
            <a:chOff x="403" y="2112"/>
            <a:chExt cx="1661" cy="384"/>
          </a:xfrm>
        </p:grpSpPr>
        <p:sp>
          <p:nvSpPr>
            <p:cNvPr id="275472" name="Rectangle 16"/>
            <p:cNvSpPr>
              <a:spLocks noChangeArrowheads="1"/>
            </p:cNvSpPr>
            <p:nvPr/>
          </p:nvSpPr>
          <p:spPr bwMode="auto">
            <a:xfrm>
              <a:off x="403" y="2112"/>
              <a:ext cx="1661" cy="384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75473" name="Rectangle 17"/>
            <p:cNvSpPr>
              <a:spLocks noChangeArrowheads="1"/>
            </p:cNvSpPr>
            <p:nvPr/>
          </p:nvSpPr>
          <p:spPr bwMode="auto">
            <a:xfrm>
              <a:off x="547" y="2208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halt</a:t>
              </a:r>
              <a:endParaRPr lang="en-US" sz="1600">
                <a:solidFill>
                  <a:schemeClr val="folHlink"/>
                </a:solidFill>
              </a:endParaRPr>
            </a:p>
          </p:txBody>
        </p:sp>
        <p:grpSp>
          <p:nvGrpSpPr>
            <p:cNvPr id="275474" name="Group 18"/>
            <p:cNvGrpSpPr>
              <a:grpSpLocks/>
            </p:cNvGrpSpPr>
            <p:nvPr/>
          </p:nvGrpSpPr>
          <p:grpSpPr bwMode="auto">
            <a:xfrm>
              <a:off x="1536" y="2208"/>
              <a:ext cx="384" cy="192"/>
              <a:chOff x="1296" y="2544"/>
              <a:chExt cx="384" cy="192"/>
            </a:xfrm>
          </p:grpSpPr>
          <p:sp>
            <p:nvSpPr>
              <p:cNvPr id="275475" name="Rectangle 19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dirty="0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75476" name="Rectangle 20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75477" name="Rectangle 2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Conditions</a:t>
            </a: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22136921"/>
              </p:ext>
            </p:extLst>
          </p:nvPr>
        </p:nvGraphicFramePr>
        <p:xfrm>
          <a:off x="138112" y="3082925"/>
          <a:ext cx="2674938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37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Mnemonic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94208953"/>
              </p:ext>
            </p:extLst>
          </p:nvPr>
        </p:nvGraphicFramePr>
        <p:xfrm>
          <a:off x="138112" y="4016375"/>
          <a:ext cx="2674938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37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Mnemonic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79656116"/>
              </p:ext>
            </p:extLst>
          </p:nvPr>
        </p:nvGraphicFramePr>
        <p:xfrm>
          <a:off x="138112" y="2147570"/>
          <a:ext cx="2674938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37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Mnemonic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71859563"/>
              </p:ext>
            </p:extLst>
          </p:nvPr>
        </p:nvGraphicFramePr>
        <p:xfrm>
          <a:off x="138112" y="1212850"/>
          <a:ext cx="2674938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37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Mnemonic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355850" y="1219200"/>
            <a:ext cx="6229350" cy="5213350"/>
          </a:xfrm>
        </p:spPr>
        <p:txBody>
          <a:bodyPr/>
          <a:lstStyle/>
          <a:p>
            <a:pPr lvl="1"/>
            <a:r>
              <a:rPr lang="en-US" dirty="0"/>
              <a:t>Normal operation</a:t>
            </a:r>
          </a:p>
          <a:p>
            <a:pPr lvl="1"/>
            <a:endParaRPr lang="en-US" sz="2400" dirty="0"/>
          </a:p>
          <a:p>
            <a:pPr lvl="1"/>
            <a:r>
              <a:rPr lang="en-US" dirty="0"/>
              <a:t>Halt instruction encountered</a:t>
            </a:r>
          </a:p>
          <a:p>
            <a:pPr lvl="1"/>
            <a:endParaRPr lang="en-US" sz="2400" dirty="0"/>
          </a:p>
          <a:p>
            <a:pPr lvl="1"/>
            <a:r>
              <a:rPr lang="en-US" dirty="0"/>
              <a:t>Bad address (either instruction or data) encountered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Invalid instruction encountered</a:t>
            </a:r>
          </a:p>
          <a:p>
            <a:endParaRPr lang="en-US" dirty="0"/>
          </a:p>
          <a:p>
            <a:r>
              <a:rPr lang="en-US" dirty="0"/>
              <a:t>Desired Behavior</a:t>
            </a:r>
          </a:p>
          <a:p>
            <a:pPr lvl="1"/>
            <a:r>
              <a:rPr lang="en-US" dirty="0"/>
              <a:t>If AOK, keep going</a:t>
            </a:r>
          </a:p>
          <a:p>
            <a:pPr lvl="1"/>
            <a:r>
              <a:rPr lang="en-US" dirty="0"/>
              <a:t>Otherwise, stop program execution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Y86-64 Code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19200"/>
            <a:ext cx="8243887" cy="2819400"/>
          </a:xfrm>
        </p:spPr>
        <p:txBody>
          <a:bodyPr/>
          <a:lstStyle/>
          <a:p>
            <a:r>
              <a:rPr lang="en-US" dirty="0"/>
              <a:t>Try to Use C Compiler as Much as Possible</a:t>
            </a:r>
          </a:p>
          <a:p>
            <a:pPr lvl="1"/>
            <a:r>
              <a:rPr lang="en-US" dirty="0"/>
              <a:t>Write code in C</a:t>
            </a:r>
          </a:p>
          <a:p>
            <a:pPr lvl="1"/>
            <a:r>
              <a:rPr lang="en-US" dirty="0"/>
              <a:t>Compile for x86-64 with </a:t>
            </a:r>
            <a:r>
              <a:rPr lang="en-US" dirty="0" err="1">
                <a:latin typeface="Courier New" pitchFamily="49" charset="0"/>
              </a:rPr>
              <a:t>gcc</a:t>
            </a:r>
            <a:r>
              <a:rPr lang="en-US" dirty="0">
                <a:latin typeface="Courier New" pitchFamily="49" charset="0"/>
              </a:rPr>
              <a:t> –</a:t>
            </a:r>
            <a:r>
              <a:rPr lang="en-US" dirty="0" err="1">
                <a:latin typeface="Courier New" pitchFamily="49" charset="0"/>
              </a:rPr>
              <a:t>Og</a:t>
            </a:r>
            <a:r>
              <a:rPr lang="en-US" dirty="0">
                <a:latin typeface="Courier New" pitchFamily="49" charset="0"/>
              </a:rPr>
              <a:t> –S</a:t>
            </a:r>
          </a:p>
          <a:p>
            <a:pPr lvl="1"/>
            <a:r>
              <a:rPr lang="en-US" dirty="0"/>
              <a:t>Transliterate into Y86-64</a:t>
            </a:r>
          </a:p>
          <a:p>
            <a:pPr lvl="1"/>
            <a:r>
              <a:rPr lang="en-US" i="1" dirty="0"/>
              <a:t>Modern compilers make this more difficult</a:t>
            </a:r>
          </a:p>
          <a:p>
            <a:endParaRPr lang="en-US" dirty="0"/>
          </a:p>
          <a:p>
            <a:r>
              <a:rPr lang="en-US" dirty="0"/>
              <a:t>Coding Example</a:t>
            </a:r>
          </a:p>
          <a:p>
            <a:pPr lvl="1"/>
            <a:r>
              <a:rPr lang="en-US" dirty="0"/>
              <a:t>Find number of elements in null-terminated list</a:t>
            </a:r>
          </a:p>
          <a:p>
            <a:pPr lvl="2">
              <a:buFont typeface="Wingdings" pitchFamily="2" charset="2"/>
              <a:buNone/>
            </a:pPr>
            <a:r>
              <a:rPr lang="en-US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 len1(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 a[]);</a:t>
            </a:r>
          </a:p>
          <a:p>
            <a:pPr lvl="2"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</p:txBody>
      </p:sp>
      <p:grpSp>
        <p:nvGrpSpPr>
          <p:cNvPr id="276492" name="Group 12"/>
          <p:cNvGrpSpPr>
            <a:grpSpLocks/>
          </p:cNvGrpSpPr>
          <p:nvPr/>
        </p:nvGrpSpPr>
        <p:grpSpPr bwMode="auto">
          <a:xfrm>
            <a:off x="1828800" y="4848225"/>
            <a:ext cx="2678113" cy="1470025"/>
            <a:chOff x="480" y="2592"/>
            <a:chExt cx="1687" cy="926"/>
          </a:xfrm>
        </p:grpSpPr>
        <p:sp>
          <p:nvSpPr>
            <p:cNvPr id="276485" name="Rectangle 5"/>
            <p:cNvSpPr>
              <a:spLocks noChangeArrowheads="1"/>
            </p:cNvSpPr>
            <p:nvPr/>
          </p:nvSpPr>
          <p:spPr bwMode="auto">
            <a:xfrm>
              <a:off x="839" y="2623"/>
              <a:ext cx="745" cy="226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>
                  <a:latin typeface="Courier New" pitchFamily="49" charset="0"/>
                </a:rPr>
                <a:t>5043</a:t>
              </a:r>
            </a:p>
          </p:txBody>
        </p:sp>
        <p:sp>
          <p:nvSpPr>
            <p:cNvPr id="276486" name="Rectangle 6"/>
            <p:cNvSpPr>
              <a:spLocks noChangeArrowheads="1"/>
            </p:cNvSpPr>
            <p:nvPr/>
          </p:nvSpPr>
          <p:spPr bwMode="auto">
            <a:xfrm>
              <a:off x="839" y="2846"/>
              <a:ext cx="745" cy="226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>
                  <a:latin typeface="Courier New" pitchFamily="49" charset="0"/>
                </a:rPr>
                <a:t>6125</a:t>
              </a:r>
            </a:p>
          </p:txBody>
        </p:sp>
        <p:sp>
          <p:nvSpPr>
            <p:cNvPr id="276487" name="Rectangle 7"/>
            <p:cNvSpPr>
              <a:spLocks noChangeArrowheads="1"/>
            </p:cNvSpPr>
            <p:nvPr/>
          </p:nvSpPr>
          <p:spPr bwMode="auto">
            <a:xfrm>
              <a:off x="839" y="3069"/>
              <a:ext cx="745" cy="226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>
                  <a:latin typeface="Courier New" pitchFamily="49" charset="0"/>
                </a:rPr>
                <a:t>7395</a:t>
              </a:r>
            </a:p>
          </p:txBody>
        </p:sp>
        <p:sp>
          <p:nvSpPr>
            <p:cNvPr id="276488" name="Rectangle 8"/>
            <p:cNvSpPr>
              <a:spLocks noChangeArrowheads="1"/>
            </p:cNvSpPr>
            <p:nvPr/>
          </p:nvSpPr>
          <p:spPr bwMode="auto">
            <a:xfrm>
              <a:off x="839" y="3292"/>
              <a:ext cx="745" cy="226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276489" name="Line 9"/>
            <p:cNvSpPr>
              <a:spLocks noChangeShapeType="1"/>
            </p:cNvSpPr>
            <p:nvPr/>
          </p:nvSpPr>
          <p:spPr bwMode="auto">
            <a:xfrm>
              <a:off x="672" y="2688"/>
              <a:ext cx="14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76490" name="Text Box 10"/>
            <p:cNvSpPr txBox="1">
              <a:spLocks noChangeArrowheads="1"/>
            </p:cNvSpPr>
            <p:nvPr/>
          </p:nvSpPr>
          <p:spPr bwMode="auto">
            <a:xfrm>
              <a:off x="480" y="2592"/>
              <a:ext cx="144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>
                  <a:latin typeface="Courier New" pitchFamily="49" charset="0"/>
                </a:rPr>
                <a:t>a</a:t>
              </a:r>
            </a:p>
          </p:txBody>
        </p:sp>
        <p:sp>
          <p:nvSpPr>
            <p:cNvPr id="276491" name="Text Box 11"/>
            <p:cNvSpPr txBox="1">
              <a:spLocks noChangeArrowheads="1"/>
            </p:cNvSpPr>
            <p:nvPr/>
          </p:nvSpPr>
          <p:spPr bwMode="auto">
            <a:xfrm>
              <a:off x="1795" y="2923"/>
              <a:ext cx="372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>
                  <a:latin typeface="Courier New" pitchFamily="49" charset="0"/>
                  <a:sym typeface="Symbol" pitchFamily="18" charset="2"/>
                </a:rPr>
                <a:t></a:t>
              </a:r>
              <a:r>
                <a:rPr lang="en-US">
                  <a:latin typeface="Courier New" pitchFamily="49" charset="0"/>
                </a:rPr>
                <a:t> 3</a:t>
              </a:r>
            </a:p>
          </p:txBody>
        </p:sp>
      </p:grp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Code Generation Example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/>
            <a:r>
              <a:rPr lang="en-US" sz="2000" dirty="0"/>
              <a:t>First Try</a:t>
            </a:r>
          </a:p>
          <a:p>
            <a:pPr lvl="1"/>
            <a:r>
              <a:rPr lang="en-US" sz="1800" dirty="0"/>
              <a:t>Write typical array code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Compile with </a:t>
            </a:r>
            <a:r>
              <a:rPr lang="en-US" sz="1800" dirty="0" err="1">
                <a:latin typeface="Courier New" pitchFamily="49" charset="0"/>
              </a:rPr>
              <a:t>gcc</a:t>
            </a:r>
            <a:r>
              <a:rPr lang="en-US" sz="1800" dirty="0">
                <a:latin typeface="Courier New" pitchFamily="49" charset="0"/>
              </a:rPr>
              <a:t> -</a:t>
            </a:r>
            <a:r>
              <a:rPr lang="en-US" sz="1800" dirty="0" err="1">
                <a:latin typeface="Courier New" pitchFamily="49" charset="0"/>
              </a:rPr>
              <a:t>Og</a:t>
            </a:r>
            <a:r>
              <a:rPr lang="en-US" sz="1800" dirty="0">
                <a:latin typeface="Courier New" pitchFamily="49" charset="0"/>
              </a:rPr>
              <a:t> -S</a:t>
            </a:r>
          </a:p>
        </p:txBody>
      </p:sp>
      <p:sp>
        <p:nvSpPr>
          <p:cNvPr id="277509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/>
            <a:r>
              <a:rPr lang="en-US" sz="2000" dirty="0"/>
              <a:t>Problem</a:t>
            </a:r>
          </a:p>
          <a:p>
            <a:pPr lvl="1"/>
            <a:r>
              <a:rPr lang="en-US" sz="1800" dirty="0"/>
              <a:t>Hard to do array indexing on Y86-64</a:t>
            </a:r>
          </a:p>
          <a:p>
            <a:pPr lvl="2"/>
            <a:r>
              <a:rPr lang="en-US" sz="1600" dirty="0"/>
              <a:t>Since don’t have scaled addressing modes</a:t>
            </a:r>
          </a:p>
          <a:p>
            <a:pPr lvl="2"/>
            <a:endParaRPr lang="en-US" sz="1600" dirty="0"/>
          </a:p>
        </p:txBody>
      </p:sp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304800" y="2438400"/>
            <a:ext cx="4343400" cy="2582863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/* Find number of elements in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 null-terminated list */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long </a:t>
            </a:r>
            <a:r>
              <a:rPr lang="en-US" dirty="0" err="1">
                <a:latin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</a:rPr>
              <a:t>(long a[])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long </a:t>
            </a:r>
            <a:r>
              <a:rPr lang="en-US" dirty="0" err="1">
                <a:latin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for (</a:t>
            </a:r>
            <a:r>
              <a:rPr lang="en-US" dirty="0" err="1">
                <a:latin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</a:rPr>
              <a:t> = 0; a[</a:t>
            </a:r>
            <a:r>
              <a:rPr lang="en-US" dirty="0" err="1">
                <a:latin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</a:rPr>
              <a:t>]; </a:t>
            </a:r>
            <a:r>
              <a:rPr lang="en-US" dirty="0" err="1">
                <a:latin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	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return </a:t>
            </a:r>
            <a:r>
              <a:rPr lang="en-US" dirty="0" err="1">
                <a:latin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277510" name="Text Box 6"/>
          <p:cNvSpPr txBox="1">
            <a:spLocks noChangeArrowheads="1"/>
          </p:cNvSpPr>
          <p:nvPr/>
        </p:nvSpPr>
        <p:spPr bwMode="auto">
          <a:xfrm>
            <a:off x="4794250" y="2895600"/>
            <a:ext cx="4191000" cy="1200329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>
              <a:lnSpc>
                <a:spcPct val="100000"/>
              </a:lnSpc>
              <a:tabLst>
                <a:tab pos="400050" algn="l"/>
              </a:tabLst>
            </a:pPr>
            <a:r>
              <a:rPr lang="en-US" dirty="0">
                <a:latin typeface="Courier New" pitchFamily="49" charset="0"/>
              </a:rPr>
              <a:t>L3:</a:t>
            </a:r>
          </a:p>
          <a:p>
            <a:pPr algn="l">
              <a:lnSpc>
                <a:spcPct val="100000"/>
              </a:lnSpc>
              <a:tabLst>
                <a:tab pos="4000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addq</a:t>
            </a:r>
            <a:r>
              <a:rPr lang="en-US" dirty="0">
                <a:latin typeface="Courier New" pitchFamily="49" charset="0"/>
              </a:rPr>
              <a:t> $1,%rax</a:t>
            </a:r>
          </a:p>
          <a:p>
            <a:pPr algn="l">
              <a:lnSpc>
                <a:spcPct val="100000"/>
              </a:lnSpc>
              <a:tabLst>
                <a:tab pos="4000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i="1" dirty="0" err="1">
                <a:latin typeface="Courier New" pitchFamily="49" charset="0"/>
              </a:rPr>
              <a:t>cmpq</a:t>
            </a:r>
            <a:r>
              <a:rPr lang="en-US" i="1" dirty="0">
                <a:latin typeface="Courier New" pitchFamily="49" charset="0"/>
              </a:rPr>
              <a:t>  $0, (%rdi,%rax,8)</a:t>
            </a:r>
          </a:p>
          <a:p>
            <a:pPr algn="l">
              <a:lnSpc>
                <a:spcPct val="100000"/>
              </a:lnSpc>
              <a:tabLst>
                <a:tab pos="4000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jne</a:t>
            </a:r>
            <a:r>
              <a:rPr lang="en-US" dirty="0">
                <a:latin typeface="Courier New" pitchFamily="49" charset="0"/>
              </a:rPr>
              <a:t>	L3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Code Generation Example #2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/>
            <a:r>
              <a:rPr lang="en-US" sz="2000" dirty="0"/>
              <a:t>Second Try</a:t>
            </a:r>
          </a:p>
          <a:p>
            <a:pPr lvl="1"/>
            <a:r>
              <a:rPr lang="en-US" sz="1800" dirty="0"/>
              <a:t>Write C code that mimics expected Y86-64 code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/>
            <a:r>
              <a:rPr lang="en-US" sz="2000" dirty="0"/>
              <a:t>Result</a:t>
            </a:r>
          </a:p>
          <a:p>
            <a:pPr lvl="1"/>
            <a:r>
              <a:rPr lang="en-US" sz="1800" dirty="0"/>
              <a:t>Compiler generates exact same code as before!</a:t>
            </a:r>
          </a:p>
          <a:p>
            <a:pPr lvl="1"/>
            <a:r>
              <a:rPr lang="en-US" sz="1800" dirty="0"/>
              <a:t>Compiler converts both versions into same intermediate form</a:t>
            </a:r>
            <a:endParaRPr lang="en-US" sz="1600" dirty="0"/>
          </a:p>
        </p:txBody>
      </p:sp>
      <p:sp>
        <p:nvSpPr>
          <p:cNvPr id="279557" name="Text Box 5"/>
          <p:cNvSpPr txBox="1">
            <a:spLocks noChangeArrowheads="1"/>
          </p:cNvSpPr>
          <p:nvPr/>
        </p:nvSpPr>
        <p:spPr bwMode="auto">
          <a:xfrm>
            <a:off x="374650" y="2355850"/>
            <a:ext cx="4343400" cy="341632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long len2(long *a)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  long </a:t>
            </a:r>
            <a:r>
              <a:rPr lang="en-US" dirty="0" err="1">
                <a:latin typeface="Courier New" pitchFamily="49" charset="0"/>
              </a:rPr>
              <a:t>ip</a:t>
            </a:r>
            <a:r>
              <a:rPr lang="en-US" dirty="0">
                <a:latin typeface="Courier New" pitchFamily="49" charset="0"/>
              </a:rPr>
              <a:t> = (long) a;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  long </a:t>
            </a:r>
            <a:r>
              <a:rPr lang="en-US" dirty="0" err="1">
                <a:latin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</a:rPr>
              <a:t> = *(long *) </a:t>
            </a:r>
            <a:r>
              <a:rPr lang="en-US" dirty="0" err="1">
                <a:latin typeface="Courier New" pitchFamily="49" charset="0"/>
              </a:rPr>
              <a:t>ip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  long </a:t>
            </a:r>
            <a:r>
              <a:rPr lang="en-US" dirty="0" err="1">
                <a:latin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  while (</a:t>
            </a:r>
            <a:r>
              <a:rPr lang="en-US" dirty="0" err="1">
                <a:latin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</a:rPr>
              <a:t>ip</a:t>
            </a:r>
            <a:r>
              <a:rPr lang="en-US" dirty="0">
                <a:latin typeface="Courier New" pitchFamily="49" charset="0"/>
              </a:rPr>
              <a:t> += </a:t>
            </a:r>
            <a:r>
              <a:rPr lang="en-US" dirty="0" err="1">
                <a:latin typeface="Courier New" pitchFamily="49" charset="0"/>
              </a:rPr>
              <a:t>sizeof</a:t>
            </a:r>
            <a:r>
              <a:rPr lang="en-US" dirty="0">
                <a:latin typeface="Courier New" pitchFamily="49" charset="0"/>
              </a:rPr>
              <a:t>(long);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</a:rPr>
              <a:t>++;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</a:rPr>
              <a:t> = *(long *) </a:t>
            </a:r>
            <a:r>
              <a:rPr lang="en-US" dirty="0" err="1">
                <a:latin typeface="Courier New" pitchFamily="49" charset="0"/>
              </a:rPr>
              <a:t>ip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Code Generation Example #3</a:t>
            </a:r>
          </a:p>
        </p:txBody>
      </p:sp>
      <p:sp>
        <p:nvSpPr>
          <p:cNvPr id="280581" name="Text Box 5"/>
          <p:cNvSpPr txBox="1">
            <a:spLocks noChangeArrowheads="1"/>
          </p:cNvSpPr>
          <p:nvPr/>
        </p:nvSpPr>
        <p:spPr bwMode="auto">
          <a:xfrm>
            <a:off x="146050" y="1212850"/>
            <a:ext cx="6781800" cy="4247317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>
              <a:lnSpc>
                <a:spcPct val="100000"/>
              </a:lnSpc>
              <a:tabLst>
                <a:tab pos="568325" algn="l"/>
              </a:tabLst>
            </a:pPr>
            <a:r>
              <a:rPr lang="da-DK" dirty="0">
                <a:latin typeface="Courier New" pitchFamily="49" charset="0"/>
              </a:rPr>
              <a:t>len:</a:t>
            </a:r>
          </a:p>
          <a:p>
            <a:pPr algn="l">
              <a:lnSpc>
                <a:spcPct val="100000"/>
              </a:lnSpc>
              <a:tabLst>
                <a:tab pos="568325" algn="l"/>
              </a:tabLst>
            </a:pPr>
            <a:r>
              <a:rPr lang="da-DK" dirty="0">
                <a:latin typeface="Courier New" pitchFamily="49" charset="0"/>
              </a:rPr>
              <a:t>    	</a:t>
            </a:r>
            <a:r>
              <a:rPr lang="da-DK" dirty="0" err="1">
                <a:latin typeface="Courier New" pitchFamily="49" charset="0"/>
              </a:rPr>
              <a:t>irmovq</a:t>
            </a:r>
            <a:r>
              <a:rPr lang="da-DK" dirty="0">
                <a:latin typeface="Courier New" pitchFamily="49" charset="0"/>
              </a:rPr>
              <a:t> $1, %r8          # </a:t>
            </a:r>
            <a:r>
              <a:rPr lang="da-DK" dirty="0" err="1">
                <a:latin typeface="Courier New" pitchFamily="49" charset="0"/>
              </a:rPr>
              <a:t>Constant</a:t>
            </a:r>
            <a:r>
              <a:rPr lang="da-DK" dirty="0">
                <a:latin typeface="Courier New" pitchFamily="49" charset="0"/>
              </a:rPr>
              <a:t> 1</a:t>
            </a:r>
          </a:p>
          <a:p>
            <a:pPr algn="l">
              <a:lnSpc>
                <a:spcPct val="100000"/>
              </a:lnSpc>
              <a:tabLst>
                <a:tab pos="568325" algn="l"/>
              </a:tabLst>
            </a:pPr>
            <a:r>
              <a:rPr lang="da-DK" dirty="0">
                <a:latin typeface="Courier New" pitchFamily="49" charset="0"/>
              </a:rPr>
              <a:t>	</a:t>
            </a:r>
            <a:r>
              <a:rPr lang="da-DK" dirty="0" err="1">
                <a:latin typeface="Courier New" pitchFamily="49" charset="0"/>
              </a:rPr>
              <a:t>irmovq</a:t>
            </a:r>
            <a:r>
              <a:rPr lang="da-DK" dirty="0">
                <a:latin typeface="Courier New" pitchFamily="49" charset="0"/>
              </a:rPr>
              <a:t> $8, %r9          # </a:t>
            </a:r>
            <a:r>
              <a:rPr lang="da-DK" dirty="0" err="1">
                <a:latin typeface="Courier New" pitchFamily="49" charset="0"/>
              </a:rPr>
              <a:t>Constant</a:t>
            </a:r>
            <a:r>
              <a:rPr lang="da-DK" dirty="0">
                <a:latin typeface="Courier New" pitchFamily="49" charset="0"/>
              </a:rPr>
              <a:t> 8</a:t>
            </a:r>
          </a:p>
          <a:p>
            <a:pPr algn="l">
              <a:lnSpc>
                <a:spcPct val="100000"/>
              </a:lnSpc>
              <a:tabLst>
                <a:tab pos="568325" algn="l"/>
              </a:tabLst>
            </a:pPr>
            <a:r>
              <a:rPr lang="da-DK" dirty="0">
                <a:latin typeface="Courier New" pitchFamily="49" charset="0"/>
              </a:rPr>
              <a:t>	</a:t>
            </a:r>
            <a:r>
              <a:rPr lang="da-DK" dirty="0" err="1">
                <a:latin typeface="Courier New" pitchFamily="49" charset="0"/>
              </a:rPr>
              <a:t>irmovq</a:t>
            </a:r>
            <a:r>
              <a:rPr lang="da-DK" dirty="0">
                <a:latin typeface="Courier New" pitchFamily="49" charset="0"/>
              </a:rPr>
              <a:t> $0, %</a:t>
            </a:r>
            <a:r>
              <a:rPr lang="da-DK" dirty="0" err="1">
                <a:latin typeface="Courier New" pitchFamily="49" charset="0"/>
              </a:rPr>
              <a:t>rax</a:t>
            </a:r>
            <a:r>
              <a:rPr lang="da-DK" dirty="0">
                <a:latin typeface="Courier New" pitchFamily="49" charset="0"/>
              </a:rPr>
              <a:t>         # len = 0</a:t>
            </a:r>
          </a:p>
          <a:p>
            <a:pPr algn="l">
              <a:lnSpc>
                <a:spcPct val="100000"/>
              </a:lnSpc>
              <a:tabLst>
                <a:tab pos="568325" algn="l"/>
              </a:tabLst>
            </a:pPr>
            <a:r>
              <a:rPr lang="da-DK" dirty="0">
                <a:latin typeface="Courier New" pitchFamily="49" charset="0"/>
              </a:rPr>
              <a:t>	</a:t>
            </a:r>
            <a:r>
              <a:rPr lang="da-DK" dirty="0" err="1">
                <a:latin typeface="Courier New" pitchFamily="49" charset="0"/>
              </a:rPr>
              <a:t>mrmovq</a:t>
            </a:r>
            <a:r>
              <a:rPr lang="da-DK" dirty="0">
                <a:latin typeface="Courier New" pitchFamily="49" charset="0"/>
              </a:rPr>
              <a:t> (%</a:t>
            </a:r>
            <a:r>
              <a:rPr lang="da-DK" dirty="0" err="1">
                <a:latin typeface="Courier New" pitchFamily="49" charset="0"/>
              </a:rPr>
              <a:t>rdi</a:t>
            </a:r>
            <a:r>
              <a:rPr lang="da-DK" dirty="0">
                <a:latin typeface="Courier New" pitchFamily="49" charset="0"/>
              </a:rPr>
              <a:t>), %</a:t>
            </a:r>
            <a:r>
              <a:rPr lang="da-DK" dirty="0" err="1">
                <a:latin typeface="Courier New" pitchFamily="49" charset="0"/>
              </a:rPr>
              <a:t>rdx</a:t>
            </a:r>
            <a:r>
              <a:rPr lang="da-DK" dirty="0">
                <a:latin typeface="Courier New" pitchFamily="49" charset="0"/>
              </a:rPr>
              <a:t>     # val = *a</a:t>
            </a:r>
          </a:p>
          <a:p>
            <a:pPr algn="l">
              <a:lnSpc>
                <a:spcPct val="100000"/>
              </a:lnSpc>
              <a:tabLst>
                <a:tab pos="568325" algn="l"/>
              </a:tabLst>
            </a:pPr>
            <a:r>
              <a:rPr lang="da-DK" dirty="0">
                <a:latin typeface="Courier New" pitchFamily="49" charset="0"/>
              </a:rPr>
              <a:t>	</a:t>
            </a:r>
            <a:r>
              <a:rPr lang="da-DK" dirty="0" err="1">
                <a:latin typeface="Courier New" pitchFamily="49" charset="0"/>
              </a:rPr>
              <a:t>andq</a:t>
            </a:r>
            <a:r>
              <a:rPr lang="da-DK" dirty="0">
                <a:latin typeface="Courier New" pitchFamily="49" charset="0"/>
              </a:rPr>
              <a:t> %</a:t>
            </a:r>
            <a:r>
              <a:rPr lang="da-DK" dirty="0" err="1">
                <a:latin typeface="Courier New" pitchFamily="49" charset="0"/>
              </a:rPr>
              <a:t>rdx</a:t>
            </a:r>
            <a:r>
              <a:rPr lang="da-DK" dirty="0">
                <a:latin typeface="Courier New" pitchFamily="49" charset="0"/>
              </a:rPr>
              <a:t>, %</a:t>
            </a:r>
            <a:r>
              <a:rPr lang="da-DK" dirty="0" err="1">
                <a:latin typeface="Courier New" pitchFamily="49" charset="0"/>
              </a:rPr>
              <a:t>rdx</a:t>
            </a:r>
            <a:r>
              <a:rPr lang="da-DK" dirty="0">
                <a:latin typeface="Courier New" pitchFamily="49" charset="0"/>
              </a:rPr>
              <a:t>         # Test val</a:t>
            </a:r>
          </a:p>
          <a:p>
            <a:pPr algn="l">
              <a:lnSpc>
                <a:spcPct val="100000"/>
              </a:lnSpc>
              <a:tabLst>
                <a:tab pos="568325" algn="l"/>
              </a:tabLst>
            </a:pPr>
            <a:r>
              <a:rPr lang="da-DK" dirty="0">
                <a:latin typeface="Courier New" pitchFamily="49" charset="0"/>
              </a:rPr>
              <a:t>	</a:t>
            </a:r>
            <a:r>
              <a:rPr lang="da-DK" dirty="0" err="1">
                <a:latin typeface="Courier New" pitchFamily="49" charset="0"/>
              </a:rPr>
              <a:t>je</a:t>
            </a:r>
            <a:r>
              <a:rPr lang="da-DK" dirty="0">
                <a:latin typeface="Courier New" pitchFamily="49" charset="0"/>
              </a:rPr>
              <a:t> Done                 # If </a:t>
            </a:r>
            <a:r>
              <a:rPr lang="da-DK" dirty="0" err="1">
                <a:latin typeface="Courier New" pitchFamily="49" charset="0"/>
              </a:rPr>
              <a:t>zero</a:t>
            </a:r>
            <a:r>
              <a:rPr lang="da-DK" dirty="0">
                <a:latin typeface="Courier New" pitchFamily="49" charset="0"/>
              </a:rPr>
              <a:t>, </a:t>
            </a:r>
            <a:r>
              <a:rPr lang="da-DK" dirty="0" err="1">
                <a:latin typeface="Courier New" pitchFamily="49" charset="0"/>
              </a:rPr>
              <a:t>goto</a:t>
            </a:r>
            <a:r>
              <a:rPr lang="da-DK" dirty="0">
                <a:latin typeface="Courier New" pitchFamily="49" charset="0"/>
              </a:rPr>
              <a:t> Done</a:t>
            </a:r>
          </a:p>
          <a:p>
            <a:pPr algn="l">
              <a:lnSpc>
                <a:spcPct val="100000"/>
              </a:lnSpc>
              <a:tabLst>
                <a:tab pos="568325" algn="l"/>
              </a:tabLst>
            </a:pPr>
            <a:r>
              <a:rPr lang="da-DK" dirty="0">
                <a:latin typeface="Courier New" pitchFamily="49" charset="0"/>
              </a:rPr>
              <a:t>Loop:</a:t>
            </a:r>
          </a:p>
          <a:p>
            <a:pPr algn="l">
              <a:lnSpc>
                <a:spcPct val="100000"/>
              </a:lnSpc>
              <a:tabLst>
                <a:tab pos="568325" algn="l"/>
              </a:tabLst>
            </a:pPr>
            <a:r>
              <a:rPr lang="da-DK" dirty="0">
                <a:latin typeface="Courier New" pitchFamily="49" charset="0"/>
              </a:rPr>
              <a:t>	</a:t>
            </a:r>
            <a:r>
              <a:rPr lang="da-DK" dirty="0" err="1">
                <a:latin typeface="Courier New" pitchFamily="49" charset="0"/>
              </a:rPr>
              <a:t>addq</a:t>
            </a:r>
            <a:r>
              <a:rPr lang="da-DK" dirty="0">
                <a:latin typeface="Courier New" pitchFamily="49" charset="0"/>
              </a:rPr>
              <a:t> %r8, %</a:t>
            </a:r>
            <a:r>
              <a:rPr lang="da-DK" dirty="0" err="1">
                <a:latin typeface="Courier New" pitchFamily="49" charset="0"/>
              </a:rPr>
              <a:t>rax</a:t>
            </a:r>
            <a:r>
              <a:rPr lang="da-DK" dirty="0">
                <a:latin typeface="Courier New" pitchFamily="49" charset="0"/>
              </a:rPr>
              <a:t>          # len++</a:t>
            </a:r>
          </a:p>
          <a:p>
            <a:pPr algn="l">
              <a:lnSpc>
                <a:spcPct val="100000"/>
              </a:lnSpc>
              <a:tabLst>
                <a:tab pos="568325" algn="l"/>
              </a:tabLst>
            </a:pPr>
            <a:r>
              <a:rPr lang="da-DK" dirty="0">
                <a:latin typeface="Courier New" pitchFamily="49" charset="0"/>
              </a:rPr>
              <a:t>	</a:t>
            </a:r>
            <a:r>
              <a:rPr lang="da-DK" dirty="0" err="1">
                <a:latin typeface="Courier New" pitchFamily="49" charset="0"/>
              </a:rPr>
              <a:t>addq</a:t>
            </a:r>
            <a:r>
              <a:rPr lang="da-DK" dirty="0">
                <a:latin typeface="Courier New" pitchFamily="49" charset="0"/>
              </a:rPr>
              <a:t> %r9, %</a:t>
            </a:r>
            <a:r>
              <a:rPr lang="da-DK" dirty="0" err="1">
                <a:latin typeface="Courier New" pitchFamily="49" charset="0"/>
              </a:rPr>
              <a:t>rdi</a:t>
            </a:r>
            <a:r>
              <a:rPr lang="da-DK" dirty="0">
                <a:latin typeface="Courier New" pitchFamily="49" charset="0"/>
              </a:rPr>
              <a:t>          # a++</a:t>
            </a:r>
          </a:p>
          <a:p>
            <a:pPr algn="l">
              <a:lnSpc>
                <a:spcPct val="100000"/>
              </a:lnSpc>
              <a:tabLst>
                <a:tab pos="568325" algn="l"/>
              </a:tabLst>
            </a:pPr>
            <a:r>
              <a:rPr lang="da-DK" dirty="0">
                <a:latin typeface="Courier New" pitchFamily="49" charset="0"/>
              </a:rPr>
              <a:t>	</a:t>
            </a:r>
            <a:r>
              <a:rPr lang="da-DK" dirty="0" err="1">
                <a:latin typeface="Courier New" pitchFamily="49" charset="0"/>
              </a:rPr>
              <a:t>mrmovq</a:t>
            </a:r>
            <a:r>
              <a:rPr lang="da-DK" dirty="0">
                <a:latin typeface="Courier New" pitchFamily="49" charset="0"/>
              </a:rPr>
              <a:t> (%</a:t>
            </a:r>
            <a:r>
              <a:rPr lang="da-DK" dirty="0" err="1">
                <a:latin typeface="Courier New" pitchFamily="49" charset="0"/>
              </a:rPr>
              <a:t>rdi</a:t>
            </a:r>
            <a:r>
              <a:rPr lang="da-DK" dirty="0">
                <a:latin typeface="Courier New" pitchFamily="49" charset="0"/>
              </a:rPr>
              <a:t>), %</a:t>
            </a:r>
            <a:r>
              <a:rPr lang="da-DK" dirty="0" err="1">
                <a:latin typeface="Courier New" pitchFamily="49" charset="0"/>
              </a:rPr>
              <a:t>rdx</a:t>
            </a:r>
            <a:r>
              <a:rPr lang="da-DK" dirty="0">
                <a:latin typeface="Courier New" pitchFamily="49" charset="0"/>
              </a:rPr>
              <a:t>     # val = *a</a:t>
            </a:r>
          </a:p>
          <a:p>
            <a:pPr algn="l">
              <a:lnSpc>
                <a:spcPct val="100000"/>
              </a:lnSpc>
              <a:tabLst>
                <a:tab pos="568325" algn="l"/>
              </a:tabLst>
            </a:pPr>
            <a:r>
              <a:rPr lang="da-DK" dirty="0">
                <a:latin typeface="Courier New" pitchFamily="49" charset="0"/>
              </a:rPr>
              <a:t>	</a:t>
            </a:r>
            <a:r>
              <a:rPr lang="da-DK" dirty="0" err="1">
                <a:latin typeface="Courier New" pitchFamily="49" charset="0"/>
              </a:rPr>
              <a:t>andq</a:t>
            </a:r>
            <a:r>
              <a:rPr lang="da-DK" dirty="0">
                <a:latin typeface="Courier New" pitchFamily="49" charset="0"/>
              </a:rPr>
              <a:t> %</a:t>
            </a:r>
            <a:r>
              <a:rPr lang="da-DK" dirty="0" err="1">
                <a:latin typeface="Courier New" pitchFamily="49" charset="0"/>
              </a:rPr>
              <a:t>rdx</a:t>
            </a:r>
            <a:r>
              <a:rPr lang="da-DK" dirty="0">
                <a:latin typeface="Courier New" pitchFamily="49" charset="0"/>
              </a:rPr>
              <a:t>, %</a:t>
            </a:r>
            <a:r>
              <a:rPr lang="da-DK" dirty="0" err="1">
                <a:latin typeface="Courier New" pitchFamily="49" charset="0"/>
              </a:rPr>
              <a:t>rdx</a:t>
            </a:r>
            <a:r>
              <a:rPr lang="da-DK" dirty="0">
                <a:latin typeface="Courier New" pitchFamily="49" charset="0"/>
              </a:rPr>
              <a:t>         # Test val</a:t>
            </a:r>
          </a:p>
          <a:p>
            <a:pPr algn="l">
              <a:lnSpc>
                <a:spcPct val="100000"/>
              </a:lnSpc>
              <a:tabLst>
                <a:tab pos="568325" algn="l"/>
              </a:tabLst>
            </a:pPr>
            <a:r>
              <a:rPr lang="da-DK" dirty="0">
                <a:latin typeface="Courier New" pitchFamily="49" charset="0"/>
              </a:rPr>
              <a:t>	</a:t>
            </a:r>
            <a:r>
              <a:rPr lang="da-DK" dirty="0" err="1">
                <a:latin typeface="Courier New" pitchFamily="49" charset="0"/>
              </a:rPr>
              <a:t>jne</a:t>
            </a:r>
            <a:r>
              <a:rPr lang="da-DK" dirty="0">
                <a:latin typeface="Courier New" pitchFamily="49" charset="0"/>
              </a:rPr>
              <a:t> Loop                # If !0, </a:t>
            </a:r>
            <a:r>
              <a:rPr lang="da-DK" dirty="0" err="1">
                <a:latin typeface="Courier New" pitchFamily="49" charset="0"/>
              </a:rPr>
              <a:t>goto</a:t>
            </a:r>
            <a:r>
              <a:rPr lang="da-DK" dirty="0">
                <a:latin typeface="Courier New" pitchFamily="49" charset="0"/>
              </a:rPr>
              <a:t> Loop</a:t>
            </a:r>
          </a:p>
          <a:p>
            <a:pPr algn="l">
              <a:lnSpc>
                <a:spcPct val="100000"/>
              </a:lnSpc>
              <a:tabLst>
                <a:tab pos="568325" algn="l"/>
              </a:tabLst>
            </a:pPr>
            <a:r>
              <a:rPr lang="da-DK" dirty="0">
                <a:latin typeface="Courier New" pitchFamily="49" charset="0"/>
              </a:rPr>
              <a:t>Done:</a:t>
            </a:r>
          </a:p>
          <a:p>
            <a:pPr algn="l">
              <a:lnSpc>
                <a:spcPct val="100000"/>
              </a:lnSpc>
              <a:tabLst>
                <a:tab pos="568325" algn="l"/>
              </a:tabLst>
            </a:pPr>
            <a:r>
              <a:rPr lang="da-DK" dirty="0">
                <a:latin typeface="Courier New" pitchFamily="49" charset="0"/>
              </a:rPr>
              <a:t>    ret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9893"/>
              </p:ext>
            </p:extLst>
          </p:nvPr>
        </p:nvGraphicFramePr>
        <p:xfrm>
          <a:off x="7004050" y="2355850"/>
          <a:ext cx="2057400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/>
                        <a:t>%</a:t>
                      </a:r>
                      <a:r>
                        <a:rPr lang="en-US" b="1" dirty="0" err="1"/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/>
                        <a:t>%</a:t>
                      </a:r>
                      <a:r>
                        <a:rPr lang="en-US" b="1" dirty="0" err="1"/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len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/>
                        <a:t>%</a:t>
                      </a:r>
                      <a:r>
                        <a:rPr lang="en-US" b="1" dirty="0" err="1"/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val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/>
                        <a:t>%r8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/>
                        <a:t>%r9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Sample Program Structure #1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8800" y="1295400"/>
            <a:ext cx="3327400" cy="5213350"/>
          </a:xfrm>
        </p:spPr>
        <p:txBody>
          <a:bodyPr/>
          <a:lstStyle/>
          <a:p>
            <a:pPr lvl="1"/>
            <a:r>
              <a:rPr lang="en-US" dirty="0"/>
              <a:t>Program starts at address 0</a:t>
            </a:r>
          </a:p>
          <a:p>
            <a:pPr lvl="1"/>
            <a:r>
              <a:rPr lang="en-US" dirty="0"/>
              <a:t>Must set up stack</a:t>
            </a:r>
          </a:p>
          <a:p>
            <a:pPr lvl="2"/>
            <a:r>
              <a:rPr lang="en-US" dirty="0"/>
              <a:t>Where located</a:t>
            </a:r>
          </a:p>
          <a:p>
            <a:pPr lvl="2"/>
            <a:r>
              <a:rPr lang="en-US" dirty="0"/>
              <a:t>Pointer values</a:t>
            </a:r>
          </a:p>
          <a:p>
            <a:pPr lvl="2"/>
            <a:r>
              <a:rPr lang="en-US" dirty="0"/>
              <a:t>Make sure don’t overwrite code!</a:t>
            </a:r>
          </a:p>
          <a:p>
            <a:pPr lvl="1"/>
            <a:r>
              <a:rPr lang="en-US" dirty="0"/>
              <a:t>Must initialize data</a:t>
            </a:r>
          </a:p>
        </p:txBody>
      </p:sp>
      <p:sp>
        <p:nvSpPr>
          <p:cNvPr id="282630" name="Text Box 6"/>
          <p:cNvSpPr txBox="1">
            <a:spLocks noChangeArrowheads="1"/>
          </p:cNvSpPr>
          <p:nvPr/>
        </p:nvSpPr>
        <p:spPr bwMode="auto">
          <a:xfrm>
            <a:off x="228600" y="990600"/>
            <a:ext cx="5937250" cy="5078314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init:	# Initialization	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	. . .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	call Main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	halt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	.align 8 	# Program data	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array: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	. . .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Main:	# Main function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	. . .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	call </a:t>
            </a:r>
            <a:r>
              <a:rPr lang="en-US" dirty="0" err="1">
                <a:latin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</a:rPr>
              <a:t>   . . .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err="1">
                <a:latin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</a:rPr>
              <a:t>:	# Length function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	. . .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	.pos 0x100	# Placement of stack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Stack:	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Program Structure #2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8800" y="1295400"/>
            <a:ext cx="3327400" cy="5213350"/>
          </a:xfrm>
        </p:spPr>
        <p:txBody>
          <a:bodyPr/>
          <a:lstStyle/>
          <a:p>
            <a:pPr lvl="1"/>
            <a:r>
              <a:rPr lang="en-US" dirty="0"/>
              <a:t>Program starts at address 0</a:t>
            </a:r>
          </a:p>
          <a:p>
            <a:pPr lvl="1"/>
            <a:r>
              <a:rPr lang="en-US" dirty="0"/>
              <a:t>Must set up stack</a:t>
            </a:r>
          </a:p>
          <a:p>
            <a:pPr lvl="1"/>
            <a:r>
              <a:rPr lang="en-US" dirty="0"/>
              <a:t>Must initialize data</a:t>
            </a:r>
          </a:p>
          <a:p>
            <a:pPr lvl="1"/>
            <a:r>
              <a:rPr lang="en-US" dirty="0"/>
              <a:t>Can use symbolic names</a:t>
            </a:r>
          </a:p>
          <a:p>
            <a:pPr lvl="1"/>
            <a:endParaRPr lang="en-US" dirty="0"/>
          </a:p>
        </p:txBody>
      </p:sp>
      <p:sp>
        <p:nvSpPr>
          <p:cNvPr id="282630" name="Text Box 6"/>
          <p:cNvSpPr txBox="1">
            <a:spLocks noChangeArrowheads="1"/>
          </p:cNvSpPr>
          <p:nvPr/>
        </p:nvSpPr>
        <p:spPr bwMode="auto">
          <a:xfrm>
            <a:off x="228600" y="990600"/>
            <a:ext cx="5715000" cy="4524316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lnSpc>
                <a:spcPct val="100000"/>
              </a:lnSpc>
              <a:tabLst>
                <a:tab pos="741363" algn="l"/>
                <a:tab pos="3028950" algn="l"/>
              </a:tabLst>
            </a:pPr>
            <a:r>
              <a:rPr lang="en-US" dirty="0" err="1">
                <a:latin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</a:rPr>
              <a:t>:</a:t>
            </a:r>
          </a:p>
          <a:p>
            <a:pPr algn="l">
              <a:lnSpc>
                <a:spcPct val="100000"/>
              </a:lnSpc>
              <a:tabLst>
                <a:tab pos="741363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	# Set up stack pointer</a:t>
            </a:r>
          </a:p>
          <a:p>
            <a:pPr algn="l">
              <a:lnSpc>
                <a:spcPct val="100000"/>
              </a:lnSpc>
              <a:tabLst>
                <a:tab pos="741363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irmovq</a:t>
            </a:r>
            <a:r>
              <a:rPr lang="en-US" dirty="0">
                <a:latin typeface="Courier New" pitchFamily="49" charset="0"/>
              </a:rPr>
              <a:t> Stack, 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741363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	# Execute main program</a:t>
            </a:r>
          </a:p>
          <a:p>
            <a:pPr lvl="1" algn="l">
              <a:lnSpc>
                <a:spcPct val="100000"/>
              </a:lnSpc>
              <a:tabLst>
                <a:tab pos="741363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	call Main</a:t>
            </a:r>
          </a:p>
          <a:p>
            <a:pPr lvl="1" algn="l">
              <a:lnSpc>
                <a:spcPct val="100000"/>
              </a:lnSpc>
              <a:tabLst>
                <a:tab pos="741363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	# Terminate</a:t>
            </a:r>
          </a:p>
          <a:p>
            <a:pPr lvl="1" algn="l">
              <a:lnSpc>
                <a:spcPct val="100000"/>
              </a:lnSpc>
              <a:tabLst>
                <a:tab pos="741363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	halt</a:t>
            </a:r>
          </a:p>
          <a:p>
            <a:pPr algn="l">
              <a:lnSpc>
                <a:spcPct val="100000"/>
              </a:lnSpc>
              <a:tabLst>
                <a:tab pos="741363" algn="l"/>
                <a:tab pos="3028950" algn="l"/>
              </a:tabLst>
            </a:pP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741363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# Array of 4 elements + terminating 0</a:t>
            </a:r>
          </a:p>
          <a:p>
            <a:pPr algn="l">
              <a:lnSpc>
                <a:spcPct val="100000"/>
              </a:lnSpc>
              <a:tabLst>
                <a:tab pos="741363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	.align 8</a:t>
            </a:r>
          </a:p>
          <a:p>
            <a:pPr algn="l">
              <a:lnSpc>
                <a:spcPct val="100000"/>
              </a:lnSpc>
              <a:tabLst>
                <a:tab pos="741363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Array:</a:t>
            </a:r>
          </a:p>
          <a:p>
            <a:pPr algn="l">
              <a:lnSpc>
                <a:spcPct val="100000"/>
              </a:lnSpc>
              <a:tabLst>
                <a:tab pos="741363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	.quad 0x000d000d000d000d</a:t>
            </a:r>
          </a:p>
          <a:p>
            <a:pPr lvl="1" algn="l">
              <a:lnSpc>
                <a:spcPct val="100000"/>
              </a:lnSpc>
              <a:tabLst>
                <a:tab pos="741363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	.quad 0x00c000c000c000c0</a:t>
            </a:r>
          </a:p>
          <a:p>
            <a:pPr algn="l">
              <a:lnSpc>
                <a:spcPct val="100000"/>
              </a:lnSpc>
              <a:tabLst>
                <a:tab pos="741363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    	.quad 0x0b000b000b000b00</a:t>
            </a:r>
          </a:p>
          <a:p>
            <a:pPr algn="l">
              <a:lnSpc>
                <a:spcPct val="100000"/>
              </a:lnSpc>
              <a:tabLst>
                <a:tab pos="741363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	.quad 0xa000a000a000a000</a:t>
            </a:r>
          </a:p>
          <a:p>
            <a:pPr algn="l">
              <a:lnSpc>
                <a:spcPct val="100000"/>
              </a:lnSpc>
              <a:tabLst>
                <a:tab pos="741363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 	.quad 0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Program Structure #3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0" y="3803650"/>
            <a:ext cx="8439150" cy="2705100"/>
          </a:xfrm>
        </p:spPr>
        <p:txBody>
          <a:bodyPr/>
          <a:lstStyle/>
          <a:p>
            <a:r>
              <a:rPr lang="en-US" dirty="0"/>
              <a:t>Set up call to </a:t>
            </a:r>
            <a:r>
              <a:rPr lang="en-US" dirty="0" err="1"/>
              <a:t>len</a:t>
            </a:r>
            <a:endParaRPr lang="en-US" dirty="0"/>
          </a:p>
          <a:p>
            <a:pPr lvl="1"/>
            <a:r>
              <a:rPr lang="en-US" dirty="0"/>
              <a:t>Follow x86-64 procedure conventions</a:t>
            </a:r>
          </a:p>
          <a:p>
            <a:pPr lvl="1"/>
            <a:r>
              <a:rPr lang="en-US" dirty="0"/>
              <a:t>Push array address as argument</a:t>
            </a:r>
          </a:p>
        </p:txBody>
      </p:sp>
      <p:sp>
        <p:nvSpPr>
          <p:cNvPr id="282630" name="Text Box 6"/>
          <p:cNvSpPr txBox="1">
            <a:spLocks noChangeArrowheads="1"/>
          </p:cNvSpPr>
          <p:nvPr/>
        </p:nvSpPr>
        <p:spPr bwMode="auto">
          <a:xfrm>
            <a:off x="1670050" y="1746250"/>
            <a:ext cx="3651250" cy="1477328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>
              <a:lnSpc>
                <a:spcPct val="100000"/>
              </a:lnSpc>
              <a:tabLst>
                <a:tab pos="741363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Main:   </a:t>
            </a:r>
          </a:p>
          <a:p>
            <a:pPr algn="l">
              <a:lnSpc>
                <a:spcPct val="100000"/>
              </a:lnSpc>
              <a:tabLst>
                <a:tab pos="741363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  	</a:t>
            </a:r>
            <a:r>
              <a:rPr lang="en-US" dirty="0" err="1">
                <a:latin typeface="Courier New" pitchFamily="49" charset="0"/>
              </a:rPr>
              <a:t>irmovq</a:t>
            </a:r>
            <a:r>
              <a:rPr lang="en-US" dirty="0">
                <a:latin typeface="Courier New" pitchFamily="49" charset="0"/>
              </a:rPr>
              <a:t> array,%</a:t>
            </a:r>
            <a:r>
              <a:rPr lang="en-US" dirty="0" err="1">
                <a:latin typeface="Courier New" pitchFamily="49" charset="0"/>
              </a:rPr>
              <a:t>rdi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741363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	# call </a:t>
            </a:r>
            <a:r>
              <a:rPr lang="en-US" dirty="0" err="1">
                <a:latin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</a:rPr>
              <a:t>(array)</a:t>
            </a:r>
          </a:p>
          <a:p>
            <a:pPr algn="l">
              <a:lnSpc>
                <a:spcPct val="100000"/>
              </a:lnSpc>
              <a:tabLst>
                <a:tab pos="741363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    	call </a:t>
            </a:r>
            <a:r>
              <a:rPr lang="en-US" dirty="0" err="1">
                <a:latin typeface="Courier New" pitchFamily="49" charset="0"/>
              </a:rPr>
              <a:t>len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741363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   	ret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 Set Architecture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143000"/>
            <a:ext cx="4891087" cy="5289550"/>
          </a:xfrm>
        </p:spPr>
        <p:txBody>
          <a:bodyPr/>
          <a:lstStyle/>
          <a:p>
            <a:r>
              <a:rPr lang="en-US" dirty="0"/>
              <a:t>Assembly Language View</a:t>
            </a:r>
          </a:p>
          <a:p>
            <a:pPr lvl="1"/>
            <a:r>
              <a:rPr lang="en-US" dirty="0"/>
              <a:t>Processor state</a:t>
            </a:r>
          </a:p>
          <a:p>
            <a:pPr lvl="2"/>
            <a:r>
              <a:rPr lang="en-US" dirty="0"/>
              <a:t>Registers, memory, …</a:t>
            </a:r>
          </a:p>
          <a:p>
            <a:pPr lvl="1"/>
            <a:r>
              <a:rPr lang="en-US" dirty="0"/>
              <a:t>Instructions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addq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</a:rPr>
              <a:t>pushq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ret</a:t>
            </a:r>
            <a:r>
              <a:rPr lang="en-US" dirty="0"/>
              <a:t>, …</a:t>
            </a:r>
          </a:p>
          <a:p>
            <a:pPr lvl="2"/>
            <a:r>
              <a:rPr lang="en-US" dirty="0"/>
              <a:t>How instructions are encoded as bytes</a:t>
            </a:r>
          </a:p>
          <a:p>
            <a:r>
              <a:rPr lang="en-US" dirty="0"/>
              <a:t>Layer of Abstraction</a:t>
            </a:r>
          </a:p>
          <a:p>
            <a:pPr lvl="1"/>
            <a:r>
              <a:rPr lang="en-US" dirty="0"/>
              <a:t>Above: how to program machine</a:t>
            </a:r>
          </a:p>
          <a:p>
            <a:pPr lvl="2"/>
            <a:r>
              <a:rPr lang="en-US" dirty="0"/>
              <a:t>Processor executes instructions in a sequence</a:t>
            </a:r>
          </a:p>
          <a:p>
            <a:pPr lvl="1"/>
            <a:r>
              <a:rPr lang="en-US" dirty="0"/>
              <a:t>Below: what needs to be built</a:t>
            </a:r>
          </a:p>
          <a:p>
            <a:pPr lvl="2"/>
            <a:r>
              <a:rPr lang="en-US" dirty="0"/>
              <a:t>Use variety of tricks to make it run fast</a:t>
            </a:r>
          </a:p>
          <a:p>
            <a:pPr lvl="2"/>
            <a:r>
              <a:rPr lang="en-US" dirty="0"/>
              <a:t>E.g., execute multiple instructions simultaneously</a:t>
            </a:r>
          </a:p>
        </p:txBody>
      </p:sp>
      <p:grpSp>
        <p:nvGrpSpPr>
          <p:cNvPr id="320524" name="Group 12"/>
          <p:cNvGrpSpPr>
            <a:grpSpLocks/>
          </p:cNvGrpSpPr>
          <p:nvPr/>
        </p:nvGrpSpPr>
        <p:grpSpPr bwMode="auto">
          <a:xfrm>
            <a:off x="5486400" y="1524000"/>
            <a:ext cx="2743200" cy="4168775"/>
            <a:chOff x="2160" y="864"/>
            <a:chExt cx="1728" cy="2626"/>
          </a:xfrm>
        </p:grpSpPr>
        <p:sp>
          <p:nvSpPr>
            <p:cNvPr id="320516" name="Rectangle 4"/>
            <p:cNvSpPr>
              <a:spLocks noChangeArrowheads="1"/>
            </p:cNvSpPr>
            <p:nvPr/>
          </p:nvSpPr>
          <p:spPr bwMode="auto">
            <a:xfrm>
              <a:off x="2160" y="1824"/>
              <a:ext cx="1728" cy="226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>
                  <a:solidFill>
                    <a:srgbClr val="FFCCFF"/>
                  </a:solidFill>
                </a:rPr>
                <a:t>ISA</a:t>
              </a:r>
            </a:p>
          </p:txBody>
        </p:sp>
        <p:sp>
          <p:nvSpPr>
            <p:cNvPr id="320518" name="Rectangle 6"/>
            <p:cNvSpPr>
              <a:spLocks noChangeArrowheads="1"/>
            </p:cNvSpPr>
            <p:nvPr/>
          </p:nvSpPr>
          <p:spPr bwMode="auto">
            <a:xfrm>
              <a:off x="2400" y="1344"/>
              <a:ext cx="672" cy="466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/>
                <a:t>Compiler</a:t>
              </a:r>
            </a:p>
          </p:txBody>
        </p:sp>
        <p:sp>
          <p:nvSpPr>
            <p:cNvPr id="320519" name="Rectangle 7"/>
            <p:cNvSpPr>
              <a:spLocks noChangeArrowheads="1"/>
            </p:cNvSpPr>
            <p:nvPr/>
          </p:nvSpPr>
          <p:spPr bwMode="auto">
            <a:xfrm>
              <a:off x="3072" y="1344"/>
              <a:ext cx="624" cy="466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/>
                <a:t>OS</a:t>
              </a:r>
            </a:p>
          </p:txBody>
        </p:sp>
        <p:sp>
          <p:nvSpPr>
            <p:cNvPr id="320520" name="Rectangle 8"/>
            <p:cNvSpPr>
              <a:spLocks noChangeArrowheads="1"/>
            </p:cNvSpPr>
            <p:nvPr/>
          </p:nvSpPr>
          <p:spPr bwMode="auto">
            <a:xfrm>
              <a:off x="2400" y="2064"/>
              <a:ext cx="1296" cy="46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/>
                <a:t>CPU</a:t>
              </a:r>
            </a:p>
            <a:p>
              <a:r>
                <a:rPr lang="en-US"/>
                <a:t>Design</a:t>
              </a:r>
            </a:p>
          </p:txBody>
        </p:sp>
        <p:sp>
          <p:nvSpPr>
            <p:cNvPr id="320521" name="Rectangle 9"/>
            <p:cNvSpPr>
              <a:spLocks noChangeArrowheads="1"/>
            </p:cNvSpPr>
            <p:nvPr/>
          </p:nvSpPr>
          <p:spPr bwMode="auto">
            <a:xfrm>
              <a:off x="2400" y="2544"/>
              <a:ext cx="1296" cy="46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/>
                <a:t>Circuit</a:t>
              </a:r>
            </a:p>
            <a:p>
              <a:r>
                <a:rPr lang="en-US"/>
                <a:t>Design</a:t>
              </a:r>
            </a:p>
          </p:txBody>
        </p:sp>
        <p:sp>
          <p:nvSpPr>
            <p:cNvPr id="320522" name="Rectangle 10"/>
            <p:cNvSpPr>
              <a:spLocks noChangeArrowheads="1"/>
            </p:cNvSpPr>
            <p:nvPr/>
          </p:nvSpPr>
          <p:spPr bwMode="auto">
            <a:xfrm>
              <a:off x="2400" y="3024"/>
              <a:ext cx="1296" cy="46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/>
                <a:t>Chip</a:t>
              </a:r>
            </a:p>
            <a:p>
              <a:r>
                <a:rPr lang="en-US"/>
                <a:t>Layout</a:t>
              </a:r>
            </a:p>
          </p:txBody>
        </p:sp>
        <p:sp>
          <p:nvSpPr>
            <p:cNvPr id="320523" name="Rectangle 11"/>
            <p:cNvSpPr>
              <a:spLocks noChangeArrowheads="1"/>
            </p:cNvSpPr>
            <p:nvPr/>
          </p:nvSpPr>
          <p:spPr bwMode="auto">
            <a:xfrm>
              <a:off x="2400" y="864"/>
              <a:ext cx="1296" cy="466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/>
                <a:t>Application</a:t>
              </a:r>
            </a:p>
            <a:p>
              <a:r>
                <a:rPr lang="en-US"/>
                <a:t>Program</a:t>
              </a:r>
            </a:p>
          </p:txBody>
        </p:sp>
      </p:grp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Assembling Y86-64 Program</a:t>
            </a:r>
          </a:p>
        </p:txBody>
      </p:sp>
      <p:sp>
        <p:nvSpPr>
          <p:cNvPr id="2846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90513" y="1828800"/>
            <a:ext cx="8294687" cy="4603750"/>
          </a:xfrm>
        </p:spPr>
        <p:txBody>
          <a:bodyPr/>
          <a:lstStyle/>
          <a:p>
            <a:pPr lvl="1"/>
            <a:r>
              <a:rPr lang="en-US" dirty="0"/>
              <a:t>Generates “object code” file </a:t>
            </a:r>
            <a:r>
              <a:rPr lang="en-US" sz="1800" dirty="0" err="1">
                <a:latin typeface="Courier New" pitchFamily="49" charset="0"/>
              </a:rPr>
              <a:t>len.yo</a:t>
            </a:r>
            <a:endParaRPr lang="en-US" dirty="0"/>
          </a:p>
          <a:p>
            <a:pPr lvl="2"/>
            <a:r>
              <a:rPr lang="en-US" dirty="0"/>
              <a:t>Actually looks like </a:t>
            </a:r>
            <a:r>
              <a:rPr lang="en-US" dirty="0" err="1"/>
              <a:t>disassembler</a:t>
            </a:r>
            <a:r>
              <a:rPr lang="en-US" dirty="0"/>
              <a:t> output</a:t>
            </a:r>
          </a:p>
        </p:txBody>
      </p:sp>
      <p:sp>
        <p:nvSpPr>
          <p:cNvPr id="284676" name="Text Box 4"/>
          <p:cNvSpPr txBox="1">
            <a:spLocks noChangeArrowheads="1"/>
          </p:cNvSpPr>
          <p:nvPr/>
        </p:nvSpPr>
        <p:spPr bwMode="auto">
          <a:xfrm>
            <a:off x="228600" y="1295400"/>
            <a:ext cx="2971800" cy="369332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err="1">
                <a:latin typeface="Courier New" pitchFamily="49" charset="0"/>
              </a:rPr>
              <a:t>unix</a:t>
            </a:r>
            <a:r>
              <a:rPr lang="en-US" dirty="0">
                <a:latin typeface="Courier New" pitchFamily="49" charset="0"/>
              </a:rPr>
              <a:t>&gt; </a:t>
            </a:r>
            <a:r>
              <a:rPr lang="en-US" dirty="0" err="1">
                <a:latin typeface="Courier New" pitchFamily="49" charset="0"/>
              </a:rPr>
              <a:t>yas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len.ys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84677" name="Text Box 5"/>
          <p:cNvSpPr txBox="1">
            <a:spLocks noChangeArrowheads="1"/>
          </p:cNvSpPr>
          <p:nvPr/>
        </p:nvSpPr>
        <p:spPr bwMode="auto">
          <a:xfrm>
            <a:off x="222250" y="2971800"/>
            <a:ext cx="8686800" cy="3323987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marL="0" lvl="1" algn="l">
              <a:lnSpc>
                <a:spcPct val="100000"/>
              </a:lnSpc>
              <a:tabLst>
                <a:tab pos="3028950" algn="l"/>
              </a:tabLst>
            </a:pPr>
            <a:r>
              <a:rPr lang="da-DK" sz="1400" dirty="0">
                <a:latin typeface="Courier New" pitchFamily="49" charset="0"/>
              </a:rPr>
              <a:t>0x054:                      | len:</a:t>
            </a:r>
          </a:p>
          <a:p>
            <a:pPr marL="0" lvl="1" algn="l">
              <a:lnSpc>
                <a:spcPct val="100000"/>
              </a:lnSpc>
              <a:tabLst>
                <a:tab pos="3028950" algn="l"/>
              </a:tabLst>
            </a:pPr>
            <a:r>
              <a:rPr lang="da-DK" sz="1400" dirty="0">
                <a:latin typeface="Courier New" pitchFamily="49" charset="0"/>
              </a:rPr>
              <a:t>0x054: 30f80100000000000000 |   </a:t>
            </a:r>
            <a:r>
              <a:rPr lang="da-DK" sz="1400" dirty="0" err="1">
                <a:latin typeface="Courier New" pitchFamily="49" charset="0"/>
              </a:rPr>
              <a:t>irmovq</a:t>
            </a:r>
            <a:r>
              <a:rPr lang="da-DK" sz="1400" dirty="0">
                <a:latin typeface="Courier New" pitchFamily="49" charset="0"/>
              </a:rPr>
              <a:t> $1, %r8          # </a:t>
            </a:r>
            <a:r>
              <a:rPr lang="da-DK" sz="1400" dirty="0" err="1">
                <a:latin typeface="Courier New" pitchFamily="49" charset="0"/>
              </a:rPr>
              <a:t>Constant</a:t>
            </a:r>
            <a:r>
              <a:rPr lang="da-DK" sz="1400" dirty="0">
                <a:latin typeface="Courier New" pitchFamily="49" charset="0"/>
              </a:rPr>
              <a:t> 1</a:t>
            </a:r>
          </a:p>
          <a:p>
            <a:pPr marL="0" lvl="1" algn="l">
              <a:lnSpc>
                <a:spcPct val="100000"/>
              </a:lnSpc>
              <a:tabLst>
                <a:tab pos="3028950" algn="l"/>
              </a:tabLst>
            </a:pPr>
            <a:r>
              <a:rPr lang="da-DK" sz="1400" dirty="0">
                <a:latin typeface="Courier New" pitchFamily="49" charset="0"/>
              </a:rPr>
              <a:t>0x05e: 30f90800000000000000 |   </a:t>
            </a:r>
            <a:r>
              <a:rPr lang="da-DK" sz="1400" dirty="0" err="1">
                <a:latin typeface="Courier New" pitchFamily="49" charset="0"/>
              </a:rPr>
              <a:t>irmovq</a:t>
            </a:r>
            <a:r>
              <a:rPr lang="da-DK" sz="1400" dirty="0">
                <a:latin typeface="Courier New" pitchFamily="49" charset="0"/>
              </a:rPr>
              <a:t> $8, %r9          # </a:t>
            </a:r>
            <a:r>
              <a:rPr lang="da-DK" sz="1400" dirty="0" err="1">
                <a:latin typeface="Courier New" pitchFamily="49" charset="0"/>
              </a:rPr>
              <a:t>Constant</a:t>
            </a:r>
            <a:r>
              <a:rPr lang="da-DK" sz="1400" dirty="0">
                <a:latin typeface="Courier New" pitchFamily="49" charset="0"/>
              </a:rPr>
              <a:t> 8</a:t>
            </a:r>
          </a:p>
          <a:p>
            <a:pPr marL="0" lvl="1" algn="l">
              <a:lnSpc>
                <a:spcPct val="100000"/>
              </a:lnSpc>
              <a:tabLst>
                <a:tab pos="3028950" algn="l"/>
              </a:tabLst>
            </a:pPr>
            <a:r>
              <a:rPr lang="da-DK" sz="1400" dirty="0">
                <a:latin typeface="Courier New" pitchFamily="49" charset="0"/>
              </a:rPr>
              <a:t>0x068: 30f00000000000000000 |   </a:t>
            </a:r>
            <a:r>
              <a:rPr lang="da-DK" sz="1400" dirty="0" err="1">
                <a:latin typeface="Courier New" pitchFamily="49" charset="0"/>
              </a:rPr>
              <a:t>irmovq</a:t>
            </a:r>
            <a:r>
              <a:rPr lang="da-DK" sz="1400" dirty="0">
                <a:latin typeface="Courier New" pitchFamily="49" charset="0"/>
              </a:rPr>
              <a:t> $0, %</a:t>
            </a:r>
            <a:r>
              <a:rPr lang="da-DK" sz="1400" dirty="0" err="1">
                <a:latin typeface="Courier New" pitchFamily="49" charset="0"/>
              </a:rPr>
              <a:t>rax</a:t>
            </a:r>
            <a:r>
              <a:rPr lang="da-DK" sz="1400" dirty="0">
                <a:latin typeface="Courier New" pitchFamily="49" charset="0"/>
              </a:rPr>
              <a:t>         # len = 0</a:t>
            </a:r>
          </a:p>
          <a:p>
            <a:pPr marL="0" lvl="1" algn="l">
              <a:lnSpc>
                <a:spcPct val="100000"/>
              </a:lnSpc>
              <a:tabLst>
                <a:tab pos="3028950" algn="l"/>
              </a:tabLst>
            </a:pPr>
            <a:r>
              <a:rPr lang="da-DK" sz="1400" dirty="0">
                <a:latin typeface="Courier New" pitchFamily="49" charset="0"/>
              </a:rPr>
              <a:t>0x072: 50270000000000000000 |   </a:t>
            </a:r>
            <a:r>
              <a:rPr lang="da-DK" sz="1400" dirty="0" err="1">
                <a:latin typeface="Courier New" pitchFamily="49" charset="0"/>
              </a:rPr>
              <a:t>mrmovq</a:t>
            </a:r>
            <a:r>
              <a:rPr lang="da-DK" sz="1400" dirty="0">
                <a:latin typeface="Courier New" pitchFamily="49" charset="0"/>
              </a:rPr>
              <a:t> (%</a:t>
            </a:r>
            <a:r>
              <a:rPr lang="da-DK" sz="1400" dirty="0" err="1">
                <a:latin typeface="Courier New" pitchFamily="49" charset="0"/>
              </a:rPr>
              <a:t>rdi</a:t>
            </a:r>
            <a:r>
              <a:rPr lang="da-DK" sz="1400" dirty="0">
                <a:latin typeface="Courier New" pitchFamily="49" charset="0"/>
              </a:rPr>
              <a:t>), %</a:t>
            </a:r>
            <a:r>
              <a:rPr lang="da-DK" sz="1400" dirty="0" err="1">
                <a:latin typeface="Courier New" pitchFamily="49" charset="0"/>
              </a:rPr>
              <a:t>rdx</a:t>
            </a:r>
            <a:r>
              <a:rPr lang="da-DK" sz="1400" dirty="0">
                <a:latin typeface="Courier New" pitchFamily="49" charset="0"/>
              </a:rPr>
              <a:t>     # val = *a</a:t>
            </a:r>
          </a:p>
          <a:p>
            <a:pPr marL="0" lvl="1" algn="l">
              <a:lnSpc>
                <a:spcPct val="100000"/>
              </a:lnSpc>
              <a:tabLst>
                <a:tab pos="3028950" algn="l"/>
              </a:tabLst>
            </a:pPr>
            <a:r>
              <a:rPr lang="da-DK" sz="1400" dirty="0">
                <a:latin typeface="Courier New" pitchFamily="49" charset="0"/>
              </a:rPr>
              <a:t>0x07c: 6222                 |   </a:t>
            </a:r>
            <a:r>
              <a:rPr lang="da-DK" sz="1400" dirty="0" err="1">
                <a:latin typeface="Courier New" pitchFamily="49" charset="0"/>
              </a:rPr>
              <a:t>andq</a:t>
            </a:r>
            <a:r>
              <a:rPr lang="da-DK" sz="1400" dirty="0">
                <a:latin typeface="Courier New" pitchFamily="49" charset="0"/>
              </a:rPr>
              <a:t> %</a:t>
            </a:r>
            <a:r>
              <a:rPr lang="da-DK" sz="1400" dirty="0" err="1">
                <a:latin typeface="Courier New" pitchFamily="49" charset="0"/>
              </a:rPr>
              <a:t>rdx</a:t>
            </a:r>
            <a:r>
              <a:rPr lang="da-DK" sz="1400" dirty="0">
                <a:latin typeface="Courier New" pitchFamily="49" charset="0"/>
              </a:rPr>
              <a:t>, %</a:t>
            </a:r>
            <a:r>
              <a:rPr lang="da-DK" sz="1400" dirty="0" err="1">
                <a:latin typeface="Courier New" pitchFamily="49" charset="0"/>
              </a:rPr>
              <a:t>rdx</a:t>
            </a:r>
            <a:r>
              <a:rPr lang="da-DK" sz="1400" dirty="0">
                <a:latin typeface="Courier New" pitchFamily="49" charset="0"/>
              </a:rPr>
              <a:t>         # Test val</a:t>
            </a:r>
          </a:p>
          <a:p>
            <a:pPr marL="0" lvl="1" algn="l">
              <a:lnSpc>
                <a:spcPct val="100000"/>
              </a:lnSpc>
              <a:tabLst>
                <a:tab pos="3028950" algn="l"/>
              </a:tabLst>
            </a:pPr>
            <a:r>
              <a:rPr lang="da-DK" sz="1400" dirty="0">
                <a:latin typeface="Courier New" pitchFamily="49" charset="0"/>
              </a:rPr>
              <a:t>0x07e: 73a000000000000000   |   </a:t>
            </a:r>
            <a:r>
              <a:rPr lang="da-DK" sz="1400" dirty="0" err="1">
                <a:latin typeface="Courier New" pitchFamily="49" charset="0"/>
              </a:rPr>
              <a:t>je</a:t>
            </a:r>
            <a:r>
              <a:rPr lang="da-DK" sz="1400" dirty="0">
                <a:latin typeface="Courier New" pitchFamily="49" charset="0"/>
              </a:rPr>
              <a:t> Done                 # If </a:t>
            </a:r>
            <a:r>
              <a:rPr lang="da-DK" sz="1400" dirty="0" err="1">
                <a:latin typeface="Courier New" pitchFamily="49" charset="0"/>
              </a:rPr>
              <a:t>zero</a:t>
            </a:r>
            <a:r>
              <a:rPr lang="da-DK" sz="1400" dirty="0">
                <a:latin typeface="Courier New" pitchFamily="49" charset="0"/>
              </a:rPr>
              <a:t>, </a:t>
            </a:r>
            <a:r>
              <a:rPr lang="da-DK" sz="1400" dirty="0" err="1">
                <a:latin typeface="Courier New" pitchFamily="49" charset="0"/>
              </a:rPr>
              <a:t>goto</a:t>
            </a:r>
            <a:r>
              <a:rPr lang="da-DK" sz="1400" dirty="0">
                <a:latin typeface="Courier New" pitchFamily="49" charset="0"/>
              </a:rPr>
              <a:t> Done</a:t>
            </a:r>
          </a:p>
          <a:p>
            <a:pPr marL="0" lvl="1" algn="l">
              <a:lnSpc>
                <a:spcPct val="100000"/>
              </a:lnSpc>
              <a:tabLst>
                <a:tab pos="3028950" algn="l"/>
              </a:tabLst>
            </a:pPr>
            <a:r>
              <a:rPr lang="da-DK" sz="1400" dirty="0">
                <a:latin typeface="Courier New" pitchFamily="49" charset="0"/>
              </a:rPr>
              <a:t>0x087:                      | Loop:</a:t>
            </a:r>
          </a:p>
          <a:p>
            <a:pPr marL="0" lvl="1" algn="l">
              <a:lnSpc>
                <a:spcPct val="100000"/>
              </a:lnSpc>
              <a:tabLst>
                <a:tab pos="3028950" algn="l"/>
              </a:tabLst>
            </a:pPr>
            <a:r>
              <a:rPr lang="da-DK" sz="1400" dirty="0">
                <a:latin typeface="Courier New" pitchFamily="49" charset="0"/>
              </a:rPr>
              <a:t>0x087: 6080                 |   </a:t>
            </a:r>
            <a:r>
              <a:rPr lang="da-DK" sz="1400" dirty="0" err="1">
                <a:latin typeface="Courier New" pitchFamily="49" charset="0"/>
              </a:rPr>
              <a:t>addq</a:t>
            </a:r>
            <a:r>
              <a:rPr lang="da-DK" sz="1400" dirty="0">
                <a:latin typeface="Courier New" pitchFamily="49" charset="0"/>
              </a:rPr>
              <a:t> %r8, %</a:t>
            </a:r>
            <a:r>
              <a:rPr lang="da-DK" sz="1400" dirty="0" err="1">
                <a:latin typeface="Courier New" pitchFamily="49" charset="0"/>
              </a:rPr>
              <a:t>rax</a:t>
            </a:r>
            <a:r>
              <a:rPr lang="da-DK" sz="1400" dirty="0">
                <a:latin typeface="Courier New" pitchFamily="49" charset="0"/>
              </a:rPr>
              <a:t>          # len++</a:t>
            </a:r>
          </a:p>
          <a:p>
            <a:pPr marL="0" lvl="1" algn="l">
              <a:lnSpc>
                <a:spcPct val="100000"/>
              </a:lnSpc>
              <a:tabLst>
                <a:tab pos="3028950" algn="l"/>
              </a:tabLst>
            </a:pPr>
            <a:r>
              <a:rPr lang="da-DK" sz="1400" dirty="0">
                <a:latin typeface="Courier New" pitchFamily="49" charset="0"/>
              </a:rPr>
              <a:t>0x089: 6097                 |   </a:t>
            </a:r>
            <a:r>
              <a:rPr lang="da-DK" sz="1400" dirty="0" err="1">
                <a:latin typeface="Courier New" pitchFamily="49" charset="0"/>
              </a:rPr>
              <a:t>addq</a:t>
            </a:r>
            <a:r>
              <a:rPr lang="da-DK" sz="1400" dirty="0">
                <a:latin typeface="Courier New" pitchFamily="49" charset="0"/>
              </a:rPr>
              <a:t> %r9, %</a:t>
            </a:r>
            <a:r>
              <a:rPr lang="da-DK" sz="1400" dirty="0" err="1">
                <a:latin typeface="Courier New" pitchFamily="49" charset="0"/>
              </a:rPr>
              <a:t>rdi</a:t>
            </a:r>
            <a:r>
              <a:rPr lang="da-DK" sz="1400" dirty="0">
                <a:latin typeface="Courier New" pitchFamily="49" charset="0"/>
              </a:rPr>
              <a:t>          # a++</a:t>
            </a:r>
          </a:p>
          <a:p>
            <a:pPr marL="0" lvl="1" algn="l">
              <a:lnSpc>
                <a:spcPct val="100000"/>
              </a:lnSpc>
              <a:tabLst>
                <a:tab pos="3028950" algn="l"/>
              </a:tabLst>
            </a:pPr>
            <a:r>
              <a:rPr lang="da-DK" sz="1400" dirty="0">
                <a:latin typeface="Courier New" pitchFamily="49" charset="0"/>
              </a:rPr>
              <a:t>0x08b: 50270000000000000000 |   </a:t>
            </a:r>
            <a:r>
              <a:rPr lang="da-DK" sz="1400" dirty="0" err="1">
                <a:latin typeface="Courier New" pitchFamily="49" charset="0"/>
              </a:rPr>
              <a:t>mrmovq</a:t>
            </a:r>
            <a:r>
              <a:rPr lang="da-DK" sz="1400" dirty="0">
                <a:latin typeface="Courier New" pitchFamily="49" charset="0"/>
              </a:rPr>
              <a:t> (%</a:t>
            </a:r>
            <a:r>
              <a:rPr lang="da-DK" sz="1400" dirty="0" err="1">
                <a:latin typeface="Courier New" pitchFamily="49" charset="0"/>
              </a:rPr>
              <a:t>rdi</a:t>
            </a:r>
            <a:r>
              <a:rPr lang="da-DK" sz="1400" dirty="0">
                <a:latin typeface="Courier New" pitchFamily="49" charset="0"/>
              </a:rPr>
              <a:t>), %</a:t>
            </a:r>
            <a:r>
              <a:rPr lang="da-DK" sz="1400" dirty="0" err="1">
                <a:latin typeface="Courier New" pitchFamily="49" charset="0"/>
              </a:rPr>
              <a:t>rdx</a:t>
            </a:r>
            <a:r>
              <a:rPr lang="da-DK" sz="1400" dirty="0">
                <a:latin typeface="Courier New" pitchFamily="49" charset="0"/>
              </a:rPr>
              <a:t>     # val = *a</a:t>
            </a:r>
          </a:p>
          <a:p>
            <a:pPr marL="0" lvl="1" algn="l">
              <a:lnSpc>
                <a:spcPct val="100000"/>
              </a:lnSpc>
              <a:tabLst>
                <a:tab pos="3028950" algn="l"/>
              </a:tabLst>
            </a:pPr>
            <a:r>
              <a:rPr lang="da-DK" sz="1400" dirty="0">
                <a:latin typeface="Courier New" pitchFamily="49" charset="0"/>
              </a:rPr>
              <a:t>0x095: 6222                 |   </a:t>
            </a:r>
            <a:r>
              <a:rPr lang="da-DK" sz="1400" dirty="0" err="1">
                <a:latin typeface="Courier New" pitchFamily="49" charset="0"/>
              </a:rPr>
              <a:t>andq</a:t>
            </a:r>
            <a:r>
              <a:rPr lang="da-DK" sz="1400" dirty="0">
                <a:latin typeface="Courier New" pitchFamily="49" charset="0"/>
              </a:rPr>
              <a:t> %</a:t>
            </a:r>
            <a:r>
              <a:rPr lang="da-DK" sz="1400" dirty="0" err="1">
                <a:latin typeface="Courier New" pitchFamily="49" charset="0"/>
              </a:rPr>
              <a:t>rdx</a:t>
            </a:r>
            <a:r>
              <a:rPr lang="da-DK" sz="1400" dirty="0">
                <a:latin typeface="Courier New" pitchFamily="49" charset="0"/>
              </a:rPr>
              <a:t>, %</a:t>
            </a:r>
            <a:r>
              <a:rPr lang="da-DK" sz="1400" dirty="0" err="1">
                <a:latin typeface="Courier New" pitchFamily="49" charset="0"/>
              </a:rPr>
              <a:t>rdx</a:t>
            </a:r>
            <a:r>
              <a:rPr lang="da-DK" sz="1400" dirty="0">
                <a:latin typeface="Courier New" pitchFamily="49" charset="0"/>
              </a:rPr>
              <a:t>         # Test val</a:t>
            </a:r>
          </a:p>
          <a:p>
            <a:pPr marL="0" lvl="1" algn="l">
              <a:lnSpc>
                <a:spcPct val="100000"/>
              </a:lnSpc>
              <a:tabLst>
                <a:tab pos="3028950" algn="l"/>
              </a:tabLst>
            </a:pPr>
            <a:r>
              <a:rPr lang="da-DK" sz="1400" dirty="0">
                <a:latin typeface="Courier New" pitchFamily="49" charset="0"/>
              </a:rPr>
              <a:t>0x097: 748700000000000000   |   </a:t>
            </a:r>
            <a:r>
              <a:rPr lang="da-DK" sz="1400" dirty="0" err="1">
                <a:latin typeface="Courier New" pitchFamily="49" charset="0"/>
              </a:rPr>
              <a:t>jne</a:t>
            </a:r>
            <a:r>
              <a:rPr lang="da-DK" sz="1400" dirty="0">
                <a:latin typeface="Courier New" pitchFamily="49" charset="0"/>
              </a:rPr>
              <a:t> Loop                # If !0, </a:t>
            </a:r>
            <a:r>
              <a:rPr lang="da-DK" sz="1400" dirty="0" err="1">
                <a:latin typeface="Courier New" pitchFamily="49" charset="0"/>
              </a:rPr>
              <a:t>goto</a:t>
            </a:r>
            <a:r>
              <a:rPr lang="da-DK" sz="1400" dirty="0">
                <a:latin typeface="Courier New" pitchFamily="49" charset="0"/>
              </a:rPr>
              <a:t> Loop</a:t>
            </a:r>
          </a:p>
          <a:p>
            <a:pPr marL="0" lvl="1" algn="l">
              <a:lnSpc>
                <a:spcPct val="100000"/>
              </a:lnSpc>
              <a:tabLst>
                <a:tab pos="3028950" algn="l"/>
              </a:tabLst>
            </a:pPr>
            <a:r>
              <a:rPr lang="da-DK" sz="1400" dirty="0">
                <a:latin typeface="Courier New" pitchFamily="49" charset="0"/>
              </a:rPr>
              <a:t>0x0a0:                      | Done:</a:t>
            </a:r>
          </a:p>
          <a:p>
            <a:pPr marL="0" lvl="1" algn="l">
              <a:lnSpc>
                <a:spcPct val="100000"/>
              </a:lnSpc>
              <a:tabLst>
                <a:tab pos="3028950" algn="l"/>
              </a:tabLst>
            </a:pPr>
            <a:r>
              <a:rPr lang="da-DK" sz="1400" dirty="0">
                <a:latin typeface="Courier New" pitchFamily="49" charset="0"/>
              </a:rPr>
              <a:t>0x0a0: 90                   |   ret</a:t>
            </a:r>
            <a:endParaRPr lang="en-US" sz="4000" dirty="0">
              <a:latin typeface="Courier New" pitchFamily="49" charset="0"/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Simulating Y86-64 Program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828800"/>
            <a:ext cx="8294687" cy="4603750"/>
          </a:xfrm>
        </p:spPr>
        <p:txBody>
          <a:bodyPr/>
          <a:lstStyle/>
          <a:p>
            <a:pPr lvl="1"/>
            <a:r>
              <a:rPr lang="en-US"/>
              <a:t>Instruction set simulator</a:t>
            </a:r>
          </a:p>
          <a:p>
            <a:pPr lvl="2"/>
            <a:r>
              <a:rPr lang="en-US"/>
              <a:t>Computes effect of each instruction on processor state</a:t>
            </a:r>
          </a:p>
          <a:p>
            <a:pPr lvl="2"/>
            <a:r>
              <a:rPr lang="en-US"/>
              <a:t>Prints changes in state from original</a:t>
            </a:r>
          </a:p>
        </p:txBody>
      </p:sp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228600" y="1295400"/>
            <a:ext cx="2971800" cy="369332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err="1">
                <a:latin typeface="Courier New" pitchFamily="49" charset="0"/>
              </a:rPr>
              <a:t>unix</a:t>
            </a:r>
            <a:r>
              <a:rPr lang="en-US" dirty="0">
                <a:latin typeface="Courier New" pitchFamily="49" charset="0"/>
              </a:rPr>
              <a:t>&gt; </a:t>
            </a:r>
            <a:r>
              <a:rPr lang="en-US" dirty="0" err="1">
                <a:latin typeface="Courier New" pitchFamily="49" charset="0"/>
              </a:rPr>
              <a:t>yis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len.yo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685800" y="2971800"/>
            <a:ext cx="7696200" cy="2462213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lvl="1" indent="-457200" algn="l">
              <a:lnSpc>
                <a:spcPct val="100000"/>
              </a:lnSpc>
              <a:tabLst>
                <a:tab pos="0" algn="l"/>
                <a:tab pos="3028950" algn="l"/>
              </a:tabLst>
            </a:pPr>
            <a:r>
              <a:rPr lang="en-US" sz="1400" dirty="0">
                <a:latin typeface="Courier New" pitchFamily="49" charset="0"/>
              </a:rPr>
              <a:t>Stopped in 33 steps at PC = 0x13.  Status 'HLT', CC Z=1 S=0 O=0</a:t>
            </a:r>
          </a:p>
          <a:p>
            <a:pPr lvl="1" indent="-457200" algn="l">
              <a:lnSpc>
                <a:spcPct val="100000"/>
              </a:lnSpc>
              <a:tabLst>
                <a:tab pos="0" algn="l"/>
                <a:tab pos="3028950" algn="l"/>
              </a:tabLst>
            </a:pPr>
            <a:r>
              <a:rPr lang="en-US" sz="1400" dirty="0">
                <a:latin typeface="Courier New" pitchFamily="49" charset="0"/>
              </a:rPr>
              <a:t>Changes to registers:</a:t>
            </a:r>
          </a:p>
          <a:p>
            <a:pPr lvl="1" indent="-457200" algn="l">
              <a:lnSpc>
                <a:spcPct val="100000"/>
              </a:lnSpc>
              <a:tabLst>
                <a:tab pos="0" algn="l"/>
                <a:tab pos="3028950" algn="l"/>
              </a:tabLst>
            </a:pPr>
            <a:r>
              <a:rPr lang="en-US" sz="1400" dirty="0">
                <a:latin typeface="Courier New" pitchFamily="49" charset="0"/>
              </a:rPr>
              <a:t>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:   0x0000000000000000      0x0000000000000004</a:t>
            </a:r>
          </a:p>
          <a:p>
            <a:pPr lvl="1" indent="-457200" algn="l">
              <a:lnSpc>
                <a:spcPct val="100000"/>
              </a:lnSpc>
              <a:tabLst>
                <a:tab pos="0" algn="l"/>
                <a:tab pos="3028950" algn="l"/>
              </a:tabLst>
            </a:pPr>
            <a:r>
              <a:rPr lang="en-US" sz="1400" dirty="0">
                <a:latin typeface="Courier New" pitchFamily="49" charset="0"/>
              </a:rPr>
              <a:t>%</a:t>
            </a:r>
            <a:r>
              <a:rPr lang="en-US" sz="1400" dirty="0" err="1">
                <a:latin typeface="Courier New" pitchFamily="49" charset="0"/>
              </a:rPr>
              <a:t>rsp</a:t>
            </a:r>
            <a:r>
              <a:rPr lang="en-US" sz="1400" dirty="0">
                <a:latin typeface="Courier New" pitchFamily="49" charset="0"/>
              </a:rPr>
              <a:t>:   0x0000000000000000      0x0000000000000100</a:t>
            </a:r>
          </a:p>
          <a:p>
            <a:pPr lvl="1" indent="-457200" algn="l">
              <a:lnSpc>
                <a:spcPct val="100000"/>
              </a:lnSpc>
              <a:tabLst>
                <a:tab pos="0" algn="l"/>
                <a:tab pos="3028950" algn="l"/>
              </a:tabLst>
            </a:pPr>
            <a:r>
              <a:rPr lang="en-US" sz="1400" dirty="0">
                <a:latin typeface="Courier New" pitchFamily="49" charset="0"/>
              </a:rPr>
              <a:t>%</a:t>
            </a:r>
            <a:r>
              <a:rPr lang="en-US" sz="1400" dirty="0" err="1">
                <a:latin typeface="Courier New" pitchFamily="49" charset="0"/>
              </a:rPr>
              <a:t>rdi</a:t>
            </a:r>
            <a:r>
              <a:rPr lang="en-US" sz="1400" dirty="0">
                <a:latin typeface="Courier New" pitchFamily="49" charset="0"/>
              </a:rPr>
              <a:t>:   0x0000000000000000      0x0000000000000038</a:t>
            </a:r>
          </a:p>
          <a:p>
            <a:pPr lvl="1" indent="-457200" algn="l">
              <a:lnSpc>
                <a:spcPct val="100000"/>
              </a:lnSpc>
              <a:tabLst>
                <a:tab pos="0" algn="l"/>
                <a:tab pos="3028950" algn="l"/>
              </a:tabLst>
            </a:pPr>
            <a:r>
              <a:rPr lang="en-US" sz="1400" dirty="0">
                <a:latin typeface="Courier New" pitchFamily="49" charset="0"/>
              </a:rPr>
              <a:t>%r8:    0x0000000000000000      0x0000000000000001</a:t>
            </a:r>
          </a:p>
          <a:p>
            <a:pPr lvl="1" indent="-457200" algn="l">
              <a:lnSpc>
                <a:spcPct val="100000"/>
              </a:lnSpc>
              <a:tabLst>
                <a:tab pos="0" algn="l"/>
                <a:tab pos="3028950" algn="l"/>
              </a:tabLst>
            </a:pPr>
            <a:r>
              <a:rPr lang="en-US" sz="1400" dirty="0">
                <a:latin typeface="Courier New" pitchFamily="49" charset="0"/>
              </a:rPr>
              <a:t>%r9:    0x0000000000000000      0x0000000000000008</a:t>
            </a:r>
          </a:p>
          <a:p>
            <a:pPr lvl="1" indent="-457200" algn="l">
              <a:lnSpc>
                <a:spcPct val="100000"/>
              </a:lnSpc>
              <a:tabLst>
                <a:tab pos="0" algn="l"/>
                <a:tab pos="3028950" algn="l"/>
              </a:tabLst>
            </a:pPr>
            <a:endParaRPr lang="en-US" sz="1400" dirty="0">
              <a:latin typeface="Courier New" pitchFamily="49" charset="0"/>
            </a:endParaRPr>
          </a:p>
          <a:p>
            <a:pPr lvl="1" indent="-457200" algn="l">
              <a:lnSpc>
                <a:spcPct val="100000"/>
              </a:lnSpc>
              <a:tabLst>
                <a:tab pos="0" algn="l"/>
                <a:tab pos="3028950" algn="l"/>
              </a:tabLst>
            </a:pPr>
            <a:r>
              <a:rPr lang="en-US" sz="1400" dirty="0">
                <a:latin typeface="Courier New" pitchFamily="49" charset="0"/>
              </a:rPr>
              <a:t>Changes to memory:</a:t>
            </a:r>
          </a:p>
          <a:p>
            <a:pPr lvl="1" indent="-457200" algn="l">
              <a:lnSpc>
                <a:spcPct val="100000"/>
              </a:lnSpc>
              <a:tabLst>
                <a:tab pos="0" algn="l"/>
                <a:tab pos="3028950" algn="l"/>
              </a:tabLst>
            </a:pPr>
            <a:r>
              <a:rPr lang="en-US" sz="1400" dirty="0">
                <a:latin typeface="Courier New" pitchFamily="49" charset="0"/>
              </a:rPr>
              <a:t>0x00f0: 0x0000000000000000      0x0000000000000053</a:t>
            </a:r>
          </a:p>
          <a:p>
            <a:pPr lvl="1" indent="-457200" algn="l">
              <a:lnSpc>
                <a:spcPct val="100000"/>
              </a:lnSpc>
              <a:tabLst>
                <a:tab pos="0" algn="l"/>
                <a:tab pos="3028950" algn="l"/>
              </a:tabLst>
            </a:pPr>
            <a:r>
              <a:rPr lang="en-US" sz="1400" dirty="0">
                <a:latin typeface="Courier New" pitchFamily="49" charset="0"/>
              </a:rPr>
              <a:t>0x00f8: 0x0000000000000000      0x0000000000000013</a:t>
            </a:r>
            <a:endParaRPr lang="en-US" sz="2400" dirty="0">
              <a:latin typeface="Courier New" pitchFamily="49" charset="0"/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CISC Instruction Sets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294688" cy="5213350"/>
          </a:xfrm>
        </p:spPr>
        <p:txBody>
          <a:bodyPr/>
          <a:lstStyle/>
          <a:p>
            <a:pPr lvl="1"/>
            <a:r>
              <a:rPr lang="en-US" dirty="0"/>
              <a:t>Complex Instruction Set Computer</a:t>
            </a:r>
          </a:p>
          <a:p>
            <a:pPr lvl="1"/>
            <a:r>
              <a:rPr lang="en-US" dirty="0"/>
              <a:t>IA32 is example</a:t>
            </a:r>
          </a:p>
          <a:p>
            <a:r>
              <a:rPr lang="en-US" dirty="0"/>
              <a:t>Stack-oriented instruction set</a:t>
            </a:r>
          </a:p>
          <a:p>
            <a:pPr lvl="1"/>
            <a:r>
              <a:rPr lang="en-US" dirty="0"/>
              <a:t>Use stack to pass arguments, save program counter</a:t>
            </a:r>
          </a:p>
          <a:p>
            <a:pPr lvl="1"/>
            <a:r>
              <a:rPr lang="en-US" dirty="0"/>
              <a:t>Explicit push and pop instructions</a:t>
            </a:r>
          </a:p>
          <a:p>
            <a:r>
              <a:rPr lang="en-US" dirty="0"/>
              <a:t>Arithmetic instructions can access memory</a:t>
            </a:r>
          </a:p>
          <a:p>
            <a:pPr lvl="1"/>
            <a:r>
              <a:rPr lang="en-US" dirty="0"/>
              <a:t> </a:t>
            </a:r>
            <a:r>
              <a:rPr lang="en-US" dirty="0" err="1">
                <a:latin typeface="Courier New" pitchFamily="49" charset="0"/>
              </a:rPr>
              <a:t>addq</a:t>
            </a:r>
            <a:r>
              <a:rPr lang="en-US" dirty="0">
                <a:latin typeface="Courier New" pitchFamily="49" charset="0"/>
              </a:rPr>
              <a:t> 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, 12(%rbx,%rcx,8)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requires memory read and write</a:t>
            </a:r>
          </a:p>
          <a:p>
            <a:pPr lvl="2"/>
            <a:r>
              <a:rPr lang="en-US" dirty="0"/>
              <a:t>Complex address calculation</a:t>
            </a:r>
          </a:p>
          <a:p>
            <a:r>
              <a:rPr lang="en-US" dirty="0"/>
              <a:t>Condition codes</a:t>
            </a:r>
          </a:p>
          <a:p>
            <a:pPr lvl="1"/>
            <a:r>
              <a:rPr lang="en-US" dirty="0"/>
              <a:t>Set as side effect of arithmetic and logical instructions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Add instructions to perform “typical” programming tasks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RISC Instruction Sets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294688" cy="5213350"/>
          </a:xfrm>
        </p:spPr>
        <p:txBody>
          <a:bodyPr/>
          <a:lstStyle/>
          <a:p>
            <a:pPr lvl="1"/>
            <a:r>
              <a:rPr lang="en-US" dirty="0"/>
              <a:t>Reduced Instruction Set Computer</a:t>
            </a:r>
          </a:p>
          <a:p>
            <a:pPr lvl="1"/>
            <a:r>
              <a:rPr lang="en-US" dirty="0"/>
              <a:t>Internal project at IBM, later popularized by Hennessy (Stanford) and Patterson (Berkeley)</a:t>
            </a:r>
          </a:p>
          <a:p>
            <a:r>
              <a:rPr lang="en-US" dirty="0"/>
              <a:t>Fewer, simpler instructions</a:t>
            </a:r>
          </a:p>
          <a:p>
            <a:pPr lvl="1"/>
            <a:r>
              <a:rPr lang="en-US" dirty="0"/>
              <a:t>Might take more to get given task done</a:t>
            </a:r>
          </a:p>
          <a:p>
            <a:pPr lvl="1"/>
            <a:r>
              <a:rPr lang="en-US" dirty="0"/>
              <a:t>Can execute them with small and fast hardware</a:t>
            </a:r>
          </a:p>
          <a:p>
            <a:r>
              <a:rPr lang="en-US" dirty="0"/>
              <a:t>Register-oriented instruction set</a:t>
            </a:r>
          </a:p>
          <a:p>
            <a:pPr lvl="1"/>
            <a:r>
              <a:rPr lang="en-US" dirty="0"/>
              <a:t>Many more (typically 32) registers</a:t>
            </a:r>
          </a:p>
          <a:p>
            <a:pPr lvl="1"/>
            <a:r>
              <a:rPr lang="en-US" dirty="0"/>
              <a:t>Use for arguments, return pointer, temporaries</a:t>
            </a:r>
          </a:p>
          <a:p>
            <a:r>
              <a:rPr lang="en-US" dirty="0"/>
              <a:t>Only load and store instructions can access memory</a:t>
            </a:r>
          </a:p>
          <a:p>
            <a:pPr lvl="1"/>
            <a:r>
              <a:rPr lang="en-US" dirty="0"/>
              <a:t>Similar to Y86-64 </a:t>
            </a:r>
            <a:r>
              <a:rPr lang="en-US" dirty="0" err="1">
                <a:latin typeface="Courier New" pitchFamily="49" charset="0"/>
              </a:rPr>
              <a:t>mrmovq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and </a:t>
            </a:r>
            <a:r>
              <a:rPr lang="en-US" dirty="0" err="1">
                <a:latin typeface="Courier New" pitchFamily="49" charset="0"/>
              </a:rPr>
              <a:t>rmmovq</a:t>
            </a:r>
            <a:endParaRPr lang="en-US" dirty="0">
              <a:latin typeface="Courier New" pitchFamily="49" charset="0"/>
            </a:endParaRPr>
          </a:p>
          <a:p>
            <a:r>
              <a:rPr lang="en-US" dirty="0"/>
              <a:t>No Condition codes</a:t>
            </a:r>
          </a:p>
          <a:p>
            <a:pPr lvl="1"/>
            <a:r>
              <a:rPr lang="en-US" dirty="0"/>
              <a:t>Test instructions return 0/1 in register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MIPS Registers</a:t>
            </a:r>
          </a:p>
        </p:txBody>
      </p:sp>
      <p:pic>
        <p:nvPicPr>
          <p:cNvPr id="290820" name="Pictur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47800"/>
            <a:ext cx="3568700" cy="407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290821" name="Picture 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65700" y="1447800"/>
            <a:ext cx="3568700" cy="407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MIPS Instruction Examples</a:t>
            </a:r>
          </a:p>
        </p:txBody>
      </p:sp>
      <p:grpSp>
        <p:nvGrpSpPr>
          <p:cNvPr id="287763" name="Group 19"/>
          <p:cNvGrpSpPr>
            <a:grpSpLocks/>
          </p:cNvGrpSpPr>
          <p:nvPr/>
        </p:nvGrpSpPr>
        <p:grpSpPr bwMode="auto">
          <a:xfrm>
            <a:off x="838200" y="5340350"/>
            <a:ext cx="7324725" cy="358775"/>
            <a:chOff x="624" y="2016"/>
            <a:chExt cx="4608" cy="226"/>
          </a:xfrm>
        </p:grpSpPr>
        <p:sp>
          <p:nvSpPr>
            <p:cNvPr id="287764" name="Rectangle 20"/>
            <p:cNvSpPr>
              <a:spLocks noChangeArrowheads="1"/>
            </p:cNvSpPr>
            <p:nvPr/>
          </p:nvSpPr>
          <p:spPr bwMode="auto">
            <a:xfrm>
              <a:off x="624" y="2016"/>
              <a:ext cx="864" cy="22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5988"/>
              <a:r>
                <a:rPr lang="en-US">
                  <a:latin typeface="Courier New" pitchFamily="49" charset="0"/>
                </a:rPr>
                <a:t>Op</a:t>
              </a:r>
            </a:p>
          </p:txBody>
        </p:sp>
        <p:sp>
          <p:nvSpPr>
            <p:cNvPr id="287765" name="Rectangle 21"/>
            <p:cNvSpPr>
              <a:spLocks noChangeArrowheads="1"/>
            </p:cNvSpPr>
            <p:nvPr/>
          </p:nvSpPr>
          <p:spPr bwMode="auto">
            <a:xfrm>
              <a:off x="1488" y="2016"/>
              <a:ext cx="720" cy="22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5988"/>
              <a:r>
                <a:rPr lang="en-US">
                  <a:solidFill>
                    <a:schemeClr val="tx2"/>
                  </a:solidFill>
                  <a:latin typeface="Courier New" pitchFamily="49" charset="0"/>
                </a:rPr>
                <a:t>Ra</a:t>
              </a:r>
            </a:p>
          </p:txBody>
        </p:sp>
        <p:sp>
          <p:nvSpPr>
            <p:cNvPr id="287766" name="Rectangle 22"/>
            <p:cNvSpPr>
              <a:spLocks noChangeArrowheads="1"/>
            </p:cNvSpPr>
            <p:nvPr/>
          </p:nvSpPr>
          <p:spPr bwMode="auto">
            <a:xfrm>
              <a:off x="2208" y="2016"/>
              <a:ext cx="720" cy="22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5988"/>
              <a:r>
                <a:rPr lang="en-US">
                  <a:solidFill>
                    <a:schemeClr val="tx2"/>
                  </a:solidFill>
                  <a:latin typeface="Courier New" pitchFamily="49" charset="0"/>
                </a:rPr>
                <a:t>Rb</a:t>
              </a:r>
            </a:p>
          </p:txBody>
        </p:sp>
        <p:sp>
          <p:nvSpPr>
            <p:cNvPr id="287767" name="Rectangle 23"/>
            <p:cNvSpPr>
              <a:spLocks noChangeArrowheads="1"/>
            </p:cNvSpPr>
            <p:nvPr/>
          </p:nvSpPr>
          <p:spPr bwMode="auto">
            <a:xfrm>
              <a:off x="2928" y="2016"/>
              <a:ext cx="2304" cy="22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5988"/>
              <a:r>
                <a:rPr lang="en-US">
                  <a:latin typeface="Courier New" pitchFamily="49" charset="0"/>
                </a:rPr>
                <a:t>Offset</a:t>
              </a:r>
            </a:p>
          </p:txBody>
        </p:sp>
      </p:grpSp>
      <p:grpSp>
        <p:nvGrpSpPr>
          <p:cNvPr id="287772" name="Group 28"/>
          <p:cNvGrpSpPr>
            <a:grpSpLocks/>
          </p:cNvGrpSpPr>
          <p:nvPr/>
        </p:nvGrpSpPr>
        <p:grpSpPr bwMode="auto">
          <a:xfrm>
            <a:off x="828675" y="1143000"/>
            <a:ext cx="7324725" cy="665163"/>
            <a:chOff x="528" y="1488"/>
            <a:chExt cx="4614" cy="419"/>
          </a:xfrm>
        </p:grpSpPr>
        <p:grpSp>
          <p:nvGrpSpPr>
            <p:cNvPr id="287749" name="Group 5"/>
            <p:cNvGrpSpPr>
              <a:grpSpLocks/>
            </p:cNvGrpSpPr>
            <p:nvPr/>
          </p:nvGrpSpPr>
          <p:grpSpPr bwMode="auto">
            <a:xfrm>
              <a:off x="528" y="1680"/>
              <a:ext cx="4614" cy="227"/>
              <a:chOff x="624" y="1440"/>
              <a:chExt cx="4608" cy="226"/>
            </a:xfrm>
          </p:grpSpPr>
          <p:sp>
            <p:nvSpPr>
              <p:cNvPr id="287750" name="Rectangle 6"/>
              <p:cNvSpPr>
                <a:spLocks noChangeArrowheads="1"/>
              </p:cNvSpPr>
              <p:nvPr/>
            </p:nvSpPr>
            <p:spPr bwMode="auto">
              <a:xfrm>
                <a:off x="624" y="1440"/>
                <a:ext cx="864" cy="226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7112" tIns="47112" rIns="47112" bIns="47112" anchor="ctr"/>
              <a:lstStyle/>
              <a:p>
                <a:pPr defTabSz="915988"/>
                <a:r>
                  <a:rPr lang="en-US">
                    <a:latin typeface="Courier New" pitchFamily="49" charset="0"/>
                  </a:rPr>
                  <a:t>Op</a:t>
                </a:r>
              </a:p>
            </p:txBody>
          </p:sp>
          <p:sp>
            <p:nvSpPr>
              <p:cNvPr id="287751" name="Rectangle 7"/>
              <p:cNvSpPr>
                <a:spLocks noChangeArrowheads="1"/>
              </p:cNvSpPr>
              <p:nvPr/>
            </p:nvSpPr>
            <p:spPr bwMode="auto">
              <a:xfrm>
                <a:off x="1488" y="1440"/>
                <a:ext cx="720" cy="226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7112" tIns="47112" rIns="47112" bIns="47112" anchor="ctr"/>
              <a:lstStyle/>
              <a:p>
                <a:pPr defTabSz="915988"/>
                <a:r>
                  <a:rPr lang="en-US">
                    <a:solidFill>
                      <a:schemeClr val="tx2"/>
                    </a:solidFill>
                    <a:latin typeface="Courier New" pitchFamily="49" charset="0"/>
                  </a:rPr>
                  <a:t>Ra</a:t>
                </a:r>
              </a:p>
            </p:txBody>
          </p:sp>
          <p:sp>
            <p:nvSpPr>
              <p:cNvPr id="287752" name="Rectangle 8"/>
              <p:cNvSpPr>
                <a:spLocks noChangeArrowheads="1"/>
              </p:cNvSpPr>
              <p:nvPr/>
            </p:nvSpPr>
            <p:spPr bwMode="auto">
              <a:xfrm>
                <a:off x="2208" y="1440"/>
                <a:ext cx="720" cy="226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7112" tIns="47112" rIns="47112" bIns="47112" anchor="ctr"/>
              <a:lstStyle/>
              <a:p>
                <a:pPr defTabSz="915988"/>
                <a:r>
                  <a:rPr lang="en-US">
                    <a:solidFill>
                      <a:schemeClr val="tx2"/>
                    </a:solidFill>
                    <a:latin typeface="Courier New" pitchFamily="49" charset="0"/>
                  </a:rPr>
                  <a:t>Rb</a:t>
                </a:r>
              </a:p>
            </p:txBody>
          </p:sp>
          <p:sp>
            <p:nvSpPr>
              <p:cNvPr id="287753" name="Rectangle 9"/>
              <p:cNvSpPr>
                <a:spLocks noChangeArrowheads="1"/>
              </p:cNvSpPr>
              <p:nvPr/>
            </p:nvSpPr>
            <p:spPr bwMode="auto">
              <a:xfrm>
                <a:off x="2928" y="1440"/>
                <a:ext cx="720" cy="226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7112" tIns="47112" rIns="47112" bIns="47112" anchor="ctr"/>
              <a:lstStyle/>
              <a:p>
                <a:pPr defTabSz="915988"/>
                <a:r>
                  <a:rPr lang="en-US">
                    <a:solidFill>
                      <a:schemeClr val="tx2"/>
                    </a:solidFill>
                    <a:latin typeface="Courier New" pitchFamily="49" charset="0"/>
                  </a:rPr>
                  <a:t>Rd</a:t>
                </a:r>
              </a:p>
            </p:txBody>
          </p:sp>
          <p:sp>
            <p:nvSpPr>
              <p:cNvPr id="287754" name="Rectangle 10"/>
              <p:cNvSpPr>
                <a:spLocks noChangeArrowheads="1"/>
              </p:cNvSpPr>
              <p:nvPr/>
            </p:nvSpPr>
            <p:spPr bwMode="auto">
              <a:xfrm>
                <a:off x="4368" y="1440"/>
                <a:ext cx="864" cy="226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7112" tIns="47112" rIns="47112" bIns="47112" anchor="ctr"/>
              <a:lstStyle/>
              <a:p>
                <a:pPr defTabSz="915988"/>
                <a:r>
                  <a:rPr lang="en-US">
                    <a:latin typeface="Courier New" pitchFamily="49" charset="0"/>
                  </a:rPr>
                  <a:t>Fn</a:t>
                </a:r>
              </a:p>
            </p:txBody>
          </p:sp>
          <p:sp>
            <p:nvSpPr>
              <p:cNvPr id="287755" name="Rectangle 11"/>
              <p:cNvSpPr>
                <a:spLocks noChangeArrowheads="1"/>
              </p:cNvSpPr>
              <p:nvPr/>
            </p:nvSpPr>
            <p:spPr bwMode="auto">
              <a:xfrm>
                <a:off x="3648" y="1440"/>
                <a:ext cx="720" cy="22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7112" tIns="47112" rIns="47112" bIns="47112" anchor="ctr"/>
              <a:lstStyle/>
              <a:p>
                <a:pPr defTabSz="915988"/>
                <a:r>
                  <a:rPr lang="en-US">
                    <a:latin typeface="Courier New" pitchFamily="49" charset="0"/>
                  </a:rPr>
                  <a:t>00000</a:t>
                </a:r>
              </a:p>
            </p:txBody>
          </p:sp>
        </p:grpSp>
        <p:sp>
          <p:nvSpPr>
            <p:cNvPr id="287768" name="Text Box 24"/>
            <p:cNvSpPr txBox="1">
              <a:spLocks noChangeArrowheads="1"/>
            </p:cNvSpPr>
            <p:nvPr/>
          </p:nvSpPr>
          <p:spPr bwMode="auto">
            <a:xfrm>
              <a:off x="528" y="1488"/>
              <a:ext cx="575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algn="l" defTabSz="915988"/>
              <a:r>
                <a:rPr lang="en-US"/>
                <a:t>R-R</a:t>
              </a:r>
            </a:p>
          </p:txBody>
        </p:sp>
      </p:grpSp>
      <p:grpSp>
        <p:nvGrpSpPr>
          <p:cNvPr id="287773" name="Group 29"/>
          <p:cNvGrpSpPr>
            <a:grpSpLocks/>
          </p:cNvGrpSpPr>
          <p:nvPr/>
        </p:nvGrpSpPr>
        <p:grpSpPr bwMode="auto">
          <a:xfrm>
            <a:off x="838200" y="2362200"/>
            <a:ext cx="7324725" cy="665163"/>
            <a:chOff x="528" y="2065"/>
            <a:chExt cx="4614" cy="419"/>
          </a:xfrm>
        </p:grpSpPr>
        <p:grpSp>
          <p:nvGrpSpPr>
            <p:cNvPr id="287756" name="Group 12"/>
            <p:cNvGrpSpPr>
              <a:grpSpLocks/>
            </p:cNvGrpSpPr>
            <p:nvPr/>
          </p:nvGrpSpPr>
          <p:grpSpPr bwMode="auto">
            <a:xfrm>
              <a:off x="528" y="2257"/>
              <a:ext cx="4614" cy="227"/>
              <a:chOff x="624" y="2016"/>
              <a:chExt cx="4608" cy="226"/>
            </a:xfrm>
          </p:grpSpPr>
          <p:sp>
            <p:nvSpPr>
              <p:cNvPr id="287757" name="Rectangle 13"/>
              <p:cNvSpPr>
                <a:spLocks noChangeArrowheads="1"/>
              </p:cNvSpPr>
              <p:nvPr/>
            </p:nvSpPr>
            <p:spPr bwMode="auto">
              <a:xfrm>
                <a:off x="624" y="2016"/>
                <a:ext cx="864" cy="226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7112" tIns="47112" rIns="47112" bIns="47112" anchor="ctr"/>
              <a:lstStyle/>
              <a:p>
                <a:pPr defTabSz="915988"/>
                <a:r>
                  <a:rPr lang="en-US">
                    <a:latin typeface="Courier New" pitchFamily="49" charset="0"/>
                  </a:rPr>
                  <a:t>Op</a:t>
                </a:r>
              </a:p>
            </p:txBody>
          </p:sp>
          <p:sp>
            <p:nvSpPr>
              <p:cNvPr id="287758" name="Rectangle 14"/>
              <p:cNvSpPr>
                <a:spLocks noChangeArrowheads="1"/>
              </p:cNvSpPr>
              <p:nvPr/>
            </p:nvSpPr>
            <p:spPr bwMode="auto">
              <a:xfrm>
                <a:off x="1488" y="2016"/>
                <a:ext cx="720" cy="226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7112" tIns="47112" rIns="47112" bIns="47112" anchor="ctr"/>
              <a:lstStyle/>
              <a:p>
                <a:pPr defTabSz="915988"/>
                <a:r>
                  <a:rPr lang="en-US">
                    <a:solidFill>
                      <a:schemeClr val="tx2"/>
                    </a:solidFill>
                    <a:latin typeface="Courier New" pitchFamily="49" charset="0"/>
                  </a:rPr>
                  <a:t>Ra</a:t>
                </a:r>
              </a:p>
            </p:txBody>
          </p:sp>
          <p:sp>
            <p:nvSpPr>
              <p:cNvPr id="287759" name="Rectangle 15"/>
              <p:cNvSpPr>
                <a:spLocks noChangeArrowheads="1"/>
              </p:cNvSpPr>
              <p:nvPr/>
            </p:nvSpPr>
            <p:spPr bwMode="auto">
              <a:xfrm>
                <a:off x="2208" y="2016"/>
                <a:ext cx="720" cy="226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7112" tIns="47112" rIns="47112" bIns="47112" anchor="ctr"/>
              <a:lstStyle/>
              <a:p>
                <a:pPr defTabSz="915988"/>
                <a:r>
                  <a:rPr lang="en-US">
                    <a:solidFill>
                      <a:schemeClr val="tx2"/>
                    </a:solidFill>
                    <a:latin typeface="Courier New" pitchFamily="49" charset="0"/>
                  </a:rPr>
                  <a:t>Rb</a:t>
                </a:r>
              </a:p>
            </p:txBody>
          </p:sp>
          <p:sp>
            <p:nvSpPr>
              <p:cNvPr id="287760" name="Rectangle 16"/>
              <p:cNvSpPr>
                <a:spLocks noChangeArrowheads="1"/>
              </p:cNvSpPr>
              <p:nvPr/>
            </p:nvSpPr>
            <p:spPr bwMode="auto">
              <a:xfrm>
                <a:off x="2928" y="2016"/>
                <a:ext cx="2304" cy="226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7112" tIns="47112" rIns="47112" bIns="47112" anchor="ctr"/>
              <a:lstStyle/>
              <a:p>
                <a:pPr defTabSz="915988"/>
                <a:r>
                  <a:rPr lang="en-US">
                    <a:latin typeface="Courier New" pitchFamily="49" charset="0"/>
                  </a:rPr>
                  <a:t>Immediate</a:t>
                </a:r>
              </a:p>
            </p:txBody>
          </p:sp>
        </p:grpSp>
        <p:sp>
          <p:nvSpPr>
            <p:cNvPr id="287769" name="Text Box 25"/>
            <p:cNvSpPr txBox="1">
              <a:spLocks noChangeArrowheads="1"/>
            </p:cNvSpPr>
            <p:nvPr/>
          </p:nvSpPr>
          <p:spPr bwMode="auto">
            <a:xfrm>
              <a:off x="528" y="2065"/>
              <a:ext cx="431" cy="21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algn="l" defTabSz="915988"/>
              <a:r>
                <a:rPr lang="en-US"/>
                <a:t>R-I</a:t>
              </a:r>
            </a:p>
          </p:txBody>
        </p:sp>
      </p:grpSp>
      <p:sp>
        <p:nvSpPr>
          <p:cNvPr id="287770" name="Text Box 26"/>
          <p:cNvSpPr txBox="1">
            <a:spLocks noChangeArrowheads="1"/>
          </p:cNvSpPr>
          <p:nvPr/>
        </p:nvSpPr>
        <p:spPr bwMode="auto">
          <a:xfrm>
            <a:off x="838200" y="5029200"/>
            <a:ext cx="1446213" cy="3413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7112" tIns="47112" rIns="47112" bIns="47112" anchor="ctr"/>
          <a:lstStyle/>
          <a:p>
            <a:pPr algn="l" defTabSz="915988"/>
            <a:r>
              <a:rPr lang="en-US"/>
              <a:t>Load/Store</a:t>
            </a:r>
          </a:p>
        </p:txBody>
      </p:sp>
      <p:sp>
        <p:nvSpPr>
          <p:cNvPr id="287774" name="Text Box 30"/>
          <p:cNvSpPr txBox="1">
            <a:spLocks noChangeArrowheads="1"/>
          </p:cNvSpPr>
          <p:nvPr/>
        </p:nvSpPr>
        <p:spPr bwMode="auto">
          <a:xfrm>
            <a:off x="1143000" y="2057400"/>
            <a:ext cx="71628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addu $3,$2,$1		# Register add: $3 = $2+$1 </a:t>
            </a:r>
          </a:p>
        </p:txBody>
      </p:sp>
      <p:sp>
        <p:nvSpPr>
          <p:cNvPr id="287775" name="Text Box 31"/>
          <p:cNvSpPr txBox="1">
            <a:spLocks noChangeArrowheads="1"/>
          </p:cNvSpPr>
          <p:nvPr/>
        </p:nvSpPr>
        <p:spPr bwMode="auto">
          <a:xfrm>
            <a:off x="1143000" y="3200400"/>
            <a:ext cx="7086600" cy="7254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addu $3,$2, 3145	# Immediate add: $3 = $2+3145</a:t>
            </a:r>
          </a:p>
          <a:p>
            <a:pPr algn="l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sll $3,$2,2		# Shift left: $3 = $2 &lt;&lt; 2</a:t>
            </a:r>
          </a:p>
        </p:txBody>
      </p:sp>
      <p:sp>
        <p:nvSpPr>
          <p:cNvPr id="287776" name="Text Box 32"/>
          <p:cNvSpPr txBox="1">
            <a:spLocks noChangeArrowheads="1"/>
          </p:cNvSpPr>
          <p:nvPr/>
        </p:nvSpPr>
        <p:spPr bwMode="auto">
          <a:xfrm>
            <a:off x="1219200" y="5791200"/>
            <a:ext cx="7086600" cy="7254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lw $3,16($2)		# Load Word: $3 = M[$2+16]</a:t>
            </a:r>
          </a:p>
          <a:p>
            <a:pPr algn="l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sw $3,16($2)		# Store Word: M[$2+16] = $3</a:t>
            </a:r>
          </a:p>
        </p:txBody>
      </p:sp>
      <p:grpSp>
        <p:nvGrpSpPr>
          <p:cNvPr id="287777" name="Group 33"/>
          <p:cNvGrpSpPr>
            <a:grpSpLocks/>
          </p:cNvGrpSpPr>
          <p:nvPr/>
        </p:nvGrpSpPr>
        <p:grpSpPr bwMode="auto">
          <a:xfrm>
            <a:off x="838200" y="4213225"/>
            <a:ext cx="7324725" cy="358775"/>
            <a:chOff x="624" y="2016"/>
            <a:chExt cx="4608" cy="226"/>
          </a:xfrm>
        </p:grpSpPr>
        <p:sp>
          <p:nvSpPr>
            <p:cNvPr id="287778" name="Rectangle 34"/>
            <p:cNvSpPr>
              <a:spLocks noChangeArrowheads="1"/>
            </p:cNvSpPr>
            <p:nvPr/>
          </p:nvSpPr>
          <p:spPr bwMode="auto">
            <a:xfrm>
              <a:off x="624" y="2016"/>
              <a:ext cx="864" cy="22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5988"/>
              <a:r>
                <a:rPr lang="en-US">
                  <a:latin typeface="Courier New" pitchFamily="49" charset="0"/>
                </a:rPr>
                <a:t>Op</a:t>
              </a:r>
            </a:p>
          </p:txBody>
        </p:sp>
        <p:sp>
          <p:nvSpPr>
            <p:cNvPr id="287779" name="Rectangle 35"/>
            <p:cNvSpPr>
              <a:spLocks noChangeArrowheads="1"/>
            </p:cNvSpPr>
            <p:nvPr/>
          </p:nvSpPr>
          <p:spPr bwMode="auto">
            <a:xfrm>
              <a:off x="1488" y="2016"/>
              <a:ext cx="720" cy="22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5988"/>
              <a:r>
                <a:rPr lang="en-US">
                  <a:solidFill>
                    <a:schemeClr val="tx2"/>
                  </a:solidFill>
                  <a:latin typeface="Courier New" pitchFamily="49" charset="0"/>
                </a:rPr>
                <a:t>Ra</a:t>
              </a:r>
            </a:p>
          </p:txBody>
        </p:sp>
        <p:sp>
          <p:nvSpPr>
            <p:cNvPr id="287780" name="Rectangle 36"/>
            <p:cNvSpPr>
              <a:spLocks noChangeArrowheads="1"/>
            </p:cNvSpPr>
            <p:nvPr/>
          </p:nvSpPr>
          <p:spPr bwMode="auto">
            <a:xfrm>
              <a:off x="2208" y="2016"/>
              <a:ext cx="720" cy="22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5988"/>
              <a:r>
                <a:rPr lang="en-US">
                  <a:solidFill>
                    <a:schemeClr val="tx2"/>
                  </a:solidFill>
                  <a:latin typeface="Courier New" pitchFamily="49" charset="0"/>
                </a:rPr>
                <a:t>Rb</a:t>
              </a:r>
            </a:p>
          </p:txBody>
        </p:sp>
        <p:sp>
          <p:nvSpPr>
            <p:cNvPr id="287781" name="Rectangle 37"/>
            <p:cNvSpPr>
              <a:spLocks noChangeArrowheads="1"/>
            </p:cNvSpPr>
            <p:nvPr/>
          </p:nvSpPr>
          <p:spPr bwMode="auto">
            <a:xfrm>
              <a:off x="2928" y="2016"/>
              <a:ext cx="2304" cy="22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5988"/>
              <a:r>
                <a:rPr lang="en-US">
                  <a:latin typeface="Courier New" pitchFamily="49" charset="0"/>
                </a:rPr>
                <a:t>Offset</a:t>
              </a:r>
            </a:p>
          </p:txBody>
        </p:sp>
      </p:grpSp>
      <p:sp>
        <p:nvSpPr>
          <p:cNvPr id="287782" name="Text Box 38"/>
          <p:cNvSpPr txBox="1">
            <a:spLocks noChangeArrowheads="1"/>
          </p:cNvSpPr>
          <p:nvPr/>
        </p:nvSpPr>
        <p:spPr bwMode="auto">
          <a:xfrm>
            <a:off x="838200" y="3902075"/>
            <a:ext cx="1446213" cy="3413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7112" tIns="47112" rIns="47112" bIns="47112" anchor="ctr"/>
          <a:lstStyle/>
          <a:p>
            <a:pPr algn="l" defTabSz="915988"/>
            <a:r>
              <a:rPr lang="en-US"/>
              <a:t>Branch</a:t>
            </a:r>
          </a:p>
        </p:txBody>
      </p:sp>
      <p:sp>
        <p:nvSpPr>
          <p:cNvPr id="287783" name="Text Box 39"/>
          <p:cNvSpPr txBox="1">
            <a:spLocks noChangeArrowheads="1"/>
          </p:cNvSpPr>
          <p:nvPr/>
        </p:nvSpPr>
        <p:spPr bwMode="auto">
          <a:xfrm>
            <a:off x="1219200" y="4648200"/>
            <a:ext cx="70866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beq $3,$2,dest	# Branch when $3 = $2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CISC vs. RISC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Debate</a:t>
            </a:r>
          </a:p>
          <a:p>
            <a:pPr lvl="1"/>
            <a:r>
              <a:rPr lang="en-US" dirty="0"/>
              <a:t>Strong opinions!</a:t>
            </a:r>
          </a:p>
          <a:p>
            <a:pPr lvl="1"/>
            <a:r>
              <a:rPr lang="en-US" dirty="0"/>
              <a:t>CISC proponents---easy for compiler, fewer code bytes</a:t>
            </a:r>
          </a:p>
          <a:p>
            <a:pPr lvl="1"/>
            <a:r>
              <a:rPr lang="en-US" dirty="0"/>
              <a:t>RISC proponents---better for optimizing compilers, can make run fast with simple chip design</a:t>
            </a:r>
          </a:p>
          <a:p>
            <a:r>
              <a:rPr lang="en-US" dirty="0"/>
              <a:t>Current Status</a:t>
            </a:r>
          </a:p>
          <a:p>
            <a:pPr lvl="1"/>
            <a:r>
              <a:rPr lang="en-US" dirty="0"/>
              <a:t>For desktop processors, choice of ISA not a technical issue</a:t>
            </a:r>
          </a:p>
          <a:p>
            <a:pPr lvl="2"/>
            <a:r>
              <a:rPr lang="en-US" dirty="0"/>
              <a:t>With enough hardware, can make anything run fast</a:t>
            </a:r>
          </a:p>
          <a:p>
            <a:pPr lvl="2"/>
            <a:r>
              <a:rPr lang="en-US" dirty="0"/>
              <a:t>Code compatibility more important</a:t>
            </a:r>
          </a:p>
          <a:p>
            <a:pPr lvl="1"/>
            <a:r>
              <a:rPr lang="en-US" dirty="0"/>
              <a:t>x86-64 adopted many RISC features</a:t>
            </a:r>
          </a:p>
          <a:p>
            <a:pPr lvl="2"/>
            <a:r>
              <a:rPr lang="en-US" dirty="0"/>
              <a:t>More registers; use them for argument passing</a:t>
            </a:r>
          </a:p>
          <a:p>
            <a:pPr lvl="1"/>
            <a:r>
              <a:rPr lang="en-US" dirty="0"/>
              <a:t>For embedded processors, RISC makes sense</a:t>
            </a:r>
          </a:p>
          <a:p>
            <a:pPr lvl="2"/>
            <a:r>
              <a:rPr lang="en-US" dirty="0"/>
              <a:t>Smaller, cheaper, less power</a:t>
            </a:r>
          </a:p>
          <a:p>
            <a:pPr lvl="2"/>
            <a:r>
              <a:rPr lang="en-US" dirty="0"/>
              <a:t>Most cell phones use ARM processor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Y86-64 Instruction Set Architecture</a:t>
            </a:r>
          </a:p>
          <a:p>
            <a:pPr lvl="1"/>
            <a:r>
              <a:rPr lang="en-US" dirty="0"/>
              <a:t>Similar state and instructions as x86-64</a:t>
            </a:r>
          </a:p>
          <a:p>
            <a:pPr lvl="1"/>
            <a:r>
              <a:rPr lang="en-US" dirty="0"/>
              <a:t>Simpler encodings</a:t>
            </a:r>
          </a:p>
          <a:p>
            <a:pPr lvl="1"/>
            <a:r>
              <a:rPr lang="en-US" dirty="0"/>
              <a:t>Somewhere between CISC and RISC</a:t>
            </a:r>
          </a:p>
          <a:p>
            <a:r>
              <a:rPr lang="en-US" dirty="0"/>
              <a:t>How Important is ISA Design?</a:t>
            </a:r>
          </a:p>
          <a:p>
            <a:pPr lvl="1"/>
            <a:r>
              <a:rPr lang="en-US" dirty="0"/>
              <a:t>Less now than before</a:t>
            </a:r>
          </a:p>
          <a:p>
            <a:pPr lvl="2"/>
            <a:r>
              <a:rPr lang="en-US" dirty="0"/>
              <a:t>With enough hardware, can make almost anything go fast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23092" y="2053590"/>
            <a:ext cx="7758007" cy="1359553"/>
          </a:xfrm>
        </p:spPr>
        <p:txBody>
          <a:bodyPr/>
          <a:lstStyle/>
          <a:p>
            <a:pPr algn="ctr"/>
            <a:r>
              <a:rPr lang="en-US" altLang="zh-CN" sz="4791" cap="none" dirty="0"/>
              <a:t>Part B</a:t>
            </a:r>
            <a:br>
              <a:rPr lang="en-US" altLang="zh-CN" cap="none" dirty="0"/>
            </a:br>
            <a:r>
              <a:rPr lang="en-US" altLang="zh-CN" cap="none" dirty="0">
                <a:solidFill>
                  <a:srgbClr val="FF0000"/>
                </a:solidFill>
              </a:rPr>
              <a:t>Logic Design</a:t>
            </a:r>
            <a:r>
              <a:rPr lang="en-US" altLang="zh-CN" cap="none" dirty="0"/>
              <a:t> </a:t>
            </a:r>
            <a:endParaRPr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73037644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Logic Design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Fundamental Hardware Requirements</a:t>
            </a:r>
          </a:p>
          <a:p>
            <a:pPr lvl="1"/>
            <a:r>
              <a:rPr lang="en-US"/>
              <a:t>Communication</a:t>
            </a:r>
          </a:p>
          <a:p>
            <a:pPr lvl="2"/>
            <a:r>
              <a:rPr lang="en-US"/>
              <a:t>How to get values from one place to another</a:t>
            </a:r>
          </a:p>
          <a:p>
            <a:pPr lvl="1"/>
            <a:r>
              <a:rPr lang="en-US"/>
              <a:t>Computation</a:t>
            </a:r>
          </a:p>
          <a:p>
            <a:pPr lvl="1"/>
            <a:r>
              <a:rPr lang="en-US"/>
              <a:t>Storage</a:t>
            </a:r>
          </a:p>
          <a:p>
            <a:r>
              <a:rPr lang="en-US"/>
              <a:t>Bits are Our Friends</a:t>
            </a:r>
          </a:p>
          <a:p>
            <a:pPr lvl="1"/>
            <a:r>
              <a:rPr lang="en-US"/>
              <a:t>Everything expressed in terms of values 0 and 1</a:t>
            </a:r>
          </a:p>
          <a:p>
            <a:pPr lvl="1"/>
            <a:r>
              <a:rPr lang="en-US"/>
              <a:t>Communication</a:t>
            </a:r>
          </a:p>
          <a:p>
            <a:pPr lvl="2"/>
            <a:r>
              <a:rPr lang="en-US"/>
              <a:t>Low or high voltage on wire</a:t>
            </a:r>
          </a:p>
          <a:p>
            <a:pPr lvl="1"/>
            <a:r>
              <a:rPr lang="en-US"/>
              <a:t>Computation</a:t>
            </a:r>
          </a:p>
          <a:p>
            <a:pPr lvl="2"/>
            <a:r>
              <a:rPr lang="en-US"/>
              <a:t>Compute Boolean functions</a:t>
            </a:r>
          </a:p>
          <a:p>
            <a:pPr lvl="1"/>
            <a:r>
              <a:rPr lang="en-US"/>
              <a:t>Storage</a:t>
            </a:r>
          </a:p>
          <a:p>
            <a:pPr lvl="2"/>
            <a:r>
              <a:rPr lang="en-US"/>
              <a:t>Store bits of information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4902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20"/>
          <p:cNvSpPr>
            <a:spLocks noChangeArrowheads="1"/>
          </p:cNvSpPr>
          <p:nvPr/>
        </p:nvSpPr>
        <p:spPr bwMode="auto">
          <a:xfrm>
            <a:off x="4343400" y="1716088"/>
            <a:ext cx="685800" cy="2286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latin typeface="Courier New" pitchFamily="49" charset="0"/>
            </a:endParaRPr>
          </a:p>
        </p:txBody>
      </p:sp>
      <p:sp>
        <p:nvSpPr>
          <p:cNvPr id="60" name="Rectangle 12"/>
          <p:cNvSpPr>
            <a:spLocks noChangeArrowheads="1"/>
          </p:cNvSpPr>
          <p:nvPr/>
        </p:nvSpPr>
        <p:spPr bwMode="auto">
          <a:xfrm>
            <a:off x="4343400" y="1716088"/>
            <a:ext cx="228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Courier New" pitchFamily="49" charset="0"/>
              </a:rPr>
              <a:t>ZF</a:t>
            </a:r>
          </a:p>
        </p:txBody>
      </p:sp>
      <p:sp>
        <p:nvSpPr>
          <p:cNvPr id="61" name="Rectangle 13"/>
          <p:cNvSpPr>
            <a:spLocks noChangeArrowheads="1"/>
          </p:cNvSpPr>
          <p:nvPr/>
        </p:nvSpPr>
        <p:spPr bwMode="auto">
          <a:xfrm>
            <a:off x="4572000" y="1716088"/>
            <a:ext cx="228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latin typeface="Courier New" pitchFamily="49" charset="0"/>
              </a:rPr>
              <a:t>SF</a:t>
            </a:r>
          </a:p>
        </p:txBody>
      </p:sp>
      <p:sp>
        <p:nvSpPr>
          <p:cNvPr id="62" name="Rectangle 16"/>
          <p:cNvSpPr>
            <a:spLocks noChangeArrowheads="1"/>
          </p:cNvSpPr>
          <p:nvPr/>
        </p:nvSpPr>
        <p:spPr bwMode="auto">
          <a:xfrm>
            <a:off x="4800600" y="1716088"/>
            <a:ext cx="228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latin typeface="Courier New" pitchFamily="49" charset="0"/>
              </a:rPr>
              <a:t>OF</a:t>
            </a:r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Processor State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2590800"/>
            <a:ext cx="8294687" cy="3841750"/>
          </a:xfrm>
        </p:spPr>
        <p:txBody>
          <a:bodyPr/>
          <a:lstStyle/>
          <a:p>
            <a:pPr lvl="1">
              <a:tabLst>
                <a:tab pos="3314700" algn="l"/>
                <a:tab pos="4629150" algn="l"/>
              </a:tabLst>
            </a:pPr>
            <a:r>
              <a:rPr lang="en-US" dirty="0"/>
              <a:t>Program Registers</a:t>
            </a:r>
          </a:p>
          <a:p>
            <a:pPr lvl="2">
              <a:tabLst>
                <a:tab pos="3314700" algn="l"/>
                <a:tab pos="4629150" algn="l"/>
              </a:tabLst>
            </a:pPr>
            <a:r>
              <a:rPr lang="en-US" dirty="0"/>
              <a:t>15 registers (omit </a:t>
            </a:r>
            <a:r>
              <a:rPr lang="en-US" dirty="0">
                <a:latin typeface="Courier New"/>
                <a:cs typeface="Courier New"/>
              </a:rPr>
              <a:t>%r15</a:t>
            </a:r>
            <a:r>
              <a:rPr lang="en-US" dirty="0"/>
              <a:t>).  Each 64 bits</a:t>
            </a:r>
          </a:p>
          <a:p>
            <a:pPr lvl="1">
              <a:tabLst>
                <a:tab pos="3314700" algn="l"/>
                <a:tab pos="4629150" algn="l"/>
              </a:tabLst>
            </a:pPr>
            <a:r>
              <a:rPr lang="en-US" dirty="0"/>
              <a:t>Condition Codes</a:t>
            </a:r>
          </a:p>
          <a:p>
            <a:pPr lvl="2">
              <a:tabLst>
                <a:tab pos="3314700" algn="l"/>
                <a:tab pos="4629150" algn="l"/>
              </a:tabLst>
            </a:pPr>
            <a:r>
              <a:rPr lang="en-US" dirty="0"/>
              <a:t>Single-bit flags set by arithmetic or logical instructions</a:t>
            </a:r>
          </a:p>
          <a:p>
            <a:pPr lvl="3">
              <a:tabLst>
                <a:tab pos="3314700" algn="l"/>
                <a:tab pos="4629150" algn="l"/>
              </a:tabLst>
            </a:pPr>
            <a:r>
              <a:rPr lang="en-US" dirty="0"/>
              <a:t>ZF: Zero	</a:t>
            </a:r>
            <a:r>
              <a:rPr lang="en-US" dirty="0" err="1"/>
              <a:t>SF:Negative</a:t>
            </a:r>
            <a:r>
              <a:rPr lang="en-US" dirty="0"/>
              <a:t>		OF: Overflow	</a:t>
            </a:r>
          </a:p>
          <a:p>
            <a:pPr lvl="1">
              <a:tabLst>
                <a:tab pos="3314700" algn="l"/>
                <a:tab pos="4629150" algn="l"/>
              </a:tabLst>
            </a:pPr>
            <a:r>
              <a:rPr lang="en-US" dirty="0"/>
              <a:t>Program Counter</a:t>
            </a:r>
          </a:p>
          <a:p>
            <a:pPr lvl="2">
              <a:tabLst>
                <a:tab pos="3314700" algn="l"/>
                <a:tab pos="4629150" algn="l"/>
              </a:tabLst>
            </a:pPr>
            <a:r>
              <a:rPr lang="en-US" dirty="0"/>
              <a:t>Indicates address of next instruction</a:t>
            </a:r>
          </a:p>
          <a:p>
            <a:pPr lvl="1">
              <a:tabLst>
                <a:tab pos="3314700" algn="l"/>
                <a:tab pos="4629150" algn="l"/>
              </a:tabLst>
            </a:pPr>
            <a:r>
              <a:rPr lang="en-US" dirty="0"/>
              <a:t>Program Status</a:t>
            </a:r>
          </a:p>
          <a:p>
            <a:pPr lvl="2">
              <a:tabLst>
                <a:tab pos="3314700" algn="l"/>
                <a:tab pos="4629150" algn="l"/>
              </a:tabLst>
            </a:pPr>
            <a:r>
              <a:rPr lang="en-US" dirty="0"/>
              <a:t>Indicates either normal operation or some error condition</a:t>
            </a:r>
          </a:p>
          <a:p>
            <a:pPr lvl="1">
              <a:tabLst>
                <a:tab pos="3314700" algn="l"/>
                <a:tab pos="4629150" algn="l"/>
              </a:tabLst>
            </a:pPr>
            <a:r>
              <a:rPr lang="en-US" dirty="0"/>
              <a:t>Memory</a:t>
            </a:r>
          </a:p>
          <a:p>
            <a:pPr lvl="2">
              <a:tabLst>
                <a:tab pos="3314700" algn="l"/>
                <a:tab pos="4629150" algn="l"/>
              </a:tabLst>
            </a:pPr>
            <a:r>
              <a:rPr lang="en-US" dirty="0"/>
              <a:t>Byte-addressable storage array</a:t>
            </a:r>
          </a:p>
          <a:p>
            <a:pPr lvl="2">
              <a:tabLst>
                <a:tab pos="3314700" algn="l"/>
                <a:tab pos="4629150" algn="l"/>
              </a:tabLst>
            </a:pPr>
            <a:r>
              <a:rPr lang="en-US" dirty="0"/>
              <a:t>Words stored in little-endian byte order</a:t>
            </a:r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2362200" y="106045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>
                <a:latin typeface="Helvetica" pitchFamily="34" charset="0"/>
              </a:rPr>
              <a:t>RF: Program registers</a:t>
            </a:r>
          </a:p>
        </p:txBody>
      </p:sp>
      <p:sp>
        <p:nvSpPr>
          <p:cNvPr id="64" name="Rectangle 21"/>
          <p:cNvSpPr>
            <a:spLocks noChangeArrowheads="1"/>
          </p:cNvSpPr>
          <p:nvPr/>
        </p:nvSpPr>
        <p:spPr bwMode="auto">
          <a:xfrm>
            <a:off x="4184650" y="1060450"/>
            <a:ext cx="990600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>
                <a:latin typeface="Helvetica" pitchFamily="34" charset="0"/>
              </a:rPr>
              <a:t>CC: Condition codes</a:t>
            </a:r>
          </a:p>
        </p:txBody>
      </p:sp>
      <p:sp>
        <p:nvSpPr>
          <p:cNvPr id="65" name="Rectangle 28"/>
          <p:cNvSpPr>
            <a:spLocks noChangeArrowheads="1"/>
          </p:cNvSpPr>
          <p:nvPr/>
        </p:nvSpPr>
        <p:spPr bwMode="auto">
          <a:xfrm>
            <a:off x="4267200" y="2203450"/>
            <a:ext cx="838200" cy="2286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latin typeface="Courier New" pitchFamily="49" charset="0"/>
            </a:endParaRPr>
          </a:p>
        </p:txBody>
      </p:sp>
      <p:sp>
        <p:nvSpPr>
          <p:cNvPr id="66" name="Rectangle 29"/>
          <p:cNvSpPr>
            <a:spLocks noChangeArrowheads="1"/>
          </p:cNvSpPr>
          <p:nvPr/>
        </p:nvSpPr>
        <p:spPr bwMode="auto">
          <a:xfrm>
            <a:off x="4267200" y="1974850"/>
            <a:ext cx="8382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>
                <a:latin typeface="Helvetica" pitchFamily="34" charset="0"/>
              </a:rPr>
              <a:t>PC</a:t>
            </a:r>
          </a:p>
        </p:txBody>
      </p:sp>
      <p:sp>
        <p:nvSpPr>
          <p:cNvPr id="67" name="Rectangle 30"/>
          <p:cNvSpPr>
            <a:spLocks noChangeArrowheads="1"/>
          </p:cNvSpPr>
          <p:nvPr/>
        </p:nvSpPr>
        <p:spPr bwMode="auto">
          <a:xfrm>
            <a:off x="5334000" y="1974850"/>
            <a:ext cx="1676400" cy="457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latin typeface="Courier New" pitchFamily="49" charset="0"/>
            </a:endParaRPr>
          </a:p>
        </p:txBody>
      </p:sp>
      <p:sp>
        <p:nvSpPr>
          <p:cNvPr id="68" name="Rectangle 31"/>
          <p:cNvSpPr>
            <a:spLocks noChangeArrowheads="1"/>
          </p:cNvSpPr>
          <p:nvPr/>
        </p:nvSpPr>
        <p:spPr bwMode="auto">
          <a:xfrm>
            <a:off x="5334000" y="1670050"/>
            <a:ext cx="1676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>
                <a:latin typeface="Helvetica" pitchFamily="34" charset="0"/>
              </a:rPr>
              <a:t>DMEM: Memory</a:t>
            </a:r>
          </a:p>
        </p:txBody>
      </p:sp>
      <p:sp>
        <p:nvSpPr>
          <p:cNvPr id="69" name="Rectangle 32"/>
          <p:cNvSpPr>
            <a:spLocks noChangeArrowheads="1"/>
          </p:cNvSpPr>
          <p:nvPr/>
        </p:nvSpPr>
        <p:spPr bwMode="auto">
          <a:xfrm>
            <a:off x="5867400" y="1441450"/>
            <a:ext cx="533400" cy="2286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latin typeface="Courier New" pitchFamily="49" charset="0"/>
            </a:endParaRPr>
          </a:p>
        </p:txBody>
      </p:sp>
      <p:sp>
        <p:nvSpPr>
          <p:cNvPr id="70" name="Rectangle 33"/>
          <p:cNvSpPr>
            <a:spLocks noChangeArrowheads="1"/>
          </p:cNvSpPr>
          <p:nvPr/>
        </p:nvSpPr>
        <p:spPr bwMode="auto">
          <a:xfrm>
            <a:off x="5181600" y="1136650"/>
            <a:ext cx="1905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>
                <a:latin typeface="Helvetica" pitchFamily="34" charset="0"/>
              </a:rPr>
              <a:t>Stat: Program status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79450" y="1517650"/>
            <a:ext cx="3359150" cy="914400"/>
            <a:chOff x="679450" y="1517650"/>
            <a:chExt cx="3359150" cy="914400"/>
          </a:xfrm>
        </p:grpSpPr>
        <p:sp>
          <p:nvSpPr>
            <p:cNvPr id="57" name="Rectangle 10"/>
            <p:cNvSpPr>
              <a:spLocks noChangeArrowheads="1"/>
            </p:cNvSpPr>
            <p:nvPr/>
          </p:nvSpPr>
          <p:spPr bwMode="auto">
            <a:xfrm>
              <a:off x="679450" y="1517650"/>
              <a:ext cx="3359150" cy="91440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latin typeface="Courier New" pitchFamily="49" charset="0"/>
              </a:endParaRPr>
            </a:p>
          </p:txBody>
        </p:sp>
        <p:sp>
          <p:nvSpPr>
            <p:cNvPr id="49" name="Rectangle 2"/>
            <p:cNvSpPr>
              <a:spLocks noChangeArrowheads="1"/>
            </p:cNvSpPr>
            <p:nvPr/>
          </p:nvSpPr>
          <p:spPr bwMode="auto">
            <a:xfrm>
              <a:off x="2362200" y="15176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ourier New" pitchFamily="49" charset="0"/>
                </a:rPr>
                <a:t>%r8</a:t>
              </a:r>
            </a:p>
          </p:txBody>
        </p:sp>
        <p:sp>
          <p:nvSpPr>
            <p:cNvPr id="50" name="Rectangle 3"/>
            <p:cNvSpPr>
              <a:spLocks noChangeArrowheads="1"/>
            </p:cNvSpPr>
            <p:nvPr/>
          </p:nvSpPr>
          <p:spPr bwMode="auto">
            <a:xfrm>
              <a:off x="2362200" y="17462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ourier New" pitchFamily="49" charset="0"/>
                </a:rPr>
                <a:t>%r9</a:t>
              </a:r>
            </a:p>
          </p:txBody>
        </p:sp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2362200" y="19748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ourier New" pitchFamily="49" charset="0"/>
                </a:rPr>
                <a:t>%r10</a:t>
              </a:r>
            </a:p>
          </p:txBody>
        </p:sp>
        <p:sp>
          <p:nvSpPr>
            <p:cNvPr id="52" name="Rectangle 5"/>
            <p:cNvSpPr>
              <a:spLocks noChangeArrowheads="1"/>
            </p:cNvSpPr>
            <p:nvPr/>
          </p:nvSpPr>
          <p:spPr bwMode="auto">
            <a:xfrm>
              <a:off x="2362200" y="22034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ourier New" pitchFamily="49" charset="0"/>
                </a:rPr>
                <a:t>%r11</a:t>
              </a:r>
            </a:p>
          </p:txBody>
        </p:sp>
        <p:sp>
          <p:nvSpPr>
            <p:cNvPr id="53" name="Rectangle 6"/>
            <p:cNvSpPr>
              <a:spLocks noChangeArrowheads="1"/>
            </p:cNvSpPr>
            <p:nvPr/>
          </p:nvSpPr>
          <p:spPr bwMode="auto">
            <a:xfrm>
              <a:off x="3200400" y="15176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ourier New" pitchFamily="49" charset="0"/>
                </a:rPr>
                <a:t>%r12</a:t>
              </a:r>
            </a:p>
          </p:txBody>
        </p:sp>
        <p:sp>
          <p:nvSpPr>
            <p:cNvPr id="54" name="Rectangle 7"/>
            <p:cNvSpPr>
              <a:spLocks noChangeArrowheads="1"/>
            </p:cNvSpPr>
            <p:nvPr/>
          </p:nvSpPr>
          <p:spPr bwMode="auto">
            <a:xfrm>
              <a:off x="3200400" y="17462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ourier New" pitchFamily="49" charset="0"/>
                </a:rPr>
                <a:t>%r13</a:t>
              </a:r>
            </a:p>
          </p:txBody>
        </p:sp>
        <p:sp>
          <p:nvSpPr>
            <p:cNvPr id="55" name="Rectangle 8"/>
            <p:cNvSpPr>
              <a:spLocks noChangeArrowheads="1"/>
            </p:cNvSpPr>
            <p:nvPr/>
          </p:nvSpPr>
          <p:spPr bwMode="auto">
            <a:xfrm>
              <a:off x="3200400" y="19748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ourier New" pitchFamily="49" charset="0"/>
                </a:rPr>
                <a:t>%r14</a:t>
              </a:r>
            </a:p>
          </p:txBody>
        </p:sp>
        <p:sp>
          <p:nvSpPr>
            <p:cNvPr id="56" name="Rectangle 9"/>
            <p:cNvSpPr>
              <a:spLocks noChangeArrowheads="1"/>
            </p:cNvSpPr>
            <p:nvPr/>
          </p:nvSpPr>
          <p:spPr bwMode="auto">
            <a:xfrm>
              <a:off x="3200400" y="2203450"/>
              <a:ext cx="838200" cy="2286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 dirty="0">
                <a:latin typeface="Courier New" pitchFamily="49" charset="0"/>
              </a:endParaRPr>
            </a:p>
          </p:txBody>
        </p:sp>
        <p:sp>
          <p:nvSpPr>
            <p:cNvPr id="28" name="Rectangle 2"/>
            <p:cNvSpPr>
              <a:spLocks noChangeArrowheads="1"/>
            </p:cNvSpPr>
            <p:nvPr/>
          </p:nvSpPr>
          <p:spPr bwMode="auto">
            <a:xfrm>
              <a:off x="679450" y="15176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ourier New" pitchFamily="49" charset="0"/>
                </a:rPr>
                <a:t>%</a:t>
              </a:r>
              <a:r>
                <a:rPr lang="en-US" sz="1200" dirty="0" err="1">
                  <a:latin typeface="Courier New" pitchFamily="49" charset="0"/>
                </a:rPr>
                <a:t>rax</a:t>
              </a:r>
              <a:endParaRPr lang="en-US" sz="1200" dirty="0">
                <a:latin typeface="Courier New" pitchFamily="49" charset="0"/>
              </a:endParaRPr>
            </a:p>
          </p:txBody>
        </p:sp>
        <p:sp>
          <p:nvSpPr>
            <p:cNvPr id="29" name="Rectangle 3"/>
            <p:cNvSpPr>
              <a:spLocks noChangeArrowheads="1"/>
            </p:cNvSpPr>
            <p:nvPr/>
          </p:nvSpPr>
          <p:spPr bwMode="auto">
            <a:xfrm>
              <a:off x="679450" y="17462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ourier New" pitchFamily="49" charset="0"/>
                </a:rPr>
                <a:t>%</a:t>
              </a:r>
              <a:r>
                <a:rPr lang="en-US" sz="1200" dirty="0" err="1">
                  <a:latin typeface="Courier New" pitchFamily="49" charset="0"/>
                </a:rPr>
                <a:t>rcx</a:t>
              </a:r>
              <a:endParaRPr lang="en-US" sz="1200" dirty="0">
                <a:latin typeface="Courier New" pitchFamily="49" charset="0"/>
              </a:endParaRPr>
            </a:p>
          </p:txBody>
        </p:sp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679450" y="19748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ourier New" pitchFamily="49" charset="0"/>
                </a:rPr>
                <a:t>%</a:t>
              </a:r>
              <a:r>
                <a:rPr lang="en-US" sz="1200" dirty="0" err="1">
                  <a:latin typeface="Courier New" pitchFamily="49" charset="0"/>
                </a:rPr>
                <a:t>rdx</a:t>
              </a:r>
              <a:endParaRPr lang="en-US" sz="1200" dirty="0">
                <a:latin typeface="Courier New" pitchFamily="49" charset="0"/>
              </a:endParaRPr>
            </a:p>
          </p:txBody>
        </p:sp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679450" y="22034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ourier New" pitchFamily="49" charset="0"/>
                </a:rPr>
                <a:t>%</a:t>
              </a:r>
              <a:r>
                <a:rPr lang="en-US" sz="1200" dirty="0" err="1">
                  <a:latin typeface="Courier New" pitchFamily="49" charset="0"/>
                </a:rPr>
                <a:t>rbx</a:t>
              </a:r>
              <a:endParaRPr lang="en-US" sz="1200" dirty="0">
                <a:latin typeface="Courier New" pitchFamily="49" charset="0"/>
              </a:endParaRPr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1517650" y="15176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ourier New" pitchFamily="49" charset="0"/>
                </a:rPr>
                <a:t>%</a:t>
              </a:r>
              <a:r>
                <a:rPr lang="en-US" sz="1200" dirty="0" err="1">
                  <a:latin typeface="Courier New" pitchFamily="49" charset="0"/>
                </a:rPr>
                <a:t>rsp</a:t>
              </a:r>
              <a:endParaRPr lang="en-US" sz="1200" dirty="0">
                <a:latin typeface="Courier New" pitchFamily="49" charset="0"/>
              </a:endParaRPr>
            </a:p>
          </p:txBody>
        </p:sp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>
              <a:off x="1517650" y="17462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ourier New" pitchFamily="49" charset="0"/>
                </a:rPr>
                <a:t>%</a:t>
              </a:r>
              <a:r>
                <a:rPr lang="en-US" sz="1200" dirty="0" err="1">
                  <a:latin typeface="Courier New" pitchFamily="49" charset="0"/>
                </a:rPr>
                <a:t>rbp</a:t>
              </a:r>
              <a:endParaRPr lang="en-US" sz="1200" dirty="0">
                <a:latin typeface="Courier New" pitchFamily="49" charset="0"/>
              </a:endParaRPr>
            </a:p>
          </p:txBody>
        </p:sp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1517650" y="19748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ourier New" pitchFamily="49" charset="0"/>
                </a:rPr>
                <a:t>%</a:t>
              </a:r>
              <a:r>
                <a:rPr lang="en-US" sz="1200" dirty="0" err="1">
                  <a:latin typeface="Courier New" pitchFamily="49" charset="0"/>
                </a:rPr>
                <a:t>rsi</a:t>
              </a:r>
              <a:endParaRPr lang="en-US" sz="1200" dirty="0">
                <a:latin typeface="Courier New" pitchFamily="49" charset="0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1517650" y="22034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ourier New" pitchFamily="49" charset="0"/>
                </a:rPr>
                <a:t>%</a:t>
              </a:r>
              <a:r>
                <a:rPr lang="en-US" sz="1200" dirty="0" err="1">
                  <a:latin typeface="Courier New" pitchFamily="49" charset="0"/>
                </a:rPr>
                <a:t>rdi</a:t>
              </a:r>
              <a:endParaRPr lang="en-US" sz="1200" dirty="0">
                <a:latin typeface="Courier New" pitchFamily="49" charset="0"/>
              </a:endParaRPr>
            </a:p>
          </p:txBody>
        </p:sp>
      </p:grp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Digital Signals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733800"/>
            <a:ext cx="8294687" cy="2698750"/>
          </a:xfrm>
        </p:spPr>
        <p:txBody>
          <a:bodyPr/>
          <a:lstStyle/>
          <a:p>
            <a:pPr lvl="1"/>
            <a:r>
              <a:rPr lang="en-US"/>
              <a:t>Use voltage thresholds to extract discrete values from continuous signal</a:t>
            </a:r>
          </a:p>
          <a:p>
            <a:pPr lvl="1"/>
            <a:r>
              <a:rPr lang="en-US"/>
              <a:t>Simplest version: 1-bit signal</a:t>
            </a:r>
          </a:p>
          <a:p>
            <a:pPr lvl="2"/>
            <a:r>
              <a:rPr lang="en-US"/>
              <a:t>Either high range (1) or low range (0)</a:t>
            </a:r>
          </a:p>
          <a:p>
            <a:pPr lvl="2"/>
            <a:r>
              <a:rPr lang="en-US"/>
              <a:t>With guard range between them</a:t>
            </a:r>
          </a:p>
          <a:p>
            <a:pPr lvl="1"/>
            <a:r>
              <a:rPr lang="en-US"/>
              <a:t>Not strongly affected by noise or low quality circuit elements</a:t>
            </a:r>
          </a:p>
          <a:p>
            <a:pPr lvl="2"/>
            <a:r>
              <a:rPr lang="en-US"/>
              <a:t>Can make circuits simple, small, and fast</a:t>
            </a:r>
          </a:p>
          <a:p>
            <a:pPr lvl="2"/>
            <a:endParaRPr lang="en-US"/>
          </a:p>
        </p:txBody>
      </p:sp>
      <p:grpSp>
        <p:nvGrpSpPr>
          <p:cNvPr id="294935" name="Group 23"/>
          <p:cNvGrpSpPr>
            <a:grpSpLocks/>
          </p:cNvGrpSpPr>
          <p:nvPr/>
        </p:nvGrpSpPr>
        <p:grpSpPr bwMode="auto">
          <a:xfrm>
            <a:off x="990600" y="1371600"/>
            <a:ext cx="6019800" cy="2251075"/>
            <a:chOff x="864" y="613"/>
            <a:chExt cx="3792" cy="1418"/>
          </a:xfrm>
        </p:grpSpPr>
        <p:sp>
          <p:nvSpPr>
            <p:cNvPr id="294916" name="Rectangle 4"/>
            <p:cNvSpPr>
              <a:spLocks noChangeArrowheads="1"/>
            </p:cNvSpPr>
            <p:nvPr/>
          </p:nvSpPr>
          <p:spPr bwMode="auto">
            <a:xfrm>
              <a:off x="1440" y="960"/>
              <a:ext cx="3216" cy="214"/>
            </a:xfrm>
            <a:prstGeom prst="rect">
              <a:avLst/>
            </a:prstGeom>
            <a:solidFill>
              <a:srgbClr val="FFFF66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294917" name="Rectangle 5"/>
            <p:cNvSpPr>
              <a:spLocks noChangeArrowheads="1"/>
            </p:cNvSpPr>
            <p:nvPr/>
          </p:nvSpPr>
          <p:spPr bwMode="auto">
            <a:xfrm>
              <a:off x="1440" y="1542"/>
              <a:ext cx="3216" cy="214"/>
            </a:xfrm>
            <a:prstGeom prst="rect">
              <a:avLst/>
            </a:prstGeom>
            <a:solidFill>
              <a:srgbClr val="FFFF66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294918" name="Line 6"/>
            <p:cNvSpPr>
              <a:spLocks noChangeShapeType="1"/>
            </p:cNvSpPr>
            <p:nvPr/>
          </p:nvSpPr>
          <p:spPr bwMode="auto">
            <a:xfrm flipV="1">
              <a:off x="1440" y="953"/>
              <a:ext cx="0" cy="81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4919" name="Line 7"/>
            <p:cNvSpPr>
              <a:spLocks noChangeShapeType="1"/>
            </p:cNvSpPr>
            <p:nvPr/>
          </p:nvSpPr>
          <p:spPr bwMode="auto">
            <a:xfrm flipV="1">
              <a:off x="1440" y="1769"/>
              <a:ext cx="321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4920" name="Text Box 8"/>
            <p:cNvSpPr txBox="1">
              <a:spLocks noChangeArrowheads="1"/>
            </p:cNvSpPr>
            <p:nvPr/>
          </p:nvSpPr>
          <p:spPr bwMode="auto">
            <a:xfrm>
              <a:off x="864" y="1241"/>
              <a:ext cx="57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Voltage</a:t>
              </a:r>
            </a:p>
          </p:txBody>
        </p:sp>
        <p:sp>
          <p:nvSpPr>
            <p:cNvPr id="294921" name="Text Box 9"/>
            <p:cNvSpPr txBox="1">
              <a:spLocks noChangeArrowheads="1"/>
            </p:cNvSpPr>
            <p:nvPr/>
          </p:nvSpPr>
          <p:spPr bwMode="auto">
            <a:xfrm>
              <a:off x="2684" y="1817"/>
              <a:ext cx="394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Time</a:t>
              </a:r>
            </a:p>
          </p:txBody>
        </p:sp>
        <p:sp>
          <p:nvSpPr>
            <p:cNvPr id="294922" name="Freeform 10"/>
            <p:cNvSpPr>
              <a:spLocks/>
            </p:cNvSpPr>
            <p:nvPr/>
          </p:nvSpPr>
          <p:spPr bwMode="auto">
            <a:xfrm>
              <a:off x="1446" y="1049"/>
              <a:ext cx="3210" cy="635"/>
            </a:xfrm>
            <a:custGeom>
              <a:avLst/>
              <a:gdLst/>
              <a:ahLst/>
              <a:cxnLst>
                <a:cxn ang="0">
                  <a:pos x="0" y="606"/>
                </a:cxn>
                <a:cxn ang="0">
                  <a:pos x="102" y="588"/>
                </a:cxn>
                <a:cxn ang="0">
                  <a:pos x="258" y="630"/>
                </a:cxn>
                <a:cxn ang="0">
                  <a:pos x="390" y="618"/>
                </a:cxn>
                <a:cxn ang="0">
                  <a:pos x="450" y="594"/>
                </a:cxn>
                <a:cxn ang="0">
                  <a:pos x="564" y="624"/>
                </a:cxn>
                <a:cxn ang="0">
                  <a:pos x="750" y="600"/>
                </a:cxn>
                <a:cxn ang="0">
                  <a:pos x="768" y="582"/>
                </a:cxn>
                <a:cxn ang="0">
                  <a:pos x="792" y="570"/>
                </a:cxn>
                <a:cxn ang="0">
                  <a:pos x="870" y="498"/>
                </a:cxn>
                <a:cxn ang="0">
                  <a:pos x="948" y="426"/>
                </a:cxn>
                <a:cxn ang="0">
                  <a:pos x="1080" y="294"/>
                </a:cxn>
                <a:cxn ang="0">
                  <a:pos x="1272" y="132"/>
                </a:cxn>
                <a:cxn ang="0">
                  <a:pos x="1332" y="60"/>
                </a:cxn>
                <a:cxn ang="0">
                  <a:pos x="1368" y="42"/>
                </a:cxn>
                <a:cxn ang="0">
                  <a:pos x="1674" y="54"/>
                </a:cxn>
                <a:cxn ang="0">
                  <a:pos x="1890" y="0"/>
                </a:cxn>
                <a:cxn ang="0">
                  <a:pos x="2106" y="60"/>
                </a:cxn>
                <a:cxn ang="0">
                  <a:pos x="2208" y="204"/>
                </a:cxn>
                <a:cxn ang="0">
                  <a:pos x="2376" y="420"/>
                </a:cxn>
                <a:cxn ang="0">
                  <a:pos x="2508" y="534"/>
                </a:cxn>
                <a:cxn ang="0">
                  <a:pos x="2526" y="552"/>
                </a:cxn>
                <a:cxn ang="0">
                  <a:pos x="2616" y="570"/>
                </a:cxn>
                <a:cxn ang="0">
                  <a:pos x="2814" y="582"/>
                </a:cxn>
                <a:cxn ang="0">
                  <a:pos x="2832" y="600"/>
                </a:cxn>
                <a:cxn ang="0">
                  <a:pos x="2886" y="618"/>
                </a:cxn>
                <a:cxn ang="0">
                  <a:pos x="3210" y="594"/>
                </a:cxn>
              </a:cxnLst>
              <a:rect l="0" t="0" r="r" b="b"/>
              <a:pathLst>
                <a:path w="3210" h="635">
                  <a:moveTo>
                    <a:pt x="0" y="606"/>
                  </a:moveTo>
                  <a:cubicBezTo>
                    <a:pt x="34" y="601"/>
                    <a:pt x="68" y="596"/>
                    <a:pt x="102" y="588"/>
                  </a:cubicBezTo>
                  <a:cubicBezTo>
                    <a:pt x="159" y="595"/>
                    <a:pt x="204" y="619"/>
                    <a:pt x="258" y="630"/>
                  </a:cubicBezTo>
                  <a:cubicBezTo>
                    <a:pt x="296" y="628"/>
                    <a:pt x="350" y="635"/>
                    <a:pt x="390" y="618"/>
                  </a:cubicBezTo>
                  <a:cubicBezTo>
                    <a:pt x="410" y="610"/>
                    <a:pt x="450" y="594"/>
                    <a:pt x="450" y="594"/>
                  </a:cubicBezTo>
                  <a:cubicBezTo>
                    <a:pt x="495" y="598"/>
                    <a:pt x="528" y="600"/>
                    <a:pt x="564" y="624"/>
                  </a:cubicBezTo>
                  <a:cubicBezTo>
                    <a:pt x="707" y="618"/>
                    <a:pt x="670" y="627"/>
                    <a:pt x="750" y="600"/>
                  </a:cubicBezTo>
                  <a:cubicBezTo>
                    <a:pt x="756" y="594"/>
                    <a:pt x="761" y="587"/>
                    <a:pt x="768" y="582"/>
                  </a:cubicBezTo>
                  <a:cubicBezTo>
                    <a:pt x="775" y="577"/>
                    <a:pt x="785" y="576"/>
                    <a:pt x="792" y="570"/>
                  </a:cubicBezTo>
                  <a:cubicBezTo>
                    <a:pt x="818" y="548"/>
                    <a:pt x="837" y="509"/>
                    <a:pt x="870" y="498"/>
                  </a:cubicBezTo>
                  <a:cubicBezTo>
                    <a:pt x="894" y="474"/>
                    <a:pt x="920" y="445"/>
                    <a:pt x="948" y="426"/>
                  </a:cubicBezTo>
                  <a:cubicBezTo>
                    <a:pt x="982" y="375"/>
                    <a:pt x="1029" y="328"/>
                    <a:pt x="1080" y="294"/>
                  </a:cubicBezTo>
                  <a:cubicBezTo>
                    <a:pt x="1126" y="217"/>
                    <a:pt x="1203" y="184"/>
                    <a:pt x="1272" y="132"/>
                  </a:cubicBezTo>
                  <a:cubicBezTo>
                    <a:pt x="1297" y="113"/>
                    <a:pt x="1308" y="79"/>
                    <a:pt x="1332" y="60"/>
                  </a:cubicBezTo>
                  <a:cubicBezTo>
                    <a:pt x="1342" y="52"/>
                    <a:pt x="1357" y="49"/>
                    <a:pt x="1368" y="42"/>
                  </a:cubicBezTo>
                  <a:cubicBezTo>
                    <a:pt x="1490" y="50"/>
                    <a:pt x="1538" y="59"/>
                    <a:pt x="1674" y="54"/>
                  </a:cubicBezTo>
                  <a:cubicBezTo>
                    <a:pt x="1746" y="40"/>
                    <a:pt x="1820" y="23"/>
                    <a:pt x="1890" y="0"/>
                  </a:cubicBezTo>
                  <a:cubicBezTo>
                    <a:pt x="2003" y="6"/>
                    <a:pt x="2022" y="4"/>
                    <a:pt x="2106" y="60"/>
                  </a:cubicBezTo>
                  <a:cubicBezTo>
                    <a:pt x="2138" y="108"/>
                    <a:pt x="2168" y="164"/>
                    <a:pt x="2208" y="204"/>
                  </a:cubicBezTo>
                  <a:cubicBezTo>
                    <a:pt x="2233" y="278"/>
                    <a:pt x="2315" y="374"/>
                    <a:pt x="2376" y="420"/>
                  </a:cubicBezTo>
                  <a:cubicBezTo>
                    <a:pt x="2405" y="478"/>
                    <a:pt x="2462" y="495"/>
                    <a:pt x="2508" y="534"/>
                  </a:cubicBezTo>
                  <a:cubicBezTo>
                    <a:pt x="2515" y="539"/>
                    <a:pt x="2519" y="548"/>
                    <a:pt x="2526" y="552"/>
                  </a:cubicBezTo>
                  <a:cubicBezTo>
                    <a:pt x="2547" y="564"/>
                    <a:pt x="2595" y="567"/>
                    <a:pt x="2616" y="570"/>
                  </a:cubicBezTo>
                  <a:cubicBezTo>
                    <a:pt x="2688" y="564"/>
                    <a:pt x="2743" y="568"/>
                    <a:pt x="2814" y="582"/>
                  </a:cubicBezTo>
                  <a:cubicBezTo>
                    <a:pt x="2820" y="588"/>
                    <a:pt x="2824" y="596"/>
                    <a:pt x="2832" y="600"/>
                  </a:cubicBezTo>
                  <a:cubicBezTo>
                    <a:pt x="2849" y="608"/>
                    <a:pt x="2886" y="618"/>
                    <a:pt x="2886" y="618"/>
                  </a:cubicBezTo>
                  <a:cubicBezTo>
                    <a:pt x="2997" y="613"/>
                    <a:pt x="3100" y="594"/>
                    <a:pt x="3210" y="594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4923" name="Line 11"/>
            <p:cNvSpPr>
              <a:spLocks noChangeShapeType="1"/>
            </p:cNvSpPr>
            <p:nvPr/>
          </p:nvSpPr>
          <p:spPr bwMode="auto">
            <a:xfrm>
              <a:off x="1440" y="624"/>
              <a:ext cx="0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4924" name="Line 12"/>
            <p:cNvSpPr>
              <a:spLocks noChangeShapeType="1"/>
            </p:cNvSpPr>
            <p:nvPr/>
          </p:nvSpPr>
          <p:spPr bwMode="auto">
            <a:xfrm>
              <a:off x="2256" y="624"/>
              <a:ext cx="0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4925" name="Line 13"/>
            <p:cNvSpPr>
              <a:spLocks noChangeShapeType="1"/>
            </p:cNvSpPr>
            <p:nvPr/>
          </p:nvSpPr>
          <p:spPr bwMode="auto">
            <a:xfrm>
              <a:off x="2688" y="624"/>
              <a:ext cx="0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4926" name="Line 14"/>
            <p:cNvSpPr>
              <a:spLocks noChangeShapeType="1"/>
            </p:cNvSpPr>
            <p:nvPr/>
          </p:nvSpPr>
          <p:spPr bwMode="auto">
            <a:xfrm>
              <a:off x="3600" y="624"/>
              <a:ext cx="0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4927" name="Line 15"/>
            <p:cNvSpPr>
              <a:spLocks noChangeShapeType="1"/>
            </p:cNvSpPr>
            <p:nvPr/>
          </p:nvSpPr>
          <p:spPr bwMode="auto">
            <a:xfrm>
              <a:off x="3888" y="624"/>
              <a:ext cx="0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4928" name="Line 16"/>
            <p:cNvSpPr>
              <a:spLocks noChangeShapeType="1"/>
            </p:cNvSpPr>
            <p:nvPr/>
          </p:nvSpPr>
          <p:spPr bwMode="auto">
            <a:xfrm>
              <a:off x="4656" y="624"/>
              <a:ext cx="0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4929" name="Line 17"/>
            <p:cNvSpPr>
              <a:spLocks noChangeShapeType="1"/>
            </p:cNvSpPr>
            <p:nvPr/>
          </p:nvSpPr>
          <p:spPr bwMode="auto">
            <a:xfrm>
              <a:off x="1440" y="720"/>
              <a:ext cx="81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4930" name="Line 18"/>
            <p:cNvSpPr>
              <a:spLocks noChangeShapeType="1"/>
            </p:cNvSpPr>
            <p:nvPr/>
          </p:nvSpPr>
          <p:spPr bwMode="auto">
            <a:xfrm>
              <a:off x="2688" y="720"/>
              <a:ext cx="91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4931" name="Line 19"/>
            <p:cNvSpPr>
              <a:spLocks noChangeShapeType="1"/>
            </p:cNvSpPr>
            <p:nvPr/>
          </p:nvSpPr>
          <p:spPr bwMode="auto">
            <a:xfrm>
              <a:off x="3888" y="720"/>
              <a:ext cx="768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4932" name="Text Box 20"/>
            <p:cNvSpPr txBox="1">
              <a:spLocks noChangeArrowheads="1"/>
            </p:cNvSpPr>
            <p:nvPr/>
          </p:nvSpPr>
          <p:spPr bwMode="auto">
            <a:xfrm>
              <a:off x="1667" y="613"/>
              <a:ext cx="253" cy="2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294933" name="Text Box 21"/>
            <p:cNvSpPr txBox="1">
              <a:spLocks noChangeArrowheads="1"/>
            </p:cNvSpPr>
            <p:nvPr/>
          </p:nvSpPr>
          <p:spPr bwMode="auto">
            <a:xfrm>
              <a:off x="3024" y="624"/>
              <a:ext cx="253" cy="2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94934" name="Text Box 22"/>
            <p:cNvSpPr txBox="1">
              <a:spLocks noChangeArrowheads="1"/>
            </p:cNvSpPr>
            <p:nvPr/>
          </p:nvSpPr>
          <p:spPr bwMode="auto">
            <a:xfrm>
              <a:off x="4163" y="635"/>
              <a:ext cx="253" cy="2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9153857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with Logic Gates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200400"/>
            <a:ext cx="8294687" cy="1219200"/>
          </a:xfrm>
        </p:spPr>
        <p:txBody>
          <a:bodyPr/>
          <a:lstStyle/>
          <a:p>
            <a:pPr lvl="1"/>
            <a:r>
              <a:rPr lang="en-US"/>
              <a:t>Outputs are Boolean functions of inputs</a:t>
            </a:r>
          </a:p>
          <a:p>
            <a:pPr lvl="1"/>
            <a:r>
              <a:rPr lang="en-US"/>
              <a:t>Respond continuously to changes in inputs</a:t>
            </a:r>
          </a:p>
          <a:p>
            <a:pPr lvl="2"/>
            <a:r>
              <a:rPr lang="en-US"/>
              <a:t>With some, small delay</a:t>
            </a:r>
          </a:p>
          <a:p>
            <a:pPr lvl="1"/>
            <a:endParaRPr lang="en-US"/>
          </a:p>
        </p:txBody>
      </p:sp>
      <p:pic>
        <p:nvPicPr>
          <p:cNvPr id="295973" name="Picture 3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43000"/>
            <a:ext cx="7283450" cy="17954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</p:pic>
      <p:sp>
        <p:nvSpPr>
          <p:cNvPr id="295977" name="Rectangle 41"/>
          <p:cNvSpPr>
            <a:spLocks noChangeArrowheads="1"/>
          </p:cNvSpPr>
          <p:nvPr/>
        </p:nvSpPr>
        <p:spPr bwMode="auto">
          <a:xfrm>
            <a:off x="1752600" y="4970463"/>
            <a:ext cx="5105400" cy="339725"/>
          </a:xfrm>
          <a:prstGeom prst="rect">
            <a:avLst/>
          </a:prstGeom>
          <a:solidFill>
            <a:srgbClr val="FFFF66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95978" name="Rectangle 42"/>
          <p:cNvSpPr>
            <a:spLocks noChangeArrowheads="1"/>
          </p:cNvSpPr>
          <p:nvPr/>
        </p:nvSpPr>
        <p:spPr bwMode="auto">
          <a:xfrm>
            <a:off x="1752600" y="5894388"/>
            <a:ext cx="5105400" cy="339725"/>
          </a:xfrm>
          <a:prstGeom prst="rect">
            <a:avLst/>
          </a:prstGeom>
          <a:solidFill>
            <a:srgbClr val="FFFF66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95979" name="Line 43"/>
          <p:cNvSpPr>
            <a:spLocks noChangeShapeType="1"/>
          </p:cNvSpPr>
          <p:nvPr/>
        </p:nvSpPr>
        <p:spPr bwMode="auto">
          <a:xfrm flipV="1">
            <a:off x="1752600" y="4959350"/>
            <a:ext cx="0" cy="1295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295980" name="Line 44"/>
          <p:cNvSpPr>
            <a:spLocks noChangeShapeType="1"/>
          </p:cNvSpPr>
          <p:nvPr/>
        </p:nvSpPr>
        <p:spPr bwMode="auto">
          <a:xfrm flipV="1">
            <a:off x="1752600" y="6254750"/>
            <a:ext cx="51054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295981" name="Text Box 45"/>
          <p:cNvSpPr txBox="1">
            <a:spLocks noChangeArrowheads="1"/>
          </p:cNvSpPr>
          <p:nvPr/>
        </p:nvSpPr>
        <p:spPr bwMode="auto">
          <a:xfrm>
            <a:off x="838200" y="5416550"/>
            <a:ext cx="9175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Voltage</a:t>
            </a:r>
          </a:p>
        </p:txBody>
      </p:sp>
      <p:sp>
        <p:nvSpPr>
          <p:cNvPr id="295982" name="Text Box 46"/>
          <p:cNvSpPr txBox="1">
            <a:spLocks noChangeArrowheads="1"/>
          </p:cNvSpPr>
          <p:nvPr/>
        </p:nvSpPr>
        <p:spPr bwMode="auto">
          <a:xfrm>
            <a:off x="3727450" y="6330950"/>
            <a:ext cx="6254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Time</a:t>
            </a:r>
          </a:p>
        </p:txBody>
      </p:sp>
      <p:sp>
        <p:nvSpPr>
          <p:cNvPr id="295996" name="Freeform 60"/>
          <p:cNvSpPr>
            <a:spLocks/>
          </p:cNvSpPr>
          <p:nvPr/>
        </p:nvSpPr>
        <p:spPr bwMode="auto">
          <a:xfrm>
            <a:off x="1752600" y="5105400"/>
            <a:ext cx="5105400" cy="990600"/>
          </a:xfrm>
          <a:custGeom>
            <a:avLst/>
            <a:gdLst/>
            <a:ahLst/>
            <a:cxnLst>
              <a:cxn ang="0">
                <a:pos x="0" y="624"/>
              </a:cxn>
              <a:cxn ang="0">
                <a:pos x="912" y="624"/>
              </a:cxn>
              <a:cxn ang="0">
                <a:pos x="1008" y="0"/>
              </a:cxn>
              <a:cxn ang="0">
                <a:pos x="2448" y="0"/>
              </a:cxn>
              <a:cxn ang="0">
                <a:pos x="2592" y="624"/>
              </a:cxn>
              <a:cxn ang="0">
                <a:pos x="3216" y="624"/>
              </a:cxn>
            </a:cxnLst>
            <a:rect l="0" t="0" r="r" b="b"/>
            <a:pathLst>
              <a:path w="3216" h="624">
                <a:moveTo>
                  <a:pt x="0" y="624"/>
                </a:moveTo>
                <a:lnTo>
                  <a:pt x="912" y="624"/>
                </a:lnTo>
                <a:lnTo>
                  <a:pt x="1008" y="0"/>
                </a:lnTo>
                <a:lnTo>
                  <a:pt x="2448" y="0"/>
                </a:lnTo>
                <a:lnTo>
                  <a:pt x="2592" y="624"/>
                </a:lnTo>
                <a:lnTo>
                  <a:pt x="3216" y="624"/>
                </a:lnTo>
              </a:path>
            </a:pathLst>
          </a:custGeom>
          <a:noFill/>
          <a:ln w="28575" cap="rnd" cmpd="sng">
            <a:solidFill>
              <a:srgbClr val="FF0002"/>
            </a:solidFill>
            <a:prstDash val="sysDot"/>
            <a:round/>
            <a:headEnd type="none" w="med" len="med"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295997" name="Text Box 61"/>
          <p:cNvSpPr txBox="1">
            <a:spLocks noChangeArrowheads="1"/>
          </p:cNvSpPr>
          <p:nvPr/>
        </p:nvSpPr>
        <p:spPr bwMode="auto">
          <a:xfrm>
            <a:off x="7239000" y="5638800"/>
            <a:ext cx="401638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295998" name="Freeform 62"/>
          <p:cNvSpPr>
            <a:spLocks/>
          </p:cNvSpPr>
          <p:nvPr/>
        </p:nvSpPr>
        <p:spPr bwMode="auto">
          <a:xfrm>
            <a:off x="1752600" y="5029200"/>
            <a:ext cx="5105400" cy="990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0" y="0"/>
              </a:cxn>
              <a:cxn ang="0">
                <a:pos x="624" y="624"/>
              </a:cxn>
              <a:cxn ang="0">
                <a:pos x="1440" y="624"/>
              </a:cxn>
              <a:cxn ang="0">
                <a:pos x="1488" y="96"/>
              </a:cxn>
              <a:cxn ang="0">
                <a:pos x="2160" y="96"/>
              </a:cxn>
              <a:cxn ang="0">
                <a:pos x="3216" y="96"/>
              </a:cxn>
            </a:cxnLst>
            <a:rect l="0" t="0" r="r" b="b"/>
            <a:pathLst>
              <a:path w="3216" h="624">
                <a:moveTo>
                  <a:pt x="0" y="0"/>
                </a:moveTo>
                <a:lnTo>
                  <a:pt x="480" y="0"/>
                </a:lnTo>
                <a:lnTo>
                  <a:pt x="624" y="624"/>
                </a:lnTo>
                <a:lnTo>
                  <a:pt x="1440" y="624"/>
                </a:lnTo>
                <a:lnTo>
                  <a:pt x="1488" y="96"/>
                </a:lnTo>
                <a:lnTo>
                  <a:pt x="2160" y="96"/>
                </a:lnTo>
                <a:lnTo>
                  <a:pt x="3216" y="96"/>
                </a:lnTo>
              </a:path>
            </a:pathLst>
          </a:custGeom>
          <a:noFill/>
          <a:ln w="28575" cap="flat" cmpd="sng">
            <a:solidFill>
              <a:srgbClr val="00CC66"/>
            </a:solidFill>
            <a:prstDash val="sysDot"/>
            <a:round/>
            <a:headEnd type="none" w="med" len="med"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295999" name="Text Box 63"/>
          <p:cNvSpPr txBox="1">
            <a:spLocks noChangeArrowheads="1"/>
          </p:cNvSpPr>
          <p:nvPr/>
        </p:nvSpPr>
        <p:spPr bwMode="auto">
          <a:xfrm>
            <a:off x="7162800" y="4724400"/>
            <a:ext cx="401638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296002" name="Line 66"/>
          <p:cNvSpPr>
            <a:spLocks noChangeShapeType="1"/>
          </p:cNvSpPr>
          <p:nvPr/>
        </p:nvSpPr>
        <p:spPr bwMode="auto">
          <a:xfrm flipH="1">
            <a:off x="6629400" y="4953000"/>
            <a:ext cx="533400" cy="228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lIns="45720" rIns="4572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296003" name="Line 67"/>
          <p:cNvSpPr>
            <a:spLocks noChangeShapeType="1"/>
          </p:cNvSpPr>
          <p:nvPr/>
        </p:nvSpPr>
        <p:spPr bwMode="auto">
          <a:xfrm flipH="1">
            <a:off x="6705600" y="5867400"/>
            <a:ext cx="533400" cy="228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lIns="45720" rIns="4572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grpSp>
        <p:nvGrpSpPr>
          <p:cNvPr id="296010" name="Group 74"/>
          <p:cNvGrpSpPr>
            <a:grpSpLocks/>
          </p:cNvGrpSpPr>
          <p:nvPr/>
        </p:nvGrpSpPr>
        <p:grpSpPr bwMode="auto">
          <a:xfrm>
            <a:off x="1752600" y="4495800"/>
            <a:ext cx="6172200" cy="1676400"/>
            <a:chOff x="1104" y="2832"/>
            <a:chExt cx="3888" cy="1056"/>
          </a:xfrm>
        </p:grpSpPr>
        <p:sp>
          <p:nvSpPr>
            <p:cNvPr id="296001" name="Freeform 65"/>
            <p:cNvSpPr>
              <a:spLocks/>
            </p:cNvSpPr>
            <p:nvPr/>
          </p:nvSpPr>
          <p:spPr bwMode="auto">
            <a:xfrm>
              <a:off x="1104" y="3168"/>
              <a:ext cx="3216" cy="720"/>
            </a:xfrm>
            <a:custGeom>
              <a:avLst/>
              <a:gdLst/>
              <a:ahLst/>
              <a:cxnLst>
                <a:cxn ang="0">
                  <a:pos x="0" y="720"/>
                </a:cxn>
                <a:cxn ang="0">
                  <a:pos x="1584" y="720"/>
                </a:cxn>
                <a:cxn ang="0">
                  <a:pos x="1680" y="0"/>
                </a:cxn>
                <a:cxn ang="0">
                  <a:pos x="2688" y="0"/>
                </a:cxn>
                <a:cxn ang="0">
                  <a:pos x="2784" y="720"/>
                </a:cxn>
                <a:cxn ang="0">
                  <a:pos x="3216" y="720"/>
                </a:cxn>
              </a:cxnLst>
              <a:rect l="0" t="0" r="r" b="b"/>
              <a:pathLst>
                <a:path w="3216" h="720">
                  <a:moveTo>
                    <a:pt x="0" y="720"/>
                  </a:moveTo>
                  <a:lnTo>
                    <a:pt x="1584" y="720"/>
                  </a:lnTo>
                  <a:lnTo>
                    <a:pt x="1680" y="0"/>
                  </a:lnTo>
                  <a:lnTo>
                    <a:pt x="2688" y="0"/>
                  </a:lnTo>
                  <a:lnTo>
                    <a:pt x="2784" y="720"/>
                  </a:lnTo>
                  <a:lnTo>
                    <a:pt x="3216" y="720"/>
                  </a:ln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6004" name="Line 68"/>
            <p:cNvSpPr>
              <a:spLocks noChangeShapeType="1"/>
            </p:cNvSpPr>
            <p:nvPr/>
          </p:nvSpPr>
          <p:spPr bwMode="auto">
            <a:xfrm flipH="1">
              <a:off x="3696" y="2976"/>
              <a:ext cx="480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6005" name="Text Box 69"/>
            <p:cNvSpPr txBox="1">
              <a:spLocks noChangeArrowheads="1"/>
            </p:cNvSpPr>
            <p:nvPr/>
          </p:nvSpPr>
          <p:spPr bwMode="auto">
            <a:xfrm>
              <a:off x="4176" y="2832"/>
              <a:ext cx="816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a </a:t>
              </a: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&amp;&amp;</a:t>
              </a: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 b</a:t>
              </a:r>
            </a:p>
          </p:txBody>
        </p:sp>
      </p:grpSp>
      <p:sp>
        <p:nvSpPr>
          <p:cNvPr id="296006" name="Line 70"/>
          <p:cNvSpPr>
            <a:spLocks noChangeShapeType="1"/>
          </p:cNvSpPr>
          <p:nvPr/>
        </p:nvSpPr>
        <p:spPr bwMode="auto">
          <a:xfrm>
            <a:off x="4038600" y="4648200"/>
            <a:ext cx="3048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296007" name="Line 71"/>
          <p:cNvSpPr>
            <a:spLocks noChangeShapeType="1"/>
          </p:cNvSpPr>
          <p:nvPr/>
        </p:nvSpPr>
        <p:spPr bwMode="auto">
          <a:xfrm>
            <a:off x="5791200" y="4648200"/>
            <a:ext cx="3048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296008" name="Text Box 72"/>
          <p:cNvSpPr txBox="1">
            <a:spLocks noChangeArrowheads="1"/>
          </p:cNvSpPr>
          <p:nvPr/>
        </p:nvSpPr>
        <p:spPr bwMode="auto">
          <a:xfrm>
            <a:off x="3567113" y="4267200"/>
            <a:ext cx="1308100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Rising Delay</a:t>
            </a:r>
          </a:p>
        </p:txBody>
      </p:sp>
      <p:sp>
        <p:nvSpPr>
          <p:cNvPr id="296009" name="Text Box 73"/>
          <p:cNvSpPr txBox="1">
            <a:spLocks noChangeArrowheads="1"/>
          </p:cNvSpPr>
          <p:nvPr/>
        </p:nvSpPr>
        <p:spPr bwMode="auto">
          <a:xfrm>
            <a:off x="5227638" y="4259263"/>
            <a:ext cx="1343025" cy="31273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Falling Delay</a:t>
            </a:r>
          </a:p>
        </p:txBody>
      </p:sp>
    </p:spTree>
    <p:extLst>
      <p:ext uri="{BB962C8B-B14F-4D97-AF65-F5344CB8AC3E}">
        <p14:creationId xmlns:p14="http://schemas.microsoft.com/office/powerpoint/2010/main" val="18671574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Combinational Circuits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495800"/>
            <a:ext cx="8015287" cy="1936750"/>
          </a:xfrm>
        </p:spPr>
        <p:txBody>
          <a:bodyPr/>
          <a:lstStyle/>
          <a:p>
            <a:r>
              <a:rPr lang="en-US"/>
              <a:t>Acyclic Network of Logic Gates</a:t>
            </a:r>
          </a:p>
          <a:p>
            <a:pPr lvl="1"/>
            <a:r>
              <a:rPr lang="en-US"/>
              <a:t>Continously responds to changes on primary inputs</a:t>
            </a:r>
          </a:p>
          <a:p>
            <a:pPr lvl="1"/>
            <a:r>
              <a:rPr lang="en-US"/>
              <a:t>Primary outputs become (after some delay) Boolean functions of primary inputs</a:t>
            </a:r>
          </a:p>
        </p:txBody>
      </p:sp>
      <p:grpSp>
        <p:nvGrpSpPr>
          <p:cNvPr id="297013" name="Group 53"/>
          <p:cNvGrpSpPr>
            <a:grpSpLocks/>
          </p:cNvGrpSpPr>
          <p:nvPr/>
        </p:nvGrpSpPr>
        <p:grpSpPr bwMode="auto">
          <a:xfrm>
            <a:off x="1295400" y="1143000"/>
            <a:ext cx="6477000" cy="3048000"/>
            <a:chOff x="816" y="720"/>
            <a:chExt cx="4080" cy="1920"/>
          </a:xfrm>
        </p:grpSpPr>
        <p:sp>
          <p:nvSpPr>
            <p:cNvPr id="296964" name="Rectangle 4"/>
            <p:cNvSpPr>
              <a:spLocks noChangeArrowheads="1"/>
            </p:cNvSpPr>
            <p:nvPr/>
          </p:nvSpPr>
          <p:spPr bwMode="auto">
            <a:xfrm>
              <a:off x="2064" y="960"/>
              <a:ext cx="1584" cy="1680"/>
            </a:xfrm>
            <a:prstGeom prst="rect">
              <a:avLst/>
            </a:prstGeom>
            <a:solidFill>
              <a:srgbClr val="FCFEB9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pic>
          <p:nvPicPr>
            <p:cNvPr id="296984" name="Picture 2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52" y="1104"/>
              <a:ext cx="390" cy="1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pic>
          <p:nvPicPr>
            <p:cNvPr id="296986" name="Picture 2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56" y="2304"/>
              <a:ext cx="307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pic>
          <p:nvPicPr>
            <p:cNvPr id="296987" name="Picture 2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36" y="2112"/>
              <a:ext cx="390" cy="1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pic>
          <p:nvPicPr>
            <p:cNvPr id="296988" name="Picture 2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20" y="1488"/>
              <a:ext cx="390" cy="1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pic>
          <p:nvPicPr>
            <p:cNvPr id="296989" name="Picture 2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56" y="1536"/>
              <a:ext cx="351" cy="1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pic>
          <p:nvPicPr>
            <p:cNvPr id="296990" name="Picture 3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592" y="1824"/>
              <a:ext cx="351" cy="1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pic>
          <p:nvPicPr>
            <p:cNvPr id="296991" name="Picture 3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68" y="1968"/>
              <a:ext cx="307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pic>
          <p:nvPicPr>
            <p:cNvPr id="296992" name="Picture 3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72" y="1152"/>
              <a:ext cx="307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sp>
          <p:nvSpPr>
            <p:cNvPr id="296994" name="Line 34"/>
            <p:cNvSpPr>
              <a:spLocks noChangeShapeType="1"/>
            </p:cNvSpPr>
            <p:nvPr/>
          </p:nvSpPr>
          <p:spPr bwMode="auto">
            <a:xfrm>
              <a:off x="1536" y="1104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6995" name="Line 35"/>
            <p:cNvSpPr>
              <a:spLocks noChangeShapeType="1"/>
            </p:cNvSpPr>
            <p:nvPr/>
          </p:nvSpPr>
          <p:spPr bwMode="auto">
            <a:xfrm>
              <a:off x="1536" y="1296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6996" name="Line 36"/>
            <p:cNvSpPr>
              <a:spLocks noChangeShapeType="1"/>
            </p:cNvSpPr>
            <p:nvPr/>
          </p:nvSpPr>
          <p:spPr bwMode="auto">
            <a:xfrm>
              <a:off x="1536" y="1488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6997" name="Line 37"/>
            <p:cNvSpPr>
              <a:spLocks noChangeShapeType="1"/>
            </p:cNvSpPr>
            <p:nvPr/>
          </p:nvSpPr>
          <p:spPr bwMode="auto">
            <a:xfrm>
              <a:off x="1536" y="1680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6998" name="Line 38"/>
            <p:cNvSpPr>
              <a:spLocks noChangeShapeType="1"/>
            </p:cNvSpPr>
            <p:nvPr/>
          </p:nvSpPr>
          <p:spPr bwMode="auto">
            <a:xfrm>
              <a:off x="1536" y="1872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6999" name="Line 39"/>
            <p:cNvSpPr>
              <a:spLocks noChangeShapeType="1"/>
            </p:cNvSpPr>
            <p:nvPr/>
          </p:nvSpPr>
          <p:spPr bwMode="auto">
            <a:xfrm>
              <a:off x="1536" y="2064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7000" name="Line 40"/>
            <p:cNvSpPr>
              <a:spLocks noChangeShapeType="1"/>
            </p:cNvSpPr>
            <p:nvPr/>
          </p:nvSpPr>
          <p:spPr bwMode="auto">
            <a:xfrm>
              <a:off x="1536" y="2256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7001" name="Line 41"/>
            <p:cNvSpPr>
              <a:spLocks noChangeShapeType="1"/>
            </p:cNvSpPr>
            <p:nvPr/>
          </p:nvSpPr>
          <p:spPr bwMode="auto">
            <a:xfrm>
              <a:off x="1536" y="2448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7002" name="Line 42"/>
            <p:cNvSpPr>
              <a:spLocks noChangeShapeType="1"/>
            </p:cNvSpPr>
            <p:nvPr/>
          </p:nvSpPr>
          <p:spPr bwMode="auto">
            <a:xfrm>
              <a:off x="3648" y="1104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7003" name="Line 43"/>
            <p:cNvSpPr>
              <a:spLocks noChangeShapeType="1"/>
            </p:cNvSpPr>
            <p:nvPr/>
          </p:nvSpPr>
          <p:spPr bwMode="auto">
            <a:xfrm>
              <a:off x="3648" y="1296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7004" name="Line 44"/>
            <p:cNvSpPr>
              <a:spLocks noChangeShapeType="1"/>
            </p:cNvSpPr>
            <p:nvPr/>
          </p:nvSpPr>
          <p:spPr bwMode="auto">
            <a:xfrm>
              <a:off x="3648" y="1488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7005" name="Line 45"/>
            <p:cNvSpPr>
              <a:spLocks noChangeShapeType="1"/>
            </p:cNvSpPr>
            <p:nvPr/>
          </p:nvSpPr>
          <p:spPr bwMode="auto">
            <a:xfrm>
              <a:off x="3648" y="1680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7006" name="Line 46"/>
            <p:cNvSpPr>
              <a:spLocks noChangeShapeType="1"/>
            </p:cNvSpPr>
            <p:nvPr/>
          </p:nvSpPr>
          <p:spPr bwMode="auto">
            <a:xfrm>
              <a:off x="3648" y="1872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7007" name="Line 47"/>
            <p:cNvSpPr>
              <a:spLocks noChangeShapeType="1"/>
            </p:cNvSpPr>
            <p:nvPr/>
          </p:nvSpPr>
          <p:spPr bwMode="auto">
            <a:xfrm>
              <a:off x="3648" y="2064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7008" name="Line 48"/>
            <p:cNvSpPr>
              <a:spLocks noChangeShapeType="1"/>
            </p:cNvSpPr>
            <p:nvPr/>
          </p:nvSpPr>
          <p:spPr bwMode="auto">
            <a:xfrm>
              <a:off x="3648" y="2256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7009" name="Line 49"/>
            <p:cNvSpPr>
              <a:spLocks noChangeShapeType="1"/>
            </p:cNvSpPr>
            <p:nvPr/>
          </p:nvSpPr>
          <p:spPr bwMode="auto">
            <a:xfrm>
              <a:off x="3648" y="2448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7010" name="Text Box 50"/>
            <p:cNvSpPr txBox="1">
              <a:spLocks noChangeArrowheads="1"/>
            </p:cNvSpPr>
            <p:nvPr/>
          </p:nvSpPr>
          <p:spPr bwMode="auto">
            <a:xfrm>
              <a:off x="2256" y="720"/>
              <a:ext cx="1169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Acyclic Network</a:t>
              </a:r>
            </a:p>
          </p:txBody>
        </p:sp>
        <p:sp>
          <p:nvSpPr>
            <p:cNvPr id="297011" name="Text Box 51"/>
            <p:cNvSpPr txBox="1">
              <a:spLocks noChangeArrowheads="1"/>
            </p:cNvSpPr>
            <p:nvPr/>
          </p:nvSpPr>
          <p:spPr bwMode="auto">
            <a:xfrm>
              <a:off x="816" y="1536"/>
              <a:ext cx="594" cy="37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Primary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Inputs</a:t>
              </a:r>
            </a:p>
          </p:txBody>
        </p:sp>
        <p:sp>
          <p:nvSpPr>
            <p:cNvPr id="297012" name="Text Box 52"/>
            <p:cNvSpPr txBox="1">
              <a:spLocks noChangeArrowheads="1"/>
            </p:cNvSpPr>
            <p:nvPr/>
          </p:nvSpPr>
          <p:spPr bwMode="auto">
            <a:xfrm>
              <a:off x="4286" y="1536"/>
              <a:ext cx="610" cy="37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Primary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Outputs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1364413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 Equality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581400"/>
            <a:ext cx="8294687" cy="2851150"/>
          </a:xfrm>
        </p:spPr>
        <p:txBody>
          <a:bodyPr/>
          <a:lstStyle/>
          <a:p>
            <a:pPr lvl="1"/>
            <a:r>
              <a:rPr lang="en-US"/>
              <a:t>Generate 1 if a and b are equal</a:t>
            </a:r>
          </a:p>
          <a:p>
            <a:r>
              <a:rPr lang="en-US"/>
              <a:t>Hardware Control Language (HCL)</a:t>
            </a:r>
          </a:p>
          <a:p>
            <a:pPr lvl="1"/>
            <a:r>
              <a:rPr lang="en-US"/>
              <a:t>Very simple hardware description language</a:t>
            </a:r>
          </a:p>
          <a:p>
            <a:pPr lvl="2"/>
            <a:r>
              <a:rPr lang="en-US"/>
              <a:t>Boolean operations have syntax similar to C logical operations</a:t>
            </a:r>
          </a:p>
          <a:p>
            <a:pPr lvl="1"/>
            <a:r>
              <a:rPr lang="en-US"/>
              <a:t>We’ll use it to describe control logic for processors</a:t>
            </a:r>
          </a:p>
        </p:txBody>
      </p:sp>
      <p:grpSp>
        <p:nvGrpSpPr>
          <p:cNvPr id="298027" name="Group 43"/>
          <p:cNvGrpSpPr>
            <a:grpSpLocks/>
          </p:cNvGrpSpPr>
          <p:nvPr/>
        </p:nvGrpSpPr>
        <p:grpSpPr bwMode="auto">
          <a:xfrm>
            <a:off x="762000" y="1219200"/>
            <a:ext cx="4254500" cy="1981200"/>
            <a:chOff x="386" y="960"/>
            <a:chExt cx="2680" cy="1248"/>
          </a:xfrm>
        </p:grpSpPr>
        <p:sp>
          <p:nvSpPr>
            <p:cNvPr id="297988" name="Rectangle 4"/>
            <p:cNvSpPr>
              <a:spLocks noChangeArrowheads="1"/>
            </p:cNvSpPr>
            <p:nvPr/>
          </p:nvSpPr>
          <p:spPr bwMode="auto">
            <a:xfrm>
              <a:off x="768" y="960"/>
              <a:ext cx="1776" cy="124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Bit equal</a:t>
              </a:r>
            </a:p>
          </p:txBody>
        </p:sp>
        <p:sp>
          <p:nvSpPr>
            <p:cNvPr id="297989" name="Freeform 5"/>
            <p:cNvSpPr>
              <a:spLocks/>
            </p:cNvSpPr>
            <p:nvPr/>
          </p:nvSpPr>
          <p:spPr bwMode="auto">
            <a:xfrm flipV="1">
              <a:off x="1777" y="1344"/>
              <a:ext cx="336" cy="192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7990" name="Freeform 6"/>
            <p:cNvSpPr>
              <a:spLocks/>
            </p:cNvSpPr>
            <p:nvPr/>
          </p:nvSpPr>
          <p:spPr bwMode="auto">
            <a:xfrm>
              <a:off x="1777" y="1728"/>
              <a:ext cx="336" cy="192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7991" name="Line 7"/>
            <p:cNvSpPr>
              <a:spLocks noChangeShapeType="1"/>
            </p:cNvSpPr>
            <p:nvPr/>
          </p:nvSpPr>
          <p:spPr bwMode="auto">
            <a:xfrm>
              <a:off x="2442" y="1628"/>
              <a:ext cx="247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7992" name="Freeform 8"/>
            <p:cNvSpPr>
              <a:spLocks/>
            </p:cNvSpPr>
            <p:nvPr/>
          </p:nvSpPr>
          <p:spPr bwMode="auto">
            <a:xfrm>
              <a:off x="2065" y="1488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7993" name="Freeform 9"/>
            <p:cNvSpPr>
              <a:spLocks/>
            </p:cNvSpPr>
            <p:nvPr/>
          </p:nvSpPr>
          <p:spPr bwMode="auto">
            <a:xfrm>
              <a:off x="2065" y="1488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7994" name="Line 10"/>
            <p:cNvSpPr>
              <a:spLocks noChangeShapeType="1"/>
            </p:cNvSpPr>
            <p:nvPr/>
          </p:nvSpPr>
          <p:spPr bwMode="auto">
            <a:xfrm rot="5400000">
              <a:off x="1202" y="1776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7995" name="Freeform 11"/>
            <p:cNvSpPr>
              <a:spLocks/>
            </p:cNvSpPr>
            <p:nvPr/>
          </p:nvSpPr>
          <p:spPr bwMode="auto">
            <a:xfrm rot="5400000">
              <a:off x="1150" y="1541"/>
              <a:ext cx="190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7996" name="Freeform 12"/>
            <p:cNvSpPr>
              <a:spLocks/>
            </p:cNvSpPr>
            <p:nvPr/>
          </p:nvSpPr>
          <p:spPr bwMode="auto">
            <a:xfrm rot="5400000">
              <a:off x="1150" y="1539"/>
              <a:ext cx="190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7997" name="Freeform 13"/>
            <p:cNvSpPr>
              <a:spLocks/>
            </p:cNvSpPr>
            <p:nvPr/>
          </p:nvSpPr>
          <p:spPr bwMode="auto">
            <a:xfrm rot="5400000">
              <a:off x="1221" y="1730"/>
              <a:ext cx="49" cy="48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7998" name="Freeform 14"/>
            <p:cNvSpPr>
              <a:spLocks/>
            </p:cNvSpPr>
            <p:nvPr/>
          </p:nvSpPr>
          <p:spPr bwMode="auto">
            <a:xfrm rot="5400000">
              <a:off x="1221" y="1730"/>
              <a:ext cx="49" cy="48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7999" name="Line 15"/>
            <p:cNvSpPr>
              <a:spLocks noChangeShapeType="1"/>
            </p:cNvSpPr>
            <p:nvPr/>
          </p:nvSpPr>
          <p:spPr bwMode="auto">
            <a:xfrm rot="5400000">
              <a:off x="1202" y="1487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8000" name="Line 16"/>
            <p:cNvSpPr>
              <a:spLocks noChangeShapeType="1"/>
            </p:cNvSpPr>
            <p:nvPr/>
          </p:nvSpPr>
          <p:spPr bwMode="auto">
            <a:xfrm>
              <a:off x="1297" y="1248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8001" name="Line 17"/>
            <p:cNvSpPr>
              <a:spLocks noChangeShapeType="1"/>
            </p:cNvSpPr>
            <p:nvPr/>
          </p:nvSpPr>
          <p:spPr bwMode="auto">
            <a:xfrm>
              <a:off x="577" y="1248"/>
              <a:ext cx="81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8002" name="Freeform 18"/>
            <p:cNvSpPr>
              <a:spLocks/>
            </p:cNvSpPr>
            <p:nvPr/>
          </p:nvSpPr>
          <p:spPr bwMode="auto">
            <a:xfrm>
              <a:off x="1392" y="1200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8003" name="Freeform 19"/>
            <p:cNvSpPr>
              <a:spLocks/>
            </p:cNvSpPr>
            <p:nvPr/>
          </p:nvSpPr>
          <p:spPr bwMode="auto">
            <a:xfrm>
              <a:off x="1392" y="1200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8004" name="Text Box 20"/>
            <p:cNvSpPr txBox="1">
              <a:spLocks noChangeArrowheads="1"/>
            </p:cNvSpPr>
            <p:nvPr/>
          </p:nvSpPr>
          <p:spPr bwMode="auto">
            <a:xfrm>
              <a:off x="386" y="110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a</a:t>
              </a:r>
              <a:endParaRPr kumimoji="0" lang="en-US" sz="1600" b="0" i="0" u="none" strike="noStrike" kern="1200" cap="none" spc="0" normalizeH="0" baseline="-2500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8005" name="Line 21"/>
            <p:cNvSpPr>
              <a:spLocks noChangeShapeType="1"/>
            </p:cNvSpPr>
            <p:nvPr/>
          </p:nvSpPr>
          <p:spPr bwMode="auto">
            <a:xfrm>
              <a:off x="1009" y="1440"/>
              <a:ext cx="38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8006" name="Line 22"/>
            <p:cNvSpPr>
              <a:spLocks noChangeShapeType="1"/>
            </p:cNvSpPr>
            <p:nvPr/>
          </p:nvSpPr>
          <p:spPr bwMode="auto">
            <a:xfrm flipV="1">
              <a:off x="578" y="2009"/>
              <a:ext cx="815" cy="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8007" name="Freeform 23"/>
            <p:cNvSpPr>
              <a:spLocks/>
            </p:cNvSpPr>
            <p:nvPr/>
          </p:nvSpPr>
          <p:spPr bwMode="auto">
            <a:xfrm>
              <a:off x="1393" y="1776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8008" name="Freeform 24"/>
            <p:cNvSpPr>
              <a:spLocks/>
            </p:cNvSpPr>
            <p:nvPr/>
          </p:nvSpPr>
          <p:spPr bwMode="auto">
            <a:xfrm>
              <a:off x="1393" y="1776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8009" name="Text Box 25"/>
            <p:cNvSpPr txBox="1">
              <a:spLocks noChangeArrowheads="1"/>
            </p:cNvSpPr>
            <p:nvPr/>
          </p:nvSpPr>
          <p:spPr bwMode="auto">
            <a:xfrm>
              <a:off x="387" y="190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b</a:t>
              </a:r>
              <a:endParaRPr kumimoji="0" lang="en-US" sz="1600" b="0" i="0" u="none" strike="noStrike" kern="1200" cap="none" spc="0" normalizeH="0" baseline="-2500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8010" name="Line 26"/>
            <p:cNvSpPr>
              <a:spLocks noChangeShapeType="1"/>
            </p:cNvSpPr>
            <p:nvPr/>
          </p:nvSpPr>
          <p:spPr bwMode="auto">
            <a:xfrm rot="-5400000">
              <a:off x="721" y="1728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8011" name="Rectangle 27"/>
            <p:cNvSpPr>
              <a:spLocks noChangeArrowheads="1"/>
            </p:cNvSpPr>
            <p:nvPr/>
          </p:nvSpPr>
          <p:spPr bwMode="auto">
            <a:xfrm>
              <a:off x="2688" y="1536"/>
              <a:ext cx="3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eq</a:t>
              </a:r>
            </a:p>
          </p:txBody>
        </p:sp>
        <p:grpSp>
          <p:nvGrpSpPr>
            <p:cNvPr id="298012" name="Group 28"/>
            <p:cNvGrpSpPr>
              <a:grpSpLocks/>
            </p:cNvGrpSpPr>
            <p:nvPr/>
          </p:nvGrpSpPr>
          <p:grpSpPr bwMode="auto">
            <a:xfrm rot="5400000">
              <a:off x="1109" y="1820"/>
              <a:ext cx="184" cy="383"/>
              <a:chOff x="912" y="1776"/>
              <a:chExt cx="184" cy="383"/>
            </a:xfrm>
          </p:grpSpPr>
          <p:sp>
            <p:nvSpPr>
              <p:cNvPr id="298013" name="Line 29"/>
              <p:cNvSpPr>
                <a:spLocks noChangeShapeType="1"/>
              </p:cNvSpPr>
              <p:nvPr/>
            </p:nvSpPr>
            <p:spPr bwMode="auto">
              <a:xfrm rot="16200000" flipV="1">
                <a:off x="961" y="1823"/>
                <a:ext cx="9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98014" name="Freeform 30"/>
              <p:cNvSpPr>
                <a:spLocks/>
              </p:cNvSpPr>
              <p:nvPr/>
            </p:nvSpPr>
            <p:spPr bwMode="auto">
              <a:xfrm rot="16200000" flipV="1">
                <a:off x="909" y="1877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98015" name="Freeform 31"/>
              <p:cNvSpPr>
                <a:spLocks/>
              </p:cNvSpPr>
              <p:nvPr/>
            </p:nvSpPr>
            <p:spPr bwMode="auto">
              <a:xfrm rot="16200000" flipV="1">
                <a:off x="909" y="1877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98016" name="Freeform 32"/>
              <p:cNvSpPr>
                <a:spLocks/>
              </p:cNvSpPr>
              <p:nvPr/>
            </p:nvSpPr>
            <p:spPr bwMode="auto">
              <a:xfrm rot="16200000" flipV="1">
                <a:off x="980" y="1823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98017" name="Freeform 33"/>
              <p:cNvSpPr>
                <a:spLocks/>
              </p:cNvSpPr>
              <p:nvPr/>
            </p:nvSpPr>
            <p:spPr bwMode="auto">
              <a:xfrm rot="16200000" flipV="1">
                <a:off x="980" y="1823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98018" name="Line 34"/>
              <p:cNvSpPr>
                <a:spLocks noChangeShapeType="1"/>
              </p:cNvSpPr>
              <p:nvPr/>
            </p:nvSpPr>
            <p:spPr bwMode="auto">
              <a:xfrm rot="16200000" flipV="1">
                <a:off x="961" y="2111"/>
                <a:ext cx="9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98019" name="Line 35"/>
            <p:cNvSpPr>
              <a:spLocks noChangeShapeType="1"/>
            </p:cNvSpPr>
            <p:nvPr/>
          </p:nvSpPr>
          <p:spPr bwMode="auto">
            <a:xfrm>
              <a:off x="1249" y="1824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8020" name="Line 36"/>
            <p:cNvSpPr>
              <a:spLocks noChangeShapeType="1"/>
            </p:cNvSpPr>
            <p:nvPr/>
          </p:nvSpPr>
          <p:spPr bwMode="auto">
            <a:xfrm rot="5400000">
              <a:off x="1153" y="1344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grpSp>
          <p:nvGrpSpPr>
            <p:cNvPr id="298021" name="Group 37"/>
            <p:cNvGrpSpPr>
              <a:grpSpLocks/>
            </p:cNvGrpSpPr>
            <p:nvPr/>
          </p:nvGrpSpPr>
          <p:grpSpPr bwMode="auto">
            <a:xfrm>
              <a:off x="1201" y="1200"/>
              <a:ext cx="96" cy="96"/>
              <a:chOff x="240" y="4176"/>
              <a:chExt cx="192" cy="192"/>
            </a:xfrm>
          </p:grpSpPr>
          <p:sp>
            <p:nvSpPr>
              <p:cNvPr id="298022" name="Oval 38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98023" name="Rectangle 39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98024" name="Group 40"/>
            <p:cNvGrpSpPr>
              <a:grpSpLocks/>
            </p:cNvGrpSpPr>
            <p:nvPr/>
          </p:nvGrpSpPr>
          <p:grpSpPr bwMode="auto">
            <a:xfrm>
              <a:off x="961" y="1968"/>
              <a:ext cx="96" cy="96"/>
              <a:chOff x="240" y="4176"/>
              <a:chExt cx="192" cy="192"/>
            </a:xfrm>
          </p:grpSpPr>
          <p:sp>
            <p:nvSpPr>
              <p:cNvPr id="298025" name="Oval 41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98026" name="Rectangle 42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8028" name="Text Box 44"/>
          <p:cNvSpPr txBox="1">
            <a:spLocks noChangeArrowheads="1"/>
          </p:cNvSpPr>
          <p:nvPr/>
        </p:nvSpPr>
        <p:spPr bwMode="auto">
          <a:xfrm>
            <a:off x="4840288" y="2362200"/>
            <a:ext cx="364172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bool eq = (a&amp;&amp;b)||(!a&amp;&amp;!b)</a:t>
            </a:r>
          </a:p>
        </p:txBody>
      </p:sp>
      <p:sp>
        <p:nvSpPr>
          <p:cNvPr id="298029" name="Text Box 45"/>
          <p:cNvSpPr txBox="1">
            <a:spLocks noChangeArrowheads="1"/>
          </p:cNvSpPr>
          <p:nvPr/>
        </p:nvSpPr>
        <p:spPr bwMode="auto">
          <a:xfrm>
            <a:off x="5548313" y="1811338"/>
            <a:ext cx="18573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HCL Expression</a:t>
            </a:r>
          </a:p>
        </p:txBody>
      </p:sp>
    </p:spTree>
    <p:extLst>
      <p:ext uri="{BB962C8B-B14F-4D97-AF65-F5344CB8AC3E}">
        <p14:creationId xmlns:p14="http://schemas.microsoft.com/office/powerpoint/2010/main" val="145427328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Word Equality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0" y="4495800"/>
            <a:ext cx="4775200" cy="1936750"/>
          </a:xfrm>
        </p:spPr>
        <p:txBody>
          <a:bodyPr/>
          <a:lstStyle/>
          <a:p>
            <a:pPr lvl="1"/>
            <a:r>
              <a:rPr lang="en-US" dirty="0"/>
              <a:t>64-bit word size</a:t>
            </a:r>
          </a:p>
          <a:p>
            <a:pPr lvl="1"/>
            <a:r>
              <a:rPr lang="en-US" dirty="0"/>
              <a:t>HCL representation</a:t>
            </a:r>
          </a:p>
          <a:p>
            <a:pPr lvl="2"/>
            <a:r>
              <a:rPr lang="en-US" dirty="0"/>
              <a:t>Equality operation</a:t>
            </a:r>
          </a:p>
          <a:p>
            <a:pPr lvl="2"/>
            <a:r>
              <a:rPr lang="en-US" dirty="0"/>
              <a:t>Generates Boolean value</a:t>
            </a:r>
          </a:p>
        </p:txBody>
      </p:sp>
      <p:grpSp>
        <p:nvGrpSpPr>
          <p:cNvPr id="299012" name="Group 4"/>
          <p:cNvGrpSpPr>
            <a:grpSpLocks/>
          </p:cNvGrpSpPr>
          <p:nvPr/>
        </p:nvGrpSpPr>
        <p:grpSpPr bwMode="auto">
          <a:xfrm>
            <a:off x="611188" y="1524000"/>
            <a:ext cx="4564063" cy="4146550"/>
            <a:chOff x="1055" y="384"/>
            <a:chExt cx="2875" cy="2612"/>
          </a:xfrm>
        </p:grpSpPr>
        <p:sp>
          <p:nvSpPr>
            <p:cNvPr id="299013" name="Freeform 5"/>
            <p:cNvSpPr>
              <a:spLocks/>
            </p:cNvSpPr>
            <p:nvPr/>
          </p:nvSpPr>
          <p:spPr bwMode="auto">
            <a:xfrm>
              <a:off x="2160" y="1776"/>
              <a:ext cx="864" cy="960"/>
            </a:xfrm>
            <a:custGeom>
              <a:avLst/>
              <a:gdLst/>
              <a:ahLst/>
              <a:cxnLst>
                <a:cxn ang="0">
                  <a:pos x="0" y="960"/>
                </a:cxn>
                <a:cxn ang="0">
                  <a:pos x="672" y="960"/>
                </a:cxn>
                <a:cxn ang="0">
                  <a:pos x="672" y="0"/>
                </a:cxn>
                <a:cxn ang="0">
                  <a:pos x="864" y="0"/>
                </a:cxn>
              </a:cxnLst>
              <a:rect l="0" t="0" r="r" b="b"/>
              <a:pathLst>
                <a:path w="864" h="960">
                  <a:moveTo>
                    <a:pt x="0" y="960"/>
                  </a:moveTo>
                  <a:lnTo>
                    <a:pt x="672" y="960"/>
                  </a:lnTo>
                  <a:lnTo>
                    <a:pt x="672" y="0"/>
                  </a:lnTo>
                  <a:lnTo>
                    <a:pt x="864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9014" name="Text Box 6"/>
            <p:cNvSpPr txBox="1">
              <a:spLocks noChangeArrowheads="1"/>
            </p:cNvSpPr>
            <p:nvPr/>
          </p:nvSpPr>
          <p:spPr bwMode="auto">
            <a:xfrm>
              <a:off x="1055" y="384"/>
              <a:ext cx="28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b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63</a:t>
              </a:r>
            </a:p>
          </p:txBody>
        </p:sp>
        <p:sp>
          <p:nvSpPr>
            <p:cNvPr id="299015" name="Rectangle 7"/>
            <p:cNvSpPr>
              <a:spLocks noChangeArrowheads="1"/>
            </p:cNvSpPr>
            <p:nvPr/>
          </p:nvSpPr>
          <p:spPr bwMode="auto">
            <a:xfrm>
              <a:off x="1536" y="384"/>
              <a:ext cx="624" cy="48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Bit equal</a:t>
              </a:r>
            </a:p>
          </p:txBody>
        </p:sp>
        <p:sp>
          <p:nvSpPr>
            <p:cNvPr id="299016" name="Line 8"/>
            <p:cNvSpPr>
              <a:spLocks noChangeShapeType="1"/>
            </p:cNvSpPr>
            <p:nvPr/>
          </p:nvSpPr>
          <p:spPr bwMode="auto">
            <a:xfrm>
              <a:off x="1344" y="480"/>
              <a:ext cx="19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9017" name="Line 9"/>
            <p:cNvSpPr>
              <a:spLocks noChangeShapeType="1"/>
            </p:cNvSpPr>
            <p:nvPr/>
          </p:nvSpPr>
          <p:spPr bwMode="auto">
            <a:xfrm flipV="1">
              <a:off x="1344" y="768"/>
              <a:ext cx="19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9018" name="Text Box 10"/>
            <p:cNvSpPr txBox="1">
              <a:spLocks noChangeArrowheads="1"/>
            </p:cNvSpPr>
            <p:nvPr/>
          </p:nvSpPr>
          <p:spPr bwMode="auto">
            <a:xfrm>
              <a:off x="1055" y="672"/>
              <a:ext cx="28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a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63</a:t>
              </a:r>
            </a:p>
          </p:txBody>
        </p:sp>
        <p:sp>
          <p:nvSpPr>
            <p:cNvPr id="299019" name="Rectangle 11"/>
            <p:cNvSpPr>
              <a:spLocks noChangeArrowheads="1"/>
            </p:cNvSpPr>
            <p:nvPr/>
          </p:nvSpPr>
          <p:spPr bwMode="auto">
            <a:xfrm>
              <a:off x="2208" y="384"/>
              <a:ext cx="3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eq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63</a:t>
              </a:r>
            </a:p>
          </p:txBody>
        </p:sp>
        <p:sp>
          <p:nvSpPr>
            <p:cNvPr id="299020" name="Text Box 12"/>
            <p:cNvSpPr txBox="1">
              <a:spLocks noChangeArrowheads="1"/>
            </p:cNvSpPr>
            <p:nvPr/>
          </p:nvSpPr>
          <p:spPr bwMode="auto">
            <a:xfrm>
              <a:off x="1057" y="864"/>
              <a:ext cx="28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b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62</a:t>
              </a:r>
            </a:p>
          </p:txBody>
        </p:sp>
        <p:sp>
          <p:nvSpPr>
            <p:cNvPr id="299021" name="Rectangle 13"/>
            <p:cNvSpPr>
              <a:spLocks noChangeArrowheads="1"/>
            </p:cNvSpPr>
            <p:nvPr/>
          </p:nvSpPr>
          <p:spPr bwMode="auto">
            <a:xfrm>
              <a:off x="1536" y="864"/>
              <a:ext cx="624" cy="48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Bit equal</a:t>
              </a:r>
            </a:p>
          </p:txBody>
        </p:sp>
        <p:sp>
          <p:nvSpPr>
            <p:cNvPr id="299022" name="Line 14"/>
            <p:cNvSpPr>
              <a:spLocks noChangeShapeType="1"/>
            </p:cNvSpPr>
            <p:nvPr/>
          </p:nvSpPr>
          <p:spPr bwMode="auto">
            <a:xfrm>
              <a:off x="1344" y="960"/>
              <a:ext cx="19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9023" name="Line 15"/>
            <p:cNvSpPr>
              <a:spLocks noChangeShapeType="1"/>
            </p:cNvSpPr>
            <p:nvPr/>
          </p:nvSpPr>
          <p:spPr bwMode="auto">
            <a:xfrm flipV="1">
              <a:off x="1344" y="1248"/>
              <a:ext cx="19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9024" name="Text Box 16"/>
            <p:cNvSpPr txBox="1">
              <a:spLocks noChangeArrowheads="1"/>
            </p:cNvSpPr>
            <p:nvPr/>
          </p:nvSpPr>
          <p:spPr bwMode="auto">
            <a:xfrm>
              <a:off x="1057" y="1152"/>
              <a:ext cx="28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a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62</a:t>
              </a:r>
            </a:p>
          </p:txBody>
        </p:sp>
        <p:sp>
          <p:nvSpPr>
            <p:cNvPr id="299025" name="Rectangle 17"/>
            <p:cNvSpPr>
              <a:spLocks noChangeArrowheads="1"/>
            </p:cNvSpPr>
            <p:nvPr/>
          </p:nvSpPr>
          <p:spPr bwMode="auto">
            <a:xfrm>
              <a:off x="2210" y="864"/>
              <a:ext cx="3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eq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62</a:t>
              </a:r>
            </a:p>
          </p:txBody>
        </p:sp>
        <p:sp>
          <p:nvSpPr>
            <p:cNvPr id="299026" name="Text Box 18"/>
            <p:cNvSpPr txBox="1">
              <a:spLocks noChangeArrowheads="1"/>
            </p:cNvSpPr>
            <p:nvPr/>
          </p:nvSpPr>
          <p:spPr bwMode="auto">
            <a:xfrm>
              <a:off x="1105" y="2016"/>
              <a:ext cx="2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b</a:t>
              </a:r>
              <a:r>
                <a:rPr kumimoji="0" lang="en-US" sz="1600" b="0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99027" name="Rectangle 19"/>
            <p:cNvSpPr>
              <a:spLocks noChangeArrowheads="1"/>
            </p:cNvSpPr>
            <p:nvPr/>
          </p:nvSpPr>
          <p:spPr bwMode="auto">
            <a:xfrm>
              <a:off x="1536" y="2016"/>
              <a:ext cx="624" cy="48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Bit equal</a:t>
              </a:r>
            </a:p>
          </p:txBody>
        </p:sp>
        <p:sp>
          <p:nvSpPr>
            <p:cNvPr id="299028" name="Line 20"/>
            <p:cNvSpPr>
              <a:spLocks noChangeShapeType="1"/>
            </p:cNvSpPr>
            <p:nvPr/>
          </p:nvSpPr>
          <p:spPr bwMode="auto">
            <a:xfrm>
              <a:off x="1344" y="2112"/>
              <a:ext cx="19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9029" name="Line 21"/>
            <p:cNvSpPr>
              <a:spLocks noChangeShapeType="1"/>
            </p:cNvSpPr>
            <p:nvPr/>
          </p:nvSpPr>
          <p:spPr bwMode="auto">
            <a:xfrm flipV="1">
              <a:off x="1344" y="2400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9030" name="Text Box 22"/>
            <p:cNvSpPr txBox="1">
              <a:spLocks noChangeArrowheads="1"/>
            </p:cNvSpPr>
            <p:nvPr/>
          </p:nvSpPr>
          <p:spPr bwMode="auto">
            <a:xfrm>
              <a:off x="1105" y="2304"/>
              <a:ext cx="2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a</a:t>
              </a:r>
              <a:r>
                <a:rPr kumimoji="0" lang="en-US" sz="1600" b="0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99031" name="Rectangle 23"/>
            <p:cNvSpPr>
              <a:spLocks noChangeArrowheads="1"/>
            </p:cNvSpPr>
            <p:nvPr/>
          </p:nvSpPr>
          <p:spPr bwMode="auto">
            <a:xfrm>
              <a:off x="2210" y="2016"/>
              <a:ext cx="3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eq</a:t>
              </a:r>
              <a:r>
                <a:rPr kumimoji="0" lang="en-US" sz="1600" b="0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99032" name="Text Box 24"/>
            <p:cNvSpPr txBox="1">
              <a:spLocks noChangeArrowheads="1"/>
            </p:cNvSpPr>
            <p:nvPr/>
          </p:nvSpPr>
          <p:spPr bwMode="auto">
            <a:xfrm>
              <a:off x="1105" y="2496"/>
              <a:ext cx="2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b</a:t>
              </a:r>
              <a:r>
                <a:rPr kumimoji="0" lang="en-US" sz="1600" b="0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299033" name="Rectangle 25"/>
            <p:cNvSpPr>
              <a:spLocks noChangeArrowheads="1"/>
            </p:cNvSpPr>
            <p:nvPr/>
          </p:nvSpPr>
          <p:spPr bwMode="auto">
            <a:xfrm>
              <a:off x="1536" y="2496"/>
              <a:ext cx="624" cy="48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Bit equal</a:t>
              </a:r>
            </a:p>
          </p:txBody>
        </p:sp>
        <p:sp>
          <p:nvSpPr>
            <p:cNvPr id="299034" name="Line 26"/>
            <p:cNvSpPr>
              <a:spLocks noChangeShapeType="1"/>
            </p:cNvSpPr>
            <p:nvPr/>
          </p:nvSpPr>
          <p:spPr bwMode="auto">
            <a:xfrm>
              <a:off x="1344" y="2592"/>
              <a:ext cx="19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9035" name="Line 27"/>
            <p:cNvSpPr>
              <a:spLocks noChangeShapeType="1"/>
            </p:cNvSpPr>
            <p:nvPr/>
          </p:nvSpPr>
          <p:spPr bwMode="auto">
            <a:xfrm flipV="1">
              <a:off x="1344" y="2880"/>
              <a:ext cx="19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9036" name="Text Box 28"/>
            <p:cNvSpPr txBox="1">
              <a:spLocks noChangeArrowheads="1"/>
            </p:cNvSpPr>
            <p:nvPr/>
          </p:nvSpPr>
          <p:spPr bwMode="auto">
            <a:xfrm>
              <a:off x="1105" y="2784"/>
              <a:ext cx="2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a</a:t>
              </a:r>
              <a:r>
                <a:rPr kumimoji="0" lang="en-US" sz="1600" b="0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299037" name="Rectangle 29"/>
            <p:cNvSpPr>
              <a:spLocks noChangeArrowheads="1"/>
            </p:cNvSpPr>
            <p:nvPr/>
          </p:nvSpPr>
          <p:spPr bwMode="auto">
            <a:xfrm>
              <a:off x="2210" y="2496"/>
              <a:ext cx="3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eq</a:t>
              </a:r>
              <a:r>
                <a:rPr kumimoji="0" lang="en-US" sz="1600" b="0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0</a:t>
              </a:r>
            </a:p>
          </p:txBody>
        </p:sp>
        <p:grpSp>
          <p:nvGrpSpPr>
            <p:cNvPr id="299038" name="Group 30"/>
            <p:cNvGrpSpPr>
              <a:grpSpLocks/>
            </p:cNvGrpSpPr>
            <p:nvPr/>
          </p:nvGrpSpPr>
          <p:grpSpPr bwMode="auto">
            <a:xfrm>
              <a:off x="1776" y="1488"/>
              <a:ext cx="96" cy="384"/>
              <a:chOff x="1776" y="1440"/>
              <a:chExt cx="96" cy="384"/>
            </a:xfrm>
          </p:grpSpPr>
          <p:grpSp>
            <p:nvGrpSpPr>
              <p:cNvPr id="299039" name="Group 31"/>
              <p:cNvGrpSpPr>
                <a:grpSpLocks/>
              </p:cNvGrpSpPr>
              <p:nvPr/>
            </p:nvGrpSpPr>
            <p:grpSpPr bwMode="auto">
              <a:xfrm>
                <a:off x="1776" y="1440"/>
                <a:ext cx="96" cy="96"/>
                <a:chOff x="240" y="4176"/>
                <a:chExt cx="192" cy="192"/>
              </a:xfrm>
            </p:grpSpPr>
            <p:sp>
              <p:nvSpPr>
                <p:cNvPr id="299040" name="Oval 32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9041" name="Rectangle 33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99042" name="Group 34"/>
              <p:cNvGrpSpPr>
                <a:grpSpLocks/>
              </p:cNvGrpSpPr>
              <p:nvPr/>
            </p:nvGrpSpPr>
            <p:grpSpPr bwMode="auto">
              <a:xfrm>
                <a:off x="1776" y="1584"/>
                <a:ext cx="96" cy="96"/>
                <a:chOff x="240" y="4176"/>
                <a:chExt cx="192" cy="192"/>
              </a:xfrm>
            </p:grpSpPr>
            <p:sp>
              <p:nvSpPr>
                <p:cNvPr id="299043" name="Oval 35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9044" name="Rectangle 36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99045" name="Group 37"/>
              <p:cNvGrpSpPr>
                <a:grpSpLocks/>
              </p:cNvGrpSpPr>
              <p:nvPr/>
            </p:nvGrpSpPr>
            <p:grpSpPr bwMode="auto">
              <a:xfrm>
                <a:off x="1776" y="1728"/>
                <a:ext cx="96" cy="96"/>
                <a:chOff x="240" y="4176"/>
                <a:chExt cx="192" cy="192"/>
              </a:xfrm>
            </p:grpSpPr>
            <p:sp>
              <p:nvSpPr>
                <p:cNvPr id="299046" name="Oval 38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9047" name="Rectangle 39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99048" name="Line 40"/>
            <p:cNvSpPr>
              <a:spLocks noChangeShapeType="1"/>
            </p:cNvSpPr>
            <p:nvPr/>
          </p:nvSpPr>
          <p:spPr bwMode="auto">
            <a:xfrm>
              <a:off x="3409" y="1676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9049" name="Freeform 41"/>
            <p:cNvSpPr>
              <a:spLocks/>
            </p:cNvSpPr>
            <p:nvPr/>
          </p:nvSpPr>
          <p:spPr bwMode="auto">
            <a:xfrm>
              <a:off x="3027" y="1536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9050" name="Freeform 42"/>
            <p:cNvSpPr>
              <a:spLocks/>
            </p:cNvSpPr>
            <p:nvPr/>
          </p:nvSpPr>
          <p:spPr bwMode="auto">
            <a:xfrm>
              <a:off x="3027" y="1536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9051" name="Freeform 43"/>
            <p:cNvSpPr>
              <a:spLocks/>
            </p:cNvSpPr>
            <p:nvPr/>
          </p:nvSpPr>
          <p:spPr bwMode="auto">
            <a:xfrm>
              <a:off x="2400" y="624"/>
              <a:ext cx="528" cy="9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2" y="0"/>
                </a:cxn>
                <a:cxn ang="0">
                  <a:pos x="432" y="960"/>
                </a:cxn>
                <a:cxn ang="0">
                  <a:pos x="528" y="960"/>
                </a:cxn>
              </a:cxnLst>
              <a:rect l="0" t="0" r="r" b="b"/>
              <a:pathLst>
                <a:path w="528" h="960">
                  <a:moveTo>
                    <a:pt x="0" y="0"/>
                  </a:moveTo>
                  <a:lnTo>
                    <a:pt x="432" y="0"/>
                  </a:lnTo>
                  <a:lnTo>
                    <a:pt x="432" y="960"/>
                  </a:lnTo>
                  <a:lnTo>
                    <a:pt x="528" y="96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9052" name="Freeform 44"/>
            <p:cNvSpPr>
              <a:spLocks/>
            </p:cNvSpPr>
            <p:nvPr/>
          </p:nvSpPr>
          <p:spPr bwMode="auto">
            <a:xfrm flipV="1">
              <a:off x="2160" y="624"/>
              <a:ext cx="864" cy="960"/>
            </a:xfrm>
            <a:custGeom>
              <a:avLst/>
              <a:gdLst/>
              <a:ahLst/>
              <a:cxnLst>
                <a:cxn ang="0">
                  <a:pos x="0" y="960"/>
                </a:cxn>
                <a:cxn ang="0">
                  <a:pos x="672" y="960"/>
                </a:cxn>
                <a:cxn ang="0">
                  <a:pos x="672" y="0"/>
                </a:cxn>
                <a:cxn ang="0">
                  <a:pos x="864" y="0"/>
                </a:cxn>
              </a:cxnLst>
              <a:rect l="0" t="0" r="r" b="b"/>
              <a:pathLst>
                <a:path w="864" h="960">
                  <a:moveTo>
                    <a:pt x="0" y="960"/>
                  </a:moveTo>
                  <a:lnTo>
                    <a:pt x="672" y="960"/>
                  </a:lnTo>
                  <a:lnTo>
                    <a:pt x="672" y="0"/>
                  </a:lnTo>
                  <a:lnTo>
                    <a:pt x="864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9053" name="Freeform 45"/>
            <p:cNvSpPr>
              <a:spLocks/>
            </p:cNvSpPr>
            <p:nvPr/>
          </p:nvSpPr>
          <p:spPr bwMode="auto">
            <a:xfrm>
              <a:off x="2160" y="1104"/>
              <a:ext cx="864" cy="5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6" y="0"/>
                </a:cxn>
                <a:cxn ang="0">
                  <a:pos x="576" y="528"/>
                </a:cxn>
                <a:cxn ang="0">
                  <a:pos x="864" y="528"/>
                </a:cxn>
              </a:cxnLst>
              <a:rect l="0" t="0" r="r" b="b"/>
              <a:pathLst>
                <a:path w="864" h="528">
                  <a:moveTo>
                    <a:pt x="0" y="0"/>
                  </a:moveTo>
                  <a:lnTo>
                    <a:pt x="576" y="0"/>
                  </a:lnTo>
                  <a:lnTo>
                    <a:pt x="576" y="528"/>
                  </a:lnTo>
                  <a:lnTo>
                    <a:pt x="864" y="528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9054" name="Freeform 46"/>
            <p:cNvSpPr>
              <a:spLocks/>
            </p:cNvSpPr>
            <p:nvPr/>
          </p:nvSpPr>
          <p:spPr bwMode="auto">
            <a:xfrm flipV="1">
              <a:off x="2160" y="1728"/>
              <a:ext cx="864" cy="5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6" y="0"/>
                </a:cxn>
                <a:cxn ang="0">
                  <a:pos x="576" y="528"/>
                </a:cxn>
                <a:cxn ang="0">
                  <a:pos x="864" y="528"/>
                </a:cxn>
              </a:cxnLst>
              <a:rect l="0" t="0" r="r" b="b"/>
              <a:pathLst>
                <a:path w="864" h="528">
                  <a:moveTo>
                    <a:pt x="0" y="0"/>
                  </a:moveTo>
                  <a:lnTo>
                    <a:pt x="576" y="0"/>
                  </a:lnTo>
                  <a:lnTo>
                    <a:pt x="576" y="528"/>
                  </a:lnTo>
                  <a:lnTo>
                    <a:pt x="864" y="528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grpSp>
          <p:nvGrpSpPr>
            <p:cNvPr id="299055" name="Group 47"/>
            <p:cNvGrpSpPr>
              <a:grpSpLocks/>
            </p:cNvGrpSpPr>
            <p:nvPr/>
          </p:nvGrpSpPr>
          <p:grpSpPr bwMode="auto">
            <a:xfrm>
              <a:off x="2544" y="1488"/>
              <a:ext cx="96" cy="384"/>
              <a:chOff x="1776" y="1440"/>
              <a:chExt cx="96" cy="384"/>
            </a:xfrm>
          </p:grpSpPr>
          <p:grpSp>
            <p:nvGrpSpPr>
              <p:cNvPr id="299056" name="Group 48"/>
              <p:cNvGrpSpPr>
                <a:grpSpLocks/>
              </p:cNvGrpSpPr>
              <p:nvPr/>
            </p:nvGrpSpPr>
            <p:grpSpPr bwMode="auto">
              <a:xfrm>
                <a:off x="1776" y="1440"/>
                <a:ext cx="96" cy="96"/>
                <a:chOff x="240" y="4176"/>
                <a:chExt cx="192" cy="192"/>
              </a:xfrm>
            </p:grpSpPr>
            <p:sp>
              <p:nvSpPr>
                <p:cNvPr id="299057" name="Oval 49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9058" name="Rectangle 50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99059" name="Group 51"/>
              <p:cNvGrpSpPr>
                <a:grpSpLocks/>
              </p:cNvGrpSpPr>
              <p:nvPr/>
            </p:nvGrpSpPr>
            <p:grpSpPr bwMode="auto">
              <a:xfrm>
                <a:off x="1776" y="1584"/>
                <a:ext cx="96" cy="96"/>
                <a:chOff x="240" y="4176"/>
                <a:chExt cx="192" cy="192"/>
              </a:xfrm>
            </p:grpSpPr>
            <p:sp>
              <p:nvSpPr>
                <p:cNvPr id="299060" name="Oval 52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9061" name="Rectangle 53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99062" name="Group 54"/>
              <p:cNvGrpSpPr>
                <a:grpSpLocks/>
              </p:cNvGrpSpPr>
              <p:nvPr/>
            </p:nvGrpSpPr>
            <p:grpSpPr bwMode="auto">
              <a:xfrm>
                <a:off x="1776" y="1728"/>
                <a:ext cx="96" cy="96"/>
                <a:chOff x="240" y="4176"/>
                <a:chExt cx="192" cy="192"/>
              </a:xfrm>
            </p:grpSpPr>
            <p:sp>
              <p:nvSpPr>
                <p:cNvPr id="299063" name="Oval 55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9064" name="Rectangle 56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99065" name="Rectangle 57"/>
            <p:cNvSpPr>
              <a:spLocks noChangeArrowheads="1"/>
            </p:cNvSpPr>
            <p:nvPr/>
          </p:nvSpPr>
          <p:spPr bwMode="auto">
            <a:xfrm>
              <a:off x="3552" y="1584"/>
              <a:ext cx="3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Eq</a:t>
              </a:r>
              <a:endParaRPr kumimoji="0" lang="en-US" sz="1600" b="0" i="0" u="none" strike="noStrike" kern="1200" cap="none" spc="0" normalizeH="0" baseline="-2500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99066" name="Group 58"/>
          <p:cNvGrpSpPr>
            <a:grpSpLocks/>
          </p:cNvGrpSpPr>
          <p:nvPr/>
        </p:nvGrpSpPr>
        <p:grpSpPr bwMode="auto">
          <a:xfrm>
            <a:off x="5334000" y="1524000"/>
            <a:ext cx="2613025" cy="1028700"/>
            <a:chOff x="3926" y="1800"/>
            <a:chExt cx="1646" cy="648"/>
          </a:xfrm>
        </p:grpSpPr>
        <p:sp>
          <p:nvSpPr>
            <p:cNvPr id="299067" name="Rectangle 59"/>
            <p:cNvSpPr>
              <a:spLocks noChangeArrowheads="1"/>
            </p:cNvSpPr>
            <p:nvPr/>
          </p:nvSpPr>
          <p:spPr bwMode="auto">
            <a:xfrm>
              <a:off x="4416" y="1824"/>
              <a:ext cx="720" cy="57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=</a:t>
              </a:r>
            </a:p>
          </p:txBody>
        </p:sp>
        <p:sp>
          <p:nvSpPr>
            <p:cNvPr id="299068" name="Line 60"/>
            <p:cNvSpPr>
              <a:spLocks noChangeShapeType="1"/>
            </p:cNvSpPr>
            <p:nvPr/>
          </p:nvSpPr>
          <p:spPr bwMode="auto">
            <a:xfrm>
              <a:off x="4128" y="192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9069" name="Line 61"/>
            <p:cNvSpPr>
              <a:spLocks noChangeShapeType="1"/>
            </p:cNvSpPr>
            <p:nvPr/>
          </p:nvSpPr>
          <p:spPr bwMode="auto">
            <a:xfrm>
              <a:off x="4128" y="230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9070" name="Line 62"/>
            <p:cNvSpPr>
              <a:spLocks noChangeShapeType="1"/>
            </p:cNvSpPr>
            <p:nvPr/>
          </p:nvSpPr>
          <p:spPr bwMode="auto">
            <a:xfrm>
              <a:off x="5136" y="211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9071" name="Text Box 63"/>
            <p:cNvSpPr txBox="1">
              <a:spLocks noChangeArrowheads="1"/>
            </p:cNvSpPr>
            <p:nvPr/>
          </p:nvSpPr>
          <p:spPr bwMode="auto">
            <a:xfrm>
              <a:off x="3926" y="1800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299072" name="Text Box 64"/>
            <p:cNvSpPr txBox="1">
              <a:spLocks noChangeArrowheads="1"/>
            </p:cNvSpPr>
            <p:nvPr/>
          </p:nvSpPr>
          <p:spPr bwMode="auto">
            <a:xfrm>
              <a:off x="3936" y="2217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299073" name="Text Box 65"/>
            <p:cNvSpPr txBox="1">
              <a:spLocks noChangeArrowheads="1"/>
            </p:cNvSpPr>
            <p:nvPr/>
          </p:nvSpPr>
          <p:spPr bwMode="auto">
            <a:xfrm>
              <a:off x="5280" y="1872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Eq</a:t>
              </a:r>
            </a:p>
          </p:txBody>
        </p:sp>
      </p:grpSp>
      <p:sp>
        <p:nvSpPr>
          <p:cNvPr id="299074" name="Text Box 66"/>
          <p:cNvSpPr txBox="1">
            <a:spLocks noChangeArrowheads="1"/>
          </p:cNvSpPr>
          <p:nvPr/>
        </p:nvSpPr>
        <p:spPr bwMode="auto">
          <a:xfrm>
            <a:off x="5099050" y="1049338"/>
            <a:ext cx="30607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Word-Level Representation</a:t>
            </a:r>
          </a:p>
        </p:txBody>
      </p:sp>
      <p:sp>
        <p:nvSpPr>
          <p:cNvPr id="299075" name="Text Box 67"/>
          <p:cNvSpPr txBox="1">
            <a:spLocks noChangeArrowheads="1"/>
          </p:cNvSpPr>
          <p:nvPr/>
        </p:nvSpPr>
        <p:spPr bwMode="auto">
          <a:xfrm>
            <a:off x="5373688" y="3429000"/>
            <a:ext cx="254952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bool Eq = (A == B)</a:t>
            </a:r>
          </a:p>
        </p:txBody>
      </p:sp>
      <p:sp>
        <p:nvSpPr>
          <p:cNvPr id="299076" name="Text Box 68"/>
          <p:cNvSpPr txBox="1">
            <a:spLocks noChangeArrowheads="1"/>
          </p:cNvSpPr>
          <p:nvPr/>
        </p:nvSpPr>
        <p:spPr bwMode="auto">
          <a:xfrm>
            <a:off x="5567363" y="2971800"/>
            <a:ext cx="22891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HCL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407835092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Bit-Level Multiplexor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343400"/>
            <a:ext cx="8294687" cy="2089150"/>
          </a:xfrm>
        </p:spPr>
        <p:txBody>
          <a:bodyPr/>
          <a:lstStyle/>
          <a:p>
            <a:pPr lvl="1"/>
            <a:r>
              <a:rPr lang="en-US"/>
              <a:t>Control signal s</a:t>
            </a:r>
          </a:p>
          <a:p>
            <a:pPr lvl="1"/>
            <a:r>
              <a:rPr lang="en-US"/>
              <a:t>Data signals a and b</a:t>
            </a:r>
          </a:p>
          <a:p>
            <a:pPr lvl="1"/>
            <a:r>
              <a:rPr lang="en-US"/>
              <a:t>Output a when s=1, b when s=0</a:t>
            </a:r>
          </a:p>
        </p:txBody>
      </p:sp>
      <p:sp>
        <p:nvSpPr>
          <p:cNvPr id="300036" name="Rectangle 4"/>
          <p:cNvSpPr>
            <a:spLocks noChangeArrowheads="1"/>
          </p:cNvSpPr>
          <p:nvPr/>
        </p:nvSpPr>
        <p:spPr bwMode="auto">
          <a:xfrm>
            <a:off x="1219200" y="1600200"/>
            <a:ext cx="2819400" cy="2133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Bit MUX</a:t>
            </a:r>
          </a:p>
        </p:txBody>
      </p:sp>
      <p:sp>
        <p:nvSpPr>
          <p:cNvPr id="300037" name="Freeform 5"/>
          <p:cNvSpPr>
            <a:spLocks/>
          </p:cNvSpPr>
          <p:nvPr/>
        </p:nvSpPr>
        <p:spPr bwMode="auto">
          <a:xfrm flipV="1">
            <a:off x="2819400" y="2667000"/>
            <a:ext cx="5334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44" y="96"/>
              </a:cxn>
              <a:cxn ang="0">
                <a:pos x="144" y="0"/>
              </a:cxn>
              <a:cxn ang="0">
                <a:pos x="336" y="0"/>
              </a:cxn>
            </a:cxnLst>
            <a:rect l="0" t="0" r="r" b="b"/>
            <a:pathLst>
              <a:path w="336" h="96">
                <a:moveTo>
                  <a:pt x="0" y="96"/>
                </a:moveTo>
                <a:lnTo>
                  <a:pt x="144" y="96"/>
                </a:lnTo>
                <a:lnTo>
                  <a:pt x="144" y="0"/>
                </a:lnTo>
                <a:lnTo>
                  <a:pt x="336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0038" name="Freeform 6"/>
          <p:cNvSpPr>
            <a:spLocks/>
          </p:cNvSpPr>
          <p:nvPr/>
        </p:nvSpPr>
        <p:spPr bwMode="auto">
          <a:xfrm>
            <a:off x="2819400" y="3124200"/>
            <a:ext cx="5334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44" y="96"/>
              </a:cxn>
              <a:cxn ang="0">
                <a:pos x="144" y="0"/>
              </a:cxn>
              <a:cxn ang="0">
                <a:pos x="336" y="0"/>
              </a:cxn>
            </a:cxnLst>
            <a:rect l="0" t="0" r="r" b="b"/>
            <a:pathLst>
              <a:path w="336" h="96">
                <a:moveTo>
                  <a:pt x="0" y="96"/>
                </a:moveTo>
                <a:lnTo>
                  <a:pt x="144" y="96"/>
                </a:lnTo>
                <a:lnTo>
                  <a:pt x="144" y="0"/>
                </a:lnTo>
                <a:lnTo>
                  <a:pt x="336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0039" name="Line 7"/>
          <p:cNvSpPr>
            <a:spLocks noChangeShapeType="1"/>
          </p:cNvSpPr>
          <p:nvPr/>
        </p:nvSpPr>
        <p:spPr bwMode="auto">
          <a:xfrm>
            <a:off x="3875088" y="2965450"/>
            <a:ext cx="392112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0040" name="Freeform 8"/>
          <p:cNvSpPr>
            <a:spLocks/>
          </p:cNvSpPr>
          <p:nvPr/>
        </p:nvSpPr>
        <p:spPr bwMode="auto">
          <a:xfrm>
            <a:off x="3273425" y="2743200"/>
            <a:ext cx="650875" cy="439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0"/>
              </a:cxn>
              <a:cxn ang="0">
                <a:pos x="190" y="0"/>
              </a:cxn>
              <a:cxn ang="0">
                <a:pos x="227" y="3"/>
              </a:cxn>
              <a:cxn ang="0">
                <a:pos x="262" y="11"/>
              </a:cxn>
              <a:cxn ang="0">
                <a:pos x="292" y="22"/>
              </a:cxn>
              <a:cxn ang="0">
                <a:pos x="322" y="40"/>
              </a:cxn>
              <a:cxn ang="0">
                <a:pos x="372" y="81"/>
              </a:cxn>
              <a:cxn ang="0">
                <a:pos x="410" y="140"/>
              </a:cxn>
              <a:cxn ang="0">
                <a:pos x="410" y="140"/>
              </a:cxn>
              <a:cxn ang="0">
                <a:pos x="372" y="195"/>
              </a:cxn>
              <a:cxn ang="0">
                <a:pos x="322" y="240"/>
              </a:cxn>
              <a:cxn ang="0">
                <a:pos x="292" y="254"/>
              </a:cxn>
              <a:cxn ang="0">
                <a:pos x="262" y="266"/>
              </a:cxn>
              <a:cxn ang="0">
                <a:pos x="227" y="273"/>
              </a:cxn>
              <a:cxn ang="0">
                <a:pos x="190" y="277"/>
              </a:cxn>
              <a:cxn ang="0">
                <a:pos x="190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277"/>
              </a:cxn>
              <a:cxn ang="0">
                <a:pos x="22" y="247"/>
              </a:cxn>
              <a:cxn ang="0">
                <a:pos x="38" y="214"/>
              </a:cxn>
              <a:cxn ang="0">
                <a:pos x="45" y="177"/>
              </a:cxn>
              <a:cxn ang="0">
                <a:pos x="49" y="140"/>
              </a:cxn>
              <a:cxn ang="0">
                <a:pos x="49" y="140"/>
              </a:cxn>
              <a:cxn ang="0">
                <a:pos x="45" y="99"/>
              </a:cxn>
              <a:cxn ang="0">
                <a:pos x="38" y="66"/>
              </a:cxn>
              <a:cxn ang="0">
                <a:pos x="22" y="33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10" h="277">
                <a:moveTo>
                  <a:pt x="0" y="0"/>
                </a:moveTo>
                <a:lnTo>
                  <a:pt x="190" y="0"/>
                </a:lnTo>
                <a:lnTo>
                  <a:pt x="190" y="0"/>
                </a:lnTo>
                <a:lnTo>
                  <a:pt x="227" y="3"/>
                </a:lnTo>
                <a:lnTo>
                  <a:pt x="262" y="11"/>
                </a:lnTo>
                <a:lnTo>
                  <a:pt x="292" y="22"/>
                </a:lnTo>
                <a:lnTo>
                  <a:pt x="322" y="40"/>
                </a:lnTo>
                <a:lnTo>
                  <a:pt x="372" y="81"/>
                </a:lnTo>
                <a:lnTo>
                  <a:pt x="410" y="140"/>
                </a:lnTo>
                <a:lnTo>
                  <a:pt x="410" y="140"/>
                </a:lnTo>
                <a:lnTo>
                  <a:pt x="372" y="195"/>
                </a:lnTo>
                <a:lnTo>
                  <a:pt x="322" y="240"/>
                </a:lnTo>
                <a:lnTo>
                  <a:pt x="292" y="254"/>
                </a:lnTo>
                <a:lnTo>
                  <a:pt x="262" y="266"/>
                </a:lnTo>
                <a:lnTo>
                  <a:pt x="227" y="273"/>
                </a:lnTo>
                <a:lnTo>
                  <a:pt x="190" y="277"/>
                </a:lnTo>
                <a:lnTo>
                  <a:pt x="19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22" y="247"/>
                </a:lnTo>
                <a:lnTo>
                  <a:pt x="38" y="214"/>
                </a:lnTo>
                <a:lnTo>
                  <a:pt x="45" y="177"/>
                </a:lnTo>
                <a:lnTo>
                  <a:pt x="49" y="140"/>
                </a:lnTo>
                <a:lnTo>
                  <a:pt x="49" y="140"/>
                </a:lnTo>
                <a:lnTo>
                  <a:pt x="45" y="99"/>
                </a:lnTo>
                <a:lnTo>
                  <a:pt x="38" y="66"/>
                </a:lnTo>
                <a:lnTo>
                  <a:pt x="22" y="33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0041" name="Freeform 9"/>
          <p:cNvSpPr>
            <a:spLocks/>
          </p:cNvSpPr>
          <p:nvPr/>
        </p:nvSpPr>
        <p:spPr bwMode="auto">
          <a:xfrm>
            <a:off x="3273425" y="2743200"/>
            <a:ext cx="650875" cy="439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0"/>
              </a:cxn>
              <a:cxn ang="0">
                <a:pos x="190" y="0"/>
              </a:cxn>
              <a:cxn ang="0">
                <a:pos x="227" y="3"/>
              </a:cxn>
              <a:cxn ang="0">
                <a:pos x="262" y="11"/>
              </a:cxn>
              <a:cxn ang="0">
                <a:pos x="292" y="22"/>
              </a:cxn>
              <a:cxn ang="0">
                <a:pos x="322" y="40"/>
              </a:cxn>
              <a:cxn ang="0">
                <a:pos x="372" y="81"/>
              </a:cxn>
              <a:cxn ang="0">
                <a:pos x="410" y="140"/>
              </a:cxn>
              <a:cxn ang="0">
                <a:pos x="410" y="140"/>
              </a:cxn>
              <a:cxn ang="0">
                <a:pos x="372" y="195"/>
              </a:cxn>
              <a:cxn ang="0">
                <a:pos x="322" y="240"/>
              </a:cxn>
              <a:cxn ang="0">
                <a:pos x="292" y="254"/>
              </a:cxn>
              <a:cxn ang="0">
                <a:pos x="262" y="266"/>
              </a:cxn>
              <a:cxn ang="0">
                <a:pos x="227" y="273"/>
              </a:cxn>
              <a:cxn ang="0">
                <a:pos x="190" y="277"/>
              </a:cxn>
              <a:cxn ang="0">
                <a:pos x="190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277"/>
              </a:cxn>
              <a:cxn ang="0">
                <a:pos x="22" y="247"/>
              </a:cxn>
              <a:cxn ang="0">
                <a:pos x="38" y="214"/>
              </a:cxn>
              <a:cxn ang="0">
                <a:pos x="45" y="177"/>
              </a:cxn>
              <a:cxn ang="0">
                <a:pos x="49" y="140"/>
              </a:cxn>
              <a:cxn ang="0">
                <a:pos x="49" y="140"/>
              </a:cxn>
              <a:cxn ang="0">
                <a:pos x="45" y="99"/>
              </a:cxn>
              <a:cxn ang="0">
                <a:pos x="38" y="66"/>
              </a:cxn>
              <a:cxn ang="0">
                <a:pos x="22" y="33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10" h="277">
                <a:moveTo>
                  <a:pt x="0" y="0"/>
                </a:moveTo>
                <a:lnTo>
                  <a:pt x="190" y="0"/>
                </a:lnTo>
                <a:lnTo>
                  <a:pt x="190" y="0"/>
                </a:lnTo>
                <a:lnTo>
                  <a:pt x="227" y="3"/>
                </a:lnTo>
                <a:lnTo>
                  <a:pt x="262" y="11"/>
                </a:lnTo>
                <a:lnTo>
                  <a:pt x="292" y="22"/>
                </a:lnTo>
                <a:lnTo>
                  <a:pt x="322" y="40"/>
                </a:lnTo>
                <a:lnTo>
                  <a:pt x="372" y="81"/>
                </a:lnTo>
                <a:lnTo>
                  <a:pt x="410" y="140"/>
                </a:lnTo>
                <a:lnTo>
                  <a:pt x="410" y="140"/>
                </a:lnTo>
                <a:lnTo>
                  <a:pt x="372" y="195"/>
                </a:lnTo>
                <a:lnTo>
                  <a:pt x="322" y="240"/>
                </a:lnTo>
                <a:lnTo>
                  <a:pt x="292" y="254"/>
                </a:lnTo>
                <a:lnTo>
                  <a:pt x="262" y="266"/>
                </a:lnTo>
                <a:lnTo>
                  <a:pt x="227" y="273"/>
                </a:lnTo>
                <a:lnTo>
                  <a:pt x="190" y="277"/>
                </a:lnTo>
                <a:lnTo>
                  <a:pt x="19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22" y="247"/>
                </a:lnTo>
                <a:lnTo>
                  <a:pt x="38" y="214"/>
                </a:lnTo>
                <a:lnTo>
                  <a:pt x="45" y="177"/>
                </a:lnTo>
                <a:lnTo>
                  <a:pt x="49" y="140"/>
                </a:lnTo>
                <a:lnTo>
                  <a:pt x="49" y="140"/>
                </a:lnTo>
                <a:lnTo>
                  <a:pt x="45" y="99"/>
                </a:lnTo>
                <a:lnTo>
                  <a:pt x="38" y="66"/>
                </a:lnTo>
                <a:lnTo>
                  <a:pt x="22" y="33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grpSp>
        <p:nvGrpSpPr>
          <p:cNvPr id="300042" name="Group 10"/>
          <p:cNvGrpSpPr>
            <a:grpSpLocks/>
          </p:cNvGrpSpPr>
          <p:nvPr/>
        </p:nvGrpSpPr>
        <p:grpSpPr bwMode="auto">
          <a:xfrm>
            <a:off x="1752600" y="1752600"/>
            <a:ext cx="292100" cy="609600"/>
            <a:chOff x="960" y="1055"/>
            <a:chExt cx="184" cy="384"/>
          </a:xfrm>
        </p:grpSpPr>
        <p:sp>
          <p:nvSpPr>
            <p:cNvPr id="300043" name="Line 11"/>
            <p:cNvSpPr>
              <a:spLocks noChangeShapeType="1"/>
            </p:cNvSpPr>
            <p:nvPr/>
          </p:nvSpPr>
          <p:spPr bwMode="auto">
            <a:xfrm rot="5400000">
              <a:off x="1009" y="1391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0044" name="Freeform 12"/>
            <p:cNvSpPr>
              <a:spLocks/>
            </p:cNvSpPr>
            <p:nvPr/>
          </p:nvSpPr>
          <p:spPr bwMode="auto">
            <a:xfrm rot="5400000">
              <a:off x="957" y="1154"/>
              <a:ext cx="190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0045" name="Freeform 13"/>
            <p:cNvSpPr>
              <a:spLocks/>
            </p:cNvSpPr>
            <p:nvPr/>
          </p:nvSpPr>
          <p:spPr bwMode="auto">
            <a:xfrm rot="5400000">
              <a:off x="957" y="1154"/>
              <a:ext cx="190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0046" name="Freeform 14"/>
            <p:cNvSpPr>
              <a:spLocks/>
            </p:cNvSpPr>
            <p:nvPr/>
          </p:nvSpPr>
          <p:spPr bwMode="auto">
            <a:xfrm rot="5400000">
              <a:off x="1028" y="1345"/>
              <a:ext cx="49" cy="48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0047" name="Freeform 15"/>
            <p:cNvSpPr>
              <a:spLocks/>
            </p:cNvSpPr>
            <p:nvPr/>
          </p:nvSpPr>
          <p:spPr bwMode="auto">
            <a:xfrm rot="5400000">
              <a:off x="1028" y="1345"/>
              <a:ext cx="49" cy="48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0048" name="Line 16"/>
            <p:cNvSpPr>
              <a:spLocks noChangeShapeType="1"/>
            </p:cNvSpPr>
            <p:nvPr/>
          </p:nvSpPr>
          <p:spPr bwMode="auto">
            <a:xfrm rot="5400000">
              <a:off x="1002" y="1102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</p:grpSp>
      <p:sp>
        <p:nvSpPr>
          <p:cNvPr id="300049" name="Line 17"/>
          <p:cNvSpPr>
            <a:spLocks noChangeShapeType="1"/>
          </p:cNvSpPr>
          <p:nvPr/>
        </p:nvSpPr>
        <p:spPr bwMode="auto">
          <a:xfrm>
            <a:off x="2057400" y="2514600"/>
            <a:ext cx="1508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0050" name="Line 18"/>
          <p:cNvSpPr>
            <a:spLocks noChangeShapeType="1"/>
          </p:cNvSpPr>
          <p:nvPr/>
        </p:nvSpPr>
        <p:spPr bwMode="auto">
          <a:xfrm>
            <a:off x="914400" y="2819400"/>
            <a:ext cx="12938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0051" name="Freeform 19"/>
          <p:cNvSpPr>
            <a:spLocks/>
          </p:cNvSpPr>
          <p:nvPr/>
        </p:nvSpPr>
        <p:spPr bwMode="auto">
          <a:xfrm>
            <a:off x="2208213" y="2438400"/>
            <a:ext cx="606425" cy="439738"/>
          </a:xfrm>
          <a:custGeom>
            <a:avLst/>
            <a:gdLst/>
            <a:ahLst/>
            <a:cxnLst>
              <a:cxn ang="0">
                <a:pos x="382" y="140"/>
              </a:cxn>
              <a:cxn ang="0">
                <a:pos x="378" y="166"/>
              </a:cxn>
              <a:cxn ang="0">
                <a:pos x="370" y="192"/>
              </a:cxn>
              <a:cxn ang="0">
                <a:pos x="359" y="214"/>
              </a:cxn>
              <a:cxn ang="0">
                <a:pos x="340" y="236"/>
              </a:cxn>
              <a:cxn ang="0">
                <a:pos x="317" y="254"/>
              </a:cxn>
              <a:cxn ang="0">
                <a:pos x="294" y="266"/>
              </a:cxn>
              <a:cxn ang="0">
                <a:pos x="267" y="273"/>
              </a:cxn>
              <a:cxn ang="0">
                <a:pos x="237" y="277"/>
              </a:cxn>
              <a:cxn ang="0">
                <a:pos x="237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0"/>
              </a:cxn>
              <a:cxn ang="0">
                <a:pos x="0" y="0"/>
              </a:cxn>
              <a:cxn ang="0">
                <a:pos x="237" y="0"/>
              </a:cxn>
              <a:cxn ang="0">
                <a:pos x="237" y="0"/>
              </a:cxn>
              <a:cxn ang="0">
                <a:pos x="267" y="3"/>
              </a:cxn>
              <a:cxn ang="0">
                <a:pos x="294" y="11"/>
              </a:cxn>
              <a:cxn ang="0">
                <a:pos x="317" y="22"/>
              </a:cxn>
              <a:cxn ang="0">
                <a:pos x="340" y="40"/>
              </a:cxn>
              <a:cxn ang="0">
                <a:pos x="359" y="62"/>
              </a:cxn>
              <a:cxn ang="0">
                <a:pos x="370" y="85"/>
              </a:cxn>
              <a:cxn ang="0">
                <a:pos x="378" y="110"/>
              </a:cxn>
              <a:cxn ang="0">
                <a:pos x="382" y="140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0052" name="Freeform 20"/>
          <p:cNvSpPr>
            <a:spLocks/>
          </p:cNvSpPr>
          <p:nvPr/>
        </p:nvSpPr>
        <p:spPr bwMode="auto">
          <a:xfrm>
            <a:off x="2208213" y="2438400"/>
            <a:ext cx="606425" cy="439738"/>
          </a:xfrm>
          <a:custGeom>
            <a:avLst/>
            <a:gdLst/>
            <a:ahLst/>
            <a:cxnLst>
              <a:cxn ang="0">
                <a:pos x="382" y="140"/>
              </a:cxn>
              <a:cxn ang="0">
                <a:pos x="378" y="166"/>
              </a:cxn>
              <a:cxn ang="0">
                <a:pos x="370" y="192"/>
              </a:cxn>
              <a:cxn ang="0">
                <a:pos x="359" y="214"/>
              </a:cxn>
              <a:cxn ang="0">
                <a:pos x="340" y="236"/>
              </a:cxn>
              <a:cxn ang="0">
                <a:pos x="317" y="254"/>
              </a:cxn>
              <a:cxn ang="0">
                <a:pos x="294" y="266"/>
              </a:cxn>
              <a:cxn ang="0">
                <a:pos x="267" y="273"/>
              </a:cxn>
              <a:cxn ang="0">
                <a:pos x="237" y="277"/>
              </a:cxn>
              <a:cxn ang="0">
                <a:pos x="237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0"/>
              </a:cxn>
              <a:cxn ang="0">
                <a:pos x="0" y="0"/>
              </a:cxn>
              <a:cxn ang="0">
                <a:pos x="237" y="0"/>
              </a:cxn>
              <a:cxn ang="0">
                <a:pos x="237" y="0"/>
              </a:cxn>
              <a:cxn ang="0">
                <a:pos x="267" y="3"/>
              </a:cxn>
              <a:cxn ang="0">
                <a:pos x="294" y="11"/>
              </a:cxn>
              <a:cxn ang="0">
                <a:pos x="317" y="22"/>
              </a:cxn>
              <a:cxn ang="0">
                <a:pos x="340" y="40"/>
              </a:cxn>
              <a:cxn ang="0">
                <a:pos x="359" y="62"/>
              </a:cxn>
              <a:cxn ang="0">
                <a:pos x="370" y="85"/>
              </a:cxn>
              <a:cxn ang="0">
                <a:pos x="378" y="110"/>
              </a:cxn>
              <a:cxn ang="0">
                <a:pos x="382" y="140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0053" name="Text Box 21"/>
          <p:cNvSpPr txBox="1">
            <a:spLocks noChangeArrowheads="1"/>
          </p:cNvSpPr>
          <p:nvPr/>
        </p:nvSpPr>
        <p:spPr bwMode="auto">
          <a:xfrm>
            <a:off x="611188" y="259080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b</a:t>
            </a:r>
            <a:endParaRPr kumimoji="0" lang="en-US" sz="1600" b="0" i="0" u="none" strike="noStrike" kern="1200" cap="none" spc="0" normalizeH="0" baseline="-2500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0054" name="Text Box 22"/>
          <p:cNvSpPr txBox="1">
            <a:spLocks noChangeArrowheads="1"/>
          </p:cNvSpPr>
          <p:nvPr/>
        </p:nvSpPr>
        <p:spPr bwMode="auto">
          <a:xfrm>
            <a:off x="609600" y="16002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s</a:t>
            </a:r>
          </a:p>
        </p:txBody>
      </p:sp>
      <p:sp>
        <p:nvSpPr>
          <p:cNvPr id="300055" name="Line 23"/>
          <p:cNvSpPr>
            <a:spLocks noChangeShapeType="1"/>
          </p:cNvSpPr>
          <p:nvPr/>
        </p:nvSpPr>
        <p:spPr bwMode="auto">
          <a:xfrm>
            <a:off x="2057400" y="3124200"/>
            <a:ext cx="1508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0056" name="Line 24"/>
          <p:cNvSpPr>
            <a:spLocks noChangeShapeType="1"/>
          </p:cNvSpPr>
          <p:nvPr/>
        </p:nvSpPr>
        <p:spPr bwMode="auto">
          <a:xfrm flipV="1">
            <a:off x="914400" y="3417888"/>
            <a:ext cx="1293813" cy="111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0057" name="Freeform 25"/>
          <p:cNvSpPr>
            <a:spLocks/>
          </p:cNvSpPr>
          <p:nvPr/>
        </p:nvSpPr>
        <p:spPr bwMode="auto">
          <a:xfrm>
            <a:off x="2208213" y="3048000"/>
            <a:ext cx="606425" cy="439738"/>
          </a:xfrm>
          <a:custGeom>
            <a:avLst/>
            <a:gdLst/>
            <a:ahLst/>
            <a:cxnLst>
              <a:cxn ang="0">
                <a:pos x="382" y="140"/>
              </a:cxn>
              <a:cxn ang="0">
                <a:pos x="378" y="166"/>
              </a:cxn>
              <a:cxn ang="0">
                <a:pos x="370" y="192"/>
              </a:cxn>
              <a:cxn ang="0">
                <a:pos x="359" y="214"/>
              </a:cxn>
              <a:cxn ang="0">
                <a:pos x="340" y="236"/>
              </a:cxn>
              <a:cxn ang="0">
                <a:pos x="317" y="254"/>
              </a:cxn>
              <a:cxn ang="0">
                <a:pos x="294" y="266"/>
              </a:cxn>
              <a:cxn ang="0">
                <a:pos x="267" y="273"/>
              </a:cxn>
              <a:cxn ang="0">
                <a:pos x="237" y="277"/>
              </a:cxn>
              <a:cxn ang="0">
                <a:pos x="237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0"/>
              </a:cxn>
              <a:cxn ang="0">
                <a:pos x="0" y="0"/>
              </a:cxn>
              <a:cxn ang="0">
                <a:pos x="237" y="0"/>
              </a:cxn>
              <a:cxn ang="0">
                <a:pos x="237" y="0"/>
              </a:cxn>
              <a:cxn ang="0">
                <a:pos x="267" y="3"/>
              </a:cxn>
              <a:cxn ang="0">
                <a:pos x="294" y="11"/>
              </a:cxn>
              <a:cxn ang="0">
                <a:pos x="317" y="22"/>
              </a:cxn>
              <a:cxn ang="0">
                <a:pos x="340" y="40"/>
              </a:cxn>
              <a:cxn ang="0">
                <a:pos x="359" y="62"/>
              </a:cxn>
              <a:cxn ang="0">
                <a:pos x="370" y="85"/>
              </a:cxn>
              <a:cxn ang="0">
                <a:pos x="378" y="110"/>
              </a:cxn>
              <a:cxn ang="0">
                <a:pos x="382" y="140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0058" name="Freeform 26"/>
          <p:cNvSpPr>
            <a:spLocks/>
          </p:cNvSpPr>
          <p:nvPr/>
        </p:nvSpPr>
        <p:spPr bwMode="auto">
          <a:xfrm>
            <a:off x="2208213" y="3048000"/>
            <a:ext cx="606425" cy="439738"/>
          </a:xfrm>
          <a:custGeom>
            <a:avLst/>
            <a:gdLst/>
            <a:ahLst/>
            <a:cxnLst>
              <a:cxn ang="0">
                <a:pos x="382" y="140"/>
              </a:cxn>
              <a:cxn ang="0">
                <a:pos x="378" y="166"/>
              </a:cxn>
              <a:cxn ang="0">
                <a:pos x="370" y="192"/>
              </a:cxn>
              <a:cxn ang="0">
                <a:pos x="359" y="214"/>
              </a:cxn>
              <a:cxn ang="0">
                <a:pos x="340" y="236"/>
              </a:cxn>
              <a:cxn ang="0">
                <a:pos x="317" y="254"/>
              </a:cxn>
              <a:cxn ang="0">
                <a:pos x="294" y="266"/>
              </a:cxn>
              <a:cxn ang="0">
                <a:pos x="267" y="273"/>
              </a:cxn>
              <a:cxn ang="0">
                <a:pos x="237" y="277"/>
              </a:cxn>
              <a:cxn ang="0">
                <a:pos x="237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0"/>
              </a:cxn>
              <a:cxn ang="0">
                <a:pos x="0" y="0"/>
              </a:cxn>
              <a:cxn ang="0">
                <a:pos x="237" y="0"/>
              </a:cxn>
              <a:cxn ang="0">
                <a:pos x="237" y="0"/>
              </a:cxn>
              <a:cxn ang="0">
                <a:pos x="267" y="3"/>
              </a:cxn>
              <a:cxn ang="0">
                <a:pos x="294" y="11"/>
              </a:cxn>
              <a:cxn ang="0">
                <a:pos x="317" y="22"/>
              </a:cxn>
              <a:cxn ang="0">
                <a:pos x="340" y="40"/>
              </a:cxn>
              <a:cxn ang="0">
                <a:pos x="359" y="62"/>
              </a:cxn>
              <a:cxn ang="0">
                <a:pos x="370" y="85"/>
              </a:cxn>
              <a:cxn ang="0">
                <a:pos x="378" y="110"/>
              </a:cxn>
              <a:cxn ang="0">
                <a:pos x="382" y="140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0059" name="Text Box 27"/>
          <p:cNvSpPr txBox="1">
            <a:spLocks noChangeArrowheads="1"/>
          </p:cNvSpPr>
          <p:nvPr/>
        </p:nvSpPr>
        <p:spPr bwMode="auto">
          <a:xfrm>
            <a:off x="611188" y="32448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a</a:t>
            </a:r>
            <a:endParaRPr kumimoji="0" lang="en-US" sz="1600" b="0" i="0" u="none" strike="noStrike" kern="1200" cap="none" spc="0" normalizeH="0" baseline="-2500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0060" name="Freeform 28"/>
          <p:cNvSpPr>
            <a:spLocks/>
          </p:cNvSpPr>
          <p:nvPr/>
        </p:nvSpPr>
        <p:spPr bwMode="auto">
          <a:xfrm>
            <a:off x="1524000" y="1752600"/>
            <a:ext cx="533400" cy="1371600"/>
          </a:xfrm>
          <a:custGeom>
            <a:avLst/>
            <a:gdLst/>
            <a:ahLst/>
            <a:cxnLst>
              <a:cxn ang="0">
                <a:pos x="336" y="1056"/>
              </a:cxn>
              <a:cxn ang="0">
                <a:pos x="0" y="1056"/>
              </a:cxn>
              <a:cxn ang="0">
                <a:pos x="0" y="0"/>
              </a:cxn>
            </a:cxnLst>
            <a:rect l="0" t="0" r="r" b="b"/>
            <a:pathLst>
              <a:path w="336" h="1056">
                <a:moveTo>
                  <a:pt x="336" y="1056"/>
                </a:moveTo>
                <a:lnTo>
                  <a:pt x="0" y="1056"/>
                </a:lnTo>
                <a:lnTo>
                  <a:pt x="0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0061" name="Line 29"/>
          <p:cNvSpPr>
            <a:spLocks noChangeShapeType="1"/>
          </p:cNvSpPr>
          <p:nvPr/>
        </p:nvSpPr>
        <p:spPr bwMode="auto">
          <a:xfrm>
            <a:off x="914400" y="17526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0062" name="Freeform 30"/>
          <p:cNvSpPr>
            <a:spLocks/>
          </p:cNvSpPr>
          <p:nvPr/>
        </p:nvSpPr>
        <p:spPr bwMode="auto">
          <a:xfrm>
            <a:off x="1905000" y="2362200"/>
            <a:ext cx="152400" cy="152400"/>
          </a:xfrm>
          <a:custGeom>
            <a:avLst/>
            <a:gdLst/>
            <a:ahLst/>
            <a:cxnLst>
              <a:cxn ang="0">
                <a:pos x="336" y="1056"/>
              </a:cxn>
              <a:cxn ang="0">
                <a:pos x="0" y="1056"/>
              </a:cxn>
              <a:cxn ang="0">
                <a:pos x="0" y="0"/>
              </a:cxn>
            </a:cxnLst>
            <a:rect l="0" t="0" r="r" b="b"/>
            <a:pathLst>
              <a:path w="336" h="1056">
                <a:moveTo>
                  <a:pt x="336" y="1056"/>
                </a:moveTo>
                <a:lnTo>
                  <a:pt x="0" y="1056"/>
                </a:lnTo>
                <a:lnTo>
                  <a:pt x="0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0063" name="Rectangle 31"/>
          <p:cNvSpPr>
            <a:spLocks noChangeArrowheads="1"/>
          </p:cNvSpPr>
          <p:nvPr/>
        </p:nvSpPr>
        <p:spPr bwMode="auto">
          <a:xfrm>
            <a:off x="4343400" y="2819400"/>
            <a:ext cx="600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out</a:t>
            </a:r>
          </a:p>
        </p:txBody>
      </p:sp>
      <p:grpSp>
        <p:nvGrpSpPr>
          <p:cNvPr id="300064" name="Group 32"/>
          <p:cNvGrpSpPr>
            <a:grpSpLocks/>
          </p:cNvGrpSpPr>
          <p:nvPr/>
        </p:nvGrpSpPr>
        <p:grpSpPr bwMode="auto">
          <a:xfrm>
            <a:off x="1447800" y="1676400"/>
            <a:ext cx="152400" cy="152400"/>
            <a:chOff x="240" y="4176"/>
            <a:chExt cx="192" cy="192"/>
          </a:xfrm>
        </p:grpSpPr>
        <p:sp>
          <p:nvSpPr>
            <p:cNvPr id="300065" name="Oval 33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0066" name="Rectangle 34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</p:grpSp>
      <p:sp>
        <p:nvSpPr>
          <p:cNvPr id="300067" name="Text Box 35"/>
          <p:cNvSpPr txBox="1">
            <a:spLocks noChangeArrowheads="1"/>
          </p:cNvSpPr>
          <p:nvPr/>
        </p:nvSpPr>
        <p:spPr bwMode="auto">
          <a:xfrm>
            <a:off x="4840288" y="2362200"/>
            <a:ext cx="364172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bool out = (s&amp;&amp;a)||(!s&amp;&amp;b)</a:t>
            </a:r>
          </a:p>
        </p:txBody>
      </p:sp>
      <p:sp>
        <p:nvSpPr>
          <p:cNvPr id="300068" name="Text Box 36"/>
          <p:cNvSpPr txBox="1">
            <a:spLocks noChangeArrowheads="1"/>
          </p:cNvSpPr>
          <p:nvPr/>
        </p:nvSpPr>
        <p:spPr bwMode="auto">
          <a:xfrm>
            <a:off x="5548313" y="1811338"/>
            <a:ext cx="18573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HCL Expression</a:t>
            </a:r>
          </a:p>
        </p:txBody>
      </p:sp>
    </p:spTree>
    <p:extLst>
      <p:ext uri="{BB962C8B-B14F-4D97-AF65-F5344CB8AC3E}">
        <p14:creationId xmlns:p14="http://schemas.microsoft.com/office/powerpoint/2010/main" val="1359312895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27038" y="128587"/>
            <a:ext cx="8704262" cy="779463"/>
          </a:xfrm>
        </p:spPr>
        <p:txBody>
          <a:bodyPr/>
          <a:lstStyle/>
          <a:p>
            <a:r>
              <a:rPr lang="en-US" dirty="0"/>
              <a:t>Word Multiplexor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0" y="4191000"/>
            <a:ext cx="4775200" cy="1936750"/>
          </a:xfrm>
        </p:spPr>
        <p:txBody>
          <a:bodyPr/>
          <a:lstStyle/>
          <a:p>
            <a:pPr lvl="1"/>
            <a:r>
              <a:rPr lang="en-US"/>
              <a:t>Select input word A or B depending on control signal s</a:t>
            </a:r>
          </a:p>
          <a:p>
            <a:pPr lvl="1"/>
            <a:r>
              <a:rPr lang="en-US"/>
              <a:t>HCL representation</a:t>
            </a:r>
          </a:p>
          <a:p>
            <a:pPr lvl="2"/>
            <a:r>
              <a:rPr lang="en-US"/>
              <a:t>Case expression</a:t>
            </a:r>
          </a:p>
          <a:p>
            <a:pPr lvl="2"/>
            <a:r>
              <a:rPr lang="en-US"/>
              <a:t>Series of test : value pairs</a:t>
            </a:r>
          </a:p>
          <a:p>
            <a:pPr lvl="2"/>
            <a:r>
              <a:rPr lang="en-US"/>
              <a:t>Output value for first successful test</a:t>
            </a:r>
          </a:p>
        </p:txBody>
      </p:sp>
      <p:sp>
        <p:nvSpPr>
          <p:cNvPr id="301122" name="Text Box 66"/>
          <p:cNvSpPr txBox="1">
            <a:spLocks noChangeArrowheads="1"/>
          </p:cNvSpPr>
          <p:nvPr/>
        </p:nvSpPr>
        <p:spPr bwMode="auto">
          <a:xfrm>
            <a:off x="5099050" y="609600"/>
            <a:ext cx="30607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Word-Level Representation</a:t>
            </a:r>
          </a:p>
        </p:txBody>
      </p:sp>
      <p:sp>
        <p:nvSpPr>
          <p:cNvPr id="301124" name="Text Box 68"/>
          <p:cNvSpPr txBox="1">
            <a:spLocks noChangeArrowheads="1"/>
          </p:cNvSpPr>
          <p:nvPr/>
        </p:nvSpPr>
        <p:spPr bwMode="auto">
          <a:xfrm>
            <a:off x="5567363" y="2532063"/>
            <a:ext cx="22891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HCL Representation</a:t>
            </a:r>
          </a:p>
        </p:txBody>
      </p:sp>
      <p:grpSp>
        <p:nvGrpSpPr>
          <p:cNvPr id="301125" name="Group 69"/>
          <p:cNvGrpSpPr>
            <a:grpSpLocks/>
          </p:cNvGrpSpPr>
          <p:nvPr/>
        </p:nvGrpSpPr>
        <p:grpSpPr bwMode="auto">
          <a:xfrm>
            <a:off x="381000" y="685800"/>
            <a:ext cx="4573588" cy="5715000"/>
            <a:chOff x="335" y="720"/>
            <a:chExt cx="2881" cy="3600"/>
          </a:xfrm>
        </p:grpSpPr>
        <p:sp>
          <p:nvSpPr>
            <p:cNvPr id="301126" name="Rectangle 70"/>
            <p:cNvSpPr>
              <a:spLocks noChangeArrowheads="1"/>
            </p:cNvSpPr>
            <p:nvPr/>
          </p:nvSpPr>
          <p:spPr bwMode="auto">
            <a:xfrm>
              <a:off x="816" y="1248"/>
              <a:ext cx="1776" cy="76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1127" name="Freeform 71"/>
            <p:cNvSpPr>
              <a:spLocks/>
            </p:cNvSpPr>
            <p:nvPr/>
          </p:nvSpPr>
          <p:spPr bwMode="auto">
            <a:xfrm flipV="1">
              <a:off x="1824" y="1440"/>
              <a:ext cx="33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1128" name="Freeform 72"/>
            <p:cNvSpPr>
              <a:spLocks/>
            </p:cNvSpPr>
            <p:nvPr/>
          </p:nvSpPr>
          <p:spPr bwMode="auto">
            <a:xfrm>
              <a:off x="1824" y="1728"/>
              <a:ext cx="33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1129" name="Line 73"/>
            <p:cNvSpPr>
              <a:spLocks noChangeShapeType="1"/>
            </p:cNvSpPr>
            <p:nvPr/>
          </p:nvSpPr>
          <p:spPr bwMode="auto">
            <a:xfrm>
              <a:off x="2489" y="1628"/>
              <a:ext cx="247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1130" name="Freeform 74"/>
            <p:cNvSpPr>
              <a:spLocks/>
            </p:cNvSpPr>
            <p:nvPr/>
          </p:nvSpPr>
          <p:spPr bwMode="auto">
            <a:xfrm>
              <a:off x="2110" y="1488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1131" name="Freeform 75"/>
            <p:cNvSpPr>
              <a:spLocks/>
            </p:cNvSpPr>
            <p:nvPr/>
          </p:nvSpPr>
          <p:spPr bwMode="auto">
            <a:xfrm>
              <a:off x="2110" y="1488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grpSp>
          <p:nvGrpSpPr>
            <p:cNvPr id="301132" name="Group 76"/>
            <p:cNvGrpSpPr>
              <a:grpSpLocks/>
            </p:cNvGrpSpPr>
            <p:nvPr/>
          </p:nvGrpSpPr>
          <p:grpSpPr bwMode="auto">
            <a:xfrm>
              <a:off x="1152" y="864"/>
              <a:ext cx="184" cy="384"/>
              <a:chOff x="960" y="1055"/>
              <a:chExt cx="184" cy="384"/>
            </a:xfrm>
          </p:grpSpPr>
          <p:sp>
            <p:nvSpPr>
              <p:cNvPr id="301133" name="Line 77"/>
              <p:cNvSpPr>
                <a:spLocks noChangeShapeType="1"/>
              </p:cNvSpPr>
              <p:nvPr/>
            </p:nvSpPr>
            <p:spPr bwMode="auto">
              <a:xfrm rot="5400000">
                <a:off x="1009" y="1391"/>
                <a:ext cx="9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34" name="Freeform 78"/>
              <p:cNvSpPr>
                <a:spLocks/>
              </p:cNvSpPr>
              <p:nvPr/>
            </p:nvSpPr>
            <p:spPr bwMode="auto">
              <a:xfrm rot="5400000">
                <a:off x="957" y="1154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35" name="Freeform 79"/>
              <p:cNvSpPr>
                <a:spLocks/>
              </p:cNvSpPr>
              <p:nvPr/>
            </p:nvSpPr>
            <p:spPr bwMode="auto">
              <a:xfrm rot="5400000">
                <a:off x="957" y="1154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36" name="Freeform 80"/>
              <p:cNvSpPr>
                <a:spLocks/>
              </p:cNvSpPr>
              <p:nvPr/>
            </p:nvSpPr>
            <p:spPr bwMode="auto">
              <a:xfrm rot="5400000">
                <a:off x="1028" y="1345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37" name="Freeform 81"/>
              <p:cNvSpPr>
                <a:spLocks/>
              </p:cNvSpPr>
              <p:nvPr/>
            </p:nvSpPr>
            <p:spPr bwMode="auto">
              <a:xfrm rot="5400000">
                <a:off x="1028" y="1345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38" name="Line 82"/>
              <p:cNvSpPr>
                <a:spLocks noChangeShapeType="1"/>
              </p:cNvSpPr>
              <p:nvPr/>
            </p:nvSpPr>
            <p:spPr bwMode="auto">
              <a:xfrm rot="5400000">
                <a:off x="1002" y="1102"/>
                <a:ext cx="9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01139" name="Line 83"/>
            <p:cNvSpPr>
              <a:spLocks noChangeShapeType="1"/>
            </p:cNvSpPr>
            <p:nvPr/>
          </p:nvSpPr>
          <p:spPr bwMode="auto">
            <a:xfrm>
              <a:off x="1344" y="1344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1140" name="Line 84"/>
            <p:cNvSpPr>
              <a:spLocks noChangeShapeType="1"/>
            </p:cNvSpPr>
            <p:nvPr/>
          </p:nvSpPr>
          <p:spPr bwMode="auto">
            <a:xfrm>
              <a:off x="624" y="1536"/>
              <a:ext cx="81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1141" name="Freeform 85"/>
            <p:cNvSpPr>
              <a:spLocks/>
            </p:cNvSpPr>
            <p:nvPr/>
          </p:nvSpPr>
          <p:spPr bwMode="auto">
            <a:xfrm>
              <a:off x="1439" y="1296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1142" name="Freeform 86"/>
            <p:cNvSpPr>
              <a:spLocks/>
            </p:cNvSpPr>
            <p:nvPr/>
          </p:nvSpPr>
          <p:spPr bwMode="auto">
            <a:xfrm>
              <a:off x="1439" y="1296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1143" name="Text Box 87"/>
            <p:cNvSpPr txBox="1">
              <a:spLocks noChangeArrowheads="1"/>
            </p:cNvSpPr>
            <p:nvPr/>
          </p:nvSpPr>
          <p:spPr bwMode="auto">
            <a:xfrm>
              <a:off x="335" y="1392"/>
              <a:ext cx="28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b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63</a:t>
              </a:r>
            </a:p>
          </p:txBody>
        </p:sp>
        <p:sp>
          <p:nvSpPr>
            <p:cNvPr id="301144" name="Text Box 88"/>
            <p:cNvSpPr txBox="1">
              <a:spLocks noChangeArrowheads="1"/>
            </p:cNvSpPr>
            <p:nvPr/>
          </p:nvSpPr>
          <p:spPr bwMode="auto">
            <a:xfrm>
              <a:off x="336" y="72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s</a:t>
              </a:r>
            </a:p>
          </p:txBody>
        </p:sp>
        <p:sp>
          <p:nvSpPr>
            <p:cNvPr id="301145" name="Line 89"/>
            <p:cNvSpPr>
              <a:spLocks noChangeShapeType="1"/>
            </p:cNvSpPr>
            <p:nvPr/>
          </p:nvSpPr>
          <p:spPr bwMode="auto">
            <a:xfrm>
              <a:off x="1008" y="1728"/>
              <a:ext cx="43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1146" name="Line 90"/>
            <p:cNvSpPr>
              <a:spLocks noChangeShapeType="1"/>
            </p:cNvSpPr>
            <p:nvPr/>
          </p:nvSpPr>
          <p:spPr bwMode="auto">
            <a:xfrm flipV="1">
              <a:off x="624" y="1920"/>
              <a:ext cx="8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1147" name="Freeform 91"/>
            <p:cNvSpPr>
              <a:spLocks/>
            </p:cNvSpPr>
            <p:nvPr/>
          </p:nvSpPr>
          <p:spPr bwMode="auto">
            <a:xfrm>
              <a:off x="1439" y="1680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1148" name="Freeform 92"/>
            <p:cNvSpPr>
              <a:spLocks/>
            </p:cNvSpPr>
            <p:nvPr/>
          </p:nvSpPr>
          <p:spPr bwMode="auto">
            <a:xfrm>
              <a:off x="1439" y="1680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1149" name="Text Box 93"/>
            <p:cNvSpPr txBox="1">
              <a:spLocks noChangeArrowheads="1"/>
            </p:cNvSpPr>
            <p:nvPr/>
          </p:nvSpPr>
          <p:spPr bwMode="auto">
            <a:xfrm>
              <a:off x="335" y="1804"/>
              <a:ext cx="28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a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63</a:t>
              </a:r>
            </a:p>
          </p:txBody>
        </p:sp>
        <p:sp>
          <p:nvSpPr>
            <p:cNvPr id="301150" name="Line 94"/>
            <p:cNvSpPr>
              <a:spLocks noChangeShapeType="1"/>
            </p:cNvSpPr>
            <p:nvPr/>
          </p:nvSpPr>
          <p:spPr bwMode="auto">
            <a:xfrm>
              <a:off x="624" y="864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1151" name="Freeform 95"/>
            <p:cNvSpPr>
              <a:spLocks/>
            </p:cNvSpPr>
            <p:nvPr/>
          </p:nvSpPr>
          <p:spPr bwMode="auto">
            <a:xfrm>
              <a:off x="1248" y="1248"/>
              <a:ext cx="96" cy="96"/>
            </a:xfrm>
            <a:custGeom>
              <a:avLst/>
              <a:gdLst/>
              <a:ahLst/>
              <a:cxnLst>
                <a:cxn ang="0">
                  <a:pos x="336" y="1056"/>
                </a:cxn>
                <a:cxn ang="0">
                  <a:pos x="0" y="1056"/>
                </a:cxn>
                <a:cxn ang="0">
                  <a:pos x="0" y="0"/>
                </a:cxn>
              </a:cxnLst>
              <a:rect l="0" t="0" r="r" b="b"/>
              <a:pathLst>
                <a:path w="336" h="1056">
                  <a:moveTo>
                    <a:pt x="336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1152" name="Rectangle 96"/>
            <p:cNvSpPr>
              <a:spLocks noChangeArrowheads="1"/>
            </p:cNvSpPr>
            <p:nvPr/>
          </p:nvSpPr>
          <p:spPr bwMode="auto">
            <a:xfrm>
              <a:off x="2784" y="153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out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63</a:t>
              </a:r>
            </a:p>
          </p:txBody>
        </p:sp>
        <p:sp>
          <p:nvSpPr>
            <p:cNvPr id="301153" name="Rectangle 97"/>
            <p:cNvSpPr>
              <a:spLocks noChangeArrowheads="1"/>
            </p:cNvSpPr>
            <p:nvPr/>
          </p:nvSpPr>
          <p:spPr bwMode="auto">
            <a:xfrm>
              <a:off x="816" y="2016"/>
              <a:ext cx="1776" cy="76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1154" name="Freeform 98"/>
            <p:cNvSpPr>
              <a:spLocks/>
            </p:cNvSpPr>
            <p:nvPr/>
          </p:nvSpPr>
          <p:spPr bwMode="auto">
            <a:xfrm flipV="1">
              <a:off x="1824" y="2208"/>
              <a:ext cx="33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1155" name="Freeform 99"/>
            <p:cNvSpPr>
              <a:spLocks/>
            </p:cNvSpPr>
            <p:nvPr/>
          </p:nvSpPr>
          <p:spPr bwMode="auto">
            <a:xfrm>
              <a:off x="1824" y="2496"/>
              <a:ext cx="33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1156" name="Line 100"/>
            <p:cNvSpPr>
              <a:spLocks noChangeShapeType="1"/>
            </p:cNvSpPr>
            <p:nvPr/>
          </p:nvSpPr>
          <p:spPr bwMode="auto">
            <a:xfrm>
              <a:off x="2489" y="2396"/>
              <a:ext cx="247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1157" name="Freeform 101"/>
            <p:cNvSpPr>
              <a:spLocks/>
            </p:cNvSpPr>
            <p:nvPr/>
          </p:nvSpPr>
          <p:spPr bwMode="auto">
            <a:xfrm>
              <a:off x="2110" y="2256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1158" name="Freeform 102"/>
            <p:cNvSpPr>
              <a:spLocks/>
            </p:cNvSpPr>
            <p:nvPr/>
          </p:nvSpPr>
          <p:spPr bwMode="auto">
            <a:xfrm>
              <a:off x="2110" y="2256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1159" name="Line 103"/>
            <p:cNvSpPr>
              <a:spLocks noChangeShapeType="1"/>
            </p:cNvSpPr>
            <p:nvPr/>
          </p:nvSpPr>
          <p:spPr bwMode="auto">
            <a:xfrm>
              <a:off x="1344" y="2112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1160" name="Line 104"/>
            <p:cNvSpPr>
              <a:spLocks noChangeShapeType="1"/>
            </p:cNvSpPr>
            <p:nvPr/>
          </p:nvSpPr>
          <p:spPr bwMode="auto">
            <a:xfrm>
              <a:off x="624" y="2304"/>
              <a:ext cx="81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1161" name="Freeform 105"/>
            <p:cNvSpPr>
              <a:spLocks/>
            </p:cNvSpPr>
            <p:nvPr/>
          </p:nvSpPr>
          <p:spPr bwMode="auto">
            <a:xfrm>
              <a:off x="1439" y="2064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1162" name="Freeform 106"/>
            <p:cNvSpPr>
              <a:spLocks/>
            </p:cNvSpPr>
            <p:nvPr/>
          </p:nvSpPr>
          <p:spPr bwMode="auto">
            <a:xfrm>
              <a:off x="1439" y="2064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1163" name="Text Box 107"/>
            <p:cNvSpPr txBox="1">
              <a:spLocks noChangeArrowheads="1"/>
            </p:cNvSpPr>
            <p:nvPr/>
          </p:nvSpPr>
          <p:spPr bwMode="auto">
            <a:xfrm>
              <a:off x="335" y="2160"/>
              <a:ext cx="28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b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62</a:t>
              </a:r>
            </a:p>
          </p:txBody>
        </p:sp>
        <p:sp>
          <p:nvSpPr>
            <p:cNvPr id="301164" name="Line 108"/>
            <p:cNvSpPr>
              <a:spLocks noChangeShapeType="1"/>
            </p:cNvSpPr>
            <p:nvPr/>
          </p:nvSpPr>
          <p:spPr bwMode="auto">
            <a:xfrm>
              <a:off x="1008" y="2496"/>
              <a:ext cx="43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1165" name="Line 109"/>
            <p:cNvSpPr>
              <a:spLocks noChangeShapeType="1"/>
            </p:cNvSpPr>
            <p:nvPr/>
          </p:nvSpPr>
          <p:spPr bwMode="auto">
            <a:xfrm flipV="1">
              <a:off x="624" y="2688"/>
              <a:ext cx="8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1166" name="Freeform 110"/>
            <p:cNvSpPr>
              <a:spLocks/>
            </p:cNvSpPr>
            <p:nvPr/>
          </p:nvSpPr>
          <p:spPr bwMode="auto">
            <a:xfrm>
              <a:off x="1439" y="2448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1167" name="Freeform 111"/>
            <p:cNvSpPr>
              <a:spLocks/>
            </p:cNvSpPr>
            <p:nvPr/>
          </p:nvSpPr>
          <p:spPr bwMode="auto">
            <a:xfrm>
              <a:off x="1439" y="2448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1168" name="Text Box 112"/>
            <p:cNvSpPr txBox="1">
              <a:spLocks noChangeArrowheads="1"/>
            </p:cNvSpPr>
            <p:nvPr/>
          </p:nvSpPr>
          <p:spPr bwMode="auto">
            <a:xfrm>
              <a:off x="335" y="2572"/>
              <a:ext cx="28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a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62</a:t>
              </a:r>
            </a:p>
          </p:txBody>
        </p:sp>
        <p:sp>
          <p:nvSpPr>
            <p:cNvPr id="301169" name="Freeform 113"/>
            <p:cNvSpPr>
              <a:spLocks/>
            </p:cNvSpPr>
            <p:nvPr/>
          </p:nvSpPr>
          <p:spPr bwMode="auto">
            <a:xfrm>
              <a:off x="1248" y="2016"/>
              <a:ext cx="96" cy="96"/>
            </a:xfrm>
            <a:custGeom>
              <a:avLst/>
              <a:gdLst/>
              <a:ahLst/>
              <a:cxnLst>
                <a:cxn ang="0">
                  <a:pos x="336" y="1056"/>
                </a:cxn>
                <a:cxn ang="0">
                  <a:pos x="0" y="1056"/>
                </a:cxn>
                <a:cxn ang="0">
                  <a:pos x="0" y="0"/>
                </a:cxn>
              </a:cxnLst>
              <a:rect l="0" t="0" r="r" b="b"/>
              <a:pathLst>
                <a:path w="336" h="1056">
                  <a:moveTo>
                    <a:pt x="336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1170" name="Rectangle 114"/>
            <p:cNvSpPr>
              <a:spLocks noChangeArrowheads="1"/>
            </p:cNvSpPr>
            <p:nvPr/>
          </p:nvSpPr>
          <p:spPr bwMode="auto">
            <a:xfrm>
              <a:off x="2784" y="2304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out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62</a:t>
              </a:r>
            </a:p>
          </p:txBody>
        </p:sp>
        <p:sp>
          <p:nvSpPr>
            <p:cNvPr id="301171" name="Rectangle 115"/>
            <p:cNvSpPr>
              <a:spLocks noChangeArrowheads="1"/>
            </p:cNvSpPr>
            <p:nvPr/>
          </p:nvSpPr>
          <p:spPr bwMode="auto">
            <a:xfrm>
              <a:off x="816" y="3552"/>
              <a:ext cx="1776" cy="76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1172" name="Freeform 116"/>
            <p:cNvSpPr>
              <a:spLocks/>
            </p:cNvSpPr>
            <p:nvPr/>
          </p:nvSpPr>
          <p:spPr bwMode="auto">
            <a:xfrm flipV="1">
              <a:off x="1824" y="3744"/>
              <a:ext cx="33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1173" name="Freeform 117"/>
            <p:cNvSpPr>
              <a:spLocks/>
            </p:cNvSpPr>
            <p:nvPr/>
          </p:nvSpPr>
          <p:spPr bwMode="auto">
            <a:xfrm>
              <a:off x="1824" y="4032"/>
              <a:ext cx="33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1174" name="Line 118"/>
            <p:cNvSpPr>
              <a:spLocks noChangeShapeType="1"/>
            </p:cNvSpPr>
            <p:nvPr/>
          </p:nvSpPr>
          <p:spPr bwMode="auto">
            <a:xfrm>
              <a:off x="2489" y="3932"/>
              <a:ext cx="247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1175" name="Freeform 119"/>
            <p:cNvSpPr>
              <a:spLocks/>
            </p:cNvSpPr>
            <p:nvPr/>
          </p:nvSpPr>
          <p:spPr bwMode="auto">
            <a:xfrm>
              <a:off x="2110" y="3792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1176" name="Freeform 120"/>
            <p:cNvSpPr>
              <a:spLocks/>
            </p:cNvSpPr>
            <p:nvPr/>
          </p:nvSpPr>
          <p:spPr bwMode="auto">
            <a:xfrm>
              <a:off x="2110" y="3792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1177" name="Line 121"/>
            <p:cNvSpPr>
              <a:spLocks noChangeShapeType="1"/>
            </p:cNvSpPr>
            <p:nvPr/>
          </p:nvSpPr>
          <p:spPr bwMode="auto">
            <a:xfrm>
              <a:off x="1344" y="3648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1178" name="Line 122"/>
            <p:cNvSpPr>
              <a:spLocks noChangeShapeType="1"/>
            </p:cNvSpPr>
            <p:nvPr/>
          </p:nvSpPr>
          <p:spPr bwMode="auto">
            <a:xfrm>
              <a:off x="624" y="3840"/>
              <a:ext cx="81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1179" name="Freeform 123"/>
            <p:cNvSpPr>
              <a:spLocks/>
            </p:cNvSpPr>
            <p:nvPr/>
          </p:nvSpPr>
          <p:spPr bwMode="auto">
            <a:xfrm>
              <a:off x="1439" y="3600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1180" name="Freeform 124"/>
            <p:cNvSpPr>
              <a:spLocks/>
            </p:cNvSpPr>
            <p:nvPr/>
          </p:nvSpPr>
          <p:spPr bwMode="auto">
            <a:xfrm>
              <a:off x="1439" y="3600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1181" name="Text Box 125"/>
            <p:cNvSpPr txBox="1">
              <a:spLocks noChangeArrowheads="1"/>
            </p:cNvSpPr>
            <p:nvPr/>
          </p:nvSpPr>
          <p:spPr bwMode="auto">
            <a:xfrm>
              <a:off x="384" y="3696"/>
              <a:ext cx="2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b</a:t>
              </a:r>
              <a:r>
                <a:rPr kumimoji="0" lang="en-US" sz="1600" b="0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01182" name="Line 126"/>
            <p:cNvSpPr>
              <a:spLocks noChangeShapeType="1"/>
            </p:cNvSpPr>
            <p:nvPr/>
          </p:nvSpPr>
          <p:spPr bwMode="auto">
            <a:xfrm>
              <a:off x="1344" y="4032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1183" name="Line 127"/>
            <p:cNvSpPr>
              <a:spLocks noChangeShapeType="1"/>
            </p:cNvSpPr>
            <p:nvPr/>
          </p:nvSpPr>
          <p:spPr bwMode="auto">
            <a:xfrm flipV="1">
              <a:off x="624" y="4224"/>
              <a:ext cx="8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1184" name="Freeform 128"/>
            <p:cNvSpPr>
              <a:spLocks/>
            </p:cNvSpPr>
            <p:nvPr/>
          </p:nvSpPr>
          <p:spPr bwMode="auto">
            <a:xfrm>
              <a:off x="1439" y="3984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1185" name="Freeform 129"/>
            <p:cNvSpPr>
              <a:spLocks/>
            </p:cNvSpPr>
            <p:nvPr/>
          </p:nvSpPr>
          <p:spPr bwMode="auto">
            <a:xfrm>
              <a:off x="1439" y="3984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1186" name="Text Box 130"/>
            <p:cNvSpPr txBox="1">
              <a:spLocks noChangeArrowheads="1"/>
            </p:cNvSpPr>
            <p:nvPr/>
          </p:nvSpPr>
          <p:spPr bwMode="auto">
            <a:xfrm>
              <a:off x="384" y="4108"/>
              <a:ext cx="2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a</a:t>
              </a:r>
              <a:r>
                <a:rPr kumimoji="0" lang="en-US" sz="1600" b="0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01187" name="Freeform 131"/>
            <p:cNvSpPr>
              <a:spLocks/>
            </p:cNvSpPr>
            <p:nvPr/>
          </p:nvSpPr>
          <p:spPr bwMode="auto">
            <a:xfrm>
              <a:off x="1248" y="1344"/>
              <a:ext cx="144" cy="2304"/>
            </a:xfrm>
            <a:custGeom>
              <a:avLst/>
              <a:gdLst/>
              <a:ahLst/>
              <a:cxnLst>
                <a:cxn ang="0">
                  <a:pos x="336" y="1056"/>
                </a:cxn>
                <a:cxn ang="0">
                  <a:pos x="0" y="1056"/>
                </a:cxn>
                <a:cxn ang="0">
                  <a:pos x="0" y="0"/>
                </a:cxn>
              </a:cxnLst>
              <a:rect l="0" t="0" r="r" b="b"/>
              <a:pathLst>
                <a:path w="336" h="1056">
                  <a:moveTo>
                    <a:pt x="336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1188" name="Rectangle 132"/>
            <p:cNvSpPr>
              <a:spLocks noChangeArrowheads="1"/>
            </p:cNvSpPr>
            <p:nvPr/>
          </p:nvSpPr>
          <p:spPr bwMode="auto">
            <a:xfrm>
              <a:off x="2784" y="3840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out</a:t>
              </a:r>
              <a:r>
                <a:rPr kumimoji="0" lang="en-US" sz="1600" b="0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01189" name="Freeform 133"/>
            <p:cNvSpPr>
              <a:spLocks/>
            </p:cNvSpPr>
            <p:nvPr/>
          </p:nvSpPr>
          <p:spPr bwMode="auto">
            <a:xfrm>
              <a:off x="1008" y="864"/>
              <a:ext cx="336" cy="3168"/>
            </a:xfrm>
            <a:custGeom>
              <a:avLst/>
              <a:gdLst/>
              <a:ahLst/>
              <a:cxnLst>
                <a:cxn ang="0">
                  <a:pos x="336" y="1056"/>
                </a:cxn>
                <a:cxn ang="0">
                  <a:pos x="0" y="1056"/>
                </a:cxn>
                <a:cxn ang="0">
                  <a:pos x="0" y="0"/>
                </a:cxn>
              </a:cxnLst>
              <a:rect l="0" t="0" r="r" b="b"/>
              <a:pathLst>
                <a:path w="336" h="1056">
                  <a:moveTo>
                    <a:pt x="336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grpSp>
          <p:nvGrpSpPr>
            <p:cNvPr id="301190" name="Group 134"/>
            <p:cNvGrpSpPr>
              <a:grpSpLocks/>
            </p:cNvGrpSpPr>
            <p:nvPr/>
          </p:nvGrpSpPr>
          <p:grpSpPr bwMode="auto">
            <a:xfrm>
              <a:off x="1200" y="1296"/>
              <a:ext cx="96" cy="96"/>
              <a:chOff x="240" y="4176"/>
              <a:chExt cx="192" cy="192"/>
            </a:xfrm>
          </p:grpSpPr>
          <p:sp>
            <p:nvSpPr>
              <p:cNvPr id="301191" name="Oval 135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92" name="Rectangle 136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301193" name="Group 137"/>
            <p:cNvGrpSpPr>
              <a:grpSpLocks/>
            </p:cNvGrpSpPr>
            <p:nvPr/>
          </p:nvGrpSpPr>
          <p:grpSpPr bwMode="auto">
            <a:xfrm>
              <a:off x="1200" y="2064"/>
              <a:ext cx="96" cy="96"/>
              <a:chOff x="240" y="4176"/>
              <a:chExt cx="192" cy="192"/>
            </a:xfrm>
          </p:grpSpPr>
          <p:sp>
            <p:nvSpPr>
              <p:cNvPr id="301194" name="Oval 138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95" name="Rectangle 139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301196" name="Group 140"/>
            <p:cNvGrpSpPr>
              <a:grpSpLocks/>
            </p:cNvGrpSpPr>
            <p:nvPr/>
          </p:nvGrpSpPr>
          <p:grpSpPr bwMode="auto">
            <a:xfrm>
              <a:off x="960" y="1680"/>
              <a:ext cx="96" cy="96"/>
              <a:chOff x="240" y="4176"/>
              <a:chExt cx="192" cy="192"/>
            </a:xfrm>
          </p:grpSpPr>
          <p:sp>
            <p:nvSpPr>
              <p:cNvPr id="301197" name="Oval 141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98" name="Rectangle 142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301199" name="Group 143"/>
            <p:cNvGrpSpPr>
              <a:grpSpLocks/>
            </p:cNvGrpSpPr>
            <p:nvPr/>
          </p:nvGrpSpPr>
          <p:grpSpPr bwMode="auto">
            <a:xfrm>
              <a:off x="960" y="2448"/>
              <a:ext cx="96" cy="96"/>
              <a:chOff x="240" y="4176"/>
              <a:chExt cx="192" cy="192"/>
            </a:xfrm>
          </p:grpSpPr>
          <p:sp>
            <p:nvSpPr>
              <p:cNvPr id="301200" name="Oval 144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201" name="Rectangle 145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301202" name="Group 146"/>
            <p:cNvGrpSpPr>
              <a:grpSpLocks/>
            </p:cNvGrpSpPr>
            <p:nvPr/>
          </p:nvGrpSpPr>
          <p:grpSpPr bwMode="auto">
            <a:xfrm>
              <a:off x="1584" y="2976"/>
              <a:ext cx="96" cy="384"/>
              <a:chOff x="1584" y="2544"/>
              <a:chExt cx="96" cy="384"/>
            </a:xfrm>
          </p:grpSpPr>
          <p:grpSp>
            <p:nvGrpSpPr>
              <p:cNvPr id="301203" name="Group 147"/>
              <p:cNvGrpSpPr>
                <a:grpSpLocks/>
              </p:cNvGrpSpPr>
              <p:nvPr/>
            </p:nvGrpSpPr>
            <p:grpSpPr bwMode="auto">
              <a:xfrm>
                <a:off x="1584" y="2544"/>
                <a:ext cx="96" cy="96"/>
                <a:chOff x="240" y="4176"/>
                <a:chExt cx="192" cy="192"/>
              </a:xfrm>
            </p:grpSpPr>
            <p:sp>
              <p:nvSpPr>
                <p:cNvPr id="301204" name="Oval 148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1205" name="Rectangle 149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1206" name="Group 150"/>
              <p:cNvGrpSpPr>
                <a:grpSpLocks/>
              </p:cNvGrpSpPr>
              <p:nvPr/>
            </p:nvGrpSpPr>
            <p:grpSpPr bwMode="auto">
              <a:xfrm>
                <a:off x="1584" y="2688"/>
                <a:ext cx="96" cy="96"/>
                <a:chOff x="240" y="4176"/>
                <a:chExt cx="192" cy="192"/>
              </a:xfrm>
            </p:grpSpPr>
            <p:sp>
              <p:nvSpPr>
                <p:cNvPr id="301207" name="Oval 151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1208" name="Rectangle 152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1209" name="Group 153"/>
              <p:cNvGrpSpPr>
                <a:grpSpLocks/>
              </p:cNvGrpSpPr>
              <p:nvPr/>
            </p:nvGrpSpPr>
            <p:grpSpPr bwMode="auto">
              <a:xfrm>
                <a:off x="1584" y="2832"/>
                <a:ext cx="96" cy="96"/>
                <a:chOff x="240" y="4176"/>
                <a:chExt cx="192" cy="192"/>
              </a:xfrm>
            </p:grpSpPr>
            <p:sp>
              <p:nvSpPr>
                <p:cNvPr id="301210" name="Oval 154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1211" name="Rectangle 155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1212" name="Group 156"/>
            <p:cNvGrpSpPr>
              <a:grpSpLocks/>
            </p:cNvGrpSpPr>
            <p:nvPr/>
          </p:nvGrpSpPr>
          <p:grpSpPr bwMode="auto">
            <a:xfrm>
              <a:off x="960" y="816"/>
              <a:ext cx="96" cy="96"/>
              <a:chOff x="240" y="4176"/>
              <a:chExt cx="192" cy="192"/>
            </a:xfrm>
          </p:grpSpPr>
          <p:sp>
            <p:nvSpPr>
              <p:cNvPr id="301213" name="Oval 157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214" name="Rectangle 158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1221" name="Rectangle 165"/>
          <p:cNvSpPr>
            <a:spLocks noChangeArrowheads="1"/>
          </p:cNvSpPr>
          <p:nvPr/>
        </p:nvSpPr>
        <p:spPr bwMode="auto">
          <a:xfrm>
            <a:off x="5715000" y="2892425"/>
            <a:ext cx="16859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 Out = [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s : A;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1 : B;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];</a:t>
            </a:r>
          </a:p>
        </p:txBody>
      </p:sp>
      <p:grpSp>
        <p:nvGrpSpPr>
          <p:cNvPr id="301226" name="Group 170"/>
          <p:cNvGrpSpPr>
            <a:grpSpLocks/>
          </p:cNvGrpSpPr>
          <p:nvPr/>
        </p:nvGrpSpPr>
        <p:grpSpPr bwMode="auto">
          <a:xfrm>
            <a:off x="5486400" y="1084263"/>
            <a:ext cx="2189163" cy="1257300"/>
            <a:chOff x="3504" y="2064"/>
            <a:chExt cx="1379" cy="792"/>
          </a:xfrm>
        </p:grpSpPr>
        <p:sp>
          <p:nvSpPr>
            <p:cNvPr id="301222" name="Rectangle 166"/>
            <p:cNvSpPr>
              <a:spLocks noChangeArrowheads="1"/>
            </p:cNvSpPr>
            <p:nvPr/>
          </p:nvSpPr>
          <p:spPr bwMode="auto">
            <a:xfrm>
              <a:off x="3504" y="206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s</a:t>
              </a:r>
            </a:p>
          </p:txBody>
        </p:sp>
        <p:sp>
          <p:nvSpPr>
            <p:cNvPr id="301215" name="Line 159"/>
            <p:cNvSpPr>
              <a:spLocks noChangeShapeType="1"/>
            </p:cNvSpPr>
            <p:nvPr/>
          </p:nvSpPr>
          <p:spPr bwMode="auto">
            <a:xfrm>
              <a:off x="3696" y="2496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1216" name="Line 160"/>
            <p:cNvSpPr>
              <a:spLocks noChangeShapeType="1"/>
            </p:cNvSpPr>
            <p:nvPr/>
          </p:nvSpPr>
          <p:spPr bwMode="auto">
            <a:xfrm>
              <a:off x="3696" y="2736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1217" name="Rectangle 161"/>
            <p:cNvSpPr>
              <a:spLocks noChangeArrowheads="1"/>
            </p:cNvSpPr>
            <p:nvPr/>
          </p:nvSpPr>
          <p:spPr bwMode="auto">
            <a:xfrm>
              <a:off x="3504" y="2380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301218" name="Rectangle 162"/>
            <p:cNvSpPr>
              <a:spLocks noChangeArrowheads="1"/>
            </p:cNvSpPr>
            <p:nvPr/>
          </p:nvSpPr>
          <p:spPr bwMode="auto">
            <a:xfrm>
              <a:off x="3504" y="2640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301219" name="Line 163"/>
            <p:cNvSpPr>
              <a:spLocks noChangeShapeType="1"/>
            </p:cNvSpPr>
            <p:nvPr/>
          </p:nvSpPr>
          <p:spPr bwMode="auto">
            <a:xfrm>
              <a:off x="4320" y="2592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1220" name="Rectangle 164"/>
            <p:cNvSpPr>
              <a:spLocks noChangeArrowheads="1"/>
            </p:cNvSpPr>
            <p:nvPr/>
          </p:nvSpPr>
          <p:spPr bwMode="auto">
            <a:xfrm>
              <a:off x="4560" y="2486"/>
              <a:ext cx="32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Out</a:t>
              </a:r>
            </a:p>
          </p:txBody>
        </p:sp>
        <p:sp>
          <p:nvSpPr>
            <p:cNvPr id="301223" name="Freeform 167"/>
            <p:cNvSpPr>
              <a:spLocks/>
            </p:cNvSpPr>
            <p:nvPr/>
          </p:nvSpPr>
          <p:spPr bwMode="auto">
            <a:xfrm>
              <a:off x="3696" y="2208"/>
              <a:ext cx="432" cy="144"/>
            </a:xfrm>
            <a:custGeom>
              <a:avLst/>
              <a:gdLst/>
              <a:ahLst/>
              <a:cxnLst>
                <a:cxn ang="0">
                  <a:pos x="432" y="144"/>
                </a:cxn>
                <a:cxn ang="0">
                  <a:pos x="432" y="0"/>
                </a:cxn>
                <a:cxn ang="0">
                  <a:pos x="0" y="0"/>
                </a:cxn>
              </a:cxnLst>
              <a:rect l="0" t="0" r="r" b="b"/>
              <a:pathLst>
                <a:path w="432" h="144">
                  <a:moveTo>
                    <a:pt x="432" y="144"/>
                  </a:moveTo>
                  <a:lnTo>
                    <a:pt x="432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1224" name="AutoShape 168"/>
            <p:cNvSpPr>
              <a:spLocks noChangeArrowheads="1"/>
            </p:cNvSpPr>
            <p:nvPr/>
          </p:nvSpPr>
          <p:spPr bwMode="auto">
            <a:xfrm>
              <a:off x="3936" y="2328"/>
              <a:ext cx="423" cy="528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MUX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7484865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HCL Word-Level Examples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10200" y="1447800"/>
            <a:ext cx="3873500" cy="2286000"/>
          </a:xfrm>
        </p:spPr>
        <p:txBody>
          <a:bodyPr/>
          <a:lstStyle/>
          <a:p>
            <a:pPr lvl="1"/>
            <a:r>
              <a:rPr lang="en-US" sz="1800"/>
              <a:t>Find minimum of three input words</a:t>
            </a:r>
          </a:p>
          <a:p>
            <a:pPr lvl="1"/>
            <a:r>
              <a:rPr lang="en-US" sz="1800"/>
              <a:t>HCL case expression</a:t>
            </a:r>
          </a:p>
          <a:p>
            <a:pPr lvl="1"/>
            <a:r>
              <a:rPr lang="en-US" sz="1800"/>
              <a:t>Final case guarantees match</a:t>
            </a:r>
          </a:p>
        </p:txBody>
      </p:sp>
      <p:grpSp>
        <p:nvGrpSpPr>
          <p:cNvPr id="302095" name="Group 15"/>
          <p:cNvGrpSpPr>
            <a:grpSpLocks/>
          </p:cNvGrpSpPr>
          <p:nvPr/>
        </p:nvGrpSpPr>
        <p:grpSpPr bwMode="auto">
          <a:xfrm>
            <a:off x="381000" y="1828800"/>
            <a:ext cx="2300288" cy="914400"/>
            <a:chOff x="2236" y="1104"/>
            <a:chExt cx="1449" cy="576"/>
          </a:xfrm>
        </p:grpSpPr>
        <p:sp>
          <p:nvSpPr>
            <p:cNvPr id="302084" name="Line 4"/>
            <p:cNvSpPr>
              <a:spLocks noChangeShapeType="1"/>
            </p:cNvSpPr>
            <p:nvPr/>
          </p:nvSpPr>
          <p:spPr bwMode="auto">
            <a:xfrm>
              <a:off x="2428" y="1536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2085" name="Rectangle 5"/>
            <p:cNvSpPr>
              <a:spLocks noChangeArrowheads="1"/>
            </p:cNvSpPr>
            <p:nvPr/>
          </p:nvSpPr>
          <p:spPr bwMode="auto">
            <a:xfrm>
              <a:off x="2236" y="1440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302086" name="Line 6"/>
            <p:cNvSpPr>
              <a:spLocks noChangeShapeType="1"/>
            </p:cNvSpPr>
            <p:nvPr/>
          </p:nvSpPr>
          <p:spPr bwMode="auto">
            <a:xfrm>
              <a:off x="3052" y="1392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2087" name="Rectangle 7"/>
            <p:cNvSpPr>
              <a:spLocks noChangeArrowheads="1"/>
            </p:cNvSpPr>
            <p:nvPr/>
          </p:nvSpPr>
          <p:spPr bwMode="auto">
            <a:xfrm>
              <a:off x="3292" y="1286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Min3</a:t>
              </a:r>
            </a:p>
          </p:txBody>
        </p:sp>
        <p:sp>
          <p:nvSpPr>
            <p:cNvPr id="302088" name="AutoShape 8"/>
            <p:cNvSpPr>
              <a:spLocks noChangeArrowheads="1"/>
            </p:cNvSpPr>
            <p:nvPr/>
          </p:nvSpPr>
          <p:spPr bwMode="auto">
            <a:xfrm>
              <a:off x="2668" y="1104"/>
              <a:ext cx="423" cy="576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MIN3</a:t>
              </a:r>
            </a:p>
          </p:txBody>
        </p:sp>
        <p:sp>
          <p:nvSpPr>
            <p:cNvPr id="302089" name="Line 9"/>
            <p:cNvSpPr>
              <a:spLocks noChangeShapeType="1"/>
            </p:cNvSpPr>
            <p:nvPr/>
          </p:nvSpPr>
          <p:spPr bwMode="auto">
            <a:xfrm>
              <a:off x="2428" y="1392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2090" name="Rectangle 10"/>
            <p:cNvSpPr>
              <a:spLocks noChangeArrowheads="1"/>
            </p:cNvSpPr>
            <p:nvPr/>
          </p:nvSpPr>
          <p:spPr bwMode="auto">
            <a:xfrm>
              <a:off x="2236" y="1296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302091" name="Line 11"/>
            <p:cNvSpPr>
              <a:spLocks noChangeShapeType="1"/>
            </p:cNvSpPr>
            <p:nvPr/>
          </p:nvSpPr>
          <p:spPr bwMode="auto">
            <a:xfrm>
              <a:off x="2428" y="1248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2092" name="Rectangle 12"/>
            <p:cNvSpPr>
              <a:spLocks noChangeArrowheads="1"/>
            </p:cNvSpPr>
            <p:nvPr/>
          </p:nvSpPr>
          <p:spPr bwMode="auto">
            <a:xfrm>
              <a:off x="2236" y="1152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C</a:t>
              </a:r>
            </a:p>
          </p:txBody>
        </p:sp>
      </p:grpSp>
      <p:sp>
        <p:nvSpPr>
          <p:cNvPr id="302094" name="Rectangle 14"/>
          <p:cNvSpPr>
            <a:spLocks noChangeArrowheads="1"/>
          </p:cNvSpPr>
          <p:nvPr/>
        </p:nvSpPr>
        <p:spPr bwMode="auto">
          <a:xfrm>
            <a:off x="2743200" y="1600200"/>
            <a:ext cx="305117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 Min3 = [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A &lt; B &amp;&amp; A &lt; C : A;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B &lt; A &amp;&amp; B &lt; C : B;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1              : C;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];</a:t>
            </a:r>
          </a:p>
        </p:txBody>
      </p:sp>
      <p:grpSp>
        <p:nvGrpSpPr>
          <p:cNvPr id="302117" name="Group 37"/>
          <p:cNvGrpSpPr>
            <a:grpSpLocks/>
          </p:cNvGrpSpPr>
          <p:nvPr/>
        </p:nvGrpSpPr>
        <p:grpSpPr bwMode="auto">
          <a:xfrm>
            <a:off x="304800" y="3810000"/>
            <a:ext cx="2378075" cy="1860550"/>
            <a:chOff x="192" y="2400"/>
            <a:chExt cx="1498" cy="1172"/>
          </a:xfrm>
        </p:grpSpPr>
        <p:sp>
          <p:nvSpPr>
            <p:cNvPr id="302096" name="Line 16"/>
            <p:cNvSpPr>
              <a:spLocks noChangeShapeType="1"/>
            </p:cNvSpPr>
            <p:nvPr/>
          </p:nvSpPr>
          <p:spPr bwMode="auto">
            <a:xfrm>
              <a:off x="432" y="2996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2097" name="Line 17"/>
            <p:cNvSpPr>
              <a:spLocks noChangeShapeType="1"/>
            </p:cNvSpPr>
            <p:nvPr/>
          </p:nvSpPr>
          <p:spPr bwMode="auto">
            <a:xfrm>
              <a:off x="432" y="3428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2098" name="Rectangle 18"/>
            <p:cNvSpPr>
              <a:spLocks noChangeArrowheads="1"/>
            </p:cNvSpPr>
            <p:nvPr/>
          </p:nvSpPr>
          <p:spPr bwMode="auto">
            <a:xfrm>
              <a:off x="192" y="2880"/>
              <a:ext cx="27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D0</a:t>
              </a:r>
            </a:p>
          </p:txBody>
        </p:sp>
        <p:sp>
          <p:nvSpPr>
            <p:cNvPr id="302099" name="Rectangle 19"/>
            <p:cNvSpPr>
              <a:spLocks noChangeArrowheads="1"/>
            </p:cNvSpPr>
            <p:nvPr/>
          </p:nvSpPr>
          <p:spPr bwMode="auto">
            <a:xfrm>
              <a:off x="192" y="3332"/>
              <a:ext cx="27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D3</a:t>
              </a:r>
            </a:p>
          </p:txBody>
        </p:sp>
        <p:sp>
          <p:nvSpPr>
            <p:cNvPr id="302100" name="Line 20"/>
            <p:cNvSpPr>
              <a:spLocks noChangeShapeType="1"/>
            </p:cNvSpPr>
            <p:nvPr/>
          </p:nvSpPr>
          <p:spPr bwMode="auto">
            <a:xfrm>
              <a:off x="1056" y="3188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2101" name="Rectangle 21"/>
            <p:cNvSpPr>
              <a:spLocks noChangeArrowheads="1"/>
            </p:cNvSpPr>
            <p:nvPr/>
          </p:nvSpPr>
          <p:spPr bwMode="auto">
            <a:xfrm>
              <a:off x="1296" y="3082"/>
              <a:ext cx="3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Out4</a:t>
              </a:r>
            </a:p>
          </p:txBody>
        </p:sp>
        <p:sp>
          <p:nvSpPr>
            <p:cNvPr id="302102" name="Rectangle 22"/>
            <p:cNvSpPr>
              <a:spLocks noChangeArrowheads="1"/>
            </p:cNvSpPr>
            <p:nvPr/>
          </p:nvSpPr>
          <p:spPr bwMode="auto">
            <a:xfrm>
              <a:off x="192" y="2564"/>
              <a:ext cx="25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s0</a:t>
              </a:r>
            </a:p>
          </p:txBody>
        </p:sp>
        <p:sp>
          <p:nvSpPr>
            <p:cNvPr id="302103" name="Freeform 23"/>
            <p:cNvSpPr>
              <a:spLocks/>
            </p:cNvSpPr>
            <p:nvPr/>
          </p:nvSpPr>
          <p:spPr bwMode="auto">
            <a:xfrm>
              <a:off x="432" y="2708"/>
              <a:ext cx="432" cy="144"/>
            </a:xfrm>
            <a:custGeom>
              <a:avLst/>
              <a:gdLst/>
              <a:ahLst/>
              <a:cxnLst>
                <a:cxn ang="0">
                  <a:pos x="432" y="144"/>
                </a:cxn>
                <a:cxn ang="0">
                  <a:pos x="432" y="0"/>
                </a:cxn>
                <a:cxn ang="0">
                  <a:pos x="0" y="0"/>
                </a:cxn>
              </a:cxnLst>
              <a:rect l="0" t="0" r="r" b="b"/>
              <a:pathLst>
                <a:path w="432" h="144">
                  <a:moveTo>
                    <a:pt x="432" y="144"/>
                  </a:moveTo>
                  <a:lnTo>
                    <a:pt x="432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2104" name="Rectangle 24"/>
            <p:cNvSpPr>
              <a:spLocks noChangeArrowheads="1"/>
            </p:cNvSpPr>
            <p:nvPr/>
          </p:nvSpPr>
          <p:spPr bwMode="auto">
            <a:xfrm>
              <a:off x="192" y="2400"/>
              <a:ext cx="25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s1</a:t>
              </a:r>
            </a:p>
          </p:txBody>
        </p:sp>
        <p:sp>
          <p:nvSpPr>
            <p:cNvPr id="302105" name="Freeform 25"/>
            <p:cNvSpPr>
              <a:spLocks/>
            </p:cNvSpPr>
            <p:nvPr/>
          </p:nvSpPr>
          <p:spPr bwMode="auto">
            <a:xfrm>
              <a:off x="432" y="2516"/>
              <a:ext cx="528" cy="336"/>
            </a:xfrm>
            <a:custGeom>
              <a:avLst/>
              <a:gdLst/>
              <a:ahLst/>
              <a:cxnLst>
                <a:cxn ang="0">
                  <a:pos x="432" y="144"/>
                </a:cxn>
                <a:cxn ang="0">
                  <a:pos x="432" y="0"/>
                </a:cxn>
                <a:cxn ang="0">
                  <a:pos x="0" y="0"/>
                </a:cxn>
              </a:cxnLst>
              <a:rect l="0" t="0" r="r" b="b"/>
              <a:pathLst>
                <a:path w="432" h="144">
                  <a:moveTo>
                    <a:pt x="432" y="144"/>
                  </a:moveTo>
                  <a:lnTo>
                    <a:pt x="432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2106" name="AutoShape 26"/>
            <p:cNvSpPr>
              <a:spLocks noChangeArrowheads="1"/>
            </p:cNvSpPr>
            <p:nvPr/>
          </p:nvSpPr>
          <p:spPr bwMode="auto">
            <a:xfrm>
              <a:off x="672" y="2828"/>
              <a:ext cx="423" cy="744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MUX4</a:t>
              </a:r>
            </a:p>
          </p:txBody>
        </p:sp>
        <p:sp>
          <p:nvSpPr>
            <p:cNvPr id="302107" name="Line 27"/>
            <p:cNvSpPr>
              <a:spLocks noChangeShapeType="1"/>
            </p:cNvSpPr>
            <p:nvPr/>
          </p:nvSpPr>
          <p:spPr bwMode="auto">
            <a:xfrm>
              <a:off x="432" y="3284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2108" name="Rectangle 28"/>
            <p:cNvSpPr>
              <a:spLocks noChangeArrowheads="1"/>
            </p:cNvSpPr>
            <p:nvPr/>
          </p:nvSpPr>
          <p:spPr bwMode="auto">
            <a:xfrm>
              <a:off x="192" y="3188"/>
              <a:ext cx="27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D2</a:t>
              </a:r>
            </a:p>
          </p:txBody>
        </p:sp>
        <p:sp>
          <p:nvSpPr>
            <p:cNvPr id="302109" name="Line 29"/>
            <p:cNvSpPr>
              <a:spLocks noChangeShapeType="1"/>
            </p:cNvSpPr>
            <p:nvPr/>
          </p:nvSpPr>
          <p:spPr bwMode="auto">
            <a:xfrm>
              <a:off x="432" y="3140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2110" name="Rectangle 30"/>
            <p:cNvSpPr>
              <a:spLocks noChangeArrowheads="1"/>
            </p:cNvSpPr>
            <p:nvPr/>
          </p:nvSpPr>
          <p:spPr bwMode="auto">
            <a:xfrm>
              <a:off x="192" y="3044"/>
              <a:ext cx="27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D1</a:t>
              </a:r>
            </a:p>
          </p:txBody>
        </p:sp>
      </p:grpSp>
      <p:sp>
        <p:nvSpPr>
          <p:cNvPr id="302112" name="Rectangle 32"/>
          <p:cNvSpPr>
            <a:spLocks noChangeArrowheads="1"/>
          </p:cNvSpPr>
          <p:nvPr/>
        </p:nvSpPr>
        <p:spPr bwMode="auto">
          <a:xfrm>
            <a:off x="5410200" y="4267200"/>
            <a:ext cx="3505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343" tIns="44379" rIns="90343" bIns="44379"/>
          <a:lstStyle/>
          <a:p>
            <a:pPr marL="742950" marR="0" lvl="1" indent="-244475" algn="l" defTabSz="912813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660033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Select one of 4 inputs based on two control bits</a:t>
            </a:r>
          </a:p>
          <a:p>
            <a:pPr marL="742950" marR="0" lvl="1" indent="-244475" algn="l" defTabSz="912813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660033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HCL case expression</a:t>
            </a:r>
          </a:p>
          <a:p>
            <a:pPr marL="742950" marR="0" lvl="1" indent="-244475" algn="l" defTabSz="912813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660033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Simplify tests by assuming sequential matching</a:t>
            </a:r>
          </a:p>
        </p:txBody>
      </p:sp>
      <p:sp>
        <p:nvSpPr>
          <p:cNvPr id="302113" name="Rectangle 33"/>
          <p:cNvSpPr>
            <a:spLocks noChangeArrowheads="1"/>
          </p:cNvSpPr>
          <p:nvPr/>
        </p:nvSpPr>
        <p:spPr bwMode="auto">
          <a:xfrm>
            <a:off x="2743200" y="4419600"/>
            <a:ext cx="223202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 Out4 = [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!s1&amp;&amp;!s0: D0;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!s1     : D1;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!s0     : D2;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1       : D3;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];</a:t>
            </a:r>
          </a:p>
        </p:txBody>
      </p:sp>
      <p:sp>
        <p:nvSpPr>
          <p:cNvPr id="302114" name="Text Box 34"/>
          <p:cNvSpPr txBox="1">
            <a:spLocks noChangeArrowheads="1"/>
          </p:cNvSpPr>
          <p:nvPr/>
        </p:nvSpPr>
        <p:spPr bwMode="auto">
          <a:xfrm>
            <a:off x="411163" y="1049338"/>
            <a:ext cx="23399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Minimum of 3 Words</a:t>
            </a:r>
          </a:p>
        </p:txBody>
      </p:sp>
      <p:sp>
        <p:nvSpPr>
          <p:cNvPr id="302115" name="Text Box 35"/>
          <p:cNvSpPr txBox="1">
            <a:spLocks noChangeArrowheads="1"/>
          </p:cNvSpPr>
          <p:nvPr/>
        </p:nvSpPr>
        <p:spPr bwMode="auto">
          <a:xfrm>
            <a:off x="403225" y="3394075"/>
            <a:ext cx="20478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4-Way Multiplexor</a:t>
            </a:r>
          </a:p>
        </p:txBody>
      </p:sp>
    </p:spTree>
    <p:extLst>
      <p:ext uri="{BB962C8B-B14F-4D97-AF65-F5344CB8AC3E}">
        <p14:creationId xmlns:p14="http://schemas.microsoft.com/office/powerpoint/2010/main" val="1904879931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179" name="Group 75"/>
          <p:cNvGrpSpPr>
            <a:grpSpLocks/>
          </p:cNvGrpSpPr>
          <p:nvPr/>
        </p:nvGrpSpPr>
        <p:grpSpPr bwMode="auto">
          <a:xfrm>
            <a:off x="3319463" y="2895600"/>
            <a:ext cx="719137" cy="635000"/>
            <a:chOff x="768" y="1824"/>
            <a:chExt cx="453" cy="400"/>
          </a:xfrm>
        </p:grpSpPr>
        <p:sp>
          <p:nvSpPr>
            <p:cNvPr id="303180" name="Freeform 76"/>
            <p:cNvSpPr>
              <a:spLocks/>
            </p:cNvSpPr>
            <p:nvPr/>
          </p:nvSpPr>
          <p:spPr bwMode="auto">
            <a:xfrm>
              <a:off x="864" y="1824"/>
              <a:ext cx="144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44" y="96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3181" name="Freeform 77"/>
            <p:cNvSpPr>
              <a:spLocks/>
            </p:cNvSpPr>
            <p:nvPr/>
          </p:nvSpPr>
          <p:spPr bwMode="auto">
            <a:xfrm>
              <a:off x="816" y="1872"/>
              <a:ext cx="192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44" y="96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3182" name="Freeform 78"/>
            <p:cNvSpPr>
              <a:spLocks/>
            </p:cNvSpPr>
            <p:nvPr/>
          </p:nvSpPr>
          <p:spPr bwMode="auto">
            <a:xfrm>
              <a:off x="768" y="1920"/>
              <a:ext cx="240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44" y="96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3183" name="Text Box 79"/>
            <p:cNvSpPr txBox="1">
              <a:spLocks noChangeArrowheads="1"/>
            </p:cNvSpPr>
            <p:nvPr/>
          </p:nvSpPr>
          <p:spPr bwMode="auto">
            <a:xfrm>
              <a:off x="1008" y="1825"/>
              <a:ext cx="213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OF</a:t>
              </a:r>
            </a:p>
          </p:txBody>
        </p:sp>
        <p:sp>
          <p:nvSpPr>
            <p:cNvPr id="303184" name="Text Box 80"/>
            <p:cNvSpPr txBox="1">
              <a:spLocks noChangeArrowheads="1"/>
            </p:cNvSpPr>
            <p:nvPr/>
          </p:nvSpPr>
          <p:spPr bwMode="auto">
            <a:xfrm>
              <a:off x="1008" y="1935"/>
              <a:ext cx="194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ZF</a:t>
              </a:r>
            </a:p>
          </p:txBody>
        </p:sp>
        <p:sp>
          <p:nvSpPr>
            <p:cNvPr id="303185" name="Text Box 81"/>
            <p:cNvSpPr txBox="1">
              <a:spLocks noChangeArrowheads="1"/>
            </p:cNvSpPr>
            <p:nvPr/>
          </p:nvSpPr>
          <p:spPr bwMode="auto">
            <a:xfrm>
              <a:off x="1008" y="2045"/>
              <a:ext cx="207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CF</a:t>
              </a:r>
            </a:p>
          </p:txBody>
        </p:sp>
      </p:grpSp>
      <p:grpSp>
        <p:nvGrpSpPr>
          <p:cNvPr id="303186" name="Group 82"/>
          <p:cNvGrpSpPr>
            <a:grpSpLocks/>
          </p:cNvGrpSpPr>
          <p:nvPr/>
        </p:nvGrpSpPr>
        <p:grpSpPr bwMode="auto">
          <a:xfrm>
            <a:off x="5419725" y="2895600"/>
            <a:ext cx="719138" cy="635000"/>
            <a:chOff x="768" y="1824"/>
            <a:chExt cx="453" cy="400"/>
          </a:xfrm>
        </p:grpSpPr>
        <p:sp>
          <p:nvSpPr>
            <p:cNvPr id="303187" name="Freeform 83"/>
            <p:cNvSpPr>
              <a:spLocks/>
            </p:cNvSpPr>
            <p:nvPr/>
          </p:nvSpPr>
          <p:spPr bwMode="auto">
            <a:xfrm>
              <a:off x="864" y="1824"/>
              <a:ext cx="144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44" y="96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3188" name="Freeform 84"/>
            <p:cNvSpPr>
              <a:spLocks/>
            </p:cNvSpPr>
            <p:nvPr/>
          </p:nvSpPr>
          <p:spPr bwMode="auto">
            <a:xfrm>
              <a:off x="816" y="1872"/>
              <a:ext cx="192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44" y="96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3189" name="Freeform 85"/>
            <p:cNvSpPr>
              <a:spLocks/>
            </p:cNvSpPr>
            <p:nvPr/>
          </p:nvSpPr>
          <p:spPr bwMode="auto">
            <a:xfrm>
              <a:off x="768" y="1920"/>
              <a:ext cx="240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44" y="96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3190" name="Text Box 86"/>
            <p:cNvSpPr txBox="1">
              <a:spLocks noChangeArrowheads="1"/>
            </p:cNvSpPr>
            <p:nvPr/>
          </p:nvSpPr>
          <p:spPr bwMode="auto">
            <a:xfrm>
              <a:off x="1008" y="1825"/>
              <a:ext cx="213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OF</a:t>
              </a:r>
            </a:p>
          </p:txBody>
        </p:sp>
        <p:sp>
          <p:nvSpPr>
            <p:cNvPr id="303191" name="Text Box 87"/>
            <p:cNvSpPr txBox="1">
              <a:spLocks noChangeArrowheads="1"/>
            </p:cNvSpPr>
            <p:nvPr/>
          </p:nvSpPr>
          <p:spPr bwMode="auto">
            <a:xfrm>
              <a:off x="1008" y="1935"/>
              <a:ext cx="194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ZF</a:t>
              </a:r>
            </a:p>
          </p:txBody>
        </p:sp>
        <p:sp>
          <p:nvSpPr>
            <p:cNvPr id="303192" name="Text Box 88"/>
            <p:cNvSpPr txBox="1">
              <a:spLocks noChangeArrowheads="1"/>
            </p:cNvSpPr>
            <p:nvPr/>
          </p:nvSpPr>
          <p:spPr bwMode="auto">
            <a:xfrm>
              <a:off x="1008" y="2045"/>
              <a:ext cx="207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CF</a:t>
              </a:r>
            </a:p>
          </p:txBody>
        </p:sp>
      </p:grpSp>
      <p:grpSp>
        <p:nvGrpSpPr>
          <p:cNvPr id="303193" name="Group 89"/>
          <p:cNvGrpSpPr>
            <a:grpSpLocks/>
          </p:cNvGrpSpPr>
          <p:nvPr/>
        </p:nvGrpSpPr>
        <p:grpSpPr bwMode="auto">
          <a:xfrm>
            <a:off x="7519988" y="2895600"/>
            <a:ext cx="719137" cy="635000"/>
            <a:chOff x="768" y="1824"/>
            <a:chExt cx="453" cy="400"/>
          </a:xfrm>
        </p:grpSpPr>
        <p:sp>
          <p:nvSpPr>
            <p:cNvPr id="303194" name="Freeform 90"/>
            <p:cNvSpPr>
              <a:spLocks/>
            </p:cNvSpPr>
            <p:nvPr/>
          </p:nvSpPr>
          <p:spPr bwMode="auto">
            <a:xfrm>
              <a:off x="864" y="1824"/>
              <a:ext cx="144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44" y="96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3195" name="Freeform 91"/>
            <p:cNvSpPr>
              <a:spLocks/>
            </p:cNvSpPr>
            <p:nvPr/>
          </p:nvSpPr>
          <p:spPr bwMode="auto">
            <a:xfrm>
              <a:off x="816" y="1872"/>
              <a:ext cx="192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44" y="96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3196" name="Freeform 92"/>
            <p:cNvSpPr>
              <a:spLocks/>
            </p:cNvSpPr>
            <p:nvPr/>
          </p:nvSpPr>
          <p:spPr bwMode="auto">
            <a:xfrm>
              <a:off x="768" y="1920"/>
              <a:ext cx="240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44" y="96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3197" name="Text Box 93"/>
            <p:cNvSpPr txBox="1">
              <a:spLocks noChangeArrowheads="1"/>
            </p:cNvSpPr>
            <p:nvPr/>
          </p:nvSpPr>
          <p:spPr bwMode="auto">
            <a:xfrm>
              <a:off x="1008" y="1825"/>
              <a:ext cx="213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OF</a:t>
              </a:r>
            </a:p>
          </p:txBody>
        </p:sp>
        <p:sp>
          <p:nvSpPr>
            <p:cNvPr id="303198" name="Text Box 94"/>
            <p:cNvSpPr txBox="1">
              <a:spLocks noChangeArrowheads="1"/>
            </p:cNvSpPr>
            <p:nvPr/>
          </p:nvSpPr>
          <p:spPr bwMode="auto">
            <a:xfrm>
              <a:off x="1008" y="1935"/>
              <a:ext cx="194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ZF</a:t>
              </a:r>
            </a:p>
          </p:txBody>
        </p:sp>
        <p:sp>
          <p:nvSpPr>
            <p:cNvPr id="303199" name="Text Box 95"/>
            <p:cNvSpPr txBox="1">
              <a:spLocks noChangeArrowheads="1"/>
            </p:cNvSpPr>
            <p:nvPr/>
          </p:nvSpPr>
          <p:spPr bwMode="auto">
            <a:xfrm>
              <a:off x="1008" y="2045"/>
              <a:ext cx="207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CF</a:t>
              </a:r>
            </a:p>
          </p:txBody>
        </p:sp>
      </p:grpSp>
      <p:grpSp>
        <p:nvGrpSpPr>
          <p:cNvPr id="303178" name="Group 74"/>
          <p:cNvGrpSpPr>
            <a:grpSpLocks/>
          </p:cNvGrpSpPr>
          <p:nvPr/>
        </p:nvGrpSpPr>
        <p:grpSpPr bwMode="auto">
          <a:xfrm>
            <a:off x="1219200" y="2895600"/>
            <a:ext cx="719138" cy="635000"/>
            <a:chOff x="768" y="1824"/>
            <a:chExt cx="453" cy="400"/>
          </a:xfrm>
        </p:grpSpPr>
        <p:sp>
          <p:nvSpPr>
            <p:cNvPr id="303172" name="Freeform 68"/>
            <p:cNvSpPr>
              <a:spLocks/>
            </p:cNvSpPr>
            <p:nvPr/>
          </p:nvSpPr>
          <p:spPr bwMode="auto">
            <a:xfrm>
              <a:off x="864" y="1824"/>
              <a:ext cx="144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44" y="96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3173" name="Freeform 69"/>
            <p:cNvSpPr>
              <a:spLocks/>
            </p:cNvSpPr>
            <p:nvPr/>
          </p:nvSpPr>
          <p:spPr bwMode="auto">
            <a:xfrm>
              <a:off x="816" y="1872"/>
              <a:ext cx="192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44" y="96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3174" name="Freeform 70"/>
            <p:cNvSpPr>
              <a:spLocks/>
            </p:cNvSpPr>
            <p:nvPr/>
          </p:nvSpPr>
          <p:spPr bwMode="auto">
            <a:xfrm>
              <a:off x="768" y="1920"/>
              <a:ext cx="240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44" y="96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3175" name="Text Box 71"/>
            <p:cNvSpPr txBox="1">
              <a:spLocks noChangeArrowheads="1"/>
            </p:cNvSpPr>
            <p:nvPr/>
          </p:nvSpPr>
          <p:spPr bwMode="auto">
            <a:xfrm>
              <a:off x="1008" y="1825"/>
              <a:ext cx="213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OF</a:t>
              </a:r>
            </a:p>
          </p:txBody>
        </p:sp>
        <p:sp>
          <p:nvSpPr>
            <p:cNvPr id="303176" name="Text Box 72"/>
            <p:cNvSpPr txBox="1">
              <a:spLocks noChangeArrowheads="1"/>
            </p:cNvSpPr>
            <p:nvPr/>
          </p:nvSpPr>
          <p:spPr bwMode="auto">
            <a:xfrm>
              <a:off x="1008" y="1935"/>
              <a:ext cx="194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ZF</a:t>
              </a:r>
            </a:p>
          </p:txBody>
        </p:sp>
        <p:sp>
          <p:nvSpPr>
            <p:cNvPr id="303177" name="Text Box 73"/>
            <p:cNvSpPr txBox="1">
              <a:spLocks noChangeArrowheads="1"/>
            </p:cNvSpPr>
            <p:nvPr/>
          </p:nvSpPr>
          <p:spPr bwMode="auto">
            <a:xfrm>
              <a:off x="1008" y="2045"/>
              <a:ext cx="207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CF</a:t>
              </a:r>
            </a:p>
          </p:txBody>
        </p:sp>
      </p:grp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Logic Unit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962400"/>
            <a:ext cx="8294687" cy="2470150"/>
          </a:xfrm>
        </p:spPr>
        <p:txBody>
          <a:bodyPr/>
          <a:lstStyle/>
          <a:p>
            <a:pPr lvl="1"/>
            <a:r>
              <a:rPr lang="en-US" dirty="0"/>
              <a:t>Combinational logic</a:t>
            </a:r>
          </a:p>
          <a:p>
            <a:pPr lvl="2"/>
            <a:r>
              <a:rPr lang="en-US" dirty="0"/>
              <a:t>Continuously responding to inputs</a:t>
            </a:r>
          </a:p>
          <a:p>
            <a:pPr lvl="1"/>
            <a:r>
              <a:rPr lang="en-US" dirty="0"/>
              <a:t>Control signal selects function computed</a:t>
            </a:r>
          </a:p>
          <a:p>
            <a:pPr lvl="2"/>
            <a:r>
              <a:rPr lang="en-US" dirty="0"/>
              <a:t>Corresponding to 4 arithmetic/logical operations in Y86-64</a:t>
            </a:r>
          </a:p>
          <a:p>
            <a:pPr lvl="1"/>
            <a:r>
              <a:rPr lang="en-US" dirty="0"/>
              <a:t>Also computes values for condition codes</a:t>
            </a:r>
          </a:p>
        </p:txBody>
      </p:sp>
      <p:grpSp>
        <p:nvGrpSpPr>
          <p:cNvPr id="303108" name="Group 4"/>
          <p:cNvGrpSpPr>
            <a:grpSpLocks/>
          </p:cNvGrpSpPr>
          <p:nvPr/>
        </p:nvGrpSpPr>
        <p:grpSpPr bwMode="auto">
          <a:xfrm>
            <a:off x="381000" y="1447800"/>
            <a:ext cx="2060575" cy="1752600"/>
            <a:chOff x="336" y="576"/>
            <a:chExt cx="1298" cy="1104"/>
          </a:xfrm>
        </p:grpSpPr>
        <p:grpSp>
          <p:nvGrpSpPr>
            <p:cNvPr id="303109" name="Group 5"/>
            <p:cNvGrpSpPr>
              <a:grpSpLocks/>
            </p:cNvGrpSpPr>
            <p:nvPr/>
          </p:nvGrpSpPr>
          <p:grpSpPr bwMode="auto">
            <a:xfrm>
              <a:off x="528" y="768"/>
              <a:ext cx="672" cy="912"/>
              <a:chOff x="3792" y="2736"/>
              <a:chExt cx="672" cy="912"/>
            </a:xfrm>
          </p:grpSpPr>
          <p:sp>
            <p:nvSpPr>
              <p:cNvPr id="303110" name="Line 6"/>
              <p:cNvSpPr>
                <a:spLocks noChangeShapeType="1"/>
              </p:cNvSpPr>
              <p:nvPr/>
            </p:nvSpPr>
            <p:spPr bwMode="auto">
              <a:xfrm rot="5400000" flipV="1">
                <a:off x="3888" y="28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3111" name="Line 7"/>
              <p:cNvSpPr>
                <a:spLocks noChangeShapeType="1"/>
              </p:cNvSpPr>
              <p:nvPr/>
            </p:nvSpPr>
            <p:spPr bwMode="auto">
              <a:xfrm rot="5400000">
                <a:off x="4032" y="28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303112" name="Group 8"/>
              <p:cNvGrpSpPr>
                <a:grpSpLocks/>
              </p:cNvGrpSpPr>
              <p:nvPr/>
            </p:nvGrpSpPr>
            <p:grpSpPr bwMode="auto">
              <a:xfrm>
                <a:off x="3984" y="2832"/>
                <a:ext cx="288" cy="816"/>
                <a:chOff x="3984" y="2832"/>
                <a:chExt cx="288" cy="816"/>
              </a:xfrm>
            </p:grpSpPr>
            <p:sp>
              <p:nvSpPr>
                <p:cNvPr id="303113" name="Freeform 9"/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8" y="192"/>
                    </a:cxn>
                    <a:cxn ang="0">
                      <a:pos x="288" y="624"/>
                    </a:cxn>
                    <a:cxn ang="0">
                      <a:pos x="0" y="81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311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032" y="2976"/>
                  <a:ext cx="240" cy="5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rPr>
                    <a:t>A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rPr>
                    <a:t>L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rPr>
                    <a:t>U</a:t>
                  </a:r>
                </a:p>
              </p:txBody>
            </p:sp>
          </p:grpSp>
          <p:sp>
            <p:nvSpPr>
              <p:cNvPr id="303115" name="Line 11"/>
              <p:cNvSpPr>
                <a:spLocks noChangeShapeType="1"/>
              </p:cNvSpPr>
              <p:nvPr/>
            </p:nvSpPr>
            <p:spPr bwMode="auto">
              <a:xfrm rot="5400000" flipV="1">
                <a:off x="3888" y="340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3116" name="Line 12"/>
              <p:cNvSpPr>
                <a:spLocks noChangeShapeType="1"/>
              </p:cNvSpPr>
              <p:nvPr/>
            </p:nvSpPr>
            <p:spPr bwMode="auto">
              <a:xfrm rot="5400000" flipV="1">
                <a:off x="4368" y="312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03117" name="Rectangle 13"/>
            <p:cNvSpPr>
              <a:spLocks noChangeArrowheads="1"/>
            </p:cNvSpPr>
            <p:nvPr/>
          </p:nvSpPr>
          <p:spPr bwMode="auto">
            <a:xfrm>
              <a:off x="336" y="892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303118" name="Rectangle 14"/>
            <p:cNvSpPr>
              <a:spLocks noChangeArrowheads="1"/>
            </p:cNvSpPr>
            <p:nvPr/>
          </p:nvSpPr>
          <p:spPr bwMode="auto">
            <a:xfrm>
              <a:off x="336" y="1440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303119" name="Rectangle 15"/>
            <p:cNvSpPr>
              <a:spLocks noChangeArrowheads="1"/>
            </p:cNvSpPr>
            <p:nvPr/>
          </p:nvSpPr>
          <p:spPr bwMode="auto">
            <a:xfrm>
              <a:off x="1200" y="1160"/>
              <a:ext cx="43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X 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+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 Y</a:t>
              </a:r>
            </a:p>
          </p:txBody>
        </p:sp>
        <p:sp>
          <p:nvSpPr>
            <p:cNvPr id="303120" name="Rectangle 16"/>
            <p:cNvSpPr>
              <a:spLocks noChangeArrowheads="1"/>
            </p:cNvSpPr>
            <p:nvPr/>
          </p:nvSpPr>
          <p:spPr bwMode="auto">
            <a:xfrm>
              <a:off x="768" y="57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0</a:t>
              </a:r>
            </a:p>
          </p:txBody>
        </p:sp>
      </p:grpSp>
      <p:grpSp>
        <p:nvGrpSpPr>
          <p:cNvPr id="303121" name="Group 17"/>
          <p:cNvGrpSpPr>
            <a:grpSpLocks/>
          </p:cNvGrpSpPr>
          <p:nvPr/>
        </p:nvGrpSpPr>
        <p:grpSpPr bwMode="auto">
          <a:xfrm>
            <a:off x="2511425" y="1447800"/>
            <a:ext cx="2060575" cy="1752600"/>
            <a:chOff x="336" y="576"/>
            <a:chExt cx="1298" cy="1104"/>
          </a:xfrm>
        </p:grpSpPr>
        <p:grpSp>
          <p:nvGrpSpPr>
            <p:cNvPr id="303122" name="Group 18"/>
            <p:cNvGrpSpPr>
              <a:grpSpLocks/>
            </p:cNvGrpSpPr>
            <p:nvPr/>
          </p:nvGrpSpPr>
          <p:grpSpPr bwMode="auto">
            <a:xfrm>
              <a:off x="528" y="768"/>
              <a:ext cx="672" cy="912"/>
              <a:chOff x="3792" y="2736"/>
              <a:chExt cx="672" cy="912"/>
            </a:xfrm>
          </p:grpSpPr>
          <p:sp>
            <p:nvSpPr>
              <p:cNvPr id="303123" name="Line 19"/>
              <p:cNvSpPr>
                <a:spLocks noChangeShapeType="1"/>
              </p:cNvSpPr>
              <p:nvPr/>
            </p:nvSpPr>
            <p:spPr bwMode="auto">
              <a:xfrm rot="5400000" flipV="1">
                <a:off x="3888" y="28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3124" name="Line 20"/>
              <p:cNvSpPr>
                <a:spLocks noChangeShapeType="1"/>
              </p:cNvSpPr>
              <p:nvPr/>
            </p:nvSpPr>
            <p:spPr bwMode="auto">
              <a:xfrm rot="5400000">
                <a:off x="4032" y="28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303125" name="Group 21"/>
              <p:cNvGrpSpPr>
                <a:grpSpLocks/>
              </p:cNvGrpSpPr>
              <p:nvPr/>
            </p:nvGrpSpPr>
            <p:grpSpPr bwMode="auto">
              <a:xfrm>
                <a:off x="3984" y="2832"/>
                <a:ext cx="288" cy="816"/>
                <a:chOff x="3984" y="2832"/>
                <a:chExt cx="288" cy="816"/>
              </a:xfrm>
            </p:grpSpPr>
            <p:sp>
              <p:nvSpPr>
                <p:cNvPr id="303126" name="Freeform 22"/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8" y="192"/>
                    </a:cxn>
                    <a:cxn ang="0">
                      <a:pos x="288" y="624"/>
                    </a:cxn>
                    <a:cxn ang="0">
                      <a:pos x="0" y="81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312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032" y="2976"/>
                  <a:ext cx="240" cy="5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rPr>
                    <a:t>A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rPr>
                    <a:t>L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rPr>
                    <a:t>U</a:t>
                  </a:r>
                </a:p>
              </p:txBody>
            </p:sp>
          </p:grpSp>
          <p:sp>
            <p:nvSpPr>
              <p:cNvPr id="303128" name="Line 24"/>
              <p:cNvSpPr>
                <a:spLocks noChangeShapeType="1"/>
              </p:cNvSpPr>
              <p:nvPr/>
            </p:nvSpPr>
            <p:spPr bwMode="auto">
              <a:xfrm rot="5400000" flipV="1">
                <a:off x="3888" y="340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3129" name="Line 25"/>
              <p:cNvSpPr>
                <a:spLocks noChangeShapeType="1"/>
              </p:cNvSpPr>
              <p:nvPr/>
            </p:nvSpPr>
            <p:spPr bwMode="auto">
              <a:xfrm rot="5400000" flipV="1">
                <a:off x="4368" y="312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03130" name="Rectangle 26"/>
            <p:cNvSpPr>
              <a:spLocks noChangeArrowheads="1"/>
            </p:cNvSpPr>
            <p:nvPr/>
          </p:nvSpPr>
          <p:spPr bwMode="auto">
            <a:xfrm>
              <a:off x="336" y="892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303131" name="Rectangle 27"/>
            <p:cNvSpPr>
              <a:spLocks noChangeArrowheads="1"/>
            </p:cNvSpPr>
            <p:nvPr/>
          </p:nvSpPr>
          <p:spPr bwMode="auto">
            <a:xfrm>
              <a:off x="336" y="1440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303132" name="Rectangle 28"/>
            <p:cNvSpPr>
              <a:spLocks noChangeArrowheads="1"/>
            </p:cNvSpPr>
            <p:nvPr/>
          </p:nvSpPr>
          <p:spPr bwMode="auto">
            <a:xfrm>
              <a:off x="1200" y="1160"/>
              <a:ext cx="43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X 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-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 Y</a:t>
              </a:r>
            </a:p>
          </p:txBody>
        </p:sp>
        <p:sp>
          <p:nvSpPr>
            <p:cNvPr id="303133" name="Rectangle 29"/>
            <p:cNvSpPr>
              <a:spLocks noChangeArrowheads="1"/>
            </p:cNvSpPr>
            <p:nvPr/>
          </p:nvSpPr>
          <p:spPr bwMode="auto">
            <a:xfrm>
              <a:off x="768" y="57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303134" name="Group 30"/>
          <p:cNvGrpSpPr>
            <a:grpSpLocks/>
          </p:cNvGrpSpPr>
          <p:nvPr/>
        </p:nvGrpSpPr>
        <p:grpSpPr bwMode="auto">
          <a:xfrm>
            <a:off x="4641850" y="1447800"/>
            <a:ext cx="2060575" cy="1752600"/>
            <a:chOff x="336" y="576"/>
            <a:chExt cx="1298" cy="1104"/>
          </a:xfrm>
        </p:grpSpPr>
        <p:grpSp>
          <p:nvGrpSpPr>
            <p:cNvPr id="303135" name="Group 31"/>
            <p:cNvGrpSpPr>
              <a:grpSpLocks/>
            </p:cNvGrpSpPr>
            <p:nvPr/>
          </p:nvGrpSpPr>
          <p:grpSpPr bwMode="auto">
            <a:xfrm>
              <a:off x="528" y="768"/>
              <a:ext cx="672" cy="912"/>
              <a:chOff x="3792" y="2736"/>
              <a:chExt cx="672" cy="912"/>
            </a:xfrm>
          </p:grpSpPr>
          <p:sp>
            <p:nvSpPr>
              <p:cNvPr id="303136" name="Line 32"/>
              <p:cNvSpPr>
                <a:spLocks noChangeShapeType="1"/>
              </p:cNvSpPr>
              <p:nvPr/>
            </p:nvSpPr>
            <p:spPr bwMode="auto">
              <a:xfrm rot="5400000" flipV="1">
                <a:off x="3888" y="28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3137" name="Line 33"/>
              <p:cNvSpPr>
                <a:spLocks noChangeShapeType="1"/>
              </p:cNvSpPr>
              <p:nvPr/>
            </p:nvSpPr>
            <p:spPr bwMode="auto">
              <a:xfrm rot="5400000">
                <a:off x="4032" y="28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303138" name="Group 34"/>
              <p:cNvGrpSpPr>
                <a:grpSpLocks/>
              </p:cNvGrpSpPr>
              <p:nvPr/>
            </p:nvGrpSpPr>
            <p:grpSpPr bwMode="auto">
              <a:xfrm>
                <a:off x="3984" y="2832"/>
                <a:ext cx="288" cy="816"/>
                <a:chOff x="3984" y="2832"/>
                <a:chExt cx="288" cy="816"/>
              </a:xfrm>
            </p:grpSpPr>
            <p:sp>
              <p:nvSpPr>
                <p:cNvPr id="303139" name="Freeform 35"/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8" y="192"/>
                    </a:cxn>
                    <a:cxn ang="0">
                      <a:pos x="288" y="624"/>
                    </a:cxn>
                    <a:cxn ang="0">
                      <a:pos x="0" y="81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3140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032" y="2976"/>
                  <a:ext cx="240" cy="5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rPr>
                    <a:t>A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rPr>
                    <a:t>L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rPr>
                    <a:t>U</a:t>
                  </a:r>
                </a:p>
              </p:txBody>
            </p:sp>
          </p:grpSp>
          <p:sp>
            <p:nvSpPr>
              <p:cNvPr id="303141" name="Line 37"/>
              <p:cNvSpPr>
                <a:spLocks noChangeShapeType="1"/>
              </p:cNvSpPr>
              <p:nvPr/>
            </p:nvSpPr>
            <p:spPr bwMode="auto">
              <a:xfrm rot="5400000" flipV="1">
                <a:off x="3888" y="340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3142" name="Line 38"/>
              <p:cNvSpPr>
                <a:spLocks noChangeShapeType="1"/>
              </p:cNvSpPr>
              <p:nvPr/>
            </p:nvSpPr>
            <p:spPr bwMode="auto">
              <a:xfrm rot="5400000" flipV="1">
                <a:off x="4368" y="312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03143" name="Rectangle 39"/>
            <p:cNvSpPr>
              <a:spLocks noChangeArrowheads="1"/>
            </p:cNvSpPr>
            <p:nvPr/>
          </p:nvSpPr>
          <p:spPr bwMode="auto">
            <a:xfrm>
              <a:off x="336" y="892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303144" name="Rectangle 40"/>
            <p:cNvSpPr>
              <a:spLocks noChangeArrowheads="1"/>
            </p:cNvSpPr>
            <p:nvPr/>
          </p:nvSpPr>
          <p:spPr bwMode="auto">
            <a:xfrm>
              <a:off x="336" y="1440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303145" name="Rectangle 41"/>
            <p:cNvSpPr>
              <a:spLocks noChangeArrowheads="1"/>
            </p:cNvSpPr>
            <p:nvPr/>
          </p:nvSpPr>
          <p:spPr bwMode="auto">
            <a:xfrm>
              <a:off x="1200" y="1160"/>
              <a:ext cx="43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X 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&amp;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 Y</a:t>
              </a:r>
            </a:p>
          </p:txBody>
        </p:sp>
        <p:sp>
          <p:nvSpPr>
            <p:cNvPr id="303146" name="Rectangle 42"/>
            <p:cNvSpPr>
              <a:spLocks noChangeArrowheads="1"/>
            </p:cNvSpPr>
            <p:nvPr/>
          </p:nvSpPr>
          <p:spPr bwMode="auto">
            <a:xfrm>
              <a:off x="768" y="57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303147" name="Group 43"/>
          <p:cNvGrpSpPr>
            <a:grpSpLocks/>
          </p:cNvGrpSpPr>
          <p:nvPr/>
        </p:nvGrpSpPr>
        <p:grpSpPr bwMode="auto">
          <a:xfrm>
            <a:off x="6772275" y="1447800"/>
            <a:ext cx="2060575" cy="1752600"/>
            <a:chOff x="336" y="576"/>
            <a:chExt cx="1298" cy="1104"/>
          </a:xfrm>
        </p:grpSpPr>
        <p:grpSp>
          <p:nvGrpSpPr>
            <p:cNvPr id="303148" name="Group 44"/>
            <p:cNvGrpSpPr>
              <a:grpSpLocks/>
            </p:cNvGrpSpPr>
            <p:nvPr/>
          </p:nvGrpSpPr>
          <p:grpSpPr bwMode="auto">
            <a:xfrm>
              <a:off x="528" y="768"/>
              <a:ext cx="672" cy="912"/>
              <a:chOff x="3792" y="2736"/>
              <a:chExt cx="672" cy="912"/>
            </a:xfrm>
          </p:grpSpPr>
          <p:sp>
            <p:nvSpPr>
              <p:cNvPr id="303149" name="Line 45"/>
              <p:cNvSpPr>
                <a:spLocks noChangeShapeType="1"/>
              </p:cNvSpPr>
              <p:nvPr/>
            </p:nvSpPr>
            <p:spPr bwMode="auto">
              <a:xfrm rot="5400000" flipV="1">
                <a:off x="3888" y="28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3150" name="Line 46"/>
              <p:cNvSpPr>
                <a:spLocks noChangeShapeType="1"/>
              </p:cNvSpPr>
              <p:nvPr/>
            </p:nvSpPr>
            <p:spPr bwMode="auto">
              <a:xfrm rot="5400000">
                <a:off x="4032" y="28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303151" name="Group 47"/>
              <p:cNvGrpSpPr>
                <a:grpSpLocks/>
              </p:cNvGrpSpPr>
              <p:nvPr/>
            </p:nvGrpSpPr>
            <p:grpSpPr bwMode="auto">
              <a:xfrm>
                <a:off x="3984" y="2832"/>
                <a:ext cx="288" cy="816"/>
                <a:chOff x="3984" y="2832"/>
                <a:chExt cx="288" cy="816"/>
              </a:xfrm>
            </p:grpSpPr>
            <p:sp>
              <p:nvSpPr>
                <p:cNvPr id="303152" name="Freeform 48"/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8" y="192"/>
                    </a:cxn>
                    <a:cxn ang="0">
                      <a:pos x="288" y="624"/>
                    </a:cxn>
                    <a:cxn ang="0">
                      <a:pos x="0" y="81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3153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4032" y="2976"/>
                  <a:ext cx="240" cy="5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rPr>
                    <a:t>A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rPr>
                    <a:t>L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rPr>
                    <a:t>U</a:t>
                  </a:r>
                </a:p>
              </p:txBody>
            </p:sp>
          </p:grpSp>
          <p:sp>
            <p:nvSpPr>
              <p:cNvPr id="303154" name="Line 50"/>
              <p:cNvSpPr>
                <a:spLocks noChangeShapeType="1"/>
              </p:cNvSpPr>
              <p:nvPr/>
            </p:nvSpPr>
            <p:spPr bwMode="auto">
              <a:xfrm rot="5400000" flipV="1">
                <a:off x="3888" y="340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3155" name="Line 51"/>
              <p:cNvSpPr>
                <a:spLocks noChangeShapeType="1"/>
              </p:cNvSpPr>
              <p:nvPr/>
            </p:nvSpPr>
            <p:spPr bwMode="auto">
              <a:xfrm rot="5400000" flipV="1">
                <a:off x="4368" y="312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03156" name="Rectangle 52"/>
            <p:cNvSpPr>
              <a:spLocks noChangeArrowheads="1"/>
            </p:cNvSpPr>
            <p:nvPr/>
          </p:nvSpPr>
          <p:spPr bwMode="auto">
            <a:xfrm>
              <a:off x="336" y="892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303157" name="Rectangle 53"/>
            <p:cNvSpPr>
              <a:spLocks noChangeArrowheads="1"/>
            </p:cNvSpPr>
            <p:nvPr/>
          </p:nvSpPr>
          <p:spPr bwMode="auto">
            <a:xfrm>
              <a:off x="336" y="1440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303158" name="Rectangle 54"/>
            <p:cNvSpPr>
              <a:spLocks noChangeArrowheads="1"/>
            </p:cNvSpPr>
            <p:nvPr/>
          </p:nvSpPr>
          <p:spPr bwMode="auto">
            <a:xfrm>
              <a:off x="1200" y="1160"/>
              <a:ext cx="43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X 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^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 Y</a:t>
              </a:r>
            </a:p>
          </p:txBody>
        </p:sp>
        <p:sp>
          <p:nvSpPr>
            <p:cNvPr id="303159" name="Rectangle 55"/>
            <p:cNvSpPr>
              <a:spLocks noChangeArrowheads="1"/>
            </p:cNvSpPr>
            <p:nvPr/>
          </p:nvSpPr>
          <p:spPr bwMode="auto">
            <a:xfrm>
              <a:off x="768" y="57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303160" name="Group 56"/>
          <p:cNvGrpSpPr>
            <a:grpSpLocks/>
          </p:cNvGrpSpPr>
          <p:nvPr/>
        </p:nvGrpSpPr>
        <p:grpSpPr bwMode="auto">
          <a:xfrm>
            <a:off x="952500" y="2057400"/>
            <a:ext cx="266700" cy="1066800"/>
            <a:chOff x="504" y="960"/>
            <a:chExt cx="168" cy="672"/>
          </a:xfrm>
        </p:grpSpPr>
        <p:sp>
          <p:nvSpPr>
            <p:cNvPr id="303161" name="Rectangle 57"/>
            <p:cNvSpPr>
              <a:spLocks noChangeArrowheads="1"/>
            </p:cNvSpPr>
            <p:nvPr/>
          </p:nvSpPr>
          <p:spPr bwMode="auto">
            <a:xfrm>
              <a:off x="504" y="960"/>
              <a:ext cx="16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303162" name="Rectangle 58"/>
            <p:cNvSpPr>
              <a:spLocks noChangeArrowheads="1"/>
            </p:cNvSpPr>
            <p:nvPr/>
          </p:nvSpPr>
          <p:spPr bwMode="auto">
            <a:xfrm>
              <a:off x="504" y="1478"/>
              <a:ext cx="16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303163" name="Group 59"/>
          <p:cNvGrpSpPr>
            <a:grpSpLocks/>
          </p:cNvGrpSpPr>
          <p:nvPr/>
        </p:nvGrpSpPr>
        <p:grpSpPr bwMode="auto">
          <a:xfrm>
            <a:off x="3086100" y="2057400"/>
            <a:ext cx="266700" cy="1066800"/>
            <a:chOff x="504" y="960"/>
            <a:chExt cx="168" cy="672"/>
          </a:xfrm>
        </p:grpSpPr>
        <p:sp>
          <p:nvSpPr>
            <p:cNvPr id="303164" name="Rectangle 60"/>
            <p:cNvSpPr>
              <a:spLocks noChangeArrowheads="1"/>
            </p:cNvSpPr>
            <p:nvPr/>
          </p:nvSpPr>
          <p:spPr bwMode="auto">
            <a:xfrm>
              <a:off x="504" y="960"/>
              <a:ext cx="16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303165" name="Rectangle 61"/>
            <p:cNvSpPr>
              <a:spLocks noChangeArrowheads="1"/>
            </p:cNvSpPr>
            <p:nvPr/>
          </p:nvSpPr>
          <p:spPr bwMode="auto">
            <a:xfrm>
              <a:off x="504" y="1478"/>
              <a:ext cx="16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303166" name="Group 62"/>
          <p:cNvGrpSpPr>
            <a:grpSpLocks/>
          </p:cNvGrpSpPr>
          <p:nvPr/>
        </p:nvGrpSpPr>
        <p:grpSpPr bwMode="auto">
          <a:xfrm>
            <a:off x="5219700" y="2057400"/>
            <a:ext cx="266700" cy="1066800"/>
            <a:chOff x="504" y="960"/>
            <a:chExt cx="168" cy="672"/>
          </a:xfrm>
        </p:grpSpPr>
        <p:sp>
          <p:nvSpPr>
            <p:cNvPr id="303167" name="Rectangle 63"/>
            <p:cNvSpPr>
              <a:spLocks noChangeArrowheads="1"/>
            </p:cNvSpPr>
            <p:nvPr/>
          </p:nvSpPr>
          <p:spPr bwMode="auto">
            <a:xfrm>
              <a:off x="504" y="960"/>
              <a:ext cx="16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303168" name="Rectangle 64"/>
            <p:cNvSpPr>
              <a:spLocks noChangeArrowheads="1"/>
            </p:cNvSpPr>
            <p:nvPr/>
          </p:nvSpPr>
          <p:spPr bwMode="auto">
            <a:xfrm>
              <a:off x="504" y="1478"/>
              <a:ext cx="16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303169" name="Group 65"/>
          <p:cNvGrpSpPr>
            <a:grpSpLocks/>
          </p:cNvGrpSpPr>
          <p:nvPr/>
        </p:nvGrpSpPr>
        <p:grpSpPr bwMode="auto">
          <a:xfrm>
            <a:off x="7353300" y="2057400"/>
            <a:ext cx="266700" cy="1066800"/>
            <a:chOff x="504" y="960"/>
            <a:chExt cx="168" cy="672"/>
          </a:xfrm>
        </p:grpSpPr>
        <p:sp>
          <p:nvSpPr>
            <p:cNvPr id="303170" name="Rectangle 66"/>
            <p:cNvSpPr>
              <a:spLocks noChangeArrowheads="1"/>
            </p:cNvSpPr>
            <p:nvPr/>
          </p:nvSpPr>
          <p:spPr bwMode="auto">
            <a:xfrm>
              <a:off x="504" y="960"/>
              <a:ext cx="16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303171" name="Rectangle 67"/>
            <p:cNvSpPr>
              <a:spLocks noChangeArrowheads="1"/>
            </p:cNvSpPr>
            <p:nvPr/>
          </p:nvSpPr>
          <p:spPr bwMode="auto">
            <a:xfrm>
              <a:off x="504" y="1478"/>
              <a:ext cx="16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4013389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Registers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953000"/>
            <a:ext cx="8294688" cy="1098550"/>
          </a:xfrm>
        </p:spPr>
        <p:txBody>
          <a:bodyPr/>
          <a:lstStyle/>
          <a:p>
            <a:pPr lvl="1"/>
            <a:r>
              <a:rPr lang="en-US"/>
              <a:t>Stores word of data</a:t>
            </a:r>
          </a:p>
          <a:p>
            <a:pPr lvl="2"/>
            <a:r>
              <a:rPr lang="en-US"/>
              <a:t>Different from </a:t>
            </a:r>
            <a:r>
              <a:rPr lang="en-US" i="1"/>
              <a:t>program registers</a:t>
            </a:r>
            <a:r>
              <a:rPr lang="en-US"/>
              <a:t> seen in assembly code</a:t>
            </a:r>
          </a:p>
          <a:p>
            <a:pPr lvl="1"/>
            <a:r>
              <a:rPr lang="en-US"/>
              <a:t>Collection of edge-triggered latches</a:t>
            </a:r>
          </a:p>
          <a:p>
            <a:pPr lvl="1"/>
            <a:r>
              <a:rPr lang="en-US"/>
              <a:t>Loads input on rising edge of clock</a:t>
            </a:r>
          </a:p>
        </p:txBody>
      </p:sp>
      <p:grpSp>
        <p:nvGrpSpPr>
          <p:cNvPr id="311414" name="Group 118"/>
          <p:cNvGrpSpPr>
            <a:grpSpLocks/>
          </p:cNvGrpSpPr>
          <p:nvPr/>
        </p:nvGrpSpPr>
        <p:grpSpPr bwMode="auto">
          <a:xfrm>
            <a:off x="5562600" y="2057400"/>
            <a:ext cx="2057400" cy="1846263"/>
            <a:chOff x="3504" y="1296"/>
            <a:chExt cx="1296" cy="1163"/>
          </a:xfrm>
        </p:grpSpPr>
        <p:sp>
          <p:nvSpPr>
            <p:cNvPr id="311363" name="Rectangle 67"/>
            <p:cNvSpPr>
              <a:spLocks noChangeArrowheads="1"/>
            </p:cNvSpPr>
            <p:nvPr/>
          </p:nvSpPr>
          <p:spPr bwMode="auto">
            <a:xfrm>
              <a:off x="4080" y="1296"/>
              <a:ext cx="144" cy="81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1364" name="AutoShape 68"/>
            <p:cNvSpPr>
              <a:spLocks noChangeArrowheads="1"/>
            </p:cNvSpPr>
            <p:nvPr/>
          </p:nvSpPr>
          <p:spPr bwMode="auto">
            <a:xfrm>
              <a:off x="3792" y="1632"/>
              <a:ext cx="288" cy="144"/>
            </a:xfrm>
            <a:prstGeom prst="rightArrow">
              <a:avLst>
                <a:gd name="adj1" fmla="val 16667"/>
                <a:gd name="adj2" fmla="val 6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1365" name="AutoShape 69"/>
            <p:cNvSpPr>
              <a:spLocks noChangeArrowheads="1"/>
            </p:cNvSpPr>
            <p:nvPr/>
          </p:nvSpPr>
          <p:spPr bwMode="auto">
            <a:xfrm>
              <a:off x="4224" y="1632"/>
              <a:ext cx="288" cy="144"/>
            </a:xfrm>
            <a:prstGeom prst="rightArrow">
              <a:avLst>
                <a:gd name="adj1" fmla="val 16667"/>
                <a:gd name="adj2" fmla="val 6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1407" name="Text Box 111"/>
            <p:cNvSpPr txBox="1">
              <a:spLocks noChangeArrowheads="1"/>
            </p:cNvSpPr>
            <p:nvPr/>
          </p:nvSpPr>
          <p:spPr bwMode="auto">
            <a:xfrm>
              <a:off x="3504" y="1584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I</a:t>
              </a:r>
              <a:endParaRPr kumimoji="0" lang="en-US" sz="1800" b="1" i="0" u="none" strike="noStrike" kern="1200" cap="none" spc="0" normalizeH="0" baseline="-2500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1408" name="Text Box 112"/>
            <p:cNvSpPr txBox="1">
              <a:spLocks noChangeArrowheads="1"/>
            </p:cNvSpPr>
            <p:nvPr/>
          </p:nvSpPr>
          <p:spPr bwMode="auto">
            <a:xfrm>
              <a:off x="4512" y="1584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O</a:t>
              </a:r>
              <a:endParaRPr kumimoji="0" lang="en-US" sz="1800" b="1" i="0" u="none" strike="noStrike" kern="1200" cap="none" spc="0" normalizeH="0" baseline="-2500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1409" name="Line 113"/>
            <p:cNvSpPr>
              <a:spLocks noChangeShapeType="1"/>
            </p:cNvSpPr>
            <p:nvPr/>
          </p:nvSpPr>
          <p:spPr bwMode="auto">
            <a:xfrm>
              <a:off x="4128" y="2112"/>
              <a:ext cx="0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1410" name="Text Box 114"/>
            <p:cNvSpPr txBox="1">
              <a:spLocks noChangeArrowheads="1"/>
            </p:cNvSpPr>
            <p:nvPr/>
          </p:nvSpPr>
          <p:spPr bwMode="auto">
            <a:xfrm>
              <a:off x="3903" y="2245"/>
              <a:ext cx="45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Clock</a:t>
              </a:r>
            </a:p>
          </p:txBody>
        </p:sp>
      </p:grpSp>
      <p:grpSp>
        <p:nvGrpSpPr>
          <p:cNvPr id="311412" name="Group 116"/>
          <p:cNvGrpSpPr>
            <a:grpSpLocks/>
          </p:cNvGrpSpPr>
          <p:nvPr/>
        </p:nvGrpSpPr>
        <p:grpSpPr bwMode="auto">
          <a:xfrm>
            <a:off x="2133600" y="1219200"/>
            <a:ext cx="3048000" cy="3692525"/>
            <a:chOff x="720" y="768"/>
            <a:chExt cx="1920" cy="2326"/>
          </a:xfrm>
        </p:grpSpPr>
        <p:sp>
          <p:nvSpPr>
            <p:cNvPr id="311300" name="Rectangle 4"/>
            <p:cNvSpPr>
              <a:spLocks noChangeArrowheads="1"/>
            </p:cNvSpPr>
            <p:nvPr/>
          </p:nvSpPr>
          <p:spPr bwMode="auto">
            <a:xfrm>
              <a:off x="1392" y="823"/>
              <a:ext cx="576" cy="226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311301" name="Rectangle 5"/>
            <p:cNvSpPr>
              <a:spLocks noChangeArrowheads="1"/>
            </p:cNvSpPr>
            <p:nvPr/>
          </p:nvSpPr>
          <p:spPr bwMode="auto">
            <a:xfrm>
              <a:off x="1392" y="1056"/>
              <a:ext cx="576" cy="240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1302" name="Rectangle 6"/>
            <p:cNvSpPr>
              <a:spLocks noChangeArrowheads="1"/>
            </p:cNvSpPr>
            <p:nvPr/>
          </p:nvSpPr>
          <p:spPr bwMode="auto">
            <a:xfrm>
              <a:off x="1392" y="1296"/>
              <a:ext cx="576" cy="240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1303" name="Rectangle 7"/>
            <p:cNvSpPr>
              <a:spLocks noChangeArrowheads="1"/>
            </p:cNvSpPr>
            <p:nvPr/>
          </p:nvSpPr>
          <p:spPr bwMode="auto">
            <a:xfrm>
              <a:off x="1392" y="1536"/>
              <a:ext cx="576" cy="240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1304" name="Rectangle 8"/>
            <p:cNvSpPr>
              <a:spLocks noChangeArrowheads="1"/>
            </p:cNvSpPr>
            <p:nvPr/>
          </p:nvSpPr>
          <p:spPr bwMode="auto">
            <a:xfrm>
              <a:off x="1392" y="1776"/>
              <a:ext cx="576" cy="240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1305" name="Rectangle 9"/>
            <p:cNvSpPr>
              <a:spLocks noChangeArrowheads="1"/>
            </p:cNvSpPr>
            <p:nvPr/>
          </p:nvSpPr>
          <p:spPr bwMode="auto">
            <a:xfrm>
              <a:off x="1392" y="2016"/>
              <a:ext cx="576" cy="240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1306" name="Rectangle 10"/>
            <p:cNvSpPr>
              <a:spLocks noChangeArrowheads="1"/>
            </p:cNvSpPr>
            <p:nvPr/>
          </p:nvSpPr>
          <p:spPr bwMode="auto">
            <a:xfrm>
              <a:off x="1392" y="2256"/>
              <a:ext cx="576" cy="240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1307" name="Rectangle 11"/>
            <p:cNvSpPr>
              <a:spLocks noChangeArrowheads="1"/>
            </p:cNvSpPr>
            <p:nvPr/>
          </p:nvSpPr>
          <p:spPr bwMode="auto">
            <a:xfrm>
              <a:off x="1392" y="2496"/>
              <a:ext cx="576" cy="240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1309" name="Line 13"/>
            <p:cNvSpPr>
              <a:spLocks noChangeShapeType="1"/>
            </p:cNvSpPr>
            <p:nvPr/>
          </p:nvSpPr>
          <p:spPr bwMode="auto">
            <a:xfrm flipH="1">
              <a:off x="1008" y="86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1310" name="Line 14"/>
            <p:cNvSpPr>
              <a:spLocks noChangeShapeType="1"/>
            </p:cNvSpPr>
            <p:nvPr/>
          </p:nvSpPr>
          <p:spPr bwMode="auto">
            <a:xfrm flipH="1">
              <a:off x="1008" y="110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1311" name="Line 15"/>
            <p:cNvSpPr>
              <a:spLocks noChangeShapeType="1"/>
            </p:cNvSpPr>
            <p:nvPr/>
          </p:nvSpPr>
          <p:spPr bwMode="auto">
            <a:xfrm flipH="1">
              <a:off x="1008" y="134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1312" name="Line 16"/>
            <p:cNvSpPr>
              <a:spLocks noChangeShapeType="1"/>
            </p:cNvSpPr>
            <p:nvPr/>
          </p:nvSpPr>
          <p:spPr bwMode="auto">
            <a:xfrm flipH="1">
              <a:off x="1008" y="158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1313" name="Line 17"/>
            <p:cNvSpPr>
              <a:spLocks noChangeShapeType="1"/>
            </p:cNvSpPr>
            <p:nvPr/>
          </p:nvSpPr>
          <p:spPr bwMode="auto">
            <a:xfrm flipH="1">
              <a:off x="1008" y="182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1314" name="Line 18"/>
            <p:cNvSpPr>
              <a:spLocks noChangeShapeType="1"/>
            </p:cNvSpPr>
            <p:nvPr/>
          </p:nvSpPr>
          <p:spPr bwMode="auto">
            <a:xfrm flipH="1">
              <a:off x="1008" y="206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1315" name="Line 19"/>
            <p:cNvSpPr>
              <a:spLocks noChangeShapeType="1"/>
            </p:cNvSpPr>
            <p:nvPr/>
          </p:nvSpPr>
          <p:spPr bwMode="auto">
            <a:xfrm flipH="1">
              <a:off x="1008" y="230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1316" name="Line 20"/>
            <p:cNvSpPr>
              <a:spLocks noChangeShapeType="1"/>
            </p:cNvSpPr>
            <p:nvPr/>
          </p:nvSpPr>
          <p:spPr bwMode="auto">
            <a:xfrm flipH="1">
              <a:off x="1008" y="254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1318" name="Line 22"/>
            <p:cNvSpPr>
              <a:spLocks noChangeShapeType="1"/>
            </p:cNvSpPr>
            <p:nvPr/>
          </p:nvSpPr>
          <p:spPr bwMode="auto">
            <a:xfrm flipH="1">
              <a:off x="1968" y="91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1319" name="Line 23"/>
            <p:cNvSpPr>
              <a:spLocks noChangeShapeType="1"/>
            </p:cNvSpPr>
            <p:nvPr/>
          </p:nvSpPr>
          <p:spPr bwMode="auto">
            <a:xfrm flipH="1">
              <a:off x="1968" y="115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1320" name="Line 24"/>
            <p:cNvSpPr>
              <a:spLocks noChangeShapeType="1"/>
            </p:cNvSpPr>
            <p:nvPr/>
          </p:nvSpPr>
          <p:spPr bwMode="auto">
            <a:xfrm flipH="1">
              <a:off x="1968" y="139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1321" name="Line 25"/>
            <p:cNvSpPr>
              <a:spLocks noChangeShapeType="1"/>
            </p:cNvSpPr>
            <p:nvPr/>
          </p:nvSpPr>
          <p:spPr bwMode="auto">
            <a:xfrm flipH="1">
              <a:off x="1968" y="163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1322" name="Line 26"/>
            <p:cNvSpPr>
              <a:spLocks noChangeShapeType="1"/>
            </p:cNvSpPr>
            <p:nvPr/>
          </p:nvSpPr>
          <p:spPr bwMode="auto">
            <a:xfrm flipH="1">
              <a:off x="1968" y="187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1323" name="Line 27"/>
            <p:cNvSpPr>
              <a:spLocks noChangeShapeType="1"/>
            </p:cNvSpPr>
            <p:nvPr/>
          </p:nvSpPr>
          <p:spPr bwMode="auto">
            <a:xfrm flipH="1">
              <a:off x="1968" y="211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1324" name="Line 28"/>
            <p:cNvSpPr>
              <a:spLocks noChangeShapeType="1"/>
            </p:cNvSpPr>
            <p:nvPr/>
          </p:nvSpPr>
          <p:spPr bwMode="auto">
            <a:xfrm flipH="1">
              <a:off x="1968" y="235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1325" name="Line 29"/>
            <p:cNvSpPr>
              <a:spLocks noChangeShapeType="1"/>
            </p:cNvSpPr>
            <p:nvPr/>
          </p:nvSpPr>
          <p:spPr bwMode="auto">
            <a:xfrm flipH="1">
              <a:off x="1968" y="259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1327" name="Line 31"/>
            <p:cNvSpPr>
              <a:spLocks noChangeShapeType="1"/>
            </p:cNvSpPr>
            <p:nvPr/>
          </p:nvSpPr>
          <p:spPr bwMode="auto">
            <a:xfrm flipH="1">
              <a:off x="1200" y="100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1328" name="Line 32"/>
            <p:cNvSpPr>
              <a:spLocks noChangeShapeType="1"/>
            </p:cNvSpPr>
            <p:nvPr/>
          </p:nvSpPr>
          <p:spPr bwMode="auto">
            <a:xfrm flipH="1">
              <a:off x="1200" y="124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1329" name="Line 33"/>
            <p:cNvSpPr>
              <a:spLocks noChangeShapeType="1"/>
            </p:cNvSpPr>
            <p:nvPr/>
          </p:nvSpPr>
          <p:spPr bwMode="auto">
            <a:xfrm flipH="1">
              <a:off x="1200" y="148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1330" name="Line 34"/>
            <p:cNvSpPr>
              <a:spLocks noChangeShapeType="1"/>
            </p:cNvSpPr>
            <p:nvPr/>
          </p:nvSpPr>
          <p:spPr bwMode="auto">
            <a:xfrm flipH="1">
              <a:off x="1200" y="172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1331" name="Line 35"/>
            <p:cNvSpPr>
              <a:spLocks noChangeShapeType="1"/>
            </p:cNvSpPr>
            <p:nvPr/>
          </p:nvSpPr>
          <p:spPr bwMode="auto">
            <a:xfrm flipH="1">
              <a:off x="1200" y="196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1332" name="Line 36"/>
            <p:cNvSpPr>
              <a:spLocks noChangeShapeType="1"/>
            </p:cNvSpPr>
            <p:nvPr/>
          </p:nvSpPr>
          <p:spPr bwMode="auto">
            <a:xfrm flipH="1">
              <a:off x="1200" y="220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1333" name="Line 37"/>
            <p:cNvSpPr>
              <a:spLocks noChangeShapeType="1"/>
            </p:cNvSpPr>
            <p:nvPr/>
          </p:nvSpPr>
          <p:spPr bwMode="auto">
            <a:xfrm flipH="1">
              <a:off x="1200" y="244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1334" name="Line 38"/>
            <p:cNvSpPr>
              <a:spLocks noChangeShapeType="1"/>
            </p:cNvSpPr>
            <p:nvPr/>
          </p:nvSpPr>
          <p:spPr bwMode="auto">
            <a:xfrm flipH="1">
              <a:off x="1200" y="268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1337" name="Line 41"/>
            <p:cNvSpPr>
              <a:spLocks noChangeShapeType="1"/>
            </p:cNvSpPr>
            <p:nvPr/>
          </p:nvSpPr>
          <p:spPr bwMode="auto">
            <a:xfrm>
              <a:off x="1200" y="1008"/>
              <a:ext cx="0" cy="187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grpSp>
          <p:nvGrpSpPr>
            <p:cNvPr id="311341" name="Group 45"/>
            <p:cNvGrpSpPr>
              <a:grpSpLocks/>
            </p:cNvGrpSpPr>
            <p:nvPr/>
          </p:nvGrpSpPr>
          <p:grpSpPr bwMode="auto">
            <a:xfrm>
              <a:off x="1152" y="1200"/>
              <a:ext cx="96" cy="96"/>
              <a:chOff x="2880" y="2064"/>
              <a:chExt cx="96" cy="96"/>
            </a:xfrm>
          </p:grpSpPr>
          <p:sp>
            <p:nvSpPr>
              <p:cNvPr id="311339" name="Rectangle 43"/>
              <p:cNvSpPr>
                <a:spLocks noChangeArrowheads="1"/>
              </p:cNvSpPr>
              <p:nvPr/>
            </p:nvSpPr>
            <p:spPr bwMode="auto">
              <a:xfrm>
                <a:off x="2880" y="2064"/>
                <a:ext cx="96" cy="9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11340" name="Oval 44"/>
              <p:cNvSpPr>
                <a:spLocks noChangeArrowheads="1"/>
              </p:cNvSpPr>
              <p:nvPr/>
            </p:nvSpPr>
            <p:spPr bwMode="auto">
              <a:xfrm>
                <a:off x="2904" y="20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311342" name="Group 46"/>
            <p:cNvGrpSpPr>
              <a:grpSpLocks/>
            </p:cNvGrpSpPr>
            <p:nvPr/>
          </p:nvGrpSpPr>
          <p:grpSpPr bwMode="auto">
            <a:xfrm>
              <a:off x="1152" y="1440"/>
              <a:ext cx="96" cy="96"/>
              <a:chOff x="2880" y="2064"/>
              <a:chExt cx="96" cy="96"/>
            </a:xfrm>
          </p:grpSpPr>
          <p:sp>
            <p:nvSpPr>
              <p:cNvPr id="311343" name="Rectangle 47"/>
              <p:cNvSpPr>
                <a:spLocks noChangeArrowheads="1"/>
              </p:cNvSpPr>
              <p:nvPr/>
            </p:nvSpPr>
            <p:spPr bwMode="auto">
              <a:xfrm>
                <a:off x="2880" y="2064"/>
                <a:ext cx="96" cy="9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11344" name="Oval 48"/>
              <p:cNvSpPr>
                <a:spLocks noChangeArrowheads="1"/>
              </p:cNvSpPr>
              <p:nvPr/>
            </p:nvSpPr>
            <p:spPr bwMode="auto">
              <a:xfrm>
                <a:off x="2904" y="20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311345" name="Group 49"/>
            <p:cNvGrpSpPr>
              <a:grpSpLocks/>
            </p:cNvGrpSpPr>
            <p:nvPr/>
          </p:nvGrpSpPr>
          <p:grpSpPr bwMode="auto">
            <a:xfrm>
              <a:off x="1152" y="1680"/>
              <a:ext cx="96" cy="96"/>
              <a:chOff x="2880" y="2064"/>
              <a:chExt cx="96" cy="96"/>
            </a:xfrm>
          </p:grpSpPr>
          <p:sp>
            <p:nvSpPr>
              <p:cNvPr id="311346" name="Rectangle 50"/>
              <p:cNvSpPr>
                <a:spLocks noChangeArrowheads="1"/>
              </p:cNvSpPr>
              <p:nvPr/>
            </p:nvSpPr>
            <p:spPr bwMode="auto">
              <a:xfrm>
                <a:off x="2880" y="2064"/>
                <a:ext cx="96" cy="9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11347" name="Oval 51"/>
              <p:cNvSpPr>
                <a:spLocks noChangeArrowheads="1"/>
              </p:cNvSpPr>
              <p:nvPr/>
            </p:nvSpPr>
            <p:spPr bwMode="auto">
              <a:xfrm>
                <a:off x="2904" y="20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311348" name="Group 52"/>
            <p:cNvGrpSpPr>
              <a:grpSpLocks/>
            </p:cNvGrpSpPr>
            <p:nvPr/>
          </p:nvGrpSpPr>
          <p:grpSpPr bwMode="auto">
            <a:xfrm>
              <a:off x="1152" y="1920"/>
              <a:ext cx="96" cy="96"/>
              <a:chOff x="2880" y="2064"/>
              <a:chExt cx="96" cy="96"/>
            </a:xfrm>
          </p:grpSpPr>
          <p:sp>
            <p:nvSpPr>
              <p:cNvPr id="311349" name="Rectangle 53"/>
              <p:cNvSpPr>
                <a:spLocks noChangeArrowheads="1"/>
              </p:cNvSpPr>
              <p:nvPr/>
            </p:nvSpPr>
            <p:spPr bwMode="auto">
              <a:xfrm>
                <a:off x="2880" y="2064"/>
                <a:ext cx="96" cy="9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11350" name="Oval 54"/>
              <p:cNvSpPr>
                <a:spLocks noChangeArrowheads="1"/>
              </p:cNvSpPr>
              <p:nvPr/>
            </p:nvSpPr>
            <p:spPr bwMode="auto">
              <a:xfrm>
                <a:off x="2904" y="20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311351" name="Group 55"/>
            <p:cNvGrpSpPr>
              <a:grpSpLocks/>
            </p:cNvGrpSpPr>
            <p:nvPr/>
          </p:nvGrpSpPr>
          <p:grpSpPr bwMode="auto">
            <a:xfrm>
              <a:off x="1152" y="2160"/>
              <a:ext cx="96" cy="96"/>
              <a:chOff x="2880" y="2064"/>
              <a:chExt cx="96" cy="96"/>
            </a:xfrm>
          </p:grpSpPr>
          <p:sp>
            <p:nvSpPr>
              <p:cNvPr id="311352" name="Rectangle 56"/>
              <p:cNvSpPr>
                <a:spLocks noChangeArrowheads="1"/>
              </p:cNvSpPr>
              <p:nvPr/>
            </p:nvSpPr>
            <p:spPr bwMode="auto">
              <a:xfrm>
                <a:off x="2880" y="2064"/>
                <a:ext cx="96" cy="9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11353" name="Oval 57"/>
              <p:cNvSpPr>
                <a:spLocks noChangeArrowheads="1"/>
              </p:cNvSpPr>
              <p:nvPr/>
            </p:nvSpPr>
            <p:spPr bwMode="auto">
              <a:xfrm>
                <a:off x="2904" y="20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311354" name="Group 58"/>
            <p:cNvGrpSpPr>
              <a:grpSpLocks/>
            </p:cNvGrpSpPr>
            <p:nvPr/>
          </p:nvGrpSpPr>
          <p:grpSpPr bwMode="auto">
            <a:xfrm>
              <a:off x="1152" y="2400"/>
              <a:ext cx="96" cy="96"/>
              <a:chOff x="2880" y="2064"/>
              <a:chExt cx="96" cy="96"/>
            </a:xfrm>
          </p:grpSpPr>
          <p:sp>
            <p:nvSpPr>
              <p:cNvPr id="311355" name="Rectangle 59"/>
              <p:cNvSpPr>
                <a:spLocks noChangeArrowheads="1"/>
              </p:cNvSpPr>
              <p:nvPr/>
            </p:nvSpPr>
            <p:spPr bwMode="auto">
              <a:xfrm>
                <a:off x="2880" y="2064"/>
                <a:ext cx="96" cy="9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11356" name="Oval 60"/>
              <p:cNvSpPr>
                <a:spLocks noChangeArrowheads="1"/>
              </p:cNvSpPr>
              <p:nvPr/>
            </p:nvSpPr>
            <p:spPr bwMode="auto">
              <a:xfrm>
                <a:off x="2904" y="20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311357" name="Group 61"/>
            <p:cNvGrpSpPr>
              <a:grpSpLocks/>
            </p:cNvGrpSpPr>
            <p:nvPr/>
          </p:nvGrpSpPr>
          <p:grpSpPr bwMode="auto">
            <a:xfrm>
              <a:off x="1152" y="2640"/>
              <a:ext cx="96" cy="96"/>
              <a:chOff x="2880" y="2064"/>
              <a:chExt cx="96" cy="96"/>
            </a:xfrm>
          </p:grpSpPr>
          <p:sp>
            <p:nvSpPr>
              <p:cNvPr id="311358" name="Rectangle 62"/>
              <p:cNvSpPr>
                <a:spLocks noChangeArrowheads="1"/>
              </p:cNvSpPr>
              <p:nvPr/>
            </p:nvSpPr>
            <p:spPr bwMode="auto">
              <a:xfrm>
                <a:off x="2880" y="2064"/>
                <a:ext cx="96" cy="9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11359" name="Oval 63"/>
              <p:cNvSpPr>
                <a:spLocks noChangeArrowheads="1"/>
              </p:cNvSpPr>
              <p:nvPr/>
            </p:nvSpPr>
            <p:spPr bwMode="auto">
              <a:xfrm>
                <a:off x="2904" y="20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11366" name="Text Box 70"/>
            <p:cNvSpPr txBox="1">
              <a:spLocks noChangeArrowheads="1"/>
            </p:cNvSpPr>
            <p:nvPr/>
          </p:nvSpPr>
          <p:spPr bwMode="auto">
            <a:xfrm>
              <a:off x="1392" y="816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311367" name="Text Box 71"/>
            <p:cNvSpPr txBox="1">
              <a:spLocks noChangeArrowheads="1"/>
            </p:cNvSpPr>
            <p:nvPr/>
          </p:nvSpPr>
          <p:spPr bwMode="auto">
            <a:xfrm>
              <a:off x="1392" y="912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311368" name="Text Box 72"/>
            <p:cNvSpPr txBox="1">
              <a:spLocks noChangeArrowheads="1"/>
            </p:cNvSpPr>
            <p:nvPr/>
          </p:nvSpPr>
          <p:spPr bwMode="auto">
            <a:xfrm>
              <a:off x="1728" y="864"/>
              <a:ext cx="192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Q+</a:t>
              </a:r>
            </a:p>
          </p:txBody>
        </p:sp>
        <p:sp>
          <p:nvSpPr>
            <p:cNvPr id="311369" name="Text Box 73"/>
            <p:cNvSpPr txBox="1">
              <a:spLocks noChangeArrowheads="1"/>
            </p:cNvSpPr>
            <p:nvPr/>
          </p:nvSpPr>
          <p:spPr bwMode="auto">
            <a:xfrm>
              <a:off x="1392" y="1056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311370" name="Text Box 74"/>
            <p:cNvSpPr txBox="1">
              <a:spLocks noChangeArrowheads="1"/>
            </p:cNvSpPr>
            <p:nvPr/>
          </p:nvSpPr>
          <p:spPr bwMode="auto">
            <a:xfrm>
              <a:off x="1392" y="1152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311371" name="Text Box 75"/>
            <p:cNvSpPr txBox="1">
              <a:spLocks noChangeArrowheads="1"/>
            </p:cNvSpPr>
            <p:nvPr/>
          </p:nvSpPr>
          <p:spPr bwMode="auto">
            <a:xfrm>
              <a:off x="1728" y="1104"/>
              <a:ext cx="192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Q+</a:t>
              </a:r>
            </a:p>
          </p:txBody>
        </p:sp>
        <p:sp>
          <p:nvSpPr>
            <p:cNvPr id="311372" name="Text Box 76"/>
            <p:cNvSpPr txBox="1">
              <a:spLocks noChangeArrowheads="1"/>
            </p:cNvSpPr>
            <p:nvPr/>
          </p:nvSpPr>
          <p:spPr bwMode="auto">
            <a:xfrm>
              <a:off x="1392" y="1296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311373" name="Text Box 77"/>
            <p:cNvSpPr txBox="1">
              <a:spLocks noChangeArrowheads="1"/>
            </p:cNvSpPr>
            <p:nvPr/>
          </p:nvSpPr>
          <p:spPr bwMode="auto">
            <a:xfrm>
              <a:off x="1392" y="1392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311374" name="Text Box 78"/>
            <p:cNvSpPr txBox="1">
              <a:spLocks noChangeArrowheads="1"/>
            </p:cNvSpPr>
            <p:nvPr/>
          </p:nvSpPr>
          <p:spPr bwMode="auto">
            <a:xfrm>
              <a:off x="1728" y="1344"/>
              <a:ext cx="192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Q+</a:t>
              </a:r>
            </a:p>
          </p:txBody>
        </p:sp>
        <p:sp>
          <p:nvSpPr>
            <p:cNvPr id="311375" name="Text Box 79"/>
            <p:cNvSpPr txBox="1">
              <a:spLocks noChangeArrowheads="1"/>
            </p:cNvSpPr>
            <p:nvPr/>
          </p:nvSpPr>
          <p:spPr bwMode="auto">
            <a:xfrm>
              <a:off x="1392" y="1536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311376" name="Text Box 80"/>
            <p:cNvSpPr txBox="1">
              <a:spLocks noChangeArrowheads="1"/>
            </p:cNvSpPr>
            <p:nvPr/>
          </p:nvSpPr>
          <p:spPr bwMode="auto">
            <a:xfrm>
              <a:off x="1392" y="1632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311377" name="Text Box 81"/>
            <p:cNvSpPr txBox="1">
              <a:spLocks noChangeArrowheads="1"/>
            </p:cNvSpPr>
            <p:nvPr/>
          </p:nvSpPr>
          <p:spPr bwMode="auto">
            <a:xfrm>
              <a:off x="1728" y="1584"/>
              <a:ext cx="192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Q+</a:t>
              </a:r>
            </a:p>
          </p:txBody>
        </p:sp>
        <p:sp>
          <p:nvSpPr>
            <p:cNvPr id="311378" name="Text Box 82"/>
            <p:cNvSpPr txBox="1">
              <a:spLocks noChangeArrowheads="1"/>
            </p:cNvSpPr>
            <p:nvPr/>
          </p:nvSpPr>
          <p:spPr bwMode="auto">
            <a:xfrm>
              <a:off x="1392" y="1776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311379" name="Text Box 83"/>
            <p:cNvSpPr txBox="1">
              <a:spLocks noChangeArrowheads="1"/>
            </p:cNvSpPr>
            <p:nvPr/>
          </p:nvSpPr>
          <p:spPr bwMode="auto">
            <a:xfrm>
              <a:off x="1392" y="1872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311380" name="Text Box 84"/>
            <p:cNvSpPr txBox="1">
              <a:spLocks noChangeArrowheads="1"/>
            </p:cNvSpPr>
            <p:nvPr/>
          </p:nvSpPr>
          <p:spPr bwMode="auto">
            <a:xfrm>
              <a:off x="1728" y="1824"/>
              <a:ext cx="192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Q+</a:t>
              </a:r>
            </a:p>
          </p:txBody>
        </p:sp>
        <p:sp>
          <p:nvSpPr>
            <p:cNvPr id="311381" name="Text Box 85"/>
            <p:cNvSpPr txBox="1">
              <a:spLocks noChangeArrowheads="1"/>
            </p:cNvSpPr>
            <p:nvPr/>
          </p:nvSpPr>
          <p:spPr bwMode="auto">
            <a:xfrm>
              <a:off x="1392" y="2016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311382" name="Text Box 86"/>
            <p:cNvSpPr txBox="1">
              <a:spLocks noChangeArrowheads="1"/>
            </p:cNvSpPr>
            <p:nvPr/>
          </p:nvSpPr>
          <p:spPr bwMode="auto">
            <a:xfrm>
              <a:off x="1392" y="2112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311383" name="Text Box 87"/>
            <p:cNvSpPr txBox="1">
              <a:spLocks noChangeArrowheads="1"/>
            </p:cNvSpPr>
            <p:nvPr/>
          </p:nvSpPr>
          <p:spPr bwMode="auto">
            <a:xfrm>
              <a:off x="1728" y="2064"/>
              <a:ext cx="192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Q+</a:t>
              </a:r>
            </a:p>
          </p:txBody>
        </p:sp>
        <p:sp>
          <p:nvSpPr>
            <p:cNvPr id="311384" name="Text Box 88"/>
            <p:cNvSpPr txBox="1">
              <a:spLocks noChangeArrowheads="1"/>
            </p:cNvSpPr>
            <p:nvPr/>
          </p:nvSpPr>
          <p:spPr bwMode="auto">
            <a:xfrm>
              <a:off x="1392" y="2256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311385" name="Text Box 89"/>
            <p:cNvSpPr txBox="1">
              <a:spLocks noChangeArrowheads="1"/>
            </p:cNvSpPr>
            <p:nvPr/>
          </p:nvSpPr>
          <p:spPr bwMode="auto">
            <a:xfrm>
              <a:off x="1392" y="2352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311386" name="Text Box 90"/>
            <p:cNvSpPr txBox="1">
              <a:spLocks noChangeArrowheads="1"/>
            </p:cNvSpPr>
            <p:nvPr/>
          </p:nvSpPr>
          <p:spPr bwMode="auto">
            <a:xfrm>
              <a:off x="1728" y="2304"/>
              <a:ext cx="192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Q+</a:t>
              </a:r>
            </a:p>
          </p:txBody>
        </p:sp>
        <p:sp>
          <p:nvSpPr>
            <p:cNvPr id="311387" name="Text Box 91"/>
            <p:cNvSpPr txBox="1">
              <a:spLocks noChangeArrowheads="1"/>
            </p:cNvSpPr>
            <p:nvPr/>
          </p:nvSpPr>
          <p:spPr bwMode="auto">
            <a:xfrm>
              <a:off x="1392" y="2496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311388" name="Text Box 92"/>
            <p:cNvSpPr txBox="1">
              <a:spLocks noChangeArrowheads="1"/>
            </p:cNvSpPr>
            <p:nvPr/>
          </p:nvSpPr>
          <p:spPr bwMode="auto">
            <a:xfrm>
              <a:off x="1392" y="2592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311389" name="Text Box 93"/>
            <p:cNvSpPr txBox="1">
              <a:spLocks noChangeArrowheads="1"/>
            </p:cNvSpPr>
            <p:nvPr/>
          </p:nvSpPr>
          <p:spPr bwMode="auto">
            <a:xfrm>
              <a:off x="1728" y="2544"/>
              <a:ext cx="192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Q+</a:t>
              </a:r>
            </a:p>
          </p:txBody>
        </p:sp>
        <p:sp>
          <p:nvSpPr>
            <p:cNvPr id="311391" name="Text Box 95"/>
            <p:cNvSpPr txBox="1">
              <a:spLocks noChangeArrowheads="1"/>
            </p:cNvSpPr>
            <p:nvPr/>
          </p:nvSpPr>
          <p:spPr bwMode="auto">
            <a:xfrm>
              <a:off x="720" y="768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i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311392" name="Text Box 96"/>
            <p:cNvSpPr txBox="1">
              <a:spLocks noChangeArrowheads="1"/>
            </p:cNvSpPr>
            <p:nvPr/>
          </p:nvSpPr>
          <p:spPr bwMode="auto">
            <a:xfrm>
              <a:off x="720" y="1008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i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311393" name="Text Box 97"/>
            <p:cNvSpPr txBox="1">
              <a:spLocks noChangeArrowheads="1"/>
            </p:cNvSpPr>
            <p:nvPr/>
          </p:nvSpPr>
          <p:spPr bwMode="auto">
            <a:xfrm>
              <a:off x="720" y="1248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i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11394" name="Text Box 98"/>
            <p:cNvSpPr txBox="1">
              <a:spLocks noChangeArrowheads="1"/>
            </p:cNvSpPr>
            <p:nvPr/>
          </p:nvSpPr>
          <p:spPr bwMode="auto">
            <a:xfrm>
              <a:off x="720" y="1488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i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11395" name="Text Box 99"/>
            <p:cNvSpPr txBox="1">
              <a:spLocks noChangeArrowheads="1"/>
            </p:cNvSpPr>
            <p:nvPr/>
          </p:nvSpPr>
          <p:spPr bwMode="auto">
            <a:xfrm>
              <a:off x="720" y="1728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i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11396" name="Text Box 100"/>
            <p:cNvSpPr txBox="1">
              <a:spLocks noChangeArrowheads="1"/>
            </p:cNvSpPr>
            <p:nvPr/>
          </p:nvSpPr>
          <p:spPr bwMode="auto">
            <a:xfrm>
              <a:off x="720" y="1968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i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11397" name="Text Box 101"/>
            <p:cNvSpPr txBox="1">
              <a:spLocks noChangeArrowheads="1"/>
            </p:cNvSpPr>
            <p:nvPr/>
          </p:nvSpPr>
          <p:spPr bwMode="auto">
            <a:xfrm>
              <a:off x="720" y="2208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i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11398" name="Text Box 102"/>
            <p:cNvSpPr txBox="1">
              <a:spLocks noChangeArrowheads="1"/>
            </p:cNvSpPr>
            <p:nvPr/>
          </p:nvSpPr>
          <p:spPr bwMode="auto">
            <a:xfrm>
              <a:off x="720" y="2448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i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11399" name="Text Box 103"/>
            <p:cNvSpPr txBox="1">
              <a:spLocks noChangeArrowheads="1"/>
            </p:cNvSpPr>
            <p:nvPr/>
          </p:nvSpPr>
          <p:spPr bwMode="auto">
            <a:xfrm>
              <a:off x="2352" y="816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o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311400" name="Text Box 104"/>
            <p:cNvSpPr txBox="1">
              <a:spLocks noChangeArrowheads="1"/>
            </p:cNvSpPr>
            <p:nvPr/>
          </p:nvSpPr>
          <p:spPr bwMode="auto">
            <a:xfrm>
              <a:off x="2352" y="1056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o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311401" name="Text Box 105"/>
            <p:cNvSpPr txBox="1">
              <a:spLocks noChangeArrowheads="1"/>
            </p:cNvSpPr>
            <p:nvPr/>
          </p:nvSpPr>
          <p:spPr bwMode="auto">
            <a:xfrm>
              <a:off x="2352" y="1296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o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11402" name="Text Box 106"/>
            <p:cNvSpPr txBox="1">
              <a:spLocks noChangeArrowheads="1"/>
            </p:cNvSpPr>
            <p:nvPr/>
          </p:nvSpPr>
          <p:spPr bwMode="auto">
            <a:xfrm>
              <a:off x="2352" y="1536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o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11403" name="Text Box 107"/>
            <p:cNvSpPr txBox="1">
              <a:spLocks noChangeArrowheads="1"/>
            </p:cNvSpPr>
            <p:nvPr/>
          </p:nvSpPr>
          <p:spPr bwMode="auto">
            <a:xfrm>
              <a:off x="2352" y="1776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o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11404" name="Text Box 108"/>
            <p:cNvSpPr txBox="1">
              <a:spLocks noChangeArrowheads="1"/>
            </p:cNvSpPr>
            <p:nvPr/>
          </p:nvSpPr>
          <p:spPr bwMode="auto">
            <a:xfrm>
              <a:off x="2352" y="2016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o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11405" name="Text Box 109"/>
            <p:cNvSpPr txBox="1">
              <a:spLocks noChangeArrowheads="1"/>
            </p:cNvSpPr>
            <p:nvPr/>
          </p:nvSpPr>
          <p:spPr bwMode="auto">
            <a:xfrm>
              <a:off x="2352" y="2256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o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11406" name="Text Box 110"/>
            <p:cNvSpPr txBox="1">
              <a:spLocks noChangeArrowheads="1"/>
            </p:cNvSpPr>
            <p:nvPr/>
          </p:nvSpPr>
          <p:spPr bwMode="auto">
            <a:xfrm>
              <a:off x="2352" y="2496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o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11411" name="Text Box 115"/>
            <p:cNvSpPr txBox="1">
              <a:spLocks noChangeArrowheads="1"/>
            </p:cNvSpPr>
            <p:nvPr/>
          </p:nvSpPr>
          <p:spPr bwMode="auto">
            <a:xfrm>
              <a:off x="960" y="2880"/>
              <a:ext cx="45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Clock</a:t>
              </a:r>
            </a:p>
          </p:txBody>
        </p:sp>
      </p:grpSp>
      <p:sp>
        <p:nvSpPr>
          <p:cNvPr id="311413" name="Text Box 117"/>
          <p:cNvSpPr txBox="1">
            <a:spLocks noChangeArrowheads="1"/>
          </p:cNvSpPr>
          <p:nvPr/>
        </p:nvSpPr>
        <p:spPr bwMode="auto">
          <a:xfrm>
            <a:off x="3124200" y="914400"/>
            <a:ext cx="11080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402320994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Instruction Set #1</a:t>
            </a:r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146050" y="8382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/>
              <a:t>Byte</a:t>
            </a:r>
          </a:p>
        </p:txBody>
      </p:sp>
      <p:grpSp>
        <p:nvGrpSpPr>
          <p:cNvPr id="4" name="Group 214"/>
          <p:cNvGrpSpPr>
            <a:grpSpLocks/>
          </p:cNvGrpSpPr>
          <p:nvPr/>
        </p:nvGrpSpPr>
        <p:grpSpPr bwMode="auto">
          <a:xfrm>
            <a:off x="146050" y="5791200"/>
            <a:ext cx="3124200" cy="304800"/>
            <a:chOff x="336" y="3648"/>
            <a:chExt cx="1968" cy="192"/>
          </a:xfrm>
        </p:grpSpPr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336" y="364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pushq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endParaRPr lang="en-US" sz="1400" b="0" dirty="0"/>
            </a:p>
          </p:txBody>
        </p:sp>
        <p:grpSp>
          <p:nvGrpSpPr>
            <p:cNvPr id="5" name="Group 213"/>
            <p:cNvGrpSpPr>
              <a:grpSpLocks/>
            </p:cNvGrpSpPr>
            <p:nvPr/>
          </p:nvGrpSpPr>
          <p:grpSpPr bwMode="auto">
            <a:xfrm>
              <a:off x="1536" y="3648"/>
              <a:ext cx="384" cy="192"/>
              <a:chOff x="1536" y="3648"/>
              <a:chExt cx="384" cy="192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1728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6" name="Group 212"/>
            <p:cNvGrpSpPr>
              <a:grpSpLocks/>
            </p:cNvGrpSpPr>
            <p:nvPr/>
          </p:nvGrpSpPr>
          <p:grpSpPr bwMode="auto">
            <a:xfrm>
              <a:off x="1920" y="3648"/>
              <a:ext cx="384" cy="192"/>
              <a:chOff x="1920" y="3648"/>
              <a:chExt cx="384" cy="192"/>
            </a:xfrm>
          </p:grpSpPr>
          <p:sp>
            <p:nvSpPr>
              <p:cNvPr id="322580" name="Rectangle 20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81" name="Rectangle 21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82" name="Rectangle 22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584" name="Rectangle 24"/>
          <p:cNvSpPr>
            <a:spLocks noChangeArrowheads="1"/>
          </p:cNvSpPr>
          <p:nvPr/>
        </p:nvSpPr>
        <p:spPr bwMode="auto">
          <a:xfrm>
            <a:off x="146050" y="44196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jXX </a:t>
            </a:r>
            <a:r>
              <a:rPr lang="en-US" sz="1400" b="0"/>
              <a:t>Dest</a:t>
            </a:r>
          </a:p>
        </p:txBody>
      </p:sp>
      <p:grpSp>
        <p:nvGrpSpPr>
          <p:cNvPr id="8" name="Group 210"/>
          <p:cNvGrpSpPr>
            <a:grpSpLocks/>
          </p:cNvGrpSpPr>
          <p:nvPr/>
        </p:nvGrpSpPr>
        <p:grpSpPr bwMode="auto">
          <a:xfrm>
            <a:off x="2051050" y="4419600"/>
            <a:ext cx="609600" cy="304800"/>
            <a:chOff x="1536" y="2784"/>
            <a:chExt cx="384" cy="192"/>
          </a:xfrm>
        </p:grpSpPr>
        <p:sp>
          <p:nvSpPr>
            <p:cNvPr id="322586" name="Rectangle 26"/>
            <p:cNvSpPr>
              <a:spLocks noChangeArrowheads="1"/>
            </p:cNvSpPr>
            <p:nvPr/>
          </p:nvSpPr>
          <p:spPr bwMode="auto">
            <a:xfrm>
              <a:off x="1536" y="278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322587" name="Rectangle 27"/>
            <p:cNvSpPr>
              <a:spLocks noChangeArrowheads="1"/>
            </p:cNvSpPr>
            <p:nvPr/>
          </p:nvSpPr>
          <p:spPr bwMode="auto">
            <a:xfrm>
              <a:off x="1728" y="278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/>
                <a:t>fn</a:t>
              </a:r>
            </a:p>
          </p:txBody>
        </p:sp>
        <p:sp>
          <p:nvSpPr>
            <p:cNvPr id="322588" name="Rectangle 28"/>
            <p:cNvSpPr>
              <a:spLocks noChangeArrowheads="1"/>
            </p:cNvSpPr>
            <p:nvPr/>
          </p:nvSpPr>
          <p:spPr bwMode="auto">
            <a:xfrm>
              <a:off x="1536" y="278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589" name="Rectangle 29"/>
          <p:cNvSpPr>
            <a:spLocks noChangeArrowheads="1"/>
          </p:cNvSpPr>
          <p:nvPr/>
        </p:nvSpPr>
        <p:spPr bwMode="auto">
          <a:xfrm>
            <a:off x="2660650" y="441325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  <p:grpSp>
        <p:nvGrpSpPr>
          <p:cNvPr id="9" name="Group 209"/>
          <p:cNvGrpSpPr>
            <a:grpSpLocks/>
          </p:cNvGrpSpPr>
          <p:nvPr/>
        </p:nvGrpSpPr>
        <p:grpSpPr bwMode="auto">
          <a:xfrm>
            <a:off x="146050" y="6248400"/>
            <a:ext cx="3124200" cy="304800"/>
            <a:chOff x="336" y="3936"/>
            <a:chExt cx="1968" cy="192"/>
          </a:xfrm>
        </p:grpSpPr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336" y="393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popq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endParaRPr lang="en-US" sz="1400" b="0" dirty="0"/>
            </a:p>
          </p:txBody>
        </p:sp>
        <p:grpSp>
          <p:nvGrpSpPr>
            <p:cNvPr id="10" name="Group 208"/>
            <p:cNvGrpSpPr>
              <a:grpSpLocks/>
            </p:cNvGrpSpPr>
            <p:nvPr/>
          </p:nvGrpSpPr>
          <p:grpSpPr bwMode="auto">
            <a:xfrm>
              <a:off x="1536" y="3936"/>
              <a:ext cx="384" cy="192"/>
              <a:chOff x="1536" y="3936"/>
              <a:chExt cx="384" cy="192"/>
            </a:xfrm>
          </p:grpSpPr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1728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1" name="Group 207"/>
            <p:cNvGrpSpPr>
              <a:grpSpLocks/>
            </p:cNvGrpSpPr>
            <p:nvPr/>
          </p:nvGrpSpPr>
          <p:grpSpPr bwMode="auto">
            <a:xfrm>
              <a:off x="1920" y="3936"/>
              <a:ext cx="384" cy="192"/>
              <a:chOff x="1920" y="3936"/>
              <a:chExt cx="384" cy="192"/>
            </a:xfrm>
          </p:grpSpPr>
          <p:sp>
            <p:nvSpPr>
              <p:cNvPr id="322597" name="Rectangle 37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98" name="Rectangle 38"/>
              <p:cNvSpPr>
                <a:spLocks noChangeArrowheads="1"/>
              </p:cNvSpPr>
              <p:nvPr/>
            </p:nvSpPr>
            <p:spPr bwMode="auto">
              <a:xfrm>
                <a:off x="2112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99" name="Rectangle 39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601" name="Rectangle 41"/>
          <p:cNvSpPr>
            <a:spLocks noChangeArrowheads="1"/>
          </p:cNvSpPr>
          <p:nvPr/>
        </p:nvSpPr>
        <p:spPr bwMode="auto">
          <a:xfrm>
            <a:off x="146050" y="48768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call </a:t>
            </a:r>
            <a:r>
              <a:rPr lang="en-US" sz="1400" b="0"/>
              <a:t>Dest</a:t>
            </a:r>
          </a:p>
        </p:txBody>
      </p:sp>
      <p:grpSp>
        <p:nvGrpSpPr>
          <p:cNvPr id="13" name="Group 205"/>
          <p:cNvGrpSpPr>
            <a:grpSpLocks/>
          </p:cNvGrpSpPr>
          <p:nvPr/>
        </p:nvGrpSpPr>
        <p:grpSpPr bwMode="auto">
          <a:xfrm>
            <a:off x="2051050" y="4876800"/>
            <a:ext cx="609600" cy="304800"/>
            <a:chOff x="1536" y="3072"/>
            <a:chExt cx="384" cy="192"/>
          </a:xfrm>
        </p:grpSpPr>
        <p:sp>
          <p:nvSpPr>
            <p:cNvPr id="322603" name="Rectangle 43"/>
            <p:cNvSpPr>
              <a:spLocks noChangeArrowheads="1"/>
            </p:cNvSpPr>
            <p:nvPr/>
          </p:nvSpPr>
          <p:spPr bwMode="auto">
            <a:xfrm>
              <a:off x="1536" y="307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8</a:t>
              </a:r>
            </a:p>
          </p:txBody>
        </p:sp>
        <p:sp>
          <p:nvSpPr>
            <p:cNvPr id="322604" name="Rectangle 44"/>
            <p:cNvSpPr>
              <a:spLocks noChangeArrowheads="1"/>
            </p:cNvSpPr>
            <p:nvPr/>
          </p:nvSpPr>
          <p:spPr bwMode="auto">
            <a:xfrm>
              <a:off x="1728" y="307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05" name="Rectangle 45"/>
            <p:cNvSpPr>
              <a:spLocks noChangeArrowheads="1"/>
            </p:cNvSpPr>
            <p:nvPr/>
          </p:nvSpPr>
          <p:spPr bwMode="auto">
            <a:xfrm>
              <a:off x="1536" y="307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06" name="Rectangle 46"/>
          <p:cNvSpPr>
            <a:spLocks noChangeArrowheads="1"/>
          </p:cNvSpPr>
          <p:nvPr/>
        </p:nvSpPr>
        <p:spPr bwMode="auto">
          <a:xfrm>
            <a:off x="2660650" y="48768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 dirty="0" err="1"/>
              <a:t>Dest</a:t>
            </a:r>
            <a:endParaRPr lang="en-US" sz="1400" b="0" dirty="0"/>
          </a:p>
        </p:txBody>
      </p:sp>
      <p:grpSp>
        <p:nvGrpSpPr>
          <p:cNvPr id="14" name="Group 204"/>
          <p:cNvGrpSpPr>
            <a:grpSpLocks/>
          </p:cNvGrpSpPr>
          <p:nvPr/>
        </p:nvGrpSpPr>
        <p:grpSpPr bwMode="auto">
          <a:xfrm>
            <a:off x="146050" y="2133600"/>
            <a:ext cx="3124200" cy="304800"/>
            <a:chOff x="336" y="1344"/>
            <a:chExt cx="1968" cy="192"/>
          </a:xfrm>
        </p:grpSpPr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336" y="134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cmovXX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r>
                <a:rPr lang="en-US" sz="1400" b="0" dirty="0">
                  <a:latin typeface="Courier New" pitchFamily="49" charset="0"/>
                </a:rPr>
                <a:t>, </a:t>
              </a:r>
              <a:r>
                <a:rPr lang="en-US" sz="1400" b="0" dirty="0" err="1"/>
                <a:t>rB</a:t>
              </a:r>
              <a:endParaRPr lang="en-US" sz="1400" b="0" dirty="0"/>
            </a:p>
          </p:txBody>
        </p:sp>
        <p:grpSp>
          <p:nvGrpSpPr>
            <p:cNvPr id="15" name="Group 203"/>
            <p:cNvGrpSpPr>
              <a:grpSpLocks/>
            </p:cNvGrpSpPr>
            <p:nvPr/>
          </p:nvGrpSpPr>
          <p:grpSpPr bwMode="auto">
            <a:xfrm>
              <a:off x="1536" y="1344"/>
              <a:ext cx="384" cy="192"/>
              <a:chOff x="1536" y="1344"/>
              <a:chExt cx="384" cy="192"/>
            </a:xfrm>
          </p:grpSpPr>
          <p:sp>
            <p:nvSpPr>
              <p:cNvPr id="322610" name="Rectangle 50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22611" name="Rectangle 51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/>
                  <a:t>fn</a:t>
                </a:r>
              </a:p>
            </p:txBody>
          </p:sp>
          <p:sp>
            <p:nvSpPr>
              <p:cNvPr id="322612" name="Rectangle 52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6" name="Group 202"/>
            <p:cNvGrpSpPr>
              <a:grpSpLocks/>
            </p:cNvGrpSpPr>
            <p:nvPr/>
          </p:nvGrpSpPr>
          <p:grpSpPr bwMode="auto">
            <a:xfrm>
              <a:off x="1920" y="1344"/>
              <a:ext cx="384" cy="192"/>
              <a:chOff x="1920" y="1344"/>
              <a:chExt cx="384" cy="192"/>
            </a:xfrm>
          </p:grpSpPr>
          <p:sp>
            <p:nvSpPr>
              <p:cNvPr id="322614" name="Rectangle 54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15" name="Rectangle 55"/>
              <p:cNvSpPr>
                <a:spLocks noChangeArrowheads="1"/>
              </p:cNvSpPr>
              <p:nvPr/>
            </p:nvSpPr>
            <p:spPr bwMode="auto">
              <a:xfrm>
                <a:off x="2112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16" name="Rectangle 56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618" name="Rectangle 58"/>
          <p:cNvSpPr>
            <a:spLocks noChangeArrowheads="1"/>
          </p:cNvSpPr>
          <p:nvPr/>
        </p:nvSpPr>
        <p:spPr bwMode="auto">
          <a:xfrm>
            <a:off x="146050" y="25908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irmovq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/>
              <a:t>V</a:t>
            </a:r>
            <a:r>
              <a:rPr lang="en-US" sz="1400" b="0" dirty="0">
                <a:latin typeface="Courier New" pitchFamily="49" charset="0"/>
              </a:rPr>
              <a:t>, </a:t>
            </a:r>
            <a:r>
              <a:rPr lang="en-US" sz="1400" b="0" dirty="0" err="1"/>
              <a:t>rB</a:t>
            </a:r>
            <a:endParaRPr lang="en-US" sz="1400" b="0" dirty="0"/>
          </a:p>
        </p:txBody>
      </p:sp>
      <p:grpSp>
        <p:nvGrpSpPr>
          <p:cNvPr id="18" name="Group 200"/>
          <p:cNvGrpSpPr>
            <a:grpSpLocks/>
          </p:cNvGrpSpPr>
          <p:nvPr/>
        </p:nvGrpSpPr>
        <p:grpSpPr bwMode="auto">
          <a:xfrm>
            <a:off x="2051050" y="2590800"/>
            <a:ext cx="609600" cy="304800"/>
            <a:chOff x="1536" y="1632"/>
            <a:chExt cx="384" cy="192"/>
          </a:xfrm>
        </p:grpSpPr>
        <p:sp>
          <p:nvSpPr>
            <p:cNvPr id="322620" name="Rectangle 60"/>
            <p:cNvSpPr>
              <a:spLocks noChangeArrowheads="1"/>
            </p:cNvSpPr>
            <p:nvPr/>
          </p:nvSpPr>
          <p:spPr bwMode="auto">
            <a:xfrm>
              <a:off x="1536" y="163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322621" name="Rectangle 61"/>
            <p:cNvSpPr>
              <a:spLocks noChangeArrowheads="1"/>
            </p:cNvSpPr>
            <p:nvPr/>
          </p:nvSpPr>
          <p:spPr bwMode="auto">
            <a:xfrm>
              <a:off x="1728" y="163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22" name="Rectangle 62"/>
            <p:cNvSpPr>
              <a:spLocks noChangeArrowheads="1"/>
            </p:cNvSpPr>
            <p:nvPr/>
          </p:nvSpPr>
          <p:spPr bwMode="auto">
            <a:xfrm>
              <a:off x="1536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19" name="Group 199"/>
          <p:cNvGrpSpPr>
            <a:grpSpLocks/>
          </p:cNvGrpSpPr>
          <p:nvPr/>
        </p:nvGrpSpPr>
        <p:grpSpPr bwMode="auto">
          <a:xfrm>
            <a:off x="2660650" y="2590800"/>
            <a:ext cx="609600" cy="304800"/>
            <a:chOff x="1920" y="1632"/>
            <a:chExt cx="384" cy="192"/>
          </a:xfrm>
        </p:grpSpPr>
        <p:sp>
          <p:nvSpPr>
            <p:cNvPr id="322624" name="Rectangle 64"/>
            <p:cNvSpPr>
              <a:spLocks noChangeArrowheads="1"/>
            </p:cNvSpPr>
            <p:nvPr/>
          </p:nvSpPr>
          <p:spPr bwMode="auto">
            <a:xfrm>
              <a:off x="1920" y="1632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F</a:t>
              </a:r>
            </a:p>
          </p:txBody>
        </p:sp>
        <p:sp>
          <p:nvSpPr>
            <p:cNvPr id="322625" name="Rectangle 65"/>
            <p:cNvSpPr>
              <a:spLocks noChangeArrowheads="1"/>
            </p:cNvSpPr>
            <p:nvPr/>
          </p:nvSpPr>
          <p:spPr bwMode="auto">
            <a:xfrm>
              <a:off x="2112" y="1632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26" name="Rectangle 66"/>
            <p:cNvSpPr>
              <a:spLocks noChangeArrowheads="1"/>
            </p:cNvSpPr>
            <p:nvPr/>
          </p:nvSpPr>
          <p:spPr bwMode="auto">
            <a:xfrm>
              <a:off x="1920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27" name="Rectangle 67"/>
          <p:cNvSpPr>
            <a:spLocks noChangeArrowheads="1"/>
          </p:cNvSpPr>
          <p:nvPr/>
        </p:nvSpPr>
        <p:spPr bwMode="auto">
          <a:xfrm>
            <a:off x="3270250" y="25908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V</a:t>
            </a:r>
          </a:p>
        </p:txBody>
      </p:sp>
      <p:sp>
        <p:nvSpPr>
          <p:cNvPr id="322629" name="Rectangle 69"/>
          <p:cNvSpPr>
            <a:spLocks noChangeArrowheads="1"/>
          </p:cNvSpPr>
          <p:nvPr/>
        </p:nvSpPr>
        <p:spPr bwMode="auto">
          <a:xfrm>
            <a:off x="146050" y="30480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rmmovq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 err="1"/>
              <a:t>rA</a:t>
            </a:r>
            <a:r>
              <a:rPr lang="en-US" sz="1400" b="0" dirty="0">
                <a:latin typeface="Courier New" pitchFamily="49" charset="0"/>
              </a:rPr>
              <a:t>, </a:t>
            </a:r>
            <a:r>
              <a:rPr lang="en-US" sz="1400" b="0" dirty="0"/>
              <a:t>D</a:t>
            </a:r>
            <a:r>
              <a:rPr lang="en-US" sz="1400" b="0" dirty="0">
                <a:latin typeface="Courier New" pitchFamily="49" charset="0"/>
              </a:rPr>
              <a:t>(</a:t>
            </a:r>
            <a:r>
              <a:rPr lang="en-US" sz="1400" b="0" dirty="0" err="1"/>
              <a:t>rB</a:t>
            </a:r>
            <a:r>
              <a:rPr lang="en-US" sz="1400" b="0" dirty="0">
                <a:latin typeface="Courier New" pitchFamily="49" charset="0"/>
              </a:rPr>
              <a:t>)</a:t>
            </a:r>
          </a:p>
        </p:txBody>
      </p:sp>
      <p:grpSp>
        <p:nvGrpSpPr>
          <p:cNvPr id="21" name="Group 197"/>
          <p:cNvGrpSpPr>
            <a:grpSpLocks/>
          </p:cNvGrpSpPr>
          <p:nvPr/>
        </p:nvGrpSpPr>
        <p:grpSpPr bwMode="auto">
          <a:xfrm>
            <a:off x="2051050" y="3048000"/>
            <a:ext cx="609600" cy="304800"/>
            <a:chOff x="1536" y="1920"/>
            <a:chExt cx="384" cy="192"/>
          </a:xfrm>
        </p:grpSpPr>
        <p:sp>
          <p:nvSpPr>
            <p:cNvPr id="322631" name="Rectangle 71"/>
            <p:cNvSpPr>
              <a:spLocks noChangeArrowheads="1"/>
            </p:cNvSpPr>
            <p:nvPr/>
          </p:nvSpPr>
          <p:spPr bwMode="auto">
            <a:xfrm>
              <a:off x="1536" y="192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322632" name="Rectangle 72"/>
            <p:cNvSpPr>
              <a:spLocks noChangeArrowheads="1"/>
            </p:cNvSpPr>
            <p:nvPr/>
          </p:nvSpPr>
          <p:spPr bwMode="auto">
            <a:xfrm>
              <a:off x="1728" y="192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33" name="Rectangle 73"/>
            <p:cNvSpPr>
              <a:spLocks noChangeArrowheads="1"/>
            </p:cNvSpPr>
            <p:nvPr/>
          </p:nvSpPr>
          <p:spPr bwMode="auto">
            <a:xfrm>
              <a:off x="1536" y="192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22" name="Group 196"/>
          <p:cNvGrpSpPr>
            <a:grpSpLocks/>
          </p:cNvGrpSpPr>
          <p:nvPr/>
        </p:nvGrpSpPr>
        <p:grpSpPr bwMode="auto">
          <a:xfrm>
            <a:off x="2660650" y="3048000"/>
            <a:ext cx="609600" cy="304800"/>
            <a:chOff x="1920" y="1920"/>
            <a:chExt cx="384" cy="192"/>
          </a:xfrm>
        </p:grpSpPr>
        <p:sp>
          <p:nvSpPr>
            <p:cNvPr id="322635" name="Rectangle 75"/>
            <p:cNvSpPr>
              <a:spLocks noChangeArrowheads="1"/>
            </p:cNvSpPr>
            <p:nvPr/>
          </p:nvSpPr>
          <p:spPr bwMode="auto">
            <a:xfrm>
              <a:off x="1920" y="1920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rA</a:t>
              </a:r>
            </a:p>
          </p:txBody>
        </p:sp>
        <p:sp>
          <p:nvSpPr>
            <p:cNvPr id="322636" name="Rectangle 76"/>
            <p:cNvSpPr>
              <a:spLocks noChangeArrowheads="1"/>
            </p:cNvSpPr>
            <p:nvPr/>
          </p:nvSpPr>
          <p:spPr bwMode="auto">
            <a:xfrm>
              <a:off x="2112" y="1920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37" name="Rectangle 77"/>
            <p:cNvSpPr>
              <a:spLocks noChangeArrowheads="1"/>
            </p:cNvSpPr>
            <p:nvPr/>
          </p:nvSpPr>
          <p:spPr bwMode="auto">
            <a:xfrm>
              <a:off x="1920" y="192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38" name="Rectangle 78"/>
          <p:cNvSpPr>
            <a:spLocks noChangeArrowheads="1"/>
          </p:cNvSpPr>
          <p:nvPr/>
        </p:nvSpPr>
        <p:spPr bwMode="auto">
          <a:xfrm>
            <a:off x="3270250" y="30480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</a:t>
            </a:r>
          </a:p>
        </p:txBody>
      </p:sp>
      <p:sp>
        <p:nvSpPr>
          <p:cNvPr id="322640" name="Rectangle 80"/>
          <p:cNvSpPr>
            <a:spLocks noChangeArrowheads="1"/>
          </p:cNvSpPr>
          <p:nvPr/>
        </p:nvSpPr>
        <p:spPr bwMode="auto">
          <a:xfrm>
            <a:off x="146050" y="35052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mrmovq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/>
              <a:t>D</a:t>
            </a:r>
            <a:r>
              <a:rPr lang="en-US" sz="1400" b="0" dirty="0">
                <a:latin typeface="Courier New" pitchFamily="49" charset="0"/>
              </a:rPr>
              <a:t>(</a:t>
            </a:r>
            <a:r>
              <a:rPr lang="en-US" sz="1400" b="0" dirty="0" err="1"/>
              <a:t>rB</a:t>
            </a:r>
            <a:r>
              <a:rPr lang="en-US" sz="1400" b="0" dirty="0">
                <a:latin typeface="Courier New" pitchFamily="49" charset="0"/>
              </a:rPr>
              <a:t>), </a:t>
            </a:r>
            <a:r>
              <a:rPr lang="en-US" sz="1400" b="0" dirty="0" err="1"/>
              <a:t>rA</a:t>
            </a:r>
            <a:endParaRPr lang="en-US" sz="1400" b="0" dirty="0"/>
          </a:p>
        </p:txBody>
      </p:sp>
      <p:grpSp>
        <p:nvGrpSpPr>
          <p:cNvPr id="24" name="Group 194"/>
          <p:cNvGrpSpPr>
            <a:grpSpLocks/>
          </p:cNvGrpSpPr>
          <p:nvPr/>
        </p:nvGrpSpPr>
        <p:grpSpPr bwMode="auto">
          <a:xfrm>
            <a:off x="2051050" y="3505200"/>
            <a:ext cx="609600" cy="304800"/>
            <a:chOff x="1536" y="2208"/>
            <a:chExt cx="384" cy="192"/>
          </a:xfrm>
        </p:grpSpPr>
        <p:sp>
          <p:nvSpPr>
            <p:cNvPr id="322642" name="Rectangle 82"/>
            <p:cNvSpPr>
              <a:spLocks noChangeArrowheads="1"/>
            </p:cNvSpPr>
            <p:nvPr/>
          </p:nvSpPr>
          <p:spPr bwMode="auto">
            <a:xfrm>
              <a:off x="1536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322643" name="Rectangle 83"/>
            <p:cNvSpPr>
              <a:spLocks noChangeArrowheads="1"/>
            </p:cNvSpPr>
            <p:nvPr/>
          </p:nvSpPr>
          <p:spPr bwMode="auto">
            <a:xfrm>
              <a:off x="1728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44" name="Rectangle 84"/>
            <p:cNvSpPr>
              <a:spLocks noChangeArrowheads="1"/>
            </p:cNvSpPr>
            <p:nvPr/>
          </p:nvSpPr>
          <p:spPr bwMode="auto">
            <a:xfrm>
              <a:off x="1536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25" name="Group 193"/>
          <p:cNvGrpSpPr>
            <a:grpSpLocks/>
          </p:cNvGrpSpPr>
          <p:nvPr/>
        </p:nvGrpSpPr>
        <p:grpSpPr bwMode="auto">
          <a:xfrm>
            <a:off x="2660650" y="3505200"/>
            <a:ext cx="609600" cy="304800"/>
            <a:chOff x="1920" y="2208"/>
            <a:chExt cx="384" cy="192"/>
          </a:xfrm>
        </p:grpSpPr>
        <p:sp>
          <p:nvSpPr>
            <p:cNvPr id="322646" name="Rectangle 86"/>
            <p:cNvSpPr>
              <a:spLocks noChangeArrowheads="1"/>
            </p:cNvSpPr>
            <p:nvPr/>
          </p:nvSpPr>
          <p:spPr bwMode="auto">
            <a:xfrm>
              <a:off x="1920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rA</a:t>
              </a:r>
            </a:p>
          </p:txBody>
        </p:sp>
        <p:sp>
          <p:nvSpPr>
            <p:cNvPr id="322647" name="Rectangle 87"/>
            <p:cNvSpPr>
              <a:spLocks noChangeArrowheads="1"/>
            </p:cNvSpPr>
            <p:nvPr/>
          </p:nvSpPr>
          <p:spPr bwMode="auto">
            <a:xfrm>
              <a:off x="2112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48" name="Rectangle 88"/>
            <p:cNvSpPr>
              <a:spLocks noChangeArrowheads="1"/>
            </p:cNvSpPr>
            <p:nvPr/>
          </p:nvSpPr>
          <p:spPr bwMode="auto">
            <a:xfrm>
              <a:off x="1920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49" name="Rectangle 89"/>
          <p:cNvSpPr>
            <a:spLocks noChangeArrowheads="1"/>
          </p:cNvSpPr>
          <p:nvPr/>
        </p:nvSpPr>
        <p:spPr bwMode="auto">
          <a:xfrm>
            <a:off x="3270250" y="35052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</a:t>
            </a:r>
          </a:p>
        </p:txBody>
      </p:sp>
      <p:grpSp>
        <p:nvGrpSpPr>
          <p:cNvPr id="26" name="Group 192"/>
          <p:cNvGrpSpPr>
            <a:grpSpLocks/>
          </p:cNvGrpSpPr>
          <p:nvPr/>
        </p:nvGrpSpPr>
        <p:grpSpPr bwMode="auto">
          <a:xfrm>
            <a:off x="146050" y="3962400"/>
            <a:ext cx="3124200" cy="304800"/>
            <a:chOff x="336" y="2496"/>
            <a:chExt cx="1968" cy="192"/>
          </a:xfrm>
        </p:grpSpPr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336" y="249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OPq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r>
                <a:rPr lang="en-US" sz="1400" b="0" dirty="0">
                  <a:latin typeface="Courier New" pitchFamily="49" charset="0"/>
                </a:rPr>
                <a:t>, </a:t>
              </a:r>
              <a:r>
                <a:rPr lang="en-US" sz="1400" b="0" dirty="0" err="1"/>
                <a:t>rB</a:t>
              </a:r>
              <a:endParaRPr lang="en-US" sz="1400" b="0" dirty="0"/>
            </a:p>
          </p:txBody>
        </p:sp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1536" y="2496"/>
              <a:ext cx="384" cy="192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fn</a:t>
                </a: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1920" y="2496"/>
              <a:ext cx="384" cy="192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29" name="Group 189"/>
          <p:cNvGrpSpPr>
            <a:grpSpLocks/>
          </p:cNvGrpSpPr>
          <p:nvPr/>
        </p:nvGrpSpPr>
        <p:grpSpPr bwMode="auto">
          <a:xfrm>
            <a:off x="146050" y="5334000"/>
            <a:ext cx="2514600" cy="304800"/>
            <a:chOff x="336" y="3360"/>
            <a:chExt cx="1584" cy="192"/>
          </a:xfrm>
        </p:grpSpPr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336" y="336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ret</a:t>
              </a:r>
            </a:p>
          </p:txBody>
        </p:sp>
        <p:grpSp>
          <p:nvGrpSpPr>
            <p:cNvPr id="30" name="Group 188"/>
            <p:cNvGrpSpPr>
              <a:grpSpLocks/>
            </p:cNvGrpSpPr>
            <p:nvPr/>
          </p:nvGrpSpPr>
          <p:grpSpPr bwMode="auto">
            <a:xfrm>
              <a:off x="1536" y="3360"/>
              <a:ext cx="384" cy="192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1" name="Group 187"/>
          <p:cNvGrpSpPr>
            <a:grpSpLocks/>
          </p:cNvGrpSpPr>
          <p:nvPr/>
        </p:nvGrpSpPr>
        <p:grpSpPr bwMode="auto">
          <a:xfrm>
            <a:off x="146050" y="1670050"/>
            <a:ext cx="2514600" cy="304800"/>
            <a:chOff x="336" y="768"/>
            <a:chExt cx="1584" cy="192"/>
          </a:xfrm>
        </p:grpSpPr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336" y="76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nop</a:t>
              </a:r>
            </a:p>
          </p:txBody>
        </p:sp>
        <p:grpSp>
          <p:nvGrpSpPr>
            <p:cNvPr id="322560" name="Group 186"/>
            <p:cNvGrpSpPr>
              <a:grpSpLocks/>
            </p:cNvGrpSpPr>
            <p:nvPr/>
          </p:nvGrpSpPr>
          <p:grpSpPr bwMode="auto">
            <a:xfrm>
              <a:off x="1536" y="768"/>
              <a:ext cx="384" cy="192"/>
              <a:chOff x="1536" y="768"/>
              <a:chExt cx="384" cy="192"/>
            </a:xfrm>
          </p:grpSpPr>
          <p:sp>
            <p:nvSpPr>
              <p:cNvPr id="322669" name="Rectangle 109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322670" name="Rectangle 110"/>
              <p:cNvSpPr>
                <a:spLocks noChangeArrowheads="1"/>
              </p:cNvSpPr>
              <p:nvPr/>
            </p:nvSpPr>
            <p:spPr bwMode="auto">
              <a:xfrm>
                <a:off x="1728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1" name="Rectangle 111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22561" name="Group 185"/>
          <p:cNvGrpSpPr>
            <a:grpSpLocks/>
          </p:cNvGrpSpPr>
          <p:nvPr/>
        </p:nvGrpSpPr>
        <p:grpSpPr bwMode="auto">
          <a:xfrm>
            <a:off x="139700" y="1212850"/>
            <a:ext cx="2514600" cy="304800"/>
            <a:chOff x="336" y="1056"/>
            <a:chExt cx="1584" cy="192"/>
          </a:xfrm>
        </p:grpSpPr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336" y="105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halt</a:t>
              </a:r>
            </a:p>
          </p:txBody>
        </p:sp>
        <p:grpSp>
          <p:nvGrpSpPr>
            <p:cNvPr id="322563" name="Group 184"/>
            <p:cNvGrpSpPr>
              <a:grpSpLocks/>
            </p:cNvGrpSpPr>
            <p:nvPr/>
          </p:nvGrpSpPr>
          <p:grpSpPr bwMode="auto">
            <a:xfrm>
              <a:off x="1536" y="1056"/>
              <a:ext cx="384" cy="192"/>
              <a:chOff x="1536" y="1056"/>
              <a:chExt cx="384" cy="192"/>
            </a:xfrm>
          </p:grpSpPr>
          <p:sp>
            <p:nvSpPr>
              <p:cNvPr id="322675" name="Rectangle 115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6" name="Rectangle 116"/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7" name="Rectangle 117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22564" name="Group 322563"/>
          <p:cNvGrpSpPr/>
          <p:nvPr/>
        </p:nvGrpSpPr>
        <p:grpSpPr>
          <a:xfrm>
            <a:off x="2051050" y="831850"/>
            <a:ext cx="6096000" cy="311150"/>
            <a:chOff x="2051050" y="831850"/>
            <a:chExt cx="6096000" cy="311150"/>
          </a:xfrm>
        </p:grpSpPr>
        <p:sp>
          <p:nvSpPr>
            <p:cNvPr id="322567" name="Rectangle 7"/>
            <p:cNvSpPr>
              <a:spLocks noChangeArrowheads="1"/>
            </p:cNvSpPr>
            <p:nvPr/>
          </p:nvSpPr>
          <p:spPr bwMode="auto">
            <a:xfrm>
              <a:off x="20510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568" name="Rectangle 8"/>
            <p:cNvSpPr>
              <a:spLocks noChangeArrowheads="1"/>
            </p:cNvSpPr>
            <p:nvPr/>
          </p:nvSpPr>
          <p:spPr bwMode="auto">
            <a:xfrm>
              <a:off x="26606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322569" name="Rectangle 9"/>
            <p:cNvSpPr>
              <a:spLocks noChangeArrowheads="1"/>
            </p:cNvSpPr>
            <p:nvPr/>
          </p:nvSpPr>
          <p:spPr bwMode="auto">
            <a:xfrm>
              <a:off x="32702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322570" name="Rectangle 10"/>
            <p:cNvSpPr>
              <a:spLocks noChangeArrowheads="1"/>
            </p:cNvSpPr>
            <p:nvPr/>
          </p:nvSpPr>
          <p:spPr bwMode="auto">
            <a:xfrm>
              <a:off x="38798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322571" name="Rectangle 11"/>
            <p:cNvSpPr>
              <a:spLocks noChangeArrowheads="1"/>
            </p:cNvSpPr>
            <p:nvPr/>
          </p:nvSpPr>
          <p:spPr bwMode="auto">
            <a:xfrm>
              <a:off x="44894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322572" name="Rectangle 12"/>
            <p:cNvSpPr>
              <a:spLocks noChangeArrowheads="1"/>
            </p:cNvSpPr>
            <p:nvPr/>
          </p:nvSpPr>
          <p:spPr bwMode="auto">
            <a:xfrm>
              <a:off x="50990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119" name="Rectangle 8"/>
            <p:cNvSpPr>
              <a:spLocks noChangeArrowheads="1"/>
            </p:cNvSpPr>
            <p:nvPr/>
          </p:nvSpPr>
          <p:spPr bwMode="auto">
            <a:xfrm>
              <a:off x="57086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6</a:t>
              </a:r>
            </a:p>
          </p:txBody>
        </p:sp>
        <p:sp>
          <p:nvSpPr>
            <p:cNvPr id="120" name="Rectangle 9"/>
            <p:cNvSpPr>
              <a:spLocks noChangeArrowheads="1"/>
            </p:cNvSpPr>
            <p:nvPr/>
          </p:nvSpPr>
          <p:spPr bwMode="auto">
            <a:xfrm>
              <a:off x="63182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121" name="Rectangle 10"/>
            <p:cNvSpPr>
              <a:spLocks noChangeArrowheads="1"/>
            </p:cNvSpPr>
            <p:nvPr/>
          </p:nvSpPr>
          <p:spPr bwMode="auto">
            <a:xfrm>
              <a:off x="69278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8</a:t>
              </a:r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75374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9</a:t>
              </a:r>
            </a:p>
          </p:txBody>
        </p:sp>
      </p:grp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 Operation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886200"/>
            <a:ext cx="8294687" cy="2546350"/>
          </a:xfrm>
        </p:spPr>
        <p:txBody>
          <a:bodyPr/>
          <a:lstStyle/>
          <a:p>
            <a:pPr lvl="1"/>
            <a:r>
              <a:rPr lang="en-US"/>
              <a:t>Stores data bits</a:t>
            </a:r>
          </a:p>
          <a:p>
            <a:pPr lvl="1"/>
            <a:r>
              <a:rPr lang="en-US"/>
              <a:t>For most of time acts as barrier between input and output</a:t>
            </a:r>
          </a:p>
          <a:p>
            <a:pPr lvl="1"/>
            <a:r>
              <a:rPr lang="en-US"/>
              <a:t>As clock rises, loads input</a:t>
            </a:r>
          </a:p>
        </p:txBody>
      </p:sp>
      <p:sp>
        <p:nvSpPr>
          <p:cNvPr id="312327" name="Rectangle 7"/>
          <p:cNvSpPr>
            <a:spLocks noChangeArrowheads="1"/>
          </p:cNvSpPr>
          <p:nvPr/>
        </p:nvSpPr>
        <p:spPr bwMode="auto">
          <a:xfrm>
            <a:off x="1366838" y="1524000"/>
            <a:ext cx="109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State = x</a:t>
            </a:r>
          </a:p>
        </p:txBody>
      </p:sp>
      <p:grpSp>
        <p:nvGrpSpPr>
          <p:cNvPr id="312341" name="Group 21"/>
          <p:cNvGrpSpPr>
            <a:grpSpLocks/>
          </p:cNvGrpSpPr>
          <p:nvPr/>
        </p:nvGrpSpPr>
        <p:grpSpPr bwMode="auto">
          <a:xfrm>
            <a:off x="3495675" y="1905000"/>
            <a:ext cx="1909763" cy="1143000"/>
            <a:chOff x="2202" y="1200"/>
            <a:chExt cx="1203" cy="720"/>
          </a:xfrm>
        </p:grpSpPr>
        <p:grpSp>
          <p:nvGrpSpPr>
            <p:cNvPr id="312328" name="Group 8"/>
            <p:cNvGrpSpPr>
              <a:grpSpLocks/>
            </p:cNvGrpSpPr>
            <p:nvPr/>
          </p:nvGrpSpPr>
          <p:grpSpPr bwMode="auto">
            <a:xfrm>
              <a:off x="2541" y="1200"/>
              <a:ext cx="864" cy="720"/>
              <a:chOff x="2832" y="912"/>
              <a:chExt cx="864" cy="720"/>
            </a:xfrm>
          </p:grpSpPr>
          <p:sp>
            <p:nvSpPr>
              <p:cNvPr id="312329" name="Freeform 9"/>
              <p:cNvSpPr>
                <a:spLocks/>
              </p:cNvSpPr>
              <p:nvPr/>
            </p:nvSpPr>
            <p:spPr bwMode="auto">
              <a:xfrm>
                <a:off x="3024" y="1344"/>
                <a:ext cx="432" cy="288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240" y="288"/>
                  </a:cxn>
                  <a:cxn ang="0">
                    <a:pos x="240" y="0"/>
                  </a:cxn>
                  <a:cxn ang="0">
                    <a:pos x="432" y="0"/>
                  </a:cxn>
                </a:cxnLst>
                <a:rect l="0" t="0" r="r" b="b"/>
                <a:pathLst>
                  <a:path w="432" h="288">
                    <a:moveTo>
                      <a:pt x="0" y="288"/>
                    </a:moveTo>
                    <a:lnTo>
                      <a:pt x="240" y="288"/>
                    </a:lnTo>
                    <a:lnTo>
                      <a:pt x="240" y="0"/>
                    </a:lnTo>
                    <a:lnTo>
                      <a:pt x="43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12330" name="Rectangle 10"/>
              <p:cNvSpPr>
                <a:spLocks noChangeArrowheads="1"/>
              </p:cNvSpPr>
              <p:nvPr/>
            </p:nvSpPr>
            <p:spPr bwMode="auto">
              <a:xfrm>
                <a:off x="2832" y="912"/>
                <a:ext cx="864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Rising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clock</a:t>
                </a:r>
              </a:p>
            </p:txBody>
          </p:sp>
        </p:grpSp>
        <p:sp>
          <p:nvSpPr>
            <p:cNvPr id="312331" name="Rectangle 11"/>
            <p:cNvSpPr>
              <a:spLocks noChangeArrowheads="1"/>
            </p:cNvSpPr>
            <p:nvPr/>
          </p:nvSpPr>
          <p:spPr bwMode="auto">
            <a:xfrm>
              <a:off x="2202" y="1324"/>
              <a:ext cx="38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Wingdings 3" pitchFamily="18" charset="2"/>
                  <a:ea typeface="+mn-ea"/>
                  <a:cs typeface="+mn-cs"/>
                  <a:sym typeface="Wingdings 3" pitchFamily="18" charset="2"/>
                </a:rPr>
                <a:t></a:t>
              </a:r>
            </a:p>
          </p:txBody>
        </p:sp>
      </p:grpSp>
      <p:sp>
        <p:nvSpPr>
          <p:cNvPr id="312333" name="Rectangle 13"/>
          <p:cNvSpPr>
            <a:spLocks noChangeArrowheads="1"/>
          </p:cNvSpPr>
          <p:nvPr/>
        </p:nvSpPr>
        <p:spPr bwMode="auto">
          <a:xfrm>
            <a:off x="2103438" y="2057400"/>
            <a:ext cx="124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Output = x</a:t>
            </a:r>
          </a:p>
        </p:txBody>
      </p:sp>
      <p:sp>
        <p:nvSpPr>
          <p:cNvPr id="312334" name="Rectangle 14"/>
          <p:cNvSpPr>
            <a:spLocks noChangeArrowheads="1"/>
          </p:cNvSpPr>
          <p:nvPr/>
        </p:nvSpPr>
        <p:spPr bwMode="auto">
          <a:xfrm>
            <a:off x="762000" y="2057400"/>
            <a:ext cx="1062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Input = y</a:t>
            </a:r>
          </a:p>
        </p:txBody>
      </p:sp>
      <p:sp>
        <p:nvSpPr>
          <p:cNvPr id="312337" name="AutoShape 17"/>
          <p:cNvSpPr>
            <a:spLocks noChangeArrowheads="1"/>
          </p:cNvSpPr>
          <p:nvPr/>
        </p:nvSpPr>
        <p:spPr bwMode="auto">
          <a:xfrm>
            <a:off x="1366838" y="2514600"/>
            <a:ext cx="457200" cy="228600"/>
          </a:xfrm>
          <a:prstGeom prst="rightArrow">
            <a:avLst>
              <a:gd name="adj1" fmla="val 16667"/>
              <a:gd name="adj2" fmla="val 66667"/>
            </a:avLst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12338" name="AutoShape 18"/>
          <p:cNvSpPr>
            <a:spLocks noChangeArrowheads="1"/>
          </p:cNvSpPr>
          <p:nvPr/>
        </p:nvSpPr>
        <p:spPr bwMode="auto">
          <a:xfrm>
            <a:off x="2052638" y="2514600"/>
            <a:ext cx="457200" cy="228600"/>
          </a:xfrm>
          <a:prstGeom prst="rightArrow">
            <a:avLst>
              <a:gd name="adj1" fmla="val 16667"/>
              <a:gd name="adj2" fmla="val 6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12325" name="Rectangle 5"/>
          <p:cNvSpPr>
            <a:spLocks noChangeArrowheads="1"/>
          </p:cNvSpPr>
          <p:nvPr/>
        </p:nvSpPr>
        <p:spPr bwMode="auto">
          <a:xfrm>
            <a:off x="1824038" y="1981200"/>
            <a:ext cx="228600" cy="1295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x</a:t>
            </a:r>
          </a:p>
        </p:txBody>
      </p:sp>
      <p:grpSp>
        <p:nvGrpSpPr>
          <p:cNvPr id="312343" name="Group 23"/>
          <p:cNvGrpSpPr>
            <a:grpSpLocks/>
          </p:cNvGrpSpPr>
          <p:nvPr/>
        </p:nvGrpSpPr>
        <p:grpSpPr bwMode="auto">
          <a:xfrm>
            <a:off x="5400675" y="1524000"/>
            <a:ext cx="2743200" cy="1752600"/>
            <a:chOff x="3402" y="960"/>
            <a:chExt cx="1728" cy="1104"/>
          </a:xfrm>
        </p:grpSpPr>
        <p:sp>
          <p:nvSpPr>
            <p:cNvPr id="312332" name="Rectangle 12"/>
            <p:cNvSpPr>
              <a:spLocks noChangeArrowheads="1"/>
            </p:cNvSpPr>
            <p:nvPr/>
          </p:nvSpPr>
          <p:spPr bwMode="auto">
            <a:xfrm>
              <a:off x="3402" y="1324"/>
              <a:ext cx="38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Wingdings 3" pitchFamily="18" charset="2"/>
                  <a:ea typeface="+mn-ea"/>
                  <a:cs typeface="+mn-cs"/>
                  <a:sym typeface="Wingdings 3" pitchFamily="18" charset="2"/>
                </a:rPr>
                <a:t></a:t>
              </a:r>
            </a:p>
          </p:txBody>
        </p:sp>
        <p:grpSp>
          <p:nvGrpSpPr>
            <p:cNvPr id="312342" name="Group 22"/>
            <p:cNvGrpSpPr>
              <a:grpSpLocks/>
            </p:cNvGrpSpPr>
            <p:nvPr/>
          </p:nvGrpSpPr>
          <p:grpSpPr bwMode="auto">
            <a:xfrm>
              <a:off x="3885" y="960"/>
              <a:ext cx="1245" cy="1104"/>
              <a:chOff x="3885" y="960"/>
              <a:chExt cx="1245" cy="1104"/>
            </a:xfrm>
          </p:grpSpPr>
          <p:sp>
            <p:nvSpPr>
              <p:cNvPr id="312335" name="Rectangle 15"/>
              <p:cNvSpPr>
                <a:spLocks noChangeArrowheads="1"/>
              </p:cNvSpPr>
              <p:nvPr/>
            </p:nvSpPr>
            <p:spPr bwMode="auto">
              <a:xfrm>
                <a:off x="3885" y="960"/>
                <a:ext cx="68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State = y</a:t>
                </a:r>
              </a:p>
            </p:txBody>
          </p:sp>
          <p:sp>
            <p:nvSpPr>
              <p:cNvPr id="312336" name="Rectangle 16"/>
              <p:cNvSpPr>
                <a:spLocks noChangeArrowheads="1"/>
              </p:cNvSpPr>
              <p:nvPr/>
            </p:nvSpPr>
            <p:spPr bwMode="auto">
              <a:xfrm>
                <a:off x="4349" y="1296"/>
                <a:ext cx="78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Output = y</a:t>
                </a:r>
              </a:p>
            </p:txBody>
          </p:sp>
          <p:sp>
            <p:nvSpPr>
              <p:cNvPr id="312339" name="AutoShape 19"/>
              <p:cNvSpPr>
                <a:spLocks noChangeArrowheads="1"/>
              </p:cNvSpPr>
              <p:nvPr/>
            </p:nvSpPr>
            <p:spPr bwMode="auto">
              <a:xfrm>
                <a:off x="3885" y="1584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12340" name="AutoShape 20"/>
              <p:cNvSpPr>
                <a:spLocks noChangeArrowheads="1"/>
              </p:cNvSpPr>
              <p:nvPr/>
            </p:nvSpPr>
            <p:spPr bwMode="auto">
              <a:xfrm>
                <a:off x="4317" y="1584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12326" name="Rectangle 6"/>
              <p:cNvSpPr>
                <a:spLocks noChangeArrowheads="1"/>
              </p:cNvSpPr>
              <p:nvPr/>
            </p:nvSpPr>
            <p:spPr bwMode="auto">
              <a:xfrm>
                <a:off x="4173" y="1248"/>
                <a:ext cx="144" cy="81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42413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Machine Example</a:t>
            </a:r>
          </a:p>
        </p:txBody>
      </p:sp>
      <p:sp>
        <p:nvSpPr>
          <p:cNvPr id="313427" name="Rectangle 83"/>
          <p:cNvSpPr>
            <a:spLocks noGrp="1" noChangeArrowheads="1"/>
          </p:cNvSpPr>
          <p:nvPr>
            <p:ph type="body" idx="1"/>
          </p:nvPr>
        </p:nvSpPr>
        <p:spPr>
          <a:xfrm>
            <a:off x="5562600" y="1600200"/>
            <a:ext cx="3022600" cy="2590800"/>
          </a:xfrm>
        </p:spPr>
        <p:txBody>
          <a:bodyPr/>
          <a:lstStyle/>
          <a:p>
            <a:pPr lvl="1"/>
            <a:r>
              <a:rPr lang="en-US"/>
              <a:t>Accumulator circuit</a:t>
            </a:r>
          </a:p>
          <a:p>
            <a:pPr lvl="1"/>
            <a:r>
              <a:rPr lang="en-US"/>
              <a:t>Load or accumulate on each cycle</a:t>
            </a:r>
          </a:p>
        </p:txBody>
      </p:sp>
      <p:grpSp>
        <p:nvGrpSpPr>
          <p:cNvPr id="313386" name="Group 42"/>
          <p:cNvGrpSpPr>
            <a:grpSpLocks/>
          </p:cNvGrpSpPr>
          <p:nvPr/>
        </p:nvGrpSpPr>
        <p:grpSpPr bwMode="auto">
          <a:xfrm>
            <a:off x="1219200" y="1066800"/>
            <a:ext cx="4540250" cy="2913063"/>
            <a:chOff x="192" y="1008"/>
            <a:chExt cx="2860" cy="1835"/>
          </a:xfrm>
        </p:grpSpPr>
        <p:sp>
          <p:nvSpPr>
            <p:cNvPr id="313383" name="Rectangle 39"/>
            <p:cNvSpPr>
              <a:spLocks noChangeArrowheads="1"/>
            </p:cNvSpPr>
            <p:nvPr/>
          </p:nvSpPr>
          <p:spPr bwMode="auto">
            <a:xfrm>
              <a:off x="816" y="1104"/>
              <a:ext cx="1344" cy="1440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Comb. Logic</a:t>
              </a:r>
            </a:p>
          </p:txBody>
        </p:sp>
        <p:sp>
          <p:nvSpPr>
            <p:cNvPr id="313358" name="Line 14"/>
            <p:cNvSpPr>
              <a:spLocks noChangeShapeType="1"/>
            </p:cNvSpPr>
            <p:nvPr/>
          </p:nvSpPr>
          <p:spPr bwMode="auto">
            <a:xfrm rot="5400000" flipV="1">
              <a:off x="2688" y="187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3359" name="Line 15"/>
            <p:cNvSpPr>
              <a:spLocks noChangeShapeType="1"/>
            </p:cNvSpPr>
            <p:nvPr/>
          </p:nvSpPr>
          <p:spPr bwMode="auto">
            <a:xfrm rot="5400000">
              <a:off x="1200" y="15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grpSp>
          <p:nvGrpSpPr>
            <p:cNvPr id="313360" name="Group 16"/>
            <p:cNvGrpSpPr>
              <a:grpSpLocks/>
            </p:cNvGrpSpPr>
            <p:nvPr/>
          </p:nvGrpSpPr>
          <p:grpSpPr bwMode="auto">
            <a:xfrm>
              <a:off x="1152" y="1536"/>
              <a:ext cx="288" cy="816"/>
              <a:chOff x="3984" y="2832"/>
              <a:chExt cx="288" cy="816"/>
            </a:xfrm>
          </p:grpSpPr>
          <p:sp>
            <p:nvSpPr>
              <p:cNvPr id="313361" name="Freeform 17"/>
              <p:cNvSpPr>
                <a:spLocks/>
              </p:cNvSpPr>
              <p:nvPr/>
            </p:nvSpPr>
            <p:spPr bwMode="auto">
              <a:xfrm>
                <a:off x="3984" y="2832"/>
                <a:ext cx="288" cy="8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8" y="192"/>
                  </a:cxn>
                  <a:cxn ang="0">
                    <a:pos x="288" y="624"/>
                  </a:cxn>
                  <a:cxn ang="0">
                    <a:pos x="0" y="816"/>
                  </a:cxn>
                  <a:cxn ang="0">
                    <a:pos x="0" y="0"/>
                  </a:cxn>
                </a:cxnLst>
                <a:rect l="0" t="0" r="r" b="b"/>
                <a:pathLst>
                  <a:path w="288" h="816">
                    <a:moveTo>
                      <a:pt x="0" y="0"/>
                    </a:moveTo>
                    <a:lnTo>
                      <a:pt x="288" y="192"/>
                    </a:lnTo>
                    <a:lnTo>
                      <a:pt x="288" y="624"/>
                    </a:lnTo>
                    <a:lnTo>
                      <a:pt x="0" y="8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13362" name="Text Box 18"/>
              <p:cNvSpPr txBox="1">
                <a:spLocks noChangeArrowheads="1"/>
              </p:cNvSpPr>
              <p:nvPr/>
            </p:nvSpPr>
            <p:spPr bwMode="auto">
              <a:xfrm>
                <a:off x="4032" y="2976"/>
                <a:ext cx="240" cy="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A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L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U</a:t>
                </a:r>
              </a:p>
            </p:txBody>
          </p:sp>
        </p:grpSp>
        <p:sp>
          <p:nvSpPr>
            <p:cNvPr id="313363" name="Line 19"/>
            <p:cNvSpPr>
              <a:spLocks noChangeShapeType="1"/>
            </p:cNvSpPr>
            <p:nvPr/>
          </p:nvSpPr>
          <p:spPr bwMode="auto">
            <a:xfrm rot="5400000" flipV="1">
              <a:off x="1152" y="1920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3364" name="Line 20"/>
            <p:cNvSpPr>
              <a:spLocks noChangeShapeType="1"/>
            </p:cNvSpPr>
            <p:nvPr/>
          </p:nvSpPr>
          <p:spPr bwMode="auto">
            <a:xfrm rot="5400000" flipV="1">
              <a:off x="1536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3368" name="Rectangle 24"/>
            <p:cNvSpPr>
              <a:spLocks noChangeArrowheads="1"/>
            </p:cNvSpPr>
            <p:nvPr/>
          </p:nvSpPr>
          <p:spPr bwMode="auto">
            <a:xfrm>
              <a:off x="1200" y="124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13375" name="Line 31"/>
            <p:cNvSpPr>
              <a:spLocks noChangeShapeType="1"/>
            </p:cNvSpPr>
            <p:nvPr/>
          </p:nvSpPr>
          <p:spPr bwMode="auto">
            <a:xfrm>
              <a:off x="2016" y="2112"/>
              <a:ext cx="2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3376" name="Rectangle 32"/>
            <p:cNvSpPr>
              <a:spLocks noChangeArrowheads="1"/>
            </p:cNvSpPr>
            <p:nvPr/>
          </p:nvSpPr>
          <p:spPr bwMode="auto">
            <a:xfrm>
              <a:off x="2688" y="1856"/>
              <a:ext cx="3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Out</a:t>
              </a:r>
            </a:p>
          </p:txBody>
        </p:sp>
        <p:sp>
          <p:nvSpPr>
            <p:cNvPr id="313377" name="Freeform 33"/>
            <p:cNvSpPr>
              <a:spLocks/>
            </p:cNvSpPr>
            <p:nvPr/>
          </p:nvSpPr>
          <p:spPr bwMode="auto">
            <a:xfrm flipV="1">
              <a:off x="672" y="2496"/>
              <a:ext cx="1152" cy="144"/>
            </a:xfrm>
            <a:custGeom>
              <a:avLst/>
              <a:gdLst/>
              <a:ahLst/>
              <a:cxnLst>
                <a:cxn ang="0">
                  <a:pos x="432" y="144"/>
                </a:cxn>
                <a:cxn ang="0">
                  <a:pos x="432" y="0"/>
                </a:cxn>
                <a:cxn ang="0">
                  <a:pos x="0" y="0"/>
                </a:cxn>
              </a:cxnLst>
              <a:rect l="0" t="0" r="r" b="b"/>
              <a:pathLst>
                <a:path w="432" h="144">
                  <a:moveTo>
                    <a:pt x="432" y="144"/>
                  </a:moveTo>
                  <a:lnTo>
                    <a:pt x="432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3378" name="AutoShape 34"/>
            <p:cNvSpPr>
              <a:spLocks noChangeArrowheads="1"/>
            </p:cNvSpPr>
            <p:nvPr/>
          </p:nvSpPr>
          <p:spPr bwMode="auto">
            <a:xfrm>
              <a:off x="1632" y="1824"/>
              <a:ext cx="423" cy="672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MUX</a:t>
              </a:r>
            </a:p>
          </p:txBody>
        </p:sp>
        <p:sp>
          <p:nvSpPr>
            <p:cNvPr id="313380" name="Freeform 36"/>
            <p:cNvSpPr>
              <a:spLocks/>
            </p:cNvSpPr>
            <p:nvPr/>
          </p:nvSpPr>
          <p:spPr bwMode="auto">
            <a:xfrm>
              <a:off x="960" y="2208"/>
              <a:ext cx="192" cy="1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192" y="0"/>
                </a:cxn>
              </a:cxnLst>
              <a:rect l="0" t="0" r="r" b="b"/>
              <a:pathLst>
                <a:path w="192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3370" name="Rectangle 26"/>
            <p:cNvSpPr>
              <a:spLocks noChangeArrowheads="1"/>
            </p:cNvSpPr>
            <p:nvPr/>
          </p:nvSpPr>
          <p:spPr bwMode="auto">
            <a:xfrm>
              <a:off x="1632" y="1824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13381" name="Rectangle 37"/>
            <p:cNvSpPr>
              <a:spLocks noChangeArrowheads="1"/>
            </p:cNvSpPr>
            <p:nvPr/>
          </p:nvSpPr>
          <p:spPr bwMode="auto">
            <a:xfrm>
              <a:off x="1632" y="2304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13349" name="Rectangle 5"/>
            <p:cNvSpPr>
              <a:spLocks noChangeArrowheads="1"/>
            </p:cNvSpPr>
            <p:nvPr/>
          </p:nvSpPr>
          <p:spPr bwMode="auto">
            <a:xfrm>
              <a:off x="2304" y="1680"/>
              <a:ext cx="144" cy="81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3354" name="Line 10"/>
            <p:cNvSpPr>
              <a:spLocks noChangeShapeType="1"/>
            </p:cNvSpPr>
            <p:nvPr/>
          </p:nvSpPr>
          <p:spPr bwMode="auto">
            <a:xfrm>
              <a:off x="2352" y="2496"/>
              <a:ext cx="0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3355" name="Text Box 11"/>
            <p:cNvSpPr txBox="1">
              <a:spLocks noChangeArrowheads="1"/>
            </p:cNvSpPr>
            <p:nvPr/>
          </p:nvSpPr>
          <p:spPr bwMode="auto">
            <a:xfrm>
              <a:off x="2112" y="2629"/>
              <a:ext cx="45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Clock</a:t>
              </a:r>
            </a:p>
          </p:txBody>
        </p:sp>
        <p:sp>
          <p:nvSpPr>
            <p:cNvPr id="313382" name="Freeform 38"/>
            <p:cNvSpPr>
              <a:spLocks/>
            </p:cNvSpPr>
            <p:nvPr/>
          </p:nvSpPr>
          <p:spPr bwMode="auto">
            <a:xfrm>
              <a:off x="960" y="1008"/>
              <a:ext cx="1680" cy="1104"/>
            </a:xfrm>
            <a:custGeom>
              <a:avLst/>
              <a:gdLst/>
              <a:ahLst/>
              <a:cxnLst>
                <a:cxn ang="0">
                  <a:pos x="1488" y="1104"/>
                </a:cxn>
                <a:cxn ang="0">
                  <a:pos x="1680" y="1104"/>
                </a:cxn>
                <a:cxn ang="0">
                  <a:pos x="1680" y="0"/>
                </a:cxn>
                <a:cxn ang="0">
                  <a:pos x="0" y="0"/>
                </a:cxn>
                <a:cxn ang="0">
                  <a:pos x="0" y="672"/>
                </a:cxn>
                <a:cxn ang="0">
                  <a:pos x="192" y="672"/>
                </a:cxn>
              </a:cxnLst>
              <a:rect l="0" t="0" r="r" b="b"/>
              <a:pathLst>
                <a:path w="1680" h="1104">
                  <a:moveTo>
                    <a:pt x="1488" y="1104"/>
                  </a:moveTo>
                  <a:lnTo>
                    <a:pt x="1680" y="1104"/>
                  </a:lnTo>
                  <a:lnTo>
                    <a:pt x="1680" y="0"/>
                  </a:lnTo>
                  <a:lnTo>
                    <a:pt x="0" y="0"/>
                  </a:lnTo>
                  <a:lnTo>
                    <a:pt x="0" y="672"/>
                  </a:lnTo>
                  <a:lnTo>
                    <a:pt x="192" y="67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3384" name="Rectangle 40"/>
            <p:cNvSpPr>
              <a:spLocks noChangeArrowheads="1"/>
            </p:cNvSpPr>
            <p:nvPr/>
          </p:nvSpPr>
          <p:spPr bwMode="auto">
            <a:xfrm>
              <a:off x="192" y="225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In</a:t>
              </a:r>
            </a:p>
          </p:txBody>
        </p:sp>
        <p:sp>
          <p:nvSpPr>
            <p:cNvPr id="313385" name="Rectangle 41"/>
            <p:cNvSpPr>
              <a:spLocks noChangeArrowheads="1"/>
            </p:cNvSpPr>
            <p:nvPr/>
          </p:nvSpPr>
          <p:spPr bwMode="auto">
            <a:xfrm>
              <a:off x="192" y="2505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Load</a:t>
              </a:r>
            </a:p>
          </p:txBody>
        </p:sp>
      </p:grpSp>
      <p:grpSp>
        <p:nvGrpSpPr>
          <p:cNvPr id="313426" name="Group 82"/>
          <p:cNvGrpSpPr>
            <a:grpSpLocks/>
          </p:cNvGrpSpPr>
          <p:nvPr/>
        </p:nvGrpSpPr>
        <p:grpSpPr bwMode="auto">
          <a:xfrm>
            <a:off x="1371600" y="4419600"/>
            <a:ext cx="5638800" cy="1981200"/>
            <a:chOff x="1440" y="2592"/>
            <a:chExt cx="3552" cy="1248"/>
          </a:xfrm>
        </p:grpSpPr>
        <p:sp>
          <p:nvSpPr>
            <p:cNvPr id="313387" name="Freeform 43"/>
            <p:cNvSpPr>
              <a:spLocks/>
            </p:cNvSpPr>
            <p:nvPr/>
          </p:nvSpPr>
          <p:spPr bwMode="auto">
            <a:xfrm>
              <a:off x="1968" y="2640"/>
              <a:ext cx="72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0" t="0" r="r" b="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3388" name="Freeform 44"/>
            <p:cNvSpPr>
              <a:spLocks/>
            </p:cNvSpPr>
            <p:nvPr/>
          </p:nvSpPr>
          <p:spPr bwMode="auto">
            <a:xfrm>
              <a:off x="2448" y="2640"/>
              <a:ext cx="72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0" t="0" r="r" b="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3389" name="Freeform 45"/>
            <p:cNvSpPr>
              <a:spLocks/>
            </p:cNvSpPr>
            <p:nvPr/>
          </p:nvSpPr>
          <p:spPr bwMode="auto">
            <a:xfrm>
              <a:off x="2928" y="2640"/>
              <a:ext cx="72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0" t="0" r="r" b="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3390" name="Freeform 46"/>
            <p:cNvSpPr>
              <a:spLocks/>
            </p:cNvSpPr>
            <p:nvPr/>
          </p:nvSpPr>
          <p:spPr bwMode="auto">
            <a:xfrm>
              <a:off x="3408" y="2640"/>
              <a:ext cx="72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0" t="0" r="r" b="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3391" name="Freeform 47"/>
            <p:cNvSpPr>
              <a:spLocks/>
            </p:cNvSpPr>
            <p:nvPr/>
          </p:nvSpPr>
          <p:spPr bwMode="auto">
            <a:xfrm>
              <a:off x="3888" y="2640"/>
              <a:ext cx="72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0" t="0" r="r" b="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3393" name="Freeform 49"/>
            <p:cNvSpPr>
              <a:spLocks/>
            </p:cNvSpPr>
            <p:nvPr/>
          </p:nvSpPr>
          <p:spPr bwMode="auto">
            <a:xfrm>
              <a:off x="1968" y="2928"/>
              <a:ext cx="2646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0"/>
                </a:cxn>
                <a:cxn ang="0">
                  <a:pos x="288" y="144"/>
                </a:cxn>
                <a:cxn ang="0">
                  <a:pos x="1488" y="144"/>
                </a:cxn>
                <a:cxn ang="0">
                  <a:pos x="1488" y="0"/>
                </a:cxn>
                <a:cxn ang="0">
                  <a:pos x="1680" y="0"/>
                </a:cxn>
                <a:cxn ang="0">
                  <a:pos x="1680" y="144"/>
                </a:cxn>
                <a:cxn ang="0">
                  <a:pos x="2646" y="140"/>
                </a:cxn>
              </a:cxnLst>
              <a:rect l="0" t="0" r="r" b="b"/>
              <a:pathLst>
                <a:path w="2646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1488" y="144"/>
                  </a:lnTo>
                  <a:lnTo>
                    <a:pt x="1488" y="0"/>
                  </a:lnTo>
                  <a:lnTo>
                    <a:pt x="1680" y="0"/>
                  </a:lnTo>
                  <a:lnTo>
                    <a:pt x="1680" y="144"/>
                  </a:lnTo>
                  <a:lnTo>
                    <a:pt x="2646" y="14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3396" name="Rectangle 52"/>
            <p:cNvSpPr>
              <a:spLocks noChangeArrowheads="1"/>
            </p:cNvSpPr>
            <p:nvPr/>
          </p:nvSpPr>
          <p:spPr bwMode="auto">
            <a:xfrm>
              <a:off x="19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x</a:t>
              </a:r>
              <a:r>
                <a:rPr kumimoji="0" 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13397" name="Rectangle 53"/>
            <p:cNvSpPr>
              <a:spLocks noChangeArrowheads="1"/>
            </p:cNvSpPr>
            <p:nvPr/>
          </p:nvSpPr>
          <p:spPr bwMode="auto">
            <a:xfrm>
              <a:off x="244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x</a:t>
              </a:r>
              <a:r>
                <a:rPr kumimoji="0" 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13398" name="Rectangle 54"/>
            <p:cNvSpPr>
              <a:spLocks noChangeArrowheads="1"/>
            </p:cNvSpPr>
            <p:nvPr/>
          </p:nvSpPr>
          <p:spPr bwMode="auto">
            <a:xfrm>
              <a:off x="292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x</a:t>
              </a:r>
              <a:r>
                <a:rPr kumimoji="0" 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13399" name="Rectangle 55"/>
            <p:cNvSpPr>
              <a:spLocks noChangeArrowheads="1"/>
            </p:cNvSpPr>
            <p:nvPr/>
          </p:nvSpPr>
          <p:spPr bwMode="auto">
            <a:xfrm>
              <a:off x="340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x</a:t>
              </a:r>
              <a:r>
                <a:rPr kumimoji="0" 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13400" name="Rectangle 56"/>
            <p:cNvSpPr>
              <a:spLocks noChangeArrowheads="1"/>
            </p:cNvSpPr>
            <p:nvPr/>
          </p:nvSpPr>
          <p:spPr bwMode="auto">
            <a:xfrm>
              <a:off x="388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x</a:t>
              </a:r>
              <a:r>
                <a:rPr kumimoji="0" 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13401" name="Rectangle 57"/>
            <p:cNvSpPr>
              <a:spLocks noChangeArrowheads="1"/>
            </p:cNvSpPr>
            <p:nvPr/>
          </p:nvSpPr>
          <p:spPr bwMode="auto">
            <a:xfrm>
              <a:off x="43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x</a:t>
              </a:r>
              <a:r>
                <a:rPr kumimoji="0" 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13402" name="Rectangle 58"/>
            <p:cNvSpPr>
              <a:spLocks noChangeArrowheads="1"/>
            </p:cNvSpPr>
            <p:nvPr/>
          </p:nvSpPr>
          <p:spPr bwMode="auto">
            <a:xfrm>
              <a:off x="21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x</a:t>
              </a:r>
              <a:r>
                <a:rPr kumimoji="0" 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13403" name="Rectangle 59"/>
            <p:cNvSpPr>
              <a:spLocks noChangeArrowheads="1"/>
            </p:cNvSpPr>
            <p:nvPr/>
          </p:nvSpPr>
          <p:spPr bwMode="auto">
            <a:xfrm>
              <a:off x="259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x</a:t>
              </a:r>
              <a:r>
                <a:rPr kumimoji="0" 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0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+x</a:t>
              </a:r>
              <a:r>
                <a:rPr kumimoji="0" 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13404" name="Rectangle 60"/>
            <p:cNvSpPr>
              <a:spLocks noChangeArrowheads="1"/>
            </p:cNvSpPr>
            <p:nvPr/>
          </p:nvSpPr>
          <p:spPr bwMode="auto">
            <a:xfrm>
              <a:off x="307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x</a:t>
              </a:r>
              <a:r>
                <a:rPr kumimoji="0" 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0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+x</a:t>
              </a:r>
              <a:r>
                <a:rPr kumimoji="0" 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1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+x</a:t>
              </a:r>
              <a:r>
                <a:rPr kumimoji="0" 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13405" name="Rectangle 61"/>
            <p:cNvSpPr>
              <a:spLocks noChangeArrowheads="1"/>
            </p:cNvSpPr>
            <p:nvPr/>
          </p:nvSpPr>
          <p:spPr bwMode="auto">
            <a:xfrm>
              <a:off x="355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x</a:t>
              </a:r>
              <a:r>
                <a:rPr kumimoji="0" 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13406" name="Rectangle 62"/>
            <p:cNvSpPr>
              <a:spLocks noChangeArrowheads="1"/>
            </p:cNvSpPr>
            <p:nvPr/>
          </p:nvSpPr>
          <p:spPr bwMode="auto">
            <a:xfrm>
              <a:off x="403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x</a:t>
              </a:r>
              <a:r>
                <a:rPr kumimoji="0" 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3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+x</a:t>
              </a:r>
              <a:r>
                <a:rPr kumimoji="0" 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13407" name="Rectangle 63"/>
            <p:cNvSpPr>
              <a:spLocks noChangeArrowheads="1"/>
            </p:cNvSpPr>
            <p:nvPr/>
          </p:nvSpPr>
          <p:spPr bwMode="auto">
            <a:xfrm>
              <a:off x="45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x</a:t>
              </a:r>
              <a:r>
                <a:rPr kumimoji="0" 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3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+x</a:t>
              </a:r>
              <a:r>
                <a:rPr kumimoji="0" 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4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+x</a:t>
              </a:r>
              <a:r>
                <a:rPr kumimoji="0" 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13416" name="Rectangle 72"/>
            <p:cNvSpPr>
              <a:spLocks noChangeArrowheads="1"/>
            </p:cNvSpPr>
            <p:nvPr/>
          </p:nvSpPr>
          <p:spPr bwMode="auto">
            <a:xfrm>
              <a:off x="1440" y="2606"/>
              <a:ext cx="528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Clock</a:t>
              </a:r>
            </a:p>
          </p:txBody>
        </p:sp>
        <p:sp>
          <p:nvSpPr>
            <p:cNvPr id="313417" name="Rectangle 73"/>
            <p:cNvSpPr>
              <a:spLocks noChangeArrowheads="1"/>
            </p:cNvSpPr>
            <p:nvPr/>
          </p:nvSpPr>
          <p:spPr bwMode="auto">
            <a:xfrm>
              <a:off x="1440" y="2923"/>
              <a:ext cx="528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Load</a:t>
              </a:r>
            </a:p>
          </p:txBody>
        </p:sp>
        <p:sp>
          <p:nvSpPr>
            <p:cNvPr id="313418" name="Rectangle 74"/>
            <p:cNvSpPr>
              <a:spLocks noChangeArrowheads="1"/>
            </p:cNvSpPr>
            <p:nvPr/>
          </p:nvSpPr>
          <p:spPr bwMode="auto">
            <a:xfrm>
              <a:off x="1440" y="3240"/>
              <a:ext cx="528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In</a:t>
              </a:r>
            </a:p>
          </p:txBody>
        </p:sp>
        <p:sp>
          <p:nvSpPr>
            <p:cNvPr id="313419" name="Rectangle 75"/>
            <p:cNvSpPr>
              <a:spLocks noChangeArrowheads="1"/>
            </p:cNvSpPr>
            <p:nvPr/>
          </p:nvSpPr>
          <p:spPr bwMode="auto">
            <a:xfrm>
              <a:off x="1440" y="3557"/>
              <a:ext cx="528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Out</a:t>
              </a:r>
            </a:p>
          </p:txBody>
        </p:sp>
        <p:sp>
          <p:nvSpPr>
            <p:cNvPr id="313420" name="Line 76"/>
            <p:cNvSpPr>
              <a:spLocks noChangeShapeType="1"/>
            </p:cNvSpPr>
            <p:nvPr/>
          </p:nvSpPr>
          <p:spPr bwMode="auto">
            <a:xfrm>
              <a:off x="21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3421" name="Line 77"/>
            <p:cNvSpPr>
              <a:spLocks noChangeShapeType="1"/>
            </p:cNvSpPr>
            <p:nvPr/>
          </p:nvSpPr>
          <p:spPr bwMode="auto">
            <a:xfrm>
              <a:off x="259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3422" name="Line 78"/>
            <p:cNvSpPr>
              <a:spLocks noChangeShapeType="1"/>
            </p:cNvSpPr>
            <p:nvPr/>
          </p:nvSpPr>
          <p:spPr bwMode="auto">
            <a:xfrm>
              <a:off x="307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3423" name="Line 79"/>
            <p:cNvSpPr>
              <a:spLocks noChangeShapeType="1"/>
            </p:cNvSpPr>
            <p:nvPr/>
          </p:nvSpPr>
          <p:spPr bwMode="auto">
            <a:xfrm>
              <a:off x="355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3424" name="Line 80"/>
            <p:cNvSpPr>
              <a:spLocks noChangeShapeType="1"/>
            </p:cNvSpPr>
            <p:nvPr/>
          </p:nvSpPr>
          <p:spPr bwMode="auto">
            <a:xfrm>
              <a:off x="403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3425" name="Line 81"/>
            <p:cNvSpPr>
              <a:spLocks noChangeShapeType="1"/>
            </p:cNvSpPr>
            <p:nvPr/>
          </p:nvSpPr>
          <p:spPr bwMode="auto">
            <a:xfrm>
              <a:off x="45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86065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Random-Access Memory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124200"/>
            <a:ext cx="8294687" cy="3308350"/>
          </a:xfrm>
        </p:spPr>
        <p:txBody>
          <a:bodyPr/>
          <a:lstStyle/>
          <a:p>
            <a:pPr lvl="1"/>
            <a:r>
              <a:rPr lang="en-US" dirty="0"/>
              <a:t>Stores multiple words of memory</a:t>
            </a:r>
          </a:p>
          <a:p>
            <a:pPr lvl="2"/>
            <a:r>
              <a:rPr lang="en-US" dirty="0"/>
              <a:t>Address input specifies which word to read or write</a:t>
            </a:r>
          </a:p>
          <a:p>
            <a:pPr lvl="1"/>
            <a:r>
              <a:rPr lang="en-US" dirty="0"/>
              <a:t>Register file</a:t>
            </a:r>
          </a:p>
          <a:p>
            <a:pPr lvl="2"/>
            <a:r>
              <a:rPr lang="en-US" dirty="0"/>
              <a:t>Holds values of program registers</a:t>
            </a:r>
          </a:p>
          <a:p>
            <a:pPr lvl="2"/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r>
              <a:rPr lang="en-US" dirty="0"/>
              <a:t>, etc.</a:t>
            </a:r>
          </a:p>
          <a:p>
            <a:pPr lvl="2"/>
            <a:r>
              <a:rPr lang="en-US" dirty="0"/>
              <a:t>Register identifier serves as address</a:t>
            </a:r>
          </a:p>
          <a:p>
            <a:pPr lvl="3"/>
            <a:r>
              <a:rPr lang="en-US" dirty="0"/>
              <a:t>ID 15 (0xF) implies no read or write performed</a:t>
            </a:r>
          </a:p>
          <a:p>
            <a:pPr lvl="1"/>
            <a:r>
              <a:rPr lang="en-US" dirty="0"/>
              <a:t>Multiple Ports</a:t>
            </a:r>
          </a:p>
          <a:p>
            <a:pPr lvl="2"/>
            <a:r>
              <a:rPr lang="en-US" dirty="0"/>
              <a:t>Can read and/or write multiple words in one cycle</a:t>
            </a:r>
          </a:p>
          <a:p>
            <a:pPr lvl="3"/>
            <a:r>
              <a:rPr lang="en-US" dirty="0"/>
              <a:t>Each has separate address and data input/output</a:t>
            </a:r>
          </a:p>
          <a:p>
            <a:pPr lvl="2"/>
            <a:endParaRPr lang="en-US" dirty="0"/>
          </a:p>
        </p:txBody>
      </p:sp>
      <p:grpSp>
        <p:nvGrpSpPr>
          <p:cNvPr id="316440" name="Group 24"/>
          <p:cNvGrpSpPr>
            <a:grpSpLocks/>
          </p:cNvGrpSpPr>
          <p:nvPr/>
        </p:nvGrpSpPr>
        <p:grpSpPr bwMode="auto">
          <a:xfrm>
            <a:off x="2209800" y="990600"/>
            <a:ext cx="4618038" cy="2189163"/>
            <a:chOff x="1389" y="672"/>
            <a:chExt cx="2909" cy="1379"/>
          </a:xfrm>
        </p:grpSpPr>
        <p:sp>
          <p:nvSpPr>
            <p:cNvPr id="316420" name="Rectangle 4"/>
            <p:cNvSpPr>
              <a:spLocks noChangeArrowheads="1"/>
            </p:cNvSpPr>
            <p:nvPr/>
          </p:nvSpPr>
          <p:spPr bwMode="auto">
            <a:xfrm>
              <a:off x="2448" y="720"/>
              <a:ext cx="960" cy="96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Register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file</a:t>
              </a:r>
            </a:p>
          </p:txBody>
        </p:sp>
        <p:sp>
          <p:nvSpPr>
            <p:cNvPr id="316421" name="Text Box 5"/>
            <p:cNvSpPr txBox="1">
              <a:spLocks noChangeArrowheads="1"/>
            </p:cNvSpPr>
            <p:nvPr/>
          </p:nvSpPr>
          <p:spPr bwMode="auto">
            <a:xfrm>
              <a:off x="2448" y="864"/>
              <a:ext cx="1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316422" name="Text Box 6"/>
            <p:cNvSpPr txBox="1">
              <a:spLocks noChangeArrowheads="1"/>
            </p:cNvSpPr>
            <p:nvPr/>
          </p:nvSpPr>
          <p:spPr bwMode="auto">
            <a:xfrm>
              <a:off x="2448" y="1392"/>
              <a:ext cx="1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316423" name="Text Box 7"/>
            <p:cNvSpPr txBox="1">
              <a:spLocks noChangeArrowheads="1"/>
            </p:cNvSpPr>
            <p:nvPr/>
          </p:nvSpPr>
          <p:spPr bwMode="auto">
            <a:xfrm>
              <a:off x="3216" y="1104"/>
              <a:ext cx="1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W</a:t>
              </a:r>
            </a:p>
          </p:txBody>
        </p:sp>
        <p:sp>
          <p:nvSpPr>
            <p:cNvPr id="316424" name="Oval 8"/>
            <p:cNvSpPr>
              <a:spLocks noChangeArrowheads="1"/>
            </p:cNvSpPr>
            <p:nvPr/>
          </p:nvSpPr>
          <p:spPr bwMode="auto">
            <a:xfrm>
              <a:off x="3408" y="1104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dstW</a:t>
              </a:r>
            </a:p>
          </p:txBody>
        </p:sp>
        <p:sp>
          <p:nvSpPr>
            <p:cNvPr id="316425" name="Oval 9"/>
            <p:cNvSpPr>
              <a:spLocks noChangeArrowheads="1"/>
            </p:cNvSpPr>
            <p:nvPr/>
          </p:nvSpPr>
          <p:spPr bwMode="auto">
            <a:xfrm>
              <a:off x="2160" y="864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srcA</a:t>
              </a:r>
            </a:p>
          </p:txBody>
        </p:sp>
        <p:sp>
          <p:nvSpPr>
            <p:cNvPr id="316426" name="Line 10"/>
            <p:cNvSpPr>
              <a:spLocks noChangeShapeType="1"/>
            </p:cNvSpPr>
            <p:nvPr/>
          </p:nvSpPr>
          <p:spPr bwMode="auto">
            <a:xfrm rot="16200000" flipV="1">
              <a:off x="2304" y="7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6427" name="Line 11"/>
            <p:cNvSpPr>
              <a:spLocks noChangeShapeType="1"/>
            </p:cNvSpPr>
            <p:nvPr/>
          </p:nvSpPr>
          <p:spPr bwMode="auto">
            <a:xfrm rot="5400000" flipH="1" flipV="1">
              <a:off x="2303" y="913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6428" name="Line 12"/>
            <p:cNvSpPr>
              <a:spLocks noChangeShapeType="1"/>
            </p:cNvSpPr>
            <p:nvPr/>
          </p:nvSpPr>
          <p:spPr bwMode="auto">
            <a:xfrm rot="16200000" flipV="1">
              <a:off x="2304" y="124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6429" name="Line 13"/>
            <p:cNvSpPr>
              <a:spLocks noChangeShapeType="1"/>
            </p:cNvSpPr>
            <p:nvPr/>
          </p:nvSpPr>
          <p:spPr bwMode="auto">
            <a:xfrm rot="5400000" flipH="1" flipV="1">
              <a:off x="2303" y="1441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6430" name="Line 14"/>
            <p:cNvSpPr>
              <a:spLocks noChangeShapeType="1"/>
            </p:cNvSpPr>
            <p:nvPr/>
          </p:nvSpPr>
          <p:spPr bwMode="auto">
            <a:xfrm rot="16200000" flipV="1">
              <a:off x="3552" y="96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6431" name="Line 15"/>
            <p:cNvSpPr>
              <a:spLocks noChangeShapeType="1"/>
            </p:cNvSpPr>
            <p:nvPr/>
          </p:nvSpPr>
          <p:spPr bwMode="auto">
            <a:xfrm rot="16200000" flipV="1">
              <a:off x="3551" y="1153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6432" name="Oval 16"/>
            <p:cNvSpPr>
              <a:spLocks noChangeArrowheads="1"/>
            </p:cNvSpPr>
            <p:nvPr/>
          </p:nvSpPr>
          <p:spPr bwMode="auto">
            <a:xfrm>
              <a:off x="2160" y="672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valA</a:t>
              </a:r>
            </a:p>
          </p:txBody>
        </p:sp>
        <p:sp>
          <p:nvSpPr>
            <p:cNvPr id="316433" name="Oval 17"/>
            <p:cNvSpPr>
              <a:spLocks noChangeArrowheads="1"/>
            </p:cNvSpPr>
            <p:nvPr/>
          </p:nvSpPr>
          <p:spPr bwMode="auto">
            <a:xfrm>
              <a:off x="2160" y="1392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srcB</a:t>
              </a:r>
            </a:p>
          </p:txBody>
        </p:sp>
        <p:sp>
          <p:nvSpPr>
            <p:cNvPr id="316434" name="Oval 18"/>
            <p:cNvSpPr>
              <a:spLocks noChangeArrowheads="1"/>
            </p:cNvSpPr>
            <p:nvPr/>
          </p:nvSpPr>
          <p:spPr bwMode="auto">
            <a:xfrm>
              <a:off x="2160" y="1200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valB</a:t>
              </a:r>
            </a:p>
          </p:txBody>
        </p:sp>
        <p:sp>
          <p:nvSpPr>
            <p:cNvPr id="316435" name="Oval 19"/>
            <p:cNvSpPr>
              <a:spLocks noChangeArrowheads="1"/>
            </p:cNvSpPr>
            <p:nvPr/>
          </p:nvSpPr>
          <p:spPr bwMode="auto">
            <a:xfrm>
              <a:off x="3408" y="912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valW</a:t>
              </a:r>
            </a:p>
          </p:txBody>
        </p:sp>
        <p:sp>
          <p:nvSpPr>
            <p:cNvPr id="316436" name="Text Box 20"/>
            <p:cNvSpPr txBox="1">
              <a:spLocks noChangeArrowheads="1"/>
            </p:cNvSpPr>
            <p:nvPr/>
          </p:nvSpPr>
          <p:spPr bwMode="auto">
            <a:xfrm>
              <a:off x="1389" y="1104"/>
              <a:ext cx="77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Read ports</a:t>
              </a:r>
            </a:p>
          </p:txBody>
        </p:sp>
        <p:sp>
          <p:nvSpPr>
            <p:cNvPr id="316437" name="Text Box 21"/>
            <p:cNvSpPr txBox="1">
              <a:spLocks noChangeArrowheads="1"/>
            </p:cNvSpPr>
            <p:nvPr/>
          </p:nvSpPr>
          <p:spPr bwMode="auto">
            <a:xfrm>
              <a:off x="3696" y="1104"/>
              <a:ext cx="602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Write port</a:t>
              </a:r>
            </a:p>
          </p:txBody>
        </p:sp>
        <p:sp>
          <p:nvSpPr>
            <p:cNvPr id="316438" name="Line 22"/>
            <p:cNvSpPr>
              <a:spLocks noChangeShapeType="1"/>
            </p:cNvSpPr>
            <p:nvPr/>
          </p:nvSpPr>
          <p:spPr bwMode="auto">
            <a:xfrm flipH="1" flipV="1">
              <a:off x="3216" y="16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6439" name="Rectangle 23"/>
            <p:cNvSpPr>
              <a:spLocks noChangeArrowheads="1"/>
            </p:cNvSpPr>
            <p:nvPr/>
          </p:nvSpPr>
          <p:spPr bwMode="auto">
            <a:xfrm>
              <a:off x="3024" y="1872"/>
              <a:ext cx="338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Clock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3970248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 File Timing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3800" y="1219200"/>
            <a:ext cx="4851400" cy="2362200"/>
          </a:xfrm>
        </p:spPr>
        <p:txBody>
          <a:bodyPr/>
          <a:lstStyle/>
          <a:p>
            <a:r>
              <a:rPr lang="en-US" sz="2000"/>
              <a:t>Reading</a:t>
            </a:r>
          </a:p>
          <a:p>
            <a:pPr lvl="1"/>
            <a:r>
              <a:rPr lang="en-US" sz="1800"/>
              <a:t>Like combinational logic</a:t>
            </a:r>
          </a:p>
          <a:p>
            <a:pPr lvl="1"/>
            <a:r>
              <a:rPr lang="en-US" sz="1800"/>
              <a:t>Output data generated based on input address</a:t>
            </a:r>
          </a:p>
          <a:p>
            <a:pPr lvl="2"/>
            <a:r>
              <a:rPr lang="en-US" sz="1600"/>
              <a:t>After some delay</a:t>
            </a:r>
          </a:p>
          <a:p>
            <a:r>
              <a:rPr lang="en-US" sz="2000"/>
              <a:t>Writing</a:t>
            </a:r>
          </a:p>
          <a:p>
            <a:pPr lvl="1"/>
            <a:r>
              <a:rPr lang="en-US" sz="1800"/>
              <a:t>Like register</a:t>
            </a:r>
          </a:p>
          <a:p>
            <a:pPr lvl="1"/>
            <a:r>
              <a:rPr lang="en-US" sz="1800"/>
              <a:t>Update only as clock rises</a:t>
            </a:r>
          </a:p>
        </p:txBody>
      </p:sp>
      <p:grpSp>
        <p:nvGrpSpPr>
          <p:cNvPr id="317466" name="Group 26"/>
          <p:cNvGrpSpPr>
            <a:grpSpLocks/>
          </p:cNvGrpSpPr>
          <p:nvPr/>
        </p:nvGrpSpPr>
        <p:grpSpPr bwMode="auto">
          <a:xfrm>
            <a:off x="990600" y="1371600"/>
            <a:ext cx="1981200" cy="1600200"/>
            <a:chOff x="771" y="1488"/>
            <a:chExt cx="1248" cy="1008"/>
          </a:xfrm>
        </p:grpSpPr>
        <p:sp>
          <p:nvSpPr>
            <p:cNvPr id="317445" name="Rectangle 5"/>
            <p:cNvSpPr>
              <a:spLocks noChangeArrowheads="1"/>
            </p:cNvSpPr>
            <p:nvPr/>
          </p:nvSpPr>
          <p:spPr bwMode="auto">
            <a:xfrm>
              <a:off x="1059" y="1536"/>
              <a:ext cx="960" cy="96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Register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file</a:t>
              </a:r>
            </a:p>
          </p:txBody>
        </p:sp>
        <p:sp>
          <p:nvSpPr>
            <p:cNvPr id="317446" name="Text Box 6"/>
            <p:cNvSpPr txBox="1">
              <a:spLocks noChangeArrowheads="1"/>
            </p:cNvSpPr>
            <p:nvPr/>
          </p:nvSpPr>
          <p:spPr bwMode="auto">
            <a:xfrm>
              <a:off x="1059" y="1680"/>
              <a:ext cx="1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317447" name="Text Box 7"/>
            <p:cNvSpPr txBox="1">
              <a:spLocks noChangeArrowheads="1"/>
            </p:cNvSpPr>
            <p:nvPr/>
          </p:nvSpPr>
          <p:spPr bwMode="auto">
            <a:xfrm>
              <a:off x="1059" y="2208"/>
              <a:ext cx="1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317450" name="Oval 10"/>
            <p:cNvSpPr>
              <a:spLocks noChangeArrowheads="1"/>
            </p:cNvSpPr>
            <p:nvPr/>
          </p:nvSpPr>
          <p:spPr bwMode="auto">
            <a:xfrm>
              <a:off x="771" y="1680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srcA</a:t>
              </a:r>
            </a:p>
          </p:txBody>
        </p:sp>
        <p:sp>
          <p:nvSpPr>
            <p:cNvPr id="317451" name="Line 11"/>
            <p:cNvSpPr>
              <a:spLocks noChangeShapeType="1"/>
            </p:cNvSpPr>
            <p:nvPr/>
          </p:nvSpPr>
          <p:spPr bwMode="auto">
            <a:xfrm rot="16200000" flipV="1">
              <a:off x="915" y="153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7452" name="Line 12"/>
            <p:cNvSpPr>
              <a:spLocks noChangeShapeType="1"/>
            </p:cNvSpPr>
            <p:nvPr/>
          </p:nvSpPr>
          <p:spPr bwMode="auto">
            <a:xfrm rot="5400000" flipH="1" flipV="1">
              <a:off x="914" y="1729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7453" name="Line 13"/>
            <p:cNvSpPr>
              <a:spLocks noChangeShapeType="1"/>
            </p:cNvSpPr>
            <p:nvPr/>
          </p:nvSpPr>
          <p:spPr bwMode="auto">
            <a:xfrm rot="16200000" flipV="1">
              <a:off x="915" y="206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7454" name="Line 14"/>
            <p:cNvSpPr>
              <a:spLocks noChangeShapeType="1"/>
            </p:cNvSpPr>
            <p:nvPr/>
          </p:nvSpPr>
          <p:spPr bwMode="auto">
            <a:xfrm rot="5400000" flipH="1" flipV="1">
              <a:off x="914" y="2257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7457" name="Oval 17"/>
            <p:cNvSpPr>
              <a:spLocks noChangeArrowheads="1"/>
            </p:cNvSpPr>
            <p:nvPr/>
          </p:nvSpPr>
          <p:spPr bwMode="auto">
            <a:xfrm>
              <a:off x="771" y="1488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valA</a:t>
              </a:r>
            </a:p>
          </p:txBody>
        </p:sp>
        <p:sp>
          <p:nvSpPr>
            <p:cNvPr id="317458" name="Oval 18"/>
            <p:cNvSpPr>
              <a:spLocks noChangeArrowheads="1"/>
            </p:cNvSpPr>
            <p:nvPr/>
          </p:nvSpPr>
          <p:spPr bwMode="auto">
            <a:xfrm>
              <a:off x="771" y="2208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srcB</a:t>
              </a:r>
            </a:p>
          </p:txBody>
        </p:sp>
        <p:sp>
          <p:nvSpPr>
            <p:cNvPr id="317459" name="Oval 19"/>
            <p:cNvSpPr>
              <a:spLocks noChangeArrowheads="1"/>
            </p:cNvSpPr>
            <p:nvPr/>
          </p:nvSpPr>
          <p:spPr bwMode="auto">
            <a:xfrm>
              <a:off x="771" y="2016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valB</a:t>
              </a:r>
            </a:p>
          </p:txBody>
        </p:sp>
      </p:grpSp>
      <p:grpSp>
        <p:nvGrpSpPr>
          <p:cNvPr id="317528" name="Group 88"/>
          <p:cNvGrpSpPr>
            <a:grpSpLocks/>
          </p:cNvGrpSpPr>
          <p:nvPr/>
        </p:nvGrpSpPr>
        <p:grpSpPr bwMode="auto">
          <a:xfrm>
            <a:off x="1066800" y="4191000"/>
            <a:ext cx="2433638" cy="2112963"/>
            <a:chOff x="672" y="2640"/>
            <a:chExt cx="1533" cy="1331"/>
          </a:xfrm>
        </p:grpSpPr>
        <p:sp>
          <p:nvSpPr>
            <p:cNvPr id="317494" name="Text Box 54"/>
            <p:cNvSpPr txBox="1">
              <a:spLocks noChangeArrowheads="1"/>
            </p:cNvSpPr>
            <p:nvPr/>
          </p:nvSpPr>
          <p:spPr bwMode="auto">
            <a:xfrm>
              <a:off x="1944" y="2906"/>
              <a:ext cx="261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317495" name="Text Box 55"/>
            <p:cNvSpPr txBox="1">
              <a:spLocks noChangeArrowheads="1"/>
            </p:cNvSpPr>
            <p:nvPr/>
          </p:nvSpPr>
          <p:spPr bwMode="auto">
            <a:xfrm>
              <a:off x="1944" y="3098"/>
              <a:ext cx="261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2</a:t>
              </a:r>
            </a:p>
          </p:txBody>
        </p:sp>
        <p:grpSp>
          <p:nvGrpSpPr>
            <p:cNvPr id="317525" name="Group 85"/>
            <p:cNvGrpSpPr>
              <a:grpSpLocks/>
            </p:cNvGrpSpPr>
            <p:nvPr/>
          </p:nvGrpSpPr>
          <p:grpSpPr bwMode="auto">
            <a:xfrm>
              <a:off x="672" y="2640"/>
              <a:ext cx="1248" cy="1331"/>
              <a:chOff x="672" y="2640"/>
              <a:chExt cx="1248" cy="1331"/>
            </a:xfrm>
          </p:grpSpPr>
          <p:grpSp>
            <p:nvGrpSpPr>
              <p:cNvPr id="317492" name="Group 52"/>
              <p:cNvGrpSpPr>
                <a:grpSpLocks/>
              </p:cNvGrpSpPr>
              <p:nvPr/>
            </p:nvGrpSpPr>
            <p:grpSpPr bwMode="auto">
              <a:xfrm>
                <a:off x="672" y="2640"/>
                <a:ext cx="1248" cy="1331"/>
                <a:chOff x="3219" y="768"/>
                <a:chExt cx="1248" cy="1331"/>
              </a:xfrm>
            </p:grpSpPr>
            <p:sp>
              <p:nvSpPr>
                <p:cNvPr id="317472" name="Rectangle 32"/>
                <p:cNvSpPr>
                  <a:spLocks noChangeArrowheads="1"/>
                </p:cNvSpPr>
                <p:nvPr/>
              </p:nvSpPr>
              <p:spPr bwMode="auto">
                <a:xfrm>
                  <a:off x="3219" y="768"/>
                  <a:ext cx="960" cy="960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tx1"/>
                  </a:outerShdw>
                </a:effectLst>
              </p:spPr>
              <p:txBody>
                <a:bodyPr wrap="none" lIns="91430" tIns="45715" rIns="91430" bIns="45715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rPr>
                    <a:t>Register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rPr>
                    <a:t>file</a:t>
                  </a:r>
                </a:p>
              </p:txBody>
            </p:sp>
            <p:sp>
              <p:nvSpPr>
                <p:cNvPr id="31747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987" y="1152"/>
                  <a:ext cx="192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rPr>
                    <a:t>W</a:t>
                  </a:r>
                </a:p>
              </p:txBody>
            </p:sp>
            <p:sp>
              <p:nvSpPr>
                <p:cNvPr id="317476" name="Oval 36"/>
                <p:cNvSpPr>
                  <a:spLocks noChangeArrowheads="1"/>
                </p:cNvSpPr>
                <p:nvPr/>
              </p:nvSpPr>
              <p:spPr bwMode="auto">
                <a:xfrm>
                  <a:off x="4179" y="1152"/>
                  <a:ext cx="288" cy="240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1430" tIns="45715" rIns="91430" bIns="45715" anchor="ctr"/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rPr>
                    <a:t>dstW</a:t>
                  </a:r>
                </a:p>
              </p:txBody>
            </p:sp>
            <p:sp>
              <p:nvSpPr>
                <p:cNvPr id="317482" name="Line 42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4323" y="1008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17483" name="Line 43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4322" y="1201"/>
                  <a:ext cx="0" cy="28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17487" name="Oval 47"/>
                <p:cNvSpPr>
                  <a:spLocks noChangeArrowheads="1"/>
                </p:cNvSpPr>
                <p:nvPr/>
              </p:nvSpPr>
              <p:spPr bwMode="auto">
                <a:xfrm>
                  <a:off x="4179" y="960"/>
                  <a:ext cx="288" cy="240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1430" tIns="45715" rIns="91430" bIns="45715" anchor="ctr"/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rPr>
                    <a:t>valW</a:t>
                  </a:r>
                </a:p>
              </p:txBody>
            </p:sp>
            <p:sp>
              <p:nvSpPr>
                <p:cNvPr id="317490" name="Line 50"/>
                <p:cNvSpPr>
                  <a:spLocks noChangeShapeType="1"/>
                </p:cNvSpPr>
                <p:nvPr/>
              </p:nvSpPr>
              <p:spPr bwMode="auto">
                <a:xfrm flipH="1" flipV="1">
                  <a:off x="3987" y="1728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17491" name="Rectangle 51"/>
                <p:cNvSpPr>
                  <a:spLocks noChangeArrowheads="1"/>
                </p:cNvSpPr>
                <p:nvPr/>
              </p:nvSpPr>
              <p:spPr bwMode="auto">
                <a:xfrm>
                  <a:off x="3795" y="1920"/>
                  <a:ext cx="338" cy="179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 type="none" w="sm" len="sm"/>
                </a:ln>
                <a:effectLst/>
              </p:spPr>
              <p:txBody>
                <a:bodyPr wrap="none" lIns="45720" rIns="4572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rPr>
                    <a:t>Clock</a:t>
                  </a:r>
                </a:p>
              </p:txBody>
            </p:sp>
          </p:grpSp>
          <p:sp>
            <p:nvSpPr>
              <p:cNvPr id="317493" name="Rectangle 53"/>
              <p:cNvSpPr>
                <a:spLocks noChangeArrowheads="1"/>
              </p:cNvSpPr>
              <p:nvPr/>
            </p:nvSpPr>
            <p:spPr bwMode="auto">
              <a:xfrm>
                <a:off x="1055" y="2679"/>
                <a:ext cx="334" cy="20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8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x</a:t>
                </a:r>
              </a:p>
            </p:txBody>
          </p:sp>
          <p:sp>
            <p:nvSpPr>
              <p:cNvPr id="317496" name="Rectangle 56"/>
              <p:cNvSpPr>
                <a:spLocks noChangeArrowheads="1"/>
              </p:cNvSpPr>
              <p:nvPr/>
            </p:nvSpPr>
            <p:spPr bwMode="auto">
              <a:xfrm>
                <a:off x="909" y="2688"/>
                <a:ext cx="138" cy="21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8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2</a:t>
                </a:r>
              </a:p>
            </p:txBody>
          </p:sp>
        </p:grpSp>
      </p:grpSp>
      <p:grpSp>
        <p:nvGrpSpPr>
          <p:cNvPr id="317526" name="Group 86"/>
          <p:cNvGrpSpPr>
            <a:grpSpLocks/>
          </p:cNvGrpSpPr>
          <p:nvPr/>
        </p:nvGrpSpPr>
        <p:grpSpPr bwMode="auto">
          <a:xfrm>
            <a:off x="3352800" y="4572000"/>
            <a:ext cx="1909763" cy="1143000"/>
            <a:chOff x="2112" y="2880"/>
            <a:chExt cx="1203" cy="720"/>
          </a:xfrm>
        </p:grpSpPr>
        <p:sp>
          <p:nvSpPr>
            <p:cNvPr id="317499" name="Freeform 59"/>
            <p:cNvSpPr>
              <a:spLocks/>
            </p:cNvSpPr>
            <p:nvPr/>
          </p:nvSpPr>
          <p:spPr bwMode="auto">
            <a:xfrm>
              <a:off x="2643" y="3312"/>
              <a:ext cx="432" cy="288"/>
            </a:xfrm>
            <a:custGeom>
              <a:avLst/>
              <a:gdLst/>
              <a:ahLst/>
              <a:cxnLst>
                <a:cxn ang="0">
                  <a:pos x="0" y="288"/>
                </a:cxn>
                <a:cxn ang="0">
                  <a:pos x="240" y="288"/>
                </a:cxn>
                <a:cxn ang="0">
                  <a:pos x="240" y="0"/>
                </a:cxn>
                <a:cxn ang="0">
                  <a:pos x="432" y="0"/>
                </a:cxn>
              </a:cxnLst>
              <a:rect l="0" t="0" r="r" b="b"/>
              <a:pathLst>
                <a:path w="432" h="288">
                  <a:moveTo>
                    <a:pt x="0" y="288"/>
                  </a:moveTo>
                  <a:lnTo>
                    <a:pt x="240" y="288"/>
                  </a:lnTo>
                  <a:lnTo>
                    <a:pt x="240" y="0"/>
                  </a:lnTo>
                  <a:lnTo>
                    <a:pt x="43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7500" name="Rectangle 60"/>
            <p:cNvSpPr>
              <a:spLocks noChangeArrowheads="1"/>
            </p:cNvSpPr>
            <p:nvPr/>
          </p:nvSpPr>
          <p:spPr bwMode="auto">
            <a:xfrm>
              <a:off x="2451" y="2880"/>
              <a:ext cx="86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Rising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clock</a:t>
              </a:r>
            </a:p>
          </p:txBody>
        </p:sp>
        <p:sp>
          <p:nvSpPr>
            <p:cNvPr id="317501" name="Rectangle 61"/>
            <p:cNvSpPr>
              <a:spLocks noChangeArrowheads="1"/>
            </p:cNvSpPr>
            <p:nvPr/>
          </p:nvSpPr>
          <p:spPr bwMode="auto">
            <a:xfrm>
              <a:off x="2112" y="3004"/>
              <a:ext cx="38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Wingdings 3" pitchFamily="18" charset="2"/>
                  <a:ea typeface="+mn-ea"/>
                  <a:cs typeface="+mn-cs"/>
                  <a:sym typeface="Wingdings 3" pitchFamily="18" charset="2"/>
                </a:rPr>
                <a:t></a:t>
              </a:r>
            </a:p>
          </p:txBody>
        </p:sp>
      </p:grpSp>
      <p:grpSp>
        <p:nvGrpSpPr>
          <p:cNvPr id="317527" name="Group 87"/>
          <p:cNvGrpSpPr>
            <a:grpSpLocks/>
          </p:cNvGrpSpPr>
          <p:nvPr/>
        </p:nvGrpSpPr>
        <p:grpSpPr bwMode="auto">
          <a:xfrm>
            <a:off x="5257800" y="4343400"/>
            <a:ext cx="3424238" cy="2112963"/>
            <a:chOff x="3312" y="2736"/>
            <a:chExt cx="2157" cy="1331"/>
          </a:xfrm>
        </p:grpSpPr>
        <p:sp>
          <p:nvSpPr>
            <p:cNvPr id="317502" name="Rectangle 62"/>
            <p:cNvSpPr>
              <a:spLocks noChangeArrowheads="1"/>
            </p:cNvSpPr>
            <p:nvPr/>
          </p:nvSpPr>
          <p:spPr bwMode="auto">
            <a:xfrm>
              <a:off x="3312" y="3004"/>
              <a:ext cx="38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Wingdings 3" pitchFamily="18" charset="2"/>
                  <a:ea typeface="+mn-ea"/>
                  <a:cs typeface="+mn-cs"/>
                  <a:sym typeface="Wingdings 3" pitchFamily="18" charset="2"/>
                </a:rPr>
                <a:t></a:t>
              </a:r>
            </a:p>
          </p:txBody>
        </p:sp>
        <p:grpSp>
          <p:nvGrpSpPr>
            <p:cNvPr id="317503" name="Group 63"/>
            <p:cNvGrpSpPr>
              <a:grpSpLocks/>
            </p:cNvGrpSpPr>
            <p:nvPr/>
          </p:nvGrpSpPr>
          <p:grpSpPr bwMode="auto">
            <a:xfrm>
              <a:off x="3936" y="2736"/>
              <a:ext cx="1533" cy="1331"/>
              <a:chOff x="3219" y="768"/>
              <a:chExt cx="1533" cy="1331"/>
            </a:xfrm>
          </p:grpSpPr>
          <p:grpSp>
            <p:nvGrpSpPr>
              <p:cNvPr id="317504" name="Group 64"/>
              <p:cNvGrpSpPr>
                <a:grpSpLocks/>
              </p:cNvGrpSpPr>
              <p:nvPr/>
            </p:nvGrpSpPr>
            <p:grpSpPr bwMode="auto">
              <a:xfrm>
                <a:off x="3219" y="768"/>
                <a:ext cx="1248" cy="1331"/>
                <a:chOff x="3219" y="768"/>
                <a:chExt cx="1248" cy="1331"/>
              </a:xfrm>
            </p:grpSpPr>
            <p:sp>
              <p:nvSpPr>
                <p:cNvPr id="317505" name="Rectangle 65"/>
                <p:cNvSpPr>
                  <a:spLocks noChangeArrowheads="1"/>
                </p:cNvSpPr>
                <p:nvPr/>
              </p:nvSpPr>
              <p:spPr bwMode="auto">
                <a:xfrm>
                  <a:off x="3219" y="768"/>
                  <a:ext cx="960" cy="960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tx1"/>
                  </a:outerShdw>
                </a:effectLst>
              </p:spPr>
              <p:txBody>
                <a:bodyPr wrap="none" lIns="91430" tIns="45715" rIns="91430" bIns="45715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rPr>
                    <a:t>Register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rPr>
                    <a:t>file</a:t>
                  </a:r>
                </a:p>
              </p:txBody>
            </p:sp>
            <p:sp>
              <p:nvSpPr>
                <p:cNvPr id="317506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3987" y="1152"/>
                  <a:ext cx="192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rPr>
                    <a:t>W</a:t>
                  </a:r>
                </a:p>
              </p:txBody>
            </p:sp>
            <p:sp>
              <p:nvSpPr>
                <p:cNvPr id="317507" name="Oval 67"/>
                <p:cNvSpPr>
                  <a:spLocks noChangeArrowheads="1"/>
                </p:cNvSpPr>
                <p:nvPr/>
              </p:nvSpPr>
              <p:spPr bwMode="auto">
                <a:xfrm>
                  <a:off x="4179" y="1152"/>
                  <a:ext cx="288" cy="240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1430" tIns="45715" rIns="91430" bIns="45715" anchor="ctr"/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rPr>
                    <a:t>dstW</a:t>
                  </a:r>
                </a:p>
              </p:txBody>
            </p:sp>
            <p:sp>
              <p:nvSpPr>
                <p:cNvPr id="317508" name="Line 68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4323" y="1008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17509" name="Line 69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4322" y="1201"/>
                  <a:ext cx="0" cy="28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17510" name="Oval 70"/>
                <p:cNvSpPr>
                  <a:spLocks noChangeArrowheads="1"/>
                </p:cNvSpPr>
                <p:nvPr/>
              </p:nvSpPr>
              <p:spPr bwMode="auto">
                <a:xfrm>
                  <a:off x="4179" y="960"/>
                  <a:ext cx="288" cy="240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1430" tIns="45715" rIns="91430" bIns="45715" anchor="ctr"/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rPr>
                    <a:t>valW</a:t>
                  </a:r>
                </a:p>
              </p:txBody>
            </p:sp>
            <p:sp>
              <p:nvSpPr>
                <p:cNvPr id="317511" name="Line 71"/>
                <p:cNvSpPr>
                  <a:spLocks noChangeShapeType="1"/>
                </p:cNvSpPr>
                <p:nvPr/>
              </p:nvSpPr>
              <p:spPr bwMode="auto">
                <a:xfrm flipH="1" flipV="1">
                  <a:off x="3987" y="1728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17512" name="Rectangle 72"/>
                <p:cNvSpPr>
                  <a:spLocks noChangeArrowheads="1"/>
                </p:cNvSpPr>
                <p:nvPr/>
              </p:nvSpPr>
              <p:spPr bwMode="auto">
                <a:xfrm>
                  <a:off x="3795" y="1920"/>
                  <a:ext cx="338" cy="179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 type="none" w="sm" len="sm"/>
                </a:ln>
                <a:effectLst/>
              </p:spPr>
              <p:txBody>
                <a:bodyPr wrap="none" lIns="45720" rIns="4572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rPr>
                    <a:t>Clock</a:t>
                  </a:r>
                </a:p>
              </p:txBody>
            </p:sp>
          </p:grpSp>
          <p:sp>
            <p:nvSpPr>
              <p:cNvPr id="317513" name="Rectangle 73"/>
              <p:cNvSpPr>
                <a:spLocks noChangeArrowheads="1"/>
              </p:cNvSpPr>
              <p:nvPr/>
            </p:nvSpPr>
            <p:spPr bwMode="auto">
              <a:xfrm>
                <a:off x="3602" y="807"/>
                <a:ext cx="334" cy="20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8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y</a:t>
                </a:r>
              </a:p>
            </p:txBody>
          </p:sp>
          <p:sp>
            <p:nvSpPr>
              <p:cNvPr id="317514" name="Text Box 74"/>
              <p:cNvSpPr txBox="1">
                <a:spLocks noChangeArrowheads="1"/>
              </p:cNvSpPr>
              <p:nvPr/>
            </p:nvSpPr>
            <p:spPr bwMode="auto">
              <a:xfrm>
                <a:off x="4491" y="1034"/>
                <a:ext cx="261" cy="21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17515" name="Text Box 75"/>
              <p:cNvSpPr txBox="1">
                <a:spLocks noChangeArrowheads="1"/>
              </p:cNvSpPr>
              <p:nvPr/>
            </p:nvSpPr>
            <p:spPr bwMode="auto">
              <a:xfrm>
                <a:off x="4491" y="1226"/>
                <a:ext cx="261" cy="21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17516" name="Rectangle 76"/>
              <p:cNvSpPr>
                <a:spLocks noChangeArrowheads="1"/>
              </p:cNvSpPr>
              <p:nvPr/>
            </p:nvSpPr>
            <p:spPr bwMode="auto">
              <a:xfrm>
                <a:off x="3456" y="816"/>
                <a:ext cx="138" cy="21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8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2</a:t>
                </a:r>
              </a:p>
            </p:txBody>
          </p:sp>
        </p:grpSp>
      </p:grpSp>
      <p:sp>
        <p:nvSpPr>
          <p:cNvPr id="317518" name="Rectangle 78"/>
          <p:cNvSpPr>
            <a:spLocks noChangeArrowheads="1"/>
          </p:cNvSpPr>
          <p:nvPr/>
        </p:nvSpPr>
        <p:spPr bwMode="auto">
          <a:xfrm>
            <a:off x="1981200" y="1524000"/>
            <a:ext cx="530225" cy="3317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317519" name="Rectangle 79"/>
          <p:cNvSpPr>
            <a:spLocks noChangeArrowheads="1"/>
          </p:cNvSpPr>
          <p:nvPr/>
        </p:nvSpPr>
        <p:spPr bwMode="auto">
          <a:xfrm>
            <a:off x="1749425" y="1538288"/>
            <a:ext cx="2190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2</a:t>
            </a:r>
          </a:p>
        </p:txBody>
      </p:sp>
      <p:grpSp>
        <p:nvGrpSpPr>
          <p:cNvPr id="317524" name="Group 84"/>
          <p:cNvGrpSpPr>
            <a:grpSpLocks/>
          </p:cNvGrpSpPr>
          <p:nvPr/>
        </p:nvGrpSpPr>
        <p:grpSpPr bwMode="auto">
          <a:xfrm>
            <a:off x="609600" y="2209800"/>
            <a:ext cx="1117600" cy="828675"/>
            <a:chOff x="384" y="1392"/>
            <a:chExt cx="704" cy="522"/>
          </a:xfrm>
        </p:grpSpPr>
        <p:sp>
          <p:nvSpPr>
            <p:cNvPr id="317469" name="Freeform 29"/>
            <p:cNvSpPr>
              <a:spLocks/>
            </p:cNvSpPr>
            <p:nvPr/>
          </p:nvSpPr>
          <p:spPr bwMode="auto">
            <a:xfrm>
              <a:off x="528" y="1488"/>
              <a:ext cx="560" cy="426"/>
            </a:xfrm>
            <a:custGeom>
              <a:avLst/>
              <a:gdLst/>
              <a:ahLst/>
              <a:cxnLst>
                <a:cxn ang="0">
                  <a:pos x="120" y="426"/>
                </a:cxn>
                <a:cxn ang="0">
                  <a:pos x="384" y="360"/>
                </a:cxn>
                <a:cxn ang="0">
                  <a:pos x="456" y="336"/>
                </a:cxn>
                <a:cxn ang="0">
                  <a:pos x="492" y="324"/>
                </a:cxn>
                <a:cxn ang="0">
                  <a:pos x="546" y="288"/>
                </a:cxn>
                <a:cxn ang="0">
                  <a:pos x="558" y="252"/>
                </a:cxn>
                <a:cxn ang="0">
                  <a:pos x="456" y="150"/>
                </a:cxn>
                <a:cxn ang="0">
                  <a:pos x="384" y="114"/>
                </a:cxn>
                <a:cxn ang="0">
                  <a:pos x="318" y="96"/>
                </a:cxn>
                <a:cxn ang="0">
                  <a:pos x="156" y="48"/>
                </a:cxn>
                <a:cxn ang="0">
                  <a:pos x="0" y="0"/>
                </a:cxn>
              </a:cxnLst>
              <a:rect l="0" t="0" r="r" b="b"/>
              <a:pathLst>
                <a:path w="560" h="426">
                  <a:moveTo>
                    <a:pt x="120" y="426"/>
                  </a:moveTo>
                  <a:cubicBezTo>
                    <a:pt x="208" y="416"/>
                    <a:pt x="299" y="383"/>
                    <a:pt x="384" y="360"/>
                  </a:cubicBezTo>
                  <a:cubicBezTo>
                    <a:pt x="408" y="353"/>
                    <a:pt x="432" y="344"/>
                    <a:pt x="456" y="336"/>
                  </a:cubicBezTo>
                  <a:cubicBezTo>
                    <a:pt x="468" y="332"/>
                    <a:pt x="492" y="324"/>
                    <a:pt x="492" y="324"/>
                  </a:cubicBezTo>
                  <a:cubicBezTo>
                    <a:pt x="510" y="306"/>
                    <a:pt x="525" y="302"/>
                    <a:pt x="546" y="288"/>
                  </a:cubicBezTo>
                  <a:cubicBezTo>
                    <a:pt x="550" y="276"/>
                    <a:pt x="560" y="264"/>
                    <a:pt x="558" y="252"/>
                  </a:cubicBezTo>
                  <a:cubicBezTo>
                    <a:pt x="543" y="177"/>
                    <a:pt x="514" y="179"/>
                    <a:pt x="456" y="150"/>
                  </a:cubicBezTo>
                  <a:cubicBezTo>
                    <a:pt x="432" y="138"/>
                    <a:pt x="408" y="125"/>
                    <a:pt x="384" y="114"/>
                  </a:cubicBezTo>
                  <a:cubicBezTo>
                    <a:pt x="351" y="99"/>
                    <a:pt x="350" y="104"/>
                    <a:pt x="318" y="96"/>
                  </a:cubicBezTo>
                  <a:cubicBezTo>
                    <a:pt x="264" y="82"/>
                    <a:pt x="209" y="66"/>
                    <a:pt x="156" y="48"/>
                  </a:cubicBezTo>
                  <a:cubicBezTo>
                    <a:pt x="115" y="34"/>
                    <a:pt x="28" y="28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7521" name="Rectangle 81"/>
            <p:cNvSpPr>
              <a:spLocks noChangeArrowheads="1"/>
            </p:cNvSpPr>
            <p:nvPr/>
          </p:nvSpPr>
          <p:spPr bwMode="auto">
            <a:xfrm>
              <a:off x="384" y="1392"/>
              <a:ext cx="129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x</a:t>
              </a:r>
            </a:p>
          </p:txBody>
        </p:sp>
      </p:grpSp>
      <p:grpSp>
        <p:nvGrpSpPr>
          <p:cNvPr id="317523" name="Group 83"/>
          <p:cNvGrpSpPr>
            <a:grpSpLocks/>
          </p:cNvGrpSpPr>
          <p:nvPr/>
        </p:nvGrpSpPr>
        <p:grpSpPr bwMode="auto">
          <a:xfrm>
            <a:off x="685800" y="2362200"/>
            <a:ext cx="1041400" cy="873125"/>
            <a:chOff x="432" y="1488"/>
            <a:chExt cx="656" cy="550"/>
          </a:xfrm>
        </p:grpSpPr>
        <p:sp>
          <p:nvSpPr>
            <p:cNvPr id="317520" name="Rectangle 80"/>
            <p:cNvSpPr>
              <a:spLocks noChangeArrowheads="1"/>
            </p:cNvSpPr>
            <p:nvPr/>
          </p:nvSpPr>
          <p:spPr bwMode="auto">
            <a:xfrm>
              <a:off x="432" y="1824"/>
              <a:ext cx="13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17522" name="Freeform 82"/>
            <p:cNvSpPr>
              <a:spLocks/>
            </p:cNvSpPr>
            <p:nvPr/>
          </p:nvSpPr>
          <p:spPr bwMode="auto">
            <a:xfrm>
              <a:off x="528" y="1488"/>
              <a:ext cx="560" cy="426"/>
            </a:xfrm>
            <a:custGeom>
              <a:avLst/>
              <a:gdLst/>
              <a:ahLst/>
              <a:cxnLst>
                <a:cxn ang="0">
                  <a:pos x="120" y="426"/>
                </a:cxn>
                <a:cxn ang="0">
                  <a:pos x="384" y="360"/>
                </a:cxn>
                <a:cxn ang="0">
                  <a:pos x="456" y="336"/>
                </a:cxn>
                <a:cxn ang="0">
                  <a:pos x="492" y="324"/>
                </a:cxn>
                <a:cxn ang="0">
                  <a:pos x="546" y="288"/>
                </a:cxn>
                <a:cxn ang="0">
                  <a:pos x="558" y="252"/>
                </a:cxn>
                <a:cxn ang="0">
                  <a:pos x="456" y="150"/>
                </a:cxn>
                <a:cxn ang="0">
                  <a:pos x="384" y="114"/>
                </a:cxn>
                <a:cxn ang="0">
                  <a:pos x="318" y="96"/>
                </a:cxn>
                <a:cxn ang="0">
                  <a:pos x="156" y="48"/>
                </a:cxn>
                <a:cxn ang="0">
                  <a:pos x="0" y="0"/>
                </a:cxn>
              </a:cxnLst>
              <a:rect l="0" t="0" r="r" b="b"/>
              <a:pathLst>
                <a:path w="560" h="426">
                  <a:moveTo>
                    <a:pt x="120" y="426"/>
                  </a:moveTo>
                  <a:cubicBezTo>
                    <a:pt x="208" y="416"/>
                    <a:pt x="299" y="383"/>
                    <a:pt x="384" y="360"/>
                  </a:cubicBezTo>
                  <a:cubicBezTo>
                    <a:pt x="408" y="353"/>
                    <a:pt x="432" y="344"/>
                    <a:pt x="456" y="336"/>
                  </a:cubicBezTo>
                  <a:cubicBezTo>
                    <a:pt x="468" y="332"/>
                    <a:pt x="492" y="324"/>
                    <a:pt x="492" y="324"/>
                  </a:cubicBezTo>
                  <a:cubicBezTo>
                    <a:pt x="510" y="306"/>
                    <a:pt x="525" y="302"/>
                    <a:pt x="546" y="288"/>
                  </a:cubicBezTo>
                  <a:cubicBezTo>
                    <a:pt x="550" y="276"/>
                    <a:pt x="560" y="264"/>
                    <a:pt x="558" y="252"/>
                  </a:cubicBezTo>
                  <a:cubicBezTo>
                    <a:pt x="543" y="177"/>
                    <a:pt x="514" y="179"/>
                    <a:pt x="456" y="150"/>
                  </a:cubicBezTo>
                  <a:cubicBezTo>
                    <a:pt x="432" y="138"/>
                    <a:pt x="408" y="125"/>
                    <a:pt x="384" y="114"/>
                  </a:cubicBezTo>
                  <a:cubicBezTo>
                    <a:pt x="351" y="99"/>
                    <a:pt x="350" y="104"/>
                    <a:pt x="318" y="96"/>
                  </a:cubicBezTo>
                  <a:cubicBezTo>
                    <a:pt x="264" y="82"/>
                    <a:pt x="209" y="66"/>
                    <a:pt x="156" y="48"/>
                  </a:cubicBezTo>
                  <a:cubicBezTo>
                    <a:pt x="115" y="34"/>
                    <a:pt x="28" y="28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49128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Hardware Control Language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Very simple hardware description language</a:t>
            </a:r>
          </a:p>
          <a:p>
            <a:pPr lvl="1"/>
            <a:r>
              <a:rPr lang="en-US" dirty="0"/>
              <a:t>Can only express limited aspects of hardware operation</a:t>
            </a:r>
          </a:p>
          <a:p>
            <a:pPr lvl="2"/>
            <a:r>
              <a:rPr lang="en-US" dirty="0"/>
              <a:t>Parts we want to explore and modify</a:t>
            </a:r>
          </a:p>
          <a:p>
            <a:r>
              <a:rPr lang="en-US" dirty="0"/>
              <a:t>Data Types</a:t>
            </a:r>
          </a:p>
          <a:p>
            <a:pPr lvl="1"/>
            <a:r>
              <a:rPr lang="en-US" dirty="0"/>
              <a:t> </a:t>
            </a:r>
            <a:r>
              <a:rPr lang="en-US" dirty="0" err="1">
                <a:latin typeface="Courier New" pitchFamily="49" charset="0"/>
              </a:rPr>
              <a:t>bool</a:t>
            </a:r>
            <a:r>
              <a:rPr lang="en-US" dirty="0"/>
              <a:t>: Boolean</a:t>
            </a:r>
          </a:p>
          <a:p>
            <a:pPr lvl="2"/>
            <a:r>
              <a:rPr lang="en-US" dirty="0">
                <a:latin typeface="Courier New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b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c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/>
              <a:t>: words</a:t>
            </a:r>
          </a:p>
          <a:p>
            <a:pPr lvl="2"/>
            <a:r>
              <a:rPr lang="en-US" dirty="0">
                <a:latin typeface="Courier New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B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C</a:t>
            </a:r>
            <a:r>
              <a:rPr lang="en-US" dirty="0"/>
              <a:t>, …</a:t>
            </a:r>
          </a:p>
          <a:p>
            <a:pPr lvl="2"/>
            <a:r>
              <a:rPr lang="en-US" dirty="0"/>
              <a:t>Does not specify word size---bytes, 64-bit words, …</a:t>
            </a:r>
          </a:p>
          <a:p>
            <a:r>
              <a:rPr lang="en-US" dirty="0"/>
              <a:t>Statements</a:t>
            </a:r>
          </a:p>
          <a:p>
            <a:pPr lvl="1"/>
            <a:r>
              <a:rPr lang="en-US" dirty="0"/>
              <a:t> </a:t>
            </a:r>
            <a:r>
              <a:rPr lang="en-US" sz="1800" dirty="0" err="1">
                <a:solidFill>
                  <a:schemeClr val="folHlink"/>
                </a:solidFill>
                <a:latin typeface="Courier New" pitchFamily="49" charset="0"/>
              </a:rPr>
              <a:t>bool</a:t>
            </a:r>
            <a:r>
              <a:rPr lang="en-US" sz="1800" dirty="0">
                <a:solidFill>
                  <a:schemeClr val="folHlink"/>
                </a:solidFill>
                <a:latin typeface="Courier New" pitchFamily="49" charset="0"/>
              </a:rPr>
              <a:t> a = </a:t>
            </a:r>
            <a:r>
              <a:rPr lang="en-US" sz="1800" i="1" dirty="0" err="1">
                <a:solidFill>
                  <a:schemeClr val="folHlink"/>
                </a:solidFill>
                <a:latin typeface="Courier New" pitchFamily="49" charset="0"/>
              </a:rPr>
              <a:t>bool-expr</a:t>
            </a:r>
            <a:r>
              <a:rPr lang="en-US" sz="1800" i="1" dirty="0">
                <a:solidFill>
                  <a:schemeClr val="folHlink"/>
                </a:solidFill>
                <a:latin typeface="Courier New" pitchFamily="49" charset="0"/>
              </a:rPr>
              <a:t> </a:t>
            </a:r>
            <a:r>
              <a:rPr lang="en-US" sz="1800" dirty="0">
                <a:solidFill>
                  <a:schemeClr val="folHlink"/>
                </a:solidFill>
                <a:latin typeface="Courier New" pitchFamily="49" charset="0"/>
              </a:rPr>
              <a:t>;</a:t>
            </a:r>
          </a:p>
          <a:p>
            <a:pPr lvl="1"/>
            <a:r>
              <a:rPr lang="en-US" dirty="0"/>
              <a:t> </a:t>
            </a:r>
            <a:r>
              <a:rPr lang="en-US" sz="1800" dirty="0" err="1">
                <a:solidFill>
                  <a:schemeClr val="folHlink"/>
                </a:solidFill>
                <a:latin typeface="Courier New" pitchFamily="49" charset="0"/>
              </a:rPr>
              <a:t>int</a:t>
            </a:r>
            <a:r>
              <a:rPr lang="en-US" sz="1800" dirty="0">
                <a:solidFill>
                  <a:schemeClr val="folHlink"/>
                </a:solidFill>
                <a:latin typeface="Courier New" pitchFamily="49" charset="0"/>
              </a:rPr>
              <a:t> A = </a:t>
            </a:r>
            <a:r>
              <a:rPr lang="en-US" sz="1800" i="1" dirty="0" err="1">
                <a:solidFill>
                  <a:schemeClr val="folHlink"/>
                </a:solidFill>
                <a:latin typeface="Courier New" pitchFamily="49" charset="0"/>
              </a:rPr>
              <a:t>int-expr</a:t>
            </a:r>
            <a:r>
              <a:rPr lang="en-US" sz="1800" i="1" dirty="0">
                <a:solidFill>
                  <a:schemeClr val="folHlink"/>
                </a:solidFill>
                <a:latin typeface="Courier New" pitchFamily="49" charset="0"/>
              </a:rPr>
              <a:t> </a:t>
            </a:r>
            <a:r>
              <a:rPr lang="en-US" sz="1800" dirty="0">
                <a:solidFill>
                  <a:schemeClr val="folHlink"/>
                </a:solidFill>
                <a:latin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65118207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HCL Operations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/>
              <a:t>Classify by type of value returned</a:t>
            </a:r>
          </a:p>
          <a:p>
            <a:r>
              <a:rPr lang="en-US"/>
              <a:t>Boolean Expressions</a:t>
            </a:r>
          </a:p>
          <a:p>
            <a:pPr lvl="1"/>
            <a:r>
              <a:rPr lang="en-US"/>
              <a:t>Logic Operations</a:t>
            </a:r>
          </a:p>
          <a:p>
            <a:pPr lvl="2"/>
            <a:r>
              <a:rPr lang="en-US"/>
              <a:t> </a:t>
            </a:r>
            <a:r>
              <a:rPr lang="en-US">
                <a:latin typeface="Courier New" pitchFamily="49" charset="0"/>
              </a:rPr>
              <a:t>a &amp;&amp; b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a || b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!a</a:t>
            </a:r>
          </a:p>
          <a:p>
            <a:pPr lvl="1"/>
            <a:r>
              <a:rPr lang="en-US"/>
              <a:t>Word Comparisons</a:t>
            </a:r>
          </a:p>
          <a:p>
            <a:pPr lvl="2"/>
            <a:r>
              <a:rPr lang="en-US">
                <a:latin typeface="Courier New" pitchFamily="49" charset="0"/>
              </a:rPr>
              <a:t>A == B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A != B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A &lt; B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A &lt;= B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A &gt;= B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A &gt; B</a:t>
            </a:r>
          </a:p>
          <a:p>
            <a:pPr lvl="1"/>
            <a:r>
              <a:rPr lang="en-US"/>
              <a:t>Set Membership</a:t>
            </a:r>
          </a:p>
          <a:p>
            <a:pPr lvl="2"/>
            <a:r>
              <a:rPr lang="en-US"/>
              <a:t> </a:t>
            </a:r>
            <a:r>
              <a:rPr lang="en-US">
                <a:latin typeface="Courier New" pitchFamily="49" charset="0"/>
              </a:rPr>
              <a:t>A in { B, C, D }</a:t>
            </a:r>
          </a:p>
          <a:p>
            <a:pPr lvl="3"/>
            <a:r>
              <a:rPr lang="en-US"/>
              <a:t>Same as </a:t>
            </a:r>
            <a:r>
              <a:rPr lang="en-US">
                <a:latin typeface="Courier New" pitchFamily="49" charset="0"/>
              </a:rPr>
              <a:t>A == B || A == C || A == D</a:t>
            </a:r>
          </a:p>
          <a:p>
            <a:r>
              <a:rPr lang="en-US"/>
              <a:t>Word Expressions</a:t>
            </a:r>
          </a:p>
          <a:p>
            <a:pPr lvl="1"/>
            <a:r>
              <a:rPr lang="en-US"/>
              <a:t>Case expressions</a:t>
            </a:r>
          </a:p>
          <a:p>
            <a:pPr lvl="2"/>
            <a:r>
              <a:rPr lang="en-US"/>
              <a:t> </a:t>
            </a:r>
            <a:r>
              <a:rPr lang="en-US">
                <a:latin typeface="Courier New" pitchFamily="49" charset="0"/>
              </a:rPr>
              <a:t>[ a : A; b : B; c : C ]</a:t>
            </a:r>
          </a:p>
          <a:p>
            <a:pPr lvl="2"/>
            <a:r>
              <a:rPr lang="en-US"/>
              <a:t>Evaluate test expressions </a:t>
            </a:r>
            <a:r>
              <a:rPr lang="en-US">
                <a:latin typeface="Courier New" pitchFamily="49" charset="0"/>
              </a:rPr>
              <a:t>a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b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c</a:t>
            </a:r>
            <a:r>
              <a:rPr lang="en-US"/>
              <a:t>, … in sequence</a:t>
            </a:r>
          </a:p>
          <a:p>
            <a:pPr lvl="2"/>
            <a:r>
              <a:rPr lang="en-US"/>
              <a:t>Return word expression </a:t>
            </a:r>
            <a:r>
              <a:rPr lang="en-US">
                <a:latin typeface="Courier New" pitchFamily="49" charset="0"/>
              </a:rPr>
              <a:t>A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B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C</a:t>
            </a:r>
            <a:r>
              <a:rPr lang="en-US"/>
              <a:t>, … for first successful test</a:t>
            </a:r>
          </a:p>
        </p:txBody>
      </p:sp>
    </p:spTree>
    <p:extLst>
      <p:ext uri="{BB962C8B-B14F-4D97-AF65-F5344CB8AC3E}">
        <p14:creationId xmlns:p14="http://schemas.microsoft.com/office/powerpoint/2010/main" val="261222054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Computation</a:t>
            </a:r>
          </a:p>
          <a:p>
            <a:pPr lvl="1"/>
            <a:r>
              <a:rPr lang="en-US"/>
              <a:t>Performed by combinational logic</a:t>
            </a:r>
          </a:p>
          <a:p>
            <a:pPr lvl="1"/>
            <a:r>
              <a:rPr lang="en-US"/>
              <a:t>Computes Boolean functions</a:t>
            </a:r>
          </a:p>
          <a:p>
            <a:pPr lvl="1"/>
            <a:r>
              <a:rPr lang="en-US"/>
              <a:t>Continuously reacts to input changes</a:t>
            </a:r>
          </a:p>
          <a:p>
            <a:r>
              <a:rPr lang="en-US"/>
              <a:t>Storage</a:t>
            </a:r>
          </a:p>
          <a:p>
            <a:pPr lvl="1"/>
            <a:r>
              <a:rPr lang="en-US"/>
              <a:t>Registers</a:t>
            </a:r>
          </a:p>
          <a:p>
            <a:pPr lvl="2"/>
            <a:r>
              <a:rPr lang="en-US"/>
              <a:t>Hold single words</a:t>
            </a:r>
          </a:p>
          <a:p>
            <a:pPr lvl="2"/>
            <a:r>
              <a:rPr lang="en-US"/>
              <a:t>Loaded as clock rises</a:t>
            </a:r>
          </a:p>
          <a:p>
            <a:pPr lvl="1"/>
            <a:r>
              <a:rPr lang="en-US"/>
              <a:t>Random-access memories</a:t>
            </a:r>
          </a:p>
          <a:p>
            <a:pPr lvl="2"/>
            <a:r>
              <a:rPr lang="en-US"/>
              <a:t>Hold multiple words</a:t>
            </a:r>
          </a:p>
          <a:p>
            <a:pPr lvl="2"/>
            <a:r>
              <a:rPr lang="en-US"/>
              <a:t>Possible multiple read or write ports</a:t>
            </a:r>
          </a:p>
          <a:p>
            <a:pPr lvl="2"/>
            <a:r>
              <a:rPr lang="en-US"/>
              <a:t>Read word when address input changes</a:t>
            </a:r>
          </a:p>
          <a:p>
            <a:pPr lvl="2"/>
            <a:r>
              <a:rPr lang="en-US"/>
              <a:t>Write word as clock rises</a:t>
            </a:r>
          </a:p>
        </p:txBody>
      </p:sp>
    </p:spTree>
    <p:extLst>
      <p:ext uri="{BB962C8B-B14F-4D97-AF65-F5344CB8AC3E}">
        <p14:creationId xmlns:p14="http://schemas.microsoft.com/office/powerpoint/2010/main" val="2938215874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Additional Slides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194238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314" name="Object 186"/>
          <p:cNvGraphicFramePr>
            <a:graphicFrameLocks noChangeAspect="1"/>
          </p:cNvGraphicFramePr>
          <p:nvPr/>
        </p:nvGraphicFramePr>
        <p:xfrm>
          <a:off x="3505200" y="3217863"/>
          <a:ext cx="3973513" cy="348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8220611" imgH="6982123" progId="Excel.Chart.8">
                  <p:embed/>
                </p:oleObj>
              </mc:Choice>
              <mc:Fallback>
                <p:oleObj name="Chart" r:id="rId2" imgW="8220611" imgH="6982123" progId="Excel.Chart.8">
                  <p:embed/>
                  <p:pic>
                    <p:nvPicPr>
                      <p:cNvPr id="304314" name="Object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217863"/>
                        <a:ext cx="3973513" cy="34877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2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17961" dir="2700000" algn="ctr" rotWithShape="0">
                                <a:schemeClr val="tx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Storing 1 Bit</a:t>
            </a:r>
          </a:p>
        </p:txBody>
      </p:sp>
      <p:sp>
        <p:nvSpPr>
          <p:cNvPr id="304242" name="Text Box 114"/>
          <p:cNvSpPr txBox="1">
            <a:spLocks noChangeArrowheads="1"/>
          </p:cNvSpPr>
          <p:nvPr/>
        </p:nvSpPr>
        <p:spPr bwMode="auto">
          <a:xfrm>
            <a:off x="3733800" y="1066800"/>
            <a:ext cx="19335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Bistable Element</a:t>
            </a:r>
          </a:p>
        </p:txBody>
      </p:sp>
      <p:grpSp>
        <p:nvGrpSpPr>
          <p:cNvPr id="304248" name="Group 120"/>
          <p:cNvGrpSpPr>
            <a:grpSpLocks/>
          </p:cNvGrpSpPr>
          <p:nvPr/>
        </p:nvGrpSpPr>
        <p:grpSpPr bwMode="auto">
          <a:xfrm>
            <a:off x="3733800" y="1447800"/>
            <a:ext cx="1752600" cy="1760538"/>
            <a:chOff x="3988" y="1056"/>
            <a:chExt cx="1104" cy="1109"/>
          </a:xfrm>
        </p:grpSpPr>
        <p:sp>
          <p:nvSpPr>
            <p:cNvPr id="304249" name="Line 121"/>
            <p:cNvSpPr>
              <a:spLocks noChangeShapeType="1"/>
            </p:cNvSpPr>
            <p:nvPr/>
          </p:nvSpPr>
          <p:spPr bwMode="auto">
            <a:xfrm>
              <a:off x="4321" y="1244"/>
              <a:ext cx="435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grpSp>
          <p:nvGrpSpPr>
            <p:cNvPr id="304250" name="Group 122"/>
            <p:cNvGrpSpPr>
              <a:grpSpLocks/>
            </p:cNvGrpSpPr>
            <p:nvPr/>
          </p:nvGrpSpPr>
          <p:grpSpPr bwMode="auto">
            <a:xfrm>
              <a:off x="4131" y="1152"/>
              <a:ext cx="243" cy="184"/>
              <a:chOff x="2159" y="1440"/>
              <a:chExt cx="243" cy="184"/>
            </a:xfrm>
          </p:grpSpPr>
          <p:sp>
            <p:nvSpPr>
              <p:cNvPr id="304251" name="Freeform 123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4252" name="Freeform 124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4253" name="Freeform 125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4254" name="Freeform 126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04255" name="Line 127"/>
            <p:cNvSpPr>
              <a:spLocks noChangeShapeType="1"/>
            </p:cNvSpPr>
            <p:nvPr/>
          </p:nvSpPr>
          <p:spPr bwMode="auto">
            <a:xfrm>
              <a:off x="3988" y="1248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4256" name="Line 128"/>
            <p:cNvSpPr>
              <a:spLocks noChangeShapeType="1"/>
            </p:cNvSpPr>
            <p:nvPr/>
          </p:nvSpPr>
          <p:spPr bwMode="auto">
            <a:xfrm flipV="1">
              <a:off x="4321" y="1824"/>
              <a:ext cx="435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grpSp>
          <p:nvGrpSpPr>
            <p:cNvPr id="304257" name="Group 129"/>
            <p:cNvGrpSpPr>
              <a:grpSpLocks/>
            </p:cNvGrpSpPr>
            <p:nvPr/>
          </p:nvGrpSpPr>
          <p:grpSpPr bwMode="auto">
            <a:xfrm flipV="1">
              <a:off x="4131" y="1736"/>
              <a:ext cx="243" cy="184"/>
              <a:chOff x="2159" y="1440"/>
              <a:chExt cx="243" cy="184"/>
            </a:xfrm>
          </p:grpSpPr>
          <p:sp>
            <p:nvSpPr>
              <p:cNvPr id="304258" name="Freeform 130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4259" name="Freeform 131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4260" name="Freeform 132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4261" name="Freeform 133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04262" name="Line 134"/>
            <p:cNvSpPr>
              <a:spLocks noChangeShapeType="1"/>
            </p:cNvSpPr>
            <p:nvPr/>
          </p:nvSpPr>
          <p:spPr bwMode="auto">
            <a:xfrm flipV="1">
              <a:off x="3988" y="1823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4263" name="Freeform 135"/>
            <p:cNvSpPr>
              <a:spLocks/>
            </p:cNvSpPr>
            <p:nvPr/>
          </p:nvSpPr>
          <p:spPr bwMode="auto">
            <a:xfrm>
              <a:off x="3988" y="1248"/>
              <a:ext cx="528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4264" name="Freeform 136"/>
            <p:cNvSpPr>
              <a:spLocks/>
            </p:cNvSpPr>
            <p:nvPr/>
          </p:nvSpPr>
          <p:spPr bwMode="auto">
            <a:xfrm flipV="1">
              <a:off x="3988" y="1248"/>
              <a:ext cx="528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4265" name="Text Box 137"/>
            <p:cNvSpPr txBox="1">
              <a:spLocks noChangeArrowheads="1"/>
            </p:cNvSpPr>
            <p:nvPr/>
          </p:nvSpPr>
          <p:spPr bwMode="auto">
            <a:xfrm>
              <a:off x="4804" y="1152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Q+</a:t>
              </a:r>
            </a:p>
          </p:txBody>
        </p:sp>
        <p:sp>
          <p:nvSpPr>
            <p:cNvPr id="304266" name="Text Box 138"/>
            <p:cNvSpPr txBox="1">
              <a:spLocks noChangeArrowheads="1"/>
            </p:cNvSpPr>
            <p:nvPr/>
          </p:nvSpPr>
          <p:spPr bwMode="auto">
            <a:xfrm>
              <a:off x="4804" y="1680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Q–</a:t>
              </a:r>
            </a:p>
          </p:txBody>
        </p:sp>
        <p:sp>
          <p:nvSpPr>
            <p:cNvPr id="304267" name="Text Box 139"/>
            <p:cNvSpPr txBox="1">
              <a:spLocks noChangeArrowheads="1"/>
            </p:cNvSpPr>
            <p:nvPr/>
          </p:nvSpPr>
          <p:spPr bwMode="auto">
            <a:xfrm>
              <a:off x="4516" y="1056"/>
              <a:ext cx="240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q</a:t>
              </a:r>
            </a:p>
          </p:txBody>
        </p:sp>
        <p:sp>
          <p:nvSpPr>
            <p:cNvPr id="304268" name="Text Box 140"/>
            <p:cNvSpPr txBox="1">
              <a:spLocks noChangeArrowheads="1"/>
            </p:cNvSpPr>
            <p:nvPr/>
          </p:nvSpPr>
          <p:spPr bwMode="auto">
            <a:xfrm>
              <a:off x="4516" y="1632"/>
              <a:ext cx="240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!q</a:t>
              </a:r>
            </a:p>
          </p:txBody>
        </p:sp>
        <p:sp>
          <p:nvSpPr>
            <p:cNvPr id="304269" name="Text Box 141"/>
            <p:cNvSpPr txBox="1">
              <a:spLocks noChangeArrowheads="1"/>
            </p:cNvSpPr>
            <p:nvPr/>
          </p:nvSpPr>
          <p:spPr bwMode="auto">
            <a:xfrm>
              <a:off x="4080" y="1968"/>
              <a:ext cx="1008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q </a:t>
              </a: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= 0 or 1</a:t>
              </a:r>
            </a:p>
          </p:txBody>
        </p:sp>
      </p:grpSp>
      <p:grpSp>
        <p:nvGrpSpPr>
          <p:cNvPr id="304295" name="Group 167"/>
          <p:cNvGrpSpPr>
            <a:grpSpLocks/>
          </p:cNvGrpSpPr>
          <p:nvPr/>
        </p:nvGrpSpPr>
        <p:grpSpPr bwMode="auto">
          <a:xfrm>
            <a:off x="1066800" y="4267200"/>
            <a:ext cx="1682750" cy="1635125"/>
            <a:chOff x="3696" y="1008"/>
            <a:chExt cx="1060" cy="1030"/>
          </a:xfrm>
        </p:grpSpPr>
        <p:sp>
          <p:nvSpPr>
            <p:cNvPr id="304214" name="Line 86"/>
            <p:cNvSpPr>
              <a:spLocks noChangeShapeType="1"/>
            </p:cNvSpPr>
            <p:nvPr/>
          </p:nvSpPr>
          <p:spPr bwMode="auto">
            <a:xfrm>
              <a:off x="4321" y="1244"/>
              <a:ext cx="435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grpSp>
          <p:nvGrpSpPr>
            <p:cNvPr id="304215" name="Group 87"/>
            <p:cNvGrpSpPr>
              <a:grpSpLocks/>
            </p:cNvGrpSpPr>
            <p:nvPr/>
          </p:nvGrpSpPr>
          <p:grpSpPr bwMode="auto">
            <a:xfrm>
              <a:off x="4131" y="1152"/>
              <a:ext cx="243" cy="184"/>
              <a:chOff x="2159" y="1440"/>
              <a:chExt cx="243" cy="184"/>
            </a:xfrm>
          </p:grpSpPr>
          <p:sp>
            <p:nvSpPr>
              <p:cNvPr id="304216" name="Freeform 88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4217" name="Freeform 89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4218" name="Freeform 90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4219" name="Freeform 91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04220" name="Line 92"/>
            <p:cNvSpPr>
              <a:spLocks noChangeShapeType="1"/>
            </p:cNvSpPr>
            <p:nvPr/>
          </p:nvSpPr>
          <p:spPr bwMode="auto">
            <a:xfrm>
              <a:off x="3988" y="1248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4226" name="Line 98"/>
            <p:cNvSpPr>
              <a:spLocks noChangeShapeType="1"/>
            </p:cNvSpPr>
            <p:nvPr/>
          </p:nvSpPr>
          <p:spPr bwMode="auto">
            <a:xfrm flipV="1">
              <a:off x="4321" y="1824"/>
              <a:ext cx="435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grpSp>
          <p:nvGrpSpPr>
            <p:cNvPr id="304227" name="Group 99"/>
            <p:cNvGrpSpPr>
              <a:grpSpLocks/>
            </p:cNvGrpSpPr>
            <p:nvPr/>
          </p:nvGrpSpPr>
          <p:grpSpPr bwMode="auto">
            <a:xfrm flipV="1">
              <a:off x="4131" y="1736"/>
              <a:ext cx="243" cy="184"/>
              <a:chOff x="2159" y="1440"/>
              <a:chExt cx="243" cy="184"/>
            </a:xfrm>
          </p:grpSpPr>
          <p:sp>
            <p:nvSpPr>
              <p:cNvPr id="304228" name="Freeform 100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4229" name="Freeform 101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4230" name="Freeform 102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4231" name="Freeform 103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04232" name="Line 104"/>
            <p:cNvSpPr>
              <a:spLocks noChangeShapeType="1"/>
            </p:cNvSpPr>
            <p:nvPr/>
          </p:nvSpPr>
          <p:spPr bwMode="auto">
            <a:xfrm flipV="1">
              <a:off x="3988" y="1823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4234" name="Freeform 106"/>
            <p:cNvSpPr>
              <a:spLocks/>
            </p:cNvSpPr>
            <p:nvPr/>
          </p:nvSpPr>
          <p:spPr bwMode="auto">
            <a:xfrm>
              <a:off x="3988" y="1248"/>
              <a:ext cx="528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4288" name="Text Box 160"/>
            <p:cNvSpPr txBox="1">
              <a:spLocks noChangeArrowheads="1"/>
            </p:cNvSpPr>
            <p:nvPr/>
          </p:nvSpPr>
          <p:spPr bwMode="auto">
            <a:xfrm>
              <a:off x="3696" y="1728"/>
              <a:ext cx="24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V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in</a:t>
              </a:r>
            </a:p>
          </p:txBody>
        </p:sp>
        <p:sp>
          <p:nvSpPr>
            <p:cNvPr id="304289" name="Text Box 161"/>
            <p:cNvSpPr txBox="1">
              <a:spLocks noChangeArrowheads="1"/>
            </p:cNvSpPr>
            <p:nvPr/>
          </p:nvSpPr>
          <p:spPr bwMode="auto">
            <a:xfrm>
              <a:off x="4384" y="1824"/>
              <a:ext cx="207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V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04290" name="Text Box 162"/>
            <p:cNvSpPr txBox="1">
              <a:spLocks noChangeArrowheads="1"/>
            </p:cNvSpPr>
            <p:nvPr/>
          </p:nvSpPr>
          <p:spPr bwMode="auto">
            <a:xfrm>
              <a:off x="4368" y="1008"/>
              <a:ext cx="207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V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2</a:t>
              </a:r>
            </a:p>
          </p:txBody>
        </p:sp>
      </p:grpSp>
      <p:graphicFrame>
        <p:nvGraphicFramePr>
          <p:cNvPr id="304299" name="Object 171"/>
          <p:cNvGraphicFramePr>
            <a:graphicFrameLocks noChangeAspect="1"/>
          </p:cNvGraphicFramePr>
          <p:nvPr/>
        </p:nvGraphicFramePr>
        <p:xfrm>
          <a:off x="3505200" y="3505200"/>
          <a:ext cx="3973513" cy="318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4" imgW="8611076" imgH="6915448" progId="Excel.Chart.8">
                  <p:embed/>
                </p:oleObj>
              </mc:Choice>
              <mc:Fallback>
                <p:oleObj name="Chart" r:id="rId4" imgW="8611076" imgH="6915448" progId="Excel.Chart.8">
                  <p:embed/>
                  <p:pic>
                    <p:nvPicPr>
                      <p:cNvPr id="304299" name="Object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505200"/>
                        <a:ext cx="3973513" cy="31829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2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17961" dir="2700000" algn="ctr" rotWithShape="0">
                                <a:schemeClr val="tx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31022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304314" grpId="0"/>
      <p:bldOleChart spid="30429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5634" name="Object 2"/>
          <p:cNvGraphicFramePr>
            <a:graphicFrameLocks noChangeAspect="1"/>
          </p:cNvGraphicFramePr>
          <p:nvPr/>
        </p:nvGraphicFramePr>
        <p:xfrm>
          <a:off x="3505200" y="3505200"/>
          <a:ext cx="3973513" cy="318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8620661" imgH="6905863" progId="Excel.Chart.8">
                  <p:embed/>
                </p:oleObj>
              </mc:Choice>
              <mc:Fallback>
                <p:oleObj name="Chart" r:id="rId2" imgW="8620661" imgH="6905863" progId="Excel.Chart.8">
                  <p:embed/>
                  <p:pic>
                    <p:nvPicPr>
                      <p:cNvPr id="3256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505200"/>
                        <a:ext cx="3973513" cy="318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2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17961" dir="2700000" algn="ctr" rotWithShape="0">
                                <a:schemeClr val="tx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35" name="Object 3"/>
          <p:cNvGraphicFramePr>
            <a:graphicFrameLocks noChangeAspect="1"/>
          </p:cNvGraphicFramePr>
          <p:nvPr/>
        </p:nvGraphicFramePr>
        <p:xfrm>
          <a:off x="3494088" y="3416300"/>
          <a:ext cx="4202112" cy="336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4" imgW="8620661" imgH="6905863" progId="Excel.Chart.8">
                  <p:embed/>
                </p:oleObj>
              </mc:Choice>
              <mc:Fallback>
                <p:oleObj name="Chart" r:id="rId4" imgW="8620661" imgH="6905863" progId="Excel.Chart.8">
                  <p:embed/>
                  <p:pic>
                    <p:nvPicPr>
                      <p:cNvPr id="3256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088" y="3416300"/>
                        <a:ext cx="4202112" cy="3365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2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17961" dir="2700000" algn="ctr" rotWithShape="0">
                                <a:schemeClr val="tx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Storing 1 Bit (cont.)</a:t>
            </a:r>
          </a:p>
        </p:txBody>
      </p:sp>
      <p:sp>
        <p:nvSpPr>
          <p:cNvPr id="325637" name="Text Box 5"/>
          <p:cNvSpPr txBox="1">
            <a:spLocks noChangeArrowheads="1"/>
          </p:cNvSpPr>
          <p:nvPr/>
        </p:nvSpPr>
        <p:spPr bwMode="auto">
          <a:xfrm>
            <a:off x="3733800" y="1066800"/>
            <a:ext cx="19335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Bistable Element</a:t>
            </a:r>
          </a:p>
        </p:txBody>
      </p:sp>
      <p:grpSp>
        <p:nvGrpSpPr>
          <p:cNvPr id="325638" name="Group 6"/>
          <p:cNvGrpSpPr>
            <a:grpSpLocks/>
          </p:cNvGrpSpPr>
          <p:nvPr/>
        </p:nvGrpSpPr>
        <p:grpSpPr bwMode="auto">
          <a:xfrm>
            <a:off x="3733800" y="1447800"/>
            <a:ext cx="1752600" cy="1760538"/>
            <a:chOff x="3988" y="1056"/>
            <a:chExt cx="1104" cy="1109"/>
          </a:xfrm>
        </p:grpSpPr>
        <p:sp>
          <p:nvSpPr>
            <p:cNvPr id="325639" name="Line 7"/>
            <p:cNvSpPr>
              <a:spLocks noChangeShapeType="1"/>
            </p:cNvSpPr>
            <p:nvPr/>
          </p:nvSpPr>
          <p:spPr bwMode="auto">
            <a:xfrm>
              <a:off x="4321" y="1244"/>
              <a:ext cx="435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grpSp>
          <p:nvGrpSpPr>
            <p:cNvPr id="325640" name="Group 8"/>
            <p:cNvGrpSpPr>
              <a:grpSpLocks/>
            </p:cNvGrpSpPr>
            <p:nvPr/>
          </p:nvGrpSpPr>
          <p:grpSpPr bwMode="auto">
            <a:xfrm>
              <a:off x="4131" y="1152"/>
              <a:ext cx="243" cy="184"/>
              <a:chOff x="2159" y="1440"/>
              <a:chExt cx="243" cy="184"/>
            </a:xfrm>
          </p:grpSpPr>
          <p:sp>
            <p:nvSpPr>
              <p:cNvPr id="325641" name="Freeform 9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5642" name="Freeform 10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5643" name="Freeform 11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5644" name="Freeform 12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25645" name="Line 13"/>
            <p:cNvSpPr>
              <a:spLocks noChangeShapeType="1"/>
            </p:cNvSpPr>
            <p:nvPr/>
          </p:nvSpPr>
          <p:spPr bwMode="auto">
            <a:xfrm>
              <a:off x="3988" y="1248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25646" name="Line 14"/>
            <p:cNvSpPr>
              <a:spLocks noChangeShapeType="1"/>
            </p:cNvSpPr>
            <p:nvPr/>
          </p:nvSpPr>
          <p:spPr bwMode="auto">
            <a:xfrm flipV="1">
              <a:off x="4321" y="1824"/>
              <a:ext cx="435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grpSp>
          <p:nvGrpSpPr>
            <p:cNvPr id="325647" name="Group 15"/>
            <p:cNvGrpSpPr>
              <a:grpSpLocks/>
            </p:cNvGrpSpPr>
            <p:nvPr/>
          </p:nvGrpSpPr>
          <p:grpSpPr bwMode="auto">
            <a:xfrm flipV="1">
              <a:off x="4131" y="1736"/>
              <a:ext cx="243" cy="184"/>
              <a:chOff x="2159" y="1440"/>
              <a:chExt cx="243" cy="184"/>
            </a:xfrm>
          </p:grpSpPr>
          <p:sp>
            <p:nvSpPr>
              <p:cNvPr id="325648" name="Freeform 16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5649" name="Freeform 17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5650" name="Freeform 18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5651" name="Freeform 19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25652" name="Line 20"/>
            <p:cNvSpPr>
              <a:spLocks noChangeShapeType="1"/>
            </p:cNvSpPr>
            <p:nvPr/>
          </p:nvSpPr>
          <p:spPr bwMode="auto">
            <a:xfrm flipV="1">
              <a:off x="3988" y="1823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25653" name="Freeform 21"/>
            <p:cNvSpPr>
              <a:spLocks/>
            </p:cNvSpPr>
            <p:nvPr/>
          </p:nvSpPr>
          <p:spPr bwMode="auto">
            <a:xfrm>
              <a:off x="3988" y="1248"/>
              <a:ext cx="528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25654" name="Freeform 22"/>
            <p:cNvSpPr>
              <a:spLocks/>
            </p:cNvSpPr>
            <p:nvPr/>
          </p:nvSpPr>
          <p:spPr bwMode="auto">
            <a:xfrm flipV="1">
              <a:off x="3988" y="1248"/>
              <a:ext cx="528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25655" name="Text Box 23"/>
            <p:cNvSpPr txBox="1">
              <a:spLocks noChangeArrowheads="1"/>
            </p:cNvSpPr>
            <p:nvPr/>
          </p:nvSpPr>
          <p:spPr bwMode="auto">
            <a:xfrm>
              <a:off x="4804" y="1152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Q+</a:t>
              </a:r>
            </a:p>
          </p:txBody>
        </p:sp>
        <p:sp>
          <p:nvSpPr>
            <p:cNvPr id="325656" name="Text Box 24"/>
            <p:cNvSpPr txBox="1">
              <a:spLocks noChangeArrowheads="1"/>
            </p:cNvSpPr>
            <p:nvPr/>
          </p:nvSpPr>
          <p:spPr bwMode="auto">
            <a:xfrm>
              <a:off x="4804" y="1680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Q–</a:t>
              </a:r>
            </a:p>
          </p:txBody>
        </p:sp>
        <p:sp>
          <p:nvSpPr>
            <p:cNvPr id="325657" name="Text Box 25"/>
            <p:cNvSpPr txBox="1">
              <a:spLocks noChangeArrowheads="1"/>
            </p:cNvSpPr>
            <p:nvPr/>
          </p:nvSpPr>
          <p:spPr bwMode="auto">
            <a:xfrm>
              <a:off x="4516" y="1056"/>
              <a:ext cx="240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q</a:t>
              </a:r>
            </a:p>
          </p:txBody>
        </p:sp>
        <p:sp>
          <p:nvSpPr>
            <p:cNvPr id="325658" name="Text Box 26"/>
            <p:cNvSpPr txBox="1">
              <a:spLocks noChangeArrowheads="1"/>
            </p:cNvSpPr>
            <p:nvPr/>
          </p:nvSpPr>
          <p:spPr bwMode="auto">
            <a:xfrm>
              <a:off x="4516" y="1632"/>
              <a:ext cx="240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!q</a:t>
              </a:r>
            </a:p>
          </p:txBody>
        </p:sp>
        <p:sp>
          <p:nvSpPr>
            <p:cNvPr id="325659" name="Text Box 27"/>
            <p:cNvSpPr txBox="1">
              <a:spLocks noChangeArrowheads="1"/>
            </p:cNvSpPr>
            <p:nvPr/>
          </p:nvSpPr>
          <p:spPr bwMode="auto">
            <a:xfrm>
              <a:off x="4080" y="1968"/>
              <a:ext cx="1008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q </a:t>
              </a: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= 0 or 1</a:t>
              </a:r>
            </a:p>
          </p:txBody>
        </p:sp>
      </p:grpSp>
      <p:grpSp>
        <p:nvGrpSpPr>
          <p:cNvPr id="325660" name="Group 28"/>
          <p:cNvGrpSpPr>
            <a:grpSpLocks/>
          </p:cNvGrpSpPr>
          <p:nvPr/>
        </p:nvGrpSpPr>
        <p:grpSpPr bwMode="auto">
          <a:xfrm>
            <a:off x="1066800" y="4267200"/>
            <a:ext cx="1682750" cy="1635125"/>
            <a:chOff x="3696" y="1008"/>
            <a:chExt cx="1060" cy="1030"/>
          </a:xfrm>
        </p:grpSpPr>
        <p:sp>
          <p:nvSpPr>
            <p:cNvPr id="325661" name="Line 29"/>
            <p:cNvSpPr>
              <a:spLocks noChangeShapeType="1"/>
            </p:cNvSpPr>
            <p:nvPr/>
          </p:nvSpPr>
          <p:spPr bwMode="auto">
            <a:xfrm>
              <a:off x="4321" y="1244"/>
              <a:ext cx="435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grpSp>
          <p:nvGrpSpPr>
            <p:cNvPr id="325662" name="Group 30"/>
            <p:cNvGrpSpPr>
              <a:grpSpLocks/>
            </p:cNvGrpSpPr>
            <p:nvPr/>
          </p:nvGrpSpPr>
          <p:grpSpPr bwMode="auto">
            <a:xfrm>
              <a:off x="4131" y="1152"/>
              <a:ext cx="243" cy="184"/>
              <a:chOff x="2159" y="1440"/>
              <a:chExt cx="243" cy="184"/>
            </a:xfrm>
          </p:grpSpPr>
          <p:sp>
            <p:nvSpPr>
              <p:cNvPr id="325663" name="Freeform 31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5664" name="Freeform 32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5665" name="Freeform 33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5666" name="Freeform 34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25667" name="Line 35"/>
            <p:cNvSpPr>
              <a:spLocks noChangeShapeType="1"/>
            </p:cNvSpPr>
            <p:nvPr/>
          </p:nvSpPr>
          <p:spPr bwMode="auto">
            <a:xfrm>
              <a:off x="3988" y="1248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25668" name="Line 36"/>
            <p:cNvSpPr>
              <a:spLocks noChangeShapeType="1"/>
            </p:cNvSpPr>
            <p:nvPr/>
          </p:nvSpPr>
          <p:spPr bwMode="auto">
            <a:xfrm flipV="1">
              <a:off x="4321" y="1824"/>
              <a:ext cx="435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grpSp>
          <p:nvGrpSpPr>
            <p:cNvPr id="325669" name="Group 37"/>
            <p:cNvGrpSpPr>
              <a:grpSpLocks/>
            </p:cNvGrpSpPr>
            <p:nvPr/>
          </p:nvGrpSpPr>
          <p:grpSpPr bwMode="auto">
            <a:xfrm flipV="1">
              <a:off x="4131" y="1736"/>
              <a:ext cx="243" cy="184"/>
              <a:chOff x="2159" y="1440"/>
              <a:chExt cx="243" cy="184"/>
            </a:xfrm>
          </p:grpSpPr>
          <p:sp>
            <p:nvSpPr>
              <p:cNvPr id="325670" name="Freeform 38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5671" name="Freeform 39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5672" name="Freeform 40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5673" name="Freeform 41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25674" name="Line 42"/>
            <p:cNvSpPr>
              <a:spLocks noChangeShapeType="1"/>
            </p:cNvSpPr>
            <p:nvPr/>
          </p:nvSpPr>
          <p:spPr bwMode="auto">
            <a:xfrm flipV="1">
              <a:off x="3988" y="1823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25675" name="Freeform 43"/>
            <p:cNvSpPr>
              <a:spLocks/>
            </p:cNvSpPr>
            <p:nvPr/>
          </p:nvSpPr>
          <p:spPr bwMode="auto">
            <a:xfrm>
              <a:off x="3988" y="1248"/>
              <a:ext cx="528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25676" name="Text Box 44"/>
            <p:cNvSpPr txBox="1">
              <a:spLocks noChangeArrowheads="1"/>
            </p:cNvSpPr>
            <p:nvPr/>
          </p:nvSpPr>
          <p:spPr bwMode="auto">
            <a:xfrm>
              <a:off x="3696" y="1728"/>
              <a:ext cx="24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V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in</a:t>
              </a:r>
            </a:p>
          </p:txBody>
        </p:sp>
        <p:sp>
          <p:nvSpPr>
            <p:cNvPr id="325677" name="Text Box 45"/>
            <p:cNvSpPr txBox="1">
              <a:spLocks noChangeArrowheads="1"/>
            </p:cNvSpPr>
            <p:nvPr/>
          </p:nvSpPr>
          <p:spPr bwMode="auto">
            <a:xfrm>
              <a:off x="4384" y="1824"/>
              <a:ext cx="207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V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25678" name="Text Box 46"/>
            <p:cNvSpPr txBox="1">
              <a:spLocks noChangeArrowheads="1"/>
            </p:cNvSpPr>
            <p:nvPr/>
          </p:nvSpPr>
          <p:spPr bwMode="auto">
            <a:xfrm>
              <a:off x="4368" y="1008"/>
              <a:ext cx="207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V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325679" name="Group 47"/>
          <p:cNvGrpSpPr>
            <a:grpSpLocks/>
          </p:cNvGrpSpPr>
          <p:nvPr/>
        </p:nvGrpSpPr>
        <p:grpSpPr bwMode="auto">
          <a:xfrm>
            <a:off x="1066800" y="3962400"/>
            <a:ext cx="1677988" cy="1939925"/>
            <a:chOff x="816" y="2256"/>
            <a:chExt cx="1057" cy="1222"/>
          </a:xfrm>
        </p:grpSpPr>
        <p:sp>
          <p:nvSpPr>
            <p:cNvPr id="325680" name="Line 48"/>
            <p:cNvSpPr>
              <a:spLocks noChangeShapeType="1"/>
            </p:cNvSpPr>
            <p:nvPr/>
          </p:nvSpPr>
          <p:spPr bwMode="auto">
            <a:xfrm>
              <a:off x="1438" y="2684"/>
              <a:ext cx="435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grpSp>
          <p:nvGrpSpPr>
            <p:cNvPr id="325681" name="Group 49"/>
            <p:cNvGrpSpPr>
              <a:grpSpLocks/>
            </p:cNvGrpSpPr>
            <p:nvPr/>
          </p:nvGrpSpPr>
          <p:grpSpPr bwMode="auto">
            <a:xfrm>
              <a:off x="1248" y="2592"/>
              <a:ext cx="243" cy="184"/>
              <a:chOff x="2159" y="1440"/>
              <a:chExt cx="243" cy="184"/>
            </a:xfrm>
          </p:grpSpPr>
          <p:sp>
            <p:nvSpPr>
              <p:cNvPr id="325682" name="Freeform 50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5683" name="Freeform 51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5684" name="Freeform 52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5685" name="Freeform 53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25686" name="Line 54"/>
            <p:cNvSpPr>
              <a:spLocks noChangeShapeType="1"/>
            </p:cNvSpPr>
            <p:nvPr/>
          </p:nvSpPr>
          <p:spPr bwMode="auto">
            <a:xfrm>
              <a:off x="1105" y="2688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25687" name="Line 55"/>
            <p:cNvSpPr>
              <a:spLocks noChangeShapeType="1"/>
            </p:cNvSpPr>
            <p:nvPr/>
          </p:nvSpPr>
          <p:spPr bwMode="auto">
            <a:xfrm flipV="1">
              <a:off x="1438" y="3264"/>
              <a:ext cx="435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grpSp>
          <p:nvGrpSpPr>
            <p:cNvPr id="325688" name="Group 56"/>
            <p:cNvGrpSpPr>
              <a:grpSpLocks/>
            </p:cNvGrpSpPr>
            <p:nvPr/>
          </p:nvGrpSpPr>
          <p:grpSpPr bwMode="auto">
            <a:xfrm flipV="1">
              <a:off x="1248" y="3176"/>
              <a:ext cx="243" cy="184"/>
              <a:chOff x="2159" y="1440"/>
              <a:chExt cx="243" cy="184"/>
            </a:xfrm>
          </p:grpSpPr>
          <p:sp>
            <p:nvSpPr>
              <p:cNvPr id="325689" name="Freeform 57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5690" name="Freeform 58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5691" name="Freeform 59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5692" name="Freeform 60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25693" name="Line 61"/>
            <p:cNvSpPr>
              <a:spLocks noChangeShapeType="1"/>
            </p:cNvSpPr>
            <p:nvPr/>
          </p:nvSpPr>
          <p:spPr bwMode="auto">
            <a:xfrm flipV="1">
              <a:off x="1105" y="3263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25694" name="Freeform 62"/>
            <p:cNvSpPr>
              <a:spLocks/>
            </p:cNvSpPr>
            <p:nvPr/>
          </p:nvSpPr>
          <p:spPr bwMode="auto">
            <a:xfrm>
              <a:off x="1105" y="2688"/>
              <a:ext cx="528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25695" name="Freeform 63"/>
            <p:cNvSpPr>
              <a:spLocks/>
            </p:cNvSpPr>
            <p:nvPr/>
          </p:nvSpPr>
          <p:spPr bwMode="auto">
            <a:xfrm flipV="1">
              <a:off x="1105" y="2688"/>
              <a:ext cx="528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25696" name="Text Box 64"/>
            <p:cNvSpPr txBox="1">
              <a:spLocks noChangeArrowheads="1"/>
            </p:cNvSpPr>
            <p:nvPr/>
          </p:nvSpPr>
          <p:spPr bwMode="auto">
            <a:xfrm>
              <a:off x="816" y="3168"/>
              <a:ext cx="24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V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in</a:t>
              </a:r>
            </a:p>
          </p:txBody>
        </p:sp>
        <p:sp>
          <p:nvSpPr>
            <p:cNvPr id="325697" name="Text Box 65"/>
            <p:cNvSpPr txBox="1">
              <a:spLocks noChangeArrowheads="1"/>
            </p:cNvSpPr>
            <p:nvPr/>
          </p:nvSpPr>
          <p:spPr bwMode="auto">
            <a:xfrm>
              <a:off x="1504" y="3264"/>
              <a:ext cx="207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V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25698" name="Text Box 66"/>
            <p:cNvSpPr txBox="1">
              <a:spLocks noChangeArrowheads="1"/>
            </p:cNvSpPr>
            <p:nvPr/>
          </p:nvSpPr>
          <p:spPr bwMode="auto">
            <a:xfrm>
              <a:off x="1488" y="2448"/>
              <a:ext cx="207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V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25699" name="Text Box 67"/>
            <p:cNvSpPr txBox="1">
              <a:spLocks noChangeArrowheads="1"/>
            </p:cNvSpPr>
            <p:nvPr/>
          </p:nvSpPr>
          <p:spPr bwMode="auto">
            <a:xfrm>
              <a:off x="1056" y="2256"/>
              <a:ext cx="79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V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in</a:t>
              </a: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 = V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325700" name="Group 68"/>
          <p:cNvGrpSpPr>
            <a:grpSpLocks/>
          </p:cNvGrpSpPr>
          <p:nvPr/>
        </p:nvGrpSpPr>
        <p:grpSpPr bwMode="auto">
          <a:xfrm>
            <a:off x="2209800" y="6019800"/>
            <a:ext cx="1447800" cy="339725"/>
            <a:chOff x="1392" y="3792"/>
            <a:chExt cx="912" cy="214"/>
          </a:xfrm>
        </p:grpSpPr>
        <p:sp>
          <p:nvSpPr>
            <p:cNvPr id="325701" name="Line 69"/>
            <p:cNvSpPr>
              <a:spLocks noChangeShapeType="1"/>
            </p:cNvSpPr>
            <p:nvPr/>
          </p:nvSpPr>
          <p:spPr bwMode="auto">
            <a:xfrm>
              <a:off x="2016" y="3888"/>
              <a:ext cx="288" cy="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25702" name="Text Box 70"/>
            <p:cNvSpPr txBox="1">
              <a:spLocks noChangeArrowheads="1"/>
            </p:cNvSpPr>
            <p:nvPr/>
          </p:nvSpPr>
          <p:spPr bwMode="auto">
            <a:xfrm>
              <a:off x="1392" y="3792"/>
              <a:ext cx="61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Stable 0</a:t>
              </a:r>
            </a:p>
          </p:txBody>
        </p:sp>
      </p:grpSp>
      <p:grpSp>
        <p:nvGrpSpPr>
          <p:cNvPr id="325703" name="Group 71"/>
          <p:cNvGrpSpPr>
            <a:grpSpLocks/>
          </p:cNvGrpSpPr>
          <p:nvPr/>
        </p:nvGrpSpPr>
        <p:grpSpPr bwMode="auto">
          <a:xfrm>
            <a:off x="6934200" y="3048000"/>
            <a:ext cx="1273175" cy="457200"/>
            <a:chOff x="4368" y="1920"/>
            <a:chExt cx="802" cy="288"/>
          </a:xfrm>
        </p:grpSpPr>
        <p:sp>
          <p:nvSpPr>
            <p:cNvPr id="325704" name="Line 72"/>
            <p:cNvSpPr>
              <a:spLocks noChangeShapeType="1"/>
            </p:cNvSpPr>
            <p:nvPr/>
          </p:nvSpPr>
          <p:spPr bwMode="auto">
            <a:xfrm flipH="1">
              <a:off x="4368" y="2064"/>
              <a:ext cx="192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25705" name="Text Box 73"/>
            <p:cNvSpPr txBox="1">
              <a:spLocks noChangeArrowheads="1"/>
            </p:cNvSpPr>
            <p:nvPr/>
          </p:nvSpPr>
          <p:spPr bwMode="auto">
            <a:xfrm>
              <a:off x="4560" y="1920"/>
              <a:ext cx="61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Stable 1</a:t>
              </a:r>
            </a:p>
          </p:txBody>
        </p:sp>
      </p:grpSp>
      <p:grpSp>
        <p:nvGrpSpPr>
          <p:cNvPr id="325706" name="Group 74"/>
          <p:cNvGrpSpPr>
            <a:grpSpLocks/>
          </p:cNvGrpSpPr>
          <p:nvPr/>
        </p:nvGrpSpPr>
        <p:grpSpPr bwMode="auto">
          <a:xfrm>
            <a:off x="5334000" y="5029200"/>
            <a:ext cx="1273175" cy="492125"/>
            <a:chOff x="3360" y="3168"/>
            <a:chExt cx="802" cy="310"/>
          </a:xfrm>
        </p:grpSpPr>
        <p:sp>
          <p:nvSpPr>
            <p:cNvPr id="325707" name="Line 75"/>
            <p:cNvSpPr>
              <a:spLocks noChangeShapeType="1"/>
            </p:cNvSpPr>
            <p:nvPr/>
          </p:nvSpPr>
          <p:spPr bwMode="auto">
            <a:xfrm flipH="1" flipV="1">
              <a:off x="3360" y="3168"/>
              <a:ext cx="144" cy="9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25708" name="Text Box 76"/>
            <p:cNvSpPr txBox="1">
              <a:spLocks noChangeArrowheads="1"/>
            </p:cNvSpPr>
            <p:nvPr/>
          </p:nvSpPr>
          <p:spPr bwMode="auto">
            <a:xfrm>
              <a:off x="3360" y="3264"/>
              <a:ext cx="802" cy="214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Metastable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08842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5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325634" grpId="0"/>
      <p:bldOleChart spid="3256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Instructions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  <a:p>
            <a:pPr lvl="1"/>
            <a:r>
              <a:rPr lang="en-US" dirty="0"/>
              <a:t>1</a:t>
            </a:r>
            <a:r>
              <a:rPr lang="en-US" dirty="0">
                <a:latin typeface="Arial Black"/>
              </a:rPr>
              <a:t>–</a:t>
            </a:r>
            <a:r>
              <a:rPr lang="en-US" dirty="0"/>
              <a:t>10 bytes of information read from memory</a:t>
            </a:r>
          </a:p>
          <a:p>
            <a:pPr lvl="2"/>
            <a:r>
              <a:rPr lang="en-US" dirty="0"/>
              <a:t>Can determine instruction length from first byte</a:t>
            </a:r>
          </a:p>
          <a:p>
            <a:pPr lvl="2"/>
            <a:r>
              <a:rPr lang="en-US" dirty="0"/>
              <a:t>Not as many instruction types, and simpler encoding than with x86-64</a:t>
            </a:r>
          </a:p>
          <a:p>
            <a:pPr lvl="1"/>
            <a:r>
              <a:rPr lang="en-US" dirty="0"/>
              <a:t>Each accesses and modifies some part(s) of the program state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Physical Analogy</a:t>
            </a:r>
          </a:p>
        </p:txBody>
      </p:sp>
      <p:graphicFrame>
        <p:nvGraphicFramePr>
          <p:cNvPr id="322626" name="Object 66"/>
          <p:cNvGraphicFramePr>
            <a:graphicFrameLocks noChangeAspect="1"/>
          </p:cNvGraphicFramePr>
          <p:nvPr/>
        </p:nvGraphicFramePr>
        <p:xfrm>
          <a:off x="2982913" y="1066800"/>
          <a:ext cx="3973512" cy="318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8620661" imgH="6905863" progId="Excel.Chart.8">
                  <p:embed/>
                </p:oleObj>
              </mc:Choice>
              <mc:Fallback>
                <p:oleObj name="Chart" r:id="rId2" imgW="8620661" imgH="6905863" progId="Excel.Chart.8">
                  <p:embed/>
                  <p:pic>
                    <p:nvPicPr>
                      <p:cNvPr id="322626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913" y="1066800"/>
                        <a:ext cx="3973512" cy="318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2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17961" dir="2700000" algn="ctr" rotWithShape="0">
                                <a:schemeClr val="tx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627" name="Object 67"/>
          <p:cNvGraphicFramePr>
            <a:graphicFrameLocks noChangeAspect="1"/>
          </p:cNvGraphicFramePr>
          <p:nvPr/>
        </p:nvGraphicFramePr>
        <p:xfrm>
          <a:off x="2971800" y="977900"/>
          <a:ext cx="4202113" cy="336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4" imgW="8620661" imgH="6905863" progId="Excel.Chart.8">
                  <p:embed/>
                </p:oleObj>
              </mc:Choice>
              <mc:Fallback>
                <p:oleObj name="Chart" r:id="rId4" imgW="8620661" imgH="6905863" progId="Excel.Chart.8">
                  <p:embed/>
                  <p:pic>
                    <p:nvPicPr>
                      <p:cNvPr id="322627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977900"/>
                        <a:ext cx="4202113" cy="3365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2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17961" dir="2700000" algn="ctr" rotWithShape="0">
                                <a:schemeClr val="tx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2628" name="Group 68"/>
          <p:cNvGrpSpPr>
            <a:grpSpLocks/>
          </p:cNvGrpSpPr>
          <p:nvPr/>
        </p:nvGrpSpPr>
        <p:grpSpPr bwMode="auto">
          <a:xfrm>
            <a:off x="1687513" y="3581400"/>
            <a:ext cx="1447800" cy="339725"/>
            <a:chOff x="1392" y="3792"/>
            <a:chExt cx="912" cy="214"/>
          </a:xfrm>
        </p:grpSpPr>
        <p:sp>
          <p:nvSpPr>
            <p:cNvPr id="322629" name="Line 69"/>
            <p:cNvSpPr>
              <a:spLocks noChangeShapeType="1"/>
            </p:cNvSpPr>
            <p:nvPr/>
          </p:nvSpPr>
          <p:spPr bwMode="auto">
            <a:xfrm>
              <a:off x="2016" y="3888"/>
              <a:ext cx="288" cy="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22630" name="Text Box 70"/>
            <p:cNvSpPr txBox="1">
              <a:spLocks noChangeArrowheads="1"/>
            </p:cNvSpPr>
            <p:nvPr/>
          </p:nvSpPr>
          <p:spPr bwMode="auto">
            <a:xfrm>
              <a:off x="1392" y="3792"/>
              <a:ext cx="61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Stable 0</a:t>
              </a:r>
            </a:p>
          </p:txBody>
        </p:sp>
      </p:grpSp>
      <p:grpSp>
        <p:nvGrpSpPr>
          <p:cNvPr id="322631" name="Group 71"/>
          <p:cNvGrpSpPr>
            <a:grpSpLocks/>
          </p:cNvGrpSpPr>
          <p:nvPr/>
        </p:nvGrpSpPr>
        <p:grpSpPr bwMode="auto">
          <a:xfrm>
            <a:off x="6411913" y="609600"/>
            <a:ext cx="1273175" cy="457200"/>
            <a:chOff x="4368" y="1920"/>
            <a:chExt cx="802" cy="288"/>
          </a:xfrm>
        </p:grpSpPr>
        <p:sp>
          <p:nvSpPr>
            <p:cNvPr id="322632" name="Line 72"/>
            <p:cNvSpPr>
              <a:spLocks noChangeShapeType="1"/>
            </p:cNvSpPr>
            <p:nvPr/>
          </p:nvSpPr>
          <p:spPr bwMode="auto">
            <a:xfrm flipH="1">
              <a:off x="4368" y="2064"/>
              <a:ext cx="192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22633" name="Text Box 73"/>
            <p:cNvSpPr txBox="1">
              <a:spLocks noChangeArrowheads="1"/>
            </p:cNvSpPr>
            <p:nvPr/>
          </p:nvSpPr>
          <p:spPr bwMode="auto">
            <a:xfrm>
              <a:off x="4560" y="1920"/>
              <a:ext cx="61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Stable 1</a:t>
              </a:r>
            </a:p>
          </p:txBody>
        </p:sp>
      </p:grpSp>
      <p:grpSp>
        <p:nvGrpSpPr>
          <p:cNvPr id="322634" name="Group 74"/>
          <p:cNvGrpSpPr>
            <a:grpSpLocks/>
          </p:cNvGrpSpPr>
          <p:nvPr/>
        </p:nvGrpSpPr>
        <p:grpSpPr bwMode="auto">
          <a:xfrm>
            <a:off x="4811713" y="2590800"/>
            <a:ext cx="1273175" cy="492125"/>
            <a:chOff x="3360" y="3168"/>
            <a:chExt cx="802" cy="310"/>
          </a:xfrm>
        </p:grpSpPr>
        <p:sp>
          <p:nvSpPr>
            <p:cNvPr id="322635" name="Line 75"/>
            <p:cNvSpPr>
              <a:spLocks noChangeShapeType="1"/>
            </p:cNvSpPr>
            <p:nvPr/>
          </p:nvSpPr>
          <p:spPr bwMode="auto">
            <a:xfrm flipH="1" flipV="1">
              <a:off x="3360" y="3168"/>
              <a:ext cx="144" cy="9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22636" name="Text Box 76"/>
            <p:cNvSpPr txBox="1">
              <a:spLocks noChangeArrowheads="1"/>
            </p:cNvSpPr>
            <p:nvPr/>
          </p:nvSpPr>
          <p:spPr bwMode="auto">
            <a:xfrm>
              <a:off x="3360" y="3264"/>
              <a:ext cx="802" cy="214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Metastable</a:t>
              </a:r>
            </a:p>
          </p:txBody>
        </p:sp>
      </p:grpSp>
      <p:sp>
        <p:nvSpPr>
          <p:cNvPr id="322664" name="AutoShape 104"/>
          <p:cNvSpPr>
            <a:spLocks noChangeArrowheads="1"/>
          </p:cNvSpPr>
          <p:nvPr/>
        </p:nvSpPr>
        <p:spPr bwMode="auto">
          <a:xfrm>
            <a:off x="2209800" y="5868988"/>
            <a:ext cx="1066800" cy="838200"/>
          </a:xfrm>
          <a:prstGeom prst="triangle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322665" name="Group 105"/>
          <p:cNvGrpSpPr>
            <a:grpSpLocks/>
          </p:cNvGrpSpPr>
          <p:nvPr/>
        </p:nvGrpSpPr>
        <p:grpSpPr bwMode="auto">
          <a:xfrm rot="20269944">
            <a:off x="1089025" y="5894388"/>
            <a:ext cx="1806575" cy="533400"/>
            <a:chOff x="1104" y="2400"/>
            <a:chExt cx="1138" cy="336"/>
          </a:xfrm>
        </p:grpSpPr>
        <p:grpSp>
          <p:nvGrpSpPr>
            <p:cNvPr id="322666" name="Group 106"/>
            <p:cNvGrpSpPr>
              <a:grpSpLocks/>
            </p:cNvGrpSpPr>
            <p:nvPr/>
          </p:nvGrpSpPr>
          <p:grpSpPr bwMode="auto">
            <a:xfrm>
              <a:off x="1104" y="2544"/>
              <a:ext cx="1104" cy="192"/>
              <a:chOff x="1104" y="2496"/>
              <a:chExt cx="1104" cy="192"/>
            </a:xfrm>
          </p:grpSpPr>
          <p:sp>
            <p:nvSpPr>
              <p:cNvPr id="322667" name="AutoShape 107"/>
              <p:cNvSpPr>
                <a:spLocks noChangeArrowheads="1"/>
              </p:cNvSpPr>
              <p:nvPr/>
            </p:nvSpPr>
            <p:spPr bwMode="auto">
              <a:xfrm>
                <a:off x="1104" y="2544"/>
                <a:ext cx="1104" cy="96"/>
              </a:xfrm>
              <a:prstGeom prst="flowChartTerminator">
                <a:avLst/>
              </a:prstGeom>
              <a:solidFill>
                <a:srgbClr val="969696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2668" name="Oval 108"/>
              <p:cNvSpPr>
                <a:spLocks noChangeArrowheads="1"/>
              </p:cNvSpPr>
              <p:nvPr/>
            </p:nvSpPr>
            <p:spPr bwMode="auto">
              <a:xfrm>
                <a:off x="1104" y="2496"/>
                <a:ext cx="192" cy="192"/>
              </a:xfrm>
              <a:prstGeom prst="ellipse">
                <a:avLst/>
              </a:prstGeom>
              <a:solidFill>
                <a:srgbClr val="969696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22669" name="Text Box 109"/>
            <p:cNvSpPr txBox="1">
              <a:spLocks noChangeArrowheads="1"/>
            </p:cNvSpPr>
            <p:nvPr/>
          </p:nvSpPr>
          <p:spPr bwMode="auto">
            <a:xfrm>
              <a:off x="2064" y="2400"/>
              <a:ext cx="178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.</a:t>
              </a:r>
            </a:p>
          </p:txBody>
        </p:sp>
      </p:grpSp>
      <p:sp>
        <p:nvSpPr>
          <p:cNvPr id="322670" name="Line 110"/>
          <p:cNvSpPr>
            <a:spLocks noChangeShapeType="1"/>
          </p:cNvSpPr>
          <p:nvPr/>
        </p:nvSpPr>
        <p:spPr bwMode="auto">
          <a:xfrm>
            <a:off x="1066800" y="670718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22686" name="Text Box 126"/>
          <p:cNvSpPr txBox="1">
            <a:spLocks noChangeArrowheads="1"/>
          </p:cNvSpPr>
          <p:nvPr/>
        </p:nvSpPr>
        <p:spPr bwMode="auto">
          <a:xfrm>
            <a:off x="1301750" y="5532438"/>
            <a:ext cx="10874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Stable left</a:t>
            </a:r>
          </a:p>
        </p:txBody>
      </p:sp>
      <p:sp>
        <p:nvSpPr>
          <p:cNvPr id="322672" name="AutoShape 112"/>
          <p:cNvSpPr>
            <a:spLocks noChangeArrowheads="1"/>
          </p:cNvSpPr>
          <p:nvPr/>
        </p:nvSpPr>
        <p:spPr bwMode="auto">
          <a:xfrm flipH="1">
            <a:off x="6337300" y="5868988"/>
            <a:ext cx="1066800" cy="838200"/>
          </a:xfrm>
          <a:prstGeom prst="triangle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322673" name="Group 113"/>
          <p:cNvGrpSpPr>
            <a:grpSpLocks/>
          </p:cNvGrpSpPr>
          <p:nvPr/>
        </p:nvGrpSpPr>
        <p:grpSpPr bwMode="auto">
          <a:xfrm rot="1330056" flipH="1">
            <a:off x="6718300" y="5894388"/>
            <a:ext cx="1806575" cy="533400"/>
            <a:chOff x="1104" y="2400"/>
            <a:chExt cx="1138" cy="336"/>
          </a:xfrm>
        </p:grpSpPr>
        <p:grpSp>
          <p:nvGrpSpPr>
            <p:cNvPr id="322674" name="Group 114"/>
            <p:cNvGrpSpPr>
              <a:grpSpLocks/>
            </p:cNvGrpSpPr>
            <p:nvPr/>
          </p:nvGrpSpPr>
          <p:grpSpPr bwMode="auto">
            <a:xfrm>
              <a:off x="1104" y="2544"/>
              <a:ext cx="1104" cy="192"/>
              <a:chOff x="1104" y="2496"/>
              <a:chExt cx="1104" cy="192"/>
            </a:xfrm>
          </p:grpSpPr>
          <p:sp>
            <p:nvSpPr>
              <p:cNvPr id="322675" name="AutoShape 115"/>
              <p:cNvSpPr>
                <a:spLocks noChangeArrowheads="1"/>
              </p:cNvSpPr>
              <p:nvPr/>
            </p:nvSpPr>
            <p:spPr bwMode="auto">
              <a:xfrm>
                <a:off x="1104" y="2544"/>
                <a:ext cx="1104" cy="96"/>
              </a:xfrm>
              <a:prstGeom prst="flowChartTerminator">
                <a:avLst/>
              </a:prstGeom>
              <a:solidFill>
                <a:srgbClr val="969696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2676" name="Oval 116"/>
              <p:cNvSpPr>
                <a:spLocks noChangeArrowheads="1"/>
              </p:cNvSpPr>
              <p:nvPr/>
            </p:nvSpPr>
            <p:spPr bwMode="auto">
              <a:xfrm>
                <a:off x="1104" y="2496"/>
                <a:ext cx="192" cy="192"/>
              </a:xfrm>
              <a:prstGeom prst="ellipse">
                <a:avLst/>
              </a:prstGeom>
              <a:solidFill>
                <a:srgbClr val="969696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22677" name="Text Box 117"/>
            <p:cNvSpPr txBox="1">
              <a:spLocks noChangeArrowheads="1"/>
            </p:cNvSpPr>
            <p:nvPr/>
          </p:nvSpPr>
          <p:spPr bwMode="auto">
            <a:xfrm>
              <a:off x="2064" y="2400"/>
              <a:ext cx="178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.</a:t>
              </a:r>
            </a:p>
          </p:txBody>
        </p:sp>
      </p:grpSp>
      <p:sp>
        <p:nvSpPr>
          <p:cNvPr id="322678" name="Line 118"/>
          <p:cNvSpPr>
            <a:spLocks noChangeShapeType="1"/>
          </p:cNvSpPr>
          <p:nvPr/>
        </p:nvSpPr>
        <p:spPr bwMode="auto">
          <a:xfrm flipH="1">
            <a:off x="7937500" y="670718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22687" name="Text Box 127"/>
          <p:cNvSpPr txBox="1">
            <a:spLocks noChangeArrowheads="1"/>
          </p:cNvSpPr>
          <p:nvPr/>
        </p:nvSpPr>
        <p:spPr bwMode="auto">
          <a:xfrm>
            <a:off x="7146925" y="5535613"/>
            <a:ext cx="12112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Stable right</a:t>
            </a:r>
          </a:p>
        </p:txBody>
      </p:sp>
      <p:sp>
        <p:nvSpPr>
          <p:cNvPr id="322680" name="AutoShape 120"/>
          <p:cNvSpPr>
            <a:spLocks noChangeArrowheads="1"/>
          </p:cNvSpPr>
          <p:nvPr/>
        </p:nvSpPr>
        <p:spPr bwMode="auto">
          <a:xfrm>
            <a:off x="4273550" y="5868988"/>
            <a:ext cx="1066800" cy="838200"/>
          </a:xfrm>
          <a:prstGeom prst="triangle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322681" name="Group 121"/>
          <p:cNvGrpSpPr>
            <a:grpSpLocks/>
          </p:cNvGrpSpPr>
          <p:nvPr/>
        </p:nvGrpSpPr>
        <p:grpSpPr bwMode="auto">
          <a:xfrm rot="5389053">
            <a:off x="4025900" y="4941888"/>
            <a:ext cx="1806575" cy="533400"/>
            <a:chOff x="1104" y="2400"/>
            <a:chExt cx="1138" cy="336"/>
          </a:xfrm>
        </p:grpSpPr>
        <p:grpSp>
          <p:nvGrpSpPr>
            <p:cNvPr id="322682" name="Group 122"/>
            <p:cNvGrpSpPr>
              <a:grpSpLocks/>
            </p:cNvGrpSpPr>
            <p:nvPr/>
          </p:nvGrpSpPr>
          <p:grpSpPr bwMode="auto">
            <a:xfrm>
              <a:off x="1104" y="2544"/>
              <a:ext cx="1104" cy="192"/>
              <a:chOff x="1104" y="2496"/>
              <a:chExt cx="1104" cy="192"/>
            </a:xfrm>
          </p:grpSpPr>
          <p:sp>
            <p:nvSpPr>
              <p:cNvPr id="322683" name="AutoShape 123"/>
              <p:cNvSpPr>
                <a:spLocks noChangeArrowheads="1"/>
              </p:cNvSpPr>
              <p:nvPr/>
            </p:nvSpPr>
            <p:spPr bwMode="auto">
              <a:xfrm>
                <a:off x="1104" y="2544"/>
                <a:ext cx="1104" cy="96"/>
              </a:xfrm>
              <a:prstGeom prst="flowChartTerminator">
                <a:avLst/>
              </a:prstGeom>
              <a:solidFill>
                <a:srgbClr val="969696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2684" name="Oval 124"/>
              <p:cNvSpPr>
                <a:spLocks noChangeArrowheads="1"/>
              </p:cNvSpPr>
              <p:nvPr/>
            </p:nvSpPr>
            <p:spPr bwMode="auto">
              <a:xfrm>
                <a:off x="1104" y="2496"/>
                <a:ext cx="192" cy="192"/>
              </a:xfrm>
              <a:prstGeom prst="ellipse">
                <a:avLst/>
              </a:prstGeom>
              <a:solidFill>
                <a:srgbClr val="969696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22685" name="Text Box 125"/>
            <p:cNvSpPr txBox="1">
              <a:spLocks noChangeArrowheads="1"/>
            </p:cNvSpPr>
            <p:nvPr/>
          </p:nvSpPr>
          <p:spPr bwMode="auto">
            <a:xfrm>
              <a:off x="2064" y="2400"/>
              <a:ext cx="178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.</a:t>
              </a:r>
            </a:p>
          </p:txBody>
        </p:sp>
      </p:grpSp>
      <p:sp>
        <p:nvSpPr>
          <p:cNvPr id="322688" name="Text Box 128"/>
          <p:cNvSpPr txBox="1">
            <a:spLocks noChangeArrowheads="1"/>
          </p:cNvSpPr>
          <p:nvPr/>
        </p:nvSpPr>
        <p:spPr bwMode="auto">
          <a:xfrm>
            <a:off x="4953000" y="4724400"/>
            <a:ext cx="11779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Metastable</a:t>
            </a:r>
          </a:p>
        </p:txBody>
      </p:sp>
    </p:spTree>
    <p:extLst>
      <p:ext uri="{BB962C8B-B14F-4D97-AF65-F5344CB8AC3E}">
        <p14:creationId xmlns:p14="http://schemas.microsoft.com/office/powerpoint/2010/main" val="38852034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Storing and Accessing 1 Bit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876800" y="1295400"/>
            <a:ext cx="3810000" cy="1863725"/>
            <a:chOff x="4876800" y="1295400"/>
            <a:chExt cx="3810000" cy="1863725"/>
          </a:xfrm>
        </p:grpSpPr>
        <p:grpSp>
          <p:nvGrpSpPr>
            <p:cNvPr id="321539" name="Group 3"/>
            <p:cNvGrpSpPr>
              <a:grpSpLocks/>
            </p:cNvGrpSpPr>
            <p:nvPr/>
          </p:nvGrpSpPr>
          <p:grpSpPr bwMode="auto">
            <a:xfrm>
              <a:off x="4876800" y="1676400"/>
              <a:ext cx="3810000" cy="1482725"/>
              <a:chOff x="720" y="1322"/>
              <a:chExt cx="2400" cy="934"/>
            </a:xfrm>
          </p:grpSpPr>
          <p:grpSp>
            <p:nvGrpSpPr>
              <p:cNvPr id="321540" name="Group 4"/>
              <p:cNvGrpSpPr>
                <a:grpSpLocks/>
              </p:cNvGrpSpPr>
              <p:nvPr/>
            </p:nvGrpSpPr>
            <p:grpSpPr bwMode="auto">
              <a:xfrm>
                <a:off x="1008" y="1392"/>
                <a:ext cx="1776" cy="288"/>
                <a:chOff x="1008" y="1392"/>
                <a:chExt cx="1776" cy="288"/>
              </a:xfrm>
            </p:grpSpPr>
            <p:sp>
              <p:nvSpPr>
                <p:cNvPr id="321541" name="Line 5"/>
                <p:cNvSpPr>
                  <a:spLocks noChangeShapeType="1"/>
                </p:cNvSpPr>
                <p:nvPr/>
              </p:nvSpPr>
              <p:spPr bwMode="auto">
                <a:xfrm>
                  <a:off x="1392" y="1632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1542" name="Line 6"/>
                <p:cNvSpPr>
                  <a:spLocks noChangeShapeType="1"/>
                </p:cNvSpPr>
                <p:nvPr/>
              </p:nvSpPr>
              <p:spPr bwMode="auto">
                <a:xfrm>
                  <a:off x="1008" y="1440"/>
                  <a:ext cx="671" cy="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1543" name="Freeform 7"/>
                <p:cNvSpPr>
                  <a:spLocks/>
                </p:cNvSpPr>
                <p:nvPr/>
              </p:nvSpPr>
              <p:spPr bwMode="auto">
                <a:xfrm>
                  <a:off x="1630" y="1392"/>
                  <a:ext cx="410" cy="27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0" y="0"/>
                    </a:cxn>
                    <a:cxn ang="0">
                      <a:pos x="190" y="0"/>
                    </a:cxn>
                    <a:cxn ang="0">
                      <a:pos x="227" y="3"/>
                    </a:cxn>
                    <a:cxn ang="0">
                      <a:pos x="262" y="11"/>
                    </a:cxn>
                    <a:cxn ang="0">
                      <a:pos x="292" y="22"/>
                    </a:cxn>
                    <a:cxn ang="0">
                      <a:pos x="322" y="40"/>
                    </a:cxn>
                    <a:cxn ang="0">
                      <a:pos x="372" y="81"/>
                    </a:cxn>
                    <a:cxn ang="0">
                      <a:pos x="410" y="140"/>
                    </a:cxn>
                    <a:cxn ang="0">
                      <a:pos x="410" y="140"/>
                    </a:cxn>
                    <a:cxn ang="0">
                      <a:pos x="372" y="195"/>
                    </a:cxn>
                    <a:cxn ang="0">
                      <a:pos x="322" y="240"/>
                    </a:cxn>
                    <a:cxn ang="0">
                      <a:pos x="292" y="254"/>
                    </a:cxn>
                    <a:cxn ang="0">
                      <a:pos x="262" y="266"/>
                    </a:cxn>
                    <a:cxn ang="0">
                      <a:pos x="227" y="273"/>
                    </a:cxn>
                    <a:cxn ang="0">
                      <a:pos x="190" y="277"/>
                    </a:cxn>
                    <a:cxn ang="0">
                      <a:pos x="19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22" y="247"/>
                    </a:cxn>
                    <a:cxn ang="0">
                      <a:pos x="38" y="214"/>
                    </a:cxn>
                    <a:cxn ang="0">
                      <a:pos x="45" y="177"/>
                    </a:cxn>
                    <a:cxn ang="0">
                      <a:pos x="49" y="140"/>
                    </a:cxn>
                    <a:cxn ang="0">
                      <a:pos x="49" y="140"/>
                    </a:cxn>
                    <a:cxn ang="0">
                      <a:pos x="45" y="99"/>
                    </a:cxn>
                    <a:cxn ang="0">
                      <a:pos x="38" y="66"/>
                    </a:cxn>
                    <a:cxn ang="0">
                      <a:pos x="22" y="33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10" h="277">
                      <a:moveTo>
                        <a:pt x="0" y="0"/>
                      </a:moveTo>
                      <a:lnTo>
                        <a:pt x="190" y="0"/>
                      </a:lnTo>
                      <a:lnTo>
                        <a:pt x="190" y="0"/>
                      </a:lnTo>
                      <a:lnTo>
                        <a:pt x="227" y="3"/>
                      </a:lnTo>
                      <a:lnTo>
                        <a:pt x="262" y="11"/>
                      </a:lnTo>
                      <a:lnTo>
                        <a:pt x="292" y="22"/>
                      </a:lnTo>
                      <a:lnTo>
                        <a:pt x="322" y="40"/>
                      </a:lnTo>
                      <a:lnTo>
                        <a:pt x="372" y="81"/>
                      </a:lnTo>
                      <a:lnTo>
                        <a:pt x="410" y="140"/>
                      </a:lnTo>
                      <a:lnTo>
                        <a:pt x="410" y="140"/>
                      </a:lnTo>
                      <a:lnTo>
                        <a:pt x="372" y="195"/>
                      </a:lnTo>
                      <a:lnTo>
                        <a:pt x="322" y="240"/>
                      </a:lnTo>
                      <a:lnTo>
                        <a:pt x="292" y="254"/>
                      </a:lnTo>
                      <a:lnTo>
                        <a:pt x="262" y="266"/>
                      </a:lnTo>
                      <a:lnTo>
                        <a:pt x="227" y="273"/>
                      </a:lnTo>
                      <a:lnTo>
                        <a:pt x="190" y="277"/>
                      </a:lnTo>
                      <a:lnTo>
                        <a:pt x="19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22" y="247"/>
                      </a:lnTo>
                      <a:lnTo>
                        <a:pt x="38" y="214"/>
                      </a:lnTo>
                      <a:lnTo>
                        <a:pt x="45" y="177"/>
                      </a:lnTo>
                      <a:lnTo>
                        <a:pt x="49" y="140"/>
                      </a:lnTo>
                      <a:lnTo>
                        <a:pt x="49" y="140"/>
                      </a:lnTo>
                      <a:lnTo>
                        <a:pt x="45" y="99"/>
                      </a:lnTo>
                      <a:lnTo>
                        <a:pt x="38" y="66"/>
                      </a:lnTo>
                      <a:lnTo>
                        <a:pt x="22" y="3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1544" name="Line 8"/>
                <p:cNvSpPr>
                  <a:spLocks noChangeShapeType="1"/>
                </p:cNvSpPr>
                <p:nvPr/>
              </p:nvSpPr>
              <p:spPr bwMode="auto">
                <a:xfrm>
                  <a:off x="2349" y="1532"/>
                  <a:ext cx="435" cy="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grpSp>
              <p:nvGrpSpPr>
                <p:cNvPr id="321545" name="Group 9"/>
                <p:cNvGrpSpPr>
                  <a:grpSpLocks/>
                </p:cNvGrpSpPr>
                <p:nvPr/>
              </p:nvGrpSpPr>
              <p:grpSpPr bwMode="auto">
                <a:xfrm>
                  <a:off x="2159" y="1440"/>
                  <a:ext cx="243" cy="184"/>
                  <a:chOff x="2159" y="1440"/>
                  <a:chExt cx="243" cy="184"/>
                </a:xfrm>
              </p:grpSpPr>
              <p:sp>
                <p:nvSpPr>
                  <p:cNvPr id="321546" name="Freeform 10"/>
                  <p:cNvSpPr>
                    <a:spLocks/>
                  </p:cNvSpPr>
                  <p:nvPr/>
                </p:nvSpPr>
                <p:spPr bwMode="auto">
                  <a:xfrm>
                    <a:off x="2159" y="1440"/>
                    <a:ext cx="190" cy="18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84"/>
                      </a:cxn>
                      <a:cxn ang="0">
                        <a:pos x="190" y="9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90" h="184">
                        <a:moveTo>
                          <a:pt x="0" y="0"/>
                        </a:moveTo>
                        <a:lnTo>
                          <a:pt x="0" y="184"/>
                        </a:lnTo>
                        <a:lnTo>
                          <a:pt x="190" y="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1547" name="Freeform 11"/>
                  <p:cNvSpPr>
                    <a:spLocks/>
                  </p:cNvSpPr>
                  <p:nvPr/>
                </p:nvSpPr>
                <p:spPr bwMode="auto">
                  <a:xfrm>
                    <a:off x="2159" y="1440"/>
                    <a:ext cx="190" cy="18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84"/>
                      </a:cxn>
                      <a:cxn ang="0">
                        <a:pos x="190" y="9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90" h="184">
                        <a:moveTo>
                          <a:pt x="0" y="0"/>
                        </a:moveTo>
                        <a:lnTo>
                          <a:pt x="0" y="184"/>
                        </a:lnTo>
                        <a:lnTo>
                          <a:pt x="190" y="9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1548" name="Freeform 12"/>
                  <p:cNvSpPr>
                    <a:spLocks/>
                  </p:cNvSpPr>
                  <p:nvPr/>
                </p:nvSpPr>
                <p:spPr bwMode="auto">
                  <a:xfrm>
                    <a:off x="2353" y="1506"/>
                    <a:ext cx="49" cy="48"/>
                  </a:xfrm>
                  <a:custGeom>
                    <a:avLst/>
                    <a:gdLst/>
                    <a:ahLst/>
                    <a:cxnLst>
                      <a:cxn ang="0">
                        <a:pos x="49" y="26"/>
                      </a:cxn>
                      <a:cxn ang="0">
                        <a:pos x="42" y="41"/>
                      </a:cxn>
                      <a:cxn ang="0">
                        <a:pos x="23" y="48"/>
                      </a:cxn>
                      <a:cxn ang="0">
                        <a:pos x="23" y="48"/>
                      </a:cxn>
                      <a:cxn ang="0">
                        <a:pos x="8" y="41"/>
                      </a:cxn>
                      <a:cxn ang="0">
                        <a:pos x="0" y="26"/>
                      </a:cxn>
                      <a:cxn ang="0">
                        <a:pos x="0" y="26"/>
                      </a:cxn>
                      <a:cxn ang="0">
                        <a:pos x="8" y="8"/>
                      </a:cxn>
                      <a:cxn ang="0">
                        <a:pos x="23" y="0"/>
                      </a:cxn>
                      <a:cxn ang="0">
                        <a:pos x="23" y="0"/>
                      </a:cxn>
                      <a:cxn ang="0">
                        <a:pos x="42" y="8"/>
                      </a:cxn>
                      <a:cxn ang="0">
                        <a:pos x="49" y="26"/>
                      </a:cxn>
                    </a:cxnLst>
                    <a:rect l="0" t="0" r="r" b="b"/>
                    <a:pathLst>
                      <a:path w="49" h="48">
                        <a:moveTo>
                          <a:pt x="49" y="26"/>
                        </a:moveTo>
                        <a:lnTo>
                          <a:pt x="42" y="41"/>
                        </a:lnTo>
                        <a:lnTo>
                          <a:pt x="23" y="48"/>
                        </a:lnTo>
                        <a:lnTo>
                          <a:pt x="23" y="48"/>
                        </a:lnTo>
                        <a:lnTo>
                          <a:pt x="8" y="41"/>
                        </a:lnTo>
                        <a:lnTo>
                          <a:pt x="0" y="26"/>
                        </a:lnTo>
                        <a:lnTo>
                          <a:pt x="0" y="26"/>
                        </a:lnTo>
                        <a:lnTo>
                          <a:pt x="8" y="8"/>
                        </a:lnTo>
                        <a:lnTo>
                          <a:pt x="23" y="0"/>
                        </a:lnTo>
                        <a:lnTo>
                          <a:pt x="23" y="0"/>
                        </a:lnTo>
                        <a:lnTo>
                          <a:pt x="42" y="8"/>
                        </a:lnTo>
                        <a:lnTo>
                          <a:pt x="49" y="2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1549" name="Freeform 13"/>
                  <p:cNvSpPr>
                    <a:spLocks/>
                  </p:cNvSpPr>
                  <p:nvPr/>
                </p:nvSpPr>
                <p:spPr bwMode="auto">
                  <a:xfrm>
                    <a:off x="2353" y="1506"/>
                    <a:ext cx="49" cy="48"/>
                  </a:xfrm>
                  <a:custGeom>
                    <a:avLst/>
                    <a:gdLst/>
                    <a:ahLst/>
                    <a:cxnLst>
                      <a:cxn ang="0">
                        <a:pos x="49" y="26"/>
                      </a:cxn>
                      <a:cxn ang="0">
                        <a:pos x="42" y="41"/>
                      </a:cxn>
                      <a:cxn ang="0">
                        <a:pos x="23" y="48"/>
                      </a:cxn>
                      <a:cxn ang="0">
                        <a:pos x="23" y="48"/>
                      </a:cxn>
                      <a:cxn ang="0">
                        <a:pos x="8" y="41"/>
                      </a:cxn>
                      <a:cxn ang="0">
                        <a:pos x="0" y="26"/>
                      </a:cxn>
                      <a:cxn ang="0">
                        <a:pos x="0" y="26"/>
                      </a:cxn>
                      <a:cxn ang="0">
                        <a:pos x="8" y="8"/>
                      </a:cxn>
                      <a:cxn ang="0">
                        <a:pos x="23" y="0"/>
                      </a:cxn>
                      <a:cxn ang="0">
                        <a:pos x="23" y="0"/>
                      </a:cxn>
                      <a:cxn ang="0">
                        <a:pos x="42" y="8"/>
                      </a:cxn>
                      <a:cxn ang="0">
                        <a:pos x="49" y="26"/>
                      </a:cxn>
                    </a:cxnLst>
                    <a:rect l="0" t="0" r="r" b="b"/>
                    <a:pathLst>
                      <a:path w="49" h="48">
                        <a:moveTo>
                          <a:pt x="49" y="26"/>
                        </a:moveTo>
                        <a:lnTo>
                          <a:pt x="42" y="41"/>
                        </a:lnTo>
                        <a:lnTo>
                          <a:pt x="23" y="48"/>
                        </a:lnTo>
                        <a:lnTo>
                          <a:pt x="23" y="48"/>
                        </a:lnTo>
                        <a:lnTo>
                          <a:pt x="8" y="41"/>
                        </a:lnTo>
                        <a:lnTo>
                          <a:pt x="0" y="26"/>
                        </a:lnTo>
                        <a:lnTo>
                          <a:pt x="0" y="26"/>
                        </a:lnTo>
                        <a:lnTo>
                          <a:pt x="8" y="8"/>
                        </a:lnTo>
                        <a:lnTo>
                          <a:pt x="23" y="0"/>
                        </a:lnTo>
                        <a:lnTo>
                          <a:pt x="23" y="0"/>
                        </a:lnTo>
                        <a:lnTo>
                          <a:pt x="42" y="8"/>
                        </a:lnTo>
                        <a:lnTo>
                          <a:pt x="49" y="26"/>
                        </a:lnTo>
                      </a:path>
                    </a:pathLst>
                  </a:custGeom>
                  <a:solidFill>
                    <a:srgbClr val="CCEC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321550" name="Line 14"/>
                <p:cNvSpPr>
                  <a:spLocks noChangeShapeType="1"/>
                </p:cNvSpPr>
                <p:nvPr/>
              </p:nvSpPr>
              <p:spPr bwMode="auto">
                <a:xfrm>
                  <a:off x="2016" y="1536"/>
                  <a:ext cx="143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1551" name="Freeform 15"/>
                <p:cNvSpPr>
                  <a:spLocks/>
                </p:cNvSpPr>
                <p:nvPr/>
              </p:nvSpPr>
              <p:spPr bwMode="auto">
                <a:xfrm>
                  <a:off x="1630" y="1403"/>
                  <a:ext cx="410" cy="27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0" y="0"/>
                    </a:cxn>
                    <a:cxn ang="0">
                      <a:pos x="190" y="0"/>
                    </a:cxn>
                    <a:cxn ang="0">
                      <a:pos x="227" y="3"/>
                    </a:cxn>
                    <a:cxn ang="0">
                      <a:pos x="262" y="11"/>
                    </a:cxn>
                    <a:cxn ang="0">
                      <a:pos x="292" y="22"/>
                    </a:cxn>
                    <a:cxn ang="0">
                      <a:pos x="322" y="40"/>
                    </a:cxn>
                    <a:cxn ang="0">
                      <a:pos x="372" y="81"/>
                    </a:cxn>
                    <a:cxn ang="0">
                      <a:pos x="410" y="140"/>
                    </a:cxn>
                    <a:cxn ang="0">
                      <a:pos x="410" y="140"/>
                    </a:cxn>
                    <a:cxn ang="0">
                      <a:pos x="372" y="195"/>
                    </a:cxn>
                    <a:cxn ang="0">
                      <a:pos x="322" y="240"/>
                    </a:cxn>
                    <a:cxn ang="0">
                      <a:pos x="292" y="254"/>
                    </a:cxn>
                    <a:cxn ang="0">
                      <a:pos x="262" y="266"/>
                    </a:cxn>
                    <a:cxn ang="0">
                      <a:pos x="227" y="273"/>
                    </a:cxn>
                    <a:cxn ang="0">
                      <a:pos x="190" y="277"/>
                    </a:cxn>
                    <a:cxn ang="0">
                      <a:pos x="19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22" y="247"/>
                    </a:cxn>
                    <a:cxn ang="0">
                      <a:pos x="38" y="214"/>
                    </a:cxn>
                    <a:cxn ang="0">
                      <a:pos x="45" y="177"/>
                    </a:cxn>
                    <a:cxn ang="0">
                      <a:pos x="49" y="140"/>
                    </a:cxn>
                    <a:cxn ang="0">
                      <a:pos x="49" y="140"/>
                    </a:cxn>
                    <a:cxn ang="0">
                      <a:pos x="45" y="99"/>
                    </a:cxn>
                    <a:cxn ang="0">
                      <a:pos x="38" y="66"/>
                    </a:cxn>
                    <a:cxn ang="0">
                      <a:pos x="22" y="33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10" h="277">
                      <a:moveTo>
                        <a:pt x="0" y="0"/>
                      </a:moveTo>
                      <a:lnTo>
                        <a:pt x="190" y="0"/>
                      </a:lnTo>
                      <a:lnTo>
                        <a:pt x="190" y="0"/>
                      </a:lnTo>
                      <a:lnTo>
                        <a:pt x="227" y="3"/>
                      </a:lnTo>
                      <a:lnTo>
                        <a:pt x="262" y="11"/>
                      </a:lnTo>
                      <a:lnTo>
                        <a:pt x="292" y="22"/>
                      </a:lnTo>
                      <a:lnTo>
                        <a:pt x="322" y="40"/>
                      </a:lnTo>
                      <a:lnTo>
                        <a:pt x="372" y="81"/>
                      </a:lnTo>
                      <a:lnTo>
                        <a:pt x="410" y="140"/>
                      </a:lnTo>
                      <a:lnTo>
                        <a:pt x="410" y="140"/>
                      </a:lnTo>
                      <a:lnTo>
                        <a:pt x="372" y="195"/>
                      </a:lnTo>
                      <a:lnTo>
                        <a:pt x="322" y="240"/>
                      </a:lnTo>
                      <a:lnTo>
                        <a:pt x="292" y="254"/>
                      </a:lnTo>
                      <a:lnTo>
                        <a:pt x="262" y="266"/>
                      </a:lnTo>
                      <a:lnTo>
                        <a:pt x="227" y="273"/>
                      </a:lnTo>
                      <a:lnTo>
                        <a:pt x="190" y="277"/>
                      </a:lnTo>
                      <a:lnTo>
                        <a:pt x="19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22" y="247"/>
                      </a:lnTo>
                      <a:lnTo>
                        <a:pt x="38" y="214"/>
                      </a:lnTo>
                      <a:lnTo>
                        <a:pt x="45" y="177"/>
                      </a:lnTo>
                      <a:lnTo>
                        <a:pt x="49" y="140"/>
                      </a:lnTo>
                      <a:lnTo>
                        <a:pt x="49" y="140"/>
                      </a:lnTo>
                      <a:lnTo>
                        <a:pt x="45" y="99"/>
                      </a:lnTo>
                      <a:lnTo>
                        <a:pt x="38" y="66"/>
                      </a:lnTo>
                      <a:lnTo>
                        <a:pt x="22" y="3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EC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21552" name="Group 16"/>
              <p:cNvGrpSpPr>
                <a:grpSpLocks/>
              </p:cNvGrpSpPr>
              <p:nvPr/>
            </p:nvGrpSpPr>
            <p:grpSpPr bwMode="auto">
              <a:xfrm flipV="1">
                <a:off x="1008" y="1920"/>
                <a:ext cx="1776" cy="288"/>
                <a:chOff x="1008" y="1392"/>
                <a:chExt cx="1776" cy="288"/>
              </a:xfrm>
            </p:grpSpPr>
            <p:sp>
              <p:nvSpPr>
                <p:cNvPr id="321553" name="Line 17"/>
                <p:cNvSpPr>
                  <a:spLocks noChangeShapeType="1"/>
                </p:cNvSpPr>
                <p:nvPr/>
              </p:nvSpPr>
              <p:spPr bwMode="auto">
                <a:xfrm>
                  <a:off x="1392" y="1632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1554" name="Line 18"/>
                <p:cNvSpPr>
                  <a:spLocks noChangeShapeType="1"/>
                </p:cNvSpPr>
                <p:nvPr/>
              </p:nvSpPr>
              <p:spPr bwMode="auto">
                <a:xfrm>
                  <a:off x="1008" y="1440"/>
                  <a:ext cx="671" cy="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1555" name="Freeform 19"/>
                <p:cNvSpPr>
                  <a:spLocks/>
                </p:cNvSpPr>
                <p:nvPr/>
              </p:nvSpPr>
              <p:spPr bwMode="auto">
                <a:xfrm>
                  <a:off x="1630" y="1392"/>
                  <a:ext cx="410" cy="27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0" y="0"/>
                    </a:cxn>
                    <a:cxn ang="0">
                      <a:pos x="190" y="0"/>
                    </a:cxn>
                    <a:cxn ang="0">
                      <a:pos x="227" y="3"/>
                    </a:cxn>
                    <a:cxn ang="0">
                      <a:pos x="262" y="11"/>
                    </a:cxn>
                    <a:cxn ang="0">
                      <a:pos x="292" y="22"/>
                    </a:cxn>
                    <a:cxn ang="0">
                      <a:pos x="322" y="40"/>
                    </a:cxn>
                    <a:cxn ang="0">
                      <a:pos x="372" y="81"/>
                    </a:cxn>
                    <a:cxn ang="0">
                      <a:pos x="410" y="140"/>
                    </a:cxn>
                    <a:cxn ang="0">
                      <a:pos x="410" y="140"/>
                    </a:cxn>
                    <a:cxn ang="0">
                      <a:pos x="372" y="195"/>
                    </a:cxn>
                    <a:cxn ang="0">
                      <a:pos x="322" y="240"/>
                    </a:cxn>
                    <a:cxn ang="0">
                      <a:pos x="292" y="254"/>
                    </a:cxn>
                    <a:cxn ang="0">
                      <a:pos x="262" y="266"/>
                    </a:cxn>
                    <a:cxn ang="0">
                      <a:pos x="227" y="273"/>
                    </a:cxn>
                    <a:cxn ang="0">
                      <a:pos x="190" y="277"/>
                    </a:cxn>
                    <a:cxn ang="0">
                      <a:pos x="19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22" y="247"/>
                    </a:cxn>
                    <a:cxn ang="0">
                      <a:pos x="38" y="214"/>
                    </a:cxn>
                    <a:cxn ang="0">
                      <a:pos x="45" y="177"/>
                    </a:cxn>
                    <a:cxn ang="0">
                      <a:pos x="49" y="140"/>
                    </a:cxn>
                    <a:cxn ang="0">
                      <a:pos x="49" y="140"/>
                    </a:cxn>
                    <a:cxn ang="0">
                      <a:pos x="45" y="99"/>
                    </a:cxn>
                    <a:cxn ang="0">
                      <a:pos x="38" y="66"/>
                    </a:cxn>
                    <a:cxn ang="0">
                      <a:pos x="22" y="33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10" h="277">
                      <a:moveTo>
                        <a:pt x="0" y="0"/>
                      </a:moveTo>
                      <a:lnTo>
                        <a:pt x="190" y="0"/>
                      </a:lnTo>
                      <a:lnTo>
                        <a:pt x="190" y="0"/>
                      </a:lnTo>
                      <a:lnTo>
                        <a:pt x="227" y="3"/>
                      </a:lnTo>
                      <a:lnTo>
                        <a:pt x="262" y="11"/>
                      </a:lnTo>
                      <a:lnTo>
                        <a:pt x="292" y="22"/>
                      </a:lnTo>
                      <a:lnTo>
                        <a:pt x="322" y="40"/>
                      </a:lnTo>
                      <a:lnTo>
                        <a:pt x="372" y="81"/>
                      </a:lnTo>
                      <a:lnTo>
                        <a:pt x="410" y="140"/>
                      </a:lnTo>
                      <a:lnTo>
                        <a:pt x="410" y="140"/>
                      </a:lnTo>
                      <a:lnTo>
                        <a:pt x="372" y="195"/>
                      </a:lnTo>
                      <a:lnTo>
                        <a:pt x="322" y="240"/>
                      </a:lnTo>
                      <a:lnTo>
                        <a:pt x="292" y="254"/>
                      </a:lnTo>
                      <a:lnTo>
                        <a:pt x="262" y="266"/>
                      </a:lnTo>
                      <a:lnTo>
                        <a:pt x="227" y="273"/>
                      </a:lnTo>
                      <a:lnTo>
                        <a:pt x="190" y="277"/>
                      </a:lnTo>
                      <a:lnTo>
                        <a:pt x="19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22" y="247"/>
                      </a:lnTo>
                      <a:lnTo>
                        <a:pt x="38" y="214"/>
                      </a:lnTo>
                      <a:lnTo>
                        <a:pt x="45" y="177"/>
                      </a:lnTo>
                      <a:lnTo>
                        <a:pt x="49" y="140"/>
                      </a:lnTo>
                      <a:lnTo>
                        <a:pt x="49" y="140"/>
                      </a:lnTo>
                      <a:lnTo>
                        <a:pt x="45" y="99"/>
                      </a:lnTo>
                      <a:lnTo>
                        <a:pt x="38" y="66"/>
                      </a:lnTo>
                      <a:lnTo>
                        <a:pt x="22" y="3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1556" name="Line 20"/>
                <p:cNvSpPr>
                  <a:spLocks noChangeShapeType="1"/>
                </p:cNvSpPr>
                <p:nvPr/>
              </p:nvSpPr>
              <p:spPr bwMode="auto">
                <a:xfrm>
                  <a:off x="2349" y="1532"/>
                  <a:ext cx="435" cy="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grpSp>
              <p:nvGrpSpPr>
                <p:cNvPr id="321557" name="Group 21"/>
                <p:cNvGrpSpPr>
                  <a:grpSpLocks/>
                </p:cNvGrpSpPr>
                <p:nvPr/>
              </p:nvGrpSpPr>
              <p:grpSpPr bwMode="auto">
                <a:xfrm>
                  <a:off x="2159" y="1440"/>
                  <a:ext cx="243" cy="184"/>
                  <a:chOff x="2159" y="1440"/>
                  <a:chExt cx="243" cy="184"/>
                </a:xfrm>
              </p:grpSpPr>
              <p:sp>
                <p:nvSpPr>
                  <p:cNvPr id="321558" name="Freeform 22"/>
                  <p:cNvSpPr>
                    <a:spLocks/>
                  </p:cNvSpPr>
                  <p:nvPr/>
                </p:nvSpPr>
                <p:spPr bwMode="auto">
                  <a:xfrm>
                    <a:off x="2159" y="1440"/>
                    <a:ext cx="190" cy="18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84"/>
                      </a:cxn>
                      <a:cxn ang="0">
                        <a:pos x="190" y="9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90" h="184">
                        <a:moveTo>
                          <a:pt x="0" y="0"/>
                        </a:moveTo>
                        <a:lnTo>
                          <a:pt x="0" y="184"/>
                        </a:lnTo>
                        <a:lnTo>
                          <a:pt x="190" y="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1559" name="Freeform 23"/>
                  <p:cNvSpPr>
                    <a:spLocks/>
                  </p:cNvSpPr>
                  <p:nvPr/>
                </p:nvSpPr>
                <p:spPr bwMode="auto">
                  <a:xfrm>
                    <a:off x="2159" y="1440"/>
                    <a:ext cx="190" cy="18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84"/>
                      </a:cxn>
                      <a:cxn ang="0">
                        <a:pos x="190" y="9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90" h="184">
                        <a:moveTo>
                          <a:pt x="0" y="0"/>
                        </a:moveTo>
                        <a:lnTo>
                          <a:pt x="0" y="184"/>
                        </a:lnTo>
                        <a:lnTo>
                          <a:pt x="190" y="9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1560" name="Freeform 24"/>
                  <p:cNvSpPr>
                    <a:spLocks/>
                  </p:cNvSpPr>
                  <p:nvPr/>
                </p:nvSpPr>
                <p:spPr bwMode="auto">
                  <a:xfrm>
                    <a:off x="2353" y="1506"/>
                    <a:ext cx="49" cy="48"/>
                  </a:xfrm>
                  <a:custGeom>
                    <a:avLst/>
                    <a:gdLst/>
                    <a:ahLst/>
                    <a:cxnLst>
                      <a:cxn ang="0">
                        <a:pos x="49" y="26"/>
                      </a:cxn>
                      <a:cxn ang="0">
                        <a:pos x="42" y="41"/>
                      </a:cxn>
                      <a:cxn ang="0">
                        <a:pos x="23" y="48"/>
                      </a:cxn>
                      <a:cxn ang="0">
                        <a:pos x="23" y="48"/>
                      </a:cxn>
                      <a:cxn ang="0">
                        <a:pos x="8" y="41"/>
                      </a:cxn>
                      <a:cxn ang="0">
                        <a:pos x="0" y="26"/>
                      </a:cxn>
                      <a:cxn ang="0">
                        <a:pos x="0" y="26"/>
                      </a:cxn>
                      <a:cxn ang="0">
                        <a:pos x="8" y="8"/>
                      </a:cxn>
                      <a:cxn ang="0">
                        <a:pos x="23" y="0"/>
                      </a:cxn>
                      <a:cxn ang="0">
                        <a:pos x="23" y="0"/>
                      </a:cxn>
                      <a:cxn ang="0">
                        <a:pos x="42" y="8"/>
                      </a:cxn>
                      <a:cxn ang="0">
                        <a:pos x="49" y="26"/>
                      </a:cxn>
                    </a:cxnLst>
                    <a:rect l="0" t="0" r="r" b="b"/>
                    <a:pathLst>
                      <a:path w="49" h="48">
                        <a:moveTo>
                          <a:pt x="49" y="26"/>
                        </a:moveTo>
                        <a:lnTo>
                          <a:pt x="42" y="41"/>
                        </a:lnTo>
                        <a:lnTo>
                          <a:pt x="23" y="48"/>
                        </a:lnTo>
                        <a:lnTo>
                          <a:pt x="23" y="48"/>
                        </a:lnTo>
                        <a:lnTo>
                          <a:pt x="8" y="41"/>
                        </a:lnTo>
                        <a:lnTo>
                          <a:pt x="0" y="26"/>
                        </a:lnTo>
                        <a:lnTo>
                          <a:pt x="0" y="26"/>
                        </a:lnTo>
                        <a:lnTo>
                          <a:pt x="8" y="8"/>
                        </a:lnTo>
                        <a:lnTo>
                          <a:pt x="23" y="0"/>
                        </a:lnTo>
                        <a:lnTo>
                          <a:pt x="23" y="0"/>
                        </a:lnTo>
                        <a:lnTo>
                          <a:pt x="42" y="8"/>
                        </a:lnTo>
                        <a:lnTo>
                          <a:pt x="49" y="2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1561" name="Freeform 25"/>
                  <p:cNvSpPr>
                    <a:spLocks/>
                  </p:cNvSpPr>
                  <p:nvPr/>
                </p:nvSpPr>
                <p:spPr bwMode="auto">
                  <a:xfrm>
                    <a:off x="2353" y="1506"/>
                    <a:ext cx="49" cy="48"/>
                  </a:xfrm>
                  <a:custGeom>
                    <a:avLst/>
                    <a:gdLst/>
                    <a:ahLst/>
                    <a:cxnLst>
                      <a:cxn ang="0">
                        <a:pos x="49" y="26"/>
                      </a:cxn>
                      <a:cxn ang="0">
                        <a:pos x="42" y="41"/>
                      </a:cxn>
                      <a:cxn ang="0">
                        <a:pos x="23" y="48"/>
                      </a:cxn>
                      <a:cxn ang="0">
                        <a:pos x="23" y="48"/>
                      </a:cxn>
                      <a:cxn ang="0">
                        <a:pos x="8" y="41"/>
                      </a:cxn>
                      <a:cxn ang="0">
                        <a:pos x="0" y="26"/>
                      </a:cxn>
                      <a:cxn ang="0">
                        <a:pos x="0" y="26"/>
                      </a:cxn>
                      <a:cxn ang="0">
                        <a:pos x="8" y="8"/>
                      </a:cxn>
                      <a:cxn ang="0">
                        <a:pos x="23" y="0"/>
                      </a:cxn>
                      <a:cxn ang="0">
                        <a:pos x="23" y="0"/>
                      </a:cxn>
                      <a:cxn ang="0">
                        <a:pos x="42" y="8"/>
                      </a:cxn>
                      <a:cxn ang="0">
                        <a:pos x="49" y="26"/>
                      </a:cxn>
                    </a:cxnLst>
                    <a:rect l="0" t="0" r="r" b="b"/>
                    <a:pathLst>
                      <a:path w="49" h="48">
                        <a:moveTo>
                          <a:pt x="49" y="26"/>
                        </a:moveTo>
                        <a:lnTo>
                          <a:pt x="42" y="41"/>
                        </a:lnTo>
                        <a:lnTo>
                          <a:pt x="23" y="48"/>
                        </a:lnTo>
                        <a:lnTo>
                          <a:pt x="23" y="48"/>
                        </a:lnTo>
                        <a:lnTo>
                          <a:pt x="8" y="41"/>
                        </a:lnTo>
                        <a:lnTo>
                          <a:pt x="0" y="26"/>
                        </a:lnTo>
                        <a:lnTo>
                          <a:pt x="0" y="26"/>
                        </a:lnTo>
                        <a:lnTo>
                          <a:pt x="8" y="8"/>
                        </a:lnTo>
                        <a:lnTo>
                          <a:pt x="23" y="0"/>
                        </a:lnTo>
                        <a:lnTo>
                          <a:pt x="23" y="0"/>
                        </a:lnTo>
                        <a:lnTo>
                          <a:pt x="42" y="8"/>
                        </a:lnTo>
                        <a:lnTo>
                          <a:pt x="49" y="26"/>
                        </a:lnTo>
                      </a:path>
                    </a:pathLst>
                  </a:custGeom>
                  <a:solidFill>
                    <a:srgbClr val="CCEC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321562" name="Line 26"/>
                <p:cNvSpPr>
                  <a:spLocks noChangeShapeType="1"/>
                </p:cNvSpPr>
                <p:nvPr/>
              </p:nvSpPr>
              <p:spPr bwMode="auto">
                <a:xfrm>
                  <a:off x="2016" y="1536"/>
                  <a:ext cx="143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1563" name="Freeform 27"/>
                <p:cNvSpPr>
                  <a:spLocks/>
                </p:cNvSpPr>
                <p:nvPr/>
              </p:nvSpPr>
              <p:spPr bwMode="auto">
                <a:xfrm>
                  <a:off x="1630" y="1403"/>
                  <a:ext cx="410" cy="27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0" y="0"/>
                    </a:cxn>
                    <a:cxn ang="0">
                      <a:pos x="190" y="0"/>
                    </a:cxn>
                    <a:cxn ang="0">
                      <a:pos x="227" y="3"/>
                    </a:cxn>
                    <a:cxn ang="0">
                      <a:pos x="262" y="11"/>
                    </a:cxn>
                    <a:cxn ang="0">
                      <a:pos x="292" y="22"/>
                    </a:cxn>
                    <a:cxn ang="0">
                      <a:pos x="322" y="40"/>
                    </a:cxn>
                    <a:cxn ang="0">
                      <a:pos x="372" y="81"/>
                    </a:cxn>
                    <a:cxn ang="0">
                      <a:pos x="410" y="140"/>
                    </a:cxn>
                    <a:cxn ang="0">
                      <a:pos x="410" y="140"/>
                    </a:cxn>
                    <a:cxn ang="0">
                      <a:pos x="372" y="195"/>
                    </a:cxn>
                    <a:cxn ang="0">
                      <a:pos x="322" y="240"/>
                    </a:cxn>
                    <a:cxn ang="0">
                      <a:pos x="292" y="254"/>
                    </a:cxn>
                    <a:cxn ang="0">
                      <a:pos x="262" y="266"/>
                    </a:cxn>
                    <a:cxn ang="0">
                      <a:pos x="227" y="273"/>
                    </a:cxn>
                    <a:cxn ang="0">
                      <a:pos x="190" y="277"/>
                    </a:cxn>
                    <a:cxn ang="0">
                      <a:pos x="19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22" y="247"/>
                    </a:cxn>
                    <a:cxn ang="0">
                      <a:pos x="38" y="214"/>
                    </a:cxn>
                    <a:cxn ang="0">
                      <a:pos x="45" y="177"/>
                    </a:cxn>
                    <a:cxn ang="0">
                      <a:pos x="49" y="140"/>
                    </a:cxn>
                    <a:cxn ang="0">
                      <a:pos x="49" y="140"/>
                    </a:cxn>
                    <a:cxn ang="0">
                      <a:pos x="45" y="99"/>
                    </a:cxn>
                    <a:cxn ang="0">
                      <a:pos x="38" y="66"/>
                    </a:cxn>
                    <a:cxn ang="0">
                      <a:pos x="22" y="33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10" h="277">
                      <a:moveTo>
                        <a:pt x="0" y="0"/>
                      </a:moveTo>
                      <a:lnTo>
                        <a:pt x="190" y="0"/>
                      </a:lnTo>
                      <a:lnTo>
                        <a:pt x="190" y="0"/>
                      </a:lnTo>
                      <a:lnTo>
                        <a:pt x="227" y="3"/>
                      </a:lnTo>
                      <a:lnTo>
                        <a:pt x="262" y="11"/>
                      </a:lnTo>
                      <a:lnTo>
                        <a:pt x="292" y="22"/>
                      </a:lnTo>
                      <a:lnTo>
                        <a:pt x="322" y="40"/>
                      </a:lnTo>
                      <a:lnTo>
                        <a:pt x="372" y="81"/>
                      </a:lnTo>
                      <a:lnTo>
                        <a:pt x="410" y="140"/>
                      </a:lnTo>
                      <a:lnTo>
                        <a:pt x="410" y="140"/>
                      </a:lnTo>
                      <a:lnTo>
                        <a:pt x="372" y="195"/>
                      </a:lnTo>
                      <a:lnTo>
                        <a:pt x="322" y="240"/>
                      </a:lnTo>
                      <a:lnTo>
                        <a:pt x="292" y="254"/>
                      </a:lnTo>
                      <a:lnTo>
                        <a:pt x="262" y="266"/>
                      </a:lnTo>
                      <a:lnTo>
                        <a:pt x="227" y="273"/>
                      </a:lnTo>
                      <a:lnTo>
                        <a:pt x="190" y="277"/>
                      </a:lnTo>
                      <a:lnTo>
                        <a:pt x="19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22" y="247"/>
                      </a:lnTo>
                      <a:lnTo>
                        <a:pt x="38" y="214"/>
                      </a:lnTo>
                      <a:lnTo>
                        <a:pt x="45" y="177"/>
                      </a:lnTo>
                      <a:lnTo>
                        <a:pt x="49" y="140"/>
                      </a:lnTo>
                      <a:lnTo>
                        <a:pt x="49" y="140"/>
                      </a:lnTo>
                      <a:lnTo>
                        <a:pt x="45" y="99"/>
                      </a:lnTo>
                      <a:lnTo>
                        <a:pt x="38" y="66"/>
                      </a:lnTo>
                      <a:lnTo>
                        <a:pt x="22" y="3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EC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1564" name="Freeform 28"/>
              <p:cNvSpPr>
                <a:spLocks/>
              </p:cNvSpPr>
              <p:nvPr/>
            </p:nvSpPr>
            <p:spPr bwMode="auto">
              <a:xfrm>
                <a:off x="1392" y="1632"/>
                <a:ext cx="1152" cy="4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152" y="336"/>
                  </a:cxn>
                  <a:cxn ang="0">
                    <a:pos x="1152" y="432"/>
                  </a:cxn>
                </a:cxnLst>
                <a:rect l="0" t="0" r="r" b="b"/>
                <a:pathLst>
                  <a:path w="1152" h="432">
                    <a:moveTo>
                      <a:pt x="0" y="0"/>
                    </a:moveTo>
                    <a:lnTo>
                      <a:pt x="0" y="96"/>
                    </a:lnTo>
                    <a:lnTo>
                      <a:pt x="1152" y="336"/>
                    </a:lnTo>
                    <a:lnTo>
                      <a:pt x="1152" y="432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1565" name="Freeform 29"/>
              <p:cNvSpPr>
                <a:spLocks/>
              </p:cNvSpPr>
              <p:nvPr/>
            </p:nvSpPr>
            <p:spPr bwMode="auto">
              <a:xfrm flipV="1">
                <a:off x="1392" y="1536"/>
                <a:ext cx="1152" cy="4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152" y="336"/>
                  </a:cxn>
                  <a:cxn ang="0">
                    <a:pos x="1152" y="432"/>
                  </a:cxn>
                </a:cxnLst>
                <a:rect l="0" t="0" r="r" b="b"/>
                <a:pathLst>
                  <a:path w="1152" h="432">
                    <a:moveTo>
                      <a:pt x="0" y="0"/>
                    </a:moveTo>
                    <a:lnTo>
                      <a:pt x="0" y="96"/>
                    </a:lnTo>
                    <a:lnTo>
                      <a:pt x="1152" y="336"/>
                    </a:lnTo>
                    <a:lnTo>
                      <a:pt x="1152" y="432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1566" name="Text Box 30"/>
              <p:cNvSpPr txBox="1">
                <a:spLocks noChangeArrowheads="1"/>
              </p:cNvSpPr>
              <p:nvPr/>
            </p:nvSpPr>
            <p:spPr bwMode="auto">
              <a:xfrm>
                <a:off x="2832" y="1418"/>
                <a:ext cx="288" cy="21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Q+</a:t>
                </a:r>
              </a:p>
            </p:txBody>
          </p:sp>
          <p:sp>
            <p:nvSpPr>
              <p:cNvPr id="321567" name="Text Box 31"/>
              <p:cNvSpPr txBox="1">
                <a:spLocks noChangeArrowheads="1"/>
              </p:cNvSpPr>
              <p:nvPr/>
            </p:nvSpPr>
            <p:spPr bwMode="auto">
              <a:xfrm>
                <a:off x="2832" y="1946"/>
                <a:ext cx="288" cy="21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Q–</a:t>
                </a:r>
              </a:p>
            </p:txBody>
          </p:sp>
          <p:sp>
            <p:nvSpPr>
              <p:cNvPr id="321568" name="Text Box 32"/>
              <p:cNvSpPr txBox="1">
                <a:spLocks noChangeArrowheads="1"/>
              </p:cNvSpPr>
              <p:nvPr/>
            </p:nvSpPr>
            <p:spPr bwMode="auto">
              <a:xfrm>
                <a:off x="720" y="1322"/>
                <a:ext cx="288" cy="21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321569" name="Text Box 33"/>
              <p:cNvSpPr txBox="1">
                <a:spLocks noChangeArrowheads="1"/>
              </p:cNvSpPr>
              <p:nvPr/>
            </p:nvSpPr>
            <p:spPr bwMode="auto">
              <a:xfrm>
                <a:off x="720" y="2042"/>
                <a:ext cx="288" cy="21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S</a:t>
                </a:r>
              </a:p>
            </p:txBody>
          </p:sp>
        </p:grpSp>
        <p:sp>
          <p:nvSpPr>
            <p:cNvPr id="321570" name="Text Box 34"/>
            <p:cNvSpPr txBox="1">
              <a:spLocks noChangeArrowheads="1"/>
            </p:cNvSpPr>
            <p:nvPr/>
          </p:nvSpPr>
          <p:spPr bwMode="auto">
            <a:xfrm>
              <a:off x="6019800" y="1295400"/>
              <a:ext cx="1158875" cy="339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R-S Latch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98450" y="4114800"/>
            <a:ext cx="2667000" cy="1567180"/>
            <a:chOff x="298450" y="4114800"/>
            <a:chExt cx="2667000" cy="156718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8450" y="4641850"/>
              <a:ext cx="2667000" cy="1040130"/>
            </a:xfrm>
            <a:prstGeom prst="rect">
              <a:avLst/>
            </a:prstGeom>
          </p:spPr>
        </p:pic>
        <p:sp>
          <p:nvSpPr>
            <p:cNvPr id="321573" name="Text Box 37"/>
            <p:cNvSpPr txBox="1">
              <a:spLocks noChangeArrowheads="1"/>
            </p:cNvSpPr>
            <p:nvPr/>
          </p:nvSpPr>
          <p:spPr bwMode="auto">
            <a:xfrm>
              <a:off x="381000" y="4114800"/>
              <a:ext cx="1133475" cy="339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Resetting</a:t>
              </a:r>
            </a:p>
          </p:txBody>
        </p:sp>
        <p:sp>
          <p:nvSpPr>
            <p:cNvPr id="321574" name="Text Box 38"/>
            <p:cNvSpPr txBox="1">
              <a:spLocks noChangeArrowheads="1"/>
            </p:cNvSpPr>
            <p:nvPr/>
          </p:nvSpPr>
          <p:spPr bwMode="auto">
            <a:xfrm>
              <a:off x="609600" y="4460875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21575" name="Text Box 39"/>
            <p:cNvSpPr txBox="1">
              <a:spLocks noChangeArrowheads="1"/>
            </p:cNvSpPr>
            <p:nvPr/>
          </p:nvSpPr>
          <p:spPr bwMode="auto">
            <a:xfrm>
              <a:off x="609600" y="5222875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21576" name="Text Box 40"/>
            <p:cNvSpPr txBox="1">
              <a:spLocks noChangeArrowheads="1"/>
            </p:cNvSpPr>
            <p:nvPr/>
          </p:nvSpPr>
          <p:spPr bwMode="auto">
            <a:xfrm>
              <a:off x="1600200" y="44958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21577" name="Text Box 41"/>
            <p:cNvSpPr txBox="1">
              <a:spLocks noChangeArrowheads="1"/>
            </p:cNvSpPr>
            <p:nvPr/>
          </p:nvSpPr>
          <p:spPr bwMode="auto">
            <a:xfrm>
              <a:off x="2286000" y="45720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21578" name="Text Box 42"/>
            <p:cNvSpPr txBox="1">
              <a:spLocks noChangeArrowheads="1"/>
            </p:cNvSpPr>
            <p:nvPr/>
          </p:nvSpPr>
          <p:spPr bwMode="auto">
            <a:xfrm>
              <a:off x="1600200" y="51816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21579" name="Text Box 43"/>
            <p:cNvSpPr txBox="1">
              <a:spLocks noChangeArrowheads="1"/>
            </p:cNvSpPr>
            <p:nvPr/>
          </p:nvSpPr>
          <p:spPr bwMode="auto">
            <a:xfrm>
              <a:off x="2286000" y="5146675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346450" y="4114800"/>
            <a:ext cx="2667000" cy="1567180"/>
            <a:chOff x="3346450" y="4114800"/>
            <a:chExt cx="2667000" cy="1567180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6450" y="4641850"/>
              <a:ext cx="2667000" cy="1040130"/>
            </a:xfrm>
            <a:prstGeom prst="rect">
              <a:avLst/>
            </a:prstGeom>
          </p:spPr>
        </p:pic>
        <p:sp>
          <p:nvSpPr>
            <p:cNvPr id="321582" name="Text Box 46"/>
            <p:cNvSpPr txBox="1">
              <a:spLocks noChangeArrowheads="1"/>
            </p:cNvSpPr>
            <p:nvPr/>
          </p:nvSpPr>
          <p:spPr bwMode="auto">
            <a:xfrm>
              <a:off x="3438525" y="4114800"/>
              <a:ext cx="866775" cy="339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Setting</a:t>
              </a:r>
            </a:p>
          </p:txBody>
        </p:sp>
        <p:sp>
          <p:nvSpPr>
            <p:cNvPr id="321583" name="Text Box 47"/>
            <p:cNvSpPr txBox="1">
              <a:spLocks noChangeArrowheads="1"/>
            </p:cNvSpPr>
            <p:nvPr/>
          </p:nvSpPr>
          <p:spPr bwMode="auto">
            <a:xfrm>
              <a:off x="3657600" y="4460875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21584" name="Text Box 48"/>
            <p:cNvSpPr txBox="1">
              <a:spLocks noChangeArrowheads="1"/>
            </p:cNvSpPr>
            <p:nvPr/>
          </p:nvSpPr>
          <p:spPr bwMode="auto">
            <a:xfrm>
              <a:off x="3657600" y="5222875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21585" name="Text Box 49"/>
            <p:cNvSpPr txBox="1">
              <a:spLocks noChangeArrowheads="1"/>
            </p:cNvSpPr>
            <p:nvPr/>
          </p:nvSpPr>
          <p:spPr bwMode="auto">
            <a:xfrm>
              <a:off x="4648200" y="44958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21586" name="Text Box 50"/>
            <p:cNvSpPr txBox="1">
              <a:spLocks noChangeArrowheads="1"/>
            </p:cNvSpPr>
            <p:nvPr/>
          </p:nvSpPr>
          <p:spPr bwMode="auto">
            <a:xfrm>
              <a:off x="5334000" y="45720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21587" name="Text Box 51"/>
            <p:cNvSpPr txBox="1">
              <a:spLocks noChangeArrowheads="1"/>
            </p:cNvSpPr>
            <p:nvPr/>
          </p:nvSpPr>
          <p:spPr bwMode="auto">
            <a:xfrm>
              <a:off x="4648200" y="51816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21588" name="Text Box 52"/>
            <p:cNvSpPr txBox="1">
              <a:spLocks noChangeArrowheads="1"/>
            </p:cNvSpPr>
            <p:nvPr/>
          </p:nvSpPr>
          <p:spPr bwMode="auto">
            <a:xfrm>
              <a:off x="5334000" y="5146675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394450" y="4114800"/>
            <a:ext cx="2667000" cy="1567180"/>
            <a:chOff x="6394450" y="4114800"/>
            <a:chExt cx="2667000" cy="1567180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94450" y="4641850"/>
              <a:ext cx="2667000" cy="1040130"/>
            </a:xfrm>
            <a:prstGeom prst="rect">
              <a:avLst/>
            </a:prstGeom>
          </p:spPr>
        </p:pic>
        <p:sp>
          <p:nvSpPr>
            <p:cNvPr id="321591" name="Text Box 55"/>
            <p:cNvSpPr txBox="1">
              <a:spLocks noChangeArrowheads="1"/>
            </p:cNvSpPr>
            <p:nvPr/>
          </p:nvSpPr>
          <p:spPr bwMode="auto">
            <a:xfrm>
              <a:off x="6496050" y="4114800"/>
              <a:ext cx="892175" cy="339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Storing</a:t>
              </a:r>
            </a:p>
          </p:txBody>
        </p:sp>
        <p:sp>
          <p:nvSpPr>
            <p:cNvPr id="321592" name="Text Box 56"/>
            <p:cNvSpPr txBox="1">
              <a:spLocks noChangeArrowheads="1"/>
            </p:cNvSpPr>
            <p:nvPr/>
          </p:nvSpPr>
          <p:spPr bwMode="auto">
            <a:xfrm>
              <a:off x="6705600" y="4460875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21593" name="Text Box 57"/>
            <p:cNvSpPr txBox="1">
              <a:spLocks noChangeArrowheads="1"/>
            </p:cNvSpPr>
            <p:nvPr/>
          </p:nvSpPr>
          <p:spPr bwMode="auto">
            <a:xfrm>
              <a:off x="6705600" y="5222875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21594" name="Text Box 58"/>
            <p:cNvSpPr txBox="1">
              <a:spLocks noChangeArrowheads="1"/>
            </p:cNvSpPr>
            <p:nvPr/>
          </p:nvSpPr>
          <p:spPr bwMode="auto">
            <a:xfrm>
              <a:off x="7696200" y="44958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!q</a:t>
              </a:r>
            </a:p>
          </p:txBody>
        </p:sp>
        <p:sp>
          <p:nvSpPr>
            <p:cNvPr id="321595" name="Text Box 59"/>
            <p:cNvSpPr txBox="1">
              <a:spLocks noChangeArrowheads="1"/>
            </p:cNvSpPr>
            <p:nvPr/>
          </p:nvSpPr>
          <p:spPr bwMode="auto">
            <a:xfrm>
              <a:off x="8382000" y="45720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q</a:t>
              </a:r>
            </a:p>
          </p:txBody>
        </p:sp>
        <p:sp>
          <p:nvSpPr>
            <p:cNvPr id="321596" name="Text Box 60"/>
            <p:cNvSpPr txBox="1">
              <a:spLocks noChangeArrowheads="1"/>
            </p:cNvSpPr>
            <p:nvPr/>
          </p:nvSpPr>
          <p:spPr bwMode="auto">
            <a:xfrm>
              <a:off x="7696200" y="51816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q</a:t>
              </a:r>
            </a:p>
          </p:txBody>
        </p:sp>
        <p:sp>
          <p:nvSpPr>
            <p:cNvPr id="321597" name="Text Box 61"/>
            <p:cNvSpPr txBox="1">
              <a:spLocks noChangeArrowheads="1"/>
            </p:cNvSpPr>
            <p:nvPr/>
          </p:nvSpPr>
          <p:spPr bwMode="auto">
            <a:xfrm>
              <a:off x="8382000" y="5146675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!q</a:t>
              </a:r>
            </a:p>
          </p:txBody>
        </p:sp>
      </p:grpSp>
      <p:grpSp>
        <p:nvGrpSpPr>
          <p:cNvPr id="321621" name="Group 85"/>
          <p:cNvGrpSpPr>
            <a:grpSpLocks/>
          </p:cNvGrpSpPr>
          <p:nvPr/>
        </p:nvGrpSpPr>
        <p:grpSpPr bwMode="auto">
          <a:xfrm>
            <a:off x="1981200" y="1066800"/>
            <a:ext cx="1939925" cy="2370138"/>
            <a:chOff x="3870" y="672"/>
            <a:chExt cx="1222" cy="1493"/>
          </a:xfrm>
        </p:grpSpPr>
        <p:sp>
          <p:nvSpPr>
            <p:cNvPr id="321618" name="Text Box 82"/>
            <p:cNvSpPr txBox="1">
              <a:spLocks noChangeArrowheads="1"/>
            </p:cNvSpPr>
            <p:nvPr/>
          </p:nvSpPr>
          <p:spPr bwMode="auto">
            <a:xfrm>
              <a:off x="3870" y="672"/>
              <a:ext cx="121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Bistable Element</a:t>
              </a:r>
            </a:p>
          </p:txBody>
        </p:sp>
        <p:grpSp>
          <p:nvGrpSpPr>
            <p:cNvPr id="321620" name="Group 84"/>
            <p:cNvGrpSpPr>
              <a:grpSpLocks/>
            </p:cNvGrpSpPr>
            <p:nvPr/>
          </p:nvGrpSpPr>
          <p:grpSpPr bwMode="auto">
            <a:xfrm>
              <a:off x="3988" y="1056"/>
              <a:ext cx="1104" cy="1109"/>
              <a:chOff x="3988" y="1056"/>
              <a:chExt cx="1104" cy="1109"/>
            </a:xfrm>
          </p:grpSpPr>
          <p:sp>
            <p:nvSpPr>
              <p:cNvPr id="321598" name="Line 62"/>
              <p:cNvSpPr>
                <a:spLocks noChangeShapeType="1"/>
              </p:cNvSpPr>
              <p:nvPr/>
            </p:nvSpPr>
            <p:spPr bwMode="auto">
              <a:xfrm>
                <a:off x="4321" y="1244"/>
                <a:ext cx="435" cy="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321599" name="Group 63"/>
              <p:cNvGrpSpPr>
                <a:grpSpLocks/>
              </p:cNvGrpSpPr>
              <p:nvPr/>
            </p:nvGrpSpPr>
            <p:grpSpPr bwMode="auto">
              <a:xfrm>
                <a:off x="4131" y="1152"/>
                <a:ext cx="243" cy="184"/>
                <a:chOff x="2159" y="1440"/>
                <a:chExt cx="243" cy="184"/>
              </a:xfrm>
            </p:grpSpPr>
            <p:sp>
              <p:nvSpPr>
                <p:cNvPr id="321600" name="Freeform 64"/>
                <p:cNvSpPr>
                  <a:spLocks/>
                </p:cNvSpPr>
                <p:nvPr/>
              </p:nvSpPr>
              <p:spPr bwMode="auto">
                <a:xfrm>
                  <a:off x="2159" y="1440"/>
                  <a:ext cx="190" cy="18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84"/>
                    </a:cxn>
                    <a:cxn ang="0">
                      <a:pos x="190" y="9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9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190" y="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1601" name="Freeform 65"/>
                <p:cNvSpPr>
                  <a:spLocks/>
                </p:cNvSpPr>
                <p:nvPr/>
              </p:nvSpPr>
              <p:spPr bwMode="auto">
                <a:xfrm>
                  <a:off x="2159" y="1440"/>
                  <a:ext cx="190" cy="18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84"/>
                    </a:cxn>
                    <a:cxn ang="0">
                      <a:pos x="190" y="9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9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190" y="9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EC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1602" name="Freeform 66"/>
                <p:cNvSpPr>
                  <a:spLocks/>
                </p:cNvSpPr>
                <p:nvPr/>
              </p:nvSpPr>
              <p:spPr bwMode="auto">
                <a:xfrm>
                  <a:off x="2353" y="1506"/>
                  <a:ext cx="49" cy="48"/>
                </a:xfrm>
                <a:custGeom>
                  <a:avLst/>
                  <a:gdLst/>
                  <a:ahLst/>
                  <a:cxnLst>
                    <a:cxn ang="0">
                      <a:pos x="49" y="26"/>
                    </a:cxn>
                    <a:cxn ang="0">
                      <a:pos x="42" y="41"/>
                    </a:cxn>
                    <a:cxn ang="0">
                      <a:pos x="23" y="48"/>
                    </a:cxn>
                    <a:cxn ang="0">
                      <a:pos x="23" y="48"/>
                    </a:cxn>
                    <a:cxn ang="0">
                      <a:pos x="8" y="41"/>
                    </a:cxn>
                    <a:cxn ang="0">
                      <a:pos x="0" y="26"/>
                    </a:cxn>
                    <a:cxn ang="0">
                      <a:pos x="0" y="26"/>
                    </a:cxn>
                    <a:cxn ang="0">
                      <a:pos x="8" y="8"/>
                    </a:cxn>
                    <a:cxn ang="0">
                      <a:pos x="23" y="0"/>
                    </a:cxn>
                    <a:cxn ang="0">
                      <a:pos x="23" y="0"/>
                    </a:cxn>
                    <a:cxn ang="0">
                      <a:pos x="42" y="8"/>
                    </a:cxn>
                    <a:cxn ang="0">
                      <a:pos x="49" y="26"/>
                    </a:cxn>
                  </a:cxnLst>
                  <a:rect l="0" t="0" r="r" b="b"/>
                  <a:pathLst>
                    <a:path w="49" h="48">
                      <a:moveTo>
                        <a:pt x="49" y="26"/>
                      </a:moveTo>
                      <a:lnTo>
                        <a:pt x="42" y="41"/>
                      </a:lnTo>
                      <a:lnTo>
                        <a:pt x="23" y="48"/>
                      </a:lnTo>
                      <a:lnTo>
                        <a:pt x="23" y="48"/>
                      </a:lnTo>
                      <a:lnTo>
                        <a:pt x="8" y="41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8" y="8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42" y="8"/>
                      </a:lnTo>
                      <a:lnTo>
                        <a:pt x="49" y="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1603" name="Freeform 67"/>
                <p:cNvSpPr>
                  <a:spLocks/>
                </p:cNvSpPr>
                <p:nvPr/>
              </p:nvSpPr>
              <p:spPr bwMode="auto">
                <a:xfrm>
                  <a:off x="2353" y="1506"/>
                  <a:ext cx="49" cy="48"/>
                </a:xfrm>
                <a:custGeom>
                  <a:avLst/>
                  <a:gdLst/>
                  <a:ahLst/>
                  <a:cxnLst>
                    <a:cxn ang="0">
                      <a:pos x="49" y="26"/>
                    </a:cxn>
                    <a:cxn ang="0">
                      <a:pos x="42" y="41"/>
                    </a:cxn>
                    <a:cxn ang="0">
                      <a:pos x="23" y="48"/>
                    </a:cxn>
                    <a:cxn ang="0">
                      <a:pos x="23" y="48"/>
                    </a:cxn>
                    <a:cxn ang="0">
                      <a:pos x="8" y="41"/>
                    </a:cxn>
                    <a:cxn ang="0">
                      <a:pos x="0" y="26"/>
                    </a:cxn>
                    <a:cxn ang="0">
                      <a:pos x="0" y="26"/>
                    </a:cxn>
                    <a:cxn ang="0">
                      <a:pos x="8" y="8"/>
                    </a:cxn>
                    <a:cxn ang="0">
                      <a:pos x="23" y="0"/>
                    </a:cxn>
                    <a:cxn ang="0">
                      <a:pos x="23" y="0"/>
                    </a:cxn>
                    <a:cxn ang="0">
                      <a:pos x="42" y="8"/>
                    </a:cxn>
                    <a:cxn ang="0">
                      <a:pos x="49" y="26"/>
                    </a:cxn>
                  </a:cxnLst>
                  <a:rect l="0" t="0" r="r" b="b"/>
                  <a:pathLst>
                    <a:path w="49" h="48">
                      <a:moveTo>
                        <a:pt x="49" y="26"/>
                      </a:moveTo>
                      <a:lnTo>
                        <a:pt x="42" y="41"/>
                      </a:lnTo>
                      <a:lnTo>
                        <a:pt x="23" y="48"/>
                      </a:lnTo>
                      <a:lnTo>
                        <a:pt x="23" y="48"/>
                      </a:lnTo>
                      <a:lnTo>
                        <a:pt x="8" y="41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8" y="8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42" y="8"/>
                      </a:lnTo>
                      <a:lnTo>
                        <a:pt x="49" y="26"/>
                      </a:lnTo>
                    </a:path>
                  </a:pathLst>
                </a:custGeom>
                <a:solidFill>
                  <a:srgbClr val="CCEC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1604" name="Line 68"/>
              <p:cNvSpPr>
                <a:spLocks noChangeShapeType="1"/>
              </p:cNvSpPr>
              <p:nvPr/>
            </p:nvSpPr>
            <p:spPr bwMode="auto">
              <a:xfrm>
                <a:off x="3988" y="1248"/>
                <a:ext cx="143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1605" name="Line 69"/>
              <p:cNvSpPr>
                <a:spLocks noChangeShapeType="1"/>
              </p:cNvSpPr>
              <p:nvPr/>
            </p:nvSpPr>
            <p:spPr bwMode="auto">
              <a:xfrm flipV="1">
                <a:off x="4321" y="1824"/>
                <a:ext cx="435" cy="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321606" name="Group 70"/>
              <p:cNvGrpSpPr>
                <a:grpSpLocks/>
              </p:cNvGrpSpPr>
              <p:nvPr/>
            </p:nvGrpSpPr>
            <p:grpSpPr bwMode="auto">
              <a:xfrm flipV="1">
                <a:off x="4131" y="1736"/>
                <a:ext cx="243" cy="184"/>
                <a:chOff x="2159" y="1440"/>
                <a:chExt cx="243" cy="184"/>
              </a:xfrm>
            </p:grpSpPr>
            <p:sp>
              <p:nvSpPr>
                <p:cNvPr id="321607" name="Freeform 71"/>
                <p:cNvSpPr>
                  <a:spLocks/>
                </p:cNvSpPr>
                <p:nvPr/>
              </p:nvSpPr>
              <p:spPr bwMode="auto">
                <a:xfrm>
                  <a:off x="2159" y="1440"/>
                  <a:ext cx="190" cy="18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84"/>
                    </a:cxn>
                    <a:cxn ang="0">
                      <a:pos x="190" y="9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9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190" y="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1608" name="Freeform 72"/>
                <p:cNvSpPr>
                  <a:spLocks/>
                </p:cNvSpPr>
                <p:nvPr/>
              </p:nvSpPr>
              <p:spPr bwMode="auto">
                <a:xfrm>
                  <a:off x="2159" y="1440"/>
                  <a:ext cx="190" cy="18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84"/>
                    </a:cxn>
                    <a:cxn ang="0">
                      <a:pos x="190" y="9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9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190" y="9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EC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1609" name="Freeform 73"/>
                <p:cNvSpPr>
                  <a:spLocks/>
                </p:cNvSpPr>
                <p:nvPr/>
              </p:nvSpPr>
              <p:spPr bwMode="auto">
                <a:xfrm>
                  <a:off x="2353" y="1506"/>
                  <a:ext cx="49" cy="48"/>
                </a:xfrm>
                <a:custGeom>
                  <a:avLst/>
                  <a:gdLst/>
                  <a:ahLst/>
                  <a:cxnLst>
                    <a:cxn ang="0">
                      <a:pos x="49" y="26"/>
                    </a:cxn>
                    <a:cxn ang="0">
                      <a:pos x="42" y="41"/>
                    </a:cxn>
                    <a:cxn ang="0">
                      <a:pos x="23" y="48"/>
                    </a:cxn>
                    <a:cxn ang="0">
                      <a:pos x="23" y="48"/>
                    </a:cxn>
                    <a:cxn ang="0">
                      <a:pos x="8" y="41"/>
                    </a:cxn>
                    <a:cxn ang="0">
                      <a:pos x="0" y="26"/>
                    </a:cxn>
                    <a:cxn ang="0">
                      <a:pos x="0" y="26"/>
                    </a:cxn>
                    <a:cxn ang="0">
                      <a:pos x="8" y="8"/>
                    </a:cxn>
                    <a:cxn ang="0">
                      <a:pos x="23" y="0"/>
                    </a:cxn>
                    <a:cxn ang="0">
                      <a:pos x="23" y="0"/>
                    </a:cxn>
                    <a:cxn ang="0">
                      <a:pos x="42" y="8"/>
                    </a:cxn>
                    <a:cxn ang="0">
                      <a:pos x="49" y="26"/>
                    </a:cxn>
                  </a:cxnLst>
                  <a:rect l="0" t="0" r="r" b="b"/>
                  <a:pathLst>
                    <a:path w="49" h="48">
                      <a:moveTo>
                        <a:pt x="49" y="26"/>
                      </a:moveTo>
                      <a:lnTo>
                        <a:pt x="42" y="41"/>
                      </a:lnTo>
                      <a:lnTo>
                        <a:pt x="23" y="48"/>
                      </a:lnTo>
                      <a:lnTo>
                        <a:pt x="23" y="48"/>
                      </a:lnTo>
                      <a:lnTo>
                        <a:pt x="8" y="41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8" y="8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42" y="8"/>
                      </a:lnTo>
                      <a:lnTo>
                        <a:pt x="49" y="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1610" name="Freeform 74"/>
                <p:cNvSpPr>
                  <a:spLocks/>
                </p:cNvSpPr>
                <p:nvPr/>
              </p:nvSpPr>
              <p:spPr bwMode="auto">
                <a:xfrm>
                  <a:off x="2353" y="1506"/>
                  <a:ext cx="49" cy="48"/>
                </a:xfrm>
                <a:custGeom>
                  <a:avLst/>
                  <a:gdLst/>
                  <a:ahLst/>
                  <a:cxnLst>
                    <a:cxn ang="0">
                      <a:pos x="49" y="26"/>
                    </a:cxn>
                    <a:cxn ang="0">
                      <a:pos x="42" y="41"/>
                    </a:cxn>
                    <a:cxn ang="0">
                      <a:pos x="23" y="48"/>
                    </a:cxn>
                    <a:cxn ang="0">
                      <a:pos x="23" y="48"/>
                    </a:cxn>
                    <a:cxn ang="0">
                      <a:pos x="8" y="41"/>
                    </a:cxn>
                    <a:cxn ang="0">
                      <a:pos x="0" y="26"/>
                    </a:cxn>
                    <a:cxn ang="0">
                      <a:pos x="0" y="26"/>
                    </a:cxn>
                    <a:cxn ang="0">
                      <a:pos x="8" y="8"/>
                    </a:cxn>
                    <a:cxn ang="0">
                      <a:pos x="23" y="0"/>
                    </a:cxn>
                    <a:cxn ang="0">
                      <a:pos x="23" y="0"/>
                    </a:cxn>
                    <a:cxn ang="0">
                      <a:pos x="42" y="8"/>
                    </a:cxn>
                    <a:cxn ang="0">
                      <a:pos x="49" y="26"/>
                    </a:cxn>
                  </a:cxnLst>
                  <a:rect l="0" t="0" r="r" b="b"/>
                  <a:pathLst>
                    <a:path w="49" h="48">
                      <a:moveTo>
                        <a:pt x="49" y="26"/>
                      </a:moveTo>
                      <a:lnTo>
                        <a:pt x="42" y="41"/>
                      </a:lnTo>
                      <a:lnTo>
                        <a:pt x="23" y="48"/>
                      </a:lnTo>
                      <a:lnTo>
                        <a:pt x="23" y="48"/>
                      </a:lnTo>
                      <a:lnTo>
                        <a:pt x="8" y="41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8" y="8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42" y="8"/>
                      </a:lnTo>
                      <a:lnTo>
                        <a:pt x="49" y="26"/>
                      </a:lnTo>
                    </a:path>
                  </a:pathLst>
                </a:custGeom>
                <a:solidFill>
                  <a:srgbClr val="CCEC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1611" name="Line 75"/>
              <p:cNvSpPr>
                <a:spLocks noChangeShapeType="1"/>
              </p:cNvSpPr>
              <p:nvPr/>
            </p:nvSpPr>
            <p:spPr bwMode="auto">
              <a:xfrm flipV="1">
                <a:off x="3988" y="1823"/>
                <a:ext cx="143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1612" name="Freeform 76"/>
              <p:cNvSpPr>
                <a:spLocks/>
              </p:cNvSpPr>
              <p:nvPr/>
            </p:nvSpPr>
            <p:spPr bwMode="auto">
              <a:xfrm>
                <a:off x="3988" y="1248"/>
                <a:ext cx="528" cy="5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152" y="336"/>
                  </a:cxn>
                  <a:cxn ang="0">
                    <a:pos x="1152" y="432"/>
                  </a:cxn>
                </a:cxnLst>
                <a:rect l="0" t="0" r="r" b="b"/>
                <a:pathLst>
                  <a:path w="1152" h="432">
                    <a:moveTo>
                      <a:pt x="0" y="0"/>
                    </a:moveTo>
                    <a:lnTo>
                      <a:pt x="0" y="96"/>
                    </a:lnTo>
                    <a:lnTo>
                      <a:pt x="1152" y="336"/>
                    </a:lnTo>
                    <a:lnTo>
                      <a:pt x="1152" y="432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lIns="45720" rIns="45720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1613" name="Freeform 77"/>
              <p:cNvSpPr>
                <a:spLocks/>
              </p:cNvSpPr>
              <p:nvPr/>
            </p:nvSpPr>
            <p:spPr bwMode="auto">
              <a:xfrm flipV="1">
                <a:off x="3988" y="1248"/>
                <a:ext cx="528" cy="5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152" y="336"/>
                  </a:cxn>
                  <a:cxn ang="0">
                    <a:pos x="1152" y="432"/>
                  </a:cxn>
                </a:cxnLst>
                <a:rect l="0" t="0" r="r" b="b"/>
                <a:pathLst>
                  <a:path w="1152" h="432">
                    <a:moveTo>
                      <a:pt x="0" y="0"/>
                    </a:moveTo>
                    <a:lnTo>
                      <a:pt x="0" y="96"/>
                    </a:lnTo>
                    <a:lnTo>
                      <a:pt x="1152" y="336"/>
                    </a:lnTo>
                    <a:lnTo>
                      <a:pt x="1152" y="432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lIns="45720" rIns="45720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1614" name="Text Box 78"/>
              <p:cNvSpPr txBox="1">
                <a:spLocks noChangeArrowheads="1"/>
              </p:cNvSpPr>
              <p:nvPr/>
            </p:nvSpPr>
            <p:spPr bwMode="auto">
              <a:xfrm>
                <a:off x="4804" y="1152"/>
                <a:ext cx="288" cy="21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Q+</a:t>
                </a:r>
              </a:p>
            </p:txBody>
          </p:sp>
          <p:sp>
            <p:nvSpPr>
              <p:cNvPr id="321615" name="Text Box 79"/>
              <p:cNvSpPr txBox="1">
                <a:spLocks noChangeArrowheads="1"/>
              </p:cNvSpPr>
              <p:nvPr/>
            </p:nvSpPr>
            <p:spPr bwMode="auto">
              <a:xfrm>
                <a:off x="4804" y="1680"/>
                <a:ext cx="288" cy="21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Q–</a:t>
                </a:r>
              </a:p>
            </p:txBody>
          </p:sp>
          <p:sp>
            <p:nvSpPr>
              <p:cNvPr id="321616" name="Text Box 80"/>
              <p:cNvSpPr txBox="1">
                <a:spLocks noChangeArrowheads="1"/>
              </p:cNvSpPr>
              <p:nvPr/>
            </p:nvSpPr>
            <p:spPr bwMode="auto">
              <a:xfrm>
                <a:off x="4516" y="1056"/>
                <a:ext cx="240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2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q</a:t>
                </a:r>
              </a:p>
            </p:txBody>
          </p:sp>
          <p:sp>
            <p:nvSpPr>
              <p:cNvPr id="321617" name="Text Box 81"/>
              <p:cNvSpPr txBox="1">
                <a:spLocks noChangeArrowheads="1"/>
              </p:cNvSpPr>
              <p:nvPr/>
            </p:nvSpPr>
            <p:spPr bwMode="auto">
              <a:xfrm>
                <a:off x="4516" y="1632"/>
                <a:ext cx="240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2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!q</a:t>
                </a:r>
              </a:p>
            </p:txBody>
          </p:sp>
          <p:sp>
            <p:nvSpPr>
              <p:cNvPr id="321619" name="Text Box 83"/>
              <p:cNvSpPr txBox="1">
                <a:spLocks noChangeArrowheads="1"/>
              </p:cNvSpPr>
              <p:nvPr/>
            </p:nvSpPr>
            <p:spPr bwMode="auto">
              <a:xfrm>
                <a:off x="4080" y="1968"/>
                <a:ext cx="1008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2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q </a:t>
                </a:r>
                <a:r>
                  <a: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= 0 or 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63360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318" name="Rectangle 142"/>
          <p:cNvSpPr>
            <a:spLocks noChangeArrowheads="1"/>
          </p:cNvSpPr>
          <p:nvPr/>
        </p:nvSpPr>
        <p:spPr bwMode="auto">
          <a:xfrm>
            <a:off x="3124200" y="1295400"/>
            <a:ext cx="2971800" cy="2209800"/>
          </a:xfrm>
          <a:prstGeom prst="rect">
            <a:avLst/>
          </a:prstGeom>
          <a:solidFill>
            <a:srgbClr val="FFCCFF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1-Bit Latch</a:t>
            </a:r>
          </a:p>
        </p:txBody>
      </p:sp>
      <p:sp>
        <p:nvSpPr>
          <p:cNvPr id="306210" name="Text Box 34"/>
          <p:cNvSpPr txBox="1">
            <a:spLocks noChangeArrowheads="1"/>
          </p:cNvSpPr>
          <p:nvPr/>
        </p:nvSpPr>
        <p:spPr bwMode="auto">
          <a:xfrm>
            <a:off x="2324100" y="990600"/>
            <a:ext cx="9302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D Latch</a:t>
            </a:r>
          </a:p>
        </p:txBody>
      </p:sp>
      <p:grpSp>
        <p:nvGrpSpPr>
          <p:cNvPr id="306295" name="Group 119"/>
          <p:cNvGrpSpPr>
            <a:grpSpLocks/>
          </p:cNvGrpSpPr>
          <p:nvPr/>
        </p:nvGrpSpPr>
        <p:grpSpPr bwMode="auto">
          <a:xfrm>
            <a:off x="838200" y="1295400"/>
            <a:ext cx="5184775" cy="1963738"/>
            <a:chOff x="528" y="816"/>
            <a:chExt cx="3266" cy="1237"/>
          </a:xfrm>
        </p:grpSpPr>
        <p:sp>
          <p:nvSpPr>
            <p:cNvPr id="306273" name="Line 97"/>
            <p:cNvSpPr>
              <a:spLocks noChangeShapeType="1"/>
            </p:cNvSpPr>
            <p:nvPr/>
          </p:nvSpPr>
          <p:spPr bwMode="auto">
            <a:xfrm>
              <a:off x="1056" y="1728"/>
              <a:ext cx="57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6181" name="Line 5"/>
            <p:cNvSpPr>
              <a:spLocks noChangeShapeType="1"/>
            </p:cNvSpPr>
            <p:nvPr/>
          </p:nvSpPr>
          <p:spPr bwMode="auto">
            <a:xfrm>
              <a:off x="2066" y="1333"/>
              <a:ext cx="2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6182" name="Line 6"/>
            <p:cNvSpPr>
              <a:spLocks noChangeShapeType="1"/>
            </p:cNvSpPr>
            <p:nvPr/>
          </p:nvSpPr>
          <p:spPr bwMode="auto">
            <a:xfrm flipV="1">
              <a:off x="2018" y="1167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6183" name="Freeform 7"/>
            <p:cNvSpPr>
              <a:spLocks/>
            </p:cNvSpPr>
            <p:nvPr/>
          </p:nvSpPr>
          <p:spPr bwMode="auto">
            <a:xfrm>
              <a:off x="2304" y="1093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6184" name="Line 8"/>
            <p:cNvSpPr>
              <a:spLocks noChangeShapeType="1"/>
            </p:cNvSpPr>
            <p:nvPr/>
          </p:nvSpPr>
          <p:spPr bwMode="auto">
            <a:xfrm>
              <a:off x="3023" y="1233"/>
              <a:ext cx="435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grpSp>
          <p:nvGrpSpPr>
            <p:cNvPr id="306185" name="Group 9"/>
            <p:cNvGrpSpPr>
              <a:grpSpLocks/>
            </p:cNvGrpSpPr>
            <p:nvPr/>
          </p:nvGrpSpPr>
          <p:grpSpPr bwMode="auto">
            <a:xfrm>
              <a:off x="2833" y="1141"/>
              <a:ext cx="243" cy="184"/>
              <a:chOff x="2159" y="1440"/>
              <a:chExt cx="243" cy="184"/>
            </a:xfrm>
          </p:grpSpPr>
          <p:sp>
            <p:nvSpPr>
              <p:cNvPr id="306186" name="Freeform 10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6187" name="Freeform 11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6188" name="Freeform 12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6189" name="Freeform 13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06190" name="Line 14"/>
            <p:cNvSpPr>
              <a:spLocks noChangeShapeType="1"/>
            </p:cNvSpPr>
            <p:nvPr/>
          </p:nvSpPr>
          <p:spPr bwMode="auto">
            <a:xfrm>
              <a:off x="2690" y="1237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6191" name="Freeform 15"/>
            <p:cNvSpPr>
              <a:spLocks/>
            </p:cNvSpPr>
            <p:nvPr/>
          </p:nvSpPr>
          <p:spPr bwMode="auto">
            <a:xfrm>
              <a:off x="2304" y="1104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6193" name="Line 17"/>
            <p:cNvSpPr>
              <a:spLocks noChangeShapeType="1"/>
            </p:cNvSpPr>
            <p:nvPr/>
          </p:nvSpPr>
          <p:spPr bwMode="auto">
            <a:xfrm flipV="1">
              <a:off x="2066" y="1669"/>
              <a:ext cx="2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6194" name="Line 18"/>
            <p:cNvSpPr>
              <a:spLocks noChangeShapeType="1"/>
            </p:cNvSpPr>
            <p:nvPr/>
          </p:nvSpPr>
          <p:spPr bwMode="auto">
            <a:xfrm>
              <a:off x="2018" y="1839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6195" name="Freeform 19"/>
            <p:cNvSpPr>
              <a:spLocks/>
            </p:cNvSpPr>
            <p:nvPr/>
          </p:nvSpPr>
          <p:spPr bwMode="auto">
            <a:xfrm flipV="1">
              <a:off x="2304" y="1632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6196" name="Line 20"/>
            <p:cNvSpPr>
              <a:spLocks noChangeShapeType="1"/>
            </p:cNvSpPr>
            <p:nvPr/>
          </p:nvSpPr>
          <p:spPr bwMode="auto">
            <a:xfrm flipV="1">
              <a:off x="3023" y="1765"/>
              <a:ext cx="435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grpSp>
          <p:nvGrpSpPr>
            <p:cNvPr id="306197" name="Group 21"/>
            <p:cNvGrpSpPr>
              <a:grpSpLocks/>
            </p:cNvGrpSpPr>
            <p:nvPr/>
          </p:nvGrpSpPr>
          <p:grpSpPr bwMode="auto">
            <a:xfrm flipV="1">
              <a:off x="2833" y="1677"/>
              <a:ext cx="243" cy="184"/>
              <a:chOff x="2159" y="1440"/>
              <a:chExt cx="243" cy="184"/>
            </a:xfrm>
          </p:grpSpPr>
          <p:sp>
            <p:nvSpPr>
              <p:cNvPr id="306198" name="Freeform 22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6199" name="Freeform 23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6200" name="Freeform 24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6201" name="Freeform 25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06202" name="Line 26"/>
            <p:cNvSpPr>
              <a:spLocks noChangeShapeType="1"/>
            </p:cNvSpPr>
            <p:nvPr/>
          </p:nvSpPr>
          <p:spPr bwMode="auto">
            <a:xfrm flipV="1">
              <a:off x="2690" y="1764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6203" name="Freeform 27"/>
            <p:cNvSpPr>
              <a:spLocks/>
            </p:cNvSpPr>
            <p:nvPr/>
          </p:nvSpPr>
          <p:spPr bwMode="auto">
            <a:xfrm flipV="1">
              <a:off x="2304" y="1621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6204" name="Freeform 28"/>
            <p:cNvSpPr>
              <a:spLocks/>
            </p:cNvSpPr>
            <p:nvPr/>
          </p:nvSpPr>
          <p:spPr bwMode="auto">
            <a:xfrm>
              <a:off x="2066" y="1333"/>
              <a:ext cx="1152" cy="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6205" name="Freeform 29"/>
            <p:cNvSpPr>
              <a:spLocks/>
            </p:cNvSpPr>
            <p:nvPr/>
          </p:nvSpPr>
          <p:spPr bwMode="auto">
            <a:xfrm flipV="1">
              <a:off x="2066" y="1237"/>
              <a:ext cx="1152" cy="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6206" name="Text Box 30"/>
            <p:cNvSpPr txBox="1">
              <a:spLocks noChangeArrowheads="1"/>
            </p:cNvSpPr>
            <p:nvPr/>
          </p:nvSpPr>
          <p:spPr bwMode="auto">
            <a:xfrm>
              <a:off x="3506" y="1119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Q+</a:t>
              </a:r>
            </a:p>
          </p:txBody>
        </p:sp>
        <p:sp>
          <p:nvSpPr>
            <p:cNvPr id="306207" name="Text Box 31"/>
            <p:cNvSpPr txBox="1">
              <a:spLocks noChangeArrowheads="1"/>
            </p:cNvSpPr>
            <p:nvPr/>
          </p:nvSpPr>
          <p:spPr bwMode="auto">
            <a:xfrm>
              <a:off x="3506" y="1647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Q–</a:t>
              </a:r>
            </a:p>
          </p:txBody>
        </p:sp>
        <p:sp>
          <p:nvSpPr>
            <p:cNvPr id="306208" name="Text Box 32"/>
            <p:cNvSpPr txBox="1">
              <a:spLocks noChangeArrowheads="1"/>
            </p:cNvSpPr>
            <p:nvPr/>
          </p:nvSpPr>
          <p:spPr bwMode="auto">
            <a:xfrm>
              <a:off x="2018" y="927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306209" name="Text Box 33"/>
            <p:cNvSpPr txBox="1">
              <a:spLocks noChangeArrowheads="1"/>
            </p:cNvSpPr>
            <p:nvPr/>
          </p:nvSpPr>
          <p:spPr bwMode="auto">
            <a:xfrm>
              <a:off x="2018" y="1839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S</a:t>
              </a:r>
            </a:p>
          </p:txBody>
        </p:sp>
        <p:sp>
          <p:nvSpPr>
            <p:cNvPr id="306268" name="Line 92"/>
            <p:cNvSpPr>
              <a:spLocks noChangeShapeType="1"/>
            </p:cNvSpPr>
            <p:nvPr/>
          </p:nvSpPr>
          <p:spPr bwMode="auto">
            <a:xfrm>
              <a:off x="672" y="1056"/>
              <a:ext cx="96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6269" name="Line 93"/>
            <p:cNvSpPr>
              <a:spLocks noChangeShapeType="1"/>
            </p:cNvSpPr>
            <p:nvPr/>
          </p:nvSpPr>
          <p:spPr bwMode="auto">
            <a:xfrm>
              <a:off x="1536" y="1248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6271" name="Freeform 95"/>
            <p:cNvSpPr>
              <a:spLocks/>
            </p:cNvSpPr>
            <p:nvPr/>
          </p:nvSpPr>
          <p:spPr bwMode="auto">
            <a:xfrm>
              <a:off x="1633" y="1023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6272" name="Freeform 96"/>
            <p:cNvSpPr>
              <a:spLocks/>
            </p:cNvSpPr>
            <p:nvPr/>
          </p:nvSpPr>
          <p:spPr bwMode="auto">
            <a:xfrm>
              <a:off x="1633" y="1023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6274" name="Line 98"/>
            <p:cNvSpPr>
              <a:spLocks noChangeShapeType="1"/>
            </p:cNvSpPr>
            <p:nvPr/>
          </p:nvSpPr>
          <p:spPr bwMode="auto">
            <a:xfrm>
              <a:off x="672" y="1920"/>
              <a:ext cx="96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6275" name="Freeform 99"/>
            <p:cNvSpPr>
              <a:spLocks/>
            </p:cNvSpPr>
            <p:nvPr/>
          </p:nvSpPr>
          <p:spPr bwMode="auto">
            <a:xfrm>
              <a:off x="1633" y="1706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6276" name="Freeform 100"/>
            <p:cNvSpPr>
              <a:spLocks/>
            </p:cNvSpPr>
            <p:nvPr/>
          </p:nvSpPr>
          <p:spPr bwMode="auto">
            <a:xfrm>
              <a:off x="1634" y="1695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6277" name="Line 101"/>
            <p:cNvSpPr>
              <a:spLocks noChangeShapeType="1"/>
            </p:cNvSpPr>
            <p:nvPr/>
          </p:nvSpPr>
          <p:spPr bwMode="auto">
            <a:xfrm rot="16200000">
              <a:off x="1200" y="1584"/>
              <a:ext cx="6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6278" name="Line 102"/>
            <p:cNvSpPr>
              <a:spLocks noChangeShapeType="1"/>
            </p:cNvSpPr>
            <p:nvPr/>
          </p:nvSpPr>
          <p:spPr bwMode="auto">
            <a:xfrm rot="16200000">
              <a:off x="720" y="1392"/>
              <a:ext cx="6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6262" name="Freeform 86"/>
            <p:cNvSpPr>
              <a:spLocks/>
            </p:cNvSpPr>
            <p:nvPr/>
          </p:nvSpPr>
          <p:spPr bwMode="auto">
            <a:xfrm>
              <a:off x="1153" y="960"/>
              <a:ext cx="190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6263" name="Freeform 87"/>
            <p:cNvSpPr>
              <a:spLocks/>
            </p:cNvSpPr>
            <p:nvPr/>
          </p:nvSpPr>
          <p:spPr bwMode="auto">
            <a:xfrm>
              <a:off x="1153" y="960"/>
              <a:ext cx="190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6264" name="Freeform 88"/>
            <p:cNvSpPr>
              <a:spLocks/>
            </p:cNvSpPr>
            <p:nvPr/>
          </p:nvSpPr>
          <p:spPr bwMode="auto">
            <a:xfrm>
              <a:off x="1347" y="1026"/>
              <a:ext cx="49" cy="48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6265" name="Freeform 89"/>
            <p:cNvSpPr>
              <a:spLocks/>
            </p:cNvSpPr>
            <p:nvPr/>
          </p:nvSpPr>
          <p:spPr bwMode="auto">
            <a:xfrm>
              <a:off x="1347" y="1026"/>
              <a:ext cx="49" cy="48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grpSp>
          <p:nvGrpSpPr>
            <p:cNvPr id="306281" name="Group 105"/>
            <p:cNvGrpSpPr>
              <a:grpSpLocks/>
            </p:cNvGrpSpPr>
            <p:nvPr/>
          </p:nvGrpSpPr>
          <p:grpSpPr bwMode="auto">
            <a:xfrm>
              <a:off x="1488" y="1872"/>
              <a:ext cx="96" cy="96"/>
              <a:chOff x="768" y="2256"/>
              <a:chExt cx="192" cy="192"/>
            </a:xfrm>
          </p:grpSpPr>
          <p:sp>
            <p:nvSpPr>
              <p:cNvPr id="306279" name="Rectangle 103"/>
              <p:cNvSpPr>
                <a:spLocks noChangeArrowheads="1"/>
              </p:cNvSpPr>
              <p:nvPr/>
            </p:nvSpPr>
            <p:spPr bwMode="auto">
              <a:xfrm>
                <a:off x="768" y="2256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6280" name="Oval 104"/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306282" name="Group 106"/>
            <p:cNvGrpSpPr>
              <a:grpSpLocks/>
            </p:cNvGrpSpPr>
            <p:nvPr/>
          </p:nvGrpSpPr>
          <p:grpSpPr bwMode="auto">
            <a:xfrm>
              <a:off x="1008" y="1008"/>
              <a:ext cx="96" cy="96"/>
              <a:chOff x="768" y="2256"/>
              <a:chExt cx="192" cy="192"/>
            </a:xfrm>
          </p:grpSpPr>
          <p:sp>
            <p:nvSpPr>
              <p:cNvPr id="306283" name="Rectangle 107"/>
              <p:cNvSpPr>
                <a:spLocks noChangeArrowheads="1"/>
              </p:cNvSpPr>
              <p:nvPr/>
            </p:nvSpPr>
            <p:spPr bwMode="auto">
              <a:xfrm>
                <a:off x="768" y="2256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6284" name="Oval 108"/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306285" name="Group 109"/>
            <p:cNvGrpSpPr>
              <a:grpSpLocks/>
            </p:cNvGrpSpPr>
            <p:nvPr/>
          </p:nvGrpSpPr>
          <p:grpSpPr bwMode="auto">
            <a:xfrm>
              <a:off x="3168" y="1200"/>
              <a:ext cx="96" cy="96"/>
              <a:chOff x="768" y="2256"/>
              <a:chExt cx="192" cy="192"/>
            </a:xfrm>
          </p:grpSpPr>
          <p:sp>
            <p:nvSpPr>
              <p:cNvPr id="306286" name="Rectangle 110"/>
              <p:cNvSpPr>
                <a:spLocks noChangeArrowheads="1"/>
              </p:cNvSpPr>
              <p:nvPr/>
            </p:nvSpPr>
            <p:spPr bwMode="auto">
              <a:xfrm>
                <a:off x="768" y="2256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6287" name="Oval 111"/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306288" name="Group 112"/>
            <p:cNvGrpSpPr>
              <a:grpSpLocks/>
            </p:cNvGrpSpPr>
            <p:nvPr/>
          </p:nvGrpSpPr>
          <p:grpSpPr bwMode="auto">
            <a:xfrm>
              <a:off x="3168" y="1728"/>
              <a:ext cx="96" cy="96"/>
              <a:chOff x="768" y="2256"/>
              <a:chExt cx="192" cy="192"/>
            </a:xfrm>
          </p:grpSpPr>
          <p:sp>
            <p:nvSpPr>
              <p:cNvPr id="306289" name="Rectangle 113"/>
              <p:cNvSpPr>
                <a:spLocks noChangeArrowheads="1"/>
              </p:cNvSpPr>
              <p:nvPr/>
            </p:nvSpPr>
            <p:spPr bwMode="auto">
              <a:xfrm>
                <a:off x="768" y="2256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6290" name="Oval 114"/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06291" name="Text Box 115"/>
            <p:cNvSpPr txBox="1">
              <a:spLocks noChangeArrowheads="1"/>
            </p:cNvSpPr>
            <p:nvPr/>
          </p:nvSpPr>
          <p:spPr bwMode="auto">
            <a:xfrm>
              <a:off x="528" y="816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306292" name="Text Box 116"/>
            <p:cNvSpPr txBox="1">
              <a:spLocks noChangeArrowheads="1"/>
            </p:cNvSpPr>
            <p:nvPr/>
          </p:nvSpPr>
          <p:spPr bwMode="auto">
            <a:xfrm>
              <a:off x="528" y="1728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C</a:t>
              </a:r>
            </a:p>
          </p:txBody>
        </p:sp>
      </p:grpSp>
      <p:sp>
        <p:nvSpPr>
          <p:cNvPr id="306293" name="Text Box 117"/>
          <p:cNvSpPr txBox="1">
            <a:spLocks noChangeArrowheads="1"/>
          </p:cNvSpPr>
          <p:nvPr/>
        </p:nvSpPr>
        <p:spPr bwMode="auto">
          <a:xfrm>
            <a:off x="838200" y="1676400"/>
            <a:ext cx="762000" cy="2841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Data</a:t>
            </a:r>
          </a:p>
        </p:txBody>
      </p:sp>
      <p:sp>
        <p:nvSpPr>
          <p:cNvPr id="306294" name="Text Box 118"/>
          <p:cNvSpPr txBox="1">
            <a:spLocks noChangeArrowheads="1"/>
          </p:cNvSpPr>
          <p:nvPr/>
        </p:nvSpPr>
        <p:spPr bwMode="auto">
          <a:xfrm>
            <a:off x="838200" y="3048000"/>
            <a:ext cx="762000" cy="2841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Clock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1000" y="4114800"/>
            <a:ext cx="4070054" cy="2065338"/>
            <a:chOff x="381000" y="4114800"/>
            <a:chExt cx="4070054" cy="206533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650" y="4794250"/>
              <a:ext cx="3695404" cy="1219200"/>
            </a:xfrm>
            <a:prstGeom prst="rect">
              <a:avLst/>
            </a:prstGeom>
          </p:spPr>
        </p:pic>
        <p:sp>
          <p:nvSpPr>
            <p:cNvPr id="306213" name="Text Box 37"/>
            <p:cNvSpPr txBox="1">
              <a:spLocks noChangeArrowheads="1"/>
            </p:cNvSpPr>
            <p:nvPr/>
          </p:nvSpPr>
          <p:spPr bwMode="auto">
            <a:xfrm>
              <a:off x="381000" y="4114800"/>
              <a:ext cx="1044575" cy="339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Latching</a:t>
              </a:r>
            </a:p>
          </p:txBody>
        </p:sp>
        <p:sp>
          <p:nvSpPr>
            <p:cNvPr id="306214" name="Text Box 38"/>
            <p:cNvSpPr txBox="1">
              <a:spLocks noChangeArrowheads="1"/>
            </p:cNvSpPr>
            <p:nvPr/>
          </p:nvSpPr>
          <p:spPr bwMode="auto">
            <a:xfrm>
              <a:off x="533400" y="56388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06298" name="Text Box 122"/>
            <p:cNvSpPr txBox="1">
              <a:spLocks noChangeArrowheads="1"/>
            </p:cNvSpPr>
            <p:nvPr/>
          </p:nvSpPr>
          <p:spPr bwMode="auto">
            <a:xfrm>
              <a:off x="533400" y="46482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306300" name="Text Box 124"/>
            <p:cNvSpPr txBox="1">
              <a:spLocks noChangeArrowheads="1"/>
            </p:cNvSpPr>
            <p:nvPr/>
          </p:nvSpPr>
          <p:spPr bwMode="auto">
            <a:xfrm>
              <a:off x="1600200" y="46482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!d</a:t>
              </a:r>
            </a:p>
          </p:txBody>
        </p:sp>
        <p:sp>
          <p:nvSpPr>
            <p:cNvPr id="306301" name="Text Box 125"/>
            <p:cNvSpPr txBox="1">
              <a:spLocks noChangeArrowheads="1"/>
            </p:cNvSpPr>
            <p:nvPr/>
          </p:nvSpPr>
          <p:spPr bwMode="auto">
            <a:xfrm>
              <a:off x="2286000" y="46482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!d</a:t>
              </a:r>
            </a:p>
          </p:txBody>
        </p:sp>
        <p:sp>
          <p:nvSpPr>
            <p:cNvPr id="306302" name="Text Box 126"/>
            <p:cNvSpPr txBox="1">
              <a:spLocks noChangeArrowheads="1"/>
            </p:cNvSpPr>
            <p:nvPr/>
          </p:nvSpPr>
          <p:spPr bwMode="auto">
            <a:xfrm>
              <a:off x="2971800" y="46482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!d</a:t>
              </a:r>
            </a:p>
          </p:txBody>
        </p:sp>
        <p:sp>
          <p:nvSpPr>
            <p:cNvPr id="306303" name="Text Box 127"/>
            <p:cNvSpPr txBox="1">
              <a:spLocks noChangeArrowheads="1"/>
            </p:cNvSpPr>
            <p:nvPr/>
          </p:nvSpPr>
          <p:spPr bwMode="auto">
            <a:xfrm>
              <a:off x="3505200" y="46482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306305" name="Text Box 129"/>
            <p:cNvSpPr txBox="1">
              <a:spLocks noChangeArrowheads="1"/>
            </p:cNvSpPr>
            <p:nvPr/>
          </p:nvSpPr>
          <p:spPr bwMode="auto">
            <a:xfrm>
              <a:off x="2286000" y="58674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306306" name="Text Box 130"/>
            <p:cNvSpPr txBox="1">
              <a:spLocks noChangeArrowheads="1"/>
            </p:cNvSpPr>
            <p:nvPr/>
          </p:nvSpPr>
          <p:spPr bwMode="auto">
            <a:xfrm>
              <a:off x="2971800" y="58674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306307" name="Text Box 131"/>
            <p:cNvSpPr txBox="1">
              <a:spLocks noChangeArrowheads="1"/>
            </p:cNvSpPr>
            <p:nvPr/>
          </p:nvSpPr>
          <p:spPr bwMode="auto">
            <a:xfrm>
              <a:off x="3505200" y="58674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!d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800600" y="4114800"/>
            <a:ext cx="3803650" cy="2065338"/>
            <a:chOff x="4800600" y="4114800"/>
            <a:chExt cx="3803650" cy="2065338"/>
          </a:xfrm>
        </p:grpSpPr>
        <p:pic>
          <p:nvPicPr>
            <p:cNvPr id="147" name="Picture 1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22850" y="4870450"/>
              <a:ext cx="3581400" cy="1181587"/>
            </a:xfrm>
            <a:prstGeom prst="rect">
              <a:avLst/>
            </a:prstGeom>
          </p:spPr>
        </p:pic>
        <p:sp>
          <p:nvSpPr>
            <p:cNvPr id="306215" name="Text Box 39"/>
            <p:cNvSpPr txBox="1">
              <a:spLocks noChangeArrowheads="1"/>
            </p:cNvSpPr>
            <p:nvPr/>
          </p:nvSpPr>
          <p:spPr bwMode="auto">
            <a:xfrm>
              <a:off x="4800600" y="56388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06231" name="Text Box 55"/>
            <p:cNvSpPr txBox="1">
              <a:spLocks noChangeArrowheads="1"/>
            </p:cNvSpPr>
            <p:nvPr/>
          </p:nvSpPr>
          <p:spPr bwMode="auto">
            <a:xfrm>
              <a:off x="4953000" y="4114800"/>
              <a:ext cx="892175" cy="339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Storing</a:t>
              </a:r>
            </a:p>
          </p:txBody>
        </p:sp>
        <p:sp>
          <p:nvSpPr>
            <p:cNvPr id="306308" name="Text Box 132"/>
            <p:cNvSpPr txBox="1">
              <a:spLocks noChangeArrowheads="1"/>
            </p:cNvSpPr>
            <p:nvPr/>
          </p:nvSpPr>
          <p:spPr bwMode="auto">
            <a:xfrm>
              <a:off x="4800600" y="4716463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306309" name="Text Box 133"/>
            <p:cNvSpPr txBox="1">
              <a:spLocks noChangeArrowheads="1"/>
            </p:cNvSpPr>
            <p:nvPr/>
          </p:nvSpPr>
          <p:spPr bwMode="auto">
            <a:xfrm>
              <a:off x="5867400" y="4716463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!d</a:t>
              </a:r>
            </a:p>
          </p:txBody>
        </p:sp>
        <p:sp>
          <p:nvSpPr>
            <p:cNvPr id="306310" name="Text Box 134"/>
            <p:cNvSpPr txBox="1">
              <a:spLocks noChangeArrowheads="1"/>
            </p:cNvSpPr>
            <p:nvPr/>
          </p:nvSpPr>
          <p:spPr bwMode="auto">
            <a:xfrm>
              <a:off x="7696200" y="48006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q</a:t>
              </a:r>
            </a:p>
          </p:txBody>
        </p:sp>
        <p:sp>
          <p:nvSpPr>
            <p:cNvPr id="306311" name="Text Box 135"/>
            <p:cNvSpPr txBox="1">
              <a:spLocks noChangeArrowheads="1"/>
            </p:cNvSpPr>
            <p:nvPr/>
          </p:nvSpPr>
          <p:spPr bwMode="auto">
            <a:xfrm>
              <a:off x="7696200" y="57150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!q</a:t>
              </a:r>
            </a:p>
          </p:txBody>
        </p:sp>
        <p:sp>
          <p:nvSpPr>
            <p:cNvPr id="306312" name="Text Box 136"/>
            <p:cNvSpPr txBox="1">
              <a:spLocks noChangeArrowheads="1"/>
            </p:cNvSpPr>
            <p:nvPr/>
          </p:nvSpPr>
          <p:spPr bwMode="auto">
            <a:xfrm>
              <a:off x="7162800" y="48006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!q</a:t>
              </a:r>
            </a:p>
          </p:txBody>
        </p:sp>
        <p:sp>
          <p:nvSpPr>
            <p:cNvPr id="306313" name="Text Box 137"/>
            <p:cNvSpPr txBox="1">
              <a:spLocks noChangeArrowheads="1"/>
            </p:cNvSpPr>
            <p:nvPr/>
          </p:nvSpPr>
          <p:spPr bwMode="auto">
            <a:xfrm>
              <a:off x="7162800" y="5783263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q</a:t>
              </a:r>
            </a:p>
          </p:txBody>
        </p:sp>
        <p:sp>
          <p:nvSpPr>
            <p:cNvPr id="306314" name="Text Box 138"/>
            <p:cNvSpPr txBox="1">
              <a:spLocks noChangeArrowheads="1"/>
            </p:cNvSpPr>
            <p:nvPr/>
          </p:nvSpPr>
          <p:spPr bwMode="auto">
            <a:xfrm>
              <a:off x="6477000" y="58674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06315" name="Text Box 139"/>
            <p:cNvSpPr txBox="1">
              <a:spLocks noChangeArrowheads="1"/>
            </p:cNvSpPr>
            <p:nvPr/>
          </p:nvSpPr>
          <p:spPr bwMode="auto">
            <a:xfrm>
              <a:off x="6477000" y="47244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06746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Transparent 1-Bit Latch</a:t>
            </a:r>
          </a:p>
        </p:txBody>
      </p:sp>
      <p:sp>
        <p:nvSpPr>
          <p:cNvPr id="307313" name="Rectangle 113"/>
          <p:cNvSpPr>
            <a:spLocks noGrp="1" noChangeArrowheads="1"/>
          </p:cNvSpPr>
          <p:nvPr>
            <p:ph type="body" idx="1"/>
          </p:nvPr>
        </p:nvSpPr>
        <p:spPr>
          <a:xfrm>
            <a:off x="290513" y="4038600"/>
            <a:ext cx="8294687" cy="2393950"/>
          </a:xfrm>
        </p:spPr>
        <p:txBody>
          <a:bodyPr/>
          <a:lstStyle/>
          <a:p>
            <a:pPr lvl="1"/>
            <a:r>
              <a:rPr lang="en-US"/>
              <a:t>When in latching mode, combinational propogation from D to Q+ and Q–</a:t>
            </a:r>
          </a:p>
          <a:p>
            <a:pPr lvl="1"/>
            <a:r>
              <a:rPr lang="en-US"/>
              <a:t>Value latched depends on value of D as C falls</a:t>
            </a:r>
          </a:p>
        </p:txBody>
      </p:sp>
      <p:grpSp>
        <p:nvGrpSpPr>
          <p:cNvPr id="307317" name="Group 117"/>
          <p:cNvGrpSpPr>
            <a:grpSpLocks/>
          </p:cNvGrpSpPr>
          <p:nvPr/>
        </p:nvGrpSpPr>
        <p:grpSpPr bwMode="auto">
          <a:xfrm>
            <a:off x="4724400" y="1201738"/>
            <a:ext cx="3962400" cy="2316162"/>
            <a:chOff x="2976" y="757"/>
            <a:chExt cx="2496" cy="1459"/>
          </a:xfrm>
        </p:grpSpPr>
        <p:grpSp>
          <p:nvGrpSpPr>
            <p:cNvPr id="307300" name="Group 100"/>
            <p:cNvGrpSpPr>
              <a:grpSpLocks/>
            </p:cNvGrpSpPr>
            <p:nvPr/>
          </p:nvGrpSpPr>
          <p:grpSpPr bwMode="auto">
            <a:xfrm>
              <a:off x="2976" y="1200"/>
              <a:ext cx="2496" cy="807"/>
              <a:chOff x="2880" y="2654"/>
              <a:chExt cx="2496" cy="807"/>
            </a:xfrm>
          </p:grpSpPr>
          <p:sp>
            <p:nvSpPr>
              <p:cNvPr id="307288" name="Freeform 88"/>
              <p:cNvSpPr>
                <a:spLocks/>
              </p:cNvSpPr>
              <p:nvPr/>
            </p:nvSpPr>
            <p:spPr bwMode="auto">
              <a:xfrm>
                <a:off x="3216" y="2688"/>
                <a:ext cx="2160" cy="144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336" y="144"/>
                  </a:cxn>
                  <a:cxn ang="0">
                    <a:pos x="336" y="0"/>
                  </a:cxn>
                  <a:cxn ang="0">
                    <a:pos x="1392" y="0"/>
                  </a:cxn>
                  <a:cxn ang="0">
                    <a:pos x="1392" y="144"/>
                  </a:cxn>
                  <a:cxn ang="0">
                    <a:pos x="2160" y="144"/>
                  </a:cxn>
                </a:cxnLst>
                <a:rect l="0" t="0" r="r" b="b"/>
                <a:pathLst>
                  <a:path w="2160" h="144">
                    <a:moveTo>
                      <a:pt x="0" y="144"/>
                    </a:moveTo>
                    <a:lnTo>
                      <a:pt x="336" y="144"/>
                    </a:lnTo>
                    <a:lnTo>
                      <a:pt x="336" y="0"/>
                    </a:lnTo>
                    <a:lnTo>
                      <a:pt x="1392" y="0"/>
                    </a:lnTo>
                    <a:lnTo>
                      <a:pt x="1392" y="144"/>
                    </a:lnTo>
                    <a:lnTo>
                      <a:pt x="2160" y="144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7289" name="Text Box 89"/>
              <p:cNvSpPr txBox="1">
                <a:spLocks noChangeArrowheads="1"/>
              </p:cNvSpPr>
              <p:nvPr/>
            </p:nvSpPr>
            <p:spPr bwMode="auto">
              <a:xfrm>
                <a:off x="2880" y="2654"/>
                <a:ext cx="336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07291" name="Freeform 91"/>
              <p:cNvSpPr>
                <a:spLocks/>
              </p:cNvSpPr>
              <p:nvPr/>
            </p:nvSpPr>
            <p:spPr bwMode="auto">
              <a:xfrm>
                <a:off x="3216" y="2976"/>
                <a:ext cx="2160" cy="144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144" y="144"/>
                  </a:cxn>
                  <a:cxn ang="0">
                    <a:pos x="144" y="0"/>
                  </a:cxn>
                  <a:cxn ang="0">
                    <a:pos x="480" y="0"/>
                  </a:cxn>
                  <a:cxn ang="0">
                    <a:pos x="480" y="144"/>
                  </a:cxn>
                  <a:cxn ang="0">
                    <a:pos x="912" y="144"/>
                  </a:cxn>
                  <a:cxn ang="0">
                    <a:pos x="912" y="0"/>
                  </a:cxn>
                  <a:cxn ang="0">
                    <a:pos x="1248" y="0"/>
                  </a:cxn>
                  <a:cxn ang="0">
                    <a:pos x="1248" y="144"/>
                  </a:cxn>
                  <a:cxn ang="0">
                    <a:pos x="1584" y="144"/>
                  </a:cxn>
                  <a:cxn ang="0">
                    <a:pos x="1584" y="0"/>
                  </a:cxn>
                  <a:cxn ang="0">
                    <a:pos x="2160" y="0"/>
                  </a:cxn>
                </a:cxnLst>
                <a:rect l="0" t="0" r="r" b="b"/>
                <a:pathLst>
                  <a:path w="216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480" y="0"/>
                    </a:lnTo>
                    <a:lnTo>
                      <a:pt x="480" y="144"/>
                    </a:lnTo>
                    <a:lnTo>
                      <a:pt x="912" y="144"/>
                    </a:lnTo>
                    <a:lnTo>
                      <a:pt x="912" y="0"/>
                    </a:lnTo>
                    <a:lnTo>
                      <a:pt x="1248" y="0"/>
                    </a:lnTo>
                    <a:lnTo>
                      <a:pt x="1248" y="144"/>
                    </a:lnTo>
                    <a:lnTo>
                      <a:pt x="1584" y="144"/>
                    </a:lnTo>
                    <a:lnTo>
                      <a:pt x="1584" y="0"/>
                    </a:lnTo>
                    <a:lnTo>
                      <a:pt x="2160" y="0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7292" name="Text Box 92"/>
              <p:cNvSpPr txBox="1">
                <a:spLocks noChangeArrowheads="1"/>
              </p:cNvSpPr>
              <p:nvPr/>
            </p:nvSpPr>
            <p:spPr bwMode="auto">
              <a:xfrm>
                <a:off x="2880" y="2928"/>
                <a:ext cx="336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307293" name="Freeform 93"/>
              <p:cNvSpPr>
                <a:spLocks/>
              </p:cNvSpPr>
              <p:nvPr/>
            </p:nvSpPr>
            <p:spPr bwMode="auto">
              <a:xfrm>
                <a:off x="3216" y="3312"/>
                <a:ext cx="2160" cy="144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432" y="144"/>
                  </a:cxn>
                  <a:cxn ang="0">
                    <a:pos x="432" y="0"/>
                  </a:cxn>
                  <a:cxn ang="0">
                    <a:pos x="576" y="0"/>
                  </a:cxn>
                  <a:cxn ang="0">
                    <a:pos x="576" y="144"/>
                  </a:cxn>
                  <a:cxn ang="0">
                    <a:pos x="960" y="144"/>
                  </a:cxn>
                  <a:cxn ang="0">
                    <a:pos x="960" y="0"/>
                  </a:cxn>
                  <a:cxn ang="0">
                    <a:pos x="1296" y="0"/>
                  </a:cxn>
                  <a:cxn ang="0">
                    <a:pos x="1296" y="144"/>
                  </a:cxn>
                  <a:cxn ang="0">
                    <a:pos x="2160" y="144"/>
                  </a:cxn>
                </a:cxnLst>
                <a:rect l="0" t="0" r="r" b="b"/>
                <a:pathLst>
                  <a:path w="2160" h="144">
                    <a:moveTo>
                      <a:pt x="0" y="144"/>
                    </a:moveTo>
                    <a:lnTo>
                      <a:pt x="432" y="144"/>
                    </a:lnTo>
                    <a:lnTo>
                      <a:pt x="432" y="0"/>
                    </a:lnTo>
                    <a:lnTo>
                      <a:pt x="576" y="0"/>
                    </a:lnTo>
                    <a:lnTo>
                      <a:pt x="576" y="144"/>
                    </a:lnTo>
                    <a:lnTo>
                      <a:pt x="960" y="144"/>
                    </a:lnTo>
                    <a:lnTo>
                      <a:pt x="960" y="0"/>
                    </a:lnTo>
                    <a:lnTo>
                      <a:pt x="1296" y="0"/>
                    </a:lnTo>
                    <a:lnTo>
                      <a:pt x="1296" y="144"/>
                    </a:lnTo>
                    <a:lnTo>
                      <a:pt x="2160" y="144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7294" name="Freeform 94"/>
              <p:cNvSpPr>
                <a:spLocks/>
              </p:cNvSpPr>
              <p:nvPr/>
            </p:nvSpPr>
            <p:spPr bwMode="auto">
              <a:xfrm>
                <a:off x="3522" y="2760"/>
                <a:ext cx="114" cy="636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84" y="42"/>
                  </a:cxn>
                  <a:cxn ang="0">
                    <a:pos x="96" y="78"/>
                  </a:cxn>
                  <a:cxn ang="0">
                    <a:pos x="102" y="96"/>
                  </a:cxn>
                  <a:cxn ang="0">
                    <a:pos x="96" y="228"/>
                  </a:cxn>
                  <a:cxn ang="0">
                    <a:pos x="36" y="336"/>
                  </a:cxn>
                  <a:cxn ang="0">
                    <a:pos x="12" y="408"/>
                  </a:cxn>
                  <a:cxn ang="0">
                    <a:pos x="0" y="444"/>
                  </a:cxn>
                  <a:cxn ang="0">
                    <a:pos x="114" y="636"/>
                  </a:cxn>
                </a:cxnLst>
                <a:rect l="0" t="0" r="r" b="b"/>
                <a:pathLst>
                  <a:path w="114" h="636">
                    <a:moveTo>
                      <a:pt x="36" y="0"/>
                    </a:moveTo>
                    <a:cubicBezTo>
                      <a:pt x="60" y="8"/>
                      <a:pt x="66" y="24"/>
                      <a:pt x="84" y="42"/>
                    </a:cubicBezTo>
                    <a:cubicBezTo>
                      <a:pt x="88" y="54"/>
                      <a:pt x="92" y="66"/>
                      <a:pt x="96" y="78"/>
                    </a:cubicBezTo>
                    <a:cubicBezTo>
                      <a:pt x="98" y="84"/>
                      <a:pt x="102" y="96"/>
                      <a:pt x="102" y="96"/>
                    </a:cubicBezTo>
                    <a:cubicBezTo>
                      <a:pt x="100" y="140"/>
                      <a:pt x="101" y="184"/>
                      <a:pt x="96" y="228"/>
                    </a:cubicBezTo>
                    <a:cubicBezTo>
                      <a:pt x="91" y="273"/>
                      <a:pt x="49" y="297"/>
                      <a:pt x="36" y="336"/>
                    </a:cubicBezTo>
                    <a:cubicBezTo>
                      <a:pt x="28" y="360"/>
                      <a:pt x="20" y="384"/>
                      <a:pt x="12" y="408"/>
                    </a:cubicBezTo>
                    <a:cubicBezTo>
                      <a:pt x="8" y="420"/>
                      <a:pt x="0" y="444"/>
                      <a:pt x="0" y="444"/>
                    </a:cubicBezTo>
                    <a:cubicBezTo>
                      <a:pt x="4" y="520"/>
                      <a:pt x="6" y="636"/>
                      <a:pt x="114" y="636"/>
                    </a:cubicBezTo>
                  </a:path>
                </a:pathLst>
              </a:custGeom>
              <a:noFill/>
              <a:ln w="1905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7296" name="Freeform 96"/>
              <p:cNvSpPr>
                <a:spLocks/>
              </p:cNvSpPr>
              <p:nvPr/>
            </p:nvSpPr>
            <p:spPr bwMode="auto">
              <a:xfrm>
                <a:off x="3696" y="3036"/>
                <a:ext cx="84" cy="3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" y="36"/>
                  </a:cxn>
                  <a:cxn ang="0">
                    <a:pos x="60" y="72"/>
                  </a:cxn>
                  <a:cxn ang="0">
                    <a:pos x="6" y="282"/>
                  </a:cxn>
                  <a:cxn ang="0">
                    <a:pos x="84" y="384"/>
                  </a:cxn>
                </a:cxnLst>
                <a:rect l="0" t="0" r="r" b="b"/>
                <a:pathLst>
                  <a:path w="84" h="384">
                    <a:moveTo>
                      <a:pt x="0" y="0"/>
                    </a:moveTo>
                    <a:cubicBezTo>
                      <a:pt x="21" y="7"/>
                      <a:pt x="38" y="14"/>
                      <a:pt x="48" y="36"/>
                    </a:cubicBezTo>
                    <a:cubicBezTo>
                      <a:pt x="53" y="48"/>
                      <a:pt x="60" y="72"/>
                      <a:pt x="60" y="72"/>
                    </a:cubicBezTo>
                    <a:cubicBezTo>
                      <a:pt x="50" y="143"/>
                      <a:pt x="20" y="211"/>
                      <a:pt x="6" y="282"/>
                    </a:cubicBezTo>
                    <a:cubicBezTo>
                      <a:pt x="12" y="334"/>
                      <a:pt x="22" y="384"/>
                      <a:pt x="84" y="384"/>
                    </a:cubicBezTo>
                  </a:path>
                </a:pathLst>
              </a:custGeom>
              <a:noFill/>
              <a:ln w="1905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7297" name="Freeform 97"/>
              <p:cNvSpPr>
                <a:spLocks/>
              </p:cNvSpPr>
              <p:nvPr/>
            </p:nvSpPr>
            <p:spPr bwMode="auto">
              <a:xfrm>
                <a:off x="4114" y="3024"/>
                <a:ext cx="74" cy="372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62" y="36"/>
                  </a:cxn>
                  <a:cxn ang="0">
                    <a:pos x="74" y="72"/>
                  </a:cxn>
                  <a:cxn ang="0">
                    <a:pos x="20" y="282"/>
                  </a:cxn>
                  <a:cxn ang="0">
                    <a:pos x="62" y="372"/>
                  </a:cxn>
                </a:cxnLst>
                <a:rect l="0" t="0" r="r" b="b"/>
                <a:pathLst>
                  <a:path w="74" h="372">
                    <a:moveTo>
                      <a:pt x="14" y="0"/>
                    </a:moveTo>
                    <a:cubicBezTo>
                      <a:pt x="35" y="7"/>
                      <a:pt x="52" y="14"/>
                      <a:pt x="62" y="36"/>
                    </a:cubicBezTo>
                    <a:cubicBezTo>
                      <a:pt x="67" y="48"/>
                      <a:pt x="74" y="72"/>
                      <a:pt x="74" y="72"/>
                    </a:cubicBezTo>
                    <a:cubicBezTo>
                      <a:pt x="64" y="143"/>
                      <a:pt x="34" y="211"/>
                      <a:pt x="20" y="282"/>
                    </a:cubicBezTo>
                    <a:cubicBezTo>
                      <a:pt x="26" y="334"/>
                      <a:pt x="0" y="372"/>
                      <a:pt x="62" y="372"/>
                    </a:cubicBezTo>
                  </a:path>
                </a:pathLst>
              </a:custGeom>
              <a:noFill/>
              <a:ln w="1905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7298" name="Freeform 98"/>
              <p:cNvSpPr>
                <a:spLocks/>
              </p:cNvSpPr>
              <p:nvPr/>
            </p:nvSpPr>
            <p:spPr bwMode="auto">
              <a:xfrm>
                <a:off x="4450" y="3024"/>
                <a:ext cx="74" cy="372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62" y="36"/>
                  </a:cxn>
                  <a:cxn ang="0">
                    <a:pos x="74" y="72"/>
                  </a:cxn>
                  <a:cxn ang="0">
                    <a:pos x="20" y="282"/>
                  </a:cxn>
                  <a:cxn ang="0">
                    <a:pos x="62" y="372"/>
                  </a:cxn>
                </a:cxnLst>
                <a:rect l="0" t="0" r="r" b="b"/>
                <a:pathLst>
                  <a:path w="74" h="372">
                    <a:moveTo>
                      <a:pt x="14" y="0"/>
                    </a:moveTo>
                    <a:cubicBezTo>
                      <a:pt x="35" y="7"/>
                      <a:pt x="52" y="14"/>
                      <a:pt x="62" y="36"/>
                    </a:cubicBezTo>
                    <a:cubicBezTo>
                      <a:pt x="67" y="48"/>
                      <a:pt x="74" y="72"/>
                      <a:pt x="74" y="72"/>
                    </a:cubicBezTo>
                    <a:cubicBezTo>
                      <a:pt x="64" y="143"/>
                      <a:pt x="34" y="211"/>
                      <a:pt x="20" y="282"/>
                    </a:cubicBezTo>
                    <a:cubicBezTo>
                      <a:pt x="26" y="334"/>
                      <a:pt x="0" y="372"/>
                      <a:pt x="62" y="372"/>
                    </a:cubicBezTo>
                  </a:path>
                </a:pathLst>
              </a:custGeom>
              <a:noFill/>
              <a:ln w="1905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7299" name="Text Box 99"/>
              <p:cNvSpPr txBox="1">
                <a:spLocks noChangeArrowheads="1"/>
              </p:cNvSpPr>
              <p:nvPr/>
            </p:nvSpPr>
            <p:spPr bwMode="auto">
              <a:xfrm>
                <a:off x="2880" y="3264"/>
                <a:ext cx="336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Q+</a:t>
                </a:r>
              </a:p>
            </p:txBody>
          </p:sp>
        </p:grpSp>
        <p:sp>
          <p:nvSpPr>
            <p:cNvPr id="307314" name="Text Box 114"/>
            <p:cNvSpPr txBox="1">
              <a:spLocks noChangeArrowheads="1"/>
            </p:cNvSpPr>
            <p:nvPr/>
          </p:nvSpPr>
          <p:spPr bwMode="auto">
            <a:xfrm>
              <a:off x="3667" y="2019"/>
              <a:ext cx="357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Time</a:t>
              </a:r>
            </a:p>
          </p:txBody>
        </p:sp>
        <p:sp>
          <p:nvSpPr>
            <p:cNvPr id="307315" name="Line 115"/>
            <p:cNvSpPr>
              <a:spLocks noChangeShapeType="1"/>
            </p:cNvSpPr>
            <p:nvPr/>
          </p:nvSpPr>
          <p:spPr bwMode="auto">
            <a:xfrm>
              <a:off x="4032" y="2112"/>
              <a:ext cx="816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7316" name="Text Box 116"/>
            <p:cNvSpPr txBox="1">
              <a:spLocks noChangeArrowheads="1"/>
            </p:cNvSpPr>
            <p:nvPr/>
          </p:nvSpPr>
          <p:spPr bwMode="auto">
            <a:xfrm>
              <a:off x="3283" y="757"/>
              <a:ext cx="866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Changing D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8450" y="1212850"/>
            <a:ext cx="4070054" cy="2065338"/>
            <a:chOff x="381000" y="4114800"/>
            <a:chExt cx="4070054" cy="2065338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650" y="4794250"/>
              <a:ext cx="3695404" cy="1219200"/>
            </a:xfrm>
            <a:prstGeom prst="rect">
              <a:avLst/>
            </a:prstGeom>
          </p:spPr>
        </p:pic>
        <p:sp>
          <p:nvSpPr>
            <p:cNvPr id="33" name="Text Box 37"/>
            <p:cNvSpPr txBox="1">
              <a:spLocks noChangeArrowheads="1"/>
            </p:cNvSpPr>
            <p:nvPr/>
          </p:nvSpPr>
          <p:spPr bwMode="auto">
            <a:xfrm>
              <a:off x="381000" y="4114800"/>
              <a:ext cx="1044575" cy="339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Latching</a:t>
              </a:r>
            </a:p>
          </p:txBody>
        </p:sp>
        <p:sp>
          <p:nvSpPr>
            <p:cNvPr id="34" name="Text Box 38"/>
            <p:cNvSpPr txBox="1">
              <a:spLocks noChangeArrowheads="1"/>
            </p:cNvSpPr>
            <p:nvPr/>
          </p:nvSpPr>
          <p:spPr bwMode="auto">
            <a:xfrm>
              <a:off x="533400" y="56388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5" name="Text Box 122"/>
            <p:cNvSpPr txBox="1">
              <a:spLocks noChangeArrowheads="1"/>
            </p:cNvSpPr>
            <p:nvPr/>
          </p:nvSpPr>
          <p:spPr bwMode="auto">
            <a:xfrm>
              <a:off x="533400" y="46482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36" name="Text Box 124"/>
            <p:cNvSpPr txBox="1">
              <a:spLocks noChangeArrowheads="1"/>
            </p:cNvSpPr>
            <p:nvPr/>
          </p:nvSpPr>
          <p:spPr bwMode="auto">
            <a:xfrm>
              <a:off x="1600200" y="46482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!d</a:t>
              </a:r>
            </a:p>
          </p:txBody>
        </p:sp>
        <p:sp>
          <p:nvSpPr>
            <p:cNvPr id="37" name="Text Box 125"/>
            <p:cNvSpPr txBox="1">
              <a:spLocks noChangeArrowheads="1"/>
            </p:cNvSpPr>
            <p:nvPr/>
          </p:nvSpPr>
          <p:spPr bwMode="auto">
            <a:xfrm>
              <a:off x="2286000" y="46482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!d</a:t>
              </a:r>
            </a:p>
          </p:txBody>
        </p:sp>
        <p:sp>
          <p:nvSpPr>
            <p:cNvPr id="38" name="Text Box 126"/>
            <p:cNvSpPr txBox="1">
              <a:spLocks noChangeArrowheads="1"/>
            </p:cNvSpPr>
            <p:nvPr/>
          </p:nvSpPr>
          <p:spPr bwMode="auto">
            <a:xfrm>
              <a:off x="2971800" y="46482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!d</a:t>
              </a:r>
            </a:p>
          </p:txBody>
        </p:sp>
        <p:sp>
          <p:nvSpPr>
            <p:cNvPr id="39" name="Text Box 127"/>
            <p:cNvSpPr txBox="1">
              <a:spLocks noChangeArrowheads="1"/>
            </p:cNvSpPr>
            <p:nvPr/>
          </p:nvSpPr>
          <p:spPr bwMode="auto">
            <a:xfrm>
              <a:off x="3505200" y="46482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40" name="Text Box 129"/>
            <p:cNvSpPr txBox="1">
              <a:spLocks noChangeArrowheads="1"/>
            </p:cNvSpPr>
            <p:nvPr/>
          </p:nvSpPr>
          <p:spPr bwMode="auto">
            <a:xfrm>
              <a:off x="2286000" y="58674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41" name="Text Box 130"/>
            <p:cNvSpPr txBox="1">
              <a:spLocks noChangeArrowheads="1"/>
            </p:cNvSpPr>
            <p:nvPr/>
          </p:nvSpPr>
          <p:spPr bwMode="auto">
            <a:xfrm>
              <a:off x="2971800" y="58674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42" name="Text Box 131"/>
            <p:cNvSpPr txBox="1">
              <a:spLocks noChangeArrowheads="1"/>
            </p:cNvSpPr>
            <p:nvPr/>
          </p:nvSpPr>
          <p:spPr bwMode="auto">
            <a:xfrm>
              <a:off x="3505200" y="58674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!d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26674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65" name="Rectangle 117"/>
          <p:cNvSpPr>
            <a:spLocks noChangeArrowheads="1"/>
          </p:cNvSpPr>
          <p:nvPr/>
        </p:nvSpPr>
        <p:spPr bwMode="auto">
          <a:xfrm>
            <a:off x="3733800" y="1447800"/>
            <a:ext cx="4724400" cy="2514600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250" name="Rectangle 2"/>
          <p:cNvSpPr>
            <a:spLocks noChangeArrowheads="1"/>
          </p:cNvSpPr>
          <p:nvPr/>
        </p:nvSpPr>
        <p:spPr bwMode="auto">
          <a:xfrm>
            <a:off x="5334000" y="1600200"/>
            <a:ext cx="2971800" cy="2209800"/>
          </a:xfrm>
          <a:prstGeom prst="rect">
            <a:avLst/>
          </a:prstGeom>
          <a:solidFill>
            <a:srgbClr val="FFCCFF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Edge-Triggered Latch</a:t>
            </a:r>
          </a:p>
        </p:txBody>
      </p:sp>
      <p:sp>
        <p:nvSpPr>
          <p:cNvPr id="309388" name="Rectangle 140"/>
          <p:cNvSpPr>
            <a:spLocks noGrp="1" noChangeArrowheads="1"/>
          </p:cNvSpPr>
          <p:nvPr>
            <p:ph type="body" idx="1"/>
          </p:nvPr>
        </p:nvSpPr>
        <p:spPr>
          <a:xfrm>
            <a:off x="4648200" y="4038600"/>
            <a:ext cx="3937000" cy="2393950"/>
          </a:xfrm>
        </p:spPr>
        <p:txBody>
          <a:bodyPr/>
          <a:lstStyle/>
          <a:p>
            <a:pPr lvl="1"/>
            <a:r>
              <a:rPr lang="en-US"/>
              <a:t>Only in latching mode for brief period</a:t>
            </a:r>
          </a:p>
          <a:p>
            <a:pPr lvl="2"/>
            <a:r>
              <a:rPr lang="en-US"/>
              <a:t>Rising clock edge</a:t>
            </a:r>
          </a:p>
          <a:p>
            <a:pPr lvl="1"/>
            <a:r>
              <a:rPr lang="en-US"/>
              <a:t>Value latched depends on data as clock rises</a:t>
            </a:r>
          </a:p>
          <a:p>
            <a:pPr lvl="1"/>
            <a:r>
              <a:rPr lang="en-US"/>
              <a:t>Output remains stable at all other times</a:t>
            </a:r>
          </a:p>
        </p:txBody>
      </p:sp>
      <p:sp>
        <p:nvSpPr>
          <p:cNvPr id="309254" name="Line 6"/>
          <p:cNvSpPr>
            <a:spLocks noChangeShapeType="1"/>
          </p:cNvSpPr>
          <p:nvPr/>
        </p:nvSpPr>
        <p:spPr bwMode="auto">
          <a:xfrm>
            <a:off x="3886200" y="3048000"/>
            <a:ext cx="914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>
            <a:off x="5489575" y="2420938"/>
            <a:ext cx="4556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 flipV="1">
            <a:off x="5413375" y="2157413"/>
            <a:ext cx="533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257" name="Freeform 9"/>
          <p:cNvSpPr>
            <a:spLocks/>
          </p:cNvSpPr>
          <p:nvPr/>
        </p:nvSpPr>
        <p:spPr bwMode="auto">
          <a:xfrm>
            <a:off x="5867400" y="2039938"/>
            <a:ext cx="650875" cy="4397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0"/>
              </a:cxn>
              <a:cxn ang="0">
                <a:pos x="190" y="0"/>
              </a:cxn>
              <a:cxn ang="0">
                <a:pos x="227" y="3"/>
              </a:cxn>
              <a:cxn ang="0">
                <a:pos x="262" y="11"/>
              </a:cxn>
              <a:cxn ang="0">
                <a:pos x="292" y="22"/>
              </a:cxn>
              <a:cxn ang="0">
                <a:pos x="322" y="40"/>
              </a:cxn>
              <a:cxn ang="0">
                <a:pos x="372" y="81"/>
              </a:cxn>
              <a:cxn ang="0">
                <a:pos x="410" y="140"/>
              </a:cxn>
              <a:cxn ang="0">
                <a:pos x="410" y="140"/>
              </a:cxn>
              <a:cxn ang="0">
                <a:pos x="372" y="195"/>
              </a:cxn>
              <a:cxn ang="0">
                <a:pos x="322" y="240"/>
              </a:cxn>
              <a:cxn ang="0">
                <a:pos x="292" y="254"/>
              </a:cxn>
              <a:cxn ang="0">
                <a:pos x="262" y="266"/>
              </a:cxn>
              <a:cxn ang="0">
                <a:pos x="227" y="273"/>
              </a:cxn>
              <a:cxn ang="0">
                <a:pos x="190" y="277"/>
              </a:cxn>
              <a:cxn ang="0">
                <a:pos x="190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277"/>
              </a:cxn>
              <a:cxn ang="0">
                <a:pos x="22" y="247"/>
              </a:cxn>
              <a:cxn ang="0">
                <a:pos x="38" y="214"/>
              </a:cxn>
              <a:cxn ang="0">
                <a:pos x="45" y="177"/>
              </a:cxn>
              <a:cxn ang="0">
                <a:pos x="49" y="140"/>
              </a:cxn>
              <a:cxn ang="0">
                <a:pos x="49" y="140"/>
              </a:cxn>
              <a:cxn ang="0">
                <a:pos x="45" y="99"/>
              </a:cxn>
              <a:cxn ang="0">
                <a:pos x="38" y="66"/>
              </a:cxn>
              <a:cxn ang="0">
                <a:pos x="22" y="33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10" h="277">
                <a:moveTo>
                  <a:pt x="0" y="0"/>
                </a:moveTo>
                <a:lnTo>
                  <a:pt x="190" y="0"/>
                </a:lnTo>
                <a:lnTo>
                  <a:pt x="190" y="0"/>
                </a:lnTo>
                <a:lnTo>
                  <a:pt x="227" y="3"/>
                </a:lnTo>
                <a:lnTo>
                  <a:pt x="262" y="11"/>
                </a:lnTo>
                <a:lnTo>
                  <a:pt x="292" y="22"/>
                </a:lnTo>
                <a:lnTo>
                  <a:pt x="322" y="40"/>
                </a:lnTo>
                <a:lnTo>
                  <a:pt x="372" y="81"/>
                </a:lnTo>
                <a:lnTo>
                  <a:pt x="410" y="140"/>
                </a:lnTo>
                <a:lnTo>
                  <a:pt x="410" y="140"/>
                </a:lnTo>
                <a:lnTo>
                  <a:pt x="372" y="195"/>
                </a:lnTo>
                <a:lnTo>
                  <a:pt x="322" y="240"/>
                </a:lnTo>
                <a:lnTo>
                  <a:pt x="292" y="254"/>
                </a:lnTo>
                <a:lnTo>
                  <a:pt x="262" y="266"/>
                </a:lnTo>
                <a:lnTo>
                  <a:pt x="227" y="273"/>
                </a:lnTo>
                <a:lnTo>
                  <a:pt x="190" y="277"/>
                </a:lnTo>
                <a:lnTo>
                  <a:pt x="19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22" y="247"/>
                </a:lnTo>
                <a:lnTo>
                  <a:pt x="38" y="214"/>
                </a:lnTo>
                <a:lnTo>
                  <a:pt x="45" y="177"/>
                </a:lnTo>
                <a:lnTo>
                  <a:pt x="49" y="140"/>
                </a:lnTo>
                <a:lnTo>
                  <a:pt x="49" y="140"/>
                </a:lnTo>
                <a:lnTo>
                  <a:pt x="45" y="99"/>
                </a:lnTo>
                <a:lnTo>
                  <a:pt x="38" y="66"/>
                </a:lnTo>
                <a:lnTo>
                  <a:pt x="22" y="33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258" name="Line 10"/>
          <p:cNvSpPr>
            <a:spLocks noChangeShapeType="1"/>
          </p:cNvSpPr>
          <p:nvPr/>
        </p:nvSpPr>
        <p:spPr bwMode="auto">
          <a:xfrm>
            <a:off x="7008813" y="2262188"/>
            <a:ext cx="690562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grpSp>
        <p:nvGrpSpPr>
          <p:cNvPr id="309259" name="Group 11"/>
          <p:cNvGrpSpPr>
            <a:grpSpLocks/>
          </p:cNvGrpSpPr>
          <p:nvPr/>
        </p:nvGrpSpPr>
        <p:grpSpPr bwMode="auto">
          <a:xfrm>
            <a:off x="6707188" y="2116138"/>
            <a:ext cx="385762" cy="292100"/>
            <a:chOff x="2159" y="1440"/>
            <a:chExt cx="243" cy="184"/>
          </a:xfrm>
        </p:grpSpPr>
        <p:sp>
          <p:nvSpPr>
            <p:cNvPr id="309260" name="Freeform 12"/>
            <p:cNvSpPr>
              <a:spLocks/>
            </p:cNvSpPr>
            <p:nvPr/>
          </p:nvSpPr>
          <p:spPr bwMode="auto">
            <a:xfrm>
              <a:off x="2159" y="1440"/>
              <a:ext cx="190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9261" name="Freeform 13"/>
            <p:cNvSpPr>
              <a:spLocks/>
            </p:cNvSpPr>
            <p:nvPr/>
          </p:nvSpPr>
          <p:spPr bwMode="auto">
            <a:xfrm>
              <a:off x="2159" y="1440"/>
              <a:ext cx="190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9262" name="Freeform 14"/>
            <p:cNvSpPr>
              <a:spLocks/>
            </p:cNvSpPr>
            <p:nvPr/>
          </p:nvSpPr>
          <p:spPr bwMode="auto">
            <a:xfrm>
              <a:off x="2353" y="1506"/>
              <a:ext cx="49" cy="48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9263" name="Freeform 15"/>
            <p:cNvSpPr>
              <a:spLocks/>
            </p:cNvSpPr>
            <p:nvPr/>
          </p:nvSpPr>
          <p:spPr bwMode="auto">
            <a:xfrm>
              <a:off x="2353" y="1506"/>
              <a:ext cx="49" cy="48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</p:grpSp>
      <p:sp>
        <p:nvSpPr>
          <p:cNvPr id="309264" name="Line 16"/>
          <p:cNvSpPr>
            <a:spLocks noChangeShapeType="1"/>
          </p:cNvSpPr>
          <p:nvPr/>
        </p:nvSpPr>
        <p:spPr bwMode="auto">
          <a:xfrm>
            <a:off x="6480175" y="2268538"/>
            <a:ext cx="2270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265" name="Freeform 17"/>
          <p:cNvSpPr>
            <a:spLocks/>
          </p:cNvSpPr>
          <p:nvPr/>
        </p:nvSpPr>
        <p:spPr bwMode="auto">
          <a:xfrm>
            <a:off x="5867400" y="2057400"/>
            <a:ext cx="650875" cy="439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0"/>
              </a:cxn>
              <a:cxn ang="0">
                <a:pos x="190" y="0"/>
              </a:cxn>
              <a:cxn ang="0">
                <a:pos x="227" y="3"/>
              </a:cxn>
              <a:cxn ang="0">
                <a:pos x="262" y="11"/>
              </a:cxn>
              <a:cxn ang="0">
                <a:pos x="292" y="22"/>
              </a:cxn>
              <a:cxn ang="0">
                <a:pos x="322" y="40"/>
              </a:cxn>
              <a:cxn ang="0">
                <a:pos x="372" y="81"/>
              </a:cxn>
              <a:cxn ang="0">
                <a:pos x="410" y="140"/>
              </a:cxn>
              <a:cxn ang="0">
                <a:pos x="410" y="140"/>
              </a:cxn>
              <a:cxn ang="0">
                <a:pos x="372" y="195"/>
              </a:cxn>
              <a:cxn ang="0">
                <a:pos x="322" y="240"/>
              </a:cxn>
              <a:cxn ang="0">
                <a:pos x="292" y="254"/>
              </a:cxn>
              <a:cxn ang="0">
                <a:pos x="262" y="266"/>
              </a:cxn>
              <a:cxn ang="0">
                <a:pos x="227" y="273"/>
              </a:cxn>
              <a:cxn ang="0">
                <a:pos x="190" y="277"/>
              </a:cxn>
              <a:cxn ang="0">
                <a:pos x="190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277"/>
              </a:cxn>
              <a:cxn ang="0">
                <a:pos x="22" y="247"/>
              </a:cxn>
              <a:cxn ang="0">
                <a:pos x="38" y="214"/>
              </a:cxn>
              <a:cxn ang="0">
                <a:pos x="45" y="177"/>
              </a:cxn>
              <a:cxn ang="0">
                <a:pos x="49" y="140"/>
              </a:cxn>
              <a:cxn ang="0">
                <a:pos x="49" y="140"/>
              </a:cxn>
              <a:cxn ang="0">
                <a:pos x="45" y="99"/>
              </a:cxn>
              <a:cxn ang="0">
                <a:pos x="38" y="66"/>
              </a:cxn>
              <a:cxn ang="0">
                <a:pos x="22" y="33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10" h="277">
                <a:moveTo>
                  <a:pt x="0" y="0"/>
                </a:moveTo>
                <a:lnTo>
                  <a:pt x="190" y="0"/>
                </a:lnTo>
                <a:lnTo>
                  <a:pt x="190" y="0"/>
                </a:lnTo>
                <a:lnTo>
                  <a:pt x="227" y="3"/>
                </a:lnTo>
                <a:lnTo>
                  <a:pt x="262" y="11"/>
                </a:lnTo>
                <a:lnTo>
                  <a:pt x="292" y="22"/>
                </a:lnTo>
                <a:lnTo>
                  <a:pt x="322" y="40"/>
                </a:lnTo>
                <a:lnTo>
                  <a:pt x="372" y="81"/>
                </a:lnTo>
                <a:lnTo>
                  <a:pt x="410" y="140"/>
                </a:lnTo>
                <a:lnTo>
                  <a:pt x="410" y="140"/>
                </a:lnTo>
                <a:lnTo>
                  <a:pt x="372" y="195"/>
                </a:lnTo>
                <a:lnTo>
                  <a:pt x="322" y="240"/>
                </a:lnTo>
                <a:lnTo>
                  <a:pt x="292" y="254"/>
                </a:lnTo>
                <a:lnTo>
                  <a:pt x="262" y="266"/>
                </a:lnTo>
                <a:lnTo>
                  <a:pt x="227" y="273"/>
                </a:lnTo>
                <a:lnTo>
                  <a:pt x="190" y="277"/>
                </a:lnTo>
                <a:lnTo>
                  <a:pt x="19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22" y="247"/>
                </a:lnTo>
                <a:lnTo>
                  <a:pt x="38" y="214"/>
                </a:lnTo>
                <a:lnTo>
                  <a:pt x="45" y="177"/>
                </a:lnTo>
                <a:lnTo>
                  <a:pt x="49" y="140"/>
                </a:lnTo>
                <a:lnTo>
                  <a:pt x="49" y="140"/>
                </a:lnTo>
                <a:lnTo>
                  <a:pt x="45" y="99"/>
                </a:lnTo>
                <a:lnTo>
                  <a:pt x="38" y="66"/>
                </a:lnTo>
                <a:lnTo>
                  <a:pt x="22" y="33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solidFill>
            <a:srgbClr val="CCEC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266" name="Line 18"/>
          <p:cNvSpPr>
            <a:spLocks noChangeShapeType="1"/>
          </p:cNvSpPr>
          <p:nvPr/>
        </p:nvSpPr>
        <p:spPr bwMode="auto">
          <a:xfrm flipV="1">
            <a:off x="5489575" y="2954338"/>
            <a:ext cx="4556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267" name="Line 19"/>
          <p:cNvSpPr>
            <a:spLocks noChangeShapeType="1"/>
          </p:cNvSpPr>
          <p:nvPr/>
        </p:nvSpPr>
        <p:spPr bwMode="auto">
          <a:xfrm>
            <a:off x="5413375" y="3224213"/>
            <a:ext cx="533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268" name="Freeform 20"/>
          <p:cNvSpPr>
            <a:spLocks/>
          </p:cNvSpPr>
          <p:nvPr/>
        </p:nvSpPr>
        <p:spPr bwMode="auto">
          <a:xfrm flipV="1">
            <a:off x="5867400" y="2895600"/>
            <a:ext cx="650875" cy="439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0"/>
              </a:cxn>
              <a:cxn ang="0">
                <a:pos x="190" y="0"/>
              </a:cxn>
              <a:cxn ang="0">
                <a:pos x="227" y="3"/>
              </a:cxn>
              <a:cxn ang="0">
                <a:pos x="262" y="11"/>
              </a:cxn>
              <a:cxn ang="0">
                <a:pos x="292" y="22"/>
              </a:cxn>
              <a:cxn ang="0">
                <a:pos x="322" y="40"/>
              </a:cxn>
              <a:cxn ang="0">
                <a:pos x="372" y="81"/>
              </a:cxn>
              <a:cxn ang="0">
                <a:pos x="410" y="140"/>
              </a:cxn>
              <a:cxn ang="0">
                <a:pos x="410" y="140"/>
              </a:cxn>
              <a:cxn ang="0">
                <a:pos x="372" y="195"/>
              </a:cxn>
              <a:cxn ang="0">
                <a:pos x="322" y="240"/>
              </a:cxn>
              <a:cxn ang="0">
                <a:pos x="292" y="254"/>
              </a:cxn>
              <a:cxn ang="0">
                <a:pos x="262" y="266"/>
              </a:cxn>
              <a:cxn ang="0">
                <a:pos x="227" y="273"/>
              </a:cxn>
              <a:cxn ang="0">
                <a:pos x="190" y="277"/>
              </a:cxn>
              <a:cxn ang="0">
                <a:pos x="190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277"/>
              </a:cxn>
              <a:cxn ang="0">
                <a:pos x="22" y="247"/>
              </a:cxn>
              <a:cxn ang="0">
                <a:pos x="38" y="214"/>
              </a:cxn>
              <a:cxn ang="0">
                <a:pos x="45" y="177"/>
              </a:cxn>
              <a:cxn ang="0">
                <a:pos x="49" y="140"/>
              </a:cxn>
              <a:cxn ang="0">
                <a:pos x="49" y="140"/>
              </a:cxn>
              <a:cxn ang="0">
                <a:pos x="45" y="99"/>
              </a:cxn>
              <a:cxn ang="0">
                <a:pos x="38" y="66"/>
              </a:cxn>
              <a:cxn ang="0">
                <a:pos x="22" y="33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10" h="277">
                <a:moveTo>
                  <a:pt x="0" y="0"/>
                </a:moveTo>
                <a:lnTo>
                  <a:pt x="190" y="0"/>
                </a:lnTo>
                <a:lnTo>
                  <a:pt x="190" y="0"/>
                </a:lnTo>
                <a:lnTo>
                  <a:pt x="227" y="3"/>
                </a:lnTo>
                <a:lnTo>
                  <a:pt x="262" y="11"/>
                </a:lnTo>
                <a:lnTo>
                  <a:pt x="292" y="22"/>
                </a:lnTo>
                <a:lnTo>
                  <a:pt x="322" y="40"/>
                </a:lnTo>
                <a:lnTo>
                  <a:pt x="372" y="81"/>
                </a:lnTo>
                <a:lnTo>
                  <a:pt x="410" y="140"/>
                </a:lnTo>
                <a:lnTo>
                  <a:pt x="410" y="140"/>
                </a:lnTo>
                <a:lnTo>
                  <a:pt x="372" y="195"/>
                </a:lnTo>
                <a:lnTo>
                  <a:pt x="322" y="240"/>
                </a:lnTo>
                <a:lnTo>
                  <a:pt x="292" y="254"/>
                </a:lnTo>
                <a:lnTo>
                  <a:pt x="262" y="266"/>
                </a:lnTo>
                <a:lnTo>
                  <a:pt x="227" y="273"/>
                </a:lnTo>
                <a:lnTo>
                  <a:pt x="190" y="277"/>
                </a:lnTo>
                <a:lnTo>
                  <a:pt x="19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22" y="247"/>
                </a:lnTo>
                <a:lnTo>
                  <a:pt x="38" y="214"/>
                </a:lnTo>
                <a:lnTo>
                  <a:pt x="45" y="177"/>
                </a:lnTo>
                <a:lnTo>
                  <a:pt x="49" y="140"/>
                </a:lnTo>
                <a:lnTo>
                  <a:pt x="49" y="140"/>
                </a:lnTo>
                <a:lnTo>
                  <a:pt x="45" y="99"/>
                </a:lnTo>
                <a:lnTo>
                  <a:pt x="38" y="66"/>
                </a:lnTo>
                <a:lnTo>
                  <a:pt x="22" y="33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269" name="Line 21"/>
          <p:cNvSpPr>
            <a:spLocks noChangeShapeType="1"/>
          </p:cNvSpPr>
          <p:nvPr/>
        </p:nvSpPr>
        <p:spPr bwMode="auto">
          <a:xfrm flipV="1">
            <a:off x="7008813" y="3106738"/>
            <a:ext cx="690562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grpSp>
        <p:nvGrpSpPr>
          <p:cNvPr id="309270" name="Group 22"/>
          <p:cNvGrpSpPr>
            <a:grpSpLocks/>
          </p:cNvGrpSpPr>
          <p:nvPr/>
        </p:nvGrpSpPr>
        <p:grpSpPr bwMode="auto">
          <a:xfrm flipV="1">
            <a:off x="6707188" y="2967038"/>
            <a:ext cx="385762" cy="292100"/>
            <a:chOff x="2159" y="1440"/>
            <a:chExt cx="243" cy="184"/>
          </a:xfrm>
        </p:grpSpPr>
        <p:sp>
          <p:nvSpPr>
            <p:cNvPr id="309271" name="Freeform 23"/>
            <p:cNvSpPr>
              <a:spLocks/>
            </p:cNvSpPr>
            <p:nvPr/>
          </p:nvSpPr>
          <p:spPr bwMode="auto">
            <a:xfrm>
              <a:off x="2159" y="1440"/>
              <a:ext cx="190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9272" name="Freeform 24"/>
            <p:cNvSpPr>
              <a:spLocks/>
            </p:cNvSpPr>
            <p:nvPr/>
          </p:nvSpPr>
          <p:spPr bwMode="auto">
            <a:xfrm>
              <a:off x="2159" y="1440"/>
              <a:ext cx="190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9273" name="Freeform 25"/>
            <p:cNvSpPr>
              <a:spLocks/>
            </p:cNvSpPr>
            <p:nvPr/>
          </p:nvSpPr>
          <p:spPr bwMode="auto">
            <a:xfrm>
              <a:off x="2353" y="1506"/>
              <a:ext cx="49" cy="48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9274" name="Freeform 26"/>
            <p:cNvSpPr>
              <a:spLocks/>
            </p:cNvSpPr>
            <p:nvPr/>
          </p:nvSpPr>
          <p:spPr bwMode="auto">
            <a:xfrm>
              <a:off x="2353" y="1506"/>
              <a:ext cx="49" cy="48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</p:grpSp>
      <p:sp>
        <p:nvSpPr>
          <p:cNvPr id="309275" name="Line 27"/>
          <p:cNvSpPr>
            <a:spLocks noChangeShapeType="1"/>
          </p:cNvSpPr>
          <p:nvPr/>
        </p:nvSpPr>
        <p:spPr bwMode="auto">
          <a:xfrm flipV="1">
            <a:off x="6480175" y="3105150"/>
            <a:ext cx="2270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276" name="Freeform 28"/>
          <p:cNvSpPr>
            <a:spLocks/>
          </p:cNvSpPr>
          <p:nvPr/>
        </p:nvSpPr>
        <p:spPr bwMode="auto">
          <a:xfrm flipV="1">
            <a:off x="5867400" y="2878138"/>
            <a:ext cx="650875" cy="4397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0"/>
              </a:cxn>
              <a:cxn ang="0">
                <a:pos x="190" y="0"/>
              </a:cxn>
              <a:cxn ang="0">
                <a:pos x="227" y="3"/>
              </a:cxn>
              <a:cxn ang="0">
                <a:pos x="262" y="11"/>
              </a:cxn>
              <a:cxn ang="0">
                <a:pos x="292" y="22"/>
              </a:cxn>
              <a:cxn ang="0">
                <a:pos x="322" y="40"/>
              </a:cxn>
              <a:cxn ang="0">
                <a:pos x="372" y="81"/>
              </a:cxn>
              <a:cxn ang="0">
                <a:pos x="410" y="140"/>
              </a:cxn>
              <a:cxn ang="0">
                <a:pos x="410" y="140"/>
              </a:cxn>
              <a:cxn ang="0">
                <a:pos x="372" y="195"/>
              </a:cxn>
              <a:cxn ang="0">
                <a:pos x="322" y="240"/>
              </a:cxn>
              <a:cxn ang="0">
                <a:pos x="292" y="254"/>
              </a:cxn>
              <a:cxn ang="0">
                <a:pos x="262" y="266"/>
              </a:cxn>
              <a:cxn ang="0">
                <a:pos x="227" y="273"/>
              </a:cxn>
              <a:cxn ang="0">
                <a:pos x="190" y="277"/>
              </a:cxn>
              <a:cxn ang="0">
                <a:pos x="190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277"/>
              </a:cxn>
              <a:cxn ang="0">
                <a:pos x="22" y="247"/>
              </a:cxn>
              <a:cxn ang="0">
                <a:pos x="38" y="214"/>
              </a:cxn>
              <a:cxn ang="0">
                <a:pos x="45" y="177"/>
              </a:cxn>
              <a:cxn ang="0">
                <a:pos x="49" y="140"/>
              </a:cxn>
              <a:cxn ang="0">
                <a:pos x="49" y="140"/>
              </a:cxn>
              <a:cxn ang="0">
                <a:pos x="45" y="99"/>
              </a:cxn>
              <a:cxn ang="0">
                <a:pos x="38" y="66"/>
              </a:cxn>
              <a:cxn ang="0">
                <a:pos x="22" y="33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10" h="277">
                <a:moveTo>
                  <a:pt x="0" y="0"/>
                </a:moveTo>
                <a:lnTo>
                  <a:pt x="190" y="0"/>
                </a:lnTo>
                <a:lnTo>
                  <a:pt x="190" y="0"/>
                </a:lnTo>
                <a:lnTo>
                  <a:pt x="227" y="3"/>
                </a:lnTo>
                <a:lnTo>
                  <a:pt x="262" y="11"/>
                </a:lnTo>
                <a:lnTo>
                  <a:pt x="292" y="22"/>
                </a:lnTo>
                <a:lnTo>
                  <a:pt x="322" y="40"/>
                </a:lnTo>
                <a:lnTo>
                  <a:pt x="372" y="81"/>
                </a:lnTo>
                <a:lnTo>
                  <a:pt x="410" y="140"/>
                </a:lnTo>
                <a:lnTo>
                  <a:pt x="410" y="140"/>
                </a:lnTo>
                <a:lnTo>
                  <a:pt x="372" y="195"/>
                </a:lnTo>
                <a:lnTo>
                  <a:pt x="322" y="240"/>
                </a:lnTo>
                <a:lnTo>
                  <a:pt x="292" y="254"/>
                </a:lnTo>
                <a:lnTo>
                  <a:pt x="262" y="266"/>
                </a:lnTo>
                <a:lnTo>
                  <a:pt x="227" y="273"/>
                </a:lnTo>
                <a:lnTo>
                  <a:pt x="190" y="277"/>
                </a:lnTo>
                <a:lnTo>
                  <a:pt x="19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22" y="247"/>
                </a:lnTo>
                <a:lnTo>
                  <a:pt x="38" y="214"/>
                </a:lnTo>
                <a:lnTo>
                  <a:pt x="45" y="177"/>
                </a:lnTo>
                <a:lnTo>
                  <a:pt x="49" y="140"/>
                </a:lnTo>
                <a:lnTo>
                  <a:pt x="49" y="140"/>
                </a:lnTo>
                <a:lnTo>
                  <a:pt x="45" y="99"/>
                </a:lnTo>
                <a:lnTo>
                  <a:pt x="38" y="66"/>
                </a:lnTo>
                <a:lnTo>
                  <a:pt x="22" y="33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solidFill>
            <a:srgbClr val="CCEC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277" name="Freeform 29"/>
          <p:cNvSpPr>
            <a:spLocks/>
          </p:cNvSpPr>
          <p:nvPr/>
        </p:nvSpPr>
        <p:spPr bwMode="auto">
          <a:xfrm>
            <a:off x="5489575" y="2420938"/>
            <a:ext cx="1828800" cy="685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6"/>
              </a:cxn>
              <a:cxn ang="0">
                <a:pos x="1152" y="336"/>
              </a:cxn>
              <a:cxn ang="0">
                <a:pos x="1152" y="432"/>
              </a:cxn>
            </a:cxnLst>
            <a:rect l="0" t="0" r="r" b="b"/>
            <a:pathLst>
              <a:path w="1152" h="432">
                <a:moveTo>
                  <a:pt x="0" y="0"/>
                </a:moveTo>
                <a:lnTo>
                  <a:pt x="0" y="96"/>
                </a:lnTo>
                <a:lnTo>
                  <a:pt x="1152" y="336"/>
                </a:lnTo>
                <a:lnTo>
                  <a:pt x="1152" y="432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278" name="Freeform 30"/>
          <p:cNvSpPr>
            <a:spLocks/>
          </p:cNvSpPr>
          <p:nvPr/>
        </p:nvSpPr>
        <p:spPr bwMode="auto">
          <a:xfrm flipV="1">
            <a:off x="5489575" y="2268538"/>
            <a:ext cx="1828800" cy="685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6"/>
              </a:cxn>
              <a:cxn ang="0">
                <a:pos x="1152" y="336"/>
              </a:cxn>
              <a:cxn ang="0">
                <a:pos x="1152" y="432"/>
              </a:cxn>
            </a:cxnLst>
            <a:rect l="0" t="0" r="r" b="b"/>
            <a:pathLst>
              <a:path w="1152" h="432">
                <a:moveTo>
                  <a:pt x="0" y="0"/>
                </a:moveTo>
                <a:lnTo>
                  <a:pt x="0" y="96"/>
                </a:lnTo>
                <a:lnTo>
                  <a:pt x="1152" y="336"/>
                </a:lnTo>
                <a:lnTo>
                  <a:pt x="1152" y="432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279" name="Text Box 31"/>
          <p:cNvSpPr txBox="1">
            <a:spLocks noChangeArrowheads="1"/>
          </p:cNvSpPr>
          <p:nvPr/>
        </p:nvSpPr>
        <p:spPr bwMode="auto">
          <a:xfrm>
            <a:off x="7775575" y="2081213"/>
            <a:ext cx="4572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Q+</a:t>
            </a:r>
          </a:p>
        </p:txBody>
      </p:sp>
      <p:sp>
        <p:nvSpPr>
          <p:cNvPr id="309280" name="Text Box 32"/>
          <p:cNvSpPr txBox="1">
            <a:spLocks noChangeArrowheads="1"/>
          </p:cNvSpPr>
          <p:nvPr/>
        </p:nvSpPr>
        <p:spPr bwMode="auto">
          <a:xfrm>
            <a:off x="7775575" y="2919413"/>
            <a:ext cx="4572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Q–</a:t>
            </a:r>
          </a:p>
        </p:txBody>
      </p:sp>
      <p:sp>
        <p:nvSpPr>
          <p:cNvPr id="309281" name="Text Box 33"/>
          <p:cNvSpPr txBox="1">
            <a:spLocks noChangeArrowheads="1"/>
          </p:cNvSpPr>
          <p:nvPr/>
        </p:nvSpPr>
        <p:spPr bwMode="auto">
          <a:xfrm>
            <a:off x="5413375" y="1776413"/>
            <a:ext cx="4572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R</a:t>
            </a:r>
          </a:p>
        </p:txBody>
      </p:sp>
      <p:sp>
        <p:nvSpPr>
          <p:cNvPr id="309282" name="Text Box 34"/>
          <p:cNvSpPr txBox="1">
            <a:spLocks noChangeArrowheads="1"/>
          </p:cNvSpPr>
          <p:nvPr/>
        </p:nvSpPr>
        <p:spPr bwMode="auto">
          <a:xfrm>
            <a:off x="5413375" y="3224213"/>
            <a:ext cx="4572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S</a:t>
            </a:r>
          </a:p>
        </p:txBody>
      </p:sp>
      <p:sp>
        <p:nvSpPr>
          <p:cNvPr id="309283" name="Line 35"/>
          <p:cNvSpPr>
            <a:spLocks noChangeShapeType="1"/>
          </p:cNvSpPr>
          <p:nvPr/>
        </p:nvSpPr>
        <p:spPr bwMode="auto">
          <a:xfrm>
            <a:off x="1066800" y="1981200"/>
            <a:ext cx="3733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284" name="Line 36"/>
          <p:cNvSpPr>
            <a:spLocks noChangeShapeType="1"/>
          </p:cNvSpPr>
          <p:nvPr/>
        </p:nvSpPr>
        <p:spPr bwMode="auto">
          <a:xfrm>
            <a:off x="4648200" y="2286000"/>
            <a:ext cx="1508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285" name="Freeform 37"/>
          <p:cNvSpPr>
            <a:spLocks/>
          </p:cNvSpPr>
          <p:nvPr/>
        </p:nvSpPr>
        <p:spPr bwMode="auto">
          <a:xfrm>
            <a:off x="4802188" y="1928813"/>
            <a:ext cx="606425" cy="439737"/>
          </a:xfrm>
          <a:custGeom>
            <a:avLst/>
            <a:gdLst/>
            <a:ahLst/>
            <a:cxnLst>
              <a:cxn ang="0">
                <a:pos x="382" y="140"/>
              </a:cxn>
              <a:cxn ang="0">
                <a:pos x="378" y="166"/>
              </a:cxn>
              <a:cxn ang="0">
                <a:pos x="370" y="192"/>
              </a:cxn>
              <a:cxn ang="0">
                <a:pos x="359" y="214"/>
              </a:cxn>
              <a:cxn ang="0">
                <a:pos x="340" y="236"/>
              </a:cxn>
              <a:cxn ang="0">
                <a:pos x="317" y="254"/>
              </a:cxn>
              <a:cxn ang="0">
                <a:pos x="294" y="266"/>
              </a:cxn>
              <a:cxn ang="0">
                <a:pos x="267" y="273"/>
              </a:cxn>
              <a:cxn ang="0">
                <a:pos x="237" y="277"/>
              </a:cxn>
              <a:cxn ang="0">
                <a:pos x="237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0"/>
              </a:cxn>
              <a:cxn ang="0">
                <a:pos x="0" y="0"/>
              </a:cxn>
              <a:cxn ang="0">
                <a:pos x="237" y="0"/>
              </a:cxn>
              <a:cxn ang="0">
                <a:pos x="237" y="0"/>
              </a:cxn>
              <a:cxn ang="0">
                <a:pos x="267" y="3"/>
              </a:cxn>
              <a:cxn ang="0">
                <a:pos x="294" y="11"/>
              </a:cxn>
              <a:cxn ang="0">
                <a:pos x="317" y="22"/>
              </a:cxn>
              <a:cxn ang="0">
                <a:pos x="340" y="40"/>
              </a:cxn>
              <a:cxn ang="0">
                <a:pos x="359" y="62"/>
              </a:cxn>
              <a:cxn ang="0">
                <a:pos x="370" y="85"/>
              </a:cxn>
              <a:cxn ang="0">
                <a:pos x="378" y="110"/>
              </a:cxn>
              <a:cxn ang="0">
                <a:pos x="382" y="140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  <a:close/>
              </a:path>
            </a:pathLst>
          </a:custGeom>
          <a:solidFill>
            <a:srgbClr val="CCE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286" name="Freeform 38"/>
          <p:cNvSpPr>
            <a:spLocks/>
          </p:cNvSpPr>
          <p:nvPr/>
        </p:nvSpPr>
        <p:spPr bwMode="auto">
          <a:xfrm>
            <a:off x="4802188" y="1928813"/>
            <a:ext cx="606425" cy="439737"/>
          </a:xfrm>
          <a:custGeom>
            <a:avLst/>
            <a:gdLst/>
            <a:ahLst/>
            <a:cxnLst>
              <a:cxn ang="0">
                <a:pos x="382" y="140"/>
              </a:cxn>
              <a:cxn ang="0">
                <a:pos x="378" y="166"/>
              </a:cxn>
              <a:cxn ang="0">
                <a:pos x="370" y="192"/>
              </a:cxn>
              <a:cxn ang="0">
                <a:pos x="359" y="214"/>
              </a:cxn>
              <a:cxn ang="0">
                <a:pos x="340" y="236"/>
              </a:cxn>
              <a:cxn ang="0">
                <a:pos x="317" y="254"/>
              </a:cxn>
              <a:cxn ang="0">
                <a:pos x="294" y="266"/>
              </a:cxn>
              <a:cxn ang="0">
                <a:pos x="267" y="273"/>
              </a:cxn>
              <a:cxn ang="0">
                <a:pos x="237" y="277"/>
              </a:cxn>
              <a:cxn ang="0">
                <a:pos x="237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0"/>
              </a:cxn>
              <a:cxn ang="0">
                <a:pos x="0" y="0"/>
              </a:cxn>
              <a:cxn ang="0">
                <a:pos x="237" y="0"/>
              </a:cxn>
              <a:cxn ang="0">
                <a:pos x="237" y="0"/>
              </a:cxn>
              <a:cxn ang="0">
                <a:pos x="267" y="3"/>
              </a:cxn>
              <a:cxn ang="0">
                <a:pos x="294" y="11"/>
              </a:cxn>
              <a:cxn ang="0">
                <a:pos x="317" y="22"/>
              </a:cxn>
              <a:cxn ang="0">
                <a:pos x="340" y="40"/>
              </a:cxn>
              <a:cxn ang="0">
                <a:pos x="359" y="62"/>
              </a:cxn>
              <a:cxn ang="0">
                <a:pos x="370" y="85"/>
              </a:cxn>
              <a:cxn ang="0">
                <a:pos x="378" y="110"/>
              </a:cxn>
              <a:cxn ang="0">
                <a:pos x="382" y="140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287" name="Line 39"/>
          <p:cNvSpPr>
            <a:spLocks noChangeShapeType="1"/>
          </p:cNvSpPr>
          <p:nvPr/>
        </p:nvSpPr>
        <p:spPr bwMode="auto">
          <a:xfrm>
            <a:off x="3733800" y="3352800"/>
            <a:ext cx="1066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288" name="Freeform 40"/>
          <p:cNvSpPr>
            <a:spLocks/>
          </p:cNvSpPr>
          <p:nvPr/>
        </p:nvSpPr>
        <p:spPr bwMode="auto">
          <a:xfrm>
            <a:off x="4802188" y="3013075"/>
            <a:ext cx="606425" cy="439738"/>
          </a:xfrm>
          <a:custGeom>
            <a:avLst/>
            <a:gdLst/>
            <a:ahLst/>
            <a:cxnLst>
              <a:cxn ang="0">
                <a:pos x="382" y="140"/>
              </a:cxn>
              <a:cxn ang="0">
                <a:pos x="378" y="166"/>
              </a:cxn>
              <a:cxn ang="0">
                <a:pos x="370" y="192"/>
              </a:cxn>
              <a:cxn ang="0">
                <a:pos x="359" y="214"/>
              </a:cxn>
              <a:cxn ang="0">
                <a:pos x="340" y="236"/>
              </a:cxn>
              <a:cxn ang="0">
                <a:pos x="317" y="254"/>
              </a:cxn>
              <a:cxn ang="0">
                <a:pos x="294" y="266"/>
              </a:cxn>
              <a:cxn ang="0">
                <a:pos x="267" y="273"/>
              </a:cxn>
              <a:cxn ang="0">
                <a:pos x="237" y="277"/>
              </a:cxn>
              <a:cxn ang="0">
                <a:pos x="237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0"/>
              </a:cxn>
              <a:cxn ang="0">
                <a:pos x="0" y="0"/>
              </a:cxn>
              <a:cxn ang="0">
                <a:pos x="237" y="0"/>
              </a:cxn>
              <a:cxn ang="0">
                <a:pos x="237" y="0"/>
              </a:cxn>
              <a:cxn ang="0">
                <a:pos x="267" y="3"/>
              </a:cxn>
              <a:cxn ang="0">
                <a:pos x="294" y="11"/>
              </a:cxn>
              <a:cxn ang="0">
                <a:pos x="317" y="22"/>
              </a:cxn>
              <a:cxn ang="0">
                <a:pos x="340" y="40"/>
              </a:cxn>
              <a:cxn ang="0">
                <a:pos x="359" y="62"/>
              </a:cxn>
              <a:cxn ang="0">
                <a:pos x="370" y="85"/>
              </a:cxn>
              <a:cxn ang="0">
                <a:pos x="378" y="110"/>
              </a:cxn>
              <a:cxn ang="0">
                <a:pos x="382" y="140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  <a:close/>
              </a:path>
            </a:pathLst>
          </a:custGeom>
          <a:solidFill>
            <a:srgbClr val="CCE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289" name="Freeform 41"/>
          <p:cNvSpPr>
            <a:spLocks/>
          </p:cNvSpPr>
          <p:nvPr/>
        </p:nvSpPr>
        <p:spPr bwMode="auto">
          <a:xfrm>
            <a:off x="4803775" y="2995613"/>
            <a:ext cx="606425" cy="439737"/>
          </a:xfrm>
          <a:custGeom>
            <a:avLst/>
            <a:gdLst/>
            <a:ahLst/>
            <a:cxnLst>
              <a:cxn ang="0">
                <a:pos x="382" y="140"/>
              </a:cxn>
              <a:cxn ang="0">
                <a:pos x="378" y="166"/>
              </a:cxn>
              <a:cxn ang="0">
                <a:pos x="370" y="192"/>
              </a:cxn>
              <a:cxn ang="0">
                <a:pos x="359" y="214"/>
              </a:cxn>
              <a:cxn ang="0">
                <a:pos x="340" y="236"/>
              </a:cxn>
              <a:cxn ang="0">
                <a:pos x="317" y="254"/>
              </a:cxn>
              <a:cxn ang="0">
                <a:pos x="294" y="266"/>
              </a:cxn>
              <a:cxn ang="0">
                <a:pos x="267" y="273"/>
              </a:cxn>
              <a:cxn ang="0">
                <a:pos x="237" y="277"/>
              </a:cxn>
              <a:cxn ang="0">
                <a:pos x="237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0"/>
              </a:cxn>
              <a:cxn ang="0">
                <a:pos x="0" y="0"/>
              </a:cxn>
              <a:cxn ang="0">
                <a:pos x="237" y="0"/>
              </a:cxn>
              <a:cxn ang="0">
                <a:pos x="237" y="0"/>
              </a:cxn>
              <a:cxn ang="0">
                <a:pos x="267" y="3"/>
              </a:cxn>
              <a:cxn ang="0">
                <a:pos x="294" y="11"/>
              </a:cxn>
              <a:cxn ang="0">
                <a:pos x="317" y="22"/>
              </a:cxn>
              <a:cxn ang="0">
                <a:pos x="340" y="40"/>
              </a:cxn>
              <a:cxn ang="0">
                <a:pos x="359" y="62"/>
              </a:cxn>
              <a:cxn ang="0">
                <a:pos x="370" y="85"/>
              </a:cxn>
              <a:cxn ang="0">
                <a:pos x="378" y="110"/>
              </a:cxn>
              <a:cxn ang="0">
                <a:pos x="382" y="140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290" name="Line 42"/>
          <p:cNvSpPr>
            <a:spLocks noChangeShapeType="1"/>
          </p:cNvSpPr>
          <p:nvPr/>
        </p:nvSpPr>
        <p:spPr bwMode="auto">
          <a:xfrm rot="-5400000">
            <a:off x="4114800" y="2819400"/>
            <a:ext cx="1066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291" name="Line 43"/>
          <p:cNvSpPr>
            <a:spLocks noChangeShapeType="1"/>
          </p:cNvSpPr>
          <p:nvPr/>
        </p:nvSpPr>
        <p:spPr bwMode="auto">
          <a:xfrm rot="-5400000">
            <a:off x="3352800" y="2514600"/>
            <a:ext cx="1066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292" name="Freeform 44"/>
          <p:cNvSpPr>
            <a:spLocks/>
          </p:cNvSpPr>
          <p:nvPr/>
        </p:nvSpPr>
        <p:spPr bwMode="auto">
          <a:xfrm>
            <a:off x="4040188" y="1828800"/>
            <a:ext cx="301625" cy="292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4"/>
              </a:cxn>
              <a:cxn ang="0">
                <a:pos x="190" y="92"/>
              </a:cxn>
              <a:cxn ang="0">
                <a:pos x="0" y="0"/>
              </a:cxn>
            </a:cxnLst>
            <a:rect l="0" t="0" r="r" b="b"/>
            <a:pathLst>
              <a:path w="190" h="184">
                <a:moveTo>
                  <a:pt x="0" y="0"/>
                </a:moveTo>
                <a:lnTo>
                  <a:pt x="0" y="184"/>
                </a:lnTo>
                <a:lnTo>
                  <a:pt x="190" y="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293" name="Freeform 45"/>
          <p:cNvSpPr>
            <a:spLocks/>
          </p:cNvSpPr>
          <p:nvPr/>
        </p:nvSpPr>
        <p:spPr bwMode="auto">
          <a:xfrm>
            <a:off x="4040188" y="1828800"/>
            <a:ext cx="301625" cy="292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4"/>
              </a:cxn>
              <a:cxn ang="0">
                <a:pos x="190" y="92"/>
              </a:cxn>
              <a:cxn ang="0">
                <a:pos x="0" y="0"/>
              </a:cxn>
            </a:cxnLst>
            <a:rect l="0" t="0" r="r" b="b"/>
            <a:pathLst>
              <a:path w="190" h="184">
                <a:moveTo>
                  <a:pt x="0" y="0"/>
                </a:moveTo>
                <a:lnTo>
                  <a:pt x="0" y="184"/>
                </a:lnTo>
                <a:lnTo>
                  <a:pt x="190" y="92"/>
                </a:lnTo>
                <a:lnTo>
                  <a:pt x="0" y="0"/>
                </a:lnTo>
              </a:path>
            </a:pathLst>
          </a:custGeom>
          <a:solidFill>
            <a:srgbClr val="CCEC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294" name="Freeform 46"/>
          <p:cNvSpPr>
            <a:spLocks/>
          </p:cNvSpPr>
          <p:nvPr/>
        </p:nvSpPr>
        <p:spPr bwMode="auto">
          <a:xfrm>
            <a:off x="4348163" y="1933575"/>
            <a:ext cx="77787" cy="76200"/>
          </a:xfrm>
          <a:custGeom>
            <a:avLst/>
            <a:gdLst/>
            <a:ahLst/>
            <a:cxnLst>
              <a:cxn ang="0">
                <a:pos x="49" y="26"/>
              </a:cxn>
              <a:cxn ang="0">
                <a:pos x="42" y="41"/>
              </a:cxn>
              <a:cxn ang="0">
                <a:pos x="23" y="48"/>
              </a:cxn>
              <a:cxn ang="0">
                <a:pos x="23" y="48"/>
              </a:cxn>
              <a:cxn ang="0">
                <a:pos x="8" y="41"/>
              </a:cxn>
              <a:cxn ang="0">
                <a:pos x="0" y="26"/>
              </a:cxn>
              <a:cxn ang="0">
                <a:pos x="0" y="26"/>
              </a:cxn>
              <a:cxn ang="0">
                <a:pos x="8" y="8"/>
              </a:cxn>
              <a:cxn ang="0">
                <a:pos x="23" y="0"/>
              </a:cxn>
              <a:cxn ang="0">
                <a:pos x="23" y="0"/>
              </a:cxn>
              <a:cxn ang="0">
                <a:pos x="42" y="8"/>
              </a:cxn>
              <a:cxn ang="0">
                <a:pos x="49" y="26"/>
              </a:cxn>
            </a:cxnLst>
            <a:rect l="0" t="0" r="r" b="b"/>
            <a:pathLst>
              <a:path w="49" h="48">
                <a:moveTo>
                  <a:pt x="49" y="26"/>
                </a:moveTo>
                <a:lnTo>
                  <a:pt x="42" y="41"/>
                </a:lnTo>
                <a:lnTo>
                  <a:pt x="23" y="48"/>
                </a:lnTo>
                <a:lnTo>
                  <a:pt x="23" y="48"/>
                </a:lnTo>
                <a:lnTo>
                  <a:pt x="8" y="41"/>
                </a:lnTo>
                <a:lnTo>
                  <a:pt x="0" y="26"/>
                </a:lnTo>
                <a:lnTo>
                  <a:pt x="0" y="26"/>
                </a:lnTo>
                <a:lnTo>
                  <a:pt x="8" y="8"/>
                </a:lnTo>
                <a:lnTo>
                  <a:pt x="23" y="0"/>
                </a:lnTo>
                <a:lnTo>
                  <a:pt x="23" y="0"/>
                </a:lnTo>
                <a:lnTo>
                  <a:pt x="42" y="8"/>
                </a:lnTo>
                <a:lnTo>
                  <a:pt x="49" y="2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295" name="Freeform 47"/>
          <p:cNvSpPr>
            <a:spLocks/>
          </p:cNvSpPr>
          <p:nvPr/>
        </p:nvSpPr>
        <p:spPr bwMode="auto">
          <a:xfrm>
            <a:off x="4348163" y="1933575"/>
            <a:ext cx="77787" cy="76200"/>
          </a:xfrm>
          <a:custGeom>
            <a:avLst/>
            <a:gdLst/>
            <a:ahLst/>
            <a:cxnLst>
              <a:cxn ang="0">
                <a:pos x="49" y="26"/>
              </a:cxn>
              <a:cxn ang="0">
                <a:pos x="42" y="41"/>
              </a:cxn>
              <a:cxn ang="0">
                <a:pos x="23" y="48"/>
              </a:cxn>
              <a:cxn ang="0">
                <a:pos x="23" y="48"/>
              </a:cxn>
              <a:cxn ang="0">
                <a:pos x="8" y="41"/>
              </a:cxn>
              <a:cxn ang="0">
                <a:pos x="0" y="26"/>
              </a:cxn>
              <a:cxn ang="0">
                <a:pos x="0" y="26"/>
              </a:cxn>
              <a:cxn ang="0">
                <a:pos x="8" y="8"/>
              </a:cxn>
              <a:cxn ang="0">
                <a:pos x="23" y="0"/>
              </a:cxn>
              <a:cxn ang="0">
                <a:pos x="23" y="0"/>
              </a:cxn>
              <a:cxn ang="0">
                <a:pos x="42" y="8"/>
              </a:cxn>
              <a:cxn ang="0">
                <a:pos x="49" y="26"/>
              </a:cxn>
            </a:cxnLst>
            <a:rect l="0" t="0" r="r" b="b"/>
            <a:pathLst>
              <a:path w="49" h="48">
                <a:moveTo>
                  <a:pt x="49" y="26"/>
                </a:moveTo>
                <a:lnTo>
                  <a:pt x="42" y="41"/>
                </a:lnTo>
                <a:lnTo>
                  <a:pt x="23" y="48"/>
                </a:lnTo>
                <a:lnTo>
                  <a:pt x="23" y="48"/>
                </a:lnTo>
                <a:lnTo>
                  <a:pt x="8" y="41"/>
                </a:lnTo>
                <a:lnTo>
                  <a:pt x="0" y="26"/>
                </a:lnTo>
                <a:lnTo>
                  <a:pt x="0" y="26"/>
                </a:lnTo>
                <a:lnTo>
                  <a:pt x="8" y="8"/>
                </a:lnTo>
                <a:lnTo>
                  <a:pt x="23" y="0"/>
                </a:lnTo>
                <a:lnTo>
                  <a:pt x="23" y="0"/>
                </a:lnTo>
                <a:lnTo>
                  <a:pt x="42" y="8"/>
                </a:lnTo>
                <a:lnTo>
                  <a:pt x="49" y="26"/>
                </a:lnTo>
              </a:path>
            </a:pathLst>
          </a:custGeom>
          <a:solidFill>
            <a:srgbClr val="CCEC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grpSp>
        <p:nvGrpSpPr>
          <p:cNvPr id="309296" name="Group 48"/>
          <p:cNvGrpSpPr>
            <a:grpSpLocks/>
          </p:cNvGrpSpPr>
          <p:nvPr/>
        </p:nvGrpSpPr>
        <p:grpSpPr bwMode="auto">
          <a:xfrm>
            <a:off x="4572000" y="3276600"/>
            <a:ext cx="152400" cy="152400"/>
            <a:chOff x="768" y="2256"/>
            <a:chExt cx="192" cy="192"/>
          </a:xfrm>
        </p:grpSpPr>
        <p:sp>
          <p:nvSpPr>
            <p:cNvPr id="309297" name="Rectangle 49"/>
            <p:cNvSpPr>
              <a:spLocks noChangeArrowheads="1"/>
            </p:cNvSpPr>
            <p:nvPr/>
          </p:nvSpPr>
          <p:spPr bwMode="auto">
            <a:xfrm>
              <a:off x="768" y="2256"/>
              <a:ext cx="192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9298" name="Oval 50"/>
            <p:cNvSpPr>
              <a:spLocks noChangeArrowheads="1"/>
            </p:cNvSpPr>
            <p:nvPr/>
          </p:nvSpPr>
          <p:spPr bwMode="auto">
            <a:xfrm>
              <a:off x="816" y="2304"/>
              <a:ext cx="96" cy="96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09299" name="Group 51"/>
          <p:cNvGrpSpPr>
            <a:grpSpLocks/>
          </p:cNvGrpSpPr>
          <p:nvPr/>
        </p:nvGrpSpPr>
        <p:grpSpPr bwMode="auto">
          <a:xfrm>
            <a:off x="3810000" y="1905000"/>
            <a:ext cx="152400" cy="152400"/>
            <a:chOff x="768" y="2256"/>
            <a:chExt cx="192" cy="192"/>
          </a:xfrm>
        </p:grpSpPr>
        <p:sp>
          <p:nvSpPr>
            <p:cNvPr id="309300" name="Rectangle 52"/>
            <p:cNvSpPr>
              <a:spLocks noChangeArrowheads="1"/>
            </p:cNvSpPr>
            <p:nvPr/>
          </p:nvSpPr>
          <p:spPr bwMode="auto">
            <a:xfrm>
              <a:off x="768" y="2256"/>
              <a:ext cx="192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9301" name="Oval 53"/>
            <p:cNvSpPr>
              <a:spLocks noChangeArrowheads="1"/>
            </p:cNvSpPr>
            <p:nvPr/>
          </p:nvSpPr>
          <p:spPr bwMode="auto">
            <a:xfrm>
              <a:off x="816" y="2304"/>
              <a:ext cx="96" cy="96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09302" name="Group 54"/>
          <p:cNvGrpSpPr>
            <a:grpSpLocks/>
          </p:cNvGrpSpPr>
          <p:nvPr/>
        </p:nvGrpSpPr>
        <p:grpSpPr bwMode="auto">
          <a:xfrm>
            <a:off x="7239000" y="2209800"/>
            <a:ext cx="152400" cy="152400"/>
            <a:chOff x="768" y="2256"/>
            <a:chExt cx="192" cy="192"/>
          </a:xfrm>
        </p:grpSpPr>
        <p:sp>
          <p:nvSpPr>
            <p:cNvPr id="309303" name="Rectangle 55"/>
            <p:cNvSpPr>
              <a:spLocks noChangeArrowheads="1"/>
            </p:cNvSpPr>
            <p:nvPr/>
          </p:nvSpPr>
          <p:spPr bwMode="auto">
            <a:xfrm>
              <a:off x="768" y="2256"/>
              <a:ext cx="192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9304" name="Oval 56"/>
            <p:cNvSpPr>
              <a:spLocks noChangeArrowheads="1"/>
            </p:cNvSpPr>
            <p:nvPr/>
          </p:nvSpPr>
          <p:spPr bwMode="auto">
            <a:xfrm>
              <a:off x="816" y="2304"/>
              <a:ext cx="96" cy="96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09305" name="Group 57"/>
          <p:cNvGrpSpPr>
            <a:grpSpLocks/>
          </p:cNvGrpSpPr>
          <p:nvPr/>
        </p:nvGrpSpPr>
        <p:grpSpPr bwMode="auto">
          <a:xfrm>
            <a:off x="7239000" y="3048000"/>
            <a:ext cx="152400" cy="152400"/>
            <a:chOff x="768" y="2256"/>
            <a:chExt cx="192" cy="192"/>
          </a:xfrm>
        </p:grpSpPr>
        <p:sp>
          <p:nvSpPr>
            <p:cNvPr id="309306" name="Rectangle 58"/>
            <p:cNvSpPr>
              <a:spLocks noChangeArrowheads="1"/>
            </p:cNvSpPr>
            <p:nvPr/>
          </p:nvSpPr>
          <p:spPr bwMode="auto">
            <a:xfrm>
              <a:off x="768" y="2256"/>
              <a:ext cx="192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9307" name="Oval 59"/>
            <p:cNvSpPr>
              <a:spLocks noChangeArrowheads="1"/>
            </p:cNvSpPr>
            <p:nvPr/>
          </p:nvSpPr>
          <p:spPr bwMode="auto">
            <a:xfrm>
              <a:off x="816" y="2304"/>
              <a:ext cx="96" cy="96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</p:grpSp>
      <p:sp>
        <p:nvSpPr>
          <p:cNvPr id="309308" name="Text Box 60"/>
          <p:cNvSpPr txBox="1">
            <a:spLocks noChangeArrowheads="1"/>
          </p:cNvSpPr>
          <p:nvPr/>
        </p:nvSpPr>
        <p:spPr bwMode="auto">
          <a:xfrm>
            <a:off x="838200" y="1600200"/>
            <a:ext cx="4572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309309" name="Text Box 61"/>
          <p:cNvSpPr txBox="1">
            <a:spLocks noChangeArrowheads="1"/>
          </p:cNvSpPr>
          <p:nvPr/>
        </p:nvSpPr>
        <p:spPr bwMode="auto">
          <a:xfrm>
            <a:off x="838200" y="3200400"/>
            <a:ext cx="4572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309310" name="Text Box 62"/>
          <p:cNvSpPr txBox="1">
            <a:spLocks noChangeArrowheads="1"/>
          </p:cNvSpPr>
          <p:nvPr/>
        </p:nvSpPr>
        <p:spPr bwMode="auto">
          <a:xfrm>
            <a:off x="838200" y="1981200"/>
            <a:ext cx="762000" cy="2841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Data</a:t>
            </a:r>
          </a:p>
        </p:txBody>
      </p:sp>
      <p:sp>
        <p:nvSpPr>
          <p:cNvPr id="309311" name="Text Box 63"/>
          <p:cNvSpPr txBox="1">
            <a:spLocks noChangeArrowheads="1"/>
          </p:cNvSpPr>
          <p:nvPr/>
        </p:nvSpPr>
        <p:spPr bwMode="auto">
          <a:xfrm>
            <a:off x="838200" y="3505200"/>
            <a:ext cx="762000" cy="2841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Clock</a:t>
            </a:r>
          </a:p>
        </p:txBody>
      </p:sp>
      <p:sp>
        <p:nvSpPr>
          <p:cNvPr id="309337" name="Line 89"/>
          <p:cNvSpPr>
            <a:spLocks noChangeShapeType="1"/>
          </p:cNvSpPr>
          <p:nvPr/>
        </p:nvSpPr>
        <p:spPr bwMode="auto">
          <a:xfrm>
            <a:off x="1824038" y="3205163"/>
            <a:ext cx="15081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338" name="Freeform 90"/>
          <p:cNvSpPr>
            <a:spLocks/>
          </p:cNvSpPr>
          <p:nvPr/>
        </p:nvSpPr>
        <p:spPr bwMode="auto">
          <a:xfrm>
            <a:off x="1522413" y="3059113"/>
            <a:ext cx="301625" cy="292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4"/>
              </a:cxn>
              <a:cxn ang="0">
                <a:pos x="190" y="92"/>
              </a:cxn>
              <a:cxn ang="0">
                <a:pos x="0" y="0"/>
              </a:cxn>
            </a:cxnLst>
            <a:rect l="0" t="0" r="r" b="b"/>
            <a:pathLst>
              <a:path w="190" h="184">
                <a:moveTo>
                  <a:pt x="0" y="0"/>
                </a:moveTo>
                <a:lnTo>
                  <a:pt x="0" y="184"/>
                </a:lnTo>
                <a:lnTo>
                  <a:pt x="190" y="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339" name="Freeform 91"/>
          <p:cNvSpPr>
            <a:spLocks/>
          </p:cNvSpPr>
          <p:nvPr/>
        </p:nvSpPr>
        <p:spPr bwMode="auto">
          <a:xfrm>
            <a:off x="1522413" y="3059113"/>
            <a:ext cx="301625" cy="292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4"/>
              </a:cxn>
              <a:cxn ang="0">
                <a:pos x="190" y="92"/>
              </a:cxn>
              <a:cxn ang="0">
                <a:pos x="0" y="0"/>
              </a:cxn>
            </a:cxnLst>
            <a:rect l="0" t="0" r="r" b="b"/>
            <a:pathLst>
              <a:path w="190" h="184">
                <a:moveTo>
                  <a:pt x="0" y="0"/>
                </a:moveTo>
                <a:lnTo>
                  <a:pt x="0" y="184"/>
                </a:lnTo>
                <a:lnTo>
                  <a:pt x="190" y="92"/>
                </a:lnTo>
                <a:lnTo>
                  <a:pt x="0" y="0"/>
                </a:lnTo>
              </a:path>
            </a:pathLst>
          </a:custGeom>
          <a:solidFill>
            <a:srgbClr val="CCEC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340" name="Freeform 92"/>
          <p:cNvSpPr>
            <a:spLocks/>
          </p:cNvSpPr>
          <p:nvPr/>
        </p:nvSpPr>
        <p:spPr bwMode="auto">
          <a:xfrm>
            <a:off x="1830388" y="3163888"/>
            <a:ext cx="77787" cy="76200"/>
          </a:xfrm>
          <a:custGeom>
            <a:avLst/>
            <a:gdLst/>
            <a:ahLst/>
            <a:cxnLst>
              <a:cxn ang="0">
                <a:pos x="49" y="26"/>
              </a:cxn>
              <a:cxn ang="0">
                <a:pos x="42" y="41"/>
              </a:cxn>
              <a:cxn ang="0">
                <a:pos x="23" y="48"/>
              </a:cxn>
              <a:cxn ang="0">
                <a:pos x="23" y="48"/>
              </a:cxn>
              <a:cxn ang="0">
                <a:pos x="8" y="41"/>
              </a:cxn>
              <a:cxn ang="0">
                <a:pos x="0" y="26"/>
              </a:cxn>
              <a:cxn ang="0">
                <a:pos x="0" y="26"/>
              </a:cxn>
              <a:cxn ang="0">
                <a:pos x="8" y="8"/>
              </a:cxn>
              <a:cxn ang="0">
                <a:pos x="23" y="0"/>
              </a:cxn>
              <a:cxn ang="0">
                <a:pos x="23" y="0"/>
              </a:cxn>
              <a:cxn ang="0">
                <a:pos x="42" y="8"/>
              </a:cxn>
              <a:cxn ang="0">
                <a:pos x="49" y="26"/>
              </a:cxn>
            </a:cxnLst>
            <a:rect l="0" t="0" r="r" b="b"/>
            <a:pathLst>
              <a:path w="49" h="48">
                <a:moveTo>
                  <a:pt x="49" y="26"/>
                </a:moveTo>
                <a:lnTo>
                  <a:pt x="42" y="41"/>
                </a:lnTo>
                <a:lnTo>
                  <a:pt x="23" y="48"/>
                </a:lnTo>
                <a:lnTo>
                  <a:pt x="23" y="48"/>
                </a:lnTo>
                <a:lnTo>
                  <a:pt x="8" y="41"/>
                </a:lnTo>
                <a:lnTo>
                  <a:pt x="0" y="26"/>
                </a:lnTo>
                <a:lnTo>
                  <a:pt x="0" y="26"/>
                </a:lnTo>
                <a:lnTo>
                  <a:pt x="8" y="8"/>
                </a:lnTo>
                <a:lnTo>
                  <a:pt x="23" y="0"/>
                </a:lnTo>
                <a:lnTo>
                  <a:pt x="23" y="0"/>
                </a:lnTo>
                <a:lnTo>
                  <a:pt x="42" y="8"/>
                </a:lnTo>
                <a:lnTo>
                  <a:pt x="49" y="2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341" name="Freeform 93"/>
          <p:cNvSpPr>
            <a:spLocks/>
          </p:cNvSpPr>
          <p:nvPr/>
        </p:nvSpPr>
        <p:spPr bwMode="auto">
          <a:xfrm>
            <a:off x="1830388" y="3163888"/>
            <a:ext cx="77787" cy="76200"/>
          </a:xfrm>
          <a:custGeom>
            <a:avLst/>
            <a:gdLst/>
            <a:ahLst/>
            <a:cxnLst>
              <a:cxn ang="0">
                <a:pos x="49" y="26"/>
              </a:cxn>
              <a:cxn ang="0">
                <a:pos x="42" y="41"/>
              </a:cxn>
              <a:cxn ang="0">
                <a:pos x="23" y="48"/>
              </a:cxn>
              <a:cxn ang="0">
                <a:pos x="23" y="48"/>
              </a:cxn>
              <a:cxn ang="0">
                <a:pos x="8" y="41"/>
              </a:cxn>
              <a:cxn ang="0">
                <a:pos x="0" y="26"/>
              </a:cxn>
              <a:cxn ang="0">
                <a:pos x="0" y="26"/>
              </a:cxn>
              <a:cxn ang="0">
                <a:pos x="8" y="8"/>
              </a:cxn>
              <a:cxn ang="0">
                <a:pos x="23" y="0"/>
              </a:cxn>
              <a:cxn ang="0">
                <a:pos x="23" y="0"/>
              </a:cxn>
              <a:cxn ang="0">
                <a:pos x="42" y="8"/>
              </a:cxn>
              <a:cxn ang="0">
                <a:pos x="49" y="26"/>
              </a:cxn>
            </a:cxnLst>
            <a:rect l="0" t="0" r="r" b="b"/>
            <a:pathLst>
              <a:path w="49" h="48">
                <a:moveTo>
                  <a:pt x="49" y="26"/>
                </a:moveTo>
                <a:lnTo>
                  <a:pt x="42" y="41"/>
                </a:lnTo>
                <a:lnTo>
                  <a:pt x="23" y="48"/>
                </a:lnTo>
                <a:lnTo>
                  <a:pt x="23" y="48"/>
                </a:lnTo>
                <a:lnTo>
                  <a:pt x="8" y="41"/>
                </a:lnTo>
                <a:lnTo>
                  <a:pt x="0" y="26"/>
                </a:lnTo>
                <a:lnTo>
                  <a:pt x="0" y="26"/>
                </a:lnTo>
                <a:lnTo>
                  <a:pt x="8" y="8"/>
                </a:lnTo>
                <a:lnTo>
                  <a:pt x="23" y="0"/>
                </a:lnTo>
                <a:lnTo>
                  <a:pt x="23" y="0"/>
                </a:lnTo>
                <a:lnTo>
                  <a:pt x="42" y="8"/>
                </a:lnTo>
                <a:lnTo>
                  <a:pt x="49" y="26"/>
                </a:lnTo>
              </a:path>
            </a:pathLst>
          </a:custGeom>
          <a:solidFill>
            <a:srgbClr val="CCEC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342" name="Line 94"/>
          <p:cNvSpPr>
            <a:spLocks noChangeShapeType="1"/>
          </p:cNvSpPr>
          <p:nvPr/>
        </p:nvSpPr>
        <p:spPr bwMode="auto">
          <a:xfrm>
            <a:off x="1371600" y="3203575"/>
            <a:ext cx="1508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344" name="Line 96"/>
          <p:cNvSpPr>
            <a:spLocks noChangeShapeType="1"/>
          </p:cNvSpPr>
          <p:nvPr/>
        </p:nvSpPr>
        <p:spPr bwMode="auto">
          <a:xfrm>
            <a:off x="3048000" y="3217863"/>
            <a:ext cx="1508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345" name="Line 97"/>
          <p:cNvSpPr>
            <a:spLocks noChangeShapeType="1"/>
          </p:cNvSpPr>
          <p:nvPr/>
        </p:nvSpPr>
        <p:spPr bwMode="auto">
          <a:xfrm>
            <a:off x="1066800" y="3522663"/>
            <a:ext cx="21320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347" name="Freeform 99"/>
          <p:cNvSpPr>
            <a:spLocks/>
          </p:cNvSpPr>
          <p:nvPr/>
        </p:nvSpPr>
        <p:spPr bwMode="auto">
          <a:xfrm>
            <a:off x="3198813" y="3141663"/>
            <a:ext cx="606425" cy="439737"/>
          </a:xfrm>
          <a:custGeom>
            <a:avLst/>
            <a:gdLst/>
            <a:ahLst/>
            <a:cxnLst>
              <a:cxn ang="0">
                <a:pos x="382" y="140"/>
              </a:cxn>
              <a:cxn ang="0">
                <a:pos x="378" y="166"/>
              </a:cxn>
              <a:cxn ang="0">
                <a:pos x="370" y="192"/>
              </a:cxn>
              <a:cxn ang="0">
                <a:pos x="359" y="214"/>
              </a:cxn>
              <a:cxn ang="0">
                <a:pos x="340" y="236"/>
              </a:cxn>
              <a:cxn ang="0">
                <a:pos x="317" y="254"/>
              </a:cxn>
              <a:cxn ang="0">
                <a:pos x="294" y="266"/>
              </a:cxn>
              <a:cxn ang="0">
                <a:pos x="267" y="273"/>
              </a:cxn>
              <a:cxn ang="0">
                <a:pos x="237" y="277"/>
              </a:cxn>
              <a:cxn ang="0">
                <a:pos x="237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0"/>
              </a:cxn>
              <a:cxn ang="0">
                <a:pos x="0" y="0"/>
              </a:cxn>
              <a:cxn ang="0">
                <a:pos x="237" y="0"/>
              </a:cxn>
              <a:cxn ang="0">
                <a:pos x="237" y="0"/>
              </a:cxn>
              <a:cxn ang="0">
                <a:pos x="267" y="3"/>
              </a:cxn>
              <a:cxn ang="0">
                <a:pos x="294" y="11"/>
              </a:cxn>
              <a:cxn ang="0">
                <a:pos x="317" y="22"/>
              </a:cxn>
              <a:cxn ang="0">
                <a:pos x="340" y="40"/>
              </a:cxn>
              <a:cxn ang="0">
                <a:pos x="359" y="62"/>
              </a:cxn>
              <a:cxn ang="0">
                <a:pos x="370" y="85"/>
              </a:cxn>
              <a:cxn ang="0">
                <a:pos x="378" y="110"/>
              </a:cxn>
              <a:cxn ang="0">
                <a:pos x="382" y="140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  <a:close/>
              </a:path>
            </a:pathLst>
          </a:custGeom>
          <a:solidFill>
            <a:srgbClr val="CCE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348" name="Freeform 100"/>
          <p:cNvSpPr>
            <a:spLocks/>
          </p:cNvSpPr>
          <p:nvPr/>
        </p:nvSpPr>
        <p:spPr bwMode="auto">
          <a:xfrm>
            <a:off x="3198813" y="3141663"/>
            <a:ext cx="606425" cy="439737"/>
          </a:xfrm>
          <a:custGeom>
            <a:avLst/>
            <a:gdLst/>
            <a:ahLst/>
            <a:cxnLst>
              <a:cxn ang="0">
                <a:pos x="382" y="140"/>
              </a:cxn>
              <a:cxn ang="0">
                <a:pos x="378" y="166"/>
              </a:cxn>
              <a:cxn ang="0">
                <a:pos x="370" y="192"/>
              </a:cxn>
              <a:cxn ang="0">
                <a:pos x="359" y="214"/>
              </a:cxn>
              <a:cxn ang="0">
                <a:pos x="340" y="236"/>
              </a:cxn>
              <a:cxn ang="0">
                <a:pos x="317" y="254"/>
              </a:cxn>
              <a:cxn ang="0">
                <a:pos x="294" y="266"/>
              </a:cxn>
              <a:cxn ang="0">
                <a:pos x="267" y="273"/>
              </a:cxn>
              <a:cxn ang="0">
                <a:pos x="237" y="277"/>
              </a:cxn>
              <a:cxn ang="0">
                <a:pos x="237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0"/>
              </a:cxn>
              <a:cxn ang="0">
                <a:pos x="0" y="0"/>
              </a:cxn>
              <a:cxn ang="0">
                <a:pos x="237" y="0"/>
              </a:cxn>
              <a:cxn ang="0">
                <a:pos x="237" y="0"/>
              </a:cxn>
              <a:cxn ang="0">
                <a:pos x="267" y="3"/>
              </a:cxn>
              <a:cxn ang="0">
                <a:pos x="294" y="11"/>
              </a:cxn>
              <a:cxn ang="0">
                <a:pos x="317" y="22"/>
              </a:cxn>
              <a:cxn ang="0">
                <a:pos x="340" y="40"/>
              </a:cxn>
              <a:cxn ang="0">
                <a:pos x="359" y="62"/>
              </a:cxn>
              <a:cxn ang="0">
                <a:pos x="370" y="85"/>
              </a:cxn>
              <a:cxn ang="0">
                <a:pos x="378" y="110"/>
              </a:cxn>
              <a:cxn ang="0">
                <a:pos x="382" y="140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351" name="Freeform 103"/>
          <p:cNvSpPr>
            <a:spLocks/>
          </p:cNvSpPr>
          <p:nvPr/>
        </p:nvSpPr>
        <p:spPr bwMode="auto">
          <a:xfrm>
            <a:off x="2062163" y="3065463"/>
            <a:ext cx="301625" cy="292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4"/>
              </a:cxn>
              <a:cxn ang="0">
                <a:pos x="190" y="92"/>
              </a:cxn>
              <a:cxn ang="0">
                <a:pos x="0" y="0"/>
              </a:cxn>
            </a:cxnLst>
            <a:rect l="0" t="0" r="r" b="b"/>
            <a:pathLst>
              <a:path w="190" h="184">
                <a:moveTo>
                  <a:pt x="0" y="0"/>
                </a:moveTo>
                <a:lnTo>
                  <a:pt x="0" y="184"/>
                </a:lnTo>
                <a:lnTo>
                  <a:pt x="190" y="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352" name="Freeform 104"/>
          <p:cNvSpPr>
            <a:spLocks/>
          </p:cNvSpPr>
          <p:nvPr/>
        </p:nvSpPr>
        <p:spPr bwMode="auto">
          <a:xfrm>
            <a:off x="2062163" y="3065463"/>
            <a:ext cx="301625" cy="292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4"/>
              </a:cxn>
              <a:cxn ang="0">
                <a:pos x="190" y="92"/>
              </a:cxn>
              <a:cxn ang="0">
                <a:pos x="0" y="0"/>
              </a:cxn>
            </a:cxnLst>
            <a:rect l="0" t="0" r="r" b="b"/>
            <a:pathLst>
              <a:path w="190" h="184">
                <a:moveTo>
                  <a:pt x="0" y="0"/>
                </a:moveTo>
                <a:lnTo>
                  <a:pt x="0" y="184"/>
                </a:lnTo>
                <a:lnTo>
                  <a:pt x="190" y="92"/>
                </a:lnTo>
                <a:lnTo>
                  <a:pt x="0" y="0"/>
                </a:lnTo>
              </a:path>
            </a:pathLst>
          </a:custGeom>
          <a:solidFill>
            <a:srgbClr val="CCEC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353" name="Freeform 105"/>
          <p:cNvSpPr>
            <a:spLocks/>
          </p:cNvSpPr>
          <p:nvPr/>
        </p:nvSpPr>
        <p:spPr bwMode="auto">
          <a:xfrm>
            <a:off x="2370138" y="3170238"/>
            <a:ext cx="77787" cy="76200"/>
          </a:xfrm>
          <a:custGeom>
            <a:avLst/>
            <a:gdLst/>
            <a:ahLst/>
            <a:cxnLst>
              <a:cxn ang="0">
                <a:pos x="49" y="26"/>
              </a:cxn>
              <a:cxn ang="0">
                <a:pos x="42" y="41"/>
              </a:cxn>
              <a:cxn ang="0">
                <a:pos x="23" y="48"/>
              </a:cxn>
              <a:cxn ang="0">
                <a:pos x="23" y="48"/>
              </a:cxn>
              <a:cxn ang="0">
                <a:pos x="8" y="41"/>
              </a:cxn>
              <a:cxn ang="0">
                <a:pos x="0" y="26"/>
              </a:cxn>
              <a:cxn ang="0">
                <a:pos x="0" y="26"/>
              </a:cxn>
              <a:cxn ang="0">
                <a:pos x="8" y="8"/>
              </a:cxn>
              <a:cxn ang="0">
                <a:pos x="23" y="0"/>
              </a:cxn>
              <a:cxn ang="0">
                <a:pos x="23" y="0"/>
              </a:cxn>
              <a:cxn ang="0">
                <a:pos x="42" y="8"/>
              </a:cxn>
              <a:cxn ang="0">
                <a:pos x="49" y="26"/>
              </a:cxn>
            </a:cxnLst>
            <a:rect l="0" t="0" r="r" b="b"/>
            <a:pathLst>
              <a:path w="49" h="48">
                <a:moveTo>
                  <a:pt x="49" y="26"/>
                </a:moveTo>
                <a:lnTo>
                  <a:pt x="42" y="41"/>
                </a:lnTo>
                <a:lnTo>
                  <a:pt x="23" y="48"/>
                </a:lnTo>
                <a:lnTo>
                  <a:pt x="23" y="48"/>
                </a:lnTo>
                <a:lnTo>
                  <a:pt x="8" y="41"/>
                </a:lnTo>
                <a:lnTo>
                  <a:pt x="0" y="26"/>
                </a:lnTo>
                <a:lnTo>
                  <a:pt x="0" y="26"/>
                </a:lnTo>
                <a:lnTo>
                  <a:pt x="8" y="8"/>
                </a:lnTo>
                <a:lnTo>
                  <a:pt x="23" y="0"/>
                </a:lnTo>
                <a:lnTo>
                  <a:pt x="23" y="0"/>
                </a:lnTo>
                <a:lnTo>
                  <a:pt x="42" y="8"/>
                </a:lnTo>
                <a:lnTo>
                  <a:pt x="49" y="2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354" name="Freeform 106"/>
          <p:cNvSpPr>
            <a:spLocks/>
          </p:cNvSpPr>
          <p:nvPr/>
        </p:nvSpPr>
        <p:spPr bwMode="auto">
          <a:xfrm>
            <a:off x="2370138" y="3170238"/>
            <a:ext cx="77787" cy="76200"/>
          </a:xfrm>
          <a:custGeom>
            <a:avLst/>
            <a:gdLst/>
            <a:ahLst/>
            <a:cxnLst>
              <a:cxn ang="0">
                <a:pos x="49" y="26"/>
              </a:cxn>
              <a:cxn ang="0">
                <a:pos x="42" y="41"/>
              </a:cxn>
              <a:cxn ang="0">
                <a:pos x="23" y="48"/>
              </a:cxn>
              <a:cxn ang="0">
                <a:pos x="23" y="48"/>
              </a:cxn>
              <a:cxn ang="0">
                <a:pos x="8" y="41"/>
              </a:cxn>
              <a:cxn ang="0">
                <a:pos x="0" y="26"/>
              </a:cxn>
              <a:cxn ang="0">
                <a:pos x="0" y="26"/>
              </a:cxn>
              <a:cxn ang="0">
                <a:pos x="8" y="8"/>
              </a:cxn>
              <a:cxn ang="0">
                <a:pos x="23" y="0"/>
              </a:cxn>
              <a:cxn ang="0">
                <a:pos x="23" y="0"/>
              </a:cxn>
              <a:cxn ang="0">
                <a:pos x="42" y="8"/>
              </a:cxn>
              <a:cxn ang="0">
                <a:pos x="49" y="26"/>
              </a:cxn>
            </a:cxnLst>
            <a:rect l="0" t="0" r="r" b="b"/>
            <a:pathLst>
              <a:path w="49" h="48">
                <a:moveTo>
                  <a:pt x="49" y="26"/>
                </a:moveTo>
                <a:lnTo>
                  <a:pt x="42" y="41"/>
                </a:lnTo>
                <a:lnTo>
                  <a:pt x="23" y="48"/>
                </a:lnTo>
                <a:lnTo>
                  <a:pt x="23" y="48"/>
                </a:lnTo>
                <a:lnTo>
                  <a:pt x="8" y="41"/>
                </a:lnTo>
                <a:lnTo>
                  <a:pt x="0" y="26"/>
                </a:lnTo>
                <a:lnTo>
                  <a:pt x="0" y="26"/>
                </a:lnTo>
                <a:lnTo>
                  <a:pt x="8" y="8"/>
                </a:lnTo>
                <a:lnTo>
                  <a:pt x="23" y="0"/>
                </a:lnTo>
                <a:lnTo>
                  <a:pt x="23" y="0"/>
                </a:lnTo>
                <a:lnTo>
                  <a:pt x="42" y="8"/>
                </a:lnTo>
                <a:lnTo>
                  <a:pt x="49" y="26"/>
                </a:lnTo>
              </a:path>
            </a:pathLst>
          </a:custGeom>
          <a:solidFill>
            <a:srgbClr val="CCEC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355" name="Line 107"/>
          <p:cNvSpPr>
            <a:spLocks noChangeShapeType="1"/>
          </p:cNvSpPr>
          <p:nvPr/>
        </p:nvSpPr>
        <p:spPr bwMode="auto">
          <a:xfrm>
            <a:off x="1911350" y="3209925"/>
            <a:ext cx="1508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357" name="Line 109"/>
          <p:cNvSpPr>
            <a:spLocks noChangeShapeType="1"/>
          </p:cNvSpPr>
          <p:nvPr/>
        </p:nvSpPr>
        <p:spPr bwMode="auto">
          <a:xfrm>
            <a:off x="2903538" y="3216275"/>
            <a:ext cx="150812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358" name="Freeform 110"/>
          <p:cNvSpPr>
            <a:spLocks/>
          </p:cNvSpPr>
          <p:nvPr/>
        </p:nvSpPr>
        <p:spPr bwMode="auto">
          <a:xfrm>
            <a:off x="2601913" y="3071813"/>
            <a:ext cx="301625" cy="292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4"/>
              </a:cxn>
              <a:cxn ang="0">
                <a:pos x="190" y="92"/>
              </a:cxn>
              <a:cxn ang="0">
                <a:pos x="0" y="0"/>
              </a:cxn>
            </a:cxnLst>
            <a:rect l="0" t="0" r="r" b="b"/>
            <a:pathLst>
              <a:path w="190" h="184">
                <a:moveTo>
                  <a:pt x="0" y="0"/>
                </a:moveTo>
                <a:lnTo>
                  <a:pt x="0" y="184"/>
                </a:lnTo>
                <a:lnTo>
                  <a:pt x="190" y="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359" name="Freeform 111"/>
          <p:cNvSpPr>
            <a:spLocks/>
          </p:cNvSpPr>
          <p:nvPr/>
        </p:nvSpPr>
        <p:spPr bwMode="auto">
          <a:xfrm>
            <a:off x="2601913" y="3071813"/>
            <a:ext cx="301625" cy="292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4"/>
              </a:cxn>
              <a:cxn ang="0">
                <a:pos x="190" y="92"/>
              </a:cxn>
              <a:cxn ang="0">
                <a:pos x="0" y="0"/>
              </a:cxn>
            </a:cxnLst>
            <a:rect l="0" t="0" r="r" b="b"/>
            <a:pathLst>
              <a:path w="190" h="184">
                <a:moveTo>
                  <a:pt x="0" y="0"/>
                </a:moveTo>
                <a:lnTo>
                  <a:pt x="0" y="184"/>
                </a:lnTo>
                <a:lnTo>
                  <a:pt x="190" y="92"/>
                </a:lnTo>
                <a:lnTo>
                  <a:pt x="0" y="0"/>
                </a:lnTo>
              </a:path>
            </a:pathLst>
          </a:custGeom>
          <a:solidFill>
            <a:srgbClr val="CCEC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360" name="Freeform 112"/>
          <p:cNvSpPr>
            <a:spLocks/>
          </p:cNvSpPr>
          <p:nvPr/>
        </p:nvSpPr>
        <p:spPr bwMode="auto">
          <a:xfrm>
            <a:off x="2909888" y="3176588"/>
            <a:ext cx="77787" cy="76200"/>
          </a:xfrm>
          <a:custGeom>
            <a:avLst/>
            <a:gdLst/>
            <a:ahLst/>
            <a:cxnLst>
              <a:cxn ang="0">
                <a:pos x="49" y="26"/>
              </a:cxn>
              <a:cxn ang="0">
                <a:pos x="42" y="41"/>
              </a:cxn>
              <a:cxn ang="0">
                <a:pos x="23" y="48"/>
              </a:cxn>
              <a:cxn ang="0">
                <a:pos x="23" y="48"/>
              </a:cxn>
              <a:cxn ang="0">
                <a:pos x="8" y="41"/>
              </a:cxn>
              <a:cxn ang="0">
                <a:pos x="0" y="26"/>
              </a:cxn>
              <a:cxn ang="0">
                <a:pos x="0" y="26"/>
              </a:cxn>
              <a:cxn ang="0">
                <a:pos x="8" y="8"/>
              </a:cxn>
              <a:cxn ang="0">
                <a:pos x="23" y="0"/>
              </a:cxn>
              <a:cxn ang="0">
                <a:pos x="23" y="0"/>
              </a:cxn>
              <a:cxn ang="0">
                <a:pos x="42" y="8"/>
              </a:cxn>
              <a:cxn ang="0">
                <a:pos x="49" y="26"/>
              </a:cxn>
            </a:cxnLst>
            <a:rect l="0" t="0" r="r" b="b"/>
            <a:pathLst>
              <a:path w="49" h="48">
                <a:moveTo>
                  <a:pt x="49" y="26"/>
                </a:moveTo>
                <a:lnTo>
                  <a:pt x="42" y="41"/>
                </a:lnTo>
                <a:lnTo>
                  <a:pt x="23" y="48"/>
                </a:lnTo>
                <a:lnTo>
                  <a:pt x="23" y="48"/>
                </a:lnTo>
                <a:lnTo>
                  <a:pt x="8" y="41"/>
                </a:lnTo>
                <a:lnTo>
                  <a:pt x="0" y="26"/>
                </a:lnTo>
                <a:lnTo>
                  <a:pt x="0" y="26"/>
                </a:lnTo>
                <a:lnTo>
                  <a:pt x="8" y="8"/>
                </a:lnTo>
                <a:lnTo>
                  <a:pt x="23" y="0"/>
                </a:lnTo>
                <a:lnTo>
                  <a:pt x="23" y="0"/>
                </a:lnTo>
                <a:lnTo>
                  <a:pt x="42" y="8"/>
                </a:lnTo>
                <a:lnTo>
                  <a:pt x="49" y="2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361" name="Freeform 113"/>
          <p:cNvSpPr>
            <a:spLocks/>
          </p:cNvSpPr>
          <p:nvPr/>
        </p:nvSpPr>
        <p:spPr bwMode="auto">
          <a:xfrm>
            <a:off x="2909888" y="3176588"/>
            <a:ext cx="77787" cy="76200"/>
          </a:xfrm>
          <a:custGeom>
            <a:avLst/>
            <a:gdLst/>
            <a:ahLst/>
            <a:cxnLst>
              <a:cxn ang="0">
                <a:pos x="49" y="26"/>
              </a:cxn>
              <a:cxn ang="0">
                <a:pos x="42" y="41"/>
              </a:cxn>
              <a:cxn ang="0">
                <a:pos x="23" y="48"/>
              </a:cxn>
              <a:cxn ang="0">
                <a:pos x="23" y="48"/>
              </a:cxn>
              <a:cxn ang="0">
                <a:pos x="8" y="41"/>
              </a:cxn>
              <a:cxn ang="0">
                <a:pos x="0" y="26"/>
              </a:cxn>
              <a:cxn ang="0">
                <a:pos x="0" y="26"/>
              </a:cxn>
              <a:cxn ang="0">
                <a:pos x="8" y="8"/>
              </a:cxn>
              <a:cxn ang="0">
                <a:pos x="23" y="0"/>
              </a:cxn>
              <a:cxn ang="0">
                <a:pos x="23" y="0"/>
              </a:cxn>
              <a:cxn ang="0">
                <a:pos x="42" y="8"/>
              </a:cxn>
              <a:cxn ang="0">
                <a:pos x="49" y="26"/>
              </a:cxn>
            </a:cxnLst>
            <a:rect l="0" t="0" r="r" b="b"/>
            <a:pathLst>
              <a:path w="49" h="48">
                <a:moveTo>
                  <a:pt x="49" y="26"/>
                </a:moveTo>
                <a:lnTo>
                  <a:pt x="42" y="41"/>
                </a:lnTo>
                <a:lnTo>
                  <a:pt x="23" y="48"/>
                </a:lnTo>
                <a:lnTo>
                  <a:pt x="23" y="48"/>
                </a:lnTo>
                <a:lnTo>
                  <a:pt x="8" y="41"/>
                </a:lnTo>
                <a:lnTo>
                  <a:pt x="0" y="26"/>
                </a:lnTo>
                <a:lnTo>
                  <a:pt x="0" y="26"/>
                </a:lnTo>
                <a:lnTo>
                  <a:pt x="8" y="8"/>
                </a:lnTo>
                <a:lnTo>
                  <a:pt x="23" y="0"/>
                </a:lnTo>
                <a:lnTo>
                  <a:pt x="23" y="0"/>
                </a:lnTo>
                <a:lnTo>
                  <a:pt x="42" y="8"/>
                </a:lnTo>
                <a:lnTo>
                  <a:pt x="49" y="26"/>
                </a:lnTo>
              </a:path>
            </a:pathLst>
          </a:custGeom>
          <a:solidFill>
            <a:srgbClr val="CCEC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362" name="Line 114"/>
          <p:cNvSpPr>
            <a:spLocks noChangeShapeType="1"/>
          </p:cNvSpPr>
          <p:nvPr/>
        </p:nvSpPr>
        <p:spPr bwMode="auto">
          <a:xfrm>
            <a:off x="2451100" y="3216275"/>
            <a:ext cx="1508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363" name="Line 115"/>
          <p:cNvSpPr>
            <a:spLocks noChangeShapeType="1"/>
          </p:cNvSpPr>
          <p:nvPr/>
        </p:nvSpPr>
        <p:spPr bwMode="auto">
          <a:xfrm rot="5400000" flipH="1">
            <a:off x="1207293" y="3358357"/>
            <a:ext cx="322263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366" name="Text Box 118"/>
          <p:cNvSpPr txBox="1">
            <a:spLocks noChangeArrowheads="1"/>
          </p:cNvSpPr>
          <p:nvPr/>
        </p:nvSpPr>
        <p:spPr bwMode="auto">
          <a:xfrm>
            <a:off x="3886200" y="3352800"/>
            <a:ext cx="4572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T</a:t>
            </a:r>
          </a:p>
        </p:txBody>
      </p:sp>
      <p:sp>
        <p:nvSpPr>
          <p:cNvPr id="309385" name="Text Box 137"/>
          <p:cNvSpPr txBox="1">
            <a:spLocks noChangeArrowheads="1"/>
          </p:cNvSpPr>
          <p:nvPr/>
        </p:nvSpPr>
        <p:spPr bwMode="auto">
          <a:xfrm>
            <a:off x="4038600" y="3657600"/>
            <a:ext cx="762000" cy="2841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Trigger</a:t>
            </a:r>
          </a:p>
        </p:txBody>
      </p:sp>
      <p:grpSp>
        <p:nvGrpSpPr>
          <p:cNvPr id="309387" name="Group 139"/>
          <p:cNvGrpSpPr>
            <a:grpSpLocks/>
          </p:cNvGrpSpPr>
          <p:nvPr/>
        </p:nvGrpSpPr>
        <p:grpSpPr bwMode="auto">
          <a:xfrm>
            <a:off x="914400" y="4191000"/>
            <a:ext cx="3962400" cy="2133600"/>
            <a:chOff x="1584" y="2640"/>
            <a:chExt cx="2496" cy="1344"/>
          </a:xfrm>
        </p:grpSpPr>
        <p:sp>
          <p:nvSpPr>
            <p:cNvPr id="309369" name="Text Box 121"/>
            <p:cNvSpPr txBox="1">
              <a:spLocks noChangeArrowheads="1"/>
            </p:cNvSpPr>
            <p:nvPr/>
          </p:nvSpPr>
          <p:spPr bwMode="auto">
            <a:xfrm>
              <a:off x="1584" y="2688"/>
              <a:ext cx="336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309370" name="Freeform 122"/>
            <p:cNvSpPr>
              <a:spLocks/>
            </p:cNvSpPr>
            <p:nvPr/>
          </p:nvSpPr>
          <p:spPr bwMode="auto">
            <a:xfrm>
              <a:off x="1920" y="3259"/>
              <a:ext cx="216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480" y="0"/>
                </a:cxn>
                <a:cxn ang="0">
                  <a:pos x="480" y="144"/>
                </a:cxn>
                <a:cxn ang="0">
                  <a:pos x="912" y="144"/>
                </a:cxn>
                <a:cxn ang="0">
                  <a:pos x="912" y="0"/>
                </a:cxn>
                <a:cxn ang="0">
                  <a:pos x="1248" y="0"/>
                </a:cxn>
                <a:cxn ang="0">
                  <a:pos x="1248" y="144"/>
                </a:cxn>
                <a:cxn ang="0">
                  <a:pos x="1584" y="144"/>
                </a:cxn>
                <a:cxn ang="0">
                  <a:pos x="1584" y="0"/>
                </a:cxn>
                <a:cxn ang="0">
                  <a:pos x="2160" y="0"/>
                </a:cxn>
              </a:cxnLst>
              <a:rect l="0" t="0" r="r" b="b"/>
              <a:pathLst>
                <a:path w="216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480" y="0"/>
                  </a:lnTo>
                  <a:lnTo>
                    <a:pt x="480" y="144"/>
                  </a:lnTo>
                  <a:lnTo>
                    <a:pt x="912" y="144"/>
                  </a:lnTo>
                  <a:lnTo>
                    <a:pt x="912" y="0"/>
                  </a:lnTo>
                  <a:lnTo>
                    <a:pt x="1248" y="0"/>
                  </a:lnTo>
                  <a:lnTo>
                    <a:pt x="1248" y="144"/>
                  </a:lnTo>
                  <a:lnTo>
                    <a:pt x="1584" y="144"/>
                  </a:lnTo>
                  <a:lnTo>
                    <a:pt x="1584" y="0"/>
                  </a:lnTo>
                  <a:lnTo>
                    <a:pt x="2160" y="0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9371" name="Text Box 123"/>
            <p:cNvSpPr txBox="1">
              <a:spLocks noChangeArrowheads="1"/>
            </p:cNvSpPr>
            <p:nvPr/>
          </p:nvSpPr>
          <p:spPr bwMode="auto">
            <a:xfrm>
              <a:off x="1584" y="3211"/>
              <a:ext cx="336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309373" name="Freeform 125"/>
            <p:cNvSpPr>
              <a:spLocks/>
            </p:cNvSpPr>
            <p:nvPr/>
          </p:nvSpPr>
          <p:spPr bwMode="auto">
            <a:xfrm>
              <a:off x="2226" y="3043"/>
              <a:ext cx="114" cy="636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84" y="42"/>
                </a:cxn>
                <a:cxn ang="0">
                  <a:pos x="96" y="78"/>
                </a:cxn>
                <a:cxn ang="0">
                  <a:pos x="102" y="96"/>
                </a:cxn>
                <a:cxn ang="0">
                  <a:pos x="96" y="228"/>
                </a:cxn>
                <a:cxn ang="0">
                  <a:pos x="36" y="336"/>
                </a:cxn>
                <a:cxn ang="0">
                  <a:pos x="12" y="408"/>
                </a:cxn>
                <a:cxn ang="0">
                  <a:pos x="0" y="444"/>
                </a:cxn>
                <a:cxn ang="0">
                  <a:pos x="114" y="636"/>
                </a:cxn>
              </a:cxnLst>
              <a:rect l="0" t="0" r="r" b="b"/>
              <a:pathLst>
                <a:path w="114" h="636">
                  <a:moveTo>
                    <a:pt x="36" y="0"/>
                  </a:moveTo>
                  <a:cubicBezTo>
                    <a:pt x="60" y="8"/>
                    <a:pt x="66" y="24"/>
                    <a:pt x="84" y="42"/>
                  </a:cubicBezTo>
                  <a:cubicBezTo>
                    <a:pt x="88" y="54"/>
                    <a:pt x="92" y="66"/>
                    <a:pt x="96" y="78"/>
                  </a:cubicBezTo>
                  <a:cubicBezTo>
                    <a:pt x="98" y="84"/>
                    <a:pt x="102" y="96"/>
                    <a:pt x="102" y="96"/>
                  </a:cubicBezTo>
                  <a:cubicBezTo>
                    <a:pt x="100" y="140"/>
                    <a:pt x="101" y="184"/>
                    <a:pt x="96" y="228"/>
                  </a:cubicBezTo>
                  <a:cubicBezTo>
                    <a:pt x="91" y="273"/>
                    <a:pt x="49" y="297"/>
                    <a:pt x="36" y="336"/>
                  </a:cubicBezTo>
                  <a:cubicBezTo>
                    <a:pt x="28" y="360"/>
                    <a:pt x="20" y="384"/>
                    <a:pt x="12" y="408"/>
                  </a:cubicBezTo>
                  <a:cubicBezTo>
                    <a:pt x="8" y="420"/>
                    <a:pt x="0" y="444"/>
                    <a:pt x="0" y="444"/>
                  </a:cubicBezTo>
                  <a:cubicBezTo>
                    <a:pt x="4" y="520"/>
                    <a:pt x="6" y="636"/>
                    <a:pt x="114" y="636"/>
                  </a:cubicBezTo>
                </a:path>
              </a:pathLst>
            </a:custGeom>
            <a:noFill/>
            <a:ln w="1905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9377" name="Text Box 129"/>
            <p:cNvSpPr txBox="1">
              <a:spLocks noChangeArrowheads="1"/>
            </p:cNvSpPr>
            <p:nvPr/>
          </p:nvSpPr>
          <p:spPr bwMode="auto">
            <a:xfrm>
              <a:off x="1584" y="3547"/>
              <a:ext cx="336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Q+</a:t>
              </a:r>
            </a:p>
          </p:txBody>
        </p:sp>
        <p:sp>
          <p:nvSpPr>
            <p:cNvPr id="309378" name="Text Box 130"/>
            <p:cNvSpPr txBox="1">
              <a:spLocks noChangeArrowheads="1"/>
            </p:cNvSpPr>
            <p:nvPr/>
          </p:nvSpPr>
          <p:spPr bwMode="auto">
            <a:xfrm>
              <a:off x="2275" y="3787"/>
              <a:ext cx="357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Time</a:t>
              </a:r>
            </a:p>
          </p:txBody>
        </p:sp>
        <p:sp>
          <p:nvSpPr>
            <p:cNvPr id="309379" name="Line 131"/>
            <p:cNvSpPr>
              <a:spLocks noChangeShapeType="1"/>
            </p:cNvSpPr>
            <p:nvPr/>
          </p:nvSpPr>
          <p:spPr bwMode="auto">
            <a:xfrm>
              <a:off x="2640" y="3880"/>
              <a:ext cx="816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9380" name="Freeform 132"/>
            <p:cNvSpPr>
              <a:spLocks/>
            </p:cNvSpPr>
            <p:nvPr/>
          </p:nvSpPr>
          <p:spPr bwMode="auto">
            <a:xfrm>
              <a:off x="1920" y="2640"/>
              <a:ext cx="216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88" y="144"/>
                </a:cxn>
                <a:cxn ang="0">
                  <a:pos x="288" y="0"/>
                </a:cxn>
                <a:cxn ang="0">
                  <a:pos x="1392" y="0"/>
                </a:cxn>
                <a:cxn ang="0">
                  <a:pos x="1392" y="144"/>
                </a:cxn>
                <a:cxn ang="0">
                  <a:pos x="2112" y="144"/>
                </a:cxn>
                <a:cxn ang="0">
                  <a:pos x="2160" y="144"/>
                </a:cxn>
              </a:cxnLst>
              <a:rect l="0" t="0" r="r" b="b"/>
              <a:pathLst>
                <a:path w="2160" h="144">
                  <a:moveTo>
                    <a:pt x="0" y="144"/>
                  </a:moveTo>
                  <a:lnTo>
                    <a:pt x="288" y="144"/>
                  </a:lnTo>
                  <a:lnTo>
                    <a:pt x="288" y="0"/>
                  </a:lnTo>
                  <a:lnTo>
                    <a:pt x="1392" y="0"/>
                  </a:lnTo>
                  <a:lnTo>
                    <a:pt x="1392" y="144"/>
                  </a:lnTo>
                  <a:lnTo>
                    <a:pt x="2112" y="144"/>
                  </a:lnTo>
                  <a:lnTo>
                    <a:pt x="2160" y="144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9383" name="Freeform 135"/>
            <p:cNvSpPr>
              <a:spLocks/>
            </p:cNvSpPr>
            <p:nvPr/>
          </p:nvSpPr>
          <p:spPr bwMode="auto">
            <a:xfrm>
              <a:off x="1920" y="2928"/>
              <a:ext cx="216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36" y="144"/>
                </a:cxn>
                <a:cxn ang="0">
                  <a:pos x="336" y="0"/>
                </a:cxn>
                <a:cxn ang="0">
                  <a:pos x="432" y="0"/>
                </a:cxn>
                <a:cxn ang="0">
                  <a:pos x="432" y="144"/>
                </a:cxn>
                <a:cxn ang="0">
                  <a:pos x="2160" y="144"/>
                </a:cxn>
              </a:cxnLst>
              <a:rect l="0" t="0" r="r" b="b"/>
              <a:pathLst>
                <a:path w="2160" h="144">
                  <a:moveTo>
                    <a:pt x="0" y="144"/>
                  </a:moveTo>
                  <a:lnTo>
                    <a:pt x="336" y="144"/>
                  </a:lnTo>
                  <a:lnTo>
                    <a:pt x="336" y="0"/>
                  </a:lnTo>
                  <a:lnTo>
                    <a:pt x="432" y="0"/>
                  </a:lnTo>
                  <a:lnTo>
                    <a:pt x="432" y="144"/>
                  </a:lnTo>
                  <a:lnTo>
                    <a:pt x="2160" y="144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9384" name="Text Box 136"/>
            <p:cNvSpPr txBox="1">
              <a:spLocks noChangeArrowheads="1"/>
            </p:cNvSpPr>
            <p:nvPr/>
          </p:nvSpPr>
          <p:spPr bwMode="auto">
            <a:xfrm>
              <a:off x="1584" y="2923"/>
              <a:ext cx="336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T</a:t>
              </a:r>
            </a:p>
          </p:txBody>
        </p:sp>
        <p:sp>
          <p:nvSpPr>
            <p:cNvPr id="309386" name="Freeform 138"/>
            <p:cNvSpPr>
              <a:spLocks/>
            </p:cNvSpPr>
            <p:nvPr/>
          </p:nvSpPr>
          <p:spPr bwMode="auto">
            <a:xfrm>
              <a:off x="1920" y="3600"/>
              <a:ext cx="216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32" y="144"/>
                </a:cxn>
                <a:cxn ang="0">
                  <a:pos x="432" y="0"/>
                </a:cxn>
                <a:cxn ang="0">
                  <a:pos x="2160" y="0"/>
                </a:cxn>
              </a:cxnLst>
              <a:rect l="0" t="0" r="r" b="b"/>
              <a:pathLst>
                <a:path w="2160" h="144">
                  <a:moveTo>
                    <a:pt x="0" y="144"/>
                  </a:moveTo>
                  <a:lnTo>
                    <a:pt x="432" y="144"/>
                  </a:lnTo>
                  <a:lnTo>
                    <a:pt x="432" y="0"/>
                  </a:lnTo>
                  <a:lnTo>
                    <a:pt x="2160" y="0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125600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564" name="Group 322563"/>
          <p:cNvGrpSpPr/>
          <p:nvPr/>
        </p:nvGrpSpPr>
        <p:grpSpPr>
          <a:xfrm>
            <a:off x="2051050" y="831850"/>
            <a:ext cx="6096000" cy="311150"/>
            <a:chOff x="2051050" y="831850"/>
            <a:chExt cx="6096000" cy="311150"/>
          </a:xfrm>
        </p:grpSpPr>
        <p:sp>
          <p:nvSpPr>
            <p:cNvPr id="322567" name="Rectangle 7"/>
            <p:cNvSpPr>
              <a:spLocks noChangeArrowheads="1"/>
            </p:cNvSpPr>
            <p:nvPr/>
          </p:nvSpPr>
          <p:spPr bwMode="auto">
            <a:xfrm>
              <a:off x="20510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568" name="Rectangle 8"/>
            <p:cNvSpPr>
              <a:spLocks noChangeArrowheads="1"/>
            </p:cNvSpPr>
            <p:nvPr/>
          </p:nvSpPr>
          <p:spPr bwMode="auto">
            <a:xfrm>
              <a:off x="26606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322569" name="Rectangle 9"/>
            <p:cNvSpPr>
              <a:spLocks noChangeArrowheads="1"/>
            </p:cNvSpPr>
            <p:nvPr/>
          </p:nvSpPr>
          <p:spPr bwMode="auto">
            <a:xfrm>
              <a:off x="32702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322570" name="Rectangle 10"/>
            <p:cNvSpPr>
              <a:spLocks noChangeArrowheads="1"/>
            </p:cNvSpPr>
            <p:nvPr/>
          </p:nvSpPr>
          <p:spPr bwMode="auto">
            <a:xfrm>
              <a:off x="38798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322571" name="Rectangle 11"/>
            <p:cNvSpPr>
              <a:spLocks noChangeArrowheads="1"/>
            </p:cNvSpPr>
            <p:nvPr/>
          </p:nvSpPr>
          <p:spPr bwMode="auto">
            <a:xfrm>
              <a:off x="44894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322572" name="Rectangle 12"/>
            <p:cNvSpPr>
              <a:spLocks noChangeArrowheads="1"/>
            </p:cNvSpPr>
            <p:nvPr/>
          </p:nvSpPr>
          <p:spPr bwMode="auto">
            <a:xfrm>
              <a:off x="50990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119" name="Rectangle 8"/>
            <p:cNvSpPr>
              <a:spLocks noChangeArrowheads="1"/>
            </p:cNvSpPr>
            <p:nvPr/>
          </p:nvSpPr>
          <p:spPr bwMode="auto">
            <a:xfrm>
              <a:off x="57086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6</a:t>
              </a:r>
            </a:p>
          </p:txBody>
        </p:sp>
        <p:sp>
          <p:nvSpPr>
            <p:cNvPr id="120" name="Rectangle 9"/>
            <p:cNvSpPr>
              <a:spLocks noChangeArrowheads="1"/>
            </p:cNvSpPr>
            <p:nvPr/>
          </p:nvSpPr>
          <p:spPr bwMode="auto">
            <a:xfrm>
              <a:off x="63182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121" name="Rectangle 10"/>
            <p:cNvSpPr>
              <a:spLocks noChangeArrowheads="1"/>
            </p:cNvSpPr>
            <p:nvPr/>
          </p:nvSpPr>
          <p:spPr bwMode="auto">
            <a:xfrm>
              <a:off x="69278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8</a:t>
              </a:r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75374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9</a:t>
              </a:r>
            </a:p>
          </p:txBody>
        </p:sp>
      </p:grpSp>
      <p:sp>
        <p:nvSpPr>
          <p:cNvPr id="322627" name="Rectangle 67"/>
          <p:cNvSpPr>
            <a:spLocks noChangeArrowheads="1"/>
          </p:cNvSpPr>
          <p:nvPr/>
        </p:nvSpPr>
        <p:spPr bwMode="auto">
          <a:xfrm>
            <a:off x="3270250" y="25908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V</a:t>
            </a:r>
          </a:p>
        </p:txBody>
      </p:sp>
      <p:sp>
        <p:nvSpPr>
          <p:cNvPr id="322638" name="Rectangle 78"/>
          <p:cNvSpPr>
            <a:spLocks noChangeArrowheads="1"/>
          </p:cNvSpPr>
          <p:nvPr/>
        </p:nvSpPr>
        <p:spPr bwMode="auto">
          <a:xfrm>
            <a:off x="3270250" y="30480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</a:t>
            </a:r>
          </a:p>
        </p:txBody>
      </p:sp>
      <p:sp>
        <p:nvSpPr>
          <p:cNvPr id="322649" name="Rectangle 89"/>
          <p:cNvSpPr>
            <a:spLocks noChangeArrowheads="1"/>
          </p:cNvSpPr>
          <p:nvPr/>
        </p:nvSpPr>
        <p:spPr bwMode="auto">
          <a:xfrm>
            <a:off x="3270250" y="35052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6318250" y="527050"/>
            <a:ext cx="2743200" cy="51054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Instruction Set #2</a:t>
            </a:r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146050" y="8382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/>
              <a:t>Byte</a:t>
            </a:r>
          </a:p>
        </p:txBody>
      </p:sp>
      <p:grpSp>
        <p:nvGrpSpPr>
          <p:cNvPr id="4" name="Group 214"/>
          <p:cNvGrpSpPr>
            <a:grpSpLocks/>
          </p:cNvGrpSpPr>
          <p:nvPr/>
        </p:nvGrpSpPr>
        <p:grpSpPr bwMode="auto">
          <a:xfrm>
            <a:off x="146050" y="5791200"/>
            <a:ext cx="3124200" cy="304800"/>
            <a:chOff x="336" y="3648"/>
            <a:chExt cx="1968" cy="192"/>
          </a:xfrm>
        </p:grpSpPr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336" y="364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pushq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endParaRPr lang="en-US" sz="1400" b="0" dirty="0"/>
            </a:p>
          </p:txBody>
        </p:sp>
        <p:grpSp>
          <p:nvGrpSpPr>
            <p:cNvPr id="5" name="Group 213"/>
            <p:cNvGrpSpPr>
              <a:grpSpLocks/>
            </p:cNvGrpSpPr>
            <p:nvPr/>
          </p:nvGrpSpPr>
          <p:grpSpPr bwMode="auto">
            <a:xfrm>
              <a:off x="1536" y="3648"/>
              <a:ext cx="384" cy="192"/>
              <a:chOff x="1536" y="3648"/>
              <a:chExt cx="384" cy="192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1728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6" name="Group 212"/>
            <p:cNvGrpSpPr>
              <a:grpSpLocks/>
            </p:cNvGrpSpPr>
            <p:nvPr/>
          </p:nvGrpSpPr>
          <p:grpSpPr bwMode="auto">
            <a:xfrm>
              <a:off x="1920" y="3648"/>
              <a:ext cx="384" cy="192"/>
              <a:chOff x="1920" y="3648"/>
              <a:chExt cx="384" cy="192"/>
            </a:xfrm>
          </p:grpSpPr>
          <p:sp>
            <p:nvSpPr>
              <p:cNvPr id="322580" name="Rectangle 20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81" name="Rectangle 21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82" name="Rectangle 22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584" name="Rectangle 24"/>
          <p:cNvSpPr>
            <a:spLocks noChangeArrowheads="1"/>
          </p:cNvSpPr>
          <p:nvPr/>
        </p:nvSpPr>
        <p:spPr bwMode="auto">
          <a:xfrm>
            <a:off x="146050" y="44196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jXX </a:t>
            </a:r>
            <a:r>
              <a:rPr lang="en-US" sz="1400" b="0"/>
              <a:t>Dest</a:t>
            </a:r>
          </a:p>
        </p:txBody>
      </p:sp>
      <p:grpSp>
        <p:nvGrpSpPr>
          <p:cNvPr id="8" name="Group 210"/>
          <p:cNvGrpSpPr>
            <a:grpSpLocks/>
          </p:cNvGrpSpPr>
          <p:nvPr/>
        </p:nvGrpSpPr>
        <p:grpSpPr bwMode="auto">
          <a:xfrm>
            <a:off x="2051050" y="4419600"/>
            <a:ext cx="609600" cy="304800"/>
            <a:chOff x="1536" y="2784"/>
            <a:chExt cx="384" cy="192"/>
          </a:xfrm>
        </p:grpSpPr>
        <p:sp>
          <p:nvSpPr>
            <p:cNvPr id="322586" name="Rectangle 26"/>
            <p:cNvSpPr>
              <a:spLocks noChangeArrowheads="1"/>
            </p:cNvSpPr>
            <p:nvPr/>
          </p:nvSpPr>
          <p:spPr bwMode="auto">
            <a:xfrm>
              <a:off x="1536" y="278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322587" name="Rectangle 27"/>
            <p:cNvSpPr>
              <a:spLocks noChangeArrowheads="1"/>
            </p:cNvSpPr>
            <p:nvPr/>
          </p:nvSpPr>
          <p:spPr bwMode="auto">
            <a:xfrm>
              <a:off x="1728" y="278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/>
                <a:t>fn</a:t>
              </a:r>
            </a:p>
          </p:txBody>
        </p:sp>
        <p:sp>
          <p:nvSpPr>
            <p:cNvPr id="322588" name="Rectangle 28"/>
            <p:cNvSpPr>
              <a:spLocks noChangeArrowheads="1"/>
            </p:cNvSpPr>
            <p:nvPr/>
          </p:nvSpPr>
          <p:spPr bwMode="auto">
            <a:xfrm>
              <a:off x="1536" y="278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589" name="Rectangle 29"/>
          <p:cNvSpPr>
            <a:spLocks noChangeArrowheads="1"/>
          </p:cNvSpPr>
          <p:nvPr/>
        </p:nvSpPr>
        <p:spPr bwMode="auto">
          <a:xfrm>
            <a:off x="2660650" y="441325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  <p:grpSp>
        <p:nvGrpSpPr>
          <p:cNvPr id="9" name="Group 209"/>
          <p:cNvGrpSpPr>
            <a:grpSpLocks/>
          </p:cNvGrpSpPr>
          <p:nvPr/>
        </p:nvGrpSpPr>
        <p:grpSpPr bwMode="auto">
          <a:xfrm>
            <a:off x="146050" y="6248400"/>
            <a:ext cx="3124200" cy="304800"/>
            <a:chOff x="336" y="3936"/>
            <a:chExt cx="1968" cy="192"/>
          </a:xfrm>
        </p:grpSpPr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336" y="393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popq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endParaRPr lang="en-US" sz="1400" b="0" dirty="0"/>
            </a:p>
          </p:txBody>
        </p:sp>
        <p:grpSp>
          <p:nvGrpSpPr>
            <p:cNvPr id="10" name="Group 208"/>
            <p:cNvGrpSpPr>
              <a:grpSpLocks/>
            </p:cNvGrpSpPr>
            <p:nvPr/>
          </p:nvGrpSpPr>
          <p:grpSpPr bwMode="auto">
            <a:xfrm>
              <a:off x="1536" y="3936"/>
              <a:ext cx="384" cy="192"/>
              <a:chOff x="1536" y="3936"/>
              <a:chExt cx="384" cy="192"/>
            </a:xfrm>
          </p:grpSpPr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1728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1" name="Group 207"/>
            <p:cNvGrpSpPr>
              <a:grpSpLocks/>
            </p:cNvGrpSpPr>
            <p:nvPr/>
          </p:nvGrpSpPr>
          <p:grpSpPr bwMode="auto">
            <a:xfrm>
              <a:off x="1920" y="3936"/>
              <a:ext cx="384" cy="192"/>
              <a:chOff x="1920" y="3936"/>
              <a:chExt cx="384" cy="192"/>
            </a:xfrm>
          </p:grpSpPr>
          <p:sp>
            <p:nvSpPr>
              <p:cNvPr id="322597" name="Rectangle 37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98" name="Rectangle 38"/>
              <p:cNvSpPr>
                <a:spLocks noChangeArrowheads="1"/>
              </p:cNvSpPr>
              <p:nvPr/>
            </p:nvSpPr>
            <p:spPr bwMode="auto">
              <a:xfrm>
                <a:off x="2112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99" name="Rectangle 39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601" name="Rectangle 41"/>
          <p:cNvSpPr>
            <a:spLocks noChangeArrowheads="1"/>
          </p:cNvSpPr>
          <p:nvPr/>
        </p:nvSpPr>
        <p:spPr bwMode="auto">
          <a:xfrm>
            <a:off x="146050" y="48768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call </a:t>
            </a:r>
            <a:r>
              <a:rPr lang="en-US" sz="1400" b="0"/>
              <a:t>Dest</a:t>
            </a:r>
          </a:p>
        </p:txBody>
      </p:sp>
      <p:grpSp>
        <p:nvGrpSpPr>
          <p:cNvPr id="13" name="Group 205"/>
          <p:cNvGrpSpPr>
            <a:grpSpLocks/>
          </p:cNvGrpSpPr>
          <p:nvPr/>
        </p:nvGrpSpPr>
        <p:grpSpPr bwMode="auto">
          <a:xfrm>
            <a:off x="2051050" y="4876800"/>
            <a:ext cx="609600" cy="304800"/>
            <a:chOff x="1536" y="3072"/>
            <a:chExt cx="384" cy="192"/>
          </a:xfrm>
        </p:grpSpPr>
        <p:sp>
          <p:nvSpPr>
            <p:cNvPr id="322603" name="Rectangle 43"/>
            <p:cNvSpPr>
              <a:spLocks noChangeArrowheads="1"/>
            </p:cNvSpPr>
            <p:nvPr/>
          </p:nvSpPr>
          <p:spPr bwMode="auto">
            <a:xfrm>
              <a:off x="1536" y="307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8</a:t>
              </a:r>
            </a:p>
          </p:txBody>
        </p:sp>
        <p:sp>
          <p:nvSpPr>
            <p:cNvPr id="322604" name="Rectangle 44"/>
            <p:cNvSpPr>
              <a:spLocks noChangeArrowheads="1"/>
            </p:cNvSpPr>
            <p:nvPr/>
          </p:nvSpPr>
          <p:spPr bwMode="auto">
            <a:xfrm>
              <a:off x="1728" y="307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05" name="Rectangle 45"/>
            <p:cNvSpPr>
              <a:spLocks noChangeArrowheads="1"/>
            </p:cNvSpPr>
            <p:nvPr/>
          </p:nvSpPr>
          <p:spPr bwMode="auto">
            <a:xfrm>
              <a:off x="1536" y="307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06" name="Rectangle 46"/>
          <p:cNvSpPr>
            <a:spLocks noChangeArrowheads="1"/>
          </p:cNvSpPr>
          <p:nvPr/>
        </p:nvSpPr>
        <p:spPr bwMode="auto">
          <a:xfrm>
            <a:off x="2660650" y="48768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 dirty="0" err="1"/>
              <a:t>Dest</a:t>
            </a:r>
            <a:endParaRPr lang="en-US" sz="1400" b="0" dirty="0"/>
          </a:p>
        </p:txBody>
      </p:sp>
      <p:grpSp>
        <p:nvGrpSpPr>
          <p:cNvPr id="14" name="Group 204"/>
          <p:cNvGrpSpPr>
            <a:grpSpLocks/>
          </p:cNvGrpSpPr>
          <p:nvPr/>
        </p:nvGrpSpPr>
        <p:grpSpPr bwMode="auto">
          <a:xfrm>
            <a:off x="146050" y="2133600"/>
            <a:ext cx="3124200" cy="304800"/>
            <a:chOff x="336" y="1344"/>
            <a:chExt cx="1968" cy="192"/>
          </a:xfrm>
        </p:grpSpPr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336" y="134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cmovXX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r>
                <a:rPr lang="en-US" sz="1400" b="0" dirty="0">
                  <a:latin typeface="Courier New" pitchFamily="49" charset="0"/>
                </a:rPr>
                <a:t>, </a:t>
              </a:r>
              <a:r>
                <a:rPr lang="en-US" sz="1400" b="0" dirty="0" err="1"/>
                <a:t>rB</a:t>
              </a:r>
              <a:endParaRPr lang="en-US" sz="1400" b="0" dirty="0"/>
            </a:p>
          </p:txBody>
        </p:sp>
        <p:grpSp>
          <p:nvGrpSpPr>
            <p:cNvPr id="15" name="Group 203"/>
            <p:cNvGrpSpPr>
              <a:grpSpLocks/>
            </p:cNvGrpSpPr>
            <p:nvPr/>
          </p:nvGrpSpPr>
          <p:grpSpPr bwMode="auto">
            <a:xfrm>
              <a:off x="1536" y="1344"/>
              <a:ext cx="384" cy="192"/>
              <a:chOff x="1536" y="1344"/>
              <a:chExt cx="384" cy="192"/>
            </a:xfrm>
          </p:grpSpPr>
          <p:sp>
            <p:nvSpPr>
              <p:cNvPr id="322610" name="Rectangle 50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22611" name="Rectangle 51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/>
                  <a:t>fn</a:t>
                </a:r>
              </a:p>
            </p:txBody>
          </p:sp>
          <p:sp>
            <p:nvSpPr>
              <p:cNvPr id="322612" name="Rectangle 52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6" name="Group 202"/>
            <p:cNvGrpSpPr>
              <a:grpSpLocks/>
            </p:cNvGrpSpPr>
            <p:nvPr/>
          </p:nvGrpSpPr>
          <p:grpSpPr bwMode="auto">
            <a:xfrm>
              <a:off x="1920" y="1344"/>
              <a:ext cx="384" cy="192"/>
              <a:chOff x="1920" y="1344"/>
              <a:chExt cx="384" cy="192"/>
            </a:xfrm>
          </p:grpSpPr>
          <p:sp>
            <p:nvSpPr>
              <p:cNvPr id="322614" name="Rectangle 54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15" name="Rectangle 55"/>
              <p:cNvSpPr>
                <a:spLocks noChangeArrowheads="1"/>
              </p:cNvSpPr>
              <p:nvPr/>
            </p:nvSpPr>
            <p:spPr bwMode="auto">
              <a:xfrm>
                <a:off x="2112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16" name="Rectangle 56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618" name="Rectangle 58"/>
          <p:cNvSpPr>
            <a:spLocks noChangeArrowheads="1"/>
          </p:cNvSpPr>
          <p:nvPr/>
        </p:nvSpPr>
        <p:spPr bwMode="auto">
          <a:xfrm>
            <a:off x="146050" y="25908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irmovq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/>
              <a:t>V</a:t>
            </a:r>
            <a:r>
              <a:rPr lang="en-US" sz="1400" b="0" dirty="0">
                <a:latin typeface="Courier New" pitchFamily="49" charset="0"/>
              </a:rPr>
              <a:t>, </a:t>
            </a:r>
            <a:r>
              <a:rPr lang="en-US" sz="1400" b="0" dirty="0" err="1"/>
              <a:t>rB</a:t>
            </a:r>
            <a:endParaRPr lang="en-US" sz="1400" b="0" dirty="0"/>
          </a:p>
        </p:txBody>
      </p:sp>
      <p:grpSp>
        <p:nvGrpSpPr>
          <p:cNvPr id="18" name="Group 200"/>
          <p:cNvGrpSpPr>
            <a:grpSpLocks/>
          </p:cNvGrpSpPr>
          <p:nvPr/>
        </p:nvGrpSpPr>
        <p:grpSpPr bwMode="auto">
          <a:xfrm>
            <a:off x="2051050" y="2590800"/>
            <a:ext cx="609600" cy="304800"/>
            <a:chOff x="1536" y="1632"/>
            <a:chExt cx="384" cy="192"/>
          </a:xfrm>
        </p:grpSpPr>
        <p:sp>
          <p:nvSpPr>
            <p:cNvPr id="322620" name="Rectangle 60"/>
            <p:cNvSpPr>
              <a:spLocks noChangeArrowheads="1"/>
            </p:cNvSpPr>
            <p:nvPr/>
          </p:nvSpPr>
          <p:spPr bwMode="auto">
            <a:xfrm>
              <a:off x="1536" y="163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322621" name="Rectangle 61"/>
            <p:cNvSpPr>
              <a:spLocks noChangeArrowheads="1"/>
            </p:cNvSpPr>
            <p:nvPr/>
          </p:nvSpPr>
          <p:spPr bwMode="auto">
            <a:xfrm>
              <a:off x="1728" y="163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22" name="Rectangle 62"/>
            <p:cNvSpPr>
              <a:spLocks noChangeArrowheads="1"/>
            </p:cNvSpPr>
            <p:nvPr/>
          </p:nvSpPr>
          <p:spPr bwMode="auto">
            <a:xfrm>
              <a:off x="1536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19" name="Group 199"/>
          <p:cNvGrpSpPr>
            <a:grpSpLocks/>
          </p:cNvGrpSpPr>
          <p:nvPr/>
        </p:nvGrpSpPr>
        <p:grpSpPr bwMode="auto">
          <a:xfrm>
            <a:off x="2660650" y="2590800"/>
            <a:ext cx="609600" cy="304800"/>
            <a:chOff x="1920" y="1632"/>
            <a:chExt cx="384" cy="192"/>
          </a:xfrm>
        </p:grpSpPr>
        <p:sp>
          <p:nvSpPr>
            <p:cNvPr id="322624" name="Rectangle 64"/>
            <p:cNvSpPr>
              <a:spLocks noChangeArrowheads="1"/>
            </p:cNvSpPr>
            <p:nvPr/>
          </p:nvSpPr>
          <p:spPr bwMode="auto">
            <a:xfrm>
              <a:off x="1920" y="1632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F</a:t>
              </a:r>
            </a:p>
          </p:txBody>
        </p:sp>
        <p:sp>
          <p:nvSpPr>
            <p:cNvPr id="322625" name="Rectangle 65"/>
            <p:cNvSpPr>
              <a:spLocks noChangeArrowheads="1"/>
            </p:cNvSpPr>
            <p:nvPr/>
          </p:nvSpPr>
          <p:spPr bwMode="auto">
            <a:xfrm>
              <a:off x="2112" y="1632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26" name="Rectangle 66"/>
            <p:cNvSpPr>
              <a:spLocks noChangeArrowheads="1"/>
            </p:cNvSpPr>
            <p:nvPr/>
          </p:nvSpPr>
          <p:spPr bwMode="auto">
            <a:xfrm>
              <a:off x="1920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29" name="Rectangle 69"/>
          <p:cNvSpPr>
            <a:spLocks noChangeArrowheads="1"/>
          </p:cNvSpPr>
          <p:nvPr/>
        </p:nvSpPr>
        <p:spPr bwMode="auto">
          <a:xfrm>
            <a:off x="146050" y="30480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rmmovq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 err="1"/>
              <a:t>rA</a:t>
            </a:r>
            <a:r>
              <a:rPr lang="en-US" sz="1400" b="0" dirty="0">
                <a:latin typeface="Courier New" pitchFamily="49" charset="0"/>
              </a:rPr>
              <a:t>, </a:t>
            </a:r>
            <a:r>
              <a:rPr lang="en-US" sz="1400" b="0" dirty="0"/>
              <a:t>D</a:t>
            </a:r>
            <a:r>
              <a:rPr lang="en-US" sz="1400" b="0" dirty="0">
                <a:latin typeface="Courier New" pitchFamily="49" charset="0"/>
              </a:rPr>
              <a:t>(</a:t>
            </a:r>
            <a:r>
              <a:rPr lang="en-US" sz="1400" b="0" dirty="0" err="1"/>
              <a:t>rB</a:t>
            </a:r>
            <a:r>
              <a:rPr lang="en-US" sz="1400" b="0" dirty="0">
                <a:latin typeface="Courier New" pitchFamily="49" charset="0"/>
              </a:rPr>
              <a:t>)</a:t>
            </a:r>
          </a:p>
        </p:txBody>
      </p:sp>
      <p:grpSp>
        <p:nvGrpSpPr>
          <p:cNvPr id="21" name="Group 197"/>
          <p:cNvGrpSpPr>
            <a:grpSpLocks/>
          </p:cNvGrpSpPr>
          <p:nvPr/>
        </p:nvGrpSpPr>
        <p:grpSpPr bwMode="auto">
          <a:xfrm>
            <a:off x="2051050" y="3048000"/>
            <a:ext cx="609600" cy="304800"/>
            <a:chOff x="1536" y="1920"/>
            <a:chExt cx="384" cy="192"/>
          </a:xfrm>
        </p:grpSpPr>
        <p:sp>
          <p:nvSpPr>
            <p:cNvPr id="322631" name="Rectangle 71"/>
            <p:cNvSpPr>
              <a:spLocks noChangeArrowheads="1"/>
            </p:cNvSpPr>
            <p:nvPr/>
          </p:nvSpPr>
          <p:spPr bwMode="auto">
            <a:xfrm>
              <a:off x="1536" y="192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322632" name="Rectangle 72"/>
            <p:cNvSpPr>
              <a:spLocks noChangeArrowheads="1"/>
            </p:cNvSpPr>
            <p:nvPr/>
          </p:nvSpPr>
          <p:spPr bwMode="auto">
            <a:xfrm>
              <a:off x="1728" y="192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33" name="Rectangle 73"/>
            <p:cNvSpPr>
              <a:spLocks noChangeArrowheads="1"/>
            </p:cNvSpPr>
            <p:nvPr/>
          </p:nvSpPr>
          <p:spPr bwMode="auto">
            <a:xfrm>
              <a:off x="1536" y="192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22" name="Group 196"/>
          <p:cNvGrpSpPr>
            <a:grpSpLocks/>
          </p:cNvGrpSpPr>
          <p:nvPr/>
        </p:nvGrpSpPr>
        <p:grpSpPr bwMode="auto">
          <a:xfrm>
            <a:off x="2660650" y="3048000"/>
            <a:ext cx="609600" cy="304800"/>
            <a:chOff x="1920" y="1920"/>
            <a:chExt cx="384" cy="192"/>
          </a:xfrm>
        </p:grpSpPr>
        <p:sp>
          <p:nvSpPr>
            <p:cNvPr id="322635" name="Rectangle 75"/>
            <p:cNvSpPr>
              <a:spLocks noChangeArrowheads="1"/>
            </p:cNvSpPr>
            <p:nvPr/>
          </p:nvSpPr>
          <p:spPr bwMode="auto">
            <a:xfrm>
              <a:off x="1920" y="1920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rA</a:t>
              </a:r>
            </a:p>
          </p:txBody>
        </p:sp>
        <p:sp>
          <p:nvSpPr>
            <p:cNvPr id="322636" name="Rectangle 76"/>
            <p:cNvSpPr>
              <a:spLocks noChangeArrowheads="1"/>
            </p:cNvSpPr>
            <p:nvPr/>
          </p:nvSpPr>
          <p:spPr bwMode="auto">
            <a:xfrm>
              <a:off x="2112" y="1920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37" name="Rectangle 77"/>
            <p:cNvSpPr>
              <a:spLocks noChangeArrowheads="1"/>
            </p:cNvSpPr>
            <p:nvPr/>
          </p:nvSpPr>
          <p:spPr bwMode="auto">
            <a:xfrm>
              <a:off x="1920" y="192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40" name="Rectangle 80"/>
          <p:cNvSpPr>
            <a:spLocks noChangeArrowheads="1"/>
          </p:cNvSpPr>
          <p:nvPr/>
        </p:nvSpPr>
        <p:spPr bwMode="auto">
          <a:xfrm>
            <a:off x="146050" y="35052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mrmovq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/>
              <a:t>D</a:t>
            </a:r>
            <a:r>
              <a:rPr lang="en-US" sz="1400" b="0" dirty="0">
                <a:latin typeface="Courier New" pitchFamily="49" charset="0"/>
              </a:rPr>
              <a:t>(</a:t>
            </a:r>
            <a:r>
              <a:rPr lang="en-US" sz="1400" b="0" dirty="0" err="1"/>
              <a:t>rB</a:t>
            </a:r>
            <a:r>
              <a:rPr lang="en-US" sz="1400" b="0" dirty="0">
                <a:latin typeface="Courier New" pitchFamily="49" charset="0"/>
              </a:rPr>
              <a:t>), </a:t>
            </a:r>
            <a:r>
              <a:rPr lang="en-US" sz="1400" b="0" dirty="0" err="1"/>
              <a:t>rA</a:t>
            </a:r>
            <a:endParaRPr lang="en-US" sz="1400" b="0" dirty="0"/>
          </a:p>
        </p:txBody>
      </p:sp>
      <p:grpSp>
        <p:nvGrpSpPr>
          <p:cNvPr id="24" name="Group 194"/>
          <p:cNvGrpSpPr>
            <a:grpSpLocks/>
          </p:cNvGrpSpPr>
          <p:nvPr/>
        </p:nvGrpSpPr>
        <p:grpSpPr bwMode="auto">
          <a:xfrm>
            <a:off x="2051050" y="3505200"/>
            <a:ext cx="609600" cy="304800"/>
            <a:chOff x="1536" y="2208"/>
            <a:chExt cx="384" cy="192"/>
          </a:xfrm>
        </p:grpSpPr>
        <p:sp>
          <p:nvSpPr>
            <p:cNvPr id="322642" name="Rectangle 82"/>
            <p:cNvSpPr>
              <a:spLocks noChangeArrowheads="1"/>
            </p:cNvSpPr>
            <p:nvPr/>
          </p:nvSpPr>
          <p:spPr bwMode="auto">
            <a:xfrm>
              <a:off x="1536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322643" name="Rectangle 83"/>
            <p:cNvSpPr>
              <a:spLocks noChangeArrowheads="1"/>
            </p:cNvSpPr>
            <p:nvPr/>
          </p:nvSpPr>
          <p:spPr bwMode="auto">
            <a:xfrm>
              <a:off x="1728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44" name="Rectangle 84"/>
            <p:cNvSpPr>
              <a:spLocks noChangeArrowheads="1"/>
            </p:cNvSpPr>
            <p:nvPr/>
          </p:nvSpPr>
          <p:spPr bwMode="auto">
            <a:xfrm>
              <a:off x="1536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25" name="Group 193"/>
          <p:cNvGrpSpPr>
            <a:grpSpLocks/>
          </p:cNvGrpSpPr>
          <p:nvPr/>
        </p:nvGrpSpPr>
        <p:grpSpPr bwMode="auto">
          <a:xfrm>
            <a:off x="2660650" y="3505200"/>
            <a:ext cx="609600" cy="304800"/>
            <a:chOff x="1920" y="2208"/>
            <a:chExt cx="384" cy="192"/>
          </a:xfrm>
        </p:grpSpPr>
        <p:sp>
          <p:nvSpPr>
            <p:cNvPr id="322646" name="Rectangle 86"/>
            <p:cNvSpPr>
              <a:spLocks noChangeArrowheads="1"/>
            </p:cNvSpPr>
            <p:nvPr/>
          </p:nvSpPr>
          <p:spPr bwMode="auto">
            <a:xfrm>
              <a:off x="1920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rA</a:t>
              </a:r>
            </a:p>
          </p:txBody>
        </p:sp>
        <p:sp>
          <p:nvSpPr>
            <p:cNvPr id="322647" name="Rectangle 87"/>
            <p:cNvSpPr>
              <a:spLocks noChangeArrowheads="1"/>
            </p:cNvSpPr>
            <p:nvPr/>
          </p:nvSpPr>
          <p:spPr bwMode="auto">
            <a:xfrm>
              <a:off x="2112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48" name="Rectangle 88"/>
            <p:cNvSpPr>
              <a:spLocks noChangeArrowheads="1"/>
            </p:cNvSpPr>
            <p:nvPr/>
          </p:nvSpPr>
          <p:spPr bwMode="auto">
            <a:xfrm>
              <a:off x="1920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26" name="Group 192"/>
          <p:cNvGrpSpPr>
            <a:grpSpLocks/>
          </p:cNvGrpSpPr>
          <p:nvPr/>
        </p:nvGrpSpPr>
        <p:grpSpPr bwMode="auto">
          <a:xfrm>
            <a:off x="146050" y="3962400"/>
            <a:ext cx="3124200" cy="304800"/>
            <a:chOff x="336" y="2496"/>
            <a:chExt cx="1968" cy="192"/>
          </a:xfrm>
        </p:grpSpPr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336" y="249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OPq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r>
                <a:rPr lang="en-US" sz="1400" b="0" dirty="0">
                  <a:latin typeface="Courier New" pitchFamily="49" charset="0"/>
                </a:rPr>
                <a:t>, </a:t>
              </a:r>
              <a:r>
                <a:rPr lang="en-US" sz="1400" b="0" dirty="0" err="1"/>
                <a:t>rB</a:t>
              </a:r>
              <a:endParaRPr lang="en-US" sz="1400" b="0" dirty="0"/>
            </a:p>
          </p:txBody>
        </p:sp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1536" y="2496"/>
              <a:ext cx="384" cy="192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fn</a:t>
                </a: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1920" y="2496"/>
              <a:ext cx="384" cy="192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29" name="Group 189"/>
          <p:cNvGrpSpPr>
            <a:grpSpLocks/>
          </p:cNvGrpSpPr>
          <p:nvPr/>
        </p:nvGrpSpPr>
        <p:grpSpPr bwMode="auto">
          <a:xfrm>
            <a:off x="146050" y="5334000"/>
            <a:ext cx="2514600" cy="304800"/>
            <a:chOff x="336" y="3360"/>
            <a:chExt cx="1584" cy="192"/>
          </a:xfrm>
        </p:grpSpPr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336" y="336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ret</a:t>
              </a:r>
            </a:p>
          </p:txBody>
        </p:sp>
        <p:grpSp>
          <p:nvGrpSpPr>
            <p:cNvPr id="30" name="Group 188"/>
            <p:cNvGrpSpPr>
              <a:grpSpLocks/>
            </p:cNvGrpSpPr>
            <p:nvPr/>
          </p:nvGrpSpPr>
          <p:grpSpPr bwMode="auto">
            <a:xfrm>
              <a:off x="1536" y="3360"/>
              <a:ext cx="384" cy="192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1" name="Group 187"/>
          <p:cNvGrpSpPr>
            <a:grpSpLocks/>
          </p:cNvGrpSpPr>
          <p:nvPr/>
        </p:nvGrpSpPr>
        <p:grpSpPr bwMode="auto">
          <a:xfrm>
            <a:off x="146050" y="1670050"/>
            <a:ext cx="2514600" cy="304800"/>
            <a:chOff x="336" y="768"/>
            <a:chExt cx="1584" cy="192"/>
          </a:xfrm>
        </p:grpSpPr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336" y="76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nop</a:t>
              </a:r>
            </a:p>
          </p:txBody>
        </p:sp>
        <p:grpSp>
          <p:nvGrpSpPr>
            <p:cNvPr id="322560" name="Group 186"/>
            <p:cNvGrpSpPr>
              <a:grpSpLocks/>
            </p:cNvGrpSpPr>
            <p:nvPr/>
          </p:nvGrpSpPr>
          <p:grpSpPr bwMode="auto">
            <a:xfrm>
              <a:off x="1536" y="768"/>
              <a:ext cx="384" cy="192"/>
              <a:chOff x="1536" y="768"/>
              <a:chExt cx="384" cy="192"/>
            </a:xfrm>
          </p:grpSpPr>
          <p:sp>
            <p:nvSpPr>
              <p:cNvPr id="322669" name="Rectangle 109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322670" name="Rectangle 110"/>
              <p:cNvSpPr>
                <a:spLocks noChangeArrowheads="1"/>
              </p:cNvSpPr>
              <p:nvPr/>
            </p:nvSpPr>
            <p:spPr bwMode="auto">
              <a:xfrm>
                <a:off x="1728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1" name="Rectangle 111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22561" name="Group 185"/>
          <p:cNvGrpSpPr>
            <a:grpSpLocks/>
          </p:cNvGrpSpPr>
          <p:nvPr/>
        </p:nvGrpSpPr>
        <p:grpSpPr bwMode="auto">
          <a:xfrm>
            <a:off x="139700" y="1212850"/>
            <a:ext cx="2514600" cy="304800"/>
            <a:chOff x="336" y="1056"/>
            <a:chExt cx="1584" cy="192"/>
          </a:xfrm>
        </p:grpSpPr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336" y="105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halt</a:t>
              </a:r>
            </a:p>
          </p:txBody>
        </p:sp>
        <p:grpSp>
          <p:nvGrpSpPr>
            <p:cNvPr id="322563" name="Group 184"/>
            <p:cNvGrpSpPr>
              <a:grpSpLocks/>
            </p:cNvGrpSpPr>
            <p:nvPr/>
          </p:nvGrpSpPr>
          <p:grpSpPr bwMode="auto">
            <a:xfrm>
              <a:off x="1536" y="1056"/>
              <a:ext cx="384" cy="192"/>
              <a:chOff x="1536" y="1056"/>
              <a:chExt cx="384" cy="192"/>
            </a:xfrm>
          </p:grpSpPr>
          <p:sp>
            <p:nvSpPr>
              <p:cNvPr id="322675" name="Rectangle 115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6" name="Rectangle 116"/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7" name="Rectangle 117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115" name="Line 223"/>
          <p:cNvSpPr>
            <a:spLocks noChangeShapeType="1"/>
          </p:cNvSpPr>
          <p:nvPr/>
        </p:nvSpPr>
        <p:spPr bwMode="auto">
          <a:xfrm flipV="1">
            <a:off x="3346450" y="2203450"/>
            <a:ext cx="3048000" cy="76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16" name="Rectangle 138"/>
          <p:cNvSpPr>
            <a:spLocks noChangeArrowheads="1"/>
          </p:cNvSpPr>
          <p:nvPr/>
        </p:nvSpPr>
        <p:spPr bwMode="auto">
          <a:xfrm>
            <a:off x="6699250" y="6032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rrmovq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117" name="Group 179"/>
          <p:cNvGrpSpPr>
            <a:grpSpLocks/>
          </p:cNvGrpSpPr>
          <p:nvPr/>
        </p:nvGrpSpPr>
        <p:grpSpPr bwMode="auto">
          <a:xfrm>
            <a:off x="7613650" y="603250"/>
            <a:ext cx="609600" cy="304800"/>
            <a:chOff x="4560" y="2160"/>
            <a:chExt cx="384" cy="192"/>
          </a:xfrm>
        </p:grpSpPr>
        <p:sp>
          <p:nvSpPr>
            <p:cNvPr id="118" name="Rectangle 140"/>
            <p:cNvSpPr>
              <a:spLocks noChangeArrowheads="1"/>
            </p:cNvSpPr>
            <p:nvPr/>
          </p:nvSpPr>
          <p:spPr bwMode="auto">
            <a:xfrm>
              <a:off x="4560" y="216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123" name="Rectangle 141"/>
            <p:cNvSpPr>
              <a:spLocks noChangeArrowheads="1"/>
            </p:cNvSpPr>
            <p:nvPr/>
          </p:nvSpPr>
          <p:spPr bwMode="auto">
            <a:xfrm>
              <a:off x="4752" y="216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124" name="Rectangle 142"/>
            <p:cNvSpPr>
              <a:spLocks noChangeArrowheads="1"/>
            </p:cNvSpPr>
            <p:nvPr/>
          </p:nvSpPr>
          <p:spPr bwMode="auto">
            <a:xfrm>
              <a:off x="4560" y="216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25" name="Rectangle 143"/>
          <p:cNvSpPr>
            <a:spLocks noChangeArrowheads="1"/>
          </p:cNvSpPr>
          <p:nvPr/>
        </p:nvSpPr>
        <p:spPr bwMode="auto">
          <a:xfrm>
            <a:off x="6699250" y="10604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cmovle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126" name="Group 178"/>
          <p:cNvGrpSpPr>
            <a:grpSpLocks/>
          </p:cNvGrpSpPr>
          <p:nvPr/>
        </p:nvGrpSpPr>
        <p:grpSpPr bwMode="auto">
          <a:xfrm>
            <a:off x="7613650" y="1060450"/>
            <a:ext cx="609600" cy="304800"/>
            <a:chOff x="4560" y="2448"/>
            <a:chExt cx="384" cy="192"/>
          </a:xfrm>
        </p:grpSpPr>
        <p:sp>
          <p:nvSpPr>
            <p:cNvPr id="127" name="Rectangle 145"/>
            <p:cNvSpPr>
              <a:spLocks noChangeArrowheads="1"/>
            </p:cNvSpPr>
            <p:nvPr/>
          </p:nvSpPr>
          <p:spPr bwMode="auto">
            <a:xfrm>
              <a:off x="4560" y="244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128" name="Rectangle 146"/>
            <p:cNvSpPr>
              <a:spLocks noChangeArrowheads="1"/>
            </p:cNvSpPr>
            <p:nvPr/>
          </p:nvSpPr>
          <p:spPr bwMode="auto">
            <a:xfrm>
              <a:off x="4752" y="244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129" name="Rectangle 147"/>
            <p:cNvSpPr>
              <a:spLocks noChangeArrowheads="1"/>
            </p:cNvSpPr>
            <p:nvPr/>
          </p:nvSpPr>
          <p:spPr bwMode="auto">
            <a:xfrm>
              <a:off x="4560" y="244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30" name="Rectangle 148"/>
          <p:cNvSpPr>
            <a:spLocks noChangeArrowheads="1"/>
          </p:cNvSpPr>
          <p:nvPr/>
        </p:nvSpPr>
        <p:spPr bwMode="auto">
          <a:xfrm>
            <a:off x="6699250" y="15176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cmovl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131" name="Group 177"/>
          <p:cNvGrpSpPr>
            <a:grpSpLocks/>
          </p:cNvGrpSpPr>
          <p:nvPr/>
        </p:nvGrpSpPr>
        <p:grpSpPr bwMode="auto">
          <a:xfrm>
            <a:off x="7613650" y="1517650"/>
            <a:ext cx="609600" cy="304800"/>
            <a:chOff x="4560" y="2736"/>
            <a:chExt cx="384" cy="192"/>
          </a:xfrm>
        </p:grpSpPr>
        <p:sp>
          <p:nvSpPr>
            <p:cNvPr id="132" name="Rectangle 150"/>
            <p:cNvSpPr>
              <a:spLocks noChangeArrowheads="1"/>
            </p:cNvSpPr>
            <p:nvPr/>
          </p:nvSpPr>
          <p:spPr bwMode="auto">
            <a:xfrm>
              <a:off x="4560" y="2736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133" name="Rectangle 151"/>
            <p:cNvSpPr>
              <a:spLocks noChangeArrowheads="1"/>
            </p:cNvSpPr>
            <p:nvPr/>
          </p:nvSpPr>
          <p:spPr bwMode="auto">
            <a:xfrm>
              <a:off x="4752" y="2736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134" name="Rectangle 152"/>
            <p:cNvSpPr>
              <a:spLocks noChangeArrowheads="1"/>
            </p:cNvSpPr>
            <p:nvPr/>
          </p:nvSpPr>
          <p:spPr bwMode="auto">
            <a:xfrm>
              <a:off x="4560" y="2736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35" name="Rectangle 153"/>
          <p:cNvSpPr>
            <a:spLocks noChangeArrowheads="1"/>
          </p:cNvSpPr>
          <p:nvPr/>
        </p:nvSpPr>
        <p:spPr bwMode="auto">
          <a:xfrm>
            <a:off x="6699250" y="19748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cmove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136" name="Group 176"/>
          <p:cNvGrpSpPr>
            <a:grpSpLocks/>
          </p:cNvGrpSpPr>
          <p:nvPr/>
        </p:nvGrpSpPr>
        <p:grpSpPr bwMode="auto">
          <a:xfrm>
            <a:off x="7613650" y="1974850"/>
            <a:ext cx="609600" cy="304800"/>
            <a:chOff x="4560" y="3024"/>
            <a:chExt cx="384" cy="192"/>
          </a:xfrm>
        </p:grpSpPr>
        <p:sp>
          <p:nvSpPr>
            <p:cNvPr id="137" name="Rectangle 155"/>
            <p:cNvSpPr>
              <a:spLocks noChangeArrowheads="1"/>
            </p:cNvSpPr>
            <p:nvPr/>
          </p:nvSpPr>
          <p:spPr bwMode="auto">
            <a:xfrm>
              <a:off x="4560" y="302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138" name="Rectangle 156"/>
            <p:cNvSpPr>
              <a:spLocks noChangeArrowheads="1"/>
            </p:cNvSpPr>
            <p:nvPr/>
          </p:nvSpPr>
          <p:spPr bwMode="auto">
            <a:xfrm>
              <a:off x="4752" y="302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139" name="Rectangle 157"/>
            <p:cNvSpPr>
              <a:spLocks noChangeArrowheads="1"/>
            </p:cNvSpPr>
            <p:nvPr/>
          </p:nvSpPr>
          <p:spPr bwMode="auto">
            <a:xfrm>
              <a:off x="4560" y="302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40" name="Rectangle 158"/>
          <p:cNvSpPr>
            <a:spLocks noChangeArrowheads="1"/>
          </p:cNvSpPr>
          <p:nvPr/>
        </p:nvSpPr>
        <p:spPr bwMode="auto">
          <a:xfrm>
            <a:off x="6699250" y="24320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cmovne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141" name="Group 173"/>
          <p:cNvGrpSpPr>
            <a:grpSpLocks/>
          </p:cNvGrpSpPr>
          <p:nvPr/>
        </p:nvGrpSpPr>
        <p:grpSpPr bwMode="auto">
          <a:xfrm>
            <a:off x="7613650" y="2432050"/>
            <a:ext cx="609600" cy="304800"/>
            <a:chOff x="4560" y="3312"/>
            <a:chExt cx="384" cy="192"/>
          </a:xfrm>
        </p:grpSpPr>
        <p:sp>
          <p:nvSpPr>
            <p:cNvPr id="142" name="Rectangle 160"/>
            <p:cNvSpPr>
              <a:spLocks noChangeArrowheads="1"/>
            </p:cNvSpPr>
            <p:nvPr/>
          </p:nvSpPr>
          <p:spPr bwMode="auto">
            <a:xfrm>
              <a:off x="4560" y="331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143" name="Rectangle 161"/>
            <p:cNvSpPr>
              <a:spLocks noChangeArrowheads="1"/>
            </p:cNvSpPr>
            <p:nvPr/>
          </p:nvSpPr>
          <p:spPr bwMode="auto">
            <a:xfrm>
              <a:off x="4752" y="331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144" name="Rectangle 162"/>
            <p:cNvSpPr>
              <a:spLocks noChangeArrowheads="1"/>
            </p:cNvSpPr>
            <p:nvPr/>
          </p:nvSpPr>
          <p:spPr bwMode="auto">
            <a:xfrm>
              <a:off x="4560" y="331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45" name="Rectangle 163"/>
          <p:cNvSpPr>
            <a:spLocks noChangeArrowheads="1"/>
          </p:cNvSpPr>
          <p:nvPr/>
        </p:nvSpPr>
        <p:spPr bwMode="auto">
          <a:xfrm>
            <a:off x="6699250" y="28892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cmovge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146" name="Group 175"/>
          <p:cNvGrpSpPr>
            <a:grpSpLocks/>
          </p:cNvGrpSpPr>
          <p:nvPr/>
        </p:nvGrpSpPr>
        <p:grpSpPr bwMode="auto">
          <a:xfrm>
            <a:off x="7613650" y="2889250"/>
            <a:ext cx="609600" cy="304800"/>
            <a:chOff x="4560" y="3600"/>
            <a:chExt cx="384" cy="192"/>
          </a:xfrm>
        </p:grpSpPr>
        <p:sp>
          <p:nvSpPr>
            <p:cNvPr id="147" name="Rectangle 165"/>
            <p:cNvSpPr>
              <a:spLocks noChangeArrowheads="1"/>
            </p:cNvSpPr>
            <p:nvPr/>
          </p:nvSpPr>
          <p:spPr bwMode="auto">
            <a:xfrm>
              <a:off x="4560" y="360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148" name="Rectangle 166"/>
            <p:cNvSpPr>
              <a:spLocks noChangeArrowheads="1"/>
            </p:cNvSpPr>
            <p:nvPr/>
          </p:nvSpPr>
          <p:spPr bwMode="auto">
            <a:xfrm>
              <a:off x="4752" y="360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149" name="Rectangle 167"/>
            <p:cNvSpPr>
              <a:spLocks noChangeArrowheads="1"/>
            </p:cNvSpPr>
            <p:nvPr/>
          </p:nvSpPr>
          <p:spPr bwMode="auto">
            <a:xfrm>
              <a:off x="4560" y="360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50" name="Rectangle 168"/>
          <p:cNvSpPr>
            <a:spLocks noChangeArrowheads="1"/>
          </p:cNvSpPr>
          <p:nvPr/>
        </p:nvSpPr>
        <p:spPr bwMode="auto">
          <a:xfrm>
            <a:off x="6699250" y="33464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cmovg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151" name="Group 174"/>
          <p:cNvGrpSpPr>
            <a:grpSpLocks/>
          </p:cNvGrpSpPr>
          <p:nvPr/>
        </p:nvGrpSpPr>
        <p:grpSpPr bwMode="auto">
          <a:xfrm>
            <a:off x="7613650" y="3346450"/>
            <a:ext cx="609600" cy="304800"/>
            <a:chOff x="4560" y="3888"/>
            <a:chExt cx="384" cy="192"/>
          </a:xfrm>
        </p:grpSpPr>
        <p:sp>
          <p:nvSpPr>
            <p:cNvPr id="152" name="Rectangle 170"/>
            <p:cNvSpPr>
              <a:spLocks noChangeArrowheads="1"/>
            </p:cNvSpPr>
            <p:nvPr/>
          </p:nvSpPr>
          <p:spPr bwMode="auto">
            <a:xfrm>
              <a:off x="4560" y="388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153" name="Rectangle 171"/>
            <p:cNvSpPr>
              <a:spLocks noChangeArrowheads="1"/>
            </p:cNvSpPr>
            <p:nvPr/>
          </p:nvSpPr>
          <p:spPr bwMode="auto">
            <a:xfrm>
              <a:off x="4752" y="388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6</a:t>
              </a:r>
            </a:p>
          </p:txBody>
        </p:sp>
        <p:sp>
          <p:nvSpPr>
            <p:cNvPr id="154" name="Rectangle 172"/>
            <p:cNvSpPr>
              <a:spLocks noChangeArrowheads="1"/>
            </p:cNvSpPr>
            <p:nvPr/>
          </p:nvSpPr>
          <p:spPr bwMode="auto">
            <a:xfrm>
              <a:off x="4560" y="388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55" name="AutoShape 218"/>
          <p:cNvSpPr>
            <a:spLocks/>
          </p:cNvSpPr>
          <p:nvPr/>
        </p:nvSpPr>
        <p:spPr bwMode="auto">
          <a:xfrm>
            <a:off x="6470650" y="679450"/>
            <a:ext cx="228600" cy="2971800"/>
          </a:xfrm>
          <a:prstGeom prst="leftBrace">
            <a:avLst>
              <a:gd name="adj1" fmla="val 108333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1004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Instruction Set #3</a:t>
            </a:r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146050" y="8382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/>
              <a:t>Byte</a:t>
            </a:r>
          </a:p>
        </p:txBody>
      </p:sp>
      <p:grpSp>
        <p:nvGrpSpPr>
          <p:cNvPr id="4" name="Group 214"/>
          <p:cNvGrpSpPr>
            <a:grpSpLocks/>
          </p:cNvGrpSpPr>
          <p:nvPr/>
        </p:nvGrpSpPr>
        <p:grpSpPr bwMode="auto">
          <a:xfrm>
            <a:off x="146050" y="5791200"/>
            <a:ext cx="3124200" cy="304800"/>
            <a:chOff x="336" y="3648"/>
            <a:chExt cx="1968" cy="192"/>
          </a:xfrm>
        </p:grpSpPr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336" y="364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pushq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endParaRPr lang="en-US" sz="1400" b="0" dirty="0"/>
            </a:p>
          </p:txBody>
        </p:sp>
        <p:grpSp>
          <p:nvGrpSpPr>
            <p:cNvPr id="5" name="Group 213"/>
            <p:cNvGrpSpPr>
              <a:grpSpLocks/>
            </p:cNvGrpSpPr>
            <p:nvPr/>
          </p:nvGrpSpPr>
          <p:grpSpPr bwMode="auto">
            <a:xfrm>
              <a:off x="1536" y="3648"/>
              <a:ext cx="384" cy="192"/>
              <a:chOff x="1536" y="3648"/>
              <a:chExt cx="384" cy="192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1728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6" name="Group 212"/>
            <p:cNvGrpSpPr>
              <a:grpSpLocks/>
            </p:cNvGrpSpPr>
            <p:nvPr/>
          </p:nvGrpSpPr>
          <p:grpSpPr bwMode="auto">
            <a:xfrm>
              <a:off x="1920" y="3648"/>
              <a:ext cx="384" cy="192"/>
              <a:chOff x="1920" y="3648"/>
              <a:chExt cx="384" cy="192"/>
            </a:xfrm>
          </p:grpSpPr>
          <p:sp>
            <p:nvSpPr>
              <p:cNvPr id="322580" name="Rectangle 20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81" name="Rectangle 21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82" name="Rectangle 22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584" name="Rectangle 24"/>
          <p:cNvSpPr>
            <a:spLocks noChangeArrowheads="1"/>
          </p:cNvSpPr>
          <p:nvPr/>
        </p:nvSpPr>
        <p:spPr bwMode="auto">
          <a:xfrm>
            <a:off x="146050" y="44196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jXX </a:t>
            </a:r>
            <a:r>
              <a:rPr lang="en-US" sz="1400" b="0"/>
              <a:t>Dest</a:t>
            </a:r>
          </a:p>
        </p:txBody>
      </p:sp>
      <p:grpSp>
        <p:nvGrpSpPr>
          <p:cNvPr id="8" name="Group 210"/>
          <p:cNvGrpSpPr>
            <a:grpSpLocks/>
          </p:cNvGrpSpPr>
          <p:nvPr/>
        </p:nvGrpSpPr>
        <p:grpSpPr bwMode="auto">
          <a:xfrm>
            <a:off x="2051050" y="4419600"/>
            <a:ext cx="609600" cy="304800"/>
            <a:chOff x="1536" y="2784"/>
            <a:chExt cx="384" cy="192"/>
          </a:xfrm>
        </p:grpSpPr>
        <p:sp>
          <p:nvSpPr>
            <p:cNvPr id="322586" name="Rectangle 26"/>
            <p:cNvSpPr>
              <a:spLocks noChangeArrowheads="1"/>
            </p:cNvSpPr>
            <p:nvPr/>
          </p:nvSpPr>
          <p:spPr bwMode="auto">
            <a:xfrm>
              <a:off x="1536" y="278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322587" name="Rectangle 27"/>
            <p:cNvSpPr>
              <a:spLocks noChangeArrowheads="1"/>
            </p:cNvSpPr>
            <p:nvPr/>
          </p:nvSpPr>
          <p:spPr bwMode="auto">
            <a:xfrm>
              <a:off x="1728" y="278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/>
                <a:t>fn</a:t>
              </a:r>
            </a:p>
          </p:txBody>
        </p:sp>
        <p:sp>
          <p:nvSpPr>
            <p:cNvPr id="322588" name="Rectangle 28"/>
            <p:cNvSpPr>
              <a:spLocks noChangeArrowheads="1"/>
            </p:cNvSpPr>
            <p:nvPr/>
          </p:nvSpPr>
          <p:spPr bwMode="auto">
            <a:xfrm>
              <a:off x="1536" y="278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589" name="Rectangle 29"/>
          <p:cNvSpPr>
            <a:spLocks noChangeArrowheads="1"/>
          </p:cNvSpPr>
          <p:nvPr/>
        </p:nvSpPr>
        <p:spPr bwMode="auto">
          <a:xfrm>
            <a:off x="2660650" y="441325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  <p:grpSp>
        <p:nvGrpSpPr>
          <p:cNvPr id="9" name="Group 209"/>
          <p:cNvGrpSpPr>
            <a:grpSpLocks/>
          </p:cNvGrpSpPr>
          <p:nvPr/>
        </p:nvGrpSpPr>
        <p:grpSpPr bwMode="auto">
          <a:xfrm>
            <a:off x="146050" y="6248400"/>
            <a:ext cx="3124200" cy="304800"/>
            <a:chOff x="336" y="3936"/>
            <a:chExt cx="1968" cy="192"/>
          </a:xfrm>
        </p:grpSpPr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336" y="393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popq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endParaRPr lang="en-US" sz="1400" b="0" dirty="0"/>
            </a:p>
          </p:txBody>
        </p:sp>
        <p:grpSp>
          <p:nvGrpSpPr>
            <p:cNvPr id="10" name="Group 208"/>
            <p:cNvGrpSpPr>
              <a:grpSpLocks/>
            </p:cNvGrpSpPr>
            <p:nvPr/>
          </p:nvGrpSpPr>
          <p:grpSpPr bwMode="auto">
            <a:xfrm>
              <a:off x="1536" y="3936"/>
              <a:ext cx="384" cy="192"/>
              <a:chOff x="1536" y="3936"/>
              <a:chExt cx="384" cy="192"/>
            </a:xfrm>
          </p:grpSpPr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1728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1" name="Group 207"/>
            <p:cNvGrpSpPr>
              <a:grpSpLocks/>
            </p:cNvGrpSpPr>
            <p:nvPr/>
          </p:nvGrpSpPr>
          <p:grpSpPr bwMode="auto">
            <a:xfrm>
              <a:off x="1920" y="3936"/>
              <a:ext cx="384" cy="192"/>
              <a:chOff x="1920" y="3936"/>
              <a:chExt cx="384" cy="192"/>
            </a:xfrm>
          </p:grpSpPr>
          <p:sp>
            <p:nvSpPr>
              <p:cNvPr id="322597" name="Rectangle 37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98" name="Rectangle 38"/>
              <p:cNvSpPr>
                <a:spLocks noChangeArrowheads="1"/>
              </p:cNvSpPr>
              <p:nvPr/>
            </p:nvSpPr>
            <p:spPr bwMode="auto">
              <a:xfrm>
                <a:off x="2112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99" name="Rectangle 39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601" name="Rectangle 41"/>
          <p:cNvSpPr>
            <a:spLocks noChangeArrowheads="1"/>
          </p:cNvSpPr>
          <p:nvPr/>
        </p:nvSpPr>
        <p:spPr bwMode="auto">
          <a:xfrm>
            <a:off x="146050" y="48768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call </a:t>
            </a:r>
            <a:r>
              <a:rPr lang="en-US" sz="1400" b="0"/>
              <a:t>Dest</a:t>
            </a:r>
          </a:p>
        </p:txBody>
      </p:sp>
      <p:grpSp>
        <p:nvGrpSpPr>
          <p:cNvPr id="13" name="Group 205"/>
          <p:cNvGrpSpPr>
            <a:grpSpLocks/>
          </p:cNvGrpSpPr>
          <p:nvPr/>
        </p:nvGrpSpPr>
        <p:grpSpPr bwMode="auto">
          <a:xfrm>
            <a:off x="2051050" y="4876800"/>
            <a:ext cx="609600" cy="304800"/>
            <a:chOff x="1536" y="3072"/>
            <a:chExt cx="384" cy="192"/>
          </a:xfrm>
        </p:grpSpPr>
        <p:sp>
          <p:nvSpPr>
            <p:cNvPr id="322603" name="Rectangle 43"/>
            <p:cNvSpPr>
              <a:spLocks noChangeArrowheads="1"/>
            </p:cNvSpPr>
            <p:nvPr/>
          </p:nvSpPr>
          <p:spPr bwMode="auto">
            <a:xfrm>
              <a:off x="1536" y="307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8</a:t>
              </a:r>
            </a:p>
          </p:txBody>
        </p:sp>
        <p:sp>
          <p:nvSpPr>
            <p:cNvPr id="322604" name="Rectangle 44"/>
            <p:cNvSpPr>
              <a:spLocks noChangeArrowheads="1"/>
            </p:cNvSpPr>
            <p:nvPr/>
          </p:nvSpPr>
          <p:spPr bwMode="auto">
            <a:xfrm>
              <a:off x="1728" y="307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05" name="Rectangle 45"/>
            <p:cNvSpPr>
              <a:spLocks noChangeArrowheads="1"/>
            </p:cNvSpPr>
            <p:nvPr/>
          </p:nvSpPr>
          <p:spPr bwMode="auto">
            <a:xfrm>
              <a:off x="1536" y="307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06" name="Rectangle 46"/>
          <p:cNvSpPr>
            <a:spLocks noChangeArrowheads="1"/>
          </p:cNvSpPr>
          <p:nvPr/>
        </p:nvSpPr>
        <p:spPr bwMode="auto">
          <a:xfrm>
            <a:off x="2660650" y="48768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 dirty="0" err="1"/>
              <a:t>Dest</a:t>
            </a:r>
            <a:endParaRPr lang="en-US" sz="1400" b="0" dirty="0"/>
          </a:p>
        </p:txBody>
      </p:sp>
      <p:grpSp>
        <p:nvGrpSpPr>
          <p:cNvPr id="14" name="Group 204"/>
          <p:cNvGrpSpPr>
            <a:grpSpLocks/>
          </p:cNvGrpSpPr>
          <p:nvPr/>
        </p:nvGrpSpPr>
        <p:grpSpPr bwMode="auto">
          <a:xfrm>
            <a:off x="146050" y="2133600"/>
            <a:ext cx="3124200" cy="304800"/>
            <a:chOff x="336" y="1344"/>
            <a:chExt cx="1968" cy="192"/>
          </a:xfrm>
        </p:grpSpPr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336" y="134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cmovXX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r>
                <a:rPr lang="en-US" sz="1400" b="0" dirty="0">
                  <a:latin typeface="Courier New" pitchFamily="49" charset="0"/>
                </a:rPr>
                <a:t>, </a:t>
              </a:r>
              <a:r>
                <a:rPr lang="en-US" sz="1400" b="0" dirty="0" err="1"/>
                <a:t>rB</a:t>
              </a:r>
              <a:endParaRPr lang="en-US" sz="1400" b="0" dirty="0"/>
            </a:p>
          </p:txBody>
        </p:sp>
        <p:grpSp>
          <p:nvGrpSpPr>
            <p:cNvPr id="15" name="Group 203"/>
            <p:cNvGrpSpPr>
              <a:grpSpLocks/>
            </p:cNvGrpSpPr>
            <p:nvPr/>
          </p:nvGrpSpPr>
          <p:grpSpPr bwMode="auto">
            <a:xfrm>
              <a:off x="1536" y="1344"/>
              <a:ext cx="384" cy="192"/>
              <a:chOff x="1536" y="1344"/>
              <a:chExt cx="384" cy="192"/>
            </a:xfrm>
          </p:grpSpPr>
          <p:sp>
            <p:nvSpPr>
              <p:cNvPr id="322610" name="Rectangle 50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22611" name="Rectangle 51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/>
                  <a:t>fn</a:t>
                </a:r>
              </a:p>
            </p:txBody>
          </p:sp>
          <p:sp>
            <p:nvSpPr>
              <p:cNvPr id="322612" name="Rectangle 52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6" name="Group 202"/>
            <p:cNvGrpSpPr>
              <a:grpSpLocks/>
            </p:cNvGrpSpPr>
            <p:nvPr/>
          </p:nvGrpSpPr>
          <p:grpSpPr bwMode="auto">
            <a:xfrm>
              <a:off x="1920" y="1344"/>
              <a:ext cx="384" cy="192"/>
              <a:chOff x="1920" y="1344"/>
              <a:chExt cx="384" cy="192"/>
            </a:xfrm>
          </p:grpSpPr>
          <p:sp>
            <p:nvSpPr>
              <p:cNvPr id="322614" name="Rectangle 54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15" name="Rectangle 55"/>
              <p:cNvSpPr>
                <a:spLocks noChangeArrowheads="1"/>
              </p:cNvSpPr>
              <p:nvPr/>
            </p:nvSpPr>
            <p:spPr bwMode="auto">
              <a:xfrm>
                <a:off x="2112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16" name="Rectangle 56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618" name="Rectangle 58"/>
          <p:cNvSpPr>
            <a:spLocks noChangeArrowheads="1"/>
          </p:cNvSpPr>
          <p:nvPr/>
        </p:nvSpPr>
        <p:spPr bwMode="auto">
          <a:xfrm>
            <a:off x="146050" y="25908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irmovq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/>
              <a:t>V</a:t>
            </a:r>
            <a:r>
              <a:rPr lang="en-US" sz="1400" b="0" dirty="0">
                <a:latin typeface="Courier New" pitchFamily="49" charset="0"/>
              </a:rPr>
              <a:t>, </a:t>
            </a:r>
            <a:r>
              <a:rPr lang="en-US" sz="1400" b="0" dirty="0" err="1"/>
              <a:t>rB</a:t>
            </a:r>
            <a:endParaRPr lang="en-US" sz="1400" b="0" dirty="0"/>
          </a:p>
        </p:txBody>
      </p:sp>
      <p:grpSp>
        <p:nvGrpSpPr>
          <p:cNvPr id="18" name="Group 200"/>
          <p:cNvGrpSpPr>
            <a:grpSpLocks/>
          </p:cNvGrpSpPr>
          <p:nvPr/>
        </p:nvGrpSpPr>
        <p:grpSpPr bwMode="auto">
          <a:xfrm>
            <a:off x="2051050" y="2590800"/>
            <a:ext cx="609600" cy="304800"/>
            <a:chOff x="1536" y="1632"/>
            <a:chExt cx="384" cy="192"/>
          </a:xfrm>
        </p:grpSpPr>
        <p:sp>
          <p:nvSpPr>
            <p:cNvPr id="322620" name="Rectangle 60"/>
            <p:cNvSpPr>
              <a:spLocks noChangeArrowheads="1"/>
            </p:cNvSpPr>
            <p:nvPr/>
          </p:nvSpPr>
          <p:spPr bwMode="auto">
            <a:xfrm>
              <a:off x="1536" y="163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322621" name="Rectangle 61"/>
            <p:cNvSpPr>
              <a:spLocks noChangeArrowheads="1"/>
            </p:cNvSpPr>
            <p:nvPr/>
          </p:nvSpPr>
          <p:spPr bwMode="auto">
            <a:xfrm>
              <a:off x="1728" y="163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22" name="Rectangle 62"/>
            <p:cNvSpPr>
              <a:spLocks noChangeArrowheads="1"/>
            </p:cNvSpPr>
            <p:nvPr/>
          </p:nvSpPr>
          <p:spPr bwMode="auto">
            <a:xfrm>
              <a:off x="1536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19" name="Group 199"/>
          <p:cNvGrpSpPr>
            <a:grpSpLocks/>
          </p:cNvGrpSpPr>
          <p:nvPr/>
        </p:nvGrpSpPr>
        <p:grpSpPr bwMode="auto">
          <a:xfrm>
            <a:off x="2660650" y="2590800"/>
            <a:ext cx="609600" cy="304800"/>
            <a:chOff x="1920" y="1632"/>
            <a:chExt cx="384" cy="192"/>
          </a:xfrm>
        </p:grpSpPr>
        <p:sp>
          <p:nvSpPr>
            <p:cNvPr id="322624" name="Rectangle 64"/>
            <p:cNvSpPr>
              <a:spLocks noChangeArrowheads="1"/>
            </p:cNvSpPr>
            <p:nvPr/>
          </p:nvSpPr>
          <p:spPr bwMode="auto">
            <a:xfrm>
              <a:off x="1920" y="1632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F</a:t>
              </a:r>
            </a:p>
          </p:txBody>
        </p:sp>
        <p:sp>
          <p:nvSpPr>
            <p:cNvPr id="322625" name="Rectangle 65"/>
            <p:cNvSpPr>
              <a:spLocks noChangeArrowheads="1"/>
            </p:cNvSpPr>
            <p:nvPr/>
          </p:nvSpPr>
          <p:spPr bwMode="auto">
            <a:xfrm>
              <a:off x="2112" y="1632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26" name="Rectangle 66"/>
            <p:cNvSpPr>
              <a:spLocks noChangeArrowheads="1"/>
            </p:cNvSpPr>
            <p:nvPr/>
          </p:nvSpPr>
          <p:spPr bwMode="auto">
            <a:xfrm>
              <a:off x="1920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27" name="Rectangle 67"/>
          <p:cNvSpPr>
            <a:spLocks noChangeArrowheads="1"/>
          </p:cNvSpPr>
          <p:nvPr/>
        </p:nvSpPr>
        <p:spPr bwMode="auto">
          <a:xfrm>
            <a:off x="3270250" y="25908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V</a:t>
            </a:r>
          </a:p>
        </p:txBody>
      </p:sp>
      <p:sp>
        <p:nvSpPr>
          <p:cNvPr id="322629" name="Rectangle 69"/>
          <p:cNvSpPr>
            <a:spLocks noChangeArrowheads="1"/>
          </p:cNvSpPr>
          <p:nvPr/>
        </p:nvSpPr>
        <p:spPr bwMode="auto">
          <a:xfrm>
            <a:off x="146050" y="30480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rmmovq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 err="1"/>
              <a:t>rA</a:t>
            </a:r>
            <a:r>
              <a:rPr lang="en-US" sz="1400" b="0" dirty="0">
                <a:latin typeface="Courier New" pitchFamily="49" charset="0"/>
              </a:rPr>
              <a:t>, </a:t>
            </a:r>
            <a:r>
              <a:rPr lang="en-US" sz="1400" b="0" dirty="0"/>
              <a:t>D</a:t>
            </a:r>
            <a:r>
              <a:rPr lang="en-US" sz="1400" b="0" dirty="0">
                <a:latin typeface="Courier New" pitchFamily="49" charset="0"/>
              </a:rPr>
              <a:t>(</a:t>
            </a:r>
            <a:r>
              <a:rPr lang="en-US" sz="1400" b="0" dirty="0" err="1"/>
              <a:t>rB</a:t>
            </a:r>
            <a:r>
              <a:rPr lang="en-US" sz="1400" b="0" dirty="0">
                <a:latin typeface="Courier New" pitchFamily="49" charset="0"/>
              </a:rPr>
              <a:t>)</a:t>
            </a:r>
          </a:p>
        </p:txBody>
      </p:sp>
      <p:grpSp>
        <p:nvGrpSpPr>
          <p:cNvPr id="21" name="Group 197"/>
          <p:cNvGrpSpPr>
            <a:grpSpLocks/>
          </p:cNvGrpSpPr>
          <p:nvPr/>
        </p:nvGrpSpPr>
        <p:grpSpPr bwMode="auto">
          <a:xfrm>
            <a:off x="2051050" y="3048000"/>
            <a:ext cx="609600" cy="304800"/>
            <a:chOff x="1536" y="1920"/>
            <a:chExt cx="384" cy="192"/>
          </a:xfrm>
        </p:grpSpPr>
        <p:sp>
          <p:nvSpPr>
            <p:cNvPr id="322631" name="Rectangle 71"/>
            <p:cNvSpPr>
              <a:spLocks noChangeArrowheads="1"/>
            </p:cNvSpPr>
            <p:nvPr/>
          </p:nvSpPr>
          <p:spPr bwMode="auto">
            <a:xfrm>
              <a:off x="1536" y="192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322632" name="Rectangle 72"/>
            <p:cNvSpPr>
              <a:spLocks noChangeArrowheads="1"/>
            </p:cNvSpPr>
            <p:nvPr/>
          </p:nvSpPr>
          <p:spPr bwMode="auto">
            <a:xfrm>
              <a:off x="1728" y="192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33" name="Rectangle 73"/>
            <p:cNvSpPr>
              <a:spLocks noChangeArrowheads="1"/>
            </p:cNvSpPr>
            <p:nvPr/>
          </p:nvSpPr>
          <p:spPr bwMode="auto">
            <a:xfrm>
              <a:off x="1536" y="192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22" name="Group 196"/>
          <p:cNvGrpSpPr>
            <a:grpSpLocks/>
          </p:cNvGrpSpPr>
          <p:nvPr/>
        </p:nvGrpSpPr>
        <p:grpSpPr bwMode="auto">
          <a:xfrm>
            <a:off x="2660650" y="3048000"/>
            <a:ext cx="609600" cy="304800"/>
            <a:chOff x="1920" y="1920"/>
            <a:chExt cx="384" cy="192"/>
          </a:xfrm>
        </p:grpSpPr>
        <p:sp>
          <p:nvSpPr>
            <p:cNvPr id="322635" name="Rectangle 75"/>
            <p:cNvSpPr>
              <a:spLocks noChangeArrowheads="1"/>
            </p:cNvSpPr>
            <p:nvPr/>
          </p:nvSpPr>
          <p:spPr bwMode="auto">
            <a:xfrm>
              <a:off x="1920" y="1920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rA</a:t>
              </a:r>
            </a:p>
          </p:txBody>
        </p:sp>
        <p:sp>
          <p:nvSpPr>
            <p:cNvPr id="322636" name="Rectangle 76"/>
            <p:cNvSpPr>
              <a:spLocks noChangeArrowheads="1"/>
            </p:cNvSpPr>
            <p:nvPr/>
          </p:nvSpPr>
          <p:spPr bwMode="auto">
            <a:xfrm>
              <a:off x="2112" y="1920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37" name="Rectangle 77"/>
            <p:cNvSpPr>
              <a:spLocks noChangeArrowheads="1"/>
            </p:cNvSpPr>
            <p:nvPr/>
          </p:nvSpPr>
          <p:spPr bwMode="auto">
            <a:xfrm>
              <a:off x="1920" y="192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38" name="Rectangle 78"/>
          <p:cNvSpPr>
            <a:spLocks noChangeArrowheads="1"/>
          </p:cNvSpPr>
          <p:nvPr/>
        </p:nvSpPr>
        <p:spPr bwMode="auto">
          <a:xfrm>
            <a:off x="3270250" y="30480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</a:t>
            </a:r>
          </a:p>
        </p:txBody>
      </p:sp>
      <p:sp>
        <p:nvSpPr>
          <p:cNvPr id="322640" name="Rectangle 80"/>
          <p:cNvSpPr>
            <a:spLocks noChangeArrowheads="1"/>
          </p:cNvSpPr>
          <p:nvPr/>
        </p:nvSpPr>
        <p:spPr bwMode="auto">
          <a:xfrm>
            <a:off x="146050" y="35052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mrmovq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/>
              <a:t>D</a:t>
            </a:r>
            <a:r>
              <a:rPr lang="en-US" sz="1400" b="0" dirty="0">
                <a:latin typeface="Courier New" pitchFamily="49" charset="0"/>
              </a:rPr>
              <a:t>(</a:t>
            </a:r>
            <a:r>
              <a:rPr lang="en-US" sz="1400" b="0" dirty="0" err="1"/>
              <a:t>rB</a:t>
            </a:r>
            <a:r>
              <a:rPr lang="en-US" sz="1400" b="0" dirty="0">
                <a:latin typeface="Courier New" pitchFamily="49" charset="0"/>
              </a:rPr>
              <a:t>), </a:t>
            </a:r>
            <a:r>
              <a:rPr lang="en-US" sz="1400" b="0" dirty="0" err="1"/>
              <a:t>rA</a:t>
            </a:r>
            <a:endParaRPr lang="en-US" sz="1400" b="0" dirty="0"/>
          </a:p>
        </p:txBody>
      </p:sp>
      <p:grpSp>
        <p:nvGrpSpPr>
          <p:cNvPr id="24" name="Group 194"/>
          <p:cNvGrpSpPr>
            <a:grpSpLocks/>
          </p:cNvGrpSpPr>
          <p:nvPr/>
        </p:nvGrpSpPr>
        <p:grpSpPr bwMode="auto">
          <a:xfrm>
            <a:off x="2051050" y="3505200"/>
            <a:ext cx="609600" cy="304800"/>
            <a:chOff x="1536" y="2208"/>
            <a:chExt cx="384" cy="192"/>
          </a:xfrm>
        </p:grpSpPr>
        <p:sp>
          <p:nvSpPr>
            <p:cNvPr id="322642" name="Rectangle 82"/>
            <p:cNvSpPr>
              <a:spLocks noChangeArrowheads="1"/>
            </p:cNvSpPr>
            <p:nvPr/>
          </p:nvSpPr>
          <p:spPr bwMode="auto">
            <a:xfrm>
              <a:off x="1536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322643" name="Rectangle 83"/>
            <p:cNvSpPr>
              <a:spLocks noChangeArrowheads="1"/>
            </p:cNvSpPr>
            <p:nvPr/>
          </p:nvSpPr>
          <p:spPr bwMode="auto">
            <a:xfrm>
              <a:off x="1728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44" name="Rectangle 84"/>
            <p:cNvSpPr>
              <a:spLocks noChangeArrowheads="1"/>
            </p:cNvSpPr>
            <p:nvPr/>
          </p:nvSpPr>
          <p:spPr bwMode="auto">
            <a:xfrm>
              <a:off x="1536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25" name="Group 193"/>
          <p:cNvGrpSpPr>
            <a:grpSpLocks/>
          </p:cNvGrpSpPr>
          <p:nvPr/>
        </p:nvGrpSpPr>
        <p:grpSpPr bwMode="auto">
          <a:xfrm>
            <a:off x="2660650" y="3505200"/>
            <a:ext cx="609600" cy="304800"/>
            <a:chOff x="1920" y="2208"/>
            <a:chExt cx="384" cy="192"/>
          </a:xfrm>
        </p:grpSpPr>
        <p:sp>
          <p:nvSpPr>
            <p:cNvPr id="322646" name="Rectangle 86"/>
            <p:cNvSpPr>
              <a:spLocks noChangeArrowheads="1"/>
            </p:cNvSpPr>
            <p:nvPr/>
          </p:nvSpPr>
          <p:spPr bwMode="auto">
            <a:xfrm>
              <a:off x="1920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rA</a:t>
              </a:r>
            </a:p>
          </p:txBody>
        </p:sp>
        <p:sp>
          <p:nvSpPr>
            <p:cNvPr id="322647" name="Rectangle 87"/>
            <p:cNvSpPr>
              <a:spLocks noChangeArrowheads="1"/>
            </p:cNvSpPr>
            <p:nvPr/>
          </p:nvSpPr>
          <p:spPr bwMode="auto">
            <a:xfrm>
              <a:off x="2112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48" name="Rectangle 88"/>
            <p:cNvSpPr>
              <a:spLocks noChangeArrowheads="1"/>
            </p:cNvSpPr>
            <p:nvPr/>
          </p:nvSpPr>
          <p:spPr bwMode="auto">
            <a:xfrm>
              <a:off x="1920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49" name="Rectangle 89"/>
          <p:cNvSpPr>
            <a:spLocks noChangeArrowheads="1"/>
          </p:cNvSpPr>
          <p:nvPr/>
        </p:nvSpPr>
        <p:spPr bwMode="auto">
          <a:xfrm>
            <a:off x="3270250" y="35052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</a:t>
            </a:r>
          </a:p>
        </p:txBody>
      </p:sp>
      <p:grpSp>
        <p:nvGrpSpPr>
          <p:cNvPr id="26" name="Group 192"/>
          <p:cNvGrpSpPr>
            <a:grpSpLocks/>
          </p:cNvGrpSpPr>
          <p:nvPr/>
        </p:nvGrpSpPr>
        <p:grpSpPr bwMode="auto">
          <a:xfrm>
            <a:off x="146050" y="3962400"/>
            <a:ext cx="3124200" cy="304800"/>
            <a:chOff x="336" y="2496"/>
            <a:chExt cx="1968" cy="192"/>
          </a:xfrm>
        </p:grpSpPr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336" y="249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OPq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r>
                <a:rPr lang="en-US" sz="1400" b="0" dirty="0">
                  <a:latin typeface="Courier New" pitchFamily="49" charset="0"/>
                </a:rPr>
                <a:t>, </a:t>
              </a:r>
              <a:r>
                <a:rPr lang="en-US" sz="1400" b="0" dirty="0" err="1"/>
                <a:t>rB</a:t>
              </a:r>
              <a:endParaRPr lang="en-US" sz="1400" b="0" dirty="0"/>
            </a:p>
          </p:txBody>
        </p:sp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1536" y="2496"/>
              <a:ext cx="384" cy="192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fn</a:t>
                </a: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1920" y="2496"/>
              <a:ext cx="384" cy="192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29" name="Group 189"/>
          <p:cNvGrpSpPr>
            <a:grpSpLocks/>
          </p:cNvGrpSpPr>
          <p:nvPr/>
        </p:nvGrpSpPr>
        <p:grpSpPr bwMode="auto">
          <a:xfrm>
            <a:off x="146050" y="5334000"/>
            <a:ext cx="2514600" cy="304800"/>
            <a:chOff x="336" y="3360"/>
            <a:chExt cx="1584" cy="192"/>
          </a:xfrm>
        </p:grpSpPr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336" y="336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ret</a:t>
              </a:r>
            </a:p>
          </p:txBody>
        </p:sp>
        <p:grpSp>
          <p:nvGrpSpPr>
            <p:cNvPr id="30" name="Group 188"/>
            <p:cNvGrpSpPr>
              <a:grpSpLocks/>
            </p:cNvGrpSpPr>
            <p:nvPr/>
          </p:nvGrpSpPr>
          <p:grpSpPr bwMode="auto">
            <a:xfrm>
              <a:off x="1536" y="3360"/>
              <a:ext cx="384" cy="192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1" name="Group 187"/>
          <p:cNvGrpSpPr>
            <a:grpSpLocks/>
          </p:cNvGrpSpPr>
          <p:nvPr/>
        </p:nvGrpSpPr>
        <p:grpSpPr bwMode="auto">
          <a:xfrm>
            <a:off x="146050" y="1670050"/>
            <a:ext cx="2514600" cy="304800"/>
            <a:chOff x="336" y="768"/>
            <a:chExt cx="1584" cy="192"/>
          </a:xfrm>
        </p:grpSpPr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336" y="76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nop</a:t>
              </a:r>
            </a:p>
          </p:txBody>
        </p:sp>
        <p:grpSp>
          <p:nvGrpSpPr>
            <p:cNvPr id="322560" name="Group 186"/>
            <p:cNvGrpSpPr>
              <a:grpSpLocks/>
            </p:cNvGrpSpPr>
            <p:nvPr/>
          </p:nvGrpSpPr>
          <p:grpSpPr bwMode="auto">
            <a:xfrm>
              <a:off x="1536" y="768"/>
              <a:ext cx="384" cy="192"/>
              <a:chOff x="1536" y="768"/>
              <a:chExt cx="384" cy="192"/>
            </a:xfrm>
          </p:grpSpPr>
          <p:sp>
            <p:nvSpPr>
              <p:cNvPr id="322669" name="Rectangle 109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322670" name="Rectangle 110"/>
              <p:cNvSpPr>
                <a:spLocks noChangeArrowheads="1"/>
              </p:cNvSpPr>
              <p:nvPr/>
            </p:nvSpPr>
            <p:spPr bwMode="auto">
              <a:xfrm>
                <a:off x="1728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1" name="Rectangle 111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22561" name="Group 185"/>
          <p:cNvGrpSpPr>
            <a:grpSpLocks/>
          </p:cNvGrpSpPr>
          <p:nvPr/>
        </p:nvGrpSpPr>
        <p:grpSpPr bwMode="auto">
          <a:xfrm>
            <a:off x="139700" y="1212850"/>
            <a:ext cx="2514600" cy="304800"/>
            <a:chOff x="336" y="1056"/>
            <a:chExt cx="1584" cy="192"/>
          </a:xfrm>
        </p:grpSpPr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336" y="105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halt</a:t>
              </a:r>
            </a:p>
          </p:txBody>
        </p:sp>
        <p:grpSp>
          <p:nvGrpSpPr>
            <p:cNvPr id="322563" name="Group 184"/>
            <p:cNvGrpSpPr>
              <a:grpSpLocks/>
            </p:cNvGrpSpPr>
            <p:nvPr/>
          </p:nvGrpSpPr>
          <p:grpSpPr bwMode="auto">
            <a:xfrm>
              <a:off x="1536" y="1056"/>
              <a:ext cx="384" cy="192"/>
              <a:chOff x="1536" y="1056"/>
              <a:chExt cx="384" cy="192"/>
            </a:xfrm>
          </p:grpSpPr>
          <p:sp>
            <p:nvSpPr>
              <p:cNvPr id="322675" name="Rectangle 115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6" name="Rectangle 116"/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7" name="Rectangle 117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22564" name="Group 322563"/>
          <p:cNvGrpSpPr/>
          <p:nvPr/>
        </p:nvGrpSpPr>
        <p:grpSpPr>
          <a:xfrm>
            <a:off x="2051050" y="831850"/>
            <a:ext cx="6096000" cy="311150"/>
            <a:chOff x="2051050" y="831850"/>
            <a:chExt cx="6096000" cy="311150"/>
          </a:xfrm>
        </p:grpSpPr>
        <p:sp>
          <p:nvSpPr>
            <p:cNvPr id="322567" name="Rectangle 7"/>
            <p:cNvSpPr>
              <a:spLocks noChangeArrowheads="1"/>
            </p:cNvSpPr>
            <p:nvPr/>
          </p:nvSpPr>
          <p:spPr bwMode="auto">
            <a:xfrm>
              <a:off x="20510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568" name="Rectangle 8"/>
            <p:cNvSpPr>
              <a:spLocks noChangeArrowheads="1"/>
            </p:cNvSpPr>
            <p:nvPr/>
          </p:nvSpPr>
          <p:spPr bwMode="auto">
            <a:xfrm>
              <a:off x="26606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322569" name="Rectangle 9"/>
            <p:cNvSpPr>
              <a:spLocks noChangeArrowheads="1"/>
            </p:cNvSpPr>
            <p:nvPr/>
          </p:nvSpPr>
          <p:spPr bwMode="auto">
            <a:xfrm>
              <a:off x="32702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322570" name="Rectangle 10"/>
            <p:cNvSpPr>
              <a:spLocks noChangeArrowheads="1"/>
            </p:cNvSpPr>
            <p:nvPr/>
          </p:nvSpPr>
          <p:spPr bwMode="auto">
            <a:xfrm>
              <a:off x="38798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322571" name="Rectangle 11"/>
            <p:cNvSpPr>
              <a:spLocks noChangeArrowheads="1"/>
            </p:cNvSpPr>
            <p:nvPr/>
          </p:nvSpPr>
          <p:spPr bwMode="auto">
            <a:xfrm>
              <a:off x="44894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322572" name="Rectangle 12"/>
            <p:cNvSpPr>
              <a:spLocks noChangeArrowheads="1"/>
            </p:cNvSpPr>
            <p:nvPr/>
          </p:nvSpPr>
          <p:spPr bwMode="auto">
            <a:xfrm>
              <a:off x="50990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119" name="Rectangle 8"/>
            <p:cNvSpPr>
              <a:spLocks noChangeArrowheads="1"/>
            </p:cNvSpPr>
            <p:nvPr/>
          </p:nvSpPr>
          <p:spPr bwMode="auto">
            <a:xfrm>
              <a:off x="57086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6</a:t>
              </a:r>
            </a:p>
          </p:txBody>
        </p:sp>
        <p:sp>
          <p:nvSpPr>
            <p:cNvPr id="120" name="Rectangle 9"/>
            <p:cNvSpPr>
              <a:spLocks noChangeArrowheads="1"/>
            </p:cNvSpPr>
            <p:nvPr/>
          </p:nvSpPr>
          <p:spPr bwMode="auto">
            <a:xfrm>
              <a:off x="63182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121" name="Rectangle 10"/>
            <p:cNvSpPr>
              <a:spLocks noChangeArrowheads="1"/>
            </p:cNvSpPr>
            <p:nvPr/>
          </p:nvSpPr>
          <p:spPr bwMode="auto">
            <a:xfrm>
              <a:off x="69278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8</a:t>
              </a:r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75374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9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318250" y="3041650"/>
            <a:ext cx="2362200" cy="2057400"/>
            <a:chOff x="8680450" y="3727450"/>
            <a:chExt cx="2362200" cy="2057400"/>
          </a:xfrm>
        </p:grpSpPr>
        <p:sp>
          <p:nvSpPr>
            <p:cNvPr id="2" name="Rectangle 1"/>
            <p:cNvSpPr/>
            <p:nvPr/>
          </p:nvSpPr>
          <p:spPr bwMode="auto">
            <a:xfrm>
              <a:off x="8680450" y="3727450"/>
              <a:ext cx="2362200" cy="20574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noFill/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grpSp>
          <p:nvGrpSpPr>
            <p:cNvPr id="115" name="Group 220"/>
            <p:cNvGrpSpPr>
              <a:grpSpLocks/>
            </p:cNvGrpSpPr>
            <p:nvPr/>
          </p:nvGrpSpPr>
          <p:grpSpPr bwMode="auto">
            <a:xfrm>
              <a:off x="8756650" y="3879850"/>
              <a:ext cx="2133600" cy="1752600"/>
              <a:chOff x="4368" y="816"/>
              <a:chExt cx="1344" cy="1104"/>
            </a:xfrm>
          </p:grpSpPr>
          <p:sp>
            <p:nvSpPr>
              <p:cNvPr id="116" name="Rectangle 118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 dirty="0" err="1">
                    <a:latin typeface="Courier New" pitchFamily="49" charset="0"/>
                  </a:rPr>
                  <a:t>addq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grpSp>
            <p:nvGrpSpPr>
              <p:cNvPr id="117" name="Group 183"/>
              <p:cNvGrpSpPr>
                <a:grpSpLocks/>
              </p:cNvGrpSpPr>
              <p:nvPr/>
            </p:nvGrpSpPr>
            <p:grpSpPr bwMode="auto">
              <a:xfrm>
                <a:off x="4944" y="864"/>
                <a:ext cx="384" cy="192"/>
                <a:chOff x="4560" y="864"/>
                <a:chExt cx="384" cy="192"/>
              </a:xfrm>
            </p:grpSpPr>
            <p:sp>
              <p:nvSpPr>
                <p:cNvPr id="138" name="Rectangle 120"/>
                <p:cNvSpPr>
                  <a:spLocks noChangeArrowheads="1"/>
                </p:cNvSpPr>
                <p:nvPr/>
              </p:nvSpPr>
              <p:spPr bwMode="auto">
                <a:xfrm>
                  <a:off x="4560" y="864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 dirty="0">
                      <a:latin typeface="Courier New" pitchFamily="49" charset="0"/>
                    </a:rPr>
                    <a:t>6</a:t>
                  </a:r>
                </a:p>
              </p:txBody>
            </p:sp>
            <p:sp>
              <p:nvSpPr>
                <p:cNvPr id="139" name="Rectangle 121"/>
                <p:cNvSpPr>
                  <a:spLocks noChangeArrowheads="1"/>
                </p:cNvSpPr>
                <p:nvPr/>
              </p:nvSpPr>
              <p:spPr bwMode="auto">
                <a:xfrm>
                  <a:off x="4752" y="864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 dirty="0">
                      <a:latin typeface="Courier New" pitchFamily="49" charset="0"/>
                    </a:rPr>
                    <a:t>0</a:t>
                  </a:r>
                </a:p>
              </p:txBody>
            </p:sp>
            <p:sp>
              <p:nvSpPr>
                <p:cNvPr id="140" name="Rectangle 122"/>
                <p:cNvSpPr>
                  <a:spLocks noChangeArrowheads="1"/>
                </p:cNvSpPr>
                <p:nvPr/>
              </p:nvSpPr>
              <p:spPr bwMode="auto">
                <a:xfrm>
                  <a:off x="4560" y="86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18" name="Rectangle 123"/>
              <p:cNvSpPr>
                <a:spLocks noChangeArrowheads="1"/>
              </p:cNvSpPr>
              <p:nvPr/>
            </p:nvSpPr>
            <p:spPr bwMode="auto">
              <a:xfrm>
                <a:off x="4512" y="1152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 dirty="0" err="1">
                    <a:latin typeface="Courier New" pitchFamily="49" charset="0"/>
                  </a:rPr>
                  <a:t>subq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grpSp>
            <p:nvGrpSpPr>
              <p:cNvPr id="123" name="Group 182"/>
              <p:cNvGrpSpPr>
                <a:grpSpLocks/>
              </p:cNvGrpSpPr>
              <p:nvPr/>
            </p:nvGrpSpPr>
            <p:grpSpPr bwMode="auto">
              <a:xfrm>
                <a:off x="4944" y="1152"/>
                <a:ext cx="384" cy="192"/>
                <a:chOff x="4560" y="1152"/>
                <a:chExt cx="384" cy="192"/>
              </a:xfrm>
            </p:grpSpPr>
            <p:sp>
              <p:nvSpPr>
                <p:cNvPr id="135" name="Rectangle 125"/>
                <p:cNvSpPr>
                  <a:spLocks noChangeArrowheads="1"/>
                </p:cNvSpPr>
                <p:nvPr/>
              </p:nvSpPr>
              <p:spPr bwMode="auto">
                <a:xfrm>
                  <a:off x="4560" y="1152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6</a:t>
                  </a:r>
                </a:p>
              </p:txBody>
            </p:sp>
            <p:sp>
              <p:nvSpPr>
                <p:cNvPr id="136" name="Rectangle 126"/>
                <p:cNvSpPr>
                  <a:spLocks noChangeArrowheads="1"/>
                </p:cNvSpPr>
                <p:nvPr/>
              </p:nvSpPr>
              <p:spPr bwMode="auto">
                <a:xfrm>
                  <a:off x="4752" y="1152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1</a:t>
                  </a:r>
                </a:p>
              </p:txBody>
            </p:sp>
            <p:sp>
              <p:nvSpPr>
                <p:cNvPr id="137" name="Rectangle 127"/>
                <p:cNvSpPr>
                  <a:spLocks noChangeArrowheads="1"/>
                </p:cNvSpPr>
                <p:nvPr/>
              </p:nvSpPr>
              <p:spPr bwMode="auto">
                <a:xfrm>
                  <a:off x="4560" y="1152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24" name="Rectangle 128"/>
              <p:cNvSpPr>
                <a:spLocks noChangeArrowheads="1"/>
              </p:cNvSpPr>
              <p:nvPr/>
            </p:nvSpPr>
            <p:spPr bwMode="auto">
              <a:xfrm>
                <a:off x="4512" y="1440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 dirty="0" err="1">
                    <a:latin typeface="Courier New" pitchFamily="49" charset="0"/>
                  </a:rPr>
                  <a:t>andq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grpSp>
            <p:nvGrpSpPr>
              <p:cNvPr id="125" name="Group 181"/>
              <p:cNvGrpSpPr>
                <a:grpSpLocks/>
              </p:cNvGrpSpPr>
              <p:nvPr/>
            </p:nvGrpSpPr>
            <p:grpSpPr bwMode="auto">
              <a:xfrm>
                <a:off x="4944" y="1440"/>
                <a:ext cx="384" cy="192"/>
                <a:chOff x="4560" y="1440"/>
                <a:chExt cx="384" cy="192"/>
              </a:xfrm>
            </p:grpSpPr>
            <p:sp>
              <p:nvSpPr>
                <p:cNvPr id="132" name="Rectangle 130"/>
                <p:cNvSpPr>
                  <a:spLocks noChangeArrowheads="1"/>
                </p:cNvSpPr>
                <p:nvPr/>
              </p:nvSpPr>
              <p:spPr bwMode="auto">
                <a:xfrm>
                  <a:off x="4560" y="1440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6</a:t>
                  </a:r>
                </a:p>
              </p:txBody>
            </p:sp>
            <p:sp>
              <p:nvSpPr>
                <p:cNvPr id="133" name="Rectangle 131"/>
                <p:cNvSpPr>
                  <a:spLocks noChangeArrowheads="1"/>
                </p:cNvSpPr>
                <p:nvPr/>
              </p:nvSpPr>
              <p:spPr bwMode="auto">
                <a:xfrm>
                  <a:off x="4752" y="1440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2</a:t>
                  </a:r>
                </a:p>
              </p:txBody>
            </p:sp>
            <p:sp>
              <p:nvSpPr>
                <p:cNvPr id="134" name="Rectangle 132"/>
                <p:cNvSpPr>
                  <a:spLocks noChangeArrowheads="1"/>
                </p:cNvSpPr>
                <p:nvPr/>
              </p:nvSpPr>
              <p:spPr bwMode="auto">
                <a:xfrm>
                  <a:off x="4560" y="1440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26" name="Rectangle 133"/>
              <p:cNvSpPr>
                <a:spLocks noChangeArrowheads="1"/>
              </p:cNvSpPr>
              <p:nvPr/>
            </p:nvSpPr>
            <p:spPr bwMode="auto">
              <a:xfrm>
                <a:off x="4512" y="1728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 dirty="0" err="1">
                    <a:latin typeface="Courier New" pitchFamily="49" charset="0"/>
                  </a:rPr>
                  <a:t>xorq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grpSp>
            <p:nvGrpSpPr>
              <p:cNvPr id="127" name="Group 180"/>
              <p:cNvGrpSpPr>
                <a:grpSpLocks/>
              </p:cNvGrpSpPr>
              <p:nvPr/>
            </p:nvGrpSpPr>
            <p:grpSpPr bwMode="auto">
              <a:xfrm>
                <a:off x="4944" y="1728"/>
                <a:ext cx="384" cy="192"/>
                <a:chOff x="4560" y="1728"/>
                <a:chExt cx="384" cy="192"/>
              </a:xfrm>
            </p:grpSpPr>
            <p:sp>
              <p:nvSpPr>
                <p:cNvPr id="129" name="Rectangle 135"/>
                <p:cNvSpPr>
                  <a:spLocks noChangeArrowheads="1"/>
                </p:cNvSpPr>
                <p:nvPr/>
              </p:nvSpPr>
              <p:spPr bwMode="auto">
                <a:xfrm>
                  <a:off x="4560" y="1728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6</a:t>
                  </a:r>
                </a:p>
              </p:txBody>
            </p:sp>
            <p:sp>
              <p:nvSpPr>
                <p:cNvPr id="130" name="Rectangle 136"/>
                <p:cNvSpPr>
                  <a:spLocks noChangeArrowheads="1"/>
                </p:cNvSpPr>
                <p:nvPr/>
              </p:nvSpPr>
              <p:spPr bwMode="auto">
                <a:xfrm>
                  <a:off x="4752" y="1728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3</a:t>
                  </a:r>
                </a:p>
              </p:txBody>
            </p:sp>
            <p:sp>
              <p:nvSpPr>
                <p:cNvPr id="131" name="Rectangle 137"/>
                <p:cNvSpPr>
                  <a:spLocks noChangeArrowheads="1"/>
                </p:cNvSpPr>
                <p:nvPr/>
              </p:nvSpPr>
              <p:spPr bwMode="auto">
                <a:xfrm>
                  <a:off x="4560" y="1728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28" name="AutoShape 217"/>
              <p:cNvSpPr>
                <a:spLocks/>
              </p:cNvSpPr>
              <p:nvPr/>
            </p:nvSpPr>
            <p:spPr bwMode="auto">
              <a:xfrm>
                <a:off x="4368" y="816"/>
                <a:ext cx="144" cy="1104"/>
              </a:xfrm>
              <a:prstGeom prst="leftBrace">
                <a:avLst>
                  <a:gd name="adj1" fmla="val 63889"/>
                  <a:gd name="adj2" fmla="val 50000"/>
                </a:avLst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2" name="Straight Connector 11"/>
          <p:cNvCxnSpPr>
            <a:stCxn id="2" idx="1"/>
            <a:endCxn id="322659" idx="3"/>
          </p:cNvCxnSpPr>
          <p:nvPr/>
        </p:nvCxnSpPr>
        <p:spPr bwMode="auto">
          <a:xfrm flipH="1">
            <a:off x="3270250" y="4070350"/>
            <a:ext cx="3048000" cy="4445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06661004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Instruction Set #4</a:t>
            </a:r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146050" y="8382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/>
              <a:t>Byte</a:t>
            </a:r>
          </a:p>
        </p:txBody>
      </p:sp>
      <p:grpSp>
        <p:nvGrpSpPr>
          <p:cNvPr id="4" name="Group 214"/>
          <p:cNvGrpSpPr>
            <a:grpSpLocks/>
          </p:cNvGrpSpPr>
          <p:nvPr/>
        </p:nvGrpSpPr>
        <p:grpSpPr bwMode="auto">
          <a:xfrm>
            <a:off x="146050" y="5791200"/>
            <a:ext cx="3124200" cy="304800"/>
            <a:chOff x="336" y="3648"/>
            <a:chExt cx="1968" cy="192"/>
          </a:xfrm>
        </p:grpSpPr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336" y="364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pushq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endParaRPr lang="en-US" sz="1400" b="0" dirty="0"/>
            </a:p>
          </p:txBody>
        </p:sp>
        <p:grpSp>
          <p:nvGrpSpPr>
            <p:cNvPr id="5" name="Group 213"/>
            <p:cNvGrpSpPr>
              <a:grpSpLocks/>
            </p:cNvGrpSpPr>
            <p:nvPr/>
          </p:nvGrpSpPr>
          <p:grpSpPr bwMode="auto">
            <a:xfrm>
              <a:off x="1536" y="3648"/>
              <a:ext cx="384" cy="192"/>
              <a:chOff x="1536" y="3648"/>
              <a:chExt cx="384" cy="192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1728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6" name="Group 212"/>
            <p:cNvGrpSpPr>
              <a:grpSpLocks/>
            </p:cNvGrpSpPr>
            <p:nvPr/>
          </p:nvGrpSpPr>
          <p:grpSpPr bwMode="auto">
            <a:xfrm>
              <a:off x="1920" y="3648"/>
              <a:ext cx="384" cy="192"/>
              <a:chOff x="1920" y="3648"/>
              <a:chExt cx="384" cy="192"/>
            </a:xfrm>
          </p:grpSpPr>
          <p:sp>
            <p:nvSpPr>
              <p:cNvPr id="322580" name="Rectangle 20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81" name="Rectangle 21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82" name="Rectangle 22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584" name="Rectangle 24"/>
          <p:cNvSpPr>
            <a:spLocks noChangeArrowheads="1"/>
          </p:cNvSpPr>
          <p:nvPr/>
        </p:nvSpPr>
        <p:spPr bwMode="auto">
          <a:xfrm>
            <a:off x="146050" y="44196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jXX </a:t>
            </a:r>
            <a:r>
              <a:rPr lang="en-US" sz="1400" b="0"/>
              <a:t>Dest</a:t>
            </a:r>
          </a:p>
        </p:txBody>
      </p:sp>
      <p:grpSp>
        <p:nvGrpSpPr>
          <p:cNvPr id="8" name="Group 210"/>
          <p:cNvGrpSpPr>
            <a:grpSpLocks/>
          </p:cNvGrpSpPr>
          <p:nvPr/>
        </p:nvGrpSpPr>
        <p:grpSpPr bwMode="auto">
          <a:xfrm>
            <a:off x="2051050" y="4419600"/>
            <a:ext cx="609600" cy="304800"/>
            <a:chOff x="1536" y="2784"/>
            <a:chExt cx="384" cy="192"/>
          </a:xfrm>
        </p:grpSpPr>
        <p:sp>
          <p:nvSpPr>
            <p:cNvPr id="322586" name="Rectangle 26"/>
            <p:cNvSpPr>
              <a:spLocks noChangeArrowheads="1"/>
            </p:cNvSpPr>
            <p:nvPr/>
          </p:nvSpPr>
          <p:spPr bwMode="auto">
            <a:xfrm>
              <a:off x="1536" y="278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322587" name="Rectangle 27"/>
            <p:cNvSpPr>
              <a:spLocks noChangeArrowheads="1"/>
            </p:cNvSpPr>
            <p:nvPr/>
          </p:nvSpPr>
          <p:spPr bwMode="auto">
            <a:xfrm>
              <a:off x="1728" y="278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/>
                <a:t>fn</a:t>
              </a:r>
            </a:p>
          </p:txBody>
        </p:sp>
        <p:sp>
          <p:nvSpPr>
            <p:cNvPr id="322588" name="Rectangle 28"/>
            <p:cNvSpPr>
              <a:spLocks noChangeArrowheads="1"/>
            </p:cNvSpPr>
            <p:nvPr/>
          </p:nvSpPr>
          <p:spPr bwMode="auto">
            <a:xfrm>
              <a:off x="1536" y="278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589" name="Rectangle 29"/>
          <p:cNvSpPr>
            <a:spLocks noChangeArrowheads="1"/>
          </p:cNvSpPr>
          <p:nvPr/>
        </p:nvSpPr>
        <p:spPr bwMode="auto">
          <a:xfrm>
            <a:off x="2660650" y="441325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  <p:grpSp>
        <p:nvGrpSpPr>
          <p:cNvPr id="9" name="Group 209"/>
          <p:cNvGrpSpPr>
            <a:grpSpLocks/>
          </p:cNvGrpSpPr>
          <p:nvPr/>
        </p:nvGrpSpPr>
        <p:grpSpPr bwMode="auto">
          <a:xfrm>
            <a:off x="146050" y="6248400"/>
            <a:ext cx="3124200" cy="304800"/>
            <a:chOff x="336" y="3936"/>
            <a:chExt cx="1968" cy="192"/>
          </a:xfrm>
        </p:grpSpPr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336" y="393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popq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endParaRPr lang="en-US" sz="1400" b="0" dirty="0"/>
            </a:p>
          </p:txBody>
        </p:sp>
        <p:grpSp>
          <p:nvGrpSpPr>
            <p:cNvPr id="10" name="Group 208"/>
            <p:cNvGrpSpPr>
              <a:grpSpLocks/>
            </p:cNvGrpSpPr>
            <p:nvPr/>
          </p:nvGrpSpPr>
          <p:grpSpPr bwMode="auto">
            <a:xfrm>
              <a:off x="1536" y="3936"/>
              <a:ext cx="384" cy="192"/>
              <a:chOff x="1536" y="3936"/>
              <a:chExt cx="384" cy="192"/>
            </a:xfrm>
          </p:grpSpPr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1728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1" name="Group 207"/>
            <p:cNvGrpSpPr>
              <a:grpSpLocks/>
            </p:cNvGrpSpPr>
            <p:nvPr/>
          </p:nvGrpSpPr>
          <p:grpSpPr bwMode="auto">
            <a:xfrm>
              <a:off x="1920" y="3936"/>
              <a:ext cx="384" cy="192"/>
              <a:chOff x="1920" y="3936"/>
              <a:chExt cx="384" cy="192"/>
            </a:xfrm>
          </p:grpSpPr>
          <p:sp>
            <p:nvSpPr>
              <p:cNvPr id="322597" name="Rectangle 37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98" name="Rectangle 38"/>
              <p:cNvSpPr>
                <a:spLocks noChangeArrowheads="1"/>
              </p:cNvSpPr>
              <p:nvPr/>
            </p:nvSpPr>
            <p:spPr bwMode="auto">
              <a:xfrm>
                <a:off x="2112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99" name="Rectangle 39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601" name="Rectangle 41"/>
          <p:cNvSpPr>
            <a:spLocks noChangeArrowheads="1"/>
          </p:cNvSpPr>
          <p:nvPr/>
        </p:nvSpPr>
        <p:spPr bwMode="auto">
          <a:xfrm>
            <a:off x="146050" y="48768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call </a:t>
            </a:r>
            <a:r>
              <a:rPr lang="en-US" sz="1400" b="0"/>
              <a:t>Dest</a:t>
            </a:r>
          </a:p>
        </p:txBody>
      </p:sp>
      <p:grpSp>
        <p:nvGrpSpPr>
          <p:cNvPr id="13" name="Group 205"/>
          <p:cNvGrpSpPr>
            <a:grpSpLocks/>
          </p:cNvGrpSpPr>
          <p:nvPr/>
        </p:nvGrpSpPr>
        <p:grpSpPr bwMode="auto">
          <a:xfrm>
            <a:off x="2051050" y="4876800"/>
            <a:ext cx="609600" cy="304800"/>
            <a:chOff x="1536" y="3072"/>
            <a:chExt cx="384" cy="192"/>
          </a:xfrm>
        </p:grpSpPr>
        <p:sp>
          <p:nvSpPr>
            <p:cNvPr id="322603" name="Rectangle 43"/>
            <p:cNvSpPr>
              <a:spLocks noChangeArrowheads="1"/>
            </p:cNvSpPr>
            <p:nvPr/>
          </p:nvSpPr>
          <p:spPr bwMode="auto">
            <a:xfrm>
              <a:off x="1536" y="307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8</a:t>
              </a:r>
            </a:p>
          </p:txBody>
        </p:sp>
        <p:sp>
          <p:nvSpPr>
            <p:cNvPr id="322604" name="Rectangle 44"/>
            <p:cNvSpPr>
              <a:spLocks noChangeArrowheads="1"/>
            </p:cNvSpPr>
            <p:nvPr/>
          </p:nvSpPr>
          <p:spPr bwMode="auto">
            <a:xfrm>
              <a:off x="1728" y="307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05" name="Rectangle 45"/>
            <p:cNvSpPr>
              <a:spLocks noChangeArrowheads="1"/>
            </p:cNvSpPr>
            <p:nvPr/>
          </p:nvSpPr>
          <p:spPr bwMode="auto">
            <a:xfrm>
              <a:off x="1536" y="307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06" name="Rectangle 46"/>
          <p:cNvSpPr>
            <a:spLocks noChangeArrowheads="1"/>
          </p:cNvSpPr>
          <p:nvPr/>
        </p:nvSpPr>
        <p:spPr bwMode="auto">
          <a:xfrm>
            <a:off x="2660650" y="48768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 dirty="0" err="1"/>
              <a:t>Dest</a:t>
            </a:r>
            <a:endParaRPr lang="en-US" sz="1400" b="0" dirty="0"/>
          </a:p>
        </p:txBody>
      </p:sp>
      <p:grpSp>
        <p:nvGrpSpPr>
          <p:cNvPr id="14" name="Group 204"/>
          <p:cNvGrpSpPr>
            <a:grpSpLocks/>
          </p:cNvGrpSpPr>
          <p:nvPr/>
        </p:nvGrpSpPr>
        <p:grpSpPr bwMode="auto">
          <a:xfrm>
            <a:off x="146050" y="2133600"/>
            <a:ext cx="3124200" cy="304800"/>
            <a:chOff x="336" y="1344"/>
            <a:chExt cx="1968" cy="192"/>
          </a:xfrm>
        </p:grpSpPr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336" y="134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cmovXX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r>
                <a:rPr lang="en-US" sz="1400" b="0" dirty="0">
                  <a:latin typeface="Courier New" pitchFamily="49" charset="0"/>
                </a:rPr>
                <a:t>, </a:t>
              </a:r>
              <a:r>
                <a:rPr lang="en-US" sz="1400" b="0" dirty="0" err="1"/>
                <a:t>rB</a:t>
              </a:r>
              <a:endParaRPr lang="en-US" sz="1400" b="0" dirty="0"/>
            </a:p>
          </p:txBody>
        </p:sp>
        <p:grpSp>
          <p:nvGrpSpPr>
            <p:cNvPr id="15" name="Group 203"/>
            <p:cNvGrpSpPr>
              <a:grpSpLocks/>
            </p:cNvGrpSpPr>
            <p:nvPr/>
          </p:nvGrpSpPr>
          <p:grpSpPr bwMode="auto">
            <a:xfrm>
              <a:off x="1536" y="1344"/>
              <a:ext cx="384" cy="192"/>
              <a:chOff x="1536" y="1344"/>
              <a:chExt cx="384" cy="192"/>
            </a:xfrm>
          </p:grpSpPr>
          <p:sp>
            <p:nvSpPr>
              <p:cNvPr id="322610" name="Rectangle 50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22611" name="Rectangle 51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/>
                  <a:t>fn</a:t>
                </a:r>
              </a:p>
            </p:txBody>
          </p:sp>
          <p:sp>
            <p:nvSpPr>
              <p:cNvPr id="322612" name="Rectangle 52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6" name="Group 202"/>
            <p:cNvGrpSpPr>
              <a:grpSpLocks/>
            </p:cNvGrpSpPr>
            <p:nvPr/>
          </p:nvGrpSpPr>
          <p:grpSpPr bwMode="auto">
            <a:xfrm>
              <a:off x="1920" y="1344"/>
              <a:ext cx="384" cy="192"/>
              <a:chOff x="1920" y="1344"/>
              <a:chExt cx="384" cy="192"/>
            </a:xfrm>
          </p:grpSpPr>
          <p:sp>
            <p:nvSpPr>
              <p:cNvPr id="322614" name="Rectangle 54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15" name="Rectangle 55"/>
              <p:cNvSpPr>
                <a:spLocks noChangeArrowheads="1"/>
              </p:cNvSpPr>
              <p:nvPr/>
            </p:nvSpPr>
            <p:spPr bwMode="auto">
              <a:xfrm>
                <a:off x="2112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16" name="Rectangle 56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618" name="Rectangle 58"/>
          <p:cNvSpPr>
            <a:spLocks noChangeArrowheads="1"/>
          </p:cNvSpPr>
          <p:nvPr/>
        </p:nvSpPr>
        <p:spPr bwMode="auto">
          <a:xfrm>
            <a:off x="146050" y="25908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irmovq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/>
              <a:t>V</a:t>
            </a:r>
            <a:r>
              <a:rPr lang="en-US" sz="1400" b="0" dirty="0">
                <a:latin typeface="Courier New" pitchFamily="49" charset="0"/>
              </a:rPr>
              <a:t>, </a:t>
            </a:r>
            <a:r>
              <a:rPr lang="en-US" sz="1400" b="0" dirty="0" err="1"/>
              <a:t>rB</a:t>
            </a:r>
            <a:endParaRPr lang="en-US" sz="1400" b="0" dirty="0"/>
          </a:p>
        </p:txBody>
      </p:sp>
      <p:grpSp>
        <p:nvGrpSpPr>
          <p:cNvPr id="18" name="Group 200"/>
          <p:cNvGrpSpPr>
            <a:grpSpLocks/>
          </p:cNvGrpSpPr>
          <p:nvPr/>
        </p:nvGrpSpPr>
        <p:grpSpPr bwMode="auto">
          <a:xfrm>
            <a:off x="2051050" y="2590800"/>
            <a:ext cx="609600" cy="304800"/>
            <a:chOff x="1536" y="1632"/>
            <a:chExt cx="384" cy="192"/>
          </a:xfrm>
        </p:grpSpPr>
        <p:sp>
          <p:nvSpPr>
            <p:cNvPr id="322620" name="Rectangle 60"/>
            <p:cNvSpPr>
              <a:spLocks noChangeArrowheads="1"/>
            </p:cNvSpPr>
            <p:nvPr/>
          </p:nvSpPr>
          <p:spPr bwMode="auto">
            <a:xfrm>
              <a:off x="1536" y="163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322621" name="Rectangle 61"/>
            <p:cNvSpPr>
              <a:spLocks noChangeArrowheads="1"/>
            </p:cNvSpPr>
            <p:nvPr/>
          </p:nvSpPr>
          <p:spPr bwMode="auto">
            <a:xfrm>
              <a:off x="1728" y="163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22" name="Rectangle 62"/>
            <p:cNvSpPr>
              <a:spLocks noChangeArrowheads="1"/>
            </p:cNvSpPr>
            <p:nvPr/>
          </p:nvSpPr>
          <p:spPr bwMode="auto">
            <a:xfrm>
              <a:off x="1536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19" name="Group 199"/>
          <p:cNvGrpSpPr>
            <a:grpSpLocks/>
          </p:cNvGrpSpPr>
          <p:nvPr/>
        </p:nvGrpSpPr>
        <p:grpSpPr bwMode="auto">
          <a:xfrm>
            <a:off x="2660650" y="2590800"/>
            <a:ext cx="609600" cy="304800"/>
            <a:chOff x="1920" y="1632"/>
            <a:chExt cx="384" cy="192"/>
          </a:xfrm>
        </p:grpSpPr>
        <p:sp>
          <p:nvSpPr>
            <p:cNvPr id="322624" name="Rectangle 64"/>
            <p:cNvSpPr>
              <a:spLocks noChangeArrowheads="1"/>
            </p:cNvSpPr>
            <p:nvPr/>
          </p:nvSpPr>
          <p:spPr bwMode="auto">
            <a:xfrm>
              <a:off x="1920" y="1632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F</a:t>
              </a:r>
            </a:p>
          </p:txBody>
        </p:sp>
        <p:sp>
          <p:nvSpPr>
            <p:cNvPr id="322625" name="Rectangle 65"/>
            <p:cNvSpPr>
              <a:spLocks noChangeArrowheads="1"/>
            </p:cNvSpPr>
            <p:nvPr/>
          </p:nvSpPr>
          <p:spPr bwMode="auto">
            <a:xfrm>
              <a:off x="2112" y="1632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26" name="Rectangle 66"/>
            <p:cNvSpPr>
              <a:spLocks noChangeArrowheads="1"/>
            </p:cNvSpPr>
            <p:nvPr/>
          </p:nvSpPr>
          <p:spPr bwMode="auto">
            <a:xfrm>
              <a:off x="1920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27" name="Rectangle 67"/>
          <p:cNvSpPr>
            <a:spLocks noChangeArrowheads="1"/>
          </p:cNvSpPr>
          <p:nvPr/>
        </p:nvSpPr>
        <p:spPr bwMode="auto">
          <a:xfrm>
            <a:off x="3270250" y="25908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V</a:t>
            </a:r>
          </a:p>
        </p:txBody>
      </p:sp>
      <p:sp>
        <p:nvSpPr>
          <p:cNvPr id="322629" name="Rectangle 69"/>
          <p:cNvSpPr>
            <a:spLocks noChangeArrowheads="1"/>
          </p:cNvSpPr>
          <p:nvPr/>
        </p:nvSpPr>
        <p:spPr bwMode="auto">
          <a:xfrm>
            <a:off x="146050" y="30480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rmmovq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 err="1"/>
              <a:t>rA</a:t>
            </a:r>
            <a:r>
              <a:rPr lang="en-US" sz="1400" b="0" dirty="0">
                <a:latin typeface="Courier New" pitchFamily="49" charset="0"/>
              </a:rPr>
              <a:t>, </a:t>
            </a:r>
            <a:r>
              <a:rPr lang="en-US" sz="1400" b="0" dirty="0"/>
              <a:t>D</a:t>
            </a:r>
            <a:r>
              <a:rPr lang="en-US" sz="1400" b="0" dirty="0">
                <a:latin typeface="Courier New" pitchFamily="49" charset="0"/>
              </a:rPr>
              <a:t>(</a:t>
            </a:r>
            <a:r>
              <a:rPr lang="en-US" sz="1400" b="0" dirty="0" err="1"/>
              <a:t>rB</a:t>
            </a:r>
            <a:r>
              <a:rPr lang="en-US" sz="1400" b="0" dirty="0">
                <a:latin typeface="Courier New" pitchFamily="49" charset="0"/>
              </a:rPr>
              <a:t>)</a:t>
            </a:r>
          </a:p>
        </p:txBody>
      </p:sp>
      <p:grpSp>
        <p:nvGrpSpPr>
          <p:cNvPr id="21" name="Group 197"/>
          <p:cNvGrpSpPr>
            <a:grpSpLocks/>
          </p:cNvGrpSpPr>
          <p:nvPr/>
        </p:nvGrpSpPr>
        <p:grpSpPr bwMode="auto">
          <a:xfrm>
            <a:off x="2051050" y="3048000"/>
            <a:ext cx="609600" cy="304800"/>
            <a:chOff x="1536" y="1920"/>
            <a:chExt cx="384" cy="192"/>
          </a:xfrm>
        </p:grpSpPr>
        <p:sp>
          <p:nvSpPr>
            <p:cNvPr id="322631" name="Rectangle 71"/>
            <p:cNvSpPr>
              <a:spLocks noChangeArrowheads="1"/>
            </p:cNvSpPr>
            <p:nvPr/>
          </p:nvSpPr>
          <p:spPr bwMode="auto">
            <a:xfrm>
              <a:off x="1536" y="192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322632" name="Rectangle 72"/>
            <p:cNvSpPr>
              <a:spLocks noChangeArrowheads="1"/>
            </p:cNvSpPr>
            <p:nvPr/>
          </p:nvSpPr>
          <p:spPr bwMode="auto">
            <a:xfrm>
              <a:off x="1728" y="192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33" name="Rectangle 73"/>
            <p:cNvSpPr>
              <a:spLocks noChangeArrowheads="1"/>
            </p:cNvSpPr>
            <p:nvPr/>
          </p:nvSpPr>
          <p:spPr bwMode="auto">
            <a:xfrm>
              <a:off x="1536" y="192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22" name="Group 196"/>
          <p:cNvGrpSpPr>
            <a:grpSpLocks/>
          </p:cNvGrpSpPr>
          <p:nvPr/>
        </p:nvGrpSpPr>
        <p:grpSpPr bwMode="auto">
          <a:xfrm>
            <a:off x="2660650" y="3048000"/>
            <a:ext cx="609600" cy="304800"/>
            <a:chOff x="1920" y="1920"/>
            <a:chExt cx="384" cy="192"/>
          </a:xfrm>
        </p:grpSpPr>
        <p:sp>
          <p:nvSpPr>
            <p:cNvPr id="322635" name="Rectangle 75"/>
            <p:cNvSpPr>
              <a:spLocks noChangeArrowheads="1"/>
            </p:cNvSpPr>
            <p:nvPr/>
          </p:nvSpPr>
          <p:spPr bwMode="auto">
            <a:xfrm>
              <a:off x="1920" y="1920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rA</a:t>
              </a:r>
            </a:p>
          </p:txBody>
        </p:sp>
        <p:sp>
          <p:nvSpPr>
            <p:cNvPr id="322636" name="Rectangle 76"/>
            <p:cNvSpPr>
              <a:spLocks noChangeArrowheads="1"/>
            </p:cNvSpPr>
            <p:nvPr/>
          </p:nvSpPr>
          <p:spPr bwMode="auto">
            <a:xfrm>
              <a:off x="2112" y="1920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37" name="Rectangle 77"/>
            <p:cNvSpPr>
              <a:spLocks noChangeArrowheads="1"/>
            </p:cNvSpPr>
            <p:nvPr/>
          </p:nvSpPr>
          <p:spPr bwMode="auto">
            <a:xfrm>
              <a:off x="1920" y="192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38" name="Rectangle 78"/>
          <p:cNvSpPr>
            <a:spLocks noChangeArrowheads="1"/>
          </p:cNvSpPr>
          <p:nvPr/>
        </p:nvSpPr>
        <p:spPr bwMode="auto">
          <a:xfrm>
            <a:off x="3270250" y="30480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</a:t>
            </a:r>
          </a:p>
        </p:txBody>
      </p:sp>
      <p:sp>
        <p:nvSpPr>
          <p:cNvPr id="322640" name="Rectangle 80"/>
          <p:cNvSpPr>
            <a:spLocks noChangeArrowheads="1"/>
          </p:cNvSpPr>
          <p:nvPr/>
        </p:nvSpPr>
        <p:spPr bwMode="auto">
          <a:xfrm>
            <a:off x="146050" y="35052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mrmovq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/>
              <a:t>D</a:t>
            </a:r>
            <a:r>
              <a:rPr lang="en-US" sz="1400" b="0" dirty="0">
                <a:latin typeface="Courier New" pitchFamily="49" charset="0"/>
              </a:rPr>
              <a:t>(</a:t>
            </a:r>
            <a:r>
              <a:rPr lang="en-US" sz="1400" b="0" dirty="0" err="1"/>
              <a:t>rB</a:t>
            </a:r>
            <a:r>
              <a:rPr lang="en-US" sz="1400" b="0" dirty="0">
                <a:latin typeface="Courier New" pitchFamily="49" charset="0"/>
              </a:rPr>
              <a:t>), </a:t>
            </a:r>
            <a:r>
              <a:rPr lang="en-US" sz="1400" b="0" dirty="0" err="1"/>
              <a:t>rA</a:t>
            </a:r>
            <a:endParaRPr lang="en-US" sz="1400" b="0" dirty="0"/>
          </a:p>
        </p:txBody>
      </p:sp>
      <p:grpSp>
        <p:nvGrpSpPr>
          <p:cNvPr id="24" name="Group 194"/>
          <p:cNvGrpSpPr>
            <a:grpSpLocks/>
          </p:cNvGrpSpPr>
          <p:nvPr/>
        </p:nvGrpSpPr>
        <p:grpSpPr bwMode="auto">
          <a:xfrm>
            <a:off x="2051050" y="3505200"/>
            <a:ext cx="609600" cy="304800"/>
            <a:chOff x="1536" y="2208"/>
            <a:chExt cx="384" cy="192"/>
          </a:xfrm>
        </p:grpSpPr>
        <p:sp>
          <p:nvSpPr>
            <p:cNvPr id="322642" name="Rectangle 82"/>
            <p:cNvSpPr>
              <a:spLocks noChangeArrowheads="1"/>
            </p:cNvSpPr>
            <p:nvPr/>
          </p:nvSpPr>
          <p:spPr bwMode="auto">
            <a:xfrm>
              <a:off x="1536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322643" name="Rectangle 83"/>
            <p:cNvSpPr>
              <a:spLocks noChangeArrowheads="1"/>
            </p:cNvSpPr>
            <p:nvPr/>
          </p:nvSpPr>
          <p:spPr bwMode="auto">
            <a:xfrm>
              <a:off x="1728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44" name="Rectangle 84"/>
            <p:cNvSpPr>
              <a:spLocks noChangeArrowheads="1"/>
            </p:cNvSpPr>
            <p:nvPr/>
          </p:nvSpPr>
          <p:spPr bwMode="auto">
            <a:xfrm>
              <a:off x="1536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25" name="Group 193"/>
          <p:cNvGrpSpPr>
            <a:grpSpLocks/>
          </p:cNvGrpSpPr>
          <p:nvPr/>
        </p:nvGrpSpPr>
        <p:grpSpPr bwMode="auto">
          <a:xfrm>
            <a:off x="2660650" y="3505200"/>
            <a:ext cx="609600" cy="304800"/>
            <a:chOff x="1920" y="2208"/>
            <a:chExt cx="384" cy="192"/>
          </a:xfrm>
        </p:grpSpPr>
        <p:sp>
          <p:nvSpPr>
            <p:cNvPr id="322646" name="Rectangle 86"/>
            <p:cNvSpPr>
              <a:spLocks noChangeArrowheads="1"/>
            </p:cNvSpPr>
            <p:nvPr/>
          </p:nvSpPr>
          <p:spPr bwMode="auto">
            <a:xfrm>
              <a:off x="1920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rA</a:t>
              </a:r>
            </a:p>
          </p:txBody>
        </p:sp>
        <p:sp>
          <p:nvSpPr>
            <p:cNvPr id="322647" name="Rectangle 87"/>
            <p:cNvSpPr>
              <a:spLocks noChangeArrowheads="1"/>
            </p:cNvSpPr>
            <p:nvPr/>
          </p:nvSpPr>
          <p:spPr bwMode="auto">
            <a:xfrm>
              <a:off x="2112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48" name="Rectangle 88"/>
            <p:cNvSpPr>
              <a:spLocks noChangeArrowheads="1"/>
            </p:cNvSpPr>
            <p:nvPr/>
          </p:nvSpPr>
          <p:spPr bwMode="auto">
            <a:xfrm>
              <a:off x="1920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49" name="Rectangle 89"/>
          <p:cNvSpPr>
            <a:spLocks noChangeArrowheads="1"/>
          </p:cNvSpPr>
          <p:nvPr/>
        </p:nvSpPr>
        <p:spPr bwMode="auto">
          <a:xfrm>
            <a:off x="3270250" y="35052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</a:t>
            </a:r>
          </a:p>
        </p:txBody>
      </p:sp>
      <p:grpSp>
        <p:nvGrpSpPr>
          <p:cNvPr id="26" name="Group 192"/>
          <p:cNvGrpSpPr>
            <a:grpSpLocks/>
          </p:cNvGrpSpPr>
          <p:nvPr/>
        </p:nvGrpSpPr>
        <p:grpSpPr bwMode="auto">
          <a:xfrm>
            <a:off x="146050" y="3962400"/>
            <a:ext cx="3124200" cy="304800"/>
            <a:chOff x="336" y="2496"/>
            <a:chExt cx="1968" cy="192"/>
          </a:xfrm>
        </p:grpSpPr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336" y="249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OPq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r>
                <a:rPr lang="en-US" sz="1400" b="0" dirty="0">
                  <a:latin typeface="Courier New" pitchFamily="49" charset="0"/>
                </a:rPr>
                <a:t>, </a:t>
              </a:r>
              <a:r>
                <a:rPr lang="en-US" sz="1400" b="0" dirty="0" err="1"/>
                <a:t>rB</a:t>
              </a:r>
              <a:endParaRPr lang="en-US" sz="1400" b="0" dirty="0"/>
            </a:p>
          </p:txBody>
        </p:sp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1536" y="2496"/>
              <a:ext cx="384" cy="192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fn</a:t>
                </a: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1920" y="2496"/>
              <a:ext cx="384" cy="192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29" name="Group 189"/>
          <p:cNvGrpSpPr>
            <a:grpSpLocks/>
          </p:cNvGrpSpPr>
          <p:nvPr/>
        </p:nvGrpSpPr>
        <p:grpSpPr bwMode="auto">
          <a:xfrm>
            <a:off x="146050" y="5334000"/>
            <a:ext cx="2514600" cy="304800"/>
            <a:chOff x="336" y="3360"/>
            <a:chExt cx="1584" cy="192"/>
          </a:xfrm>
        </p:grpSpPr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336" y="336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ret</a:t>
              </a:r>
            </a:p>
          </p:txBody>
        </p:sp>
        <p:grpSp>
          <p:nvGrpSpPr>
            <p:cNvPr id="30" name="Group 188"/>
            <p:cNvGrpSpPr>
              <a:grpSpLocks/>
            </p:cNvGrpSpPr>
            <p:nvPr/>
          </p:nvGrpSpPr>
          <p:grpSpPr bwMode="auto">
            <a:xfrm>
              <a:off x="1536" y="3360"/>
              <a:ext cx="384" cy="192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1" name="Group 187"/>
          <p:cNvGrpSpPr>
            <a:grpSpLocks/>
          </p:cNvGrpSpPr>
          <p:nvPr/>
        </p:nvGrpSpPr>
        <p:grpSpPr bwMode="auto">
          <a:xfrm>
            <a:off x="146050" y="1670050"/>
            <a:ext cx="2514600" cy="304800"/>
            <a:chOff x="336" y="768"/>
            <a:chExt cx="1584" cy="192"/>
          </a:xfrm>
        </p:grpSpPr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336" y="76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nop</a:t>
              </a:r>
            </a:p>
          </p:txBody>
        </p:sp>
        <p:grpSp>
          <p:nvGrpSpPr>
            <p:cNvPr id="322560" name="Group 186"/>
            <p:cNvGrpSpPr>
              <a:grpSpLocks/>
            </p:cNvGrpSpPr>
            <p:nvPr/>
          </p:nvGrpSpPr>
          <p:grpSpPr bwMode="auto">
            <a:xfrm>
              <a:off x="1536" y="768"/>
              <a:ext cx="384" cy="192"/>
              <a:chOff x="1536" y="768"/>
              <a:chExt cx="384" cy="192"/>
            </a:xfrm>
          </p:grpSpPr>
          <p:sp>
            <p:nvSpPr>
              <p:cNvPr id="322669" name="Rectangle 109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322670" name="Rectangle 110"/>
              <p:cNvSpPr>
                <a:spLocks noChangeArrowheads="1"/>
              </p:cNvSpPr>
              <p:nvPr/>
            </p:nvSpPr>
            <p:spPr bwMode="auto">
              <a:xfrm>
                <a:off x="1728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1" name="Rectangle 111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22561" name="Group 185"/>
          <p:cNvGrpSpPr>
            <a:grpSpLocks/>
          </p:cNvGrpSpPr>
          <p:nvPr/>
        </p:nvGrpSpPr>
        <p:grpSpPr bwMode="auto">
          <a:xfrm>
            <a:off x="139700" y="1212850"/>
            <a:ext cx="2514600" cy="304800"/>
            <a:chOff x="336" y="1056"/>
            <a:chExt cx="1584" cy="192"/>
          </a:xfrm>
        </p:grpSpPr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336" y="105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halt</a:t>
              </a:r>
            </a:p>
          </p:txBody>
        </p:sp>
        <p:grpSp>
          <p:nvGrpSpPr>
            <p:cNvPr id="322563" name="Group 184"/>
            <p:cNvGrpSpPr>
              <a:grpSpLocks/>
            </p:cNvGrpSpPr>
            <p:nvPr/>
          </p:nvGrpSpPr>
          <p:grpSpPr bwMode="auto">
            <a:xfrm>
              <a:off x="1536" y="1056"/>
              <a:ext cx="384" cy="192"/>
              <a:chOff x="1536" y="1056"/>
              <a:chExt cx="384" cy="192"/>
            </a:xfrm>
          </p:grpSpPr>
          <p:sp>
            <p:nvSpPr>
              <p:cNvPr id="322675" name="Rectangle 115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6" name="Rectangle 116"/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7" name="Rectangle 117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22564" name="Group 322563"/>
          <p:cNvGrpSpPr/>
          <p:nvPr/>
        </p:nvGrpSpPr>
        <p:grpSpPr>
          <a:xfrm>
            <a:off x="2051050" y="831850"/>
            <a:ext cx="6096000" cy="311150"/>
            <a:chOff x="2051050" y="831850"/>
            <a:chExt cx="6096000" cy="311150"/>
          </a:xfrm>
        </p:grpSpPr>
        <p:sp>
          <p:nvSpPr>
            <p:cNvPr id="322567" name="Rectangle 7"/>
            <p:cNvSpPr>
              <a:spLocks noChangeArrowheads="1"/>
            </p:cNvSpPr>
            <p:nvPr/>
          </p:nvSpPr>
          <p:spPr bwMode="auto">
            <a:xfrm>
              <a:off x="20510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568" name="Rectangle 8"/>
            <p:cNvSpPr>
              <a:spLocks noChangeArrowheads="1"/>
            </p:cNvSpPr>
            <p:nvPr/>
          </p:nvSpPr>
          <p:spPr bwMode="auto">
            <a:xfrm>
              <a:off x="26606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322569" name="Rectangle 9"/>
            <p:cNvSpPr>
              <a:spLocks noChangeArrowheads="1"/>
            </p:cNvSpPr>
            <p:nvPr/>
          </p:nvSpPr>
          <p:spPr bwMode="auto">
            <a:xfrm>
              <a:off x="32702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322570" name="Rectangle 10"/>
            <p:cNvSpPr>
              <a:spLocks noChangeArrowheads="1"/>
            </p:cNvSpPr>
            <p:nvPr/>
          </p:nvSpPr>
          <p:spPr bwMode="auto">
            <a:xfrm>
              <a:off x="38798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322571" name="Rectangle 11"/>
            <p:cNvSpPr>
              <a:spLocks noChangeArrowheads="1"/>
            </p:cNvSpPr>
            <p:nvPr/>
          </p:nvSpPr>
          <p:spPr bwMode="auto">
            <a:xfrm>
              <a:off x="44894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322572" name="Rectangle 12"/>
            <p:cNvSpPr>
              <a:spLocks noChangeArrowheads="1"/>
            </p:cNvSpPr>
            <p:nvPr/>
          </p:nvSpPr>
          <p:spPr bwMode="auto">
            <a:xfrm>
              <a:off x="50990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119" name="Rectangle 8"/>
            <p:cNvSpPr>
              <a:spLocks noChangeArrowheads="1"/>
            </p:cNvSpPr>
            <p:nvPr/>
          </p:nvSpPr>
          <p:spPr bwMode="auto">
            <a:xfrm>
              <a:off x="57086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6</a:t>
              </a:r>
            </a:p>
          </p:txBody>
        </p:sp>
        <p:sp>
          <p:nvSpPr>
            <p:cNvPr id="120" name="Rectangle 9"/>
            <p:cNvSpPr>
              <a:spLocks noChangeArrowheads="1"/>
            </p:cNvSpPr>
            <p:nvPr/>
          </p:nvSpPr>
          <p:spPr bwMode="auto">
            <a:xfrm>
              <a:off x="63182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121" name="Rectangle 10"/>
            <p:cNvSpPr>
              <a:spLocks noChangeArrowheads="1"/>
            </p:cNvSpPr>
            <p:nvPr/>
          </p:nvSpPr>
          <p:spPr bwMode="auto">
            <a:xfrm>
              <a:off x="69278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8</a:t>
              </a:r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75374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9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623050" y="755650"/>
            <a:ext cx="2209800" cy="3200400"/>
            <a:chOff x="6546850" y="3194050"/>
            <a:chExt cx="2209800" cy="3200400"/>
          </a:xfrm>
        </p:grpSpPr>
        <p:sp>
          <p:nvSpPr>
            <p:cNvPr id="116" name="Rectangle 115"/>
            <p:cNvSpPr/>
            <p:nvPr/>
          </p:nvSpPr>
          <p:spPr bwMode="auto">
            <a:xfrm>
              <a:off x="6546850" y="3194050"/>
              <a:ext cx="1676400" cy="32004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grpSp>
          <p:nvGrpSpPr>
            <p:cNvPr id="117" name="Group 219"/>
            <p:cNvGrpSpPr>
              <a:grpSpLocks/>
            </p:cNvGrpSpPr>
            <p:nvPr/>
          </p:nvGrpSpPr>
          <p:grpSpPr bwMode="auto">
            <a:xfrm>
              <a:off x="6623050" y="3270250"/>
              <a:ext cx="2133600" cy="3048000"/>
              <a:chOff x="3984" y="2160"/>
              <a:chExt cx="1344" cy="1920"/>
            </a:xfrm>
          </p:grpSpPr>
          <p:sp>
            <p:nvSpPr>
              <p:cNvPr id="118" name="Rectangle 138"/>
              <p:cNvSpPr>
                <a:spLocks noChangeArrowheads="1"/>
              </p:cNvSpPr>
              <p:nvPr/>
            </p:nvSpPr>
            <p:spPr bwMode="auto">
              <a:xfrm>
                <a:off x="4128" y="2160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jmp</a:t>
                </a:r>
              </a:p>
            </p:txBody>
          </p:sp>
          <p:grpSp>
            <p:nvGrpSpPr>
              <p:cNvPr id="123" name="Group 179"/>
              <p:cNvGrpSpPr>
                <a:grpSpLocks/>
              </p:cNvGrpSpPr>
              <p:nvPr/>
            </p:nvGrpSpPr>
            <p:grpSpPr bwMode="auto">
              <a:xfrm>
                <a:off x="4560" y="2160"/>
                <a:ext cx="384" cy="192"/>
                <a:chOff x="4560" y="2160"/>
                <a:chExt cx="384" cy="192"/>
              </a:xfrm>
            </p:grpSpPr>
            <p:sp>
              <p:nvSpPr>
                <p:cNvPr id="155" name="Rectangle 140"/>
                <p:cNvSpPr>
                  <a:spLocks noChangeArrowheads="1"/>
                </p:cNvSpPr>
                <p:nvPr/>
              </p:nvSpPr>
              <p:spPr bwMode="auto">
                <a:xfrm>
                  <a:off x="4560" y="2160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7</a:t>
                  </a:r>
                </a:p>
              </p:txBody>
            </p:sp>
            <p:sp>
              <p:nvSpPr>
                <p:cNvPr id="156" name="Rectangle 141"/>
                <p:cNvSpPr>
                  <a:spLocks noChangeArrowheads="1"/>
                </p:cNvSpPr>
                <p:nvPr/>
              </p:nvSpPr>
              <p:spPr bwMode="auto">
                <a:xfrm>
                  <a:off x="4752" y="2160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0</a:t>
                  </a:r>
                </a:p>
              </p:txBody>
            </p:sp>
            <p:sp>
              <p:nvSpPr>
                <p:cNvPr id="157" name="Rectangle 142"/>
                <p:cNvSpPr>
                  <a:spLocks noChangeArrowheads="1"/>
                </p:cNvSpPr>
                <p:nvPr/>
              </p:nvSpPr>
              <p:spPr bwMode="auto">
                <a:xfrm>
                  <a:off x="4560" y="2160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24" name="Rectangle 143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jle</a:t>
                </a:r>
              </a:p>
            </p:txBody>
          </p:sp>
          <p:grpSp>
            <p:nvGrpSpPr>
              <p:cNvPr id="125" name="Group 178"/>
              <p:cNvGrpSpPr>
                <a:grpSpLocks/>
              </p:cNvGrpSpPr>
              <p:nvPr/>
            </p:nvGrpSpPr>
            <p:grpSpPr bwMode="auto">
              <a:xfrm>
                <a:off x="4560" y="2448"/>
                <a:ext cx="384" cy="192"/>
                <a:chOff x="4560" y="2448"/>
                <a:chExt cx="384" cy="192"/>
              </a:xfrm>
            </p:grpSpPr>
            <p:sp>
              <p:nvSpPr>
                <p:cNvPr id="152" name="Rectangle 145"/>
                <p:cNvSpPr>
                  <a:spLocks noChangeArrowheads="1"/>
                </p:cNvSpPr>
                <p:nvPr/>
              </p:nvSpPr>
              <p:spPr bwMode="auto">
                <a:xfrm>
                  <a:off x="4560" y="2448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7</a:t>
                  </a:r>
                </a:p>
              </p:txBody>
            </p:sp>
            <p:sp>
              <p:nvSpPr>
                <p:cNvPr id="153" name="Rectangle 146"/>
                <p:cNvSpPr>
                  <a:spLocks noChangeArrowheads="1"/>
                </p:cNvSpPr>
                <p:nvPr/>
              </p:nvSpPr>
              <p:spPr bwMode="auto">
                <a:xfrm>
                  <a:off x="4752" y="2448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1</a:t>
                  </a:r>
                </a:p>
              </p:txBody>
            </p:sp>
            <p:sp>
              <p:nvSpPr>
                <p:cNvPr id="154" name="Rectangle 147"/>
                <p:cNvSpPr>
                  <a:spLocks noChangeArrowheads="1"/>
                </p:cNvSpPr>
                <p:nvPr/>
              </p:nvSpPr>
              <p:spPr bwMode="auto">
                <a:xfrm>
                  <a:off x="4560" y="2448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26" name="Rectangle 148"/>
              <p:cNvSpPr>
                <a:spLocks noChangeArrowheads="1"/>
              </p:cNvSpPr>
              <p:nvPr/>
            </p:nvSpPr>
            <p:spPr bwMode="auto">
              <a:xfrm>
                <a:off x="4128" y="2736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jl</a:t>
                </a:r>
              </a:p>
            </p:txBody>
          </p:sp>
          <p:grpSp>
            <p:nvGrpSpPr>
              <p:cNvPr id="127" name="Group 177"/>
              <p:cNvGrpSpPr>
                <a:grpSpLocks/>
              </p:cNvGrpSpPr>
              <p:nvPr/>
            </p:nvGrpSpPr>
            <p:grpSpPr bwMode="auto">
              <a:xfrm>
                <a:off x="4560" y="2736"/>
                <a:ext cx="384" cy="192"/>
                <a:chOff x="4560" y="2736"/>
                <a:chExt cx="384" cy="192"/>
              </a:xfrm>
            </p:grpSpPr>
            <p:sp>
              <p:nvSpPr>
                <p:cNvPr id="149" name="Rectangle 150"/>
                <p:cNvSpPr>
                  <a:spLocks noChangeArrowheads="1"/>
                </p:cNvSpPr>
                <p:nvPr/>
              </p:nvSpPr>
              <p:spPr bwMode="auto">
                <a:xfrm>
                  <a:off x="4560" y="2736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7</a:t>
                  </a:r>
                </a:p>
              </p:txBody>
            </p:sp>
            <p:sp>
              <p:nvSpPr>
                <p:cNvPr id="150" name="Rectangle 151"/>
                <p:cNvSpPr>
                  <a:spLocks noChangeArrowheads="1"/>
                </p:cNvSpPr>
                <p:nvPr/>
              </p:nvSpPr>
              <p:spPr bwMode="auto">
                <a:xfrm>
                  <a:off x="4752" y="2736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2</a:t>
                  </a:r>
                </a:p>
              </p:txBody>
            </p:sp>
            <p:sp>
              <p:nvSpPr>
                <p:cNvPr id="151" name="Rectangle 152"/>
                <p:cNvSpPr>
                  <a:spLocks noChangeArrowheads="1"/>
                </p:cNvSpPr>
                <p:nvPr/>
              </p:nvSpPr>
              <p:spPr bwMode="auto">
                <a:xfrm>
                  <a:off x="4560" y="2736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28" name="Rectangle 153"/>
              <p:cNvSpPr>
                <a:spLocks noChangeArrowheads="1"/>
              </p:cNvSpPr>
              <p:nvPr/>
            </p:nvSpPr>
            <p:spPr bwMode="auto">
              <a:xfrm>
                <a:off x="4128" y="3024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je</a:t>
                </a:r>
              </a:p>
            </p:txBody>
          </p:sp>
          <p:grpSp>
            <p:nvGrpSpPr>
              <p:cNvPr id="129" name="Group 176"/>
              <p:cNvGrpSpPr>
                <a:grpSpLocks/>
              </p:cNvGrpSpPr>
              <p:nvPr/>
            </p:nvGrpSpPr>
            <p:grpSpPr bwMode="auto">
              <a:xfrm>
                <a:off x="4560" y="3024"/>
                <a:ext cx="384" cy="192"/>
                <a:chOff x="4560" y="3024"/>
                <a:chExt cx="384" cy="192"/>
              </a:xfrm>
            </p:grpSpPr>
            <p:sp>
              <p:nvSpPr>
                <p:cNvPr id="146" name="Rectangle 155"/>
                <p:cNvSpPr>
                  <a:spLocks noChangeArrowheads="1"/>
                </p:cNvSpPr>
                <p:nvPr/>
              </p:nvSpPr>
              <p:spPr bwMode="auto">
                <a:xfrm>
                  <a:off x="4560" y="3024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7</a:t>
                  </a:r>
                </a:p>
              </p:txBody>
            </p:sp>
            <p:sp>
              <p:nvSpPr>
                <p:cNvPr id="147" name="Rectangle 156"/>
                <p:cNvSpPr>
                  <a:spLocks noChangeArrowheads="1"/>
                </p:cNvSpPr>
                <p:nvPr/>
              </p:nvSpPr>
              <p:spPr bwMode="auto">
                <a:xfrm>
                  <a:off x="4752" y="3024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3</a:t>
                  </a:r>
                </a:p>
              </p:txBody>
            </p:sp>
            <p:sp>
              <p:nvSpPr>
                <p:cNvPr id="148" name="Rectangle 157"/>
                <p:cNvSpPr>
                  <a:spLocks noChangeArrowheads="1"/>
                </p:cNvSpPr>
                <p:nvPr/>
              </p:nvSpPr>
              <p:spPr bwMode="auto">
                <a:xfrm>
                  <a:off x="4560" y="302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30" name="Rectangle 158"/>
              <p:cNvSpPr>
                <a:spLocks noChangeArrowheads="1"/>
              </p:cNvSpPr>
              <p:nvPr/>
            </p:nvSpPr>
            <p:spPr bwMode="auto">
              <a:xfrm>
                <a:off x="4128" y="3312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jne</a:t>
                </a:r>
              </a:p>
            </p:txBody>
          </p:sp>
          <p:grpSp>
            <p:nvGrpSpPr>
              <p:cNvPr id="131" name="Group 173"/>
              <p:cNvGrpSpPr>
                <a:grpSpLocks/>
              </p:cNvGrpSpPr>
              <p:nvPr/>
            </p:nvGrpSpPr>
            <p:grpSpPr bwMode="auto">
              <a:xfrm>
                <a:off x="4560" y="3312"/>
                <a:ext cx="384" cy="192"/>
                <a:chOff x="4560" y="3312"/>
                <a:chExt cx="384" cy="192"/>
              </a:xfrm>
            </p:grpSpPr>
            <p:sp>
              <p:nvSpPr>
                <p:cNvPr id="143" name="Rectangle 160"/>
                <p:cNvSpPr>
                  <a:spLocks noChangeArrowheads="1"/>
                </p:cNvSpPr>
                <p:nvPr/>
              </p:nvSpPr>
              <p:spPr bwMode="auto">
                <a:xfrm>
                  <a:off x="4560" y="3312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7</a:t>
                  </a:r>
                </a:p>
              </p:txBody>
            </p:sp>
            <p:sp>
              <p:nvSpPr>
                <p:cNvPr id="144" name="Rectangle 161"/>
                <p:cNvSpPr>
                  <a:spLocks noChangeArrowheads="1"/>
                </p:cNvSpPr>
                <p:nvPr/>
              </p:nvSpPr>
              <p:spPr bwMode="auto">
                <a:xfrm>
                  <a:off x="4752" y="3312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4</a:t>
                  </a:r>
                </a:p>
              </p:txBody>
            </p:sp>
            <p:sp>
              <p:nvSpPr>
                <p:cNvPr id="145" name="Rectangle 162"/>
                <p:cNvSpPr>
                  <a:spLocks noChangeArrowheads="1"/>
                </p:cNvSpPr>
                <p:nvPr/>
              </p:nvSpPr>
              <p:spPr bwMode="auto">
                <a:xfrm>
                  <a:off x="4560" y="3312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32" name="Rectangle 163"/>
              <p:cNvSpPr>
                <a:spLocks noChangeArrowheads="1"/>
              </p:cNvSpPr>
              <p:nvPr/>
            </p:nvSpPr>
            <p:spPr bwMode="auto">
              <a:xfrm>
                <a:off x="4128" y="3600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jge</a:t>
                </a:r>
              </a:p>
            </p:txBody>
          </p:sp>
          <p:grpSp>
            <p:nvGrpSpPr>
              <p:cNvPr id="133" name="Group 175"/>
              <p:cNvGrpSpPr>
                <a:grpSpLocks/>
              </p:cNvGrpSpPr>
              <p:nvPr/>
            </p:nvGrpSpPr>
            <p:grpSpPr bwMode="auto">
              <a:xfrm>
                <a:off x="4560" y="3600"/>
                <a:ext cx="384" cy="192"/>
                <a:chOff x="4560" y="3600"/>
                <a:chExt cx="384" cy="192"/>
              </a:xfrm>
            </p:grpSpPr>
            <p:sp>
              <p:nvSpPr>
                <p:cNvPr id="140" name="Rectangle 165"/>
                <p:cNvSpPr>
                  <a:spLocks noChangeArrowheads="1"/>
                </p:cNvSpPr>
                <p:nvPr/>
              </p:nvSpPr>
              <p:spPr bwMode="auto">
                <a:xfrm>
                  <a:off x="4560" y="3600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7</a:t>
                  </a:r>
                </a:p>
              </p:txBody>
            </p:sp>
            <p:sp>
              <p:nvSpPr>
                <p:cNvPr id="141" name="Rectangle 166"/>
                <p:cNvSpPr>
                  <a:spLocks noChangeArrowheads="1"/>
                </p:cNvSpPr>
                <p:nvPr/>
              </p:nvSpPr>
              <p:spPr bwMode="auto">
                <a:xfrm>
                  <a:off x="4752" y="3600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5</a:t>
                  </a:r>
                </a:p>
              </p:txBody>
            </p:sp>
            <p:sp>
              <p:nvSpPr>
                <p:cNvPr id="142" name="Rectangle 167"/>
                <p:cNvSpPr>
                  <a:spLocks noChangeArrowheads="1"/>
                </p:cNvSpPr>
                <p:nvPr/>
              </p:nvSpPr>
              <p:spPr bwMode="auto">
                <a:xfrm>
                  <a:off x="4560" y="3600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34" name="Rectangle 168"/>
              <p:cNvSpPr>
                <a:spLocks noChangeArrowheads="1"/>
              </p:cNvSpPr>
              <p:nvPr/>
            </p:nvSpPr>
            <p:spPr bwMode="auto">
              <a:xfrm>
                <a:off x="4128" y="3888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jg</a:t>
                </a:r>
              </a:p>
            </p:txBody>
          </p:sp>
          <p:grpSp>
            <p:nvGrpSpPr>
              <p:cNvPr id="135" name="Group 174"/>
              <p:cNvGrpSpPr>
                <a:grpSpLocks/>
              </p:cNvGrpSpPr>
              <p:nvPr/>
            </p:nvGrpSpPr>
            <p:grpSpPr bwMode="auto">
              <a:xfrm>
                <a:off x="4560" y="3888"/>
                <a:ext cx="384" cy="192"/>
                <a:chOff x="4560" y="3888"/>
                <a:chExt cx="384" cy="192"/>
              </a:xfrm>
            </p:grpSpPr>
            <p:sp>
              <p:nvSpPr>
                <p:cNvPr id="137" name="Rectangle 170"/>
                <p:cNvSpPr>
                  <a:spLocks noChangeArrowheads="1"/>
                </p:cNvSpPr>
                <p:nvPr/>
              </p:nvSpPr>
              <p:spPr bwMode="auto">
                <a:xfrm>
                  <a:off x="4560" y="3888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7</a:t>
                  </a:r>
                </a:p>
              </p:txBody>
            </p:sp>
            <p:sp>
              <p:nvSpPr>
                <p:cNvPr id="138" name="Rectangle 171"/>
                <p:cNvSpPr>
                  <a:spLocks noChangeArrowheads="1"/>
                </p:cNvSpPr>
                <p:nvPr/>
              </p:nvSpPr>
              <p:spPr bwMode="auto">
                <a:xfrm>
                  <a:off x="4752" y="3888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6</a:t>
                  </a:r>
                </a:p>
              </p:txBody>
            </p:sp>
            <p:sp>
              <p:nvSpPr>
                <p:cNvPr id="139" name="Rectangle 172"/>
                <p:cNvSpPr>
                  <a:spLocks noChangeArrowheads="1"/>
                </p:cNvSpPr>
                <p:nvPr/>
              </p:nvSpPr>
              <p:spPr bwMode="auto">
                <a:xfrm>
                  <a:off x="4560" y="3888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36" name="AutoShape 218"/>
              <p:cNvSpPr>
                <a:spLocks/>
              </p:cNvSpPr>
              <p:nvPr/>
            </p:nvSpPr>
            <p:spPr bwMode="auto">
              <a:xfrm>
                <a:off x="3984" y="2208"/>
                <a:ext cx="144" cy="1872"/>
              </a:xfrm>
              <a:prstGeom prst="leftBrace">
                <a:avLst>
                  <a:gd name="adj1" fmla="val 108333"/>
                  <a:gd name="adj2" fmla="val 50000"/>
                </a:avLst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ffectLst/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58" name="Line 223"/>
          <p:cNvSpPr>
            <a:spLocks noChangeShapeType="1"/>
          </p:cNvSpPr>
          <p:nvPr/>
        </p:nvSpPr>
        <p:spPr bwMode="auto">
          <a:xfrm flipV="1">
            <a:off x="5861050" y="2432050"/>
            <a:ext cx="762000" cy="1905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1004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fujitsu-99-02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ujitsu-99-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fujitsu-99-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jitsu-99-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15023</TotalTime>
  <Pages>8</Pages>
  <Words>4321</Words>
  <Application>Microsoft Office PowerPoint</Application>
  <PresentationFormat>自定义</PresentationFormat>
  <Paragraphs>1551</Paragraphs>
  <Slides>64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5" baseType="lpstr">
      <vt:lpstr>Arial</vt:lpstr>
      <vt:lpstr>Arial Black</vt:lpstr>
      <vt:lpstr>Calibri</vt:lpstr>
      <vt:lpstr>Courier New</vt:lpstr>
      <vt:lpstr>Helvetica</vt:lpstr>
      <vt:lpstr>Times New Roman</vt:lpstr>
      <vt:lpstr>Wingdings</vt:lpstr>
      <vt:lpstr>Wingdings 2</vt:lpstr>
      <vt:lpstr>Wingdings 3</vt:lpstr>
      <vt:lpstr>fujitsu-99-02</vt:lpstr>
      <vt:lpstr>Chart</vt:lpstr>
      <vt:lpstr>PowerPoint 演示文稿</vt:lpstr>
      <vt:lpstr>Part A Instruction Set Architecture </vt:lpstr>
      <vt:lpstr>Instruction Set Architecture</vt:lpstr>
      <vt:lpstr>Y86-64 Processor State</vt:lpstr>
      <vt:lpstr>Y86-64 Instruction Set #1</vt:lpstr>
      <vt:lpstr>Y86-64 Instructions</vt:lpstr>
      <vt:lpstr>Y86-64 Instruction Set #2</vt:lpstr>
      <vt:lpstr>Y86-64 Instruction Set #3</vt:lpstr>
      <vt:lpstr>Y86-64 Instruction Set #4</vt:lpstr>
      <vt:lpstr>Encoding Registers</vt:lpstr>
      <vt:lpstr>Instruction Example</vt:lpstr>
      <vt:lpstr>Arithmetic and Logical Operations</vt:lpstr>
      <vt:lpstr>Move Operations</vt:lpstr>
      <vt:lpstr>Move Instruction Examples</vt:lpstr>
      <vt:lpstr>Conditional Move Instructions</vt:lpstr>
      <vt:lpstr>Jump Instructions</vt:lpstr>
      <vt:lpstr>Jump Instructions</vt:lpstr>
      <vt:lpstr>Y86-64 Program Stack</vt:lpstr>
      <vt:lpstr>Stack Operations</vt:lpstr>
      <vt:lpstr>Subroutine Call and Return</vt:lpstr>
      <vt:lpstr>Miscellaneous Instructions</vt:lpstr>
      <vt:lpstr>Status Conditions</vt:lpstr>
      <vt:lpstr>Writing Y86-64 Code</vt:lpstr>
      <vt:lpstr>Y86-64 Code Generation Example</vt:lpstr>
      <vt:lpstr>Y86-64 Code Generation Example #2</vt:lpstr>
      <vt:lpstr>Y86-64 Code Generation Example #3</vt:lpstr>
      <vt:lpstr>Y86-64 Sample Program Structure #1</vt:lpstr>
      <vt:lpstr>Y86-64 Program Structure #2</vt:lpstr>
      <vt:lpstr>Y86-64 Program Structure #3</vt:lpstr>
      <vt:lpstr>Assembling Y86-64 Program</vt:lpstr>
      <vt:lpstr>Simulating Y86-64 Program</vt:lpstr>
      <vt:lpstr>CISC Instruction Sets</vt:lpstr>
      <vt:lpstr>RISC Instruction Sets</vt:lpstr>
      <vt:lpstr>MIPS Registers</vt:lpstr>
      <vt:lpstr>MIPS Instruction Examples</vt:lpstr>
      <vt:lpstr>CISC vs. RISC</vt:lpstr>
      <vt:lpstr>Summary</vt:lpstr>
      <vt:lpstr>Part B Logic Design </vt:lpstr>
      <vt:lpstr>Overview of Logic Design</vt:lpstr>
      <vt:lpstr>Digital Signals</vt:lpstr>
      <vt:lpstr>Computing with Logic Gates</vt:lpstr>
      <vt:lpstr>Combinational Circuits</vt:lpstr>
      <vt:lpstr>Bit Equality</vt:lpstr>
      <vt:lpstr>Word Equality</vt:lpstr>
      <vt:lpstr>Bit-Level Multiplexor</vt:lpstr>
      <vt:lpstr>Word Multiplexor</vt:lpstr>
      <vt:lpstr>HCL Word-Level Examples</vt:lpstr>
      <vt:lpstr>Arithmetic Logic Unit</vt:lpstr>
      <vt:lpstr>Registers</vt:lpstr>
      <vt:lpstr>Register Operation</vt:lpstr>
      <vt:lpstr>State Machine Example</vt:lpstr>
      <vt:lpstr>Random-Access Memory</vt:lpstr>
      <vt:lpstr>Register File Timing</vt:lpstr>
      <vt:lpstr>Hardware Control Language</vt:lpstr>
      <vt:lpstr>HCL Operations</vt:lpstr>
      <vt:lpstr>Summary</vt:lpstr>
      <vt:lpstr>Additional Slides</vt:lpstr>
      <vt:lpstr>Storing 1 Bit</vt:lpstr>
      <vt:lpstr>Storing 1 Bit (cont.)</vt:lpstr>
      <vt:lpstr>Physical Analogy</vt:lpstr>
      <vt:lpstr>Storing and Accessing 1 Bit</vt:lpstr>
      <vt:lpstr>1-Bit Latch</vt:lpstr>
      <vt:lpstr>Transparent 1-Bit Latch</vt:lpstr>
      <vt:lpstr>Edge-Triggered Latch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Processor Verification</dc:title>
  <dc:subject>SRC Review Slides</dc:subject>
  <dc:creator>Randal E. Bryant</dc:creator>
  <cp:lastModifiedBy>LU JUNLIN</cp:lastModifiedBy>
  <cp:revision>108</cp:revision>
  <cp:lastPrinted>1999-02-26T14:55:35Z</cp:lastPrinted>
  <dcterms:created xsi:type="dcterms:W3CDTF">1998-03-03T17:17:57Z</dcterms:created>
  <dcterms:modified xsi:type="dcterms:W3CDTF">2021-10-17T04:20:27Z</dcterms:modified>
</cp:coreProperties>
</file>