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53"/>
  </p:notesMasterIdLst>
  <p:handoutMasterIdLst>
    <p:handoutMasterId r:id="rId54"/>
  </p:handoutMasterIdLst>
  <p:sldIdLst>
    <p:sldId id="322" r:id="rId2"/>
    <p:sldId id="315" r:id="rId3"/>
    <p:sldId id="317" r:id="rId4"/>
    <p:sldId id="318" r:id="rId5"/>
    <p:sldId id="319" r:id="rId6"/>
    <p:sldId id="258" r:id="rId7"/>
    <p:sldId id="259" r:id="rId8"/>
    <p:sldId id="260" r:id="rId9"/>
    <p:sldId id="261" r:id="rId10"/>
    <p:sldId id="262" r:id="rId11"/>
    <p:sldId id="264" r:id="rId12"/>
    <p:sldId id="270" r:id="rId13"/>
    <p:sldId id="263" r:id="rId14"/>
    <p:sldId id="271" r:id="rId15"/>
    <p:sldId id="265" r:id="rId16"/>
    <p:sldId id="272" r:id="rId17"/>
    <p:sldId id="266" r:id="rId18"/>
    <p:sldId id="320" r:id="rId19"/>
    <p:sldId id="321" r:id="rId20"/>
    <p:sldId id="273" r:id="rId21"/>
    <p:sldId id="267" r:id="rId22"/>
    <p:sldId id="274" r:id="rId23"/>
    <p:sldId id="268" r:id="rId24"/>
    <p:sldId id="275" r:id="rId25"/>
    <p:sldId id="269" r:id="rId26"/>
    <p:sldId id="276" r:id="rId27"/>
    <p:sldId id="277" r:id="rId28"/>
    <p:sldId id="278" r:id="rId29"/>
    <p:sldId id="279" r:id="rId30"/>
    <p:sldId id="280" r:id="rId31"/>
    <p:sldId id="281" r:id="rId32"/>
    <p:sldId id="295" r:id="rId33"/>
    <p:sldId id="312" r:id="rId34"/>
    <p:sldId id="282" r:id="rId35"/>
    <p:sldId id="302" r:id="rId36"/>
    <p:sldId id="304" r:id="rId37"/>
    <p:sldId id="284" r:id="rId38"/>
    <p:sldId id="305" r:id="rId39"/>
    <p:sldId id="307" r:id="rId40"/>
    <p:sldId id="286" r:id="rId41"/>
    <p:sldId id="314" r:id="rId42"/>
    <p:sldId id="308" r:id="rId43"/>
    <p:sldId id="309" r:id="rId44"/>
    <p:sldId id="288" r:id="rId45"/>
    <p:sldId id="306" r:id="rId46"/>
    <p:sldId id="289" r:id="rId47"/>
    <p:sldId id="290" r:id="rId48"/>
    <p:sldId id="291" r:id="rId49"/>
    <p:sldId id="292" r:id="rId50"/>
    <p:sldId id="293" r:id="rId51"/>
    <p:sldId id="294" r:id="rId52"/>
  </p:sldIdLst>
  <p:sldSz cx="9131300" cy="68453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99FFCC"/>
    <a:srgbClr val="FFFF99"/>
    <a:srgbClr val="FF3300"/>
    <a:srgbClr val="FFCCFF"/>
    <a:srgbClr val="FFCCCC"/>
    <a:srgbClr val="00CC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5" autoAdjust="0"/>
    <p:restoredTop sz="96700" autoAdjust="0"/>
  </p:normalViewPr>
  <p:slideViewPr>
    <p:cSldViewPr showGuides="1">
      <p:cViewPr varScale="1">
        <p:scale>
          <a:sx n="94" d="100"/>
          <a:sy n="94" d="100"/>
        </p:scale>
        <p:origin x="842" y="55"/>
      </p:cViewPr>
      <p:guideLst>
        <p:guide orient="horz" pos="168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-276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342129" y="320041"/>
            <a:ext cx="642982" cy="227496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/>
              <a:t>15-349</a:t>
            </a:r>
          </a:p>
        </p:txBody>
      </p:sp>
    </p:spTree>
    <p:extLst>
      <p:ext uri="{BB962C8B-B14F-4D97-AF65-F5344CB8AC3E}">
        <p14:creationId xmlns:p14="http://schemas.microsoft.com/office/powerpoint/2010/main" val="609211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723900"/>
            <a:ext cx="4757738" cy="3567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59668" y="9229487"/>
            <a:ext cx="772826" cy="2274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/>
              <a:t>Page </a:t>
            </a:r>
            <a:fld id="{E58C011B-412C-41B4-A393-308DD6F72051}" type="slidenum">
              <a:rPr lang="en-US" sz="1300"/>
              <a:pPr defTabSz="860890"/>
              <a:t>‹#›</a:t>
            </a:fld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044144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br>
              <a:rPr lang="en-US" altLang="zh-CN" dirty="0"/>
            </a:b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80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0013" y="2497138"/>
            <a:ext cx="6391275" cy="1749425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4212" y="1060450"/>
            <a:ext cx="7762875" cy="1139825"/>
          </a:xfrm>
          <a:effectLst/>
        </p:spPr>
        <p:txBody>
          <a:bodyPr lIns="91928" tIns="45964" rIns="91928" bIns="45964"/>
          <a:lstStyle>
            <a:lvl1pPr>
              <a:defRPr lang="en-US" dirty="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5486400" y="-26988"/>
            <a:ext cx="37211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to Computer Systems,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Peking University 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5625" y="247650"/>
            <a:ext cx="2203450" cy="6184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513" y="247650"/>
            <a:ext cx="6462712" cy="6184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725" y="4398963"/>
            <a:ext cx="7762875" cy="13589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725" y="2901950"/>
            <a:ext cx="7762875" cy="149701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513" y="1219200"/>
            <a:ext cx="4070350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3263" y="1219200"/>
            <a:ext cx="4071937" cy="5213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6900" cy="11398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1938"/>
            <a:ext cx="4033838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0113"/>
            <a:ext cx="4033838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8675" y="1531938"/>
            <a:ext cx="4035425" cy="6381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8675" y="2170113"/>
            <a:ext cx="4035425" cy="39449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3550" cy="11588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288" y="273050"/>
            <a:ext cx="5103812" cy="584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1925"/>
            <a:ext cx="3003550" cy="4683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113" y="4791075"/>
            <a:ext cx="548005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89113" y="611188"/>
            <a:ext cx="5480050" cy="41068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89113" y="5357813"/>
            <a:ext cx="5480050" cy="8032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19200"/>
            <a:ext cx="8294687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04262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5486400" y="-26988"/>
            <a:ext cx="3721101" cy="2585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effectLst/>
                <a:latin typeface="Times New Roman" pitchFamily="18" charset="0"/>
              </a:rPr>
              <a:t>Introduction</a:t>
            </a:r>
            <a:r>
              <a:rPr lang="en-US" altLang="zh-CN" sz="1200" baseline="0" dirty="0">
                <a:solidFill>
                  <a:schemeClr val="bg1"/>
                </a:solidFill>
                <a:effectLst/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effectLst/>
                <a:latin typeface="Times New Roman" pitchFamily="18" charset="0"/>
              </a:rPr>
              <a:t>to Computer Systems,</a:t>
            </a:r>
            <a:r>
              <a:rPr lang="en-US" altLang="zh-CN" sz="1200" baseline="0" dirty="0">
                <a:solidFill>
                  <a:schemeClr val="bg1"/>
                </a:solidFill>
                <a:effectLst/>
                <a:latin typeface="Times New Roman" pitchFamily="18" charset="0"/>
              </a:rPr>
              <a:t>  </a:t>
            </a:r>
            <a:r>
              <a:rPr lang="en-US" altLang="zh-CN" sz="1200" dirty="0">
                <a:solidFill>
                  <a:schemeClr val="bg1"/>
                </a:solidFill>
                <a:effectLst/>
                <a:latin typeface="Times New Roman" pitchFamily="18" charset="0"/>
              </a:rPr>
              <a:t>Peking University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385763" indent="-385763" algn="l" defTabSz="912813" rtl="0" fontAlgn="base">
        <a:lnSpc>
          <a:spcPct val="95000"/>
        </a:lnSpc>
        <a:spcBef>
          <a:spcPct val="50000"/>
        </a:spcBef>
        <a:spcAft>
          <a:spcPct val="0"/>
        </a:spcAft>
        <a:buClrTx/>
        <a:buFont typeface="Wingdings" panose="05000000000000000000" pitchFamily="2" charset="2"/>
        <a:buChar char="n"/>
        <a:defRPr sz="2400" b="1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44475" algn="l" defTabSz="912813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000" b="1">
          <a:solidFill>
            <a:schemeClr val="tx1"/>
          </a:solidFill>
          <a:effectLst/>
          <a:latin typeface="+mn-lt"/>
        </a:defRPr>
      </a:lvl2pPr>
      <a:lvl3pPr marL="1144588" indent="-238125" algn="l" defTabSz="912813" rtl="0" fontAlgn="base">
        <a:lnSpc>
          <a:spcPct val="107000"/>
        </a:lnSpc>
        <a:spcBef>
          <a:spcPct val="10000"/>
        </a:spcBef>
        <a:spcAft>
          <a:spcPct val="0"/>
        </a:spcAft>
        <a:buClrTx/>
        <a:buSzPct val="90000"/>
        <a:buFont typeface="Wingdings" pitchFamily="2" charset="2"/>
        <a:buChar char="l"/>
        <a:defRPr b="1">
          <a:solidFill>
            <a:schemeClr val="tx1"/>
          </a:solidFill>
          <a:effectLst/>
          <a:latin typeface="+mn-lt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effectLst/>
          <a:latin typeface="+mn-lt"/>
        </a:defRPr>
      </a:lvl4pPr>
      <a:lvl5pPr marL="24479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9051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33623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8195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42767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 bwMode="auto">
          <a:xfrm>
            <a:off x="685800" y="4267200"/>
            <a:ext cx="76787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zh-CN" b="1" kern="0" dirty="0">
                <a:solidFill>
                  <a:prstClr val="black"/>
                </a:solidFill>
                <a:ea typeface="黑体" pitchFamily="49" charset="-122"/>
              </a:rPr>
              <a:t>Instructors: 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b="1" kern="0" dirty="0">
                <a:solidFill>
                  <a:prstClr val="black"/>
                </a:solidFill>
                <a:ea typeface="黑体" pitchFamily="49" charset="-122"/>
              </a:rPr>
              <a:t>Class 1: Chen </a:t>
            </a:r>
            <a:r>
              <a:rPr lang="en-US" altLang="zh-CN" b="1" kern="0" dirty="0" err="1">
                <a:solidFill>
                  <a:prstClr val="black"/>
                </a:solidFill>
                <a:ea typeface="黑体" pitchFamily="49" charset="-122"/>
              </a:rPr>
              <a:t>Xiangqun</a:t>
            </a:r>
            <a:r>
              <a:rPr lang="en-US" altLang="zh-CN" b="1" kern="0" dirty="0">
                <a:solidFill>
                  <a:prstClr val="black"/>
                </a:solidFill>
                <a:ea typeface="黑体" pitchFamily="49" charset="-122"/>
              </a:rPr>
              <a:t>, Sun </a:t>
            </a:r>
            <a:r>
              <a:rPr lang="en-US" altLang="zh-CN" b="1" kern="0" dirty="0" err="1">
                <a:solidFill>
                  <a:prstClr val="black"/>
                </a:solidFill>
                <a:ea typeface="黑体" pitchFamily="49" charset="-122"/>
              </a:rPr>
              <a:t>Guangyu</a:t>
            </a:r>
            <a:r>
              <a:rPr lang="en-US" altLang="zh-CN" b="1" kern="0" dirty="0">
                <a:solidFill>
                  <a:prstClr val="black"/>
                </a:solidFill>
                <a:ea typeface="黑体" pitchFamily="49" charset="-122"/>
              </a:rPr>
              <a:t>, Liu Xianhua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b="1" kern="0" dirty="0">
                <a:solidFill>
                  <a:prstClr val="black"/>
                </a:solidFill>
                <a:ea typeface="黑体" pitchFamily="49" charset="-122"/>
              </a:rPr>
              <a:t>Class 2: Guan </a:t>
            </a:r>
            <a:r>
              <a:rPr lang="en-US" altLang="zh-CN" b="1" kern="0" dirty="0" err="1">
                <a:solidFill>
                  <a:prstClr val="black"/>
                </a:solidFill>
                <a:ea typeface="黑体" pitchFamily="49" charset="-122"/>
              </a:rPr>
              <a:t>Xuetao</a:t>
            </a:r>
            <a:endParaRPr lang="en-US" altLang="zh-CN" b="1" kern="0" dirty="0">
              <a:solidFill>
                <a:prstClr val="black"/>
              </a:solidFill>
              <a:ea typeface="黑体" pitchFamily="49" charset="-122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zh-CN" b="1" kern="0" dirty="0">
                <a:solidFill>
                  <a:prstClr val="black"/>
                </a:solidFill>
                <a:ea typeface="黑体" pitchFamily="49" charset="-122"/>
              </a:rPr>
              <a:t>Class 3: Lu Junlin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85800" y="1708012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8" tIns="45964" rIns="91928" bIns="45964" numCol="1" anchor="ctr" anchorCtr="0" compatLnSpc="1">
            <a:prstTxWarp prst="textNoShape">
              <a:avLst/>
            </a:prstTxWarp>
          </a:bodyPr>
          <a:lstStyle>
            <a:lvl1pPr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2pPr>
            <a:lvl3pPr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3pPr>
            <a:lvl4pPr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4pPr>
            <a:lvl5pPr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5pPr>
            <a:lvl6pPr marL="457200"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6pPr>
            <a:lvl7pPr marL="914400"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7pPr>
            <a:lvl8pPr marL="1371600"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8pPr>
            <a:lvl9pPr marL="1828800"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9pPr>
          </a:lstStyle>
          <a:p>
            <a:pPr lvl="0" eaLnBrk="1" hangingPunct="1"/>
            <a:r>
              <a:rPr kumimoji="0" lang="en-US" sz="3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j-ea"/>
                <a:cs typeface="+mj-cs"/>
              </a:rPr>
              <a:t>Processor Architecture II:</a:t>
            </a:r>
            <a:br>
              <a:rPr lang="en-US" kern="0" dirty="0">
                <a:solidFill>
                  <a:prstClr val="black"/>
                </a:solidFill>
              </a:rPr>
            </a:br>
            <a:r>
              <a:rPr lang="en-US" kern="0" dirty="0">
                <a:solidFill>
                  <a:prstClr val="black"/>
                </a:solidFill>
              </a:rPr>
              <a:t>SEQ: Sequential Implementation</a:t>
            </a:r>
            <a:br>
              <a:rPr kumimoji="0" lang="en-US" sz="3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j-ea"/>
                <a:cs typeface="+mj-cs"/>
              </a:rPr>
            </a:br>
            <a:br>
              <a:rPr kumimoji="0" lang="en-US" sz="3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j-ea"/>
                <a:cs typeface="+mj-cs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j-ea"/>
                <a:cs typeface="+mj-cs"/>
              </a:rPr>
              <a:t>Introduction to Computer Systems</a:t>
            </a:r>
            <a:b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j-ea"/>
                <a:cs typeface="+mj-cs"/>
              </a:rPr>
            </a:br>
            <a:r>
              <a:rPr lang="en-US" sz="2000" b="0" kern="0" dirty="0">
                <a:solidFill>
                  <a:prstClr val="black"/>
                </a:solidFill>
                <a:latin typeface="Helvetica"/>
              </a:rPr>
              <a:t>10</a:t>
            </a:r>
            <a:r>
              <a:rPr kumimoji="0" lang="en-US" sz="2000" b="0" i="0" u="none" strike="noStrike" kern="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j-ea"/>
                <a:cs typeface="+mj-cs"/>
              </a:rPr>
              <a:t>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j-ea"/>
                <a:cs typeface="+mj-cs"/>
              </a:rPr>
              <a:t> Lecture,  Oct </a:t>
            </a:r>
            <a:r>
              <a:rPr lang="en-US" sz="2000" b="0" kern="0" dirty="0">
                <a:solidFill>
                  <a:prstClr val="black"/>
                </a:solidFill>
                <a:latin typeface="Helvetica"/>
              </a:rPr>
              <a:t>21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j-ea"/>
                <a:cs typeface="+mj-cs"/>
              </a:rPr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389126430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ChangeArrowheads="1"/>
          </p:cNvSpPr>
          <p:nvPr/>
        </p:nvSpPr>
        <p:spPr bwMode="auto">
          <a:xfrm>
            <a:off x="7239000" y="6172200"/>
            <a:ext cx="1676400" cy="6731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5614987" cy="779463"/>
          </a:xfrm>
        </p:spPr>
        <p:txBody>
          <a:bodyPr/>
          <a:lstStyle/>
          <a:p>
            <a:r>
              <a:rPr lang="en-US"/>
              <a:t>SEQ Stages</a:t>
            </a:r>
          </a:p>
        </p:txBody>
      </p:sp>
      <p:sp>
        <p:nvSpPr>
          <p:cNvPr id="3307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4662487" cy="5213350"/>
          </a:xfrm>
        </p:spPr>
        <p:txBody>
          <a:bodyPr/>
          <a:lstStyle/>
          <a:p>
            <a:r>
              <a:rPr lang="en-US" sz="2000"/>
              <a:t>Fetch</a:t>
            </a:r>
          </a:p>
          <a:p>
            <a:pPr lvl="1"/>
            <a:r>
              <a:rPr lang="en-US" sz="1800"/>
              <a:t>Read instruction from instruction memory</a:t>
            </a:r>
          </a:p>
          <a:p>
            <a:r>
              <a:rPr lang="en-US" sz="2000"/>
              <a:t>Decode</a:t>
            </a:r>
          </a:p>
          <a:p>
            <a:pPr lvl="1"/>
            <a:r>
              <a:rPr lang="en-US" sz="1800"/>
              <a:t>Read program registers</a:t>
            </a:r>
          </a:p>
          <a:p>
            <a:r>
              <a:rPr lang="en-US" sz="2000"/>
              <a:t>Execute</a:t>
            </a:r>
          </a:p>
          <a:p>
            <a:pPr lvl="1"/>
            <a:r>
              <a:rPr lang="en-US" sz="1800"/>
              <a:t>Compute value or address</a:t>
            </a:r>
          </a:p>
          <a:p>
            <a:r>
              <a:rPr lang="en-US" sz="2000"/>
              <a:t>Memory</a:t>
            </a:r>
          </a:p>
          <a:p>
            <a:pPr lvl="1"/>
            <a:r>
              <a:rPr lang="en-US" sz="1800"/>
              <a:t>Read or write data</a:t>
            </a:r>
          </a:p>
          <a:p>
            <a:r>
              <a:rPr lang="en-US" sz="2000"/>
              <a:t>Write Back</a:t>
            </a:r>
          </a:p>
          <a:p>
            <a:pPr lvl="1"/>
            <a:r>
              <a:rPr lang="en-US" sz="1800"/>
              <a:t>Write program registers</a:t>
            </a:r>
          </a:p>
          <a:p>
            <a:r>
              <a:rPr lang="en-US" sz="2000"/>
              <a:t>PC</a:t>
            </a:r>
          </a:p>
          <a:p>
            <a:pPr lvl="1"/>
            <a:r>
              <a:rPr lang="en-US" sz="1800"/>
              <a:t>Update program counter</a:t>
            </a:r>
          </a:p>
        </p:txBody>
      </p:sp>
      <p:sp>
        <p:nvSpPr>
          <p:cNvPr id="330757" name="Freeform 5"/>
          <p:cNvSpPr>
            <a:spLocks/>
          </p:cNvSpPr>
          <p:nvPr/>
        </p:nvSpPr>
        <p:spPr bwMode="auto">
          <a:xfrm>
            <a:off x="6091238" y="5713413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58" name="Freeform 6"/>
          <p:cNvSpPr>
            <a:spLocks/>
          </p:cNvSpPr>
          <p:nvPr/>
        </p:nvSpPr>
        <p:spPr bwMode="auto">
          <a:xfrm>
            <a:off x="6981825" y="5713413"/>
            <a:ext cx="255588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0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59" name="Rectangle 7"/>
          <p:cNvSpPr>
            <a:spLocks noChangeArrowheads="1"/>
          </p:cNvSpPr>
          <p:nvPr/>
        </p:nvSpPr>
        <p:spPr bwMode="auto">
          <a:xfrm>
            <a:off x="6132513" y="322263"/>
            <a:ext cx="171450" cy="50530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0" name="Rectangle 8"/>
          <p:cNvSpPr>
            <a:spLocks noChangeArrowheads="1"/>
          </p:cNvSpPr>
          <p:nvPr/>
        </p:nvSpPr>
        <p:spPr bwMode="auto">
          <a:xfrm>
            <a:off x="5983288" y="5445125"/>
            <a:ext cx="5159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330761" name="Rectangle 9"/>
          <p:cNvSpPr>
            <a:spLocks noChangeArrowheads="1"/>
          </p:cNvSpPr>
          <p:nvPr/>
        </p:nvSpPr>
        <p:spPr bwMode="auto">
          <a:xfrm>
            <a:off x="6032500" y="5564188"/>
            <a:ext cx="411163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62" name="Rectangle 10"/>
          <p:cNvSpPr>
            <a:spLocks noChangeArrowheads="1"/>
          </p:cNvSpPr>
          <p:nvPr/>
        </p:nvSpPr>
        <p:spPr bwMode="auto">
          <a:xfrm>
            <a:off x="5635625" y="5386388"/>
            <a:ext cx="1150938" cy="344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3" name="Rectangle 11"/>
          <p:cNvSpPr>
            <a:spLocks noChangeArrowheads="1"/>
          </p:cNvSpPr>
          <p:nvPr/>
        </p:nvSpPr>
        <p:spPr bwMode="auto">
          <a:xfrm>
            <a:off x="5622925" y="5373688"/>
            <a:ext cx="1147763" cy="34131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4" name="Rectangle 12"/>
          <p:cNvSpPr>
            <a:spLocks noChangeArrowheads="1"/>
          </p:cNvSpPr>
          <p:nvPr/>
        </p:nvSpPr>
        <p:spPr bwMode="auto">
          <a:xfrm>
            <a:off x="5969000" y="5430838"/>
            <a:ext cx="51593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330765" name="Rectangle 13"/>
          <p:cNvSpPr>
            <a:spLocks noChangeArrowheads="1"/>
          </p:cNvSpPr>
          <p:nvPr/>
        </p:nvSpPr>
        <p:spPr bwMode="auto">
          <a:xfrm>
            <a:off x="6018213" y="5549900"/>
            <a:ext cx="41116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66" name="Rectangle 14"/>
          <p:cNvSpPr>
            <a:spLocks noChangeArrowheads="1"/>
          </p:cNvSpPr>
          <p:nvPr/>
        </p:nvSpPr>
        <p:spPr bwMode="auto">
          <a:xfrm>
            <a:off x="7054850" y="5445125"/>
            <a:ext cx="187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330767" name="Rectangle 15"/>
          <p:cNvSpPr>
            <a:spLocks noChangeArrowheads="1"/>
          </p:cNvSpPr>
          <p:nvPr/>
        </p:nvSpPr>
        <p:spPr bwMode="auto">
          <a:xfrm>
            <a:off x="6905625" y="5564188"/>
            <a:ext cx="4921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330768" name="Rectangle 16"/>
          <p:cNvSpPr>
            <a:spLocks noChangeArrowheads="1"/>
          </p:cNvSpPr>
          <p:nvPr/>
        </p:nvSpPr>
        <p:spPr bwMode="auto">
          <a:xfrm>
            <a:off x="6865938" y="5386388"/>
            <a:ext cx="515937" cy="344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69" name="Rectangle 17"/>
          <p:cNvSpPr>
            <a:spLocks noChangeArrowheads="1"/>
          </p:cNvSpPr>
          <p:nvPr/>
        </p:nvSpPr>
        <p:spPr bwMode="auto">
          <a:xfrm>
            <a:off x="6854825" y="5373688"/>
            <a:ext cx="511175" cy="34131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70" name="Rectangle 18"/>
          <p:cNvSpPr>
            <a:spLocks noChangeArrowheads="1"/>
          </p:cNvSpPr>
          <p:nvPr/>
        </p:nvSpPr>
        <p:spPr bwMode="auto">
          <a:xfrm>
            <a:off x="7040563" y="5430838"/>
            <a:ext cx="187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330771" name="Rectangle 19"/>
          <p:cNvSpPr>
            <a:spLocks noChangeArrowheads="1"/>
          </p:cNvSpPr>
          <p:nvPr/>
        </p:nvSpPr>
        <p:spPr bwMode="auto">
          <a:xfrm>
            <a:off x="6891338" y="5549900"/>
            <a:ext cx="4921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330772" name="Rectangle 20"/>
          <p:cNvSpPr>
            <a:spLocks noChangeArrowheads="1"/>
          </p:cNvSpPr>
          <p:nvPr/>
        </p:nvSpPr>
        <p:spPr bwMode="auto">
          <a:xfrm>
            <a:off x="6734175" y="2894013"/>
            <a:ext cx="1920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330773" name="Rectangle 21"/>
          <p:cNvSpPr>
            <a:spLocks noChangeArrowheads="1"/>
          </p:cNvSpPr>
          <p:nvPr/>
        </p:nvSpPr>
        <p:spPr bwMode="auto">
          <a:xfrm>
            <a:off x="6654800" y="2838450"/>
            <a:ext cx="301625" cy="2174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74" name="Rectangle 22"/>
          <p:cNvSpPr>
            <a:spLocks noChangeArrowheads="1"/>
          </p:cNvSpPr>
          <p:nvPr/>
        </p:nvSpPr>
        <p:spPr bwMode="auto">
          <a:xfrm>
            <a:off x="6642100" y="2827338"/>
            <a:ext cx="298450" cy="21272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75" name="Rectangle 23"/>
          <p:cNvSpPr>
            <a:spLocks noChangeArrowheads="1"/>
          </p:cNvSpPr>
          <p:nvPr/>
        </p:nvSpPr>
        <p:spPr bwMode="auto">
          <a:xfrm>
            <a:off x="6719888" y="2879725"/>
            <a:ext cx="19208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330776" name="Rectangle 24"/>
          <p:cNvSpPr>
            <a:spLocks noChangeArrowheads="1"/>
          </p:cNvSpPr>
          <p:nvPr/>
        </p:nvSpPr>
        <p:spPr bwMode="auto">
          <a:xfrm>
            <a:off x="7261225" y="2957513"/>
            <a:ext cx="2428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grpSp>
        <p:nvGrpSpPr>
          <p:cNvPr id="330777" name="Group 25"/>
          <p:cNvGrpSpPr>
            <a:grpSpLocks/>
          </p:cNvGrpSpPr>
          <p:nvPr/>
        </p:nvGrpSpPr>
        <p:grpSpPr bwMode="auto">
          <a:xfrm>
            <a:off x="6981825" y="2870200"/>
            <a:ext cx="736600" cy="268288"/>
            <a:chOff x="4398" y="1808"/>
            <a:chExt cx="464" cy="169"/>
          </a:xfrm>
        </p:grpSpPr>
        <p:sp>
          <p:nvSpPr>
            <p:cNvPr id="330778" name="Freeform 26"/>
            <p:cNvSpPr>
              <a:spLocks/>
            </p:cNvSpPr>
            <p:nvPr/>
          </p:nvSpPr>
          <p:spPr bwMode="auto">
            <a:xfrm>
              <a:off x="4407" y="1817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8" y="0"/>
                </a:cxn>
                <a:cxn ang="0">
                  <a:pos x="683" y="0"/>
                </a:cxn>
                <a:cxn ang="0">
                  <a:pos x="910" y="321"/>
                </a:cxn>
                <a:cxn ang="0">
                  <a:pos x="0" y="321"/>
                </a:cxn>
              </a:cxnLst>
              <a:rect l="0" t="0" r="r" b="b"/>
              <a:pathLst>
                <a:path w="910" h="321">
                  <a:moveTo>
                    <a:pt x="0" y="321"/>
                  </a:moveTo>
                  <a:lnTo>
                    <a:pt x="228" y="0"/>
                  </a:lnTo>
                  <a:lnTo>
                    <a:pt x="683" y="0"/>
                  </a:lnTo>
                  <a:lnTo>
                    <a:pt x="910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79" name="Freeform 27"/>
            <p:cNvSpPr>
              <a:spLocks/>
            </p:cNvSpPr>
            <p:nvPr/>
          </p:nvSpPr>
          <p:spPr bwMode="auto">
            <a:xfrm>
              <a:off x="4398" y="1808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7" y="0"/>
                </a:cxn>
                <a:cxn ang="0">
                  <a:pos x="682" y="0"/>
                </a:cxn>
                <a:cxn ang="0">
                  <a:pos x="909" y="321"/>
                </a:cxn>
                <a:cxn ang="0">
                  <a:pos x="0" y="321"/>
                </a:cxn>
              </a:cxnLst>
              <a:rect l="0" t="0" r="r" b="b"/>
              <a:pathLst>
                <a:path w="909" h="321">
                  <a:moveTo>
                    <a:pt x="0" y="321"/>
                  </a:moveTo>
                  <a:lnTo>
                    <a:pt x="227" y="0"/>
                  </a:lnTo>
                  <a:lnTo>
                    <a:pt x="682" y="0"/>
                  </a:lnTo>
                  <a:lnTo>
                    <a:pt x="909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CC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780" name="Rectangle 28"/>
          <p:cNvSpPr>
            <a:spLocks noChangeArrowheads="1"/>
          </p:cNvSpPr>
          <p:nvPr/>
        </p:nvSpPr>
        <p:spPr bwMode="auto">
          <a:xfrm>
            <a:off x="7246938" y="2943225"/>
            <a:ext cx="24288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sp>
        <p:nvSpPr>
          <p:cNvPr id="330781" name="Rectangle 29"/>
          <p:cNvSpPr>
            <a:spLocks noChangeArrowheads="1"/>
          </p:cNvSpPr>
          <p:nvPr/>
        </p:nvSpPr>
        <p:spPr bwMode="auto">
          <a:xfrm>
            <a:off x="6934200" y="1519238"/>
            <a:ext cx="26035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30782" name="Rectangle 30"/>
          <p:cNvSpPr>
            <a:spLocks noChangeArrowheads="1"/>
          </p:cNvSpPr>
          <p:nvPr/>
        </p:nvSpPr>
        <p:spPr bwMode="auto">
          <a:xfrm>
            <a:off x="6859588" y="1636713"/>
            <a:ext cx="4111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30783" name="Rectangle 31"/>
          <p:cNvSpPr>
            <a:spLocks noChangeArrowheads="1"/>
          </p:cNvSpPr>
          <p:nvPr/>
        </p:nvSpPr>
        <p:spPr bwMode="auto">
          <a:xfrm>
            <a:off x="6738938" y="1438275"/>
            <a:ext cx="600075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84" name="Rectangle 32"/>
          <p:cNvSpPr>
            <a:spLocks noChangeArrowheads="1"/>
          </p:cNvSpPr>
          <p:nvPr/>
        </p:nvSpPr>
        <p:spPr bwMode="auto">
          <a:xfrm>
            <a:off x="6727825" y="1425575"/>
            <a:ext cx="595313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85" name="Rectangle 33"/>
          <p:cNvSpPr>
            <a:spLocks noChangeArrowheads="1"/>
          </p:cNvSpPr>
          <p:nvPr/>
        </p:nvSpPr>
        <p:spPr bwMode="auto">
          <a:xfrm>
            <a:off x="6919913" y="1504950"/>
            <a:ext cx="26035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30786" name="Rectangle 34"/>
          <p:cNvSpPr>
            <a:spLocks noChangeArrowheads="1"/>
          </p:cNvSpPr>
          <p:nvPr/>
        </p:nvSpPr>
        <p:spPr bwMode="auto">
          <a:xfrm>
            <a:off x="6846888" y="1622425"/>
            <a:ext cx="41116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grpSp>
        <p:nvGrpSpPr>
          <p:cNvPr id="330787" name="Group 35"/>
          <p:cNvGrpSpPr>
            <a:grpSpLocks/>
          </p:cNvGrpSpPr>
          <p:nvPr/>
        </p:nvGrpSpPr>
        <p:grpSpPr bwMode="auto">
          <a:xfrm>
            <a:off x="6940550" y="2884488"/>
            <a:ext cx="196850" cy="55562"/>
            <a:chOff x="4372" y="1817"/>
            <a:chExt cx="124" cy="35"/>
          </a:xfrm>
        </p:grpSpPr>
        <p:sp>
          <p:nvSpPr>
            <p:cNvPr id="330788" name="Line 36"/>
            <p:cNvSpPr>
              <a:spLocks noChangeShapeType="1"/>
            </p:cNvSpPr>
            <p:nvPr/>
          </p:nvSpPr>
          <p:spPr bwMode="auto">
            <a:xfrm flipH="1">
              <a:off x="4405" y="1834"/>
              <a:ext cx="9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789" name="Freeform 37"/>
            <p:cNvSpPr>
              <a:spLocks/>
            </p:cNvSpPr>
            <p:nvPr/>
          </p:nvSpPr>
          <p:spPr bwMode="auto">
            <a:xfrm>
              <a:off x="4372" y="1817"/>
              <a:ext cx="35" cy="3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35"/>
                </a:cxn>
                <a:cxn ang="0">
                  <a:pos x="70" y="70"/>
                </a:cxn>
                <a:cxn ang="0">
                  <a:pos x="70" y="0"/>
                </a:cxn>
              </a:cxnLst>
              <a:rect l="0" t="0" r="r" b="b"/>
              <a:pathLst>
                <a:path w="70" h="70">
                  <a:moveTo>
                    <a:pt x="70" y="0"/>
                  </a:moveTo>
                  <a:lnTo>
                    <a:pt x="0" y="35"/>
                  </a:lnTo>
                  <a:lnTo>
                    <a:pt x="70" y="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790" name="Rectangle 38"/>
          <p:cNvSpPr>
            <a:spLocks noChangeArrowheads="1"/>
          </p:cNvSpPr>
          <p:nvPr/>
        </p:nvSpPr>
        <p:spPr bwMode="auto">
          <a:xfrm>
            <a:off x="5029200" y="5502275"/>
            <a:ext cx="40481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1" name="Rectangle 39"/>
          <p:cNvSpPr>
            <a:spLocks noChangeArrowheads="1"/>
          </p:cNvSpPr>
          <p:nvPr/>
        </p:nvSpPr>
        <p:spPr bwMode="auto">
          <a:xfrm>
            <a:off x="4953000" y="5562600"/>
            <a:ext cx="541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Fetch</a:t>
            </a:r>
            <a:endParaRPr lang="en-US" sz="1600"/>
          </a:p>
        </p:txBody>
      </p:sp>
      <p:sp>
        <p:nvSpPr>
          <p:cNvPr id="330792" name="Rectangle 40"/>
          <p:cNvSpPr>
            <a:spLocks noChangeArrowheads="1"/>
          </p:cNvSpPr>
          <p:nvPr/>
        </p:nvSpPr>
        <p:spPr bwMode="auto">
          <a:xfrm>
            <a:off x="5029200" y="4356100"/>
            <a:ext cx="51117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3" name="Rectangle 41"/>
          <p:cNvSpPr>
            <a:spLocks noChangeArrowheads="1"/>
          </p:cNvSpPr>
          <p:nvPr/>
        </p:nvSpPr>
        <p:spPr bwMode="auto">
          <a:xfrm>
            <a:off x="4953000" y="4343400"/>
            <a:ext cx="7318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Decode</a:t>
            </a:r>
            <a:endParaRPr lang="en-US" sz="1600"/>
          </a:p>
        </p:txBody>
      </p:sp>
      <p:sp>
        <p:nvSpPr>
          <p:cNvPr id="330794" name="Rectangle 42"/>
          <p:cNvSpPr>
            <a:spLocks noChangeArrowheads="1"/>
          </p:cNvSpPr>
          <p:nvPr/>
        </p:nvSpPr>
        <p:spPr bwMode="auto">
          <a:xfrm>
            <a:off x="5029200" y="2911475"/>
            <a:ext cx="5365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5" name="Rectangle 43"/>
          <p:cNvSpPr>
            <a:spLocks noChangeArrowheads="1"/>
          </p:cNvSpPr>
          <p:nvPr/>
        </p:nvSpPr>
        <p:spPr bwMode="auto">
          <a:xfrm>
            <a:off x="4953000" y="2971800"/>
            <a:ext cx="777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Execute</a:t>
            </a:r>
            <a:endParaRPr lang="en-US" sz="1600"/>
          </a:p>
        </p:txBody>
      </p:sp>
      <p:sp>
        <p:nvSpPr>
          <p:cNvPr id="330796" name="Rectangle 44"/>
          <p:cNvSpPr>
            <a:spLocks noChangeArrowheads="1"/>
          </p:cNvSpPr>
          <p:nvPr/>
        </p:nvSpPr>
        <p:spPr bwMode="auto">
          <a:xfrm>
            <a:off x="5029200" y="1554163"/>
            <a:ext cx="53657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7" name="Rectangle 45"/>
          <p:cNvSpPr>
            <a:spLocks noChangeArrowheads="1"/>
          </p:cNvSpPr>
          <p:nvPr/>
        </p:nvSpPr>
        <p:spPr bwMode="auto">
          <a:xfrm>
            <a:off x="4953000" y="1600200"/>
            <a:ext cx="77628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Memory</a:t>
            </a:r>
            <a:endParaRPr lang="en-US" sz="1600"/>
          </a:p>
        </p:txBody>
      </p:sp>
      <p:sp>
        <p:nvSpPr>
          <p:cNvPr id="330798" name="Rectangle 46"/>
          <p:cNvSpPr>
            <a:spLocks noChangeArrowheads="1"/>
          </p:cNvSpPr>
          <p:nvPr/>
        </p:nvSpPr>
        <p:spPr bwMode="auto">
          <a:xfrm>
            <a:off x="5029200" y="746125"/>
            <a:ext cx="6762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799" name="Rectangle 47"/>
          <p:cNvSpPr>
            <a:spLocks noChangeArrowheads="1"/>
          </p:cNvSpPr>
          <p:nvPr/>
        </p:nvSpPr>
        <p:spPr bwMode="auto">
          <a:xfrm>
            <a:off x="4953000" y="762000"/>
            <a:ext cx="10287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Write back</a:t>
            </a:r>
            <a:endParaRPr lang="en-US" sz="1600"/>
          </a:p>
        </p:txBody>
      </p:sp>
      <p:sp>
        <p:nvSpPr>
          <p:cNvPr id="330800" name="Rectangle 48"/>
          <p:cNvSpPr>
            <a:spLocks noChangeArrowheads="1"/>
          </p:cNvSpPr>
          <p:nvPr/>
        </p:nvSpPr>
        <p:spPr bwMode="auto">
          <a:xfrm>
            <a:off x="5495925" y="4906963"/>
            <a:ext cx="595313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01" name="Rectangle 49"/>
          <p:cNvSpPr>
            <a:spLocks noChangeArrowheads="1"/>
          </p:cNvSpPr>
          <p:nvPr/>
        </p:nvSpPr>
        <p:spPr bwMode="auto">
          <a:xfrm>
            <a:off x="5638800" y="4938713"/>
            <a:ext cx="24447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>
                <a:solidFill>
                  <a:srgbClr val="000000"/>
                </a:solidFill>
              </a:rPr>
              <a:t>icode</a:t>
            </a:r>
            <a:endParaRPr lang="en-US" sz="800"/>
          </a:p>
        </p:txBody>
      </p:sp>
      <p:sp>
        <p:nvSpPr>
          <p:cNvPr id="330802" name="Rectangle 50"/>
          <p:cNvSpPr>
            <a:spLocks noChangeArrowheads="1"/>
          </p:cNvSpPr>
          <p:nvPr/>
        </p:nvSpPr>
        <p:spPr bwMode="auto">
          <a:xfrm>
            <a:off x="5818188" y="4938713"/>
            <a:ext cx="1143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b="0">
                <a:solidFill>
                  <a:srgbClr val="000000"/>
                </a:solidFill>
              </a:rPr>
              <a:t>, </a:t>
            </a:r>
            <a:endParaRPr lang="en-US" sz="1600"/>
          </a:p>
        </p:txBody>
      </p:sp>
      <p:sp>
        <p:nvSpPr>
          <p:cNvPr id="330803" name="Rectangle 51"/>
          <p:cNvSpPr>
            <a:spLocks noChangeArrowheads="1"/>
          </p:cNvSpPr>
          <p:nvPr/>
        </p:nvSpPr>
        <p:spPr bwMode="auto">
          <a:xfrm>
            <a:off x="5902325" y="4938713"/>
            <a:ext cx="1651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ifun</a:t>
            </a:r>
            <a:endParaRPr lang="en-US"/>
          </a:p>
        </p:txBody>
      </p:sp>
      <p:sp>
        <p:nvSpPr>
          <p:cNvPr id="330804" name="Rectangle 52"/>
          <p:cNvSpPr>
            <a:spLocks noChangeArrowheads="1"/>
          </p:cNvSpPr>
          <p:nvPr/>
        </p:nvSpPr>
        <p:spPr bwMode="auto">
          <a:xfrm>
            <a:off x="5757863" y="5057775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>
                <a:solidFill>
                  <a:srgbClr val="000000"/>
                </a:solidFill>
              </a:rPr>
              <a:t>rA</a:t>
            </a:r>
            <a:endParaRPr lang="en-US" sz="800"/>
          </a:p>
        </p:txBody>
      </p:sp>
      <p:sp>
        <p:nvSpPr>
          <p:cNvPr id="330805" name="Rectangle 53"/>
          <p:cNvSpPr>
            <a:spLocks noChangeArrowheads="1"/>
          </p:cNvSpPr>
          <p:nvPr/>
        </p:nvSpPr>
        <p:spPr bwMode="auto">
          <a:xfrm>
            <a:off x="5884863" y="505777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06" name="Rectangle 54"/>
          <p:cNvSpPr>
            <a:spLocks noChangeArrowheads="1"/>
          </p:cNvSpPr>
          <p:nvPr/>
        </p:nvSpPr>
        <p:spPr bwMode="auto">
          <a:xfrm>
            <a:off x="5962650" y="5057775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rB</a:t>
            </a:r>
            <a:endParaRPr lang="en-US"/>
          </a:p>
        </p:txBody>
      </p:sp>
      <p:sp>
        <p:nvSpPr>
          <p:cNvPr id="330807" name="Rectangle 55"/>
          <p:cNvSpPr>
            <a:spLocks noChangeArrowheads="1"/>
          </p:cNvSpPr>
          <p:nvPr/>
        </p:nvSpPr>
        <p:spPr bwMode="auto">
          <a:xfrm>
            <a:off x="5864225" y="5175250"/>
            <a:ext cx="204788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valC</a:t>
            </a:r>
            <a:endParaRPr lang="en-US"/>
          </a:p>
        </p:txBody>
      </p:sp>
      <p:sp>
        <p:nvSpPr>
          <p:cNvPr id="330808" name="Rectangle 56"/>
          <p:cNvSpPr>
            <a:spLocks noChangeArrowheads="1"/>
          </p:cNvSpPr>
          <p:nvPr/>
        </p:nvSpPr>
        <p:spPr bwMode="auto">
          <a:xfrm>
            <a:off x="7300913" y="4491038"/>
            <a:ext cx="4238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09" name="Rectangle 57"/>
          <p:cNvSpPr>
            <a:spLocks noChangeArrowheads="1"/>
          </p:cNvSpPr>
          <p:nvPr/>
        </p:nvSpPr>
        <p:spPr bwMode="auto">
          <a:xfrm>
            <a:off x="7421563" y="4608513"/>
            <a:ext cx="1762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10" name="Rectangle 58"/>
          <p:cNvSpPr>
            <a:spLocks noChangeArrowheads="1"/>
          </p:cNvSpPr>
          <p:nvPr/>
        </p:nvSpPr>
        <p:spPr bwMode="auto">
          <a:xfrm>
            <a:off x="7205663" y="4410075"/>
            <a:ext cx="557212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1" name="Rectangle 59"/>
          <p:cNvSpPr>
            <a:spLocks noChangeArrowheads="1"/>
          </p:cNvSpPr>
          <p:nvPr/>
        </p:nvSpPr>
        <p:spPr bwMode="auto">
          <a:xfrm>
            <a:off x="7194550" y="4397375"/>
            <a:ext cx="552450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2" name="Rectangle 60"/>
          <p:cNvSpPr>
            <a:spLocks noChangeArrowheads="1"/>
          </p:cNvSpPr>
          <p:nvPr/>
        </p:nvSpPr>
        <p:spPr bwMode="auto">
          <a:xfrm>
            <a:off x="7286625" y="4476750"/>
            <a:ext cx="42386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13" name="Rectangle 61"/>
          <p:cNvSpPr>
            <a:spLocks noChangeArrowheads="1"/>
          </p:cNvSpPr>
          <p:nvPr/>
        </p:nvSpPr>
        <p:spPr bwMode="auto">
          <a:xfrm>
            <a:off x="7407275" y="4594225"/>
            <a:ext cx="1762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14" name="Rectangle 62"/>
          <p:cNvSpPr>
            <a:spLocks noChangeArrowheads="1"/>
          </p:cNvSpPr>
          <p:nvPr/>
        </p:nvSpPr>
        <p:spPr bwMode="auto">
          <a:xfrm>
            <a:off x="7280275" y="43894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5" name="Rectangle 63"/>
          <p:cNvSpPr>
            <a:spLocks noChangeArrowheads="1"/>
          </p:cNvSpPr>
          <p:nvPr/>
        </p:nvSpPr>
        <p:spPr bwMode="auto">
          <a:xfrm>
            <a:off x="7340600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30816" name="Rectangle 64"/>
          <p:cNvSpPr>
            <a:spLocks noChangeArrowheads="1"/>
          </p:cNvSpPr>
          <p:nvPr/>
        </p:nvSpPr>
        <p:spPr bwMode="auto">
          <a:xfrm>
            <a:off x="7491413" y="4389438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7" name="Rectangle 65"/>
          <p:cNvSpPr>
            <a:spLocks noChangeArrowheads="1"/>
          </p:cNvSpPr>
          <p:nvPr/>
        </p:nvSpPr>
        <p:spPr bwMode="auto">
          <a:xfrm>
            <a:off x="7553325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30818" name="Rectangle 66"/>
          <p:cNvSpPr>
            <a:spLocks noChangeArrowheads="1"/>
          </p:cNvSpPr>
          <p:nvPr/>
        </p:nvSpPr>
        <p:spPr bwMode="auto">
          <a:xfrm>
            <a:off x="7620000" y="44402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19" name="Rectangle 67"/>
          <p:cNvSpPr>
            <a:spLocks noChangeArrowheads="1"/>
          </p:cNvSpPr>
          <p:nvPr/>
        </p:nvSpPr>
        <p:spPr bwMode="auto">
          <a:xfrm>
            <a:off x="7673975" y="4471988"/>
            <a:ext cx="968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330820" name="Rectangle 68"/>
          <p:cNvSpPr>
            <a:spLocks noChangeArrowheads="1"/>
          </p:cNvSpPr>
          <p:nvPr/>
        </p:nvSpPr>
        <p:spPr bwMode="auto">
          <a:xfrm>
            <a:off x="7620000" y="4652963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1" name="Rectangle 69"/>
          <p:cNvSpPr>
            <a:spLocks noChangeArrowheads="1"/>
          </p:cNvSpPr>
          <p:nvPr/>
        </p:nvSpPr>
        <p:spPr bwMode="auto">
          <a:xfrm>
            <a:off x="7680325" y="4683125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30822" name="Rectangle 70"/>
          <p:cNvSpPr>
            <a:spLocks noChangeArrowheads="1"/>
          </p:cNvSpPr>
          <p:nvPr/>
        </p:nvSpPr>
        <p:spPr bwMode="auto">
          <a:xfrm>
            <a:off x="7300913" y="4491038"/>
            <a:ext cx="4238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23" name="Rectangle 71"/>
          <p:cNvSpPr>
            <a:spLocks noChangeArrowheads="1"/>
          </p:cNvSpPr>
          <p:nvPr/>
        </p:nvSpPr>
        <p:spPr bwMode="auto">
          <a:xfrm>
            <a:off x="7421563" y="4608513"/>
            <a:ext cx="1762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24" name="Rectangle 72"/>
          <p:cNvSpPr>
            <a:spLocks noChangeArrowheads="1"/>
          </p:cNvSpPr>
          <p:nvPr/>
        </p:nvSpPr>
        <p:spPr bwMode="auto">
          <a:xfrm>
            <a:off x="7205663" y="4410075"/>
            <a:ext cx="557212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5" name="Rectangle 73"/>
          <p:cNvSpPr>
            <a:spLocks noChangeArrowheads="1"/>
          </p:cNvSpPr>
          <p:nvPr/>
        </p:nvSpPr>
        <p:spPr bwMode="auto">
          <a:xfrm>
            <a:off x="7194550" y="4397375"/>
            <a:ext cx="552450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6" name="Rectangle 74"/>
          <p:cNvSpPr>
            <a:spLocks noChangeArrowheads="1"/>
          </p:cNvSpPr>
          <p:nvPr/>
        </p:nvSpPr>
        <p:spPr bwMode="auto">
          <a:xfrm>
            <a:off x="7286625" y="4476750"/>
            <a:ext cx="42386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30827" name="Rectangle 75"/>
          <p:cNvSpPr>
            <a:spLocks noChangeArrowheads="1"/>
          </p:cNvSpPr>
          <p:nvPr/>
        </p:nvSpPr>
        <p:spPr bwMode="auto">
          <a:xfrm>
            <a:off x="7407275" y="4594225"/>
            <a:ext cx="1762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30828" name="Rectangle 76"/>
          <p:cNvSpPr>
            <a:spLocks noChangeArrowheads="1"/>
          </p:cNvSpPr>
          <p:nvPr/>
        </p:nvSpPr>
        <p:spPr bwMode="auto">
          <a:xfrm>
            <a:off x="7280275" y="43894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29" name="Rectangle 77"/>
          <p:cNvSpPr>
            <a:spLocks noChangeArrowheads="1"/>
          </p:cNvSpPr>
          <p:nvPr/>
        </p:nvSpPr>
        <p:spPr bwMode="auto">
          <a:xfrm>
            <a:off x="7340600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30830" name="Rectangle 78"/>
          <p:cNvSpPr>
            <a:spLocks noChangeArrowheads="1"/>
          </p:cNvSpPr>
          <p:nvPr/>
        </p:nvSpPr>
        <p:spPr bwMode="auto">
          <a:xfrm>
            <a:off x="7491413" y="4389438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1" name="Rectangle 79"/>
          <p:cNvSpPr>
            <a:spLocks noChangeArrowheads="1"/>
          </p:cNvSpPr>
          <p:nvPr/>
        </p:nvSpPr>
        <p:spPr bwMode="auto">
          <a:xfrm>
            <a:off x="7553325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30832" name="Rectangle 80"/>
          <p:cNvSpPr>
            <a:spLocks noChangeArrowheads="1"/>
          </p:cNvSpPr>
          <p:nvPr/>
        </p:nvSpPr>
        <p:spPr bwMode="auto">
          <a:xfrm>
            <a:off x="7620000" y="44402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3" name="Rectangle 81"/>
          <p:cNvSpPr>
            <a:spLocks noChangeArrowheads="1"/>
          </p:cNvSpPr>
          <p:nvPr/>
        </p:nvSpPr>
        <p:spPr bwMode="auto">
          <a:xfrm>
            <a:off x="7673975" y="4471988"/>
            <a:ext cx="968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330834" name="Rectangle 82"/>
          <p:cNvSpPr>
            <a:spLocks noChangeArrowheads="1"/>
          </p:cNvSpPr>
          <p:nvPr/>
        </p:nvSpPr>
        <p:spPr bwMode="auto">
          <a:xfrm>
            <a:off x="7620000" y="4652963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5" name="Rectangle 83"/>
          <p:cNvSpPr>
            <a:spLocks noChangeArrowheads="1"/>
          </p:cNvSpPr>
          <p:nvPr/>
        </p:nvSpPr>
        <p:spPr bwMode="auto">
          <a:xfrm>
            <a:off x="7680325" y="4683125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30836" name="Rectangle 84"/>
          <p:cNvSpPr>
            <a:spLocks noChangeArrowheads="1"/>
          </p:cNvSpPr>
          <p:nvPr/>
        </p:nvSpPr>
        <p:spPr bwMode="auto">
          <a:xfrm>
            <a:off x="6005513" y="6138863"/>
            <a:ext cx="425450" cy="212725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37" name="Rectangle 85"/>
          <p:cNvSpPr>
            <a:spLocks noChangeArrowheads="1"/>
          </p:cNvSpPr>
          <p:nvPr/>
        </p:nvSpPr>
        <p:spPr bwMode="auto">
          <a:xfrm>
            <a:off x="6159500" y="6199188"/>
            <a:ext cx="163513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330838" name="Group 86"/>
          <p:cNvGrpSpPr>
            <a:grpSpLocks/>
          </p:cNvGrpSpPr>
          <p:nvPr/>
        </p:nvGrpSpPr>
        <p:grpSpPr bwMode="auto">
          <a:xfrm>
            <a:off x="6302375" y="2890838"/>
            <a:ext cx="346075" cy="42862"/>
            <a:chOff x="3970" y="1821"/>
            <a:chExt cx="218" cy="27"/>
          </a:xfrm>
        </p:grpSpPr>
        <p:sp>
          <p:nvSpPr>
            <p:cNvPr id="330839" name="Freeform 87"/>
            <p:cNvSpPr>
              <a:spLocks/>
            </p:cNvSpPr>
            <p:nvPr/>
          </p:nvSpPr>
          <p:spPr bwMode="auto">
            <a:xfrm>
              <a:off x="4181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0" name="Freeform 88"/>
            <p:cNvSpPr>
              <a:spLocks/>
            </p:cNvSpPr>
            <p:nvPr/>
          </p:nvSpPr>
          <p:spPr bwMode="auto">
            <a:xfrm>
              <a:off x="416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1" name="Freeform 89"/>
            <p:cNvSpPr>
              <a:spLocks/>
            </p:cNvSpPr>
            <p:nvPr/>
          </p:nvSpPr>
          <p:spPr bwMode="auto">
            <a:xfrm>
              <a:off x="4154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2" name="Freeform 90"/>
            <p:cNvSpPr>
              <a:spLocks/>
            </p:cNvSpPr>
            <p:nvPr/>
          </p:nvSpPr>
          <p:spPr bwMode="auto">
            <a:xfrm>
              <a:off x="4141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3" name="Freeform 91"/>
            <p:cNvSpPr>
              <a:spLocks/>
            </p:cNvSpPr>
            <p:nvPr/>
          </p:nvSpPr>
          <p:spPr bwMode="auto">
            <a:xfrm>
              <a:off x="412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4" name="Freeform 92"/>
            <p:cNvSpPr>
              <a:spLocks/>
            </p:cNvSpPr>
            <p:nvPr/>
          </p:nvSpPr>
          <p:spPr bwMode="auto">
            <a:xfrm>
              <a:off x="411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5" name="Freeform 93"/>
            <p:cNvSpPr>
              <a:spLocks/>
            </p:cNvSpPr>
            <p:nvPr/>
          </p:nvSpPr>
          <p:spPr bwMode="auto">
            <a:xfrm>
              <a:off x="4101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6" name="Freeform 94"/>
            <p:cNvSpPr>
              <a:spLocks/>
            </p:cNvSpPr>
            <p:nvPr/>
          </p:nvSpPr>
          <p:spPr bwMode="auto">
            <a:xfrm>
              <a:off x="408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7" name="Freeform 95"/>
            <p:cNvSpPr>
              <a:spLocks/>
            </p:cNvSpPr>
            <p:nvPr/>
          </p:nvSpPr>
          <p:spPr bwMode="auto">
            <a:xfrm>
              <a:off x="407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8" name="Freeform 96"/>
            <p:cNvSpPr>
              <a:spLocks/>
            </p:cNvSpPr>
            <p:nvPr/>
          </p:nvSpPr>
          <p:spPr bwMode="auto">
            <a:xfrm>
              <a:off x="406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49" name="Freeform 97"/>
            <p:cNvSpPr>
              <a:spLocks/>
            </p:cNvSpPr>
            <p:nvPr/>
          </p:nvSpPr>
          <p:spPr bwMode="auto">
            <a:xfrm>
              <a:off x="404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0" name="Freeform 98"/>
            <p:cNvSpPr>
              <a:spLocks/>
            </p:cNvSpPr>
            <p:nvPr/>
          </p:nvSpPr>
          <p:spPr bwMode="auto">
            <a:xfrm>
              <a:off x="403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1" name="Freeform 99"/>
            <p:cNvSpPr>
              <a:spLocks/>
            </p:cNvSpPr>
            <p:nvPr/>
          </p:nvSpPr>
          <p:spPr bwMode="auto">
            <a:xfrm>
              <a:off x="402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2" name="Freeform 100"/>
            <p:cNvSpPr>
              <a:spLocks/>
            </p:cNvSpPr>
            <p:nvPr/>
          </p:nvSpPr>
          <p:spPr bwMode="auto">
            <a:xfrm>
              <a:off x="4007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3" name="Freeform 101"/>
            <p:cNvSpPr>
              <a:spLocks/>
            </p:cNvSpPr>
            <p:nvPr/>
          </p:nvSpPr>
          <p:spPr bwMode="auto">
            <a:xfrm>
              <a:off x="3994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0854" name="Freeform 102"/>
            <p:cNvSpPr>
              <a:spLocks/>
            </p:cNvSpPr>
            <p:nvPr/>
          </p:nvSpPr>
          <p:spPr bwMode="auto">
            <a:xfrm>
              <a:off x="3970" y="1821"/>
              <a:ext cx="28" cy="2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7"/>
                </a:cxn>
                <a:cxn ang="0">
                  <a:pos x="55" y="55"/>
                </a:cxn>
                <a:cxn ang="0">
                  <a:pos x="55" y="0"/>
                </a:cxn>
              </a:cxnLst>
              <a:rect l="0" t="0" r="r" b="b"/>
              <a:pathLst>
                <a:path w="55" h="55">
                  <a:moveTo>
                    <a:pt x="55" y="0"/>
                  </a:moveTo>
                  <a:lnTo>
                    <a:pt x="0" y="27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0855" name="Rectangle 103"/>
          <p:cNvSpPr>
            <a:spLocks noChangeArrowheads="1"/>
          </p:cNvSpPr>
          <p:nvPr/>
        </p:nvSpPr>
        <p:spPr bwMode="auto">
          <a:xfrm>
            <a:off x="7067550" y="5076825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6" name="Rectangle 104"/>
          <p:cNvSpPr>
            <a:spLocks noChangeArrowheads="1"/>
          </p:cNvSpPr>
          <p:nvPr/>
        </p:nvSpPr>
        <p:spPr bwMode="auto">
          <a:xfrm>
            <a:off x="6388100" y="5076825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7" name="Freeform 105"/>
          <p:cNvSpPr>
            <a:spLocks/>
          </p:cNvSpPr>
          <p:nvPr/>
        </p:nvSpPr>
        <p:spPr bwMode="auto">
          <a:xfrm>
            <a:off x="6302375" y="4992688"/>
            <a:ext cx="169863" cy="254000"/>
          </a:xfrm>
          <a:custGeom>
            <a:avLst/>
            <a:gdLst/>
            <a:ahLst/>
            <a:cxnLst>
              <a:cxn ang="0">
                <a:pos x="214" y="320"/>
              </a:cxn>
              <a:cxn ang="0">
                <a:pos x="0" y="160"/>
              </a:cxn>
              <a:cxn ang="0">
                <a:pos x="214" y="0"/>
              </a:cxn>
              <a:cxn ang="0">
                <a:pos x="214" y="320"/>
              </a:cxn>
            </a:cxnLst>
            <a:rect l="0" t="0" r="r" b="b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8" name="Rectangle 106"/>
          <p:cNvSpPr>
            <a:spLocks noChangeArrowheads="1"/>
          </p:cNvSpPr>
          <p:nvPr/>
        </p:nvSpPr>
        <p:spPr bwMode="auto">
          <a:xfrm>
            <a:off x="6472238" y="4906963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59" name="Rectangle 107"/>
          <p:cNvSpPr>
            <a:spLocks noChangeArrowheads="1"/>
          </p:cNvSpPr>
          <p:nvPr/>
        </p:nvSpPr>
        <p:spPr bwMode="auto">
          <a:xfrm>
            <a:off x="6886575" y="4938713"/>
            <a:ext cx="2000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valP</a:t>
            </a:r>
            <a:endParaRPr lang="en-US"/>
          </a:p>
        </p:txBody>
      </p:sp>
      <p:sp>
        <p:nvSpPr>
          <p:cNvPr id="330860" name="Rectangle 108"/>
          <p:cNvSpPr>
            <a:spLocks noChangeArrowheads="1"/>
          </p:cNvSpPr>
          <p:nvPr/>
        </p:nvSpPr>
        <p:spPr bwMode="auto">
          <a:xfrm>
            <a:off x="6302375" y="4567238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61" name="Freeform 109"/>
          <p:cNvSpPr>
            <a:spLocks/>
          </p:cNvSpPr>
          <p:nvPr/>
        </p:nvSpPr>
        <p:spPr bwMode="auto">
          <a:xfrm>
            <a:off x="7024688" y="4483100"/>
            <a:ext cx="169862" cy="254000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214" y="160"/>
              </a:cxn>
              <a:cxn ang="0">
                <a:pos x="0" y="0"/>
              </a:cxn>
              <a:cxn ang="0">
                <a:pos x="0" y="321"/>
              </a:cxn>
            </a:cxnLst>
            <a:rect l="0" t="0" r="r" b="b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62" name="Rectangle 110"/>
          <p:cNvSpPr>
            <a:spLocks noChangeArrowheads="1"/>
          </p:cNvSpPr>
          <p:nvPr/>
        </p:nvSpPr>
        <p:spPr bwMode="auto">
          <a:xfrm>
            <a:off x="6345238" y="4270375"/>
            <a:ext cx="5953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63" name="Rectangle 111"/>
          <p:cNvSpPr>
            <a:spLocks noChangeArrowheads="1"/>
          </p:cNvSpPr>
          <p:nvPr/>
        </p:nvSpPr>
        <p:spPr bwMode="auto">
          <a:xfrm>
            <a:off x="6418263" y="4302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srcA</a:t>
            </a:r>
            <a:endParaRPr lang="en-US"/>
          </a:p>
        </p:txBody>
      </p:sp>
      <p:sp>
        <p:nvSpPr>
          <p:cNvPr id="330864" name="Rectangle 112"/>
          <p:cNvSpPr>
            <a:spLocks noChangeArrowheads="1"/>
          </p:cNvSpPr>
          <p:nvPr/>
        </p:nvSpPr>
        <p:spPr bwMode="auto">
          <a:xfrm>
            <a:off x="6594475" y="430212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65" name="Rectangle 113"/>
          <p:cNvSpPr>
            <a:spLocks noChangeArrowheads="1"/>
          </p:cNvSpPr>
          <p:nvPr/>
        </p:nvSpPr>
        <p:spPr bwMode="auto">
          <a:xfrm>
            <a:off x="6672263" y="4302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srcB</a:t>
            </a:r>
            <a:endParaRPr lang="en-US"/>
          </a:p>
        </p:txBody>
      </p:sp>
      <p:sp>
        <p:nvSpPr>
          <p:cNvPr id="330866" name="Rectangle 114"/>
          <p:cNvSpPr>
            <a:spLocks noChangeArrowheads="1"/>
          </p:cNvSpPr>
          <p:nvPr/>
        </p:nvSpPr>
        <p:spPr bwMode="auto">
          <a:xfrm>
            <a:off x="6418263" y="4421188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dstA</a:t>
            </a:r>
            <a:endParaRPr lang="en-US"/>
          </a:p>
        </p:txBody>
      </p:sp>
      <p:sp>
        <p:nvSpPr>
          <p:cNvPr id="330867" name="Rectangle 115"/>
          <p:cNvSpPr>
            <a:spLocks noChangeArrowheads="1"/>
          </p:cNvSpPr>
          <p:nvPr/>
        </p:nvSpPr>
        <p:spPr bwMode="auto">
          <a:xfrm>
            <a:off x="6594475" y="4421188"/>
            <a:ext cx="1016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68" name="Rectangle 116"/>
          <p:cNvSpPr>
            <a:spLocks noChangeArrowheads="1"/>
          </p:cNvSpPr>
          <p:nvPr/>
        </p:nvSpPr>
        <p:spPr bwMode="auto">
          <a:xfrm>
            <a:off x="6672263" y="4421188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dstB</a:t>
            </a:r>
            <a:endParaRPr lang="en-US"/>
          </a:p>
        </p:txBody>
      </p:sp>
      <p:sp>
        <p:nvSpPr>
          <p:cNvPr id="330869" name="Rectangle 117"/>
          <p:cNvSpPr>
            <a:spLocks noChangeArrowheads="1"/>
          </p:cNvSpPr>
          <p:nvPr/>
        </p:nvSpPr>
        <p:spPr bwMode="auto">
          <a:xfrm>
            <a:off x="7407275" y="4057650"/>
            <a:ext cx="85725" cy="341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0" name="Rectangle 118"/>
          <p:cNvSpPr>
            <a:spLocks noChangeArrowheads="1"/>
          </p:cNvSpPr>
          <p:nvPr/>
        </p:nvSpPr>
        <p:spPr bwMode="auto">
          <a:xfrm>
            <a:off x="6472238" y="4057650"/>
            <a:ext cx="102076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1" name="Freeform 119"/>
          <p:cNvSpPr>
            <a:spLocks/>
          </p:cNvSpPr>
          <p:nvPr/>
        </p:nvSpPr>
        <p:spPr bwMode="auto">
          <a:xfrm>
            <a:off x="6302375" y="3973513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2" name="Rectangle 120"/>
          <p:cNvSpPr>
            <a:spLocks noChangeArrowheads="1"/>
          </p:cNvSpPr>
          <p:nvPr/>
        </p:nvSpPr>
        <p:spPr bwMode="auto">
          <a:xfrm>
            <a:off x="6811963" y="384651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3" name="Rectangle 121"/>
          <p:cNvSpPr>
            <a:spLocks noChangeArrowheads="1"/>
          </p:cNvSpPr>
          <p:nvPr/>
        </p:nvSpPr>
        <p:spPr bwMode="auto">
          <a:xfrm>
            <a:off x="6980238" y="38766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valA</a:t>
            </a:r>
            <a:endParaRPr lang="en-US"/>
          </a:p>
        </p:txBody>
      </p:sp>
      <p:sp>
        <p:nvSpPr>
          <p:cNvPr id="330874" name="Rectangle 122"/>
          <p:cNvSpPr>
            <a:spLocks noChangeArrowheads="1"/>
          </p:cNvSpPr>
          <p:nvPr/>
        </p:nvSpPr>
        <p:spPr bwMode="auto">
          <a:xfrm>
            <a:off x="7151688" y="387667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75" name="Rectangle 123"/>
          <p:cNvSpPr>
            <a:spLocks noChangeArrowheads="1"/>
          </p:cNvSpPr>
          <p:nvPr/>
        </p:nvSpPr>
        <p:spPr bwMode="auto">
          <a:xfrm>
            <a:off x="7226300" y="38766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valB</a:t>
            </a:r>
            <a:endParaRPr lang="en-US"/>
          </a:p>
        </p:txBody>
      </p:sp>
      <p:sp>
        <p:nvSpPr>
          <p:cNvPr id="330876" name="Rectangle 124"/>
          <p:cNvSpPr>
            <a:spLocks noChangeArrowheads="1"/>
          </p:cNvSpPr>
          <p:nvPr/>
        </p:nvSpPr>
        <p:spPr bwMode="auto">
          <a:xfrm>
            <a:off x="6302375" y="3379788"/>
            <a:ext cx="106362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7" name="Rectangle 125"/>
          <p:cNvSpPr>
            <a:spLocks noChangeArrowheads="1"/>
          </p:cNvSpPr>
          <p:nvPr/>
        </p:nvSpPr>
        <p:spPr bwMode="auto">
          <a:xfrm>
            <a:off x="7280275" y="3294063"/>
            <a:ext cx="85725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8" name="Freeform 126"/>
          <p:cNvSpPr>
            <a:spLocks/>
          </p:cNvSpPr>
          <p:nvPr/>
        </p:nvSpPr>
        <p:spPr bwMode="auto">
          <a:xfrm>
            <a:off x="7194550" y="3124200"/>
            <a:ext cx="255588" cy="169863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79" name="Rectangle 127"/>
          <p:cNvSpPr>
            <a:spLocks noChangeArrowheads="1"/>
          </p:cNvSpPr>
          <p:nvPr/>
        </p:nvSpPr>
        <p:spPr bwMode="auto">
          <a:xfrm>
            <a:off x="6345238" y="316706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0" name="Rectangle 128"/>
          <p:cNvSpPr>
            <a:spLocks noChangeArrowheads="1"/>
          </p:cNvSpPr>
          <p:nvPr/>
        </p:nvSpPr>
        <p:spPr bwMode="auto">
          <a:xfrm>
            <a:off x="6418263" y="3198813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aluA</a:t>
            </a:r>
            <a:endParaRPr lang="en-US"/>
          </a:p>
        </p:txBody>
      </p:sp>
      <p:sp>
        <p:nvSpPr>
          <p:cNvPr id="330881" name="Rectangle 129"/>
          <p:cNvSpPr>
            <a:spLocks noChangeArrowheads="1"/>
          </p:cNvSpPr>
          <p:nvPr/>
        </p:nvSpPr>
        <p:spPr bwMode="auto">
          <a:xfrm>
            <a:off x="6594475" y="3198813"/>
            <a:ext cx="1016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882" name="Rectangle 130"/>
          <p:cNvSpPr>
            <a:spLocks noChangeArrowheads="1"/>
          </p:cNvSpPr>
          <p:nvPr/>
        </p:nvSpPr>
        <p:spPr bwMode="auto">
          <a:xfrm>
            <a:off x="6672263" y="3198813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aluB</a:t>
            </a:r>
            <a:endParaRPr lang="en-US"/>
          </a:p>
        </p:txBody>
      </p:sp>
      <p:sp>
        <p:nvSpPr>
          <p:cNvPr id="330883" name="Rectangle 131"/>
          <p:cNvSpPr>
            <a:spLocks noChangeArrowheads="1"/>
          </p:cNvSpPr>
          <p:nvPr/>
        </p:nvSpPr>
        <p:spPr bwMode="auto">
          <a:xfrm>
            <a:off x="6345238" y="2954338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4" name="Rectangle 132"/>
          <p:cNvSpPr>
            <a:spLocks noChangeArrowheads="1"/>
          </p:cNvSpPr>
          <p:nvPr/>
        </p:nvSpPr>
        <p:spPr bwMode="auto">
          <a:xfrm>
            <a:off x="6396038" y="2986088"/>
            <a:ext cx="189154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 dirty="0" err="1">
                <a:solidFill>
                  <a:srgbClr val="000000"/>
                </a:solidFill>
              </a:rPr>
              <a:t>Cnd</a:t>
            </a:r>
            <a:endParaRPr lang="en-US" dirty="0"/>
          </a:p>
        </p:txBody>
      </p:sp>
      <p:sp>
        <p:nvSpPr>
          <p:cNvPr id="330885" name="Rectangle 133"/>
          <p:cNvSpPr>
            <a:spLocks noChangeArrowheads="1"/>
          </p:cNvSpPr>
          <p:nvPr/>
        </p:nvSpPr>
        <p:spPr bwMode="auto">
          <a:xfrm>
            <a:off x="7280275" y="2571750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6" name="Rectangle 134"/>
          <p:cNvSpPr>
            <a:spLocks noChangeArrowheads="1"/>
          </p:cNvSpPr>
          <p:nvPr/>
        </p:nvSpPr>
        <p:spPr bwMode="auto">
          <a:xfrm>
            <a:off x="6430963" y="2571750"/>
            <a:ext cx="935037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7" name="Freeform 135"/>
          <p:cNvSpPr>
            <a:spLocks/>
          </p:cNvSpPr>
          <p:nvPr/>
        </p:nvSpPr>
        <p:spPr bwMode="auto">
          <a:xfrm>
            <a:off x="6302375" y="2487613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8" name="Rectangle 136"/>
          <p:cNvSpPr>
            <a:spLocks noChangeArrowheads="1"/>
          </p:cNvSpPr>
          <p:nvPr/>
        </p:nvSpPr>
        <p:spPr bwMode="auto">
          <a:xfrm>
            <a:off x="6684963" y="236061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89" name="Rectangle 137"/>
          <p:cNvSpPr>
            <a:spLocks noChangeArrowheads="1"/>
          </p:cNvSpPr>
          <p:nvPr/>
        </p:nvSpPr>
        <p:spPr bwMode="auto">
          <a:xfrm>
            <a:off x="7099300" y="23907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330890" name="Rectangle 138"/>
          <p:cNvSpPr>
            <a:spLocks noChangeArrowheads="1"/>
          </p:cNvSpPr>
          <p:nvPr/>
        </p:nvSpPr>
        <p:spPr bwMode="auto">
          <a:xfrm>
            <a:off x="7916863" y="4567238"/>
            <a:ext cx="4683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1" name="Freeform 139"/>
          <p:cNvSpPr>
            <a:spLocks/>
          </p:cNvSpPr>
          <p:nvPr/>
        </p:nvSpPr>
        <p:spPr bwMode="auto">
          <a:xfrm>
            <a:off x="7747000" y="4483100"/>
            <a:ext cx="169863" cy="254000"/>
          </a:xfrm>
          <a:custGeom>
            <a:avLst/>
            <a:gdLst/>
            <a:ahLst/>
            <a:cxnLst>
              <a:cxn ang="0">
                <a:pos x="213" y="321"/>
              </a:cxn>
              <a:cxn ang="0">
                <a:pos x="0" y="160"/>
              </a:cxn>
              <a:cxn ang="0">
                <a:pos x="213" y="0"/>
              </a:cxn>
              <a:cxn ang="0">
                <a:pos x="213" y="321"/>
              </a:cxn>
            </a:cxnLst>
            <a:rect l="0" t="0" r="r" b="b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2" name="Rectangle 140"/>
          <p:cNvSpPr>
            <a:spLocks noChangeArrowheads="1"/>
          </p:cNvSpPr>
          <p:nvPr/>
        </p:nvSpPr>
        <p:spPr bwMode="auto">
          <a:xfrm>
            <a:off x="8213725" y="874713"/>
            <a:ext cx="171450" cy="37782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3" name="Rectangle 141"/>
          <p:cNvSpPr>
            <a:spLocks noChangeArrowheads="1"/>
          </p:cNvSpPr>
          <p:nvPr/>
        </p:nvSpPr>
        <p:spPr bwMode="auto">
          <a:xfrm>
            <a:off x="6132513" y="746125"/>
            <a:ext cx="2252662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4" name="Rectangle 142"/>
          <p:cNvSpPr>
            <a:spLocks noChangeArrowheads="1"/>
          </p:cNvSpPr>
          <p:nvPr/>
        </p:nvSpPr>
        <p:spPr bwMode="auto">
          <a:xfrm>
            <a:off x="6218238" y="6605588"/>
            <a:ext cx="246380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5" name="Rectangle 143"/>
          <p:cNvSpPr>
            <a:spLocks noChangeArrowheads="1"/>
          </p:cNvSpPr>
          <p:nvPr/>
        </p:nvSpPr>
        <p:spPr bwMode="auto">
          <a:xfrm>
            <a:off x="6175375" y="6521450"/>
            <a:ext cx="85725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6" name="Freeform 144"/>
          <p:cNvSpPr>
            <a:spLocks/>
          </p:cNvSpPr>
          <p:nvPr/>
        </p:nvSpPr>
        <p:spPr bwMode="auto">
          <a:xfrm>
            <a:off x="6091238" y="6351588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7" name="Rectangle 145"/>
          <p:cNvSpPr>
            <a:spLocks noChangeArrowheads="1"/>
          </p:cNvSpPr>
          <p:nvPr/>
        </p:nvSpPr>
        <p:spPr bwMode="auto">
          <a:xfrm>
            <a:off x="6302375" y="2105025"/>
            <a:ext cx="808038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8" name="Rectangle 146"/>
          <p:cNvSpPr>
            <a:spLocks noChangeArrowheads="1"/>
          </p:cNvSpPr>
          <p:nvPr/>
        </p:nvSpPr>
        <p:spPr bwMode="auto">
          <a:xfrm>
            <a:off x="7024688" y="1978025"/>
            <a:ext cx="85725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899" name="Freeform 147"/>
          <p:cNvSpPr>
            <a:spLocks/>
          </p:cNvSpPr>
          <p:nvPr/>
        </p:nvSpPr>
        <p:spPr bwMode="auto">
          <a:xfrm>
            <a:off x="6940550" y="1808163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0" name="Rectangle 148"/>
          <p:cNvSpPr>
            <a:spLocks noChangeArrowheads="1"/>
          </p:cNvSpPr>
          <p:nvPr/>
        </p:nvSpPr>
        <p:spPr bwMode="auto">
          <a:xfrm>
            <a:off x="6302375" y="1892300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1" name="Rectangle 149"/>
          <p:cNvSpPr>
            <a:spLocks noChangeArrowheads="1"/>
          </p:cNvSpPr>
          <p:nvPr/>
        </p:nvSpPr>
        <p:spPr bwMode="auto">
          <a:xfrm>
            <a:off x="6376988" y="1924050"/>
            <a:ext cx="2159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Addr</a:t>
            </a:r>
            <a:endParaRPr lang="en-US"/>
          </a:p>
        </p:txBody>
      </p:sp>
      <p:sp>
        <p:nvSpPr>
          <p:cNvPr id="330902" name="Rectangle 150"/>
          <p:cNvSpPr>
            <a:spLocks noChangeArrowheads="1"/>
          </p:cNvSpPr>
          <p:nvPr/>
        </p:nvSpPr>
        <p:spPr bwMode="auto">
          <a:xfrm>
            <a:off x="6562725" y="1924050"/>
            <a:ext cx="3159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Data</a:t>
            </a:r>
            <a:endParaRPr lang="en-US"/>
          </a:p>
        </p:txBody>
      </p:sp>
      <p:sp>
        <p:nvSpPr>
          <p:cNvPr id="330903" name="Rectangle 151"/>
          <p:cNvSpPr>
            <a:spLocks noChangeArrowheads="1"/>
          </p:cNvSpPr>
          <p:nvPr/>
        </p:nvSpPr>
        <p:spPr bwMode="auto">
          <a:xfrm>
            <a:off x="7024688" y="1128713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4" name="Rectangle 152"/>
          <p:cNvSpPr>
            <a:spLocks noChangeArrowheads="1"/>
          </p:cNvSpPr>
          <p:nvPr/>
        </p:nvSpPr>
        <p:spPr bwMode="auto">
          <a:xfrm>
            <a:off x="6472238" y="1128713"/>
            <a:ext cx="638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5" name="Freeform 153"/>
          <p:cNvSpPr>
            <a:spLocks/>
          </p:cNvSpPr>
          <p:nvPr/>
        </p:nvSpPr>
        <p:spPr bwMode="auto">
          <a:xfrm>
            <a:off x="6302375" y="1044575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1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6" name="Rectangle 154"/>
          <p:cNvSpPr>
            <a:spLocks noChangeArrowheads="1"/>
          </p:cNvSpPr>
          <p:nvPr/>
        </p:nvSpPr>
        <p:spPr bwMode="auto">
          <a:xfrm>
            <a:off x="6430963" y="915988"/>
            <a:ext cx="63658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7" name="Rectangle 155"/>
          <p:cNvSpPr>
            <a:spLocks noChangeArrowheads="1"/>
          </p:cNvSpPr>
          <p:nvPr/>
        </p:nvSpPr>
        <p:spPr bwMode="auto">
          <a:xfrm>
            <a:off x="6829425" y="947738"/>
            <a:ext cx="2159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330908" name="Rectangle 156"/>
          <p:cNvSpPr>
            <a:spLocks noChangeArrowheads="1"/>
          </p:cNvSpPr>
          <p:nvPr/>
        </p:nvSpPr>
        <p:spPr bwMode="auto">
          <a:xfrm>
            <a:off x="8596313" y="322263"/>
            <a:ext cx="85725" cy="63690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09" name="Freeform 157"/>
          <p:cNvSpPr>
            <a:spLocks/>
          </p:cNvSpPr>
          <p:nvPr/>
        </p:nvSpPr>
        <p:spPr bwMode="auto">
          <a:xfrm>
            <a:off x="5962650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0" name="Freeform 158"/>
          <p:cNvSpPr>
            <a:spLocks/>
          </p:cNvSpPr>
          <p:nvPr/>
        </p:nvSpPr>
        <p:spPr bwMode="auto">
          <a:xfrm>
            <a:off x="6132513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1" name="Freeform 159"/>
          <p:cNvSpPr>
            <a:spLocks/>
          </p:cNvSpPr>
          <p:nvPr/>
        </p:nvSpPr>
        <p:spPr bwMode="auto">
          <a:xfrm>
            <a:off x="5962650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2" name="Freeform 160"/>
          <p:cNvSpPr>
            <a:spLocks/>
          </p:cNvSpPr>
          <p:nvPr/>
        </p:nvSpPr>
        <p:spPr bwMode="auto">
          <a:xfrm>
            <a:off x="6132513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3" name="Freeform 161"/>
          <p:cNvSpPr>
            <a:spLocks/>
          </p:cNvSpPr>
          <p:nvPr/>
        </p:nvSpPr>
        <p:spPr bwMode="auto">
          <a:xfrm>
            <a:off x="8043863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4" name="Freeform 162"/>
          <p:cNvSpPr>
            <a:spLocks/>
          </p:cNvSpPr>
          <p:nvPr/>
        </p:nvSpPr>
        <p:spPr bwMode="auto">
          <a:xfrm>
            <a:off x="8213725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5" name="Freeform 163"/>
          <p:cNvSpPr>
            <a:spLocks/>
          </p:cNvSpPr>
          <p:nvPr/>
        </p:nvSpPr>
        <p:spPr bwMode="auto">
          <a:xfrm>
            <a:off x="8043863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6" name="Freeform 164"/>
          <p:cNvSpPr>
            <a:spLocks/>
          </p:cNvSpPr>
          <p:nvPr/>
        </p:nvSpPr>
        <p:spPr bwMode="auto">
          <a:xfrm>
            <a:off x="8213725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7" name="Rectangle 165"/>
          <p:cNvSpPr>
            <a:spLocks noChangeArrowheads="1"/>
          </p:cNvSpPr>
          <p:nvPr/>
        </p:nvSpPr>
        <p:spPr bwMode="auto">
          <a:xfrm>
            <a:off x="6175375" y="5883275"/>
            <a:ext cx="85725" cy="25558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8" name="Rectangle 166"/>
          <p:cNvSpPr>
            <a:spLocks noChangeArrowheads="1"/>
          </p:cNvSpPr>
          <p:nvPr/>
        </p:nvSpPr>
        <p:spPr bwMode="auto">
          <a:xfrm>
            <a:off x="6261100" y="6011863"/>
            <a:ext cx="892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19" name="Rectangle 167"/>
          <p:cNvSpPr>
            <a:spLocks noChangeArrowheads="1"/>
          </p:cNvSpPr>
          <p:nvPr/>
        </p:nvSpPr>
        <p:spPr bwMode="auto">
          <a:xfrm>
            <a:off x="7067550" y="5883275"/>
            <a:ext cx="85725" cy="214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0" name="Rectangle 168"/>
          <p:cNvSpPr>
            <a:spLocks noChangeArrowheads="1"/>
          </p:cNvSpPr>
          <p:nvPr/>
        </p:nvSpPr>
        <p:spPr bwMode="auto">
          <a:xfrm>
            <a:off x="5029200" y="236538"/>
            <a:ext cx="2603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1" name="Rectangle 169"/>
          <p:cNvSpPr>
            <a:spLocks noChangeArrowheads="1"/>
          </p:cNvSpPr>
          <p:nvPr/>
        </p:nvSpPr>
        <p:spPr bwMode="auto">
          <a:xfrm>
            <a:off x="4953000" y="312738"/>
            <a:ext cx="28098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PC</a:t>
            </a:r>
            <a:endParaRPr lang="en-US" sz="1600"/>
          </a:p>
        </p:txBody>
      </p:sp>
      <p:sp>
        <p:nvSpPr>
          <p:cNvPr id="330922" name="Rectangle 170"/>
          <p:cNvSpPr>
            <a:spLocks noChangeArrowheads="1"/>
          </p:cNvSpPr>
          <p:nvPr/>
        </p:nvSpPr>
        <p:spPr bwMode="auto">
          <a:xfrm>
            <a:off x="6302375" y="576263"/>
            <a:ext cx="14874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3" name="Rectangle 171"/>
          <p:cNvSpPr>
            <a:spLocks noChangeArrowheads="1"/>
          </p:cNvSpPr>
          <p:nvPr/>
        </p:nvSpPr>
        <p:spPr bwMode="auto">
          <a:xfrm>
            <a:off x="6375400" y="608013"/>
            <a:ext cx="2000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330924" name="Rectangle 172"/>
          <p:cNvSpPr>
            <a:spLocks noChangeArrowheads="1"/>
          </p:cNvSpPr>
          <p:nvPr/>
        </p:nvSpPr>
        <p:spPr bwMode="auto">
          <a:xfrm>
            <a:off x="6569075" y="608013"/>
            <a:ext cx="571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30925" name="Rectangle 173"/>
          <p:cNvSpPr>
            <a:spLocks noChangeArrowheads="1"/>
          </p:cNvSpPr>
          <p:nvPr/>
        </p:nvSpPr>
        <p:spPr bwMode="auto">
          <a:xfrm>
            <a:off x="6621463" y="608013"/>
            <a:ext cx="2159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330926" name="Rectangle 174"/>
          <p:cNvSpPr>
            <a:spLocks noChangeArrowheads="1"/>
          </p:cNvSpPr>
          <p:nvPr/>
        </p:nvSpPr>
        <p:spPr bwMode="auto">
          <a:xfrm>
            <a:off x="6132513" y="322263"/>
            <a:ext cx="254952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7" name="Freeform 175"/>
          <p:cNvSpPr>
            <a:spLocks/>
          </p:cNvSpPr>
          <p:nvPr/>
        </p:nvSpPr>
        <p:spPr bwMode="auto">
          <a:xfrm>
            <a:off x="8467725" y="3590925"/>
            <a:ext cx="255588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8" name="Freeform 176"/>
          <p:cNvSpPr>
            <a:spLocks/>
          </p:cNvSpPr>
          <p:nvPr/>
        </p:nvSpPr>
        <p:spPr bwMode="auto">
          <a:xfrm>
            <a:off x="8553450" y="3590925"/>
            <a:ext cx="254000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29" name="Rectangle 177"/>
          <p:cNvSpPr>
            <a:spLocks noChangeArrowheads="1"/>
          </p:cNvSpPr>
          <p:nvPr/>
        </p:nvSpPr>
        <p:spPr bwMode="auto">
          <a:xfrm>
            <a:off x="6302375" y="152400"/>
            <a:ext cx="14874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0930" name="Rectangle 178"/>
          <p:cNvSpPr>
            <a:spLocks noChangeArrowheads="1"/>
          </p:cNvSpPr>
          <p:nvPr/>
        </p:nvSpPr>
        <p:spPr bwMode="auto">
          <a:xfrm>
            <a:off x="6375400" y="184150"/>
            <a:ext cx="330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newPC</a:t>
            </a:r>
            <a:endParaRPr lang="en-US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Instruction Decoding</a:t>
            </a:r>
          </a:p>
        </p:txBody>
      </p:sp>
      <p:sp>
        <p:nvSpPr>
          <p:cNvPr id="334021" name="Rectangle 197"/>
          <p:cNvSpPr>
            <a:spLocks noGrp="1" noChangeArrowheads="1"/>
          </p:cNvSpPr>
          <p:nvPr>
            <p:ph type="body" idx="1"/>
          </p:nvPr>
        </p:nvSpPr>
        <p:spPr>
          <a:xfrm>
            <a:off x="290513" y="4572000"/>
            <a:ext cx="8294687" cy="1860550"/>
          </a:xfrm>
        </p:spPr>
        <p:txBody>
          <a:bodyPr/>
          <a:lstStyle/>
          <a:p>
            <a:pPr>
              <a:tabLst>
                <a:tab pos="3829050" algn="l"/>
              </a:tabLst>
            </a:pPr>
            <a:r>
              <a:rPr lang="en-US"/>
              <a:t>Instruction Format</a:t>
            </a:r>
          </a:p>
          <a:p>
            <a:pPr lvl="1">
              <a:tabLst>
                <a:tab pos="3829050" algn="l"/>
              </a:tabLst>
            </a:pPr>
            <a:r>
              <a:rPr lang="en-US"/>
              <a:t>Instruction byte	icode:ifun</a:t>
            </a:r>
          </a:p>
          <a:p>
            <a:pPr lvl="1">
              <a:tabLst>
                <a:tab pos="3829050" algn="l"/>
              </a:tabLst>
            </a:pPr>
            <a:r>
              <a:rPr lang="en-US"/>
              <a:t>Optional register byte	rA:rB</a:t>
            </a:r>
          </a:p>
          <a:p>
            <a:pPr lvl="1">
              <a:tabLst>
                <a:tab pos="3829050" algn="l"/>
              </a:tabLst>
            </a:pPr>
            <a:r>
              <a:rPr lang="en-US"/>
              <a:t>Optional constant word	valC</a:t>
            </a:r>
          </a:p>
        </p:txBody>
      </p:sp>
      <p:grpSp>
        <p:nvGrpSpPr>
          <p:cNvPr id="333904" name="Group 80"/>
          <p:cNvGrpSpPr>
            <a:grpSpLocks/>
          </p:cNvGrpSpPr>
          <p:nvPr/>
        </p:nvGrpSpPr>
        <p:grpSpPr bwMode="auto">
          <a:xfrm>
            <a:off x="2508250" y="1998663"/>
            <a:ext cx="609600" cy="280987"/>
            <a:chOff x="1536" y="2208"/>
            <a:chExt cx="384" cy="192"/>
          </a:xfrm>
        </p:grpSpPr>
        <p:sp>
          <p:nvSpPr>
            <p:cNvPr id="333905" name="Rectangle 81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333906" name="Rectangle 82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33907" name="Rectangle 83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333908" name="Group 84"/>
          <p:cNvGrpSpPr>
            <a:grpSpLocks/>
          </p:cNvGrpSpPr>
          <p:nvPr/>
        </p:nvGrpSpPr>
        <p:grpSpPr bwMode="auto">
          <a:xfrm>
            <a:off x="3117850" y="1998663"/>
            <a:ext cx="609600" cy="280987"/>
            <a:chOff x="1920" y="2208"/>
            <a:chExt cx="384" cy="192"/>
          </a:xfrm>
        </p:grpSpPr>
        <p:sp>
          <p:nvSpPr>
            <p:cNvPr id="333909" name="Rectangle 85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33910" name="Rectangle 86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33911" name="Rectangle 87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33912" name="Rectangle 88"/>
          <p:cNvSpPr>
            <a:spLocks noChangeArrowheads="1"/>
          </p:cNvSpPr>
          <p:nvPr/>
        </p:nvSpPr>
        <p:spPr bwMode="auto">
          <a:xfrm>
            <a:off x="3727450" y="1998663"/>
            <a:ext cx="4864100" cy="280987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334004" name="Text Box 180"/>
          <p:cNvSpPr txBox="1">
            <a:spLocks noChangeArrowheads="1"/>
          </p:cNvSpPr>
          <p:nvPr/>
        </p:nvSpPr>
        <p:spPr bwMode="auto">
          <a:xfrm>
            <a:off x="984250" y="2836863"/>
            <a:ext cx="954088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r"/>
            <a:r>
              <a:rPr lang="en-US"/>
              <a:t>icode</a:t>
            </a:r>
          </a:p>
        </p:txBody>
      </p:sp>
      <p:sp>
        <p:nvSpPr>
          <p:cNvPr id="334006" name="Text Box 182"/>
          <p:cNvSpPr txBox="1">
            <a:spLocks noChangeArrowheads="1"/>
          </p:cNvSpPr>
          <p:nvPr/>
        </p:nvSpPr>
        <p:spPr bwMode="auto">
          <a:xfrm>
            <a:off x="984250" y="3141663"/>
            <a:ext cx="954088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r"/>
            <a:r>
              <a:rPr lang="en-US"/>
              <a:t>ifun</a:t>
            </a:r>
          </a:p>
        </p:txBody>
      </p:sp>
      <p:sp>
        <p:nvSpPr>
          <p:cNvPr id="334007" name="Text Box 183"/>
          <p:cNvSpPr txBox="1">
            <a:spLocks noChangeArrowheads="1"/>
          </p:cNvSpPr>
          <p:nvPr/>
        </p:nvSpPr>
        <p:spPr bwMode="auto">
          <a:xfrm>
            <a:off x="984250" y="3446463"/>
            <a:ext cx="954088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r"/>
            <a:r>
              <a:rPr lang="en-US"/>
              <a:t>rA</a:t>
            </a:r>
          </a:p>
        </p:txBody>
      </p:sp>
      <p:sp>
        <p:nvSpPr>
          <p:cNvPr id="334008" name="Text Box 184"/>
          <p:cNvSpPr txBox="1">
            <a:spLocks noChangeArrowheads="1"/>
          </p:cNvSpPr>
          <p:nvPr/>
        </p:nvSpPr>
        <p:spPr bwMode="auto">
          <a:xfrm>
            <a:off x="984250" y="3751263"/>
            <a:ext cx="954088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r"/>
            <a:r>
              <a:rPr lang="en-US"/>
              <a:t>rB</a:t>
            </a:r>
          </a:p>
        </p:txBody>
      </p:sp>
      <p:sp>
        <p:nvSpPr>
          <p:cNvPr id="334009" name="Text Box 185"/>
          <p:cNvSpPr txBox="1">
            <a:spLocks noChangeArrowheads="1"/>
          </p:cNvSpPr>
          <p:nvPr/>
        </p:nvSpPr>
        <p:spPr bwMode="auto">
          <a:xfrm>
            <a:off x="984250" y="4056063"/>
            <a:ext cx="954088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r"/>
            <a:r>
              <a:rPr lang="en-US"/>
              <a:t>valC</a:t>
            </a:r>
          </a:p>
        </p:txBody>
      </p:sp>
      <p:sp>
        <p:nvSpPr>
          <p:cNvPr id="334010" name="Freeform 186"/>
          <p:cNvSpPr>
            <a:spLocks/>
          </p:cNvSpPr>
          <p:nvPr/>
        </p:nvSpPr>
        <p:spPr bwMode="auto">
          <a:xfrm>
            <a:off x="1974850" y="2303463"/>
            <a:ext cx="685800" cy="685800"/>
          </a:xfrm>
          <a:custGeom>
            <a:avLst/>
            <a:gdLst/>
            <a:ahLst/>
            <a:cxnLst>
              <a:cxn ang="0">
                <a:pos x="0" y="432"/>
              </a:cxn>
              <a:cxn ang="0">
                <a:pos x="144" y="432"/>
              </a:cxn>
              <a:cxn ang="0">
                <a:pos x="432" y="0"/>
              </a:cxn>
            </a:cxnLst>
            <a:rect l="0" t="0" r="r" b="b"/>
            <a:pathLst>
              <a:path w="432" h="432">
                <a:moveTo>
                  <a:pt x="0" y="432"/>
                </a:moveTo>
                <a:lnTo>
                  <a:pt x="144" y="432"/>
                </a:lnTo>
                <a:lnTo>
                  <a:pt x="432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1" name="Freeform 187"/>
          <p:cNvSpPr>
            <a:spLocks/>
          </p:cNvSpPr>
          <p:nvPr/>
        </p:nvSpPr>
        <p:spPr bwMode="auto">
          <a:xfrm>
            <a:off x="1974850" y="2303463"/>
            <a:ext cx="990600" cy="990600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192" y="624"/>
              </a:cxn>
              <a:cxn ang="0">
                <a:pos x="624" y="0"/>
              </a:cxn>
            </a:cxnLst>
            <a:rect l="0" t="0" r="r" b="b"/>
            <a:pathLst>
              <a:path w="624" h="624">
                <a:moveTo>
                  <a:pt x="0" y="624"/>
                </a:moveTo>
                <a:lnTo>
                  <a:pt x="192" y="624"/>
                </a:lnTo>
                <a:lnTo>
                  <a:pt x="624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2" name="Freeform 188"/>
          <p:cNvSpPr>
            <a:spLocks/>
          </p:cNvSpPr>
          <p:nvPr/>
        </p:nvSpPr>
        <p:spPr bwMode="auto">
          <a:xfrm>
            <a:off x="1974850" y="2303463"/>
            <a:ext cx="1295400" cy="12954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240" y="816"/>
              </a:cxn>
              <a:cxn ang="0">
                <a:pos x="816" y="0"/>
              </a:cxn>
            </a:cxnLst>
            <a:rect l="0" t="0" r="r" b="b"/>
            <a:pathLst>
              <a:path w="816" h="816">
                <a:moveTo>
                  <a:pt x="0" y="816"/>
                </a:moveTo>
                <a:lnTo>
                  <a:pt x="240" y="816"/>
                </a:lnTo>
                <a:lnTo>
                  <a:pt x="816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3" name="Freeform 189"/>
          <p:cNvSpPr>
            <a:spLocks/>
          </p:cNvSpPr>
          <p:nvPr/>
        </p:nvSpPr>
        <p:spPr bwMode="auto">
          <a:xfrm>
            <a:off x="1974850" y="2303463"/>
            <a:ext cx="1600200" cy="1600200"/>
          </a:xfrm>
          <a:custGeom>
            <a:avLst/>
            <a:gdLst/>
            <a:ahLst/>
            <a:cxnLst>
              <a:cxn ang="0">
                <a:pos x="0" y="1008"/>
              </a:cxn>
              <a:cxn ang="0">
                <a:pos x="336" y="1008"/>
              </a:cxn>
              <a:cxn ang="0">
                <a:pos x="1008" y="0"/>
              </a:cxn>
            </a:cxnLst>
            <a:rect l="0" t="0" r="r" b="b"/>
            <a:pathLst>
              <a:path w="1008" h="1008">
                <a:moveTo>
                  <a:pt x="0" y="1008"/>
                </a:moveTo>
                <a:lnTo>
                  <a:pt x="336" y="1008"/>
                </a:lnTo>
                <a:lnTo>
                  <a:pt x="1008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4" name="Freeform 190"/>
          <p:cNvSpPr>
            <a:spLocks/>
          </p:cNvSpPr>
          <p:nvPr/>
        </p:nvSpPr>
        <p:spPr bwMode="auto">
          <a:xfrm>
            <a:off x="1974850" y="2303463"/>
            <a:ext cx="4108450" cy="1905000"/>
          </a:xfrm>
          <a:custGeom>
            <a:avLst/>
            <a:gdLst/>
            <a:ahLst/>
            <a:cxnLst>
              <a:cxn ang="0">
                <a:pos x="0" y="1200"/>
              </a:cxn>
              <a:cxn ang="0">
                <a:pos x="816" y="1200"/>
              </a:cxn>
              <a:cxn ang="0">
                <a:pos x="1632" y="0"/>
              </a:cxn>
            </a:cxnLst>
            <a:rect l="0" t="0" r="r" b="b"/>
            <a:pathLst>
              <a:path w="1632" h="1200">
                <a:moveTo>
                  <a:pt x="0" y="1200"/>
                </a:moveTo>
                <a:lnTo>
                  <a:pt x="816" y="1200"/>
                </a:lnTo>
                <a:lnTo>
                  <a:pt x="1632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6" name="AutoShape 192"/>
          <p:cNvSpPr>
            <a:spLocks/>
          </p:cNvSpPr>
          <p:nvPr/>
        </p:nvSpPr>
        <p:spPr bwMode="auto">
          <a:xfrm rot="5400000">
            <a:off x="3308350" y="1503363"/>
            <a:ext cx="228600" cy="609600"/>
          </a:xfrm>
          <a:prstGeom prst="leftBrace">
            <a:avLst>
              <a:gd name="adj1" fmla="val 22222"/>
              <a:gd name="adj2" fmla="val 48694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7" name="AutoShape 193"/>
          <p:cNvSpPr>
            <a:spLocks/>
          </p:cNvSpPr>
          <p:nvPr/>
        </p:nvSpPr>
        <p:spPr bwMode="auto">
          <a:xfrm rot="5400000">
            <a:off x="6019006" y="-597694"/>
            <a:ext cx="280987" cy="4864100"/>
          </a:xfrm>
          <a:prstGeom prst="leftBrace">
            <a:avLst>
              <a:gd name="adj1" fmla="val 88889"/>
              <a:gd name="adj2" fmla="val 49866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34018" name="Text Box 194"/>
          <p:cNvSpPr txBox="1">
            <a:spLocks noChangeArrowheads="1"/>
          </p:cNvSpPr>
          <p:nvPr/>
        </p:nvSpPr>
        <p:spPr bwMode="auto">
          <a:xfrm>
            <a:off x="2913063" y="1219200"/>
            <a:ext cx="10191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/>
              <a:t>Optional</a:t>
            </a:r>
          </a:p>
        </p:txBody>
      </p:sp>
      <p:sp>
        <p:nvSpPr>
          <p:cNvPr id="334019" name="Text Box 195"/>
          <p:cNvSpPr txBox="1">
            <a:spLocks noChangeArrowheads="1"/>
          </p:cNvSpPr>
          <p:nvPr/>
        </p:nvSpPr>
        <p:spPr bwMode="auto">
          <a:xfrm>
            <a:off x="5626100" y="1236663"/>
            <a:ext cx="10191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r>
              <a:rPr lang="en-US" dirty="0"/>
              <a:t>Optional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Arith./Logical Operation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828800"/>
            <a:ext cx="4070350" cy="4603750"/>
          </a:xfrm>
        </p:spPr>
        <p:txBody>
          <a:bodyPr/>
          <a:lstStyle/>
          <a:p>
            <a:pPr marL="0" indent="0"/>
            <a:r>
              <a:rPr lang="en-US" sz="2000" dirty="0"/>
              <a:t>Fetch</a:t>
            </a:r>
          </a:p>
          <a:p>
            <a:pPr lvl="1"/>
            <a:r>
              <a:rPr lang="en-US" sz="1800" dirty="0"/>
              <a:t>Read 2 bytes</a:t>
            </a:r>
          </a:p>
          <a:p>
            <a:pPr marL="0" indent="0"/>
            <a:r>
              <a:rPr lang="en-US" sz="2000" dirty="0"/>
              <a:t>Decode</a:t>
            </a:r>
          </a:p>
          <a:p>
            <a:pPr lvl="1"/>
            <a:r>
              <a:rPr lang="en-US" sz="1800" dirty="0"/>
              <a:t>Read operand registers</a:t>
            </a:r>
          </a:p>
          <a:p>
            <a:pPr marL="0" indent="0"/>
            <a:r>
              <a:rPr lang="en-US" sz="2000" dirty="0"/>
              <a:t>Execute</a:t>
            </a:r>
          </a:p>
          <a:p>
            <a:pPr lvl="1"/>
            <a:r>
              <a:rPr lang="en-US" sz="1800" dirty="0"/>
              <a:t>Perform operation</a:t>
            </a:r>
          </a:p>
          <a:p>
            <a:pPr lvl="1"/>
            <a:r>
              <a:rPr lang="en-US" sz="1800" dirty="0"/>
              <a:t>Set condition codes</a:t>
            </a:r>
          </a:p>
        </p:txBody>
      </p:sp>
      <p:sp>
        <p:nvSpPr>
          <p:cNvPr id="346127" name="Rectangle 15"/>
          <p:cNvSpPr>
            <a:spLocks noGrp="1" noChangeArrowheads="1"/>
          </p:cNvSpPr>
          <p:nvPr>
            <p:ph type="body" sz="half" idx="2"/>
          </p:nvPr>
        </p:nvSpPr>
        <p:spPr>
          <a:xfrm>
            <a:off x="4513263" y="1828800"/>
            <a:ext cx="4071937" cy="4603750"/>
          </a:xfrm>
        </p:spPr>
        <p:txBody>
          <a:bodyPr/>
          <a:lstStyle/>
          <a:p>
            <a:pPr marL="0" indent="0"/>
            <a:r>
              <a:rPr lang="en-US" sz="2000"/>
              <a:t>Memory</a:t>
            </a:r>
          </a:p>
          <a:p>
            <a:pPr lvl="1"/>
            <a:r>
              <a:rPr lang="en-US" sz="1800"/>
              <a:t>Do nothing</a:t>
            </a:r>
          </a:p>
          <a:p>
            <a:pPr marL="0" indent="0"/>
            <a:r>
              <a:rPr lang="en-US" sz="2000"/>
              <a:t>Write back</a:t>
            </a:r>
          </a:p>
          <a:p>
            <a:pPr lvl="1"/>
            <a:r>
              <a:rPr lang="en-US" sz="1800"/>
              <a:t>Update register</a:t>
            </a:r>
          </a:p>
          <a:p>
            <a:pPr marL="0" indent="0"/>
            <a:r>
              <a:rPr lang="en-US" sz="2000"/>
              <a:t>PC Update</a:t>
            </a:r>
          </a:p>
          <a:p>
            <a:pPr lvl="1"/>
            <a:r>
              <a:rPr lang="en-US" sz="1800"/>
              <a:t>Increment PC by 2</a:t>
            </a:r>
          </a:p>
        </p:txBody>
      </p:sp>
      <p:grpSp>
        <p:nvGrpSpPr>
          <p:cNvPr id="346128" name="Group 16"/>
          <p:cNvGrpSpPr>
            <a:grpSpLocks/>
          </p:cNvGrpSpPr>
          <p:nvPr/>
        </p:nvGrpSpPr>
        <p:grpSpPr bwMode="auto">
          <a:xfrm>
            <a:off x="2438400" y="1066800"/>
            <a:ext cx="3657600" cy="609600"/>
            <a:chOff x="1968" y="672"/>
            <a:chExt cx="2304" cy="384"/>
          </a:xfrm>
        </p:grpSpPr>
        <p:sp>
          <p:nvSpPr>
            <p:cNvPr id="346116" name="Rectangle 4"/>
            <p:cNvSpPr>
              <a:spLocks noChangeArrowheads="1"/>
            </p:cNvSpPr>
            <p:nvPr/>
          </p:nvSpPr>
          <p:spPr bwMode="auto">
            <a:xfrm>
              <a:off x="1968" y="672"/>
              <a:ext cx="2304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46117" name="Group 5"/>
            <p:cNvGrpSpPr>
              <a:grpSpLocks/>
            </p:cNvGrpSpPr>
            <p:nvPr/>
          </p:nvGrpSpPr>
          <p:grpSpPr bwMode="auto">
            <a:xfrm>
              <a:off x="2112" y="768"/>
              <a:ext cx="1968" cy="192"/>
              <a:chOff x="528" y="1680"/>
              <a:chExt cx="1968" cy="192"/>
            </a:xfrm>
          </p:grpSpPr>
          <p:sp>
            <p:nvSpPr>
              <p:cNvPr id="346118" name="Rectangle 6"/>
              <p:cNvSpPr>
                <a:spLocks noChangeArrowheads="1"/>
              </p:cNvSpPr>
              <p:nvPr/>
            </p:nvSpPr>
            <p:spPr bwMode="auto">
              <a:xfrm>
                <a:off x="528" y="1680"/>
                <a:ext cx="1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 dirty="0" err="1">
                    <a:solidFill>
                      <a:schemeClr val="folHlink"/>
                    </a:solidFill>
                    <a:latin typeface="Courier New" pitchFamily="49" charset="0"/>
                  </a:rPr>
                  <a:t>OPq</a:t>
                </a: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 </a:t>
                </a:r>
                <a:r>
                  <a:rPr lang="en-US" sz="1600" dirty="0" err="1">
                    <a:solidFill>
                      <a:schemeClr val="folHlink"/>
                    </a:solidFill>
                  </a:rPr>
                  <a:t>rA</a:t>
                </a: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, </a:t>
                </a:r>
                <a:r>
                  <a:rPr lang="en-US" sz="1600" dirty="0" err="1">
                    <a:solidFill>
                      <a:schemeClr val="folHlink"/>
                    </a:solidFill>
                  </a:rPr>
                  <a:t>rB</a:t>
                </a:r>
                <a:endParaRPr lang="en-US" sz="1600" dirty="0">
                  <a:solidFill>
                    <a:schemeClr val="folHlink"/>
                  </a:solidFill>
                </a:endParaRPr>
              </a:p>
            </p:txBody>
          </p:sp>
          <p:grpSp>
            <p:nvGrpSpPr>
              <p:cNvPr id="346119" name="Group 7"/>
              <p:cNvGrpSpPr>
                <a:grpSpLocks/>
              </p:cNvGrpSpPr>
              <p:nvPr/>
            </p:nvGrpSpPr>
            <p:grpSpPr bwMode="auto">
              <a:xfrm>
                <a:off x="1728" y="1680"/>
                <a:ext cx="384" cy="192"/>
                <a:chOff x="1296" y="2544"/>
                <a:chExt cx="384" cy="192"/>
              </a:xfrm>
            </p:grpSpPr>
            <p:sp>
              <p:nvSpPr>
                <p:cNvPr id="346120" name="Rectangle 8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chemeClr val="folHlink"/>
                      </a:solidFill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346121" name="Rectangle 9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/>
                    <a:t>fn</a:t>
                  </a:r>
                </a:p>
              </p:txBody>
            </p:sp>
            <p:sp>
              <p:nvSpPr>
                <p:cNvPr id="3461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600">
                    <a:solidFill>
                      <a:schemeClr val="folHlink"/>
                    </a:solidFill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46123" name="Group 11"/>
              <p:cNvGrpSpPr>
                <a:grpSpLocks/>
              </p:cNvGrpSpPr>
              <p:nvPr/>
            </p:nvGrpSpPr>
            <p:grpSpPr bwMode="auto">
              <a:xfrm>
                <a:off x="2112" y="1680"/>
                <a:ext cx="384" cy="192"/>
                <a:chOff x="1680" y="2544"/>
                <a:chExt cx="384" cy="192"/>
              </a:xfrm>
            </p:grpSpPr>
            <p:sp>
              <p:nvSpPr>
                <p:cNvPr id="3461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chemeClr val="folHlink"/>
                      </a:solidFill>
                    </a:rPr>
                    <a:t>rA</a:t>
                  </a:r>
                </a:p>
              </p:txBody>
            </p:sp>
            <p:sp>
              <p:nvSpPr>
                <p:cNvPr id="346125" name="Rectangle 13"/>
                <p:cNvSpPr>
                  <a:spLocks noChangeArrowheads="1"/>
                </p:cNvSpPr>
                <p:nvPr/>
              </p:nvSpPr>
              <p:spPr bwMode="auto">
                <a:xfrm>
                  <a:off x="187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chemeClr val="folHlink"/>
                      </a:solidFill>
                    </a:rPr>
                    <a:t>rB</a:t>
                  </a:r>
                </a:p>
              </p:txBody>
            </p:sp>
            <p:sp>
              <p:nvSpPr>
                <p:cNvPr id="346126" name="Rectangle 14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600">
                    <a:solidFill>
                      <a:schemeClr val="folHlink"/>
                    </a:solidFill>
                    <a:latin typeface="Courier New" pitchFamily="49" charset="0"/>
                  </a:endParaRPr>
                </a:p>
              </p:txBody>
            </p:sp>
          </p:grpSp>
        </p:grp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Computation: Arith/Log. Ops</a:t>
            </a:r>
          </a:p>
        </p:txBody>
      </p:sp>
      <p:sp>
        <p:nvSpPr>
          <p:cNvPr id="331816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Formulate instruction execution as sequence of simple steps</a:t>
            </a:r>
          </a:p>
          <a:p>
            <a:pPr lvl="1"/>
            <a:r>
              <a:rPr lang="en-US"/>
              <a:t>Use same general form for all instructions</a:t>
            </a: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OPq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, </a:t>
            </a:r>
            <a:r>
              <a:rPr lang="en-US" sz="1600" dirty="0" err="1"/>
              <a:t>rB</a:t>
            </a:r>
            <a:endParaRPr lang="en-US" sz="1600" dirty="0"/>
          </a:p>
        </p:txBody>
      </p:sp>
      <p:grpSp>
        <p:nvGrpSpPr>
          <p:cNvPr id="331824" name="Group 48"/>
          <p:cNvGrpSpPr>
            <a:grpSpLocks/>
          </p:cNvGrpSpPr>
          <p:nvPr/>
        </p:nvGrpSpPr>
        <p:grpSpPr bwMode="auto">
          <a:xfrm>
            <a:off x="914400" y="1295400"/>
            <a:ext cx="7010400" cy="1219200"/>
            <a:chOff x="576" y="816"/>
            <a:chExt cx="4416" cy="768"/>
          </a:xfrm>
        </p:grpSpPr>
        <p:sp>
          <p:nvSpPr>
            <p:cNvPr id="331781" name="Text Box 5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icode:ifun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[PC]</a:t>
              </a:r>
            </a:p>
          </p:txBody>
        </p:sp>
        <p:sp>
          <p:nvSpPr>
            <p:cNvPr id="331782" name="Text Box 6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rA:rB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[PC+1]</a:t>
              </a:r>
            </a:p>
          </p:txBody>
        </p:sp>
        <p:sp>
          <p:nvSpPr>
            <p:cNvPr id="331783" name="Text Box 7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31784" name="Text Box 8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valP </a:t>
              </a:r>
              <a:r>
                <a:rPr lang="en-US" sz="1600">
                  <a:sym typeface="Symbol" pitchFamily="18" charset="2"/>
                </a:rPr>
                <a:t> PC+2</a:t>
              </a:r>
            </a:p>
          </p:txBody>
        </p:sp>
        <p:sp>
          <p:nvSpPr>
            <p:cNvPr id="331796" name="Text Box 2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1797" name="Text Box 2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Fetch</a:t>
              </a:r>
            </a:p>
          </p:txBody>
        </p:sp>
        <p:sp>
          <p:nvSpPr>
            <p:cNvPr id="331803" name="Text Box 27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instruction byte</a:t>
              </a:r>
            </a:p>
          </p:txBody>
        </p:sp>
        <p:sp>
          <p:nvSpPr>
            <p:cNvPr id="331804" name="Text Box 28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register byte</a:t>
              </a:r>
            </a:p>
          </p:txBody>
        </p:sp>
        <p:sp>
          <p:nvSpPr>
            <p:cNvPr id="331805" name="Text Box 29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31806" name="Text Box 30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Compute next PC</a:t>
              </a:r>
            </a:p>
          </p:txBody>
        </p:sp>
      </p:grpSp>
      <p:grpSp>
        <p:nvGrpSpPr>
          <p:cNvPr id="331823" name="Group 47"/>
          <p:cNvGrpSpPr>
            <a:grpSpLocks/>
          </p:cNvGrpSpPr>
          <p:nvPr/>
        </p:nvGrpSpPr>
        <p:grpSpPr bwMode="auto">
          <a:xfrm>
            <a:off x="914400" y="2514600"/>
            <a:ext cx="7010400" cy="609600"/>
            <a:chOff x="576" y="1584"/>
            <a:chExt cx="4416" cy="384"/>
          </a:xfrm>
        </p:grpSpPr>
        <p:sp>
          <p:nvSpPr>
            <p:cNvPr id="331785" name="Text Box 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valA </a:t>
              </a:r>
              <a:r>
                <a:rPr lang="en-US" sz="1600">
                  <a:sym typeface="Symbol" pitchFamily="18" charset="2"/>
                </a:rPr>
                <a:t> R[rA]</a:t>
              </a:r>
            </a:p>
          </p:txBody>
        </p:sp>
        <p:sp>
          <p:nvSpPr>
            <p:cNvPr id="331786" name="Text Box 10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valB </a:t>
              </a:r>
              <a:r>
                <a:rPr lang="en-US" sz="1600">
                  <a:sym typeface="Symbol" pitchFamily="18" charset="2"/>
                </a:rPr>
                <a:t> R[rB]</a:t>
              </a:r>
            </a:p>
          </p:txBody>
        </p:sp>
        <p:sp>
          <p:nvSpPr>
            <p:cNvPr id="331795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1798" name="Text Box 22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31807" name="Text Box 3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A</a:t>
              </a:r>
            </a:p>
          </p:txBody>
        </p:sp>
        <p:sp>
          <p:nvSpPr>
            <p:cNvPr id="331808" name="Text Box 3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B</a:t>
              </a:r>
            </a:p>
          </p:txBody>
        </p:sp>
      </p:grpSp>
      <p:grpSp>
        <p:nvGrpSpPr>
          <p:cNvPr id="331819" name="Group 43"/>
          <p:cNvGrpSpPr>
            <a:grpSpLocks/>
          </p:cNvGrpSpPr>
          <p:nvPr/>
        </p:nvGrpSpPr>
        <p:grpSpPr bwMode="auto">
          <a:xfrm>
            <a:off x="914400" y="3124200"/>
            <a:ext cx="7010400" cy="609600"/>
            <a:chOff x="576" y="1968"/>
            <a:chExt cx="4416" cy="384"/>
          </a:xfrm>
        </p:grpSpPr>
        <p:sp>
          <p:nvSpPr>
            <p:cNvPr id="331787" name="Text Box 11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valE </a:t>
              </a:r>
              <a:r>
                <a:rPr lang="en-US" sz="1600">
                  <a:sym typeface="Symbol" pitchFamily="18" charset="2"/>
                </a:rPr>
                <a:t> valB OP valA</a:t>
              </a:r>
            </a:p>
          </p:txBody>
        </p:sp>
        <p:sp>
          <p:nvSpPr>
            <p:cNvPr id="331788" name="Text Box 12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Set CC</a:t>
              </a:r>
            </a:p>
          </p:txBody>
        </p:sp>
        <p:sp>
          <p:nvSpPr>
            <p:cNvPr id="331794" name="Text Box 18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1799" name="Text Box 23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31809" name="Text Box 33"/>
            <p:cNvSpPr txBox="1">
              <a:spLocks noChangeArrowheads="1"/>
            </p:cNvSpPr>
            <p:nvPr/>
          </p:nvSpPr>
          <p:spPr bwMode="auto">
            <a:xfrm>
              <a:off x="3216" y="196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Perform ALU operation</a:t>
              </a:r>
            </a:p>
          </p:txBody>
        </p:sp>
        <p:sp>
          <p:nvSpPr>
            <p:cNvPr id="331810" name="Text Box 34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Set condition code register</a:t>
              </a:r>
            </a:p>
          </p:txBody>
        </p:sp>
      </p:grpSp>
      <p:grpSp>
        <p:nvGrpSpPr>
          <p:cNvPr id="331826" name="Group 50"/>
          <p:cNvGrpSpPr>
            <a:grpSpLocks/>
          </p:cNvGrpSpPr>
          <p:nvPr/>
        </p:nvGrpSpPr>
        <p:grpSpPr bwMode="auto">
          <a:xfrm>
            <a:off x="914400" y="3733800"/>
            <a:ext cx="7010400" cy="304800"/>
            <a:chOff x="576" y="2352"/>
            <a:chExt cx="4416" cy="192"/>
          </a:xfrm>
        </p:grpSpPr>
        <p:sp>
          <p:nvSpPr>
            <p:cNvPr id="331789" name="Text Box 13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  <p:sp>
          <p:nvSpPr>
            <p:cNvPr id="331800" name="Text Box 24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31811" name="Text Box 35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</p:grpSp>
      <p:grpSp>
        <p:nvGrpSpPr>
          <p:cNvPr id="331827" name="Group 51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31790" name="Text Box 14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R[rB] </a:t>
              </a:r>
              <a:r>
                <a:rPr lang="en-US" sz="1600">
                  <a:sym typeface="Symbol" pitchFamily="18" charset="2"/>
                </a:rPr>
                <a:t> valE</a:t>
              </a:r>
            </a:p>
          </p:txBody>
        </p:sp>
        <p:sp>
          <p:nvSpPr>
            <p:cNvPr id="331791" name="Text Box 15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31793" name="Text Box 1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1801" name="Text Box 25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31812" name="Text Box 36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 back result</a:t>
              </a:r>
            </a:p>
          </p:txBody>
        </p:sp>
        <p:sp>
          <p:nvSpPr>
            <p:cNvPr id="331813" name="Text Box 37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</p:grpSp>
      <p:grpSp>
        <p:nvGrpSpPr>
          <p:cNvPr id="331822" name="Group 46"/>
          <p:cNvGrpSpPr>
            <a:grpSpLocks/>
          </p:cNvGrpSpPr>
          <p:nvPr/>
        </p:nvGrpSpPr>
        <p:grpSpPr bwMode="auto">
          <a:xfrm>
            <a:off x="914400" y="4648200"/>
            <a:ext cx="7010400" cy="304800"/>
            <a:chOff x="576" y="2928"/>
            <a:chExt cx="4416" cy="192"/>
          </a:xfrm>
        </p:grpSpPr>
        <p:sp>
          <p:nvSpPr>
            <p:cNvPr id="331792" name="Text Box 16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</a:t>
              </a:r>
              <a:r>
                <a:rPr lang="en-US" sz="1600">
                  <a:sym typeface="Symbol" pitchFamily="18" charset="2"/>
                </a:rPr>
                <a:t> valP</a:t>
              </a:r>
            </a:p>
          </p:txBody>
        </p:sp>
        <p:sp>
          <p:nvSpPr>
            <p:cNvPr id="331802" name="Text Box 26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  <p:sp>
          <p:nvSpPr>
            <p:cNvPr id="331814" name="Text Box 38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PC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</a:t>
            </a:r>
            <a:r>
              <a:rPr lang="en-US" dirty="0" err="1">
                <a:latin typeface="Courier New" pitchFamily="49" charset="0"/>
              </a:rPr>
              <a:t>rmmovq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828800"/>
            <a:ext cx="4070350" cy="4603750"/>
          </a:xfrm>
        </p:spPr>
        <p:txBody>
          <a:bodyPr/>
          <a:lstStyle/>
          <a:p>
            <a:pPr marL="0" indent="0"/>
            <a:r>
              <a:rPr lang="en-US" sz="2000" dirty="0"/>
              <a:t>Fetch</a:t>
            </a:r>
          </a:p>
          <a:p>
            <a:pPr lvl="1"/>
            <a:r>
              <a:rPr lang="en-US" sz="1800" dirty="0"/>
              <a:t>Read 10 bytes</a:t>
            </a:r>
          </a:p>
          <a:p>
            <a:pPr marL="0" indent="0"/>
            <a:r>
              <a:rPr lang="en-US" sz="2000" dirty="0"/>
              <a:t>Decode</a:t>
            </a:r>
          </a:p>
          <a:p>
            <a:pPr lvl="1"/>
            <a:r>
              <a:rPr lang="en-US" sz="1800" dirty="0"/>
              <a:t>Read operand registers</a:t>
            </a:r>
          </a:p>
          <a:p>
            <a:pPr marL="0" indent="0"/>
            <a:r>
              <a:rPr lang="en-US" sz="2000" dirty="0"/>
              <a:t>Execute</a:t>
            </a:r>
          </a:p>
          <a:p>
            <a:pPr lvl="1"/>
            <a:r>
              <a:rPr lang="en-US" sz="1800" dirty="0"/>
              <a:t>Compute effective address</a:t>
            </a:r>
          </a:p>
        </p:txBody>
      </p:sp>
      <p:sp>
        <p:nvSpPr>
          <p:cNvPr id="3481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3263" y="1828800"/>
            <a:ext cx="4071937" cy="4603750"/>
          </a:xfrm>
        </p:spPr>
        <p:txBody>
          <a:bodyPr/>
          <a:lstStyle/>
          <a:p>
            <a:pPr marL="0" indent="0"/>
            <a:r>
              <a:rPr lang="en-US" sz="2000" dirty="0"/>
              <a:t>Memory</a:t>
            </a:r>
          </a:p>
          <a:p>
            <a:pPr lvl="1"/>
            <a:r>
              <a:rPr lang="en-US" sz="1800" dirty="0"/>
              <a:t>Write to memory</a:t>
            </a:r>
          </a:p>
          <a:p>
            <a:pPr marL="0" indent="0"/>
            <a:r>
              <a:rPr lang="en-US" sz="2000" dirty="0"/>
              <a:t>Write back</a:t>
            </a:r>
          </a:p>
          <a:p>
            <a:pPr lvl="1"/>
            <a:r>
              <a:rPr lang="en-US" sz="1800" dirty="0"/>
              <a:t>Do nothing</a:t>
            </a:r>
          </a:p>
          <a:p>
            <a:pPr marL="0" indent="0"/>
            <a:r>
              <a:rPr lang="en-US" sz="2000" dirty="0"/>
              <a:t>PC Update</a:t>
            </a:r>
          </a:p>
          <a:p>
            <a:pPr lvl="1"/>
            <a:r>
              <a:rPr lang="en-US" sz="1800" dirty="0"/>
              <a:t>Increment PC by 10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1000" y="1060450"/>
            <a:ext cx="8299450" cy="609600"/>
            <a:chOff x="1524000" y="1143000"/>
            <a:chExt cx="8299450" cy="609600"/>
          </a:xfrm>
        </p:grpSpPr>
        <p:sp>
          <p:nvSpPr>
            <p:cNvPr id="348177" name="Rectangle 17"/>
            <p:cNvSpPr>
              <a:spLocks noChangeArrowheads="1"/>
            </p:cNvSpPr>
            <p:nvPr/>
          </p:nvSpPr>
          <p:spPr bwMode="auto">
            <a:xfrm>
              <a:off x="1524000" y="1143000"/>
              <a:ext cx="8299450" cy="6096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48178" name="Group 18"/>
            <p:cNvGrpSpPr>
              <a:grpSpLocks/>
            </p:cNvGrpSpPr>
            <p:nvPr/>
          </p:nvGrpSpPr>
          <p:grpSpPr bwMode="auto">
            <a:xfrm>
              <a:off x="1676400" y="1289050"/>
              <a:ext cx="7994650" cy="311150"/>
              <a:chOff x="480" y="2588"/>
              <a:chExt cx="5036" cy="196"/>
            </a:xfrm>
          </p:grpSpPr>
          <p:sp>
            <p:nvSpPr>
              <p:cNvPr id="348179" name="Rectangle 19"/>
              <p:cNvSpPr>
                <a:spLocks noChangeArrowheads="1"/>
              </p:cNvSpPr>
              <p:nvPr/>
            </p:nvSpPr>
            <p:spPr bwMode="auto">
              <a:xfrm>
                <a:off x="480" y="2592"/>
                <a:ext cx="1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 dirty="0" err="1">
                    <a:solidFill>
                      <a:schemeClr val="folHlink"/>
                    </a:solidFill>
                    <a:latin typeface="Courier New" pitchFamily="49" charset="0"/>
                  </a:rPr>
                  <a:t>rmmovq</a:t>
                </a:r>
                <a:r>
                  <a:rPr lang="en-US" sz="1600" dirty="0">
                    <a:solidFill>
                      <a:schemeClr val="folHlink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folHlink"/>
                    </a:solidFill>
                  </a:rPr>
                  <a:t>rA</a:t>
                </a: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,</a:t>
                </a:r>
                <a:r>
                  <a:rPr lang="en-US" sz="1600" dirty="0">
                    <a:solidFill>
                      <a:schemeClr val="folHlink"/>
                    </a:solidFill>
                  </a:rPr>
                  <a:t> D</a:t>
                </a: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(</a:t>
                </a:r>
                <a:r>
                  <a:rPr lang="en-US" sz="1600" dirty="0" err="1">
                    <a:solidFill>
                      <a:schemeClr val="folHlink"/>
                    </a:solidFill>
                  </a:rPr>
                  <a:t>rB</a:t>
                </a:r>
                <a:r>
                  <a:rPr lang="en-US" sz="1600" dirty="0">
                    <a:solidFill>
                      <a:schemeClr val="folHlink"/>
                    </a:solidFill>
                  </a:rPr>
                  <a:t>)</a:t>
                </a:r>
              </a:p>
            </p:txBody>
          </p:sp>
          <p:grpSp>
            <p:nvGrpSpPr>
              <p:cNvPr id="348180" name="Group 20"/>
              <p:cNvGrpSpPr>
                <a:grpSpLocks/>
              </p:cNvGrpSpPr>
              <p:nvPr/>
            </p:nvGrpSpPr>
            <p:grpSpPr bwMode="auto">
              <a:xfrm>
                <a:off x="1680" y="2588"/>
                <a:ext cx="3836" cy="196"/>
                <a:chOff x="3168" y="3356"/>
                <a:chExt cx="3836" cy="196"/>
              </a:xfrm>
            </p:grpSpPr>
            <p:grpSp>
              <p:nvGrpSpPr>
                <p:cNvPr id="348181" name="Group 21"/>
                <p:cNvGrpSpPr>
                  <a:grpSpLocks/>
                </p:cNvGrpSpPr>
                <p:nvPr/>
              </p:nvGrpSpPr>
              <p:grpSpPr bwMode="auto">
                <a:xfrm>
                  <a:off x="3168" y="3360"/>
                  <a:ext cx="384" cy="192"/>
                  <a:chOff x="1296" y="2544"/>
                  <a:chExt cx="384" cy="192"/>
                </a:xfrm>
              </p:grpSpPr>
              <p:sp>
                <p:nvSpPr>
                  <p:cNvPr id="348182" name="Rectangle 22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2544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dirty="0">
                        <a:latin typeface="Courier New" pitchFamily="49" charset="0"/>
                      </a:rPr>
                      <a:t>4</a:t>
                    </a:r>
                  </a:p>
                </p:txBody>
              </p:sp>
              <p:sp>
                <p:nvSpPr>
                  <p:cNvPr id="348183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2544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>
                        <a:latin typeface="Courier New" pitchFamily="49" charset="0"/>
                      </a:rPr>
                      <a:t>0</a:t>
                    </a:r>
                  </a:p>
                </p:txBody>
              </p:sp>
              <p:sp>
                <p:nvSpPr>
                  <p:cNvPr id="348184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1296" y="2544"/>
                    <a:ext cx="384" cy="19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endParaRPr lang="en-US">
                      <a:latin typeface="Courier New" pitchFamily="49" charset="0"/>
                    </a:endParaRPr>
                  </a:p>
                </p:txBody>
              </p:sp>
            </p:grpSp>
            <p:grpSp>
              <p:nvGrpSpPr>
                <p:cNvPr id="348185" name="Group 25"/>
                <p:cNvGrpSpPr>
                  <a:grpSpLocks/>
                </p:cNvGrpSpPr>
                <p:nvPr/>
              </p:nvGrpSpPr>
              <p:grpSpPr bwMode="auto">
                <a:xfrm>
                  <a:off x="3552" y="3360"/>
                  <a:ext cx="384" cy="192"/>
                  <a:chOff x="2688" y="1632"/>
                  <a:chExt cx="384" cy="192"/>
                </a:xfrm>
              </p:grpSpPr>
              <p:sp>
                <p:nvSpPr>
                  <p:cNvPr id="348186" name="Rectangle 26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632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 sz="1600">
                        <a:solidFill>
                          <a:schemeClr val="folHlink"/>
                        </a:solidFill>
                      </a:rPr>
                      <a:t>rA</a:t>
                    </a:r>
                  </a:p>
                </p:txBody>
              </p:sp>
              <p:sp>
                <p:nvSpPr>
                  <p:cNvPr id="34818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1632"/>
                    <a:ext cx="192" cy="19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r>
                      <a:rPr lang="en-US"/>
                      <a:t>rB</a:t>
                    </a:r>
                  </a:p>
                </p:txBody>
              </p:sp>
              <p:sp>
                <p:nvSpPr>
                  <p:cNvPr id="34818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632"/>
                    <a:ext cx="384" cy="19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pPr eaLnBrk="1" hangingPunct="1">
                      <a:lnSpc>
                        <a:spcPct val="100000"/>
                      </a:lnSpc>
                    </a:pPr>
                    <a:endParaRPr lang="en-US">
                      <a:latin typeface="Courier New" pitchFamily="49" charset="0"/>
                    </a:endParaRPr>
                  </a:p>
                </p:txBody>
              </p:sp>
            </p:grpSp>
            <p:sp>
              <p:nvSpPr>
                <p:cNvPr id="348189" name="Rectangle 29"/>
                <p:cNvSpPr>
                  <a:spLocks noChangeArrowheads="1"/>
                </p:cNvSpPr>
                <p:nvPr/>
              </p:nvSpPr>
              <p:spPr bwMode="auto">
                <a:xfrm>
                  <a:off x="3936" y="3356"/>
                  <a:ext cx="3068" cy="196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/>
                    <a:t>D</a:t>
                  </a:r>
                </a:p>
              </p:txBody>
            </p:sp>
          </p:grpSp>
        </p:grpSp>
      </p:grp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8" name="Text Box 10"/>
          <p:cNvSpPr txBox="1">
            <a:spLocks noChangeArrowheads="1"/>
          </p:cNvSpPr>
          <p:nvPr/>
        </p:nvSpPr>
        <p:spPr bwMode="auto">
          <a:xfrm>
            <a:off x="2133600" y="1295400"/>
            <a:ext cx="2819400" cy="1219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Computation: </a:t>
            </a:r>
            <a:r>
              <a:rPr lang="en-US" dirty="0" err="1">
                <a:latin typeface="Courier New" pitchFamily="49" charset="0"/>
              </a:rPr>
              <a:t>rmmovq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Use ALU for address computation</a:t>
            </a:r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>
                <a:latin typeface="Courier New" pitchFamily="49" charset="0"/>
              </a:rPr>
              <a:t>rmmovq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, D(</a:t>
            </a:r>
            <a:r>
              <a:rPr lang="en-US" sz="1600" dirty="0" err="1"/>
              <a:t>rB</a:t>
            </a:r>
            <a:r>
              <a:rPr lang="en-US" sz="1600" dirty="0"/>
              <a:t>)</a:t>
            </a:r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2133600" y="12954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icode:ifun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M</a:t>
            </a:r>
            <a:r>
              <a:rPr lang="en-US" sz="1600" baseline="-25000" dirty="0"/>
              <a:t>1</a:t>
            </a:r>
            <a:r>
              <a:rPr lang="en-US" sz="1600" dirty="0"/>
              <a:t>[PC]</a:t>
            </a:r>
          </a:p>
        </p:txBody>
      </p:sp>
      <p:sp>
        <p:nvSpPr>
          <p:cNvPr id="339975" name="Text Box 7"/>
          <p:cNvSpPr txBox="1">
            <a:spLocks noChangeArrowheads="1"/>
          </p:cNvSpPr>
          <p:nvPr/>
        </p:nvSpPr>
        <p:spPr bwMode="auto">
          <a:xfrm>
            <a:off x="2133600" y="16002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rA:rB </a:t>
            </a:r>
            <a:r>
              <a:rPr lang="en-US" sz="1600">
                <a:sym typeface="Symbol" pitchFamily="18" charset="2"/>
              </a:rPr>
              <a:t></a:t>
            </a:r>
            <a:r>
              <a:rPr lang="en-US" sz="1600"/>
              <a:t> M</a:t>
            </a:r>
            <a:r>
              <a:rPr lang="en-US" sz="1600" baseline="-25000"/>
              <a:t>1</a:t>
            </a:r>
            <a:r>
              <a:rPr lang="en-US" sz="1600"/>
              <a:t>[PC+1]</a:t>
            </a:r>
          </a:p>
        </p:txBody>
      </p:sp>
      <p:sp>
        <p:nvSpPr>
          <p:cNvPr id="339976" name="Text Box 8"/>
          <p:cNvSpPr txBox="1">
            <a:spLocks noChangeArrowheads="1"/>
          </p:cNvSpPr>
          <p:nvPr/>
        </p:nvSpPr>
        <p:spPr bwMode="auto">
          <a:xfrm>
            <a:off x="2133600" y="19050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valC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M</a:t>
            </a:r>
            <a:r>
              <a:rPr lang="en-US" sz="1600" baseline="-25000" dirty="0"/>
              <a:t>8</a:t>
            </a:r>
            <a:r>
              <a:rPr lang="en-US" sz="1600" dirty="0"/>
              <a:t>[PC+2]</a:t>
            </a:r>
          </a:p>
        </p:txBody>
      </p:sp>
      <p:sp>
        <p:nvSpPr>
          <p:cNvPr id="339977" name="Text Box 9"/>
          <p:cNvSpPr txBox="1">
            <a:spLocks noChangeArrowheads="1"/>
          </p:cNvSpPr>
          <p:nvPr/>
        </p:nvSpPr>
        <p:spPr bwMode="auto">
          <a:xfrm>
            <a:off x="2133600" y="22098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valP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 PC+10</a:t>
            </a:r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914400" y="1295400"/>
            <a:ext cx="1219200" cy="1219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Fetch</a:t>
            </a:r>
          </a:p>
        </p:txBody>
      </p:sp>
      <p:sp>
        <p:nvSpPr>
          <p:cNvPr id="339980" name="Text Box 12"/>
          <p:cNvSpPr txBox="1">
            <a:spLocks noChangeArrowheads="1"/>
          </p:cNvSpPr>
          <p:nvPr/>
        </p:nvSpPr>
        <p:spPr bwMode="auto">
          <a:xfrm>
            <a:off x="5105400" y="12954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Read instruction byte</a:t>
            </a:r>
          </a:p>
        </p:txBody>
      </p:sp>
      <p:sp>
        <p:nvSpPr>
          <p:cNvPr id="339981" name="Text Box 13"/>
          <p:cNvSpPr txBox="1">
            <a:spLocks noChangeArrowheads="1"/>
          </p:cNvSpPr>
          <p:nvPr/>
        </p:nvSpPr>
        <p:spPr bwMode="auto">
          <a:xfrm>
            <a:off x="5105400" y="16002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/>
              <a:t>Read register byte</a:t>
            </a:r>
          </a:p>
        </p:txBody>
      </p:sp>
      <p:sp>
        <p:nvSpPr>
          <p:cNvPr id="339982" name="Text Box 14"/>
          <p:cNvSpPr txBox="1">
            <a:spLocks noChangeArrowheads="1"/>
          </p:cNvSpPr>
          <p:nvPr/>
        </p:nvSpPr>
        <p:spPr bwMode="auto">
          <a:xfrm>
            <a:off x="5105400" y="19050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/>
              <a:t>Read displacement D</a:t>
            </a:r>
          </a:p>
        </p:txBody>
      </p:sp>
      <p:sp>
        <p:nvSpPr>
          <p:cNvPr id="339983" name="Text Box 15"/>
          <p:cNvSpPr txBox="1">
            <a:spLocks noChangeArrowheads="1"/>
          </p:cNvSpPr>
          <p:nvPr/>
        </p:nvSpPr>
        <p:spPr bwMode="auto">
          <a:xfrm>
            <a:off x="5105400" y="22098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Compute next PC</a:t>
            </a:r>
          </a:p>
        </p:txBody>
      </p:sp>
      <p:grpSp>
        <p:nvGrpSpPr>
          <p:cNvPr id="339984" name="Group 16"/>
          <p:cNvGrpSpPr>
            <a:grpSpLocks/>
          </p:cNvGrpSpPr>
          <p:nvPr/>
        </p:nvGrpSpPr>
        <p:grpSpPr bwMode="auto">
          <a:xfrm>
            <a:off x="914400" y="2514600"/>
            <a:ext cx="7010400" cy="609600"/>
            <a:chOff x="576" y="1584"/>
            <a:chExt cx="4416" cy="384"/>
          </a:xfrm>
        </p:grpSpPr>
        <p:sp>
          <p:nvSpPr>
            <p:cNvPr id="339985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valA </a:t>
              </a:r>
              <a:r>
                <a:rPr lang="en-US" sz="1600">
                  <a:sym typeface="Symbol" pitchFamily="18" charset="2"/>
                </a:rPr>
                <a:t> R[rA]</a:t>
              </a:r>
            </a:p>
          </p:txBody>
        </p:sp>
        <p:sp>
          <p:nvSpPr>
            <p:cNvPr id="339986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valB </a:t>
              </a:r>
              <a:r>
                <a:rPr lang="en-US" sz="1600">
                  <a:sym typeface="Symbol" pitchFamily="18" charset="2"/>
                </a:rPr>
                <a:t> R[rB]</a:t>
              </a:r>
            </a:p>
          </p:txBody>
        </p:sp>
        <p:sp>
          <p:nvSpPr>
            <p:cNvPr id="339987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9988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39989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A</a:t>
              </a:r>
            </a:p>
          </p:txBody>
        </p:sp>
        <p:sp>
          <p:nvSpPr>
            <p:cNvPr id="339990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B</a:t>
              </a:r>
            </a:p>
          </p:txBody>
        </p:sp>
      </p:grpSp>
      <p:grpSp>
        <p:nvGrpSpPr>
          <p:cNvPr id="339991" name="Group 23"/>
          <p:cNvGrpSpPr>
            <a:grpSpLocks/>
          </p:cNvGrpSpPr>
          <p:nvPr/>
        </p:nvGrpSpPr>
        <p:grpSpPr bwMode="auto">
          <a:xfrm>
            <a:off x="914400" y="3124200"/>
            <a:ext cx="7010400" cy="609600"/>
            <a:chOff x="576" y="1968"/>
            <a:chExt cx="4416" cy="384"/>
          </a:xfrm>
        </p:grpSpPr>
        <p:sp>
          <p:nvSpPr>
            <p:cNvPr id="339992" name="Text Box 24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valE </a:t>
              </a:r>
              <a:r>
                <a:rPr lang="en-US" sz="1600">
                  <a:sym typeface="Symbol" pitchFamily="18" charset="2"/>
                </a:rPr>
                <a:t> valB + valC</a:t>
              </a:r>
            </a:p>
          </p:txBody>
        </p:sp>
        <p:sp>
          <p:nvSpPr>
            <p:cNvPr id="339993" name="Text Box 25"/>
            <p:cNvSpPr txBox="1">
              <a:spLocks noChangeArrowheads="1"/>
            </p:cNvSpPr>
            <p:nvPr/>
          </p:nvSpPr>
          <p:spPr bwMode="auto">
            <a:xfrm>
              <a:off x="1344" y="2160"/>
              <a:ext cx="1776" cy="192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9994" name="Text Box 26"/>
            <p:cNvSpPr txBox="1">
              <a:spLocks noChangeArrowheads="1"/>
            </p:cNvSpPr>
            <p:nvPr/>
          </p:nvSpPr>
          <p:spPr bwMode="auto">
            <a:xfrm>
              <a:off x="1344" y="1968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9995" name="Text Box 27"/>
            <p:cNvSpPr txBox="1">
              <a:spLocks noChangeArrowheads="1"/>
            </p:cNvSpPr>
            <p:nvPr/>
          </p:nvSpPr>
          <p:spPr bwMode="auto">
            <a:xfrm>
              <a:off x="576" y="1968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39996" name="Text Box 28"/>
            <p:cNvSpPr txBox="1">
              <a:spLocks noChangeArrowheads="1"/>
            </p:cNvSpPr>
            <p:nvPr/>
          </p:nvSpPr>
          <p:spPr bwMode="auto">
            <a:xfrm>
              <a:off x="3216" y="196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Compute effective address</a:t>
              </a:r>
            </a:p>
          </p:txBody>
        </p:sp>
        <p:sp>
          <p:nvSpPr>
            <p:cNvPr id="339997" name="Text Box 29"/>
            <p:cNvSpPr txBox="1">
              <a:spLocks noChangeArrowheads="1"/>
            </p:cNvSpPr>
            <p:nvPr/>
          </p:nvSpPr>
          <p:spPr bwMode="auto">
            <a:xfrm>
              <a:off x="3216" y="216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339998" name="Group 30"/>
          <p:cNvGrpSpPr>
            <a:grpSpLocks/>
          </p:cNvGrpSpPr>
          <p:nvPr/>
        </p:nvGrpSpPr>
        <p:grpSpPr bwMode="auto">
          <a:xfrm>
            <a:off x="914400" y="3733800"/>
            <a:ext cx="7010400" cy="304800"/>
            <a:chOff x="576" y="2352"/>
            <a:chExt cx="4416" cy="192"/>
          </a:xfrm>
        </p:grpSpPr>
        <p:sp>
          <p:nvSpPr>
            <p:cNvPr id="339999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 M</a:t>
              </a:r>
              <a:r>
                <a:rPr lang="en-US" sz="1600" baseline="-25000" dirty="0"/>
                <a:t>8</a:t>
              </a:r>
              <a:r>
                <a:rPr lang="en-US" sz="1600" dirty="0"/>
                <a:t>[</a:t>
              </a:r>
              <a:r>
                <a:rPr lang="en-US" sz="1600" dirty="0" err="1"/>
                <a:t>valE</a:t>
              </a:r>
              <a:r>
                <a:rPr lang="en-US" sz="1600" dirty="0"/>
                <a:t>] </a:t>
              </a:r>
              <a:r>
                <a:rPr lang="en-US" sz="1600" dirty="0">
                  <a:sym typeface="Symbol" pitchFamily="18" charset="2"/>
                </a:rPr>
                <a:t></a:t>
              </a:r>
              <a:r>
                <a:rPr lang="en-US" sz="1600" dirty="0"/>
                <a:t> </a:t>
              </a:r>
              <a:r>
                <a:rPr lang="en-US" sz="1600" dirty="0" err="1"/>
                <a:t>valA</a:t>
              </a:r>
              <a:endParaRPr lang="en-US" sz="1600" dirty="0"/>
            </a:p>
          </p:txBody>
        </p:sp>
        <p:sp>
          <p:nvSpPr>
            <p:cNvPr id="340000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40001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 value to memory  </a:t>
              </a:r>
            </a:p>
          </p:txBody>
        </p:sp>
      </p:grpSp>
      <p:grpSp>
        <p:nvGrpSpPr>
          <p:cNvPr id="340002" name="Group 34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40003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0004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0005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0006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40007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0008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</p:grpSp>
      <p:grpSp>
        <p:nvGrpSpPr>
          <p:cNvPr id="340009" name="Group 41"/>
          <p:cNvGrpSpPr>
            <a:grpSpLocks/>
          </p:cNvGrpSpPr>
          <p:nvPr/>
        </p:nvGrpSpPr>
        <p:grpSpPr bwMode="auto">
          <a:xfrm>
            <a:off x="914400" y="4648200"/>
            <a:ext cx="7010400" cy="304800"/>
            <a:chOff x="576" y="2928"/>
            <a:chExt cx="4416" cy="192"/>
          </a:xfrm>
        </p:grpSpPr>
        <p:sp>
          <p:nvSpPr>
            <p:cNvPr id="340010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</a:t>
              </a:r>
              <a:r>
                <a:rPr lang="en-US" sz="1600">
                  <a:sym typeface="Symbol" pitchFamily="18" charset="2"/>
                </a:rPr>
                <a:t> valP</a:t>
              </a:r>
            </a:p>
          </p:txBody>
        </p:sp>
        <p:sp>
          <p:nvSpPr>
            <p:cNvPr id="340011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  <p:sp>
          <p:nvSpPr>
            <p:cNvPr id="340012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PC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</a:t>
            </a:r>
            <a:r>
              <a:rPr lang="en-US" dirty="0" err="1">
                <a:latin typeface="Courier New" pitchFamily="49" charset="0"/>
              </a:rPr>
              <a:t>popq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828800"/>
            <a:ext cx="4070350" cy="4603750"/>
          </a:xfrm>
        </p:spPr>
        <p:txBody>
          <a:bodyPr/>
          <a:lstStyle/>
          <a:p>
            <a:pPr marL="0" indent="0"/>
            <a:r>
              <a:rPr lang="en-US" sz="2000" dirty="0"/>
              <a:t>Fetch</a:t>
            </a:r>
          </a:p>
          <a:p>
            <a:pPr lvl="1"/>
            <a:r>
              <a:rPr lang="en-US" sz="1800" dirty="0"/>
              <a:t>Read 2 bytes</a:t>
            </a:r>
          </a:p>
          <a:p>
            <a:pPr marL="0" indent="0"/>
            <a:r>
              <a:rPr lang="en-US" sz="2000" dirty="0"/>
              <a:t>Decode</a:t>
            </a:r>
          </a:p>
          <a:p>
            <a:pPr lvl="1"/>
            <a:r>
              <a:rPr lang="en-US" sz="1800" dirty="0"/>
              <a:t>Read stack pointer</a:t>
            </a:r>
          </a:p>
          <a:p>
            <a:pPr marL="0" indent="0"/>
            <a:r>
              <a:rPr lang="en-US" sz="2000" dirty="0"/>
              <a:t>Execute</a:t>
            </a:r>
          </a:p>
          <a:p>
            <a:pPr lvl="1"/>
            <a:r>
              <a:rPr lang="en-US" sz="1800" dirty="0"/>
              <a:t>Increment stack pointer by 8</a:t>
            </a:r>
          </a:p>
        </p:txBody>
      </p:sp>
      <p:sp>
        <p:nvSpPr>
          <p:cNvPr id="3491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3263" y="1828800"/>
            <a:ext cx="4071937" cy="4603750"/>
          </a:xfrm>
        </p:spPr>
        <p:txBody>
          <a:bodyPr/>
          <a:lstStyle/>
          <a:p>
            <a:pPr marL="0" indent="0"/>
            <a:r>
              <a:rPr lang="en-US" sz="2000"/>
              <a:t>Memory</a:t>
            </a:r>
          </a:p>
          <a:p>
            <a:pPr lvl="1"/>
            <a:r>
              <a:rPr lang="en-US" sz="1800"/>
              <a:t>Read from old stack pointer</a:t>
            </a:r>
          </a:p>
          <a:p>
            <a:pPr marL="0" indent="0"/>
            <a:r>
              <a:rPr lang="en-US" sz="2000"/>
              <a:t>Write back</a:t>
            </a:r>
          </a:p>
          <a:p>
            <a:pPr lvl="1"/>
            <a:r>
              <a:rPr lang="en-US" sz="1800"/>
              <a:t>Update stack pointer</a:t>
            </a:r>
          </a:p>
          <a:p>
            <a:pPr lvl="1"/>
            <a:r>
              <a:rPr lang="en-US" sz="1800"/>
              <a:t>Write result to register</a:t>
            </a:r>
          </a:p>
          <a:p>
            <a:pPr marL="0" indent="0"/>
            <a:r>
              <a:rPr lang="en-US" sz="2000"/>
              <a:t>PC Update</a:t>
            </a:r>
          </a:p>
          <a:p>
            <a:pPr lvl="1"/>
            <a:r>
              <a:rPr lang="en-US" sz="1800"/>
              <a:t>Increment PC by 2</a:t>
            </a:r>
          </a:p>
        </p:txBody>
      </p:sp>
      <p:grpSp>
        <p:nvGrpSpPr>
          <p:cNvPr id="349201" name="Group 17"/>
          <p:cNvGrpSpPr>
            <a:grpSpLocks/>
          </p:cNvGrpSpPr>
          <p:nvPr/>
        </p:nvGrpSpPr>
        <p:grpSpPr bwMode="auto">
          <a:xfrm>
            <a:off x="2514600" y="1066800"/>
            <a:ext cx="3322638" cy="609600"/>
            <a:chOff x="403" y="816"/>
            <a:chExt cx="2093" cy="384"/>
          </a:xfrm>
        </p:grpSpPr>
        <p:sp>
          <p:nvSpPr>
            <p:cNvPr id="349202" name="Rectangle 18"/>
            <p:cNvSpPr>
              <a:spLocks noChangeArrowheads="1"/>
            </p:cNvSpPr>
            <p:nvPr/>
          </p:nvSpPr>
          <p:spPr bwMode="auto">
            <a:xfrm>
              <a:off x="403" y="816"/>
              <a:ext cx="2093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49203" name="Rectangle 19"/>
            <p:cNvSpPr>
              <a:spLocks noChangeArrowheads="1"/>
            </p:cNvSpPr>
            <p:nvPr/>
          </p:nvSpPr>
          <p:spPr bwMode="auto">
            <a:xfrm>
              <a:off x="547" y="912"/>
              <a:ext cx="1200" cy="1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 dirty="0" err="1">
                  <a:solidFill>
                    <a:schemeClr val="folHlink"/>
                  </a:solidFill>
                  <a:latin typeface="Courier New" pitchFamily="49" charset="0"/>
                </a:rPr>
                <a:t>popq</a:t>
              </a:r>
              <a:r>
                <a:rPr lang="en-US" sz="1600" dirty="0">
                  <a:solidFill>
                    <a:schemeClr val="folHlink"/>
                  </a:solidFill>
                </a:rPr>
                <a:t> </a:t>
              </a:r>
              <a:r>
                <a:rPr lang="en-US" sz="1600" dirty="0" err="1">
                  <a:solidFill>
                    <a:schemeClr val="folHlink"/>
                  </a:solidFill>
                </a:rPr>
                <a:t>rA</a:t>
              </a:r>
              <a:endParaRPr lang="en-US" sz="1600" dirty="0">
                <a:solidFill>
                  <a:schemeClr val="folHlink"/>
                </a:solidFill>
              </a:endParaRPr>
            </a:p>
          </p:txBody>
        </p:sp>
        <p:grpSp>
          <p:nvGrpSpPr>
            <p:cNvPr id="349204" name="Group 20"/>
            <p:cNvGrpSpPr>
              <a:grpSpLocks/>
            </p:cNvGrpSpPr>
            <p:nvPr/>
          </p:nvGrpSpPr>
          <p:grpSpPr bwMode="auto">
            <a:xfrm>
              <a:off x="1536" y="912"/>
              <a:ext cx="384" cy="192"/>
              <a:chOff x="1296" y="2544"/>
              <a:chExt cx="384" cy="192"/>
            </a:xfrm>
          </p:grpSpPr>
          <p:sp>
            <p:nvSpPr>
              <p:cNvPr id="349205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49206" name="Rectangle 2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49207" name="Rectangle 2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grpSp>
          <p:nvGrpSpPr>
            <p:cNvPr id="349208" name="Group 24"/>
            <p:cNvGrpSpPr>
              <a:grpSpLocks/>
            </p:cNvGrpSpPr>
            <p:nvPr/>
          </p:nvGrpSpPr>
          <p:grpSpPr bwMode="auto">
            <a:xfrm>
              <a:off x="1920" y="912"/>
              <a:ext cx="384" cy="192"/>
              <a:chOff x="1296" y="2544"/>
              <a:chExt cx="384" cy="192"/>
            </a:xfrm>
          </p:grpSpPr>
          <p:sp>
            <p:nvSpPr>
              <p:cNvPr id="349209" name="Rectangle 25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</a:rPr>
                  <a:t>rA</a:t>
                </a:r>
              </a:p>
            </p:txBody>
          </p:sp>
          <p:sp>
            <p:nvSpPr>
              <p:cNvPr id="349210" name="Rectangle 26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49211" name="Rectangle 27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Computation: </a:t>
            </a:r>
            <a:r>
              <a:rPr lang="en-US" dirty="0" err="1">
                <a:latin typeface="Courier New" pitchFamily="49" charset="0"/>
              </a:rPr>
              <a:t>popq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Use ALU to increment stack pointer</a:t>
            </a:r>
          </a:p>
          <a:p>
            <a:pPr lvl="1"/>
            <a:r>
              <a:rPr lang="en-US"/>
              <a:t>Must update two registers</a:t>
            </a:r>
          </a:p>
          <a:p>
            <a:pPr lvl="2"/>
            <a:r>
              <a:rPr lang="en-US"/>
              <a:t>Popped value</a:t>
            </a:r>
          </a:p>
          <a:p>
            <a:pPr lvl="2"/>
            <a:r>
              <a:rPr lang="en-US"/>
              <a:t>New stack pointer</a:t>
            </a: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>
                <a:latin typeface="Courier New" pitchFamily="49" charset="0"/>
              </a:rPr>
              <a:t>popq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endParaRPr lang="en-US" sz="1600" dirty="0"/>
          </a:p>
        </p:txBody>
      </p:sp>
      <p:grpSp>
        <p:nvGrpSpPr>
          <p:cNvPr id="340997" name="Group 5"/>
          <p:cNvGrpSpPr>
            <a:grpSpLocks/>
          </p:cNvGrpSpPr>
          <p:nvPr/>
        </p:nvGrpSpPr>
        <p:grpSpPr bwMode="auto">
          <a:xfrm>
            <a:off x="914400" y="1295400"/>
            <a:ext cx="7010400" cy="1219200"/>
            <a:chOff x="576" y="816"/>
            <a:chExt cx="4416" cy="768"/>
          </a:xfrm>
        </p:grpSpPr>
        <p:sp>
          <p:nvSpPr>
            <p:cNvPr id="340998" name="Text Box 6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icode:ifun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[PC]</a:t>
              </a:r>
            </a:p>
          </p:txBody>
        </p:sp>
        <p:sp>
          <p:nvSpPr>
            <p:cNvPr id="340999" name="Text Box 7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rA:rB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[PC+1]</a:t>
              </a:r>
            </a:p>
          </p:txBody>
        </p:sp>
        <p:sp>
          <p:nvSpPr>
            <p:cNvPr id="341000" name="Text Box 8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1001" name="Text Box 9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valP </a:t>
              </a:r>
              <a:r>
                <a:rPr lang="en-US" sz="1600">
                  <a:sym typeface="Symbol" pitchFamily="18" charset="2"/>
                </a:rPr>
                <a:t> PC+2</a:t>
              </a:r>
            </a:p>
          </p:txBody>
        </p:sp>
        <p:sp>
          <p:nvSpPr>
            <p:cNvPr id="341002" name="Text Box 1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1003" name="Text Box 1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Fetch</a:t>
              </a:r>
            </a:p>
          </p:txBody>
        </p:sp>
        <p:sp>
          <p:nvSpPr>
            <p:cNvPr id="341004" name="Text Box 12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instruction byte</a:t>
              </a:r>
            </a:p>
          </p:txBody>
        </p:sp>
        <p:sp>
          <p:nvSpPr>
            <p:cNvPr id="341005" name="Text Box 13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register byte</a:t>
              </a:r>
            </a:p>
          </p:txBody>
        </p:sp>
        <p:sp>
          <p:nvSpPr>
            <p:cNvPr id="341006" name="Text Box 14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1007" name="Text Box 15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Compute next PC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14400" y="2514600"/>
            <a:ext cx="7010400" cy="609600"/>
            <a:chOff x="914400" y="2514600"/>
            <a:chExt cx="7010400" cy="609600"/>
          </a:xfrm>
        </p:grpSpPr>
        <p:sp>
          <p:nvSpPr>
            <p:cNvPr id="341009" name="Text Box 17"/>
            <p:cNvSpPr txBox="1">
              <a:spLocks noChangeArrowheads="1"/>
            </p:cNvSpPr>
            <p:nvPr/>
          </p:nvSpPr>
          <p:spPr bwMode="auto">
            <a:xfrm>
              <a:off x="2133600" y="25146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valA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R[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>
                  <a:sym typeface="Symbol" pitchFamily="18" charset="2"/>
                </a:rPr>
                <a:t>]</a:t>
              </a:r>
            </a:p>
          </p:txBody>
        </p:sp>
        <p:sp>
          <p:nvSpPr>
            <p:cNvPr id="341010" name="Text Box 18"/>
            <p:cNvSpPr txBox="1">
              <a:spLocks noChangeArrowheads="1"/>
            </p:cNvSpPr>
            <p:nvPr/>
          </p:nvSpPr>
          <p:spPr bwMode="auto">
            <a:xfrm>
              <a:off x="2133600" y="28194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valB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R[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>
                  <a:sym typeface="Symbol" pitchFamily="18" charset="2"/>
                </a:rPr>
                <a:t>]</a:t>
              </a:r>
            </a:p>
          </p:txBody>
        </p:sp>
        <p:sp>
          <p:nvSpPr>
            <p:cNvPr id="341011" name="Text Box 19"/>
            <p:cNvSpPr txBox="1">
              <a:spLocks noChangeArrowheads="1"/>
            </p:cNvSpPr>
            <p:nvPr/>
          </p:nvSpPr>
          <p:spPr bwMode="auto">
            <a:xfrm>
              <a:off x="2133600" y="2514600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1012" name="Text Box 20"/>
            <p:cNvSpPr txBox="1">
              <a:spLocks noChangeArrowheads="1"/>
            </p:cNvSpPr>
            <p:nvPr/>
          </p:nvSpPr>
          <p:spPr bwMode="auto">
            <a:xfrm>
              <a:off x="914400" y="25146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41013" name="Text Box 21"/>
            <p:cNvSpPr txBox="1">
              <a:spLocks noChangeArrowheads="1"/>
            </p:cNvSpPr>
            <p:nvPr/>
          </p:nvSpPr>
          <p:spPr bwMode="auto">
            <a:xfrm>
              <a:off x="5105400" y="2514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stack pointer</a:t>
              </a:r>
            </a:p>
          </p:txBody>
        </p:sp>
        <p:sp>
          <p:nvSpPr>
            <p:cNvPr id="341014" name="Text Box 22"/>
            <p:cNvSpPr txBox="1">
              <a:spLocks noChangeArrowheads="1"/>
            </p:cNvSpPr>
            <p:nvPr/>
          </p:nvSpPr>
          <p:spPr bwMode="auto">
            <a:xfrm>
              <a:off x="5105400" y="28194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stack pointer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14400" y="3124200"/>
            <a:ext cx="7010400" cy="609600"/>
            <a:chOff x="914400" y="3124200"/>
            <a:chExt cx="7010400" cy="609600"/>
          </a:xfrm>
        </p:grpSpPr>
        <p:sp>
          <p:nvSpPr>
            <p:cNvPr id="341016" name="Text Box 24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valE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valB</a:t>
              </a:r>
              <a:r>
                <a:rPr lang="en-US" sz="1600" dirty="0">
                  <a:sym typeface="Symbol" pitchFamily="18" charset="2"/>
                </a:rPr>
                <a:t> + 8</a:t>
              </a:r>
            </a:p>
          </p:txBody>
        </p:sp>
        <p:sp>
          <p:nvSpPr>
            <p:cNvPr id="341017" name="Text Box 25"/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1018" name="Text Box 26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1019" name="Text Box 27"/>
            <p:cNvSpPr txBox="1">
              <a:spLocks noChangeArrowheads="1"/>
            </p:cNvSpPr>
            <p:nvPr/>
          </p:nvSpPr>
          <p:spPr bwMode="auto">
            <a:xfrm>
              <a:off x="914400" y="31242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41020" name="Text Box 28"/>
            <p:cNvSpPr txBox="1">
              <a:spLocks noChangeArrowheads="1"/>
            </p:cNvSpPr>
            <p:nvPr/>
          </p:nvSpPr>
          <p:spPr bwMode="auto">
            <a:xfrm>
              <a:off x="51054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Increment stack pointer</a:t>
              </a:r>
            </a:p>
          </p:txBody>
        </p:sp>
        <p:sp>
          <p:nvSpPr>
            <p:cNvPr id="341021" name="Text Box 29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341022" name="Group 30"/>
          <p:cNvGrpSpPr>
            <a:grpSpLocks/>
          </p:cNvGrpSpPr>
          <p:nvPr/>
        </p:nvGrpSpPr>
        <p:grpSpPr bwMode="auto">
          <a:xfrm>
            <a:off x="914400" y="3733800"/>
            <a:ext cx="7010400" cy="304800"/>
            <a:chOff x="576" y="2352"/>
            <a:chExt cx="4416" cy="192"/>
          </a:xfrm>
        </p:grpSpPr>
        <p:sp>
          <p:nvSpPr>
            <p:cNvPr id="341023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valM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</a:t>
              </a:r>
              <a:r>
                <a:rPr lang="en-US" sz="1600" dirty="0"/>
                <a:t> M</a:t>
              </a:r>
              <a:r>
                <a:rPr lang="en-US" sz="1600" baseline="-25000" dirty="0"/>
                <a:t>8</a:t>
              </a:r>
              <a:r>
                <a:rPr lang="en-US" sz="1600" dirty="0"/>
                <a:t>[</a:t>
              </a:r>
              <a:r>
                <a:rPr lang="en-US" sz="1600" dirty="0" err="1"/>
                <a:t>valA</a:t>
              </a:r>
              <a:r>
                <a:rPr lang="en-US" sz="1600" dirty="0"/>
                <a:t>]</a:t>
              </a:r>
            </a:p>
          </p:txBody>
        </p:sp>
        <p:sp>
          <p:nvSpPr>
            <p:cNvPr id="341024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41025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from stack </a:t>
              </a:r>
            </a:p>
          </p:txBody>
        </p:sp>
      </p:grpSp>
      <p:grpSp>
        <p:nvGrpSpPr>
          <p:cNvPr id="341026" name="Group 34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41027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R</a:t>
              </a:r>
              <a:r>
                <a:rPr lang="en-US" sz="1600" dirty="0">
                  <a:sym typeface="Symbol" pitchFamily="18" charset="2"/>
                </a:rPr>
                <a:t>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/>
                <a:t>]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valE</a:t>
              </a: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41028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R[rA]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valM</a:t>
              </a:r>
            </a:p>
          </p:txBody>
        </p:sp>
        <p:sp>
          <p:nvSpPr>
            <p:cNvPr id="341029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1030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41031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stack pointer</a:t>
              </a:r>
            </a:p>
          </p:txBody>
        </p:sp>
        <p:sp>
          <p:nvSpPr>
            <p:cNvPr id="341032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 back result</a:t>
              </a:r>
            </a:p>
          </p:txBody>
        </p:sp>
      </p:grpSp>
      <p:grpSp>
        <p:nvGrpSpPr>
          <p:cNvPr id="341033" name="Group 41"/>
          <p:cNvGrpSpPr>
            <a:grpSpLocks/>
          </p:cNvGrpSpPr>
          <p:nvPr/>
        </p:nvGrpSpPr>
        <p:grpSpPr bwMode="auto">
          <a:xfrm>
            <a:off x="914400" y="4648200"/>
            <a:ext cx="7010400" cy="304800"/>
            <a:chOff x="576" y="2928"/>
            <a:chExt cx="4416" cy="192"/>
          </a:xfrm>
        </p:grpSpPr>
        <p:sp>
          <p:nvSpPr>
            <p:cNvPr id="341034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</a:t>
              </a:r>
              <a:r>
                <a:rPr lang="en-US" sz="1600">
                  <a:sym typeface="Symbol" pitchFamily="18" charset="2"/>
                </a:rPr>
                <a:t> valP</a:t>
              </a:r>
            </a:p>
          </p:txBody>
        </p:sp>
        <p:sp>
          <p:nvSpPr>
            <p:cNvPr id="341035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  <p:sp>
          <p:nvSpPr>
            <p:cNvPr id="341036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PC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Conditional Moves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828800"/>
            <a:ext cx="4070350" cy="4603750"/>
          </a:xfrm>
        </p:spPr>
        <p:txBody>
          <a:bodyPr/>
          <a:lstStyle/>
          <a:p>
            <a:pPr marL="0" indent="0"/>
            <a:r>
              <a:rPr lang="en-US" sz="2000" dirty="0"/>
              <a:t>Fetch</a:t>
            </a:r>
          </a:p>
          <a:p>
            <a:pPr lvl="1"/>
            <a:r>
              <a:rPr lang="en-US" sz="1800" dirty="0"/>
              <a:t>Read 2 bytes</a:t>
            </a:r>
          </a:p>
          <a:p>
            <a:pPr marL="0" indent="0"/>
            <a:r>
              <a:rPr lang="en-US" sz="2000" dirty="0"/>
              <a:t>Decode</a:t>
            </a:r>
          </a:p>
          <a:p>
            <a:pPr lvl="1"/>
            <a:r>
              <a:rPr lang="en-US" sz="1800" dirty="0"/>
              <a:t>Read operand registers</a:t>
            </a:r>
          </a:p>
          <a:p>
            <a:pPr marL="0" indent="0"/>
            <a:r>
              <a:rPr lang="en-US" sz="2000" dirty="0"/>
              <a:t>Execute</a:t>
            </a:r>
          </a:p>
          <a:p>
            <a:pPr lvl="1"/>
            <a:r>
              <a:rPr lang="en-US" sz="1800" dirty="0"/>
              <a:t>If !</a:t>
            </a:r>
            <a:r>
              <a:rPr lang="en-US" sz="1800" dirty="0" err="1"/>
              <a:t>cnd</a:t>
            </a:r>
            <a:r>
              <a:rPr lang="en-US" sz="1800" dirty="0"/>
              <a:t>, then set destination register to 0xF</a:t>
            </a:r>
          </a:p>
        </p:txBody>
      </p:sp>
      <p:sp>
        <p:nvSpPr>
          <p:cNvPr id="346127" name="Rectangle 15"/>
          <p:cNvSpPr>
            <a:spLocks noGrp="1" noChangeArrowheads="1"/>
          </p:cNvSpPr>
          <p:nvPr>
            <p:ph type="body" sz="half" idx="2"/>
          </p:nvPr>
        </p:nvSpPr>
        <p:spPr>
          <a:xfrm>
            <a:off x="4513263" y="1828800"/>
            <a:ext cx="4071937" cy="4603750"/>
          </a:xfrm>
        </p:spPr>
        <p:txBody>
          <a:bodyPr/>
          <a:lstStyle/>
          <a:p>
            <a:pPr marL="0" indent="0"/>
            <a:r>
              <a:rPr lang="en-US" sz="2000" dirty="0"/>
              <a:t>Memory</a:t>
            </a:r>
          </a:p>
          <a:p>
            <a:pPr lvl="1"/>
            <a:r>
              <a:rPr lang="en-US" sz="1800" dirty="0"/>
              <a:t>Do nothing</a:t>
            </a:r>
          </a:p>
          <a:p>
            <a:pPr marL="0" indent="0"/>
            <a:r>
              <a:rPr lang="en-US" sz="2000" dirty="0"/>
              <a:t>Write back</a:t>
            </a:r>
          </a:p>
          <a:p>
            <a:pPr lvl="1"/>
            <a:r>
              <a:rPr lang="en-US" sz="1800" dirty="0"/>
              <a:t>Update register (or not)</a:t>
            </a:r>
          </a:p>
          <a:p>
            <a:pPr marL="0" indent="0"/>
            <a:r>
              <a:rPr lang="en-US" sz="2000" dirty="0"/>
              <a:t>PC Update</a:t>
            </a:r>
          </a:p>
          <a:p>
            <a:pPr lvl="1"/>
            <a:r>
              <a:rPr lang="en-US" sz="1800" dirty="0"/>
              <a:t>Increment PC by 2</a:t>
            </a:r>
          </a:p>
        </p:txBody>
      </p:sp>
      <p:grpSp>
        <p:nvGrpSpPr>
          <p:cNvPr id="346128" name="Group 16"/>
          <p:cNvGrpSpPr>
            <a:grpSpLocks/>
          </p:cNvGrpSpPr>
          <p:nvPr/>
        </p:nvGrpSpPr>
        <p:grpSpPr bwMode="auto">
          <a:xfrm>
            <a:off x="2438400" y="1066800"/>
            <a:ext cx="3657600" cy="609600"/>
            <a:chOff x="1968" y="672"/>
            <a:chExt cx="2304" cy="384"/>
          </a:xfrm>
        </p:grpSpPr>
        <p:sp>
          <p:nvSpPr>
            <p:cNvPr id="346116" name="Rectangle 4"/>
            <p:cNvSpPr>
              <a:spLocks noChangeArrowheads="1"/>
            </p:cNvSpPr>
            <p:nvPr/>
          </p:nvSpPr>
          <p:spPr bwMode="auto">
            <a:xfrm>
              <a:off x="1968" y="672"/>
              <a:ext cx="2304" cy="384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46117" name="Group 5"/>
            <p:cNvGrpSpPr>
              <a:grpSpLocks/>
            </p:cNvGrpSpPr>
            <p:nvPr/>
          </p:nvGrpSpPr>
          <p:grpSpPr bwMode="auto">
            <a:xfrm>
              <a:off x="2112" y="768"/>
              <a:ext cx="1968" cy="192"/>
              <a:chOff x="528" y="1680"/>
              <a:chExt cx="1968" cy="192"/>
            </a:xfrm>
          </p:grpSpPr>
          <p:sp>
            <p:nvSpPr>
              <p:cNvPr id="346118" name="Rectangle 6"/>
              <p:cNvSpPr>
                <a:spLocks noChangeArrowheads="1"/>
              </p:cNvSpPr>
              <p:nvPr/>
            </p:nvSpPr>
            <p:spPr bwMode="auto">
              <a:xfrm>
                <a:off x="528" y="1680"/>
                <a:ext cx="1200" cy="192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 dirty="0" err="1">
                    <a:solidFill>
                      <a:schemeClr val="folHlink"/>
                    </a:solidFill>
                    <a:latin typeface="Courier New" pitchFamily="49" charset="0"/>
                  </a:rPr>
                  <a:t>cmovXX</a:t>
                </a: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 </a:t>
                </a:r>
                <a:r>
                  <a:rPr lang="en-US" sz="1600" dirty="0" err="1">
                    <a:solidFill>
                      <a:schemeClr val="folHlink"/>
                    </a:solidFill>
                  </a:rPr>
                  <a:t>rA</a:t>
                </a:r>
                <a:r>
                  <a:rPr lang="en-US" sz="1600" dirty="0">
                    <a:solidFill>
                      <a:schemeClr val="folHlink"/>
                    </a:solidFill>
                    <a:latin typeface="Courier New" pitchFamily="49" charset="0"/>
                  </a:rPr>
                  <a:t>, </a:t>
                </a:r>
                <a:r>
                  <a:rPr lang="en-US" sz="1600" dirty="0" err="1">
                    <a:solidFill>
                      <a:schemeClr val="folHlink"/>
                    </a:solidFill>
                  </a:rPr>
                  <a:t>rB</a:t>
                </a:r>
                <a:endParaRPr lang="en-US" sz="1600" dirty="0">
                  <a:solidFill>
                    <a:schemeClr val="folHlink"/>
                  </a:solidFill>
                </a:endParaRPr>
              </a:p>
            </p:txBody>
          </p:sp>
          <p:grpSp>
            <p:nvGrpSpPr>
              <p:cNvPr id="346119" name="Group 7"/>
              <p:cNvGrpSpPr>
                <a:grpSpLocks/>
              </p:cNvGrpSpPr>
              <p:nvPr/>
            </p:nvGrpSpPr>
            <p:grpSpPr bwMode="auto">
              <a:xfrm>
                <a:off x="1728" y="1680"/>
                <a:ext cx="384" cy="192"/>
                <a:chOff x="1296" y="2544"/>
                <a:chExt cx="384" cy="192"/>
              </a:xfrm>
            </p:grpSpPr>
            <p:sp>
              <p:nvSpPr>
                <p:cNvPr id="346120" name="Rectangle 8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dirty="0">
                      <a:solidFill>
                        <a:schemeClr val="folHlink"/>
                      </a:solidFill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346121" name="Rectangle 9"/>
                <p:cNvSpPr>
                  <a:spLocks noChangeArrowheads="1"/>
                </p:cNvSpPr>
                <p:nvPr/>
              </p:nvSpPr>
              <p:spPr bwMode="auto">
                <a:xfrm>
                  <a:off x="1488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/>
                    <a:t>fn</a:t>
                  </a:r>
                </a:p>
              </p:txBody>
            </p:sp>
            <p:sp>
              <p:nvSpPr>
                <p:cNvPr id="346122" name="Rectangle 10"/>
                <p:cNvSpPr>
                  <a:spLocks noChangeArrowheads="1"/>
                </p:cNvSpPr>
                <p:nvPr/>
              </p:nvSpPr>
              <p:spPr bwMode="auto">
                <a:xfrm>
                  <a:off x="1296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600">
                    <a:solidFill>
                      <a:schemeClr val="folHlink"/>
                    </a:solidFill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346123" name="Group 11"/>
              <p:cNvGrpSpPr>
                <a:grpSpLocks/>
              </p:cNvGrpSpPr>
              <p:nvPr/>
            </p:nvGrpSpPr>
            <p:grpSpPr bwMode="auto">
              <a:xfrm>
                <a:off x="2112" y="1680"/>
                <a:ext cx="384" cy="192"/>
                <a:chOff x="1680" y="2544"/>
                <a:chExt cx="384" cy="192"/>
              </a:xfrm>
            </p:grpSpPr>
            <p:sp>
              <p:nvSpPr>
                <p:cNvPr id="346124" name="Rectangle 12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chemeClr val="folHlink"/>
                      </a:solidFill>
                    </a:rPr>
                    <a:t>rA</a:t>
                  </a:r>
                </a:p>
              </p:txBody>
            </p:sp>
            <p:sp>
              <p:nvSpPr>
                <p:cNvPr id="346125" name="Rectangle 13"/>
                <p:cNvSpPr>
                  <a:spLocks noChangeArrowheads="1"/>
                </p:cNvSpPr>
                <p:nvPr/>
              </p:nvSpPr>
              <p:spPr bwMode="auto">
                <a:xfrm>
                  <a:off x="1872" y="2544"/>
                  <a:ext cx="192" cy="19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>
                      <a:solidFill>
                        <a:schemeClr val="folHlink"/>
                      </a:solidFill>
                    </a:rPr>
                    <a:t>rB</a:t>
                  </a:r>
                </a:p>
              </p:txBody>
            </p:sp>
            <p:sp>
              <p:nvSpPr>
                <p:cNvPr id="346126" name="Rectangle 14"/>
                <p:cNvSpPr>
                  <a:spLocks noChangeArrowheads="1"/>
                </p:cNvSpPr>
                <p:nvPr/>
              </p:nvSpPr>
              <p:spPr bwMode="auto">
                <a:xfrm>
                  <a:off x="1680" y="254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600">
                    <a:solidFill>
                      <a:schemeClr val="folHlink"/>
                    </a:solidFill>
                    <a:latin typeface="Courier New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5279763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Computation: Cond. Move</a:t>
            </a:r>
          </a:p>
        </p:txBody>
      </p:sp>
      <p:sp>
        <p:nvSpPr>
          <p:cNvPr id="331816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 dirty="0"/>
              <a:t>Read register </a:t>
            </a:r>
            <a:r>
              <a:rPr lang="en-US" dirty="0" err="1"/>
              <a:t>rA</a:t>
            </a:r>
            <a:r>
              <a:rPr lang="en-US" dirty="0"/>
              <a:t> and pass through ALU</a:t>
            </a:r>
          </a:p>
          <a:p>
            <a:pPr lvl="1"/>
            <a:r>
              <a:rPr lang="en-US" dirty="0"/>
              <a:t>Cancel move by setting destination register to 0xF</a:t>
            </a:r>
          </a:p>
          <a:p>
            <a:pPr lvl="2"/>
            <a:r>
              <a:rPr lang="en-US" dirty="0"/>
              <a:t>If condition codes &amp; move condition indicate no move</a:t>
            </a:r>
          </a:p>
        </p:txBody>
      </p:sp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cmovXX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, </a:t>
            </a:r>
            <a:r>
              <a:rPr lang="en-US" sz="1600" dirty="0" err="1"/>
              <a:t>rB</a:t>
            </a:r>
            <a:endParaRPr lang="en-US" sz="1600" dirty="0"/>
          </a:p>
        </p:txBody>
      </p:sp>
      <p:grpSp>
        <p:nvGrpSpPr>
          <p:cNvPr id="331824" name="Group 48"/>
          <p:cNvGrpSpPr>
            <a:grpSpLocks/>
          </p:cNvGrpSpPr>
          <p:nvPr/>
        </p:nvGrpSpPr>
        <p:grpSpPr bwMode="auto">
          <a:xfrm>
            <a:off x="914400" y="1295400"/>
            <a:ext cx="7010400" cy="1219200"/>
            <a:chOff x="576" y="816"/>
            <a:chExt cx="4416" cy="768"/>
          </a:xfrm>
        </p:grpSpPr>
        <p:sp>
          <p:nvSpPr>
            <p:cNvPr id="331781" name="Text Box 5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icode:ifun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[PC]</a:t>
              </a:r>
            </a:p>
          </p:txBody>
        </p:sp>
        <p:sp>
          <p:nvSpPr>
            <p:cNvPr id="331782" name="Text Box 6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rA:rB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[PC+1]</a:t>
              </a:r>
            </a:p>
          </p:txBody>
        </p:sp>
        <p:sp>
          <p:nvSpPr>
            <p:cNvPr id="331783" name="Text Box 7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31784" name="Text Box 8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valP </a:t>
              </a:r>
              <a:r>
                <a:rPr lang="en-US" sz="1600">
                  <a:sym typeface="Symbol" pitchFamily="18" charset="2"/>
                </a:rPr>
                <a:t> PC+2</a:t>
              </a:r>
            </a:p>
          </p:txBody>
        </p:sp>
        <p:sp>
          <p:nvSpPr>
            <p:cNvPr id="331796" name="Text Box 2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1797" name="Text Box 2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Fetch</a:t>
              </a:r>
            </a:p>
          </p:txBody>
        </p:sp>
        <p:sp>
          <p:nvSpPr>
            <p:cNvPr id="331803" name="Text Box 27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instruction byte</a:t>
              </a:r>
            </a:p>
          </p:txBody>
        </p:sp>
        <p:sp>
          <p:nvSpPr>
            <p:cNvPr id="331804" name="Text Box 28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register byte</a:t>
              </a:r>
            </a:p>
          </p:txBody>
        </p:sp>
        <p:sp>
          <p:nvSpPr>
            <p:cNvPr id="331805" name="Text Box 29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31806" name="Text Box 30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Compute next PC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14400" y="2508250"/>
            <a:ext cx="7010400" cy="615950"/>
            <a:chOff x="914400" y="2508250"/>
            <a:chExt cx="7010400" cy="615950"/>
          </a:xfrm>
        </p:grpSpPr>
        <p:sp>
          <p:nvSpPr>
            <p:cNvPr id="331785" name="Text Box 9"/>
            <p:cNvSpPr txBox="1">
              <a:spLocks noChangeArrowheads="1"/>
            </p:cNvSpPr>
            <p:nvPr/>
          </p:nvSpPr>
          <p:spPr bwMode="auto">
            <a:xfrm>
              <a:off x="2133600" y="25146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valA </a:t>
              </a:r>
              <a:r>
                <a:rPr lang="en-US" sz="1600">
                  <a:sym typeface="Symbol" pitchFamily="18" charset="2"/>
                </a:rPr>
                <a:t> R[rA]</a:t>
              </a:r>
            </a:p>
          </p:txBody>
        </p:sp>
        <p:sp>
          <p:nvSpPr>
            <p:cNvPr id="331786" name="Text Box 10"/>
            <p:cNvSpPr txBox="1">
              <a:spLocks noChangeArrowheads="1"/>
            </p:cNvSpPr>
            <p:nvPr/>
          </p:nvSpPr>
          <p:spPr bwMode="auto">
            <a:xfrm>
              <a:off x="2133600" y="28194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valB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0</a:t>
              </a:r>
            </a:p>
          </p:txBody>
        </p:sp>
        <p:sp>
          <p:nvSpPr>
            <p:cNvPr id="331795" name="Text Box 19"/>
            <p:cNvSpPr txBox="1">
              <a:spLocks noChangeArrowheads="1"/>
            </p:cNvSpPr>
            <p:nvPr/>
          </p:nvSpPr>
          <p:spPr bwMode="auto">
            <a:xfrm>
              <a:off x="2127250" y="2508250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1798" name="Text Box 22"/>
            <p:cNvSpPr txBox="1">
              <a:spLocks noChangeArrowheads="1"/>
            </p:cNvSpPr>
            <p:nvPr/>
          </p:nvSpPr>
          <p:spPr bwMode="auto">
            <a:xfrm>
              <a:off x="914400" y="25146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31807" name="Text Box 31"/>
            <p:cNvSpPr txBox="1">
              <a:spLocks noChangeArrowheads="1"/>
            </p:cNvSpPr>
            <p:nvPr/>
          </p:nvSpPr>
          <p:spPr bwMode="auto">
            <a:xfrm>
              <a:off x="5105400" y="2514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A</a:t>
              </a:r>
            </a:p>
          </p:txBody>
        </p:sp>
        <p:sp>
          <p:nvSpPr>
            <p:cNvPr id="331808" name="Text Box 32"/>
            <p:cNvSpPr txBox="1">
              <a:spLocks noChangeArrowheads="1"/>
            </p:cNvSpPr>
            <p:nvPr/>
          </p:nvSpPr>
          <p:spPr bwMode="auto">
            <a:xfrm>
              <a:off x="5105400" y="28194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14400" y="3117850"/>
            <a:ext cx="7010400" cy="615950"/>
            <a:chOff x="914400" y="3117850"/>
            <a:chExt cx="7010400" cy="615950"/>
          </a:xfrm>
        </p:grpSpPr>
        <p:sp>
          <p:nvSpPr>
            <p:cNvPr id="331787" name="Text Box 11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valE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valB</a:t>
              </a:r>
              <a:r>
                <a:rPr lang="en-US" sz="1600" dirty="0">
                  <a:sym typeface="Symbol" pitchFamily="18" charset="2"/>
                </a:rPr>
                <a:t> + </a:t>
              </a:r>
              <a:r>
                <a:rPr lang="en-US" sz="1600" dirty="0" err="1">
                  <a:sym typeface="Symbol" pitchFamily="18" charset="2"/>
                </a:rPr>
                <a:t>valA</a:t>
              </a: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31788" name="Text Box 12"/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If ! Cond(</a:t>
              </a:r>
              <a:r>
                <a:rPr lang="en-US" sz="1600" dirty="0" err="1"/>
                <a:t>CC,ifun</a:t>
              </a:r>
              <a:r>
                <a:rPr lang="en-US" sz="1600" dirty="0"/>
                <a:t>) </a:t>
              </a:r>
              <a:r>
                <a:rPr lang="en-US" sz="1600" dirty="0" err="1"/>
                <a:t>rB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0xF</a:t>
              </a:r>
              <a:r>
                <a:rPr lang="en-US" sz="1600" dirty="0"/>
                <a:t> </a:t>
              </a:r>
            </a:p>
          </p:txBody>
        </p:sp>
        <p:sp>
          <p:nvSpPr>
            <p:cNvPr id="331794" name="Text Box 18"/>
            <p:cNvSpPr txBox="1">
              <a:spLocks noChangeArrowheads="1"/>
            </p:cNvSpPr>
            <p:nvPr/>
          </p:nvSpPr>
          <p:spPr bwMode="auto">
            <a:xfrm>
              <a:off x="2127250" y="3117850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1799" name="Text Box 23"/>
            <p:cNvSpPr txBox="1">
              <a:spLocks noChangeArrowheads="1"/>
            </p:cNvSpPr>
            <p:nvPr/>
          </p:nvSpPr>
          <p:spPr bwMode="auto">
            <a:xfrm>
              <a:off x="914400" y="31242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31809" name="Text Box 33"/>
            <p:cNvSpPr txBox="1">
              <a:spLocks noChangeArrowheads="1"/>
            </p:cNvSpPr>
            <p:nvPr/>
          </p:nvSpPr>
          <p:spPr bwMode="auto">
            <a:xfrm>
              <a:off x="51054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Pass </a:t>
              </a:r>
              <a:r>
                <a:rPr lang="en-US" sz="1600" dirty="0" err="1"/>
                <a:t>valA</a:t>
              </a:r>
              <a:r>
                <a:rPr lang="en-US" sz="1600" dirty="0"/>
                <a:t> through ALU</a:t>
              </a:r>
            </a:p>
          </p:txBody>
        </p:sp>
        <p:sp>
          <p:nvSpPr>
            <p:cNvPr id="331810" name="Text Box 34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(Disable register update)</a:t>
              </a:r>
            </a:p>
          </p:txBody>
        </p:sp>
      </p:grpSp>
      <p:grpSp>
        <p:nvGrpSpPr>
          <p:cNvPr id="331826" name="Group 50"/>
          <p:cNvGrpSpPr>
            <a:grpSpLocks/>
          </p:cNvGrpSpPr>
          <p:nvPr/>
        </p:nvGrpSpPr>
        <p:grpSpPr bwMode="auto">
          <a:xfrm>
            <a:off x="914400" y="3733800"/>
            <a:ext cx="7010400" cy="304800"/>
            <a:chOff x="576" y="2352"/>
            <a:chExt cx="4416" cy="192"/>
          </a:xfrm>
        </p:grpSpPr>
        <p:sp>
          <p:nvSpPr>
            <p:cNvPr id="331789" name="Text Box 13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  <p:sp>
          <p:nvSpPr>
            <p:cNvPr id="331800" name="Text Box 24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31811" name="Text Box 35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</p:grpSp>
      <p:grpSp>
        <p:nvGrpSpPr>
          <p:cNvPr id="331827" name="Group 51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31790" name="Text Box 14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R[rB] </a:t>
              </a:r>
              <a:r>
                <a:rPr lang="en-US" sz="1600">
                  <a:sym typeface="Symbol" pitchFamily="18" charset="2"/>
                </a:rPr>
                <a:t> valE</a:t>
              </a:r>
            </a:p>
          </p:txBody>
        </p:sp>
        <p:sp>
          <p:nvSpPr>
            <p:cNvPr id="331791" name="Text Box 15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31793" name="Text Box 1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31801" name="Text Box 25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31812" name="Text Box 36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Write back result</a:t>
              </a:r>
            </a:p>
          </p:txBody>
        </p:sp>
        <p:sp>
          <p:nvSpPr>
            <p:cNvPr id="331813" name="Text Box 37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</p:grpSp>
      <p:grpSp>
        <p:nvGrpSpPr>
          <p:cNvPr id="331822" name="Group 46"/>
          <p:cNvGrpSpPr>
            <a:grpSpLocks/>
          </p:cNvGrpSpPr>
          <p:nvPr/>
        </p:nvGrpSpPr>
        <p:grpSpPr bwMode="auto">
          <a:xfrm>
            <a:off x="914400" y="4648200"/>
            <a:ext cx="7010400" cy="304800"/>
            <a:chOff x="576" y="2928"/>
            <a:chExt cx="4416" cy="192"/>
          </a:xfrm>
        </p:grpSpPr>
        <p:sp>
          <p:nvSpPr>
            <p:cNvPr id="331792" name="Text Box 16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</a:t>
              </a:r>
              <a:r>
                <a:rPr lang="en-US" sz="1600">
                  <a:sym typeface="Symbol" pitchFamily="18" charset="2"/>
                </a:rPr>
                <a:t> valP</a:t>
              </a:r>
            </a:p>
          </p:txBody>
        </p:sp>
        <p:sp>
          <p:nvSpPr>
            <p:cNvPr id="331802" name="Text Box 26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  <p:sp>
          <p:nvSpPr>
            <p:cNvPr id="331814" name="Text Box 38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45540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Instruction Set #1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46050" y="838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/>
              <a:t>Byte</a:t>
            </a:r>
          </a:p>
        </p:txBody>
      </p: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pushq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584" name="Rectangle 24"/>
          <p:cNvSpPr>
            <a:spLocks noChangeArrowheads="1"/>
          </p:cNvSpPr>
          <p:nvPr/>
        </p:nvSpPr>
        <p:spPr bwMode="auto">
          <a:xfrm>
            <a:off x="146050" y="44196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jXX </a:t>
            </a:r>
            <a:r>
              <a:rPr lang="en-US" sz="1400" b="0"/>
              <a:t>Dest</a:t>
            </a:r>
          </a:p>
        </p:txBody>
      </p: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2051050" y="4419600"/>
            <a:ext cx="609600" cy="304800"/>
            <a:chOff x="1536" y="2784"/>
            <a:chExt cx="384" cy="192"/>
          </a:xfrm>
        </p:grpSpPr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1536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/>
                <a:t>fn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1536" y="278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589" name="Rectangle 29"/>
          <p:cNvSpPr>
            <a:spLocks noChangeArrowheads="1"/>
          </p:cNvSpPr>
          <p:nvPr/>
        </p:nvSpPr>
        <p:spPr bwMode="auto">
          <a:xfrm>
            <a:off x="2660650" y="441325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01" name="Rectangle 41"/>
          <p:cNvSpPr>
            <a:spLocks noChangeArrowheads="1"/>
          </p:cNvSpPr>
          <p:nvPr/>
        </p:nvSpPr>
        <p:spPr bwMode="auto">
          <a:xfrm>
            <a:off x="146050" y="4876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call </a:t>
            </a:r>
            <a:r>
              <a:rPr lang="en-US" sz="1400" b="0"/>
              <a:t>Dest</a:t>
            </a:r>
          </a:p>
        </p:txBody>
      </p:sp>
      <p:grpSp>
        <p:nvGrpSpPr>
          <p:cNvPr id="13" name="Group 205"/>
          <p:cNvGrpSpPr>
            <a:grpSpLocks/>
          </p:cNvGrpSpPr>
          <p:nvPr/>
        </p:nvGrpSpPr>
        <p:grpSpPr bwMode="auto">
          <a:xfrm>
            <a:off x="2051050" y="4876800"/>
            <a:ext cx="609600" cy="304800"/>
            <a:chOff x="1536" y="3072"/>
            <a:chExt cx="384" cy="192"/>
          </a:xfrm>
        </p:grpSpPr>
        <p:sp>
          <p:nvSpPr>
            <p:cNvPr id="322603" name="Rectangle 43"/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1536" y="307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06" name="Rectangle 46"/>
          <p:cNvSpPr>
            <a:spLocks noChangeArrowheads="1"/>
          </p:cNvSpPr>
          <p:nvPr/>
        </p:nvSpPr>
        <p:spPr bwMode="auto">
          <a:xfrm>
            <a:off x="2660650" y="4876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err="1"/>
              <a:t>Dest</a:t>
            </a:r>
            <a:endParaRPr lang="en-US" sz="1400" b="0" dirty="0"/>
          </a:p>
        </p:txBody>
      </p: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cmovXX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/>
                  <a:t>fn</a:t>
                </a:r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18" name="Rectangle 58"/>
          <p:cNvSpPr>
            <a:spLocks noChangeArrowheads="1"/>
          </p:cNvSpPr>
          <p:nvPr/>
        </p:nvSpPr>
        <p:spPr bwMode="auto">
          <a:xfrm>
            <a:off x="146050" y="2590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irmovq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V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 err="1"/>
              <a:t>rB</a:t>
            </a:r>
            <a:endParaRPr lang="en-US" sz="1400" b="0" dirty="0"/>
          </a:p>
        </p:txBody>
      </p:sp>
      <p:grpSp>
        <p:nvGrpSpPr>
          <p:cNvPr id="18" name="Group 200"/>
          <p:cNvGrpSpPr>
            <a:grpSpLocks/>
          </p:cNvGrpSpPr>
          <p:nvPr/>
        </p:nvGrpSpPr>
        <p:grpSpPr bwMode="auto">
          <a:xfrm>
            <a:off x="2051050" y="2590800"/>
            <a:ext cx="609600" cy="304800"/>
            <a:chOff x="1536" y="1632"/>
            <a:chExt cx="384" cy="192"/>
          </a:xfrm>
        </p:grpSpPr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1536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19" name="Group 199"/>
          <p:cNvGrpSpPr>
            <a:grpSpLocks/>
          </p:cNvGrpSpPr>
          <p:nvPr/>
        </p:nvGrpSpPr>
        <p:grpSpPr bwMode="auto">
          <a:xfrm>
            <a:off x="2660650" y="2590800"/>
            <a:ext cx="609600" cy="304800"/>
            <a:chOff x="1920" y="1632"/>
            <a:chExt cx="384" cy="192"/>
          </a:xfrm>
        </p:grpSpPr>
        <p:sp>
          <p:nvSpPr>
            <p:cNvPr id="322624" name="Rectangle 64"/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F</a:t>
              </a:r>
            </a:p>
          </p:txBody>
        </p:sp>
        <p:sp>
          <p:nvSpPr>
            <p:cNvPr id="322625" name="Rectangle 65"/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26" name="Rectangle 66"/>
            <p:cNvSpPr>
              <a:spLocks noChangeArrowheads="1"/>
            </p:cNvSpPr>
            <p:nvPr/>
          </p:nvSpPr>
          <p:spPr bwMode="auto">
            <a:xfrm>
              <a:off x="1920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27" name="Rectangle 67"/>
          <p:cNvSpPr>
            <a:spLocks noChangeArrowheads="1"/>
          </p:cNvSpPr>
          <p:nvPr/>
        </p:nvSpPr>
        <p:spPr bwMode="auto">
          <a:xfrm>
            <a:off x="3270250" y="2590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V</a:t>
            </a:r>
          </a:p>
        </p:txBody>
      </p:sp>
      <p:sp>
        <p:nvSpPr>
          <p:cNvPr id="322629" name="Rectangle 69"/>
          <p:cNvSpPr>
            <a:spLocks noChangeArrowheads="1"/>
          </p:cNvSpPr>
          <p:nvPr/>
        </p:nvSpPr>
        <p:spPr bwMode="auto">
          <a:xfrm>
            <a:off x="146050" y="30480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rmmovq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 err="1"/>
              <a:t>rA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</a:t>
            </a:r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2051050" y="3048000"/>
            <a:ext cx="609600" cy="304800"/>
            <a:chOff x="1536" y="1920"/>
            <a:chExt cx="384" cy="192"/>
          </a:xfrm>
        </p:grpSpPr>
        <p:sp>
          <p:nvSpPr>
            <p:cNvPr id="322631" name="Rectangle 71"/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33" name="Rectangle 73"/>
            <p:cNvSpPr>
              <a:spLocks noChangeArrowheads="1"/>
            </p:cNvSpPr>
            <p:nvPr/>
          </p:nvSpPr>
          <p:spPr bwMode="auto">
            <a:xfrm>
              <a:off x="1536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2660650" y="3048000"/>
            <a:ext cx="609600" cy="304800"/>
            <a:chOff x="1920" y="1920"/>
            <a:chExt cx="384" cy="192"/>
          </a:xfrm>
        </p:grpSpPr>
        <p:sp>
          <p:nvSpPr>
            <p:cNvPr id="322635" name="Rectangle 75"/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36" name="Rectangle 7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37" name="Rectangle 77"/>
            <p:cNvSpPr>
              <a:spLocks noChangeArrowheads="1"/>
            </p:cNvSpPr>
            <p:nvPr/>
          </p:nvSpPr>
          <p:spPr bwMode="auto">
            <a:xfrm>
              <a:off x="1920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3270250" y="30480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322640" name="Rectangle 80"/>
          <p:cNvSpPr>
            <a:spLocks noChangeArrowheads="1"/>
          </p:cNvSpPr>
          <p:nvPr/>
        </p:nvSpPr>
        <p:spPr bwMode="auto">
          <a:xfrm>
            <a:off x="146050" y="3505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mrmovq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), </a:t>
            </a:r>
            <a:r>
              <a:rPr lang="en-US" sz="1400" b="0" dirty="0" err="1"/>
              <a:t>rA</a:t>
            </a:r>
            <a:endParaRPr lang="en-US" sz="1400" b="0" dirty="0"/>
          </a:p>
        </p:txBody>
      </p:sp>
      <p:grpSp>
        <p:nvGrpSpPr>
          <p:cNvPr id="24" name="Group 194"/>
          <p:cNvGrpSpPr>
            <a:grpSpLocks/>
          </p:cNvGrpSpPr>
          <p:nvPr/>
        </p:nvGrpSpPr>
        <p:grpSpPr bwMode="auto">
          <a:xfrm>
            <a:off x="2051050" y="3505200"/>
            <a:ext cx="609600" cy="304800"/>
            <a:chOff x="1536" y="2208"/>
            <a:chExt cx="384" cy="192"/>
          </a:xfrm>
        </p:grpSpPr>
        <p:sp>
          <p:nvSpPr>
            <p:cNvPr id="322642" name="Rectangle 82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322643" name="Rectangle 83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44" name="Rectangle 84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5" name="Group 193"/>
          <p:cNvGrpSpPr>
            <a:grpSpLocks/>
          </p:cNvGrpSpPr>
          <p:nvPr/>
        </p:nvGrpSpPr>
        <p:grpSpPr bwMode="auto">
          <a:xfrm>
            <a:off x="2660650" y="3505200"/>
            <a:ext cx="609600" cy="304800"/>
            <a:chOff x="1920" y="2208"/>
            <a:chExt cx="384" cy="192"/>
          </a:xfrm>
        </p:grpSpPr>
        <p:sp>
          <p:nvSpPr>
            <p:cNvPr id="322646" name="Rectangle 86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47" name="Rectangle 87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48" name="Rectangle 88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49" name="Rectangle 89"/>
          <p:cNvSpPr>
            <a:spLocks noChangeArrowheads="1"/>
          </p:cNvSpPr>
          <p:nvPr/>
        </p:nvSpPr>
        <p:spPr bwMode="auto">
          <a:xfrm>
            <a:off x="3270250" y="35052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4" name="Group 322563"/>
          <p:cNvGrpSpPr/>
          <p:nvPr/>
        </p:nvGrpSpPr>
        <p:grpSpPr>
          <a:xfrm>
            <a:off x="2051050" y="831850"/>
            <a:ext cx="6096000" cy="311150"/>
            <a:chOff x="2051050" y="831850"/>
            <a:chExt cx="6096000" cy="311150"/>
          </a:xfrm>
        </p:grpSpPr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051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26606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2702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798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44894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99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57086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63182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69278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75374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879251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Jumps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3048000"/>
            <a:ext cx="4070350" cy="3384550"/>
          </a:xfrm>
        </p:spPr>
        <p:txBody>
          <a:bodyPr/>
          <a:lstStyle/>
          <a:p>
            <a:pPr marL="0" indent="0"/>
            <a:r>
              <a:rPr lang="en-US" sz="2000" dirty="0"/>
              <a:t>Fetch</a:t>
            </a:r>
          </a:p>
          <a:p>
            <a:pPr lvl="1"/>
            <a:r>
              <a:rPr lang="en-US" sz="1800" dirty="0"/>
              <a:t>Read 9 bytes</a:t>
            </a:r>
          </a:p>
          <a:p>
            <a:pPr lvl="1"/>
            <a:r>
              <a:rPr lang="en-US" sz="1800" dirty="0"/>
              <a:t>Increment PC by 9</a:t>
            </a:r>
          </a:p>
          <a:p>
            <a:pPr marL="0" indent="0"/>
            <a:r>
              <a:rPr lang="en-US" sz="2000" dirty="0"/>
              <a:t>Decode</a:t>
            </a:r>
          </a:p>
          <a:p>
            <a:pPr lvl="1"/>
            <a:r>
              <a:rPr lang="en-US" sz="1800" dirty="0"/>
              <a:t>Do nothing</a:t>
            </a:r>
          </a:p>
          <a:p>
            <a:pPr marL="0" indent="0"/>
            <a:r>
              <a:rPr lang="en-US" sz="2000" dirty="0"/>
              <a:t>Execute</a:t>
            </a:r>
          </a:p>
          <a:p>
            <a:pPr lvl="1"/>
            <a:r>
              <a:rPr lang="en-US" sz="1800" dirty="0"/>
              <a:t>Determine whether to take branch based on jump condition and condition codes</a:t>
            </a:r>
          </a:p>
        </p:txBody>
      </p:sp>
      <p:sp>
        <p:nvSpPr>
          <p:cNvPr id="3502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3263" y="3048000"/>
            <a:ext cx="4071937" cy="3384550"/>
          </a:xfrm>
        </p:spPr>
        <p:txBody>
          <a:bodyPr/>
          <a:lstStyle/>
          <a:p>
            <a:pPr marL="0" indent="0"/>
            <a:r>
              <a:rPr lang="en-US" sz="2000" dirty="0"/>
              <a:t>Memory</a:t>
            </a:r>
          </a:p>
          <a:p>
            <a:pPr lvl="1"/>
            <a:r>
              <a:rPr lang="en-US" sz="1800" dirty="0"/>
              <a:t>Do nothing</a:t>
            </a:r>
          </a:p>
          <a:p>
            <a:pPr marL="0" indent="0"/>
            <a:r>
              <a:rPr lang="en-US" sz="2000" dirty="0"/>
              <a:t>Write back</a:t>
            </a:r>
          </a:p>
          <a:p>
            <a:pPr lvl="1"/>
            <a:r>
              <a:rPr lang="en-US" sz="1800" dirty="0"/>
              <a:t>Do nothing</a:t>
            </a:r>
          </a:p>
          <a:p>
            <a:pPr marL="0" indent="0"/>
            <a:r>
              <a:rPr lang="en-US" sz="2000" dirty="0"/>
              <a:t>PC Update</a:t>
            </a:r>
          </a:p>
          <a:p>
            <a:pPr lvl="1"/>
            <a:r>
              <a:rPr lang="en-US" sz="1800" dirty="0"/>
              <a:t>Set PC to </a:t>
            </a:r>
            <a:r>
              <a:rPr lang="en-US" sz="1800" dirty="0" err="1"/>
              <a:t>Dest</a:t>
            </a:r>
            <a:r>
              <a:rPr lang="en-US" sz="1800" dirty="0"/>
              <a:t> if branch taken or to incremented PC if not branch</a:t>
            </a:r>
          </a:p>
        </p:txBody>
      </p:sp>
      <p:sp>
        <p:nvSpPr>
          <p:cNvPr id="350226" name="Rectangle 18"/>
          <p:cNvSpPr>
            <a:spLocks noChangeArrowheads="1"/>
          </p:cNvSpPr>
          <p:nvPr/>
        </p:nvSpPr>
        <p:spPr bwMode="auto">
          <a:xfrm>
            <a:off x="298450" y="1136650"/>
            <a:ext cx="7010400" cy="17526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50227" name="Rectangle 19"/>
          <p:cNvSpPr>
            <a:spLocks noChangeArrowheads="1"/>
          </p:cNvSpPr>
          <p:nvPr/>
        </p:nvSpPr>
        <p:spPr bwMode="auto">
          <a:xfrm>
            <a:off x="527050" y="121285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jXX</a:t>
            </a:r>
            <a:r>
              <a:rPr lang="en-US" sz="1600">
                <a:solidFill>
                  <a:schemeClr val="folHlink"/>
                </a:solidFill>
              </a:rPr>
              <a:t> Dest</a:t>
            </a:r>
          </a:p>
        </p:txBody>
      </p:sp>
      <p:grpSp>
        <p:nvGrpSpPr>
          <p:cNvPr id="350228" name="Group 20"/>
          <p:cNvGrpSpPr>
            <a:grpSpLocks/>
          </p:cNvGrpSpPr>
          <p:nvPr/>
        </p:nvGrpSpPr>
        <p:grpSpPr bwMode="auto">
          <a:xfrm>
            <a:off x="1670050" y="1212850"/>
            <a:ext cx="609600" cy="304800"/>
            <a:chOff x="1296" y="2544"/>
            <a:chExt cx="384" cy="192"/>
          </a:xfrm>
        </p:grpSpPr>
        <p:sp>
          <p:nvSpPr>
            <p:cNvPr id="350229" name="Rectangle 2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7</a:t>
              </a:r>
            </a:p>
          </p:txBody>
        </p:sp>
        <p:sp>
          <p:nvSpPr>
            <p:cNvPr id="350230" name="Rectangle 2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fn</a:t>
              </a:r>
            </a:p>
          </p:txBody>
        </p:sp>
        <p:sp>
          <p:nvSpPr>
            <p:cNvPr id="350231" name="Rectangle 2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350233" name="Rectangle 25"/>
          <p:cNvSpPr>
            <a:spLocks noChangeArrowheads="1"/>
          </p:cNvSpPr>
          <p:nvPr/>
        </p:nvSpPr>
        <p:spPr bwMode="auto">
          <a:xfrm>
            <a:off x="2279650" y="1212850"/>
            <a:ext cx="4876800" cy="304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grpSp>
        <p:nvGrpSpPr>
          <p:cNvPr id="350235" name="Group 27"/>
          <p:cNvGrpSpPr>
            <a:grpSpLocks/>
          </p:cNvGrpSpPr>
          <p:nvPr/>
        </p:nvGrpSpPr>
        <p:grpSpPr bwMode="auto">
          <a:xfrm>
            <a:off x="1670050" y="1593850"/>
            <a:ext cx="609600" cy="304800"/>
            <a:chOff x="1296" y="2544"/>
            <a:chExt cx="384" cy="192"/>
          </a:xfrm>
        </p:grpSpPr>
        <p:sp>
          <p:nvSpPr>
            <p:cNvPr id="350236" name="Rectangle 2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0237" name="Rectangle 2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0238" name="Rectangle 3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350239" name="Rectangle 31"/>
          <p:cNvSpPr>
            <a:spLocks noChangeArrowheads="1"/>
          </p:cNvSpPr>
          <p:nvPr/>
        </p:nvSpPr>
        <p:spPr bwMode="auto">
          <a:xfrm>
            <a:off x="527050" y="159385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</a:rPr>
              <a:t>fall thru:</a:t>
            </a:r>
          </a:p>
        </p:txBody>
      </p:sp>
      <p:grpSp>
        <p:nvGrpSpPr>
          <p:cNvPr id="350241" name="Group 33"/>
          <p:cNvGrpSpPr>
            <a:grpSpLocks/>
          </p:cNvGrpSpPr>
          <p:nvPr/>
        </p:nvGrpSpPr>
        <p:grpSpPr bwMode="auto">
          <a:xfrm>
            <a:off x="1670050" y="2355850"/>
            <a:ext cx="609600" cy="304800"/>
            <a:chOff x="1296" y="2544"/>
            <a:chExt cx="384" cy="192"/>
          </a:xfrm>
        </p:grpSpPr>
        <p:sp>
          <p:nvSpPr>
            <p:cNvPr id="350242" name="Rectangle 34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0243" name="Rectangle 35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0244" name="Rectangle 36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350245" name="Rectangle 37"/>
          <p:cNvSpPr>
            <a:spLocks noChangeArrowheads="1"/>
          </p:cNvSpPr>
          <p:nvPr/>
        </p:nvSpPr>
        <p:spPr bwMode="auto">
          <a:xfrm>
            <a:off x="527050" y="235585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</a:rPr>
              <a:t>target:</a:t>
            </a:r>
          </a:p>
        </p:txBody>
      </p:sp>
      <p:sp>
        <p:nvSpPr>
          <p:cNvPr id="350246" name="Line 38"/>
          <p:cNvSpPr>
            <a:spLocks noChangeShapeType="1"/>
          </p:cNvSpPr>
          <p:nvPr/>
        </p:nvSpPr>
        <p:spPr bwMode="auto">
          <a:xfrm flipH="1">
            <a:off x="2279650" y="1746250"/>
            <a:ext cx="5257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50247" name="Line 39"/>
          <p:cNvSpPr>
            <a:spLocks noChangeShapeType="1"/>
          </p:cNvSpPr>
          <p:nvPr/>
        </p:nvSpPr>
        <p:spPr bwMode="auto">
          <a:xfrm flipH="1">
            <a:off x="2279650" y="2508250"/>
            <a:ext cx="52578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50248" name="Text Box 40"/>
          <p:cNvSpPr txBox="1">
            <a:spLocks noChangeArrowheads="1"/>
          </p:cNvSpPr>
          <p:nvPr/>
        </p:nvSpPr>
        <p:spPr bwMode="auto">
          <a:xfrm>
            <a:off x="7699375" y="1535113"/>
            <a:ext cx="11334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 dirty="0"/>
              <a:t>Not taken</a:t>
            </a:r>
          </a:p>
        </p:txBody>
      </p:sp>
      <p:sp>
        <p:nvSpPr>
          <p:cNvPr id="350249" name="Text Box 41"/>
          <p:cNvSpPr txBox="1">
            <a:spLocks noChangeArrowheads="1"/>
          </p:cNvSpPr>
          <p:nvPr/>
        </p:nvSpPr>
        <p:spPr bwMode="auto">
          <a:xfrm>
            <a:off x="7699375" y="2355850"/>
            <a:ext cx="7524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algn="l"/>
            <a:r>
              <a:rPr lang="en-US"/>
              <a:t>Taken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Computation: Jumps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Compute both addresses</a:t>
            </a:r>
          </a:p>
          <a:p>
            <a:pPr lvl="1"/>
            <a:r>
              <a:rPr lang="en-US"/>
              <a:t>Choose based on setting of condition codes and branch condition</a:t>
            </a:r>
          </a:p>
        </p:txBody>
      </p:sp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jXX Dest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14400" y="1295400"/>
            <a:ext cx="7010400" cy="1219200"/>
            <a:chOff x="914400" y="1295400"/>
            <a:chExt cx="7010400" cy="1219200"/>
          </a:xfrm>
        </p:grpSpPr>
        <p:sp>
          <p:nvSpPr>
            <p:cNvPr id="342022" name="Text Box 6"/>
            <p:cNvSpPr txBox="1">
              <a:spLocks noChangeArrowheads="1"/>
            </p:cNvSpPr>
            <p:nvPr/>
          </p:nvSpPr>
          <p:spPr bwMode="auto">
            <a:xfrm>
              <a:off x="2133600" y="12954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icode:ifun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[PC]</a:t>
              </a:r>
            </a:p>
          </p:txBody>
        </p:sp>
        <p:sp>
          <p:nvSpPr>
            <p:cNvPr id="342023" name="Text Box 7"/>
            <p:cNvSpPr txBox="1">
              <a:spLocks noChangeArrowheads="1"/>
            </p:cNvSpPr>
            <p:nvPr/>
          </p:nvSpPr>
          <p:spPr bwMode="auto">
            <a:xfrm>
              <a:off x="2133600" y="16002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24" name="Text Box 8"/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valC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</a:t>
              </a:r>
              <a:r>
                <a:rPr lang="en-US" sz="1600" dirty="0"/>
                <a:t> M</a:t>
              </a:r>
              <a:r>
                <a:rPr lang="en-US" sz="1600" baseline="-25000" dirty="0"/>
                <a:t>8</a:t>
              </a:r>
              <a:r>
                <a:rPr lang="en-US" sz="1600" dirty="0"/>
                <a:t>[PC+1]</a:t>
              </a:r>
            </a:p>
          </p:txBody>
        </p:sp>
        <p:sp>
          <p:nvSpPr>
            <p:cNvPr id="342025" name="Text Box 9"/>
            <p:cNvSpPr txBox="1">
              <a:spLocks noChangeArrowheads="1"/>
            </p:cNvSpPr>
            <p:nvPr/>
          </p:nvSpPr>
          <p:spPr bwMode="auto">
            <a:xfrm>
              <a:off x="2133600" y="22098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valP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PC+9</a:t>
              </a:r>
            </a:p>
          </p:txBody>
        </p:sp>
        <p:sp>
          <p:nvSpPr>
            <p:cNvPr id="342026" name="Text Box 10"/>
            <p:cNvSpPr txBox="1">
              <a:spLocks noChangeArrowheads="1"/>
            </p:cNvSpPr>
            <p:nvPr/>
          </p:nvSpPr>
          <p:spPr bwMode="auto">
            <a:xfrm>
              <a:off x="2133600" y="1295400"/>
              <a:ext cx="2819400" cy="12192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27" name="Text Box 11"/>
            <p:cNvSpPr txBox="1">
              <a:spLocks noChangeArrowheads="1"/>
            </p:cNvSpPr>
            <p:nvPr/>
          </p:nvSpPr>
          <p:spPr bwMode="auto">
            <a:xfrm>
              <a:off x="914400" y="1295400"/>
              <a:ext cx="1219200" cy="12192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Fetch</a:t>
              </a:r>
            </a:p>
          </p:txBody>
        </p:sp>
        <p:sp>
          <p:nvSpPr>
            <p:cNvPr id="342028" name="Text Box 12"/>
            <p:cNvSpPr txBox="1">
              <a:spLocks noChangeArrowheads="1"/>
            </p:cNvSpPr>
            <p:nvPr/>
          </p:nvSpPr>
          <p:spPr bwMode="auto">
            <a:xfrm>
              <a:off x="5105400" y="12954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instruction byte</a:t>
              </a:r>
            </a:p>
          </p:txBody>
        </p:sp>
        <p:sp>
          <p:nvSpPr>
            <p:cNvPr id="342029" name="Text Box 13"/>
            <p:cNvSpPr txBox="1">
              <a:spLocks noChangeArrowheads="1"/>
            </p:cNvSpPr>
            <p:nvPr/>
          </p:nvSpPr>
          <p:spPr bwMode="auto">
            <a:xfrm>
              <a:off x="5105400" y="1600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30" name="Text Box 14"/>
            <p:cNvSpPr txBox="1">
              <a:spLocks noChangeArrowheads="1"/>
            </p:cNvSpPr>
            <p:nvPr/>
          </p:nvSpPr>
          <p:spPr bwMode="auto">
            <a:xfrm>
              <a:off x="5105400" y="1905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Read destination address</a:t>
              </a:r>
            </a:p>
          </p:txBody>
        </p:sp>
        <p:sp>
          <p:nvSpPr>
            <p:cNvPr id="342031" name="Text Box 15"/>
            <p:cNvSpPr txBox="1">
              <a:spLocks noChangeArrowheads="1"/>
            </p:cNvSpPr>
            <p:nvPr/>
          </p:nvSpPr>
          <p:spPr bwMode="auto">
            <a:xfrm>
              <a:off x="5105400" y="22098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Fall through address</a:t>
              </a:r>
            </a:p>
          </p:txBody>
        </p:sp>
      </p:grpSp>
      <p:grpSp>
        <p:nvGrpSpPr>
          <p:cNvPr id="342032" name="Group 16"/>
          <p:cNvGrpSpPr>
            <a:grpSpLocks/>
          </p:cNvGrpSpPr>
          <p:nvPr/>
        </p:nvGrpSpPr>
        <p:grpSpPr bwMode="auto">
          <a:xfrm>
            <a:off x="914400" y="2514600"/>
            <a:ext cx="7010400" cy="609600"/>
            <a:chOff x="576" y="1584"/>
            <a:chExt cx="4416" cy="384"/>
          </a:xfrm>
        </p:grpSpPr>
        <p:sp>
          <p:nvSpPr>
            <p:cNvPr id="342033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2034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2035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36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42037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38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14400" y="3117850"/>
            <a:ext cx="7010400" cy="615950"/>
            <a:chOff x="914400" y="3117850"/>
            <a:chExt cx="7010400" cy="615950"/>
          </a:xfrm>
        </p:grpSpPr>
        <p:sp>
          <p:nvSpPr>
            <p:cNvPr id="342040" name="Text Box 24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2041" name="Text Box 25"/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Cnd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</a:t>
              </a:r>
              <a:r>
                <a:rPr lang="en-US" sz="1600" dirty="0"/>
                <a:t> </a:t>
              </a:r>
              <a:r>
                <a:rPr lang="en-US" sz="1600" dirty="0" err="1"/>
                <a:t>Cond</a:t>
              </a:r>
              <a:r>
                <a:rPr lang="en-US" sz="1600" dirty="0"/>
                <a:t>(</a:t>
              </a:r>
              <a:r>
                <a:rPr lang="en-US" sz="1600" dirty="0" err="1"/>
                <a:t>CC,ifun</a:t>
              </a:r>
              <a:r>
                <a:rPr lang="en-US" sz="1600" dirty="0"/>
                <a:t>)</a:t>
              </a:r>
            </a:p>
          </p:txBody>
        </p:sp>
        <p:sp>
          <p:nvSpPr>
            <p:cNvPr id="342042" name="Text Box 26"/>
            <p:cNvSpPr txBox="1">
              <a:spLocks noChangeArrowheads="1"/>
            </p:cNvSpPr>
            <p:nvPr/>
          </p:nvSpPr>
          <p:spPr bwMode="auto">
            <a:xfrm>
              <a:off x="2127250" y="3117850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43" name="Text Box 27"/>
            <p:cNvSpPr txBox="1">
              <a:spLocks noChangeArrowheads="1"/>
            </p:cNvSpPr>
            <p:nvPr/>
          </p:nvSpPr>
          <p:spPr bwMode="auto">
            <a:xfrm>
              <a:off x="914400" y="31242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42044" name="Text Box 28"/>
            <p:cNvSpPr txBox="1">
              <a:spLocks noChangeArrowheads="1"/>
            </p:cNvSpPr>
            <p:nvPr/>
          </p:nvSpPr>
          <p:spPr bwMode="auto">
            <a:xfrm>
              <a:off x="51054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45" name="Text Box 29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Take branch?</a:t>
              </a:r>
            </a:p>
          </p:txBody>
        </p:sp>
      </p:grpSp>
      <p:grpSp>
        <p:nvGrpSpPr>
          <p:cNvPr id="342046" name="Group 30"/>
          <p:cNvGrpSpPr>
            <a:grpSpLocks/>
          </p:cNvGrpSpPr>
          <p:nvPr/>
        </p:nvGrpSpPr>
        <p:grpSpPr bwMode="auto">
          <a:xfrm>
            <a:off x="914400" y="3733800"/>
            <a:ext cx="7010400" cy="304800"/>
            <a:chOff x="576" y="2352"/>
            <a:chExt cx="4416" cy="192"/>
          </a:xfrm>
        </p:grpSpPr>
        <p:sp>
          <p:nvSpPr>
            <p:cNvPr id="342047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  <p:sp>
          <p:nvSpPr>
            <p:cNvPr id="342048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42049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</p:grpSp>
      <p:grpSp>
        <p:nvGrpSpPr>
          <p:cNvPr id="342050" name="Group 34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42051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2052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2053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54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42055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2056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</p:grpSp>
      <p:grpSp>
        <p:nvGrpSpPr>
          <p:cNvPr id="342057" name="Group 41"/>
          <p:cNvGrpSpPr>
            <a:grpSpLocks/>
          </p:cNvGrpSpPr>
          <p:nvPr/>
        </p:nvGrpSpPr>
        <p:grpSpPr bwMode="auto">
          <a:xfrm>
            <a:off x="914400" y="4648200"/>
            <a:ext cx="7010400" cy="304800"/>
            <a:chOff x="576" y="2928"/>
            <a:chExt cx="4416" cy="192"/>
          </a:xfrm>
        </p:grpSpPr>
        <p:sp>
          <p:nvSpPr>
            <p:cNvPr id="342058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PC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Cnd</a:t>
              </a:r>
              <a:r>
                <a:rPr lang="en-US" sz="1600" dirty="0">
                  <a:sym typeface="Symbol" pitchFamily="18" charset="2"/>
                </a:rPr>
                <a:t> ? </a:t>
              </a:r>
              <a:r>
                <a:rPr lang="en-US" sz="1600" dirty="0" err="1">
                  <a:sym typeface="Symbol" pitchFamily="18" charset="2"/>
                </a:rPr>
                <a:t>valC</a:t>
              </a:r>
              <a:r>
                <a:rPr lang="en-US" sz="1600" dirty="0">
                  <a:sym typeface="Symbol" pitchFamily="18" charset="2"/>
                </a:rPr>
                <a:t> : </a:t>
              </a:r>
              <a:r>
                <a:rPr lang="en-US" sz="1600" dirty="0" err="1">
                  <a:sym typeface="Symbol" pitchFamily="18" charset="2"/>
                </a:rPr>
                <a:t>valP</a:t>
              </a: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42059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  <p:sp>
          <p:nvSpPr>
            <p:cNvPr id="342060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PC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</a:t>
            </a:r>
            <a:r>
              <a:rPr lang="en-US">
                <a:latin typeface="Courier New" pitchFamily="49" charset="0"/>
              </a:rPr>
              <a:t>call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2" y="3429000"/>
            <a:ext cx="4198937" cy="3003550"/>
          </a:xfrm>
        </p:spPr>
        <p:txBody>
          <a:bodyPr/>
          <a:lstStyle/>
          <a:p>
            <a:pPr marL="0" indent="0"/>
            <a:r>
              <a:rPr lang="en-US" sz="2000" dirty="0"/>
              <a:t>Fetch</a:t>
            </a:r>
          </a:p>
          <a:p>
            <a:pPr lvl="1"/>
            <a:r>
              <a:rPr lang="en-US" sz="1800" dirty="0"/>
              <a:t>Read 9 bytes</a:t>
            </a:r>
          </a:p>
          <a:p>
            <a:pPr lvl="1"/>
            <a:r>
              <a:rPr lang="en-US" sz="1800" dirty="0"/>
              <a:t>Increment PC by 9</a:t>
            </a:r>
          </a:p>
          <a:p>
            <a:pPr marL="0" indent="0"/>
            <a:r>
              <a:rPr lang="en-US" sz="2000" dirty="0"/>
              <a:t>Decode</a:t>
            </a:r>
          </a:p>
          <a:p>
            <a:pPr lvl="1"/>
            <a:r>
              <a:rPr lang="en-US" sz="1800" dirty="0"/>
              <a:t>Read stack pointer</a:t>
            </a:r>
          </a:p>
          <a:p>
            <a:pPr marL="0" indent="0"/>
            <a:r>
              <a:rPr lang="en-US" sz="2000" dirty="0"/>
              <a:t>Execute</a:t>
            </a:r>
          </a:p>
          <a:p>
            <a:pPr lvl="1"/>
            <a:r>
              <a:rPr lang="en-US" sz="1800" dirty="0"/>
              <a:t>Decrement stack pointer by 8</a:t>
            </a:r>
          </a:p>
        </p:txBody>
      </p:sp>
      <p:sp>
        <p:nvSpPr>
          <p:cNvPr id="3512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3263" y="3429000"/>
            <a:ext cx="4071937" cy="3003550"/>
          </a:xfrm>
        </p:spPr>
        <p:txBody>
          <a:bodyPr/>
          <a:lstStyle/>
          <a:p>
            <a:pPr marL="0" indent="0"/>
            <a:r>
              <a:rPr lang="en-US" sz="2000"/>
              <a:t>Memory</a:t>
            </a:r>
          </a:p>
          <a:p>
            <a:pPr lvl="1"/>
            <a:r>
              <a:rPr lang="en-US" sz="1800"/>
              <a:t>Write incremented PC to new value of stack pointer</a:t>
            </a:r>
          </a:p>
          <a:p>
            <a:pPr marL="0" indent="0"/>
            <a:r>
              <a:rPr lang="en-US" sz="2000"/>
              <a:t>Write back</a:t>
            </a:r>
          </a:p>
          <a:p>
            <a:pPr lvl="1"/>
            <a:r>
              <a:rPr lang="en-US" sz="1800"/>
              <a:t>Update stack pointer</a:t>
            </a:r>
          </a:p>
          <a:p>
            <a:pPr marL="0" indent="0"/>
            <a:r>
              <a:rPr lang="en-US" sz="2000"/>
              <a:t>PC Update</a:t>
            </a:r>
          </a:p>
          <a:p>
            <a:pPr lvl="1"/>
            <a:r>
              <a:rPr lang="en-US" sz="1800"/>
              <a:t>Set PC to Dest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27050" y="1066800"/>
            <a:ext cx="7659687" cy="1676400"/>
            <a:chOff x="527050" y="1066800"/>
            <a:chExt cx="7659687" cy="1676400"/>
          </a:xfrm>
        </p:grpSpPr>
        <p:sp>
          <p:nvSpPr>
            <p:cNvPr id="351250" name="Rectangle 18"/>
            <p:cNvSpPr>
              <a:spLocks noChangeArrowheads="1"/>
            </p:cNvSpPr>
            <p:nvPr/>
          </p:nvSpPr>
          <p:spPr bwMode="auto">
            <a:xfrm>
              <a:off x="527050" y="1066800"/>
              <a:ext cx="7659687" cy="1676400"/>
            </a:xfrm>
            <a:prstGeom prst="rect">
              <a:avLst/>
            </a:prstGeom>
            <a:solidFill>
              <a:srgbClr val="FFFF66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  <a:effectLst>
              <a:outerShdw dist="35921" dir="2700000" algn="ctr" rotWithShape="0">
                <a:schemeClr val="tx2"/>
              </a:outerShdw>
            </a:effectLst>
          </p:spPr>
          <p:txBody>
            <a:bodyPr wrap="squar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51251" name="Rectangle 19"/>
            <p:cNvSpPr>
              <a:spLocks noChangeArrowheads="1"/>
            </p:cNvSpPr>
            <p:nvPr/>
          </p:nvSpPr>
          <p:spPr bwMode="auto">
            <a:xfrm>
              <a:off x="755650" y="1219200"/>
              <a:ext cx="19050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call</a:t>
              </a:r>
              <a:r>
                <a:rPr lang="en-US" sz="1600">
                  <a:solidFill>
                    <a:schemeClr val="folHlink"/>
                  </a:solidFill>
                </a:rPr>
                <a:t> Dest</a:t>
              </a:r>
            </a:p>
          </p:txBody>
        </p:sp>
        <p:grpSp>
          <p:nvGrpSpPr>
            <p:cNvPr id="351252" name="Group 20"/>
            <p:cNvGrpSpPr>
              <a:grpSpLocks/>
            </p:cNvGrpSpPr>
            <p:nvPr/>
          </p:nvGrpSpPr>
          <p:grpSpPr bwMode="auto">
            <a:xfrm>
              <a:off x="2660650" y="1219200"/>
              <a:ext cx="609600" cy="304800"/>
              <a:chOff x="1296" y="2544"/>
              <a:chExt cx="384" cy="192"/>
            </a:xfrm>
          </p:grpSpPr>
          <p:sp>
            <p:nvSpPr>
              <p:cNvPr id="351253" name="Rectangle 2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351254" name="Rectangle 2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51255" name="Rectangle 2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51256" name="Rectangle 24"/>
            <p:cNvSpPr>
              <a:spLocks noChangeArrowheads="1"/>
            </p:cNvSpPr>
            <p:nvPr/>
          </p:nvSpPr>
          <p:spPr bwMode="auto">
            <a:xfrm>
              <a:off x="3240087" y="1219200"/>
              <a:ext cx="4870450" cy="3048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Dest</a:t>
              </a:r>
            </a:p>
          </p:txBody>
        </p:sp>
        <p:grpSp>
          <p:nvGrpSpPr>
            <p:cNvPr id="351257" name="Group 25"/>
            <p:cNvGrpSpPr>
              <a:grpSpLocks/>
            </p:cNvGrpSpPr>
            <p:nvPr/>
          </p:nvGrpSpPr>
          <p:grpSpPr bwMode="auto">
            <a:xfrm>
              <a:off x="2630487" y="1617663"/>
              <a:ext cx="609600" cy="304800"/>
              <a:chOff x="1296" y="2544"/>
              <a:chExt cx="384" cy="192"/>
            </a:xfrm>
          </p:grpSpPr>
          <p:sp>
            <p:nvSpPr>
              <p:cNvPr id="351258" name="Rectangle 26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59" name="Rectangle 27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60" name="Rectangle 28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51261" name="Rectangle 29"/>
            <p:cNvSpPr>
              <a:spLocks noChangeArrowheads="1"/>
            </p:cNvSpPr>
            <p:nvPr/>
          </p:nvSpPr>
          <p:spPr bwMode="auto">
            <a:xfrm>
              <a:off x="1487487" y="1617663"/>
              <a:ext cx="1112837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return:</a:t>
              </a:r>
            </a:p>
          </p:txBody>
        </p:sp>
        <p:grpSp>
          <p:nvGrpSpPr>
            <p:cNvPr id="351262" name="Group 30"/>
            <p:cNvGrpSpPr>
              <a:grpSpLocks/>
            </p:cNvGrpSpPr>
            <p:nvPr/>
          </p:nvGrpSpPr>
          <p:grpSpPr bwMode="auto">
            <a:xfrm>
              <a:off x="2630487" y="2379663"/>
              <a:ext cx="609600" cy="304800"/>
              <a:chOff x="1296" y="2544"/>
              <a:chExt cx="384" cy="192"/>
            </a:xfrm>
          </p:grpSpPr>
          <p:sp>
            <p:nvSpPr>
              <p:cNvPr id="351263" name="Rectangle 31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64" name="Rectangle 32"/>
              <p:cNvSpPr>
                <a:spLocks noChangeArrowheads="1"/>
              </p:cNvSpPr>
              <p:nvPr/>
            </p:nvSpPr>
            <p:spPr bwMode="auto">
              <a:xfrm>
                <a:off x="1488" y="2544"/>
                <a:ext cx="192" cy="192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>
                    <a:solidFill>
                      <a:schemeClr val="folHlink"/>
                    </a:solidFill>
                    <a:latin typeface="Courier New" pitchFamily="49" charset="0"/>
                  </a:rPr>
                  <a:t>XX</a:t>
                </a:r>
              </a:p>
            </p:txBody>
          </p:sp>
          <p:sp>
            <p:nvSpPr>
              <p:cNvPr id="351265" name="Rectangle 33"/>
              <p:cNvSpPr>
                <a:spLocks noChangeArrowheads="1"/>
              </p:cNvSpPr>
              <p:nvPr/>
            </p:nvSpPr>
            <p:spPr bwMode="auto">
              <a:xfrm>
                <a:off x="1296" y="25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>
                  <a:solidFill>
                    <a:schemeClr val="folHlink"/>
                  </a:solidFill>
                  <a:latin typeface="Courier New" pitchFamily="49" charset="0"/>
                </a:endParaRPr>
              </a:p>
            </p:txBody>
          </p:sp>
        </p:grpSp>
        <p:sp>
          <p:nvSpPr>
            <p:cNvPr id="351266" name="Rectangle 34"/>
            <p:cNvSpPr>
              <a:spLocks noChangeArrowheads="1"/>
            </p:cNvSpPr>
            <p:nvPr/>
          </p:nvSpPr>
          <p:spPr bwMode="auto">
            <a:xfrm>
              <a:off x="1487487" y="2379663"/>
              <a:ext cx="1112837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</a:rPr>
                <a:t>target:</a:t>
              </a:r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Computation: </a:t>
            </a:r>
            <a:r>
              <a:rPr lang="en-US">
                <a:latin typeface="Courier New" pitchFamily="49" charset="0"/>
              </a:rPr>
              <a:t>call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Use ALU to decrement stack pointer</a:t>
            </a:r>
          </a:p>
          <a:p>
            <a:pPr lvl="1"/>
            <a:r>
              <a:rPr lang="en-US"/>
              <a:t>Store incremented PC</a:t>
            </a: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call</a:t>
            </a:r>
            <a:r>
              <a:rPr lang="en-US" sz="1600"/>
              <a:t> Dest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14400" y="1295400"/>
            <a:ext cx="7010400" cy="1219200"/>
            <a:chOff x="914400" y="1295400"/>
            <a:chExt cx="7010400" cy="1219200"/>
          </a:xfrm>
        </p:grpSpPr>
        <p:sp>
          <p:nvSpPr>
            <p:cNvPr id="343046" name="Text Box 6"/>
            <p:cNvSpPr txBox="1">
              <a:spLocks noChangeArrowheads="1"/>
            </p:cNvSpPr>
            <p:nvPr/>
          </p:nvSpPr>
          <p:spPr bwMode="auto">
            <a:xfrm>
              <a:off x="2133600" y="12954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icode:ifun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[PC]</a:t>
              </a:r>
            </a:p>
          </p:txBody>
        </p:sp>
        <p:sp>
          <p:nvSpPr>
            <p:cNvPr id="343047" name="Text Box 7"/>
            <p:cNvSpPr txBox="1">
              <a:spLocks noChangeArrowheads="1"/>
            </p:cNvSpPr>
            <p:nvPr/>
          </p:nvSpPr>
          <p:spPr bwMode="auto">
            <a:xfrm>
              <a:off x="2133600" y="16002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48" name="Text Box 8"/>
            <p:cNvSpPr txBox="1">
              <a:spLocks noChangeArrowheads="1"/>
            </p:cNvSpPr>
            <p:nvPr/>
          </p:nvSpPr>
          <p:spPr bwMode="auto">
            <a:xfrm>
              <a:off x="2133600" y="19050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 </a:t>
              </a:r>
              <a:r>
                <a:rPr lang="en-US" sz="1600" dirty="0" err="1"/>
                <a:t>valC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</a:t>
              </a:r>
              <a:r>
                <a:rPr lang="en-US" sz="1600" dirty="0"/>
                <a:t> M</a:t>
              </a:r>
              <a:r>
                <a:rPr lang="en-US" sz="1600" baseline="-25000" dirty="0"/>
                <a:t>8</a:t>
              </a:r>
              <a:r>
                <a:rPr lang="en-US" sz="1600" dirty="0"/>
                <a:t>[PC+1]</a:t>
              </a:r>
            </a:p>
          </p:txBody>
        </p:sp>
        <p:sp>
          <p:nvSpPr>
            <p:cNvPr id="343049" name="Text Box 9"/>
            <p:cNvSpPr txBox="1">
              <a:spLocks noChangeArrowheads="1"/>
            </p:cNvSpPr>
            <p:nvPr/>
          </p:nvSpPr>
          <p:spPr bwMode="auto">
            <a:xfrm>
              <a:off x="2133600" y="2209800"/>
              <a:ext cx="2819400" cy="304800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valP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PC+9</a:t>
              </a:r>
            </a:p>
          </p:txBody>
        </p:sp>
        <p:sp>
          <p:nvSpPr>
            <p:cNvPr id="343050" name="Text Box 10"/>
            <p:cNvSpPr txBox="1">
              <a:spLocks noChangeArrowheads="1"/>
            </p:cNvSpPr>
            <p:nvPr/>
          </p:nvSpPr>
          <p:spPr bwMode="auto">
            <a:xfrm>
              <a:off x="2133600" y="1295400"/>
              <a:ext cx="2819400" cy="12192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51" name="Text Box 11"/>
            <p:cNvSpPr txBox="1">
              <a:spLocks noChangeArrowheads="1"/>
            </p:cNvSpPr>
            <p:nvPr/>
          </p:nvSpPr>
          <p:spPr bwMode="auto">
            <a:xfrm>
              <a:off x="914400" y="1295400"/>
              <a:ext cx="1219200" cy="12192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Fetch</a:t>
              </a:r>
            </a:p>
          </p:txBody>
        </p:sp>
        <p:sp>
          <p:nvSpPr>
            <p:cNvPr id="343052" name="Text Box 12"/>
            <p:cNvSpPr txBox="1">
              <a:spLocks noChangeArrowheads="1"/>
            </p:cNvSpPr>
            <p:nvPr/>
          </p:nvSpPr>
          <p:spPr bwMode="auto">
            <a:xfrm>
              <a:off x="5105400" y="12954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instruction byte</a:t>
              </a:r>
            </a:p>
          </p:txBody>
        </p:sp>
        <p:sp>
          <p:nvSpPr>
            <p:cNvPr id="343053" name="Text Box 13"/>
            <p:cNvSpPr txBox="1">
              <a:spLocks noChangeArrowheads="1"/>
            </p:cNvSpPr>
            <p:nvPr/>
          </p:nvSpPr>
          <p:spPr bwMode="auto">
            <a:xfrm>
              <a:off x="5105400" y="1600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54" name="Text Box 14"/>
            <p:cNvSpPr txBox="1">
              <a:spLocks noChangeArrowheads="1"/>
            </p:cNvSpPr>
            <p:nvPr/>
          </p:nvSpPr>
          <p:spPr bwMode="auto">
            <a:xfrm>
              <a:off x="5105400" y="1905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destination address </a:t>
              </a:r>
            </a:p>
          </p:txBody>
        </p:sp>
        <p:sp>
          <p:nvSpPr>
            <p:cNvPr id="343055" name="Text Box 15"/>
            <p:cNvSpPr txBox="1">
              <a:spLocks noChangeArrowheads="1"/>
            </p:cNvSpPr>
            <p:nvPr/>
          </p:nvSpPr>
          <p:spPr bwMode="auto">
            <a:xfrm>
              <a:off x="5105400" y="22098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Compute return point</a:t>
              </a:r>
            </a:p>
          </p:txBody>
        </p:sp>
      </p:grpSp>
      <p:grpSp>
        <p:nvGrpSpPr>
          <p:cNvPr id="343056" name="Group 16"/>
          <p:cNvGrpSpPr>
            <a:grpSpLocks/>
          </p:cNvGrpSpPr>
          <p:nvPr/>
        </p:nvGrpSpPr>
        <p:grpSpPr bwMode="auto">
          <a:xfrm>
            <a:off x="914400" y="2514600"/>
            <a:ext cx="7010400" cy="609600"/>
            <a:chOff x="576" y="1584"/>
            <a:chExt cx="4416" cy="384"/>
          </a:xfrm>
        </p:grpSpPr>
        <p:sp>
          <p:nvSpPr>
            <p:cNvPr id="343057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3058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valB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R[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>
                  <a:sym typeface="Symbol" pitchFamily="18" charset="2"/>
                </a:rPr>
                <a:t>]</a:t>
              </a:r>
            </a:p>
          </p:txBody>
        </p:sp>
        <p:sp>
          <p:nvSpPr>
            <p:cNvPr id="343059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60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43061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62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stack pointer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914400" y="3124200"/>
            <a:ext cx="7010400" cy="609600"/>
            <a:chOff x="914400" y="3124200"/>
            <a:chExt cx="7010400" cy="609600"/>
          </a:xfrm>
        </p:grpSpPr>
        <p:sp>
          <p:nvSpPr>
            <p:cNvPr id="343064" name="Text Box 24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valE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valB</a:t>
              </a:r>
              <a:r>
                <a:rPr lang="en-US" sz="1600" dirty="0">
                  <a:sym typeface="Symbol" pitchFamily="18" charset="2"/>
                </a:rPr>
                <a:t> + –8</a:t>
              </a:r>
            </a:p>
          </p:txBody>
        </p:sp>
        <p:sp>
          <p:nvSpPr>
            <p:cNvPr id="343065" name="Text Box 25"/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66" name="Text Box 26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67" name="Text Box 27"/>
            <p:cNvSpPr txBox="1">
              <a:spLocks noChangeArrowheads="1"/>
            </p:cNvSpPr>
            <p:nvPr/>
          </p:nvSpPr>
          <p:spPr bwMode="auto">
            <a:xfrm>
              <a:off x="914400" y="31242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43068" name="Text Box 28"/>
            <p:cNvSpPr txBox="1">
              <a:spLocks noChangeArrowheads="1"/>
            </p:cNvSpPr>
            <p:nvPr/>
          </p:nvSpPr>
          <p:spPr bwMode="auto">
            <a:xfrm>
              <a:off x="51054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Decrement stack pointer</a:t>
              </a:r>
            </a:p>
          </p:txBody>
        </p:sp>
        <p:sp>
          <p:nvSpPr>
            <p:cNvPr id="343069" name="Text Box 29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343070" name="Group 30"/>
          <p:cNvGrpSpPr>
            <a:grpSpLocks/>
          </p:cNvGrpSpPr>
          <p:nvPr/>
        </p:nvGrpSpPr>
        <p:grpSpPr bwMode="auto">
          <a:xfrm>
            <a:off x="914400" y="3733800"/>
            <a:ext cx="7010400" cy="304800"/>
            <a:chOff x="576" y="2352"/>
            <a:chExt cx="4416" cy="192"/>
          </a:xfrm>
        </p:grpSpPr>
        <p:sp>
          <p:nvSpPr>
            <p:cNvPr id="343071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M</a:t>
              </a:r>
              <a:r>
                <a:rPr lang="en-US" sz="1600" baseline="-25000" dirty="0"/>
                <a:t>8</a:t>
              </a:r>
              <a:r>
                <a:rPr lang="en-US" sz="1600" dirty="0"/>
                <a:t>[</a:t>
              </a:r>
              <a:r>
                <a:rPr lang="en-US" sz="1600" dirty="0" err="1"/>
                <a:t>valE</a:t>
              </a:r>
              <a:r>
                <a:rPr lang="en-US" sz="1600" dirty="0"/>
                <a:t>] </a:t>
              </a:r>
              <a:r>
                <a:rPr lang="en-US" sz="1600" dirty="0">
                  <a:sym typeface="Symbol" pitchFamily="18" charset="2"/>
                </a:rPr>
                <a:t></a:t>
              </a:r>
              <a:r>
                <a:rPr lang="en-US" sz="1600" dirty="0"/>
                <a:t> </a:t>
              </a:r>
              <a:r>
                <a:rPr lang="en-US" sz="1600" dirty="0" err="1"/>
                <a:t>valP</a:t>
              </a:r>
              <a:r>
                <a:rPr lang="en-US" sz="1600" dirty="0"/>
                <a:t> </a:t>
              </a:r>
            </a:p>
          </p:txBody>
        </p:sp>
        <p:sp>
          <p:nvSpPr>
            <p:cNvPr id="343072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43073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 return value on stack </a:t>
              </a:r>
            </a:p>
          </p:txBody>
        </p:sp>
      </p:grpSp>
      <p:grpSp>
        <p:nvGrpSpPr>
          <p:cNvPr id="343074" name="Group 34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43075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R[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/>
                <a:t>]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valE</a:t>
              </a: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43076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3077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3078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43079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stack pointer</a:t>
              </a:r>
            </a:p>
          </p:txBody>
        </p:sp>
        <p:sp>
          <p:nvSpPr>
            <p:cNvPr id="343080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</p:grpSp>
      <p:grpSp>
        <p:nvGrpSpPr>
          <p:cNvPr id="343081" name="Group 41"/>
          <p:cNvGrpSpPr>
            <a:grpSpLocks/>
          </p:cNvGrpSpPr>
          <p:nvPr/>
        </p:nvGrpSpPr>
        <p:grpSpPr bwMode="auto">
          <a:xfrm>
            <a:off x="914400" y="4648200"/>
            <a:ext cx="7010400" cy="304800"/>
            <a:chOff x="576" y="2928"/>
            <a:chExt cx="4416" cy="192"/>
          </a:xfrm>
        </p:grpSpPr>
        <p:sp>
          <p:nvSpPr>
            <p:cNvPr id="343082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</a:t>
              </a:r>
              <a:r>
                <a:rPr lang="en-US" sz="1600">
                  <a:sym typeface="Symbol" pitchFamily="18" charset="2"/>
                </a:rPr>
                <a:t> valC</a:t>
              </a:r>
            </a:p>
          </p:txBody>
        </p:sp>
        <p:sp>
          <p:nvSpPr>
            <p:cNvPr id="343083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  <p:sp>
          <p:nvSpPr>
            <p:cNvPr id="343084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Set PC to destination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Executing </a:t>
            </a:r>
            <a:r>
              <a:rPr lang="en-US">
                <a:latin typeface="Courier New" pitchFamily="49" charset="0"/>
              </a:rPr>
              <a:t>ret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2819400"/>
            <a:ext cx="4070350" cy="3613150"/>
          </a:xfrm>
        </p:spPr>
        <p:txBody>
          <a:bodyPr/>
          <a:lstStyle/>
          <a:p>
            <a:pPr marL="0" indent="0"/>
            <a:r>
              <a:rPr lang="en-US" sz="2000" dirty="0"/>
              <a:t>Fetch</a:t>
            </a:r>
          </a:p>
          <a:p>
            <a:pPr lvl="1"/>
            <a:r>
              <a:rPr lang="en-US" sz="1800" dirty="0"/>
              <a:t>Read 1 byte</a:t>
            </a:r>
          </a:p>
          <a:p>
            <a:pPr marL="0" indent="0"/>
            <a:r>
              <a:rPr lang="en-US" sz="2000" dirty="0"/>
              <a:t>Decode</a:t>
            </a:r>
          </a:p>
          <a:p>
            <a:pPr lvl="1"/>
            <a:r>
              <a:rPr lang="en-US" sz="1800" dirty="0"/>
              <a:t>Read stack pointer</a:t>
            </a:r>
          </a:p>
          <a:p>
            <a:pPr marL="0" indent="0"/>
            <a:r>
              <a:rPr lang="en-US" sz="2000" dirty="0"/>
              <a:t>Execute</a:t>
            </a:r>
          </a:p>
          <a:p>
            <a:pPr lvl="1"/>
            <a:r>
              <a:rPr lang="en-US" sz="1800" dirty="0"/>
              <a:t>Increment stack pointer by 8</a:t>
            </a:r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3263" y="2819400"/>
            <a:ext cx="4071937" cy="3613150"/>
          </a:xfrm>
        </p:spPr>
        <p:txBody>
          <a:bodyPr/>
          <a:lstStyle/>
          <a:p>
            <a:pPr marL="0" indent="0"/>
            <a:r>
              <a:rPr lang="en-US" sz="2000"/>
              <a:t>Memory</a:t>
            </a:r>
          </a:p>
          <a:p>
            <a:pPr lvl="1"/>
            <a:r>
              <a:rPr lang="en-US" sz="1800"/>
              <a:t>Read return address from old stack pointer</a:t>
            </a:r>
          </a:p>
          <a:p>
            <a:pPr marL="0" indent="0"/>
            <a:r>
              <a:rPr lang="en-US" sz="2000"/>
              <a:t>Write back</a:t>
            </a:r>
          </a:p>
          <a:p>
            <a:pPr lvl="1"/>
            <a:r>
              <a:rPr lang="en-US" sz="1800"/>
              <a:t>Update stack pointer</a:t>
            </a:r>
          </a:p>
          <a:p>
            <a:pPr marL="0" indent="0"/>
            <a:r>
              <a:rPr lang="en-US" sz="2000"/>
              <a:t>PC Update</a:t>
            </a:r>
          </a:p>
          <a:p>
            <a:pPr lvl="1"/>
            <a:r>
              <a:rPr lang="en-US" sz="1800"/>
              <a:t>Set PC to return address</a:t>
            </a:r>
          </a:p>
        </p:txBody>
      </p:sp>
      <p:sp>
        <p:nvSpPr>
          <p:cNvPr id="352274" name="Rectangle 18"/>
          <p:cNvSpPr>
            <a:spLocks noChangeArrowheads="1"/>
          </p:cNvSpPr>
          <p:nvPr/>
        </p:nvSpPr>
        <p:spPr bwMode="auto">
          <a:xfrm>
            <a:off x="1752600" y="1066800"/>
            <a:ext cx="5380038" cy="1600200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>
            <a:outerShdw dist="35921" dir="2700000" algn="ctr" rotWithShape="0">
              <a:schemeClr val="tx2"/>
            </a:outerShdw>
          </a:effectLst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52275" name="Rectangle 19"/>
          <p:cNvSpPr>
            <a:spLocks noChangeArrowheads="1"/>
          </p:cNvSpPr>
          <p:nvPr/>
        </p:nvSpPr>
        <p:spPr bwMode="auto">
          <a:xfrm>
            <a:off x="1981200" y="1219200"/>
            <a:ext cx="19050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  <a:latin typeface="Courier New" pitchFamily="49" charset="0"/>
              </a:rPr>
              <a:t>ret</a:t>
            </a:r>
            <a:endParaRPr lang="en-US" sz="1600">
              <a:solidFill>
                <a:schemeClr val="folHlink"/>
              </a:solidFill>
            </a:endParaRPr>
          </a:p>
        </p:txBody>
      </p:sp>
      <p:grpSp>
        <p:nvGrpSpPr>
          <p:cNvPr id="352276" name="Group 20"/>
          <p:cNvGrpSpPr>
            <a:grpSpLocks/>
          </p:cNvGrpSpPr>
          <p:nvPr/>
        </p:nvGrpSpPr>
        <p:grpSpPr bwMode="auto">
          <a:xfrm>
            <a:off x="3886200" y="1219200"/>
            <a:ext cx="609600" cy="304800"/>
            <a:chOff x="1296" y="2544"/>
            <a:chExt cx="384" cy="192"/>
          </a:xfrm>
        </p:grpSpPr>
        <p:sp>
          <p:nvSpPr>
            <p:cNvPr id="352277" name="Rectangle 21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9</a:t>
              </a:r>
            </a:p>
          </p:txBody>
        </p:sp>
        <p:sp>
          <p:nvSpPr>
            <p:cNvPr id="352278" name="Rectangle 22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0</a:t>
              </a:r>
            </a:p>
          </p:txBody>
        </p:sp>
        <p:sp>
          <p:nvSpPr>
            <p:cNvPr id="352279" name="Rectangle 23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grpSp>
        <p:nvGrpSpPr>
          <p:cNvPr id="352293" name="Group 37"/>
          <p:cNvGrpSpPr>
            <a:grpSpLocks/>
          </p:cNvGrpSpPr>
          <p:nvPr/>
        </p:nvGrpSpPr>
        <p:grpSpPr bwMode="auto">
          <a:xfrm>
            <a:off x="3886200" y="2286000"/>
            <a:ext cx="609600" cy="304800"/>
            <a:chOff x="1296" y="2544"/>
            <a:chExt cx="384" cy="192"/>
          </a:xfrm>
        </p:grpSpPr>
        <p:sp>
          <p:nvSpPr>
            <p:cNvPr id="352294" name="Rectangle 38"/>
            <p:cNvSpPr>
              <a:spLocks noChangeArrowheads="1"/>
            </p:cNvSpPr>
            <p:nvPr/>
          </p:nvSpPr>
          <p:spPr bwMode="auto">
            <a:xfrm>
              <a:off x="1296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2295" name="Rectangle 39"/>
            <p:cNvSpPr>
              <a:spLocks noChangeArrowheads="1"/>
            </p:cNvSpPr>
            <p:nvPr/>
          </p:nvSpPr>
          <p:spPr bwMode="auto">
            <a:xfrm>
              <a:off x="1488" y="2544"/>
              <a:ext cx="192" cy="19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>
                  <a:solidFill>
                    <a:schemeClr val="folHlink"/>
                  </a:solidFill>
                  <a:latin typeface="Courier New" pitchFamily="49" charset="0"/>
                </a:rPr>
                <a:t>XX</a:t>
              </a:r>
            </a:p>
          </p:txBody>
        </p:sp>
        <p:sp>
          <p:nvSpPr>
            <p:cNvPr id="352296" name="Rectangle 40"/>
            <p:cNvSpPr>
              <a:spLocks noChangeArrowheads="1"/>
            </p:cNvSpPr>
            <p:nvPr/>
          </p:nvSpPr>
          <p:spPr bwMode="auto">
            <a:xfrm>
              <a:off x="1296" y="254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>
                <a:solidFill>
                  <a:schemeClr val="folHlink"/>
                </a:solidFill>
                <a:latin typeface="Courier New" pitchFamily="49" charset="0"/>
              </a:endParaRPr>
            </a:p>
          </p:txBody>
        </p:sp>
      </p:grpSp>
      <p:sp>
        <p:nvSpPr>
          <p:cNvPr id="352297" name="Rectangle 41"/>
          <p:cNvSpPr>
            <a:spLocks noChangeArrowheads="1"/>
          </p:cNvSpPr>
          <p:nvPr/>
        </p:nvSpPr>
        <p:spPr bwMode="auto">
          <a:xfrm>
            <a:off x="2743200" y="2286000"/>
            <a:ext cx="1112838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>
                <a:solidFill>
                  <a:schemeClr val="folHlink"/>
                </a:solidFill>
              </a:rPr>
              <a:t>return: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Stage Computation: </a:t>
            </a:r>
            <a:r>
              <a:rPr lang="en-US">
                <a:latin typeface="Courier New" pitchFamily="49" charset="0"/>
              </a:rPr>
              <a:t>ret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Use ALU to increment stack pointer</a:t>
            </a:r>
          </a:p>
          <a:p>
            <a:pPr lvl="1"/>
            <a:r>
              <a:rPr lang="en-US"/>
              <a:t>Read return address from memory</a:t>
            </a:r>
          </a:p>
        </p:txBody>
      </p:sp>
      <p:sp>
        <p:nvSpPr>
          <p:cNvPr id="344068" name="Text Box 4"/>
          <p:cNvSpPr txBox="1">
            <a:spLocks noChangeArrowheads="1"/>
          </p:cNvSpPr>
          <p:nvPr/>
        </p:nvSpPr>
        <p:spPr bwMode="auto">
          <a:xfrm>
            <a:off x="21336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ret</a:t>
            </a:r>
          </a:p>
        </p:txBody>
      </p:sp>
      <p:grpSp>
        <p:nvGrpSpPr>
          <p:cNvPr id="344069" name="Group 5"/>
          <p:cNvGrpSpPr>
            <a:grpSpLocks/>
          </p:cNvGrpSpPr>
          <p:nvPr/>
        </p:nvGrpSpPr>
        <p:grpSpPr bwMode="auto">
          <a:xfrm>
            <a:off x="914400" y="1295400"/>
            <a:ext cx="7010400" cy="1219200"/>
            <a:chOff x="576" y="816"/>
            <a:chExt cx="4416" cy="768"/>
          </a:xfrm>
        </p:grpSpPr>
        <p:sp>
          <p:nvSpPr>
            <p:cNvPr id="344070" name="Text Box 6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icode:ifun </a:t>
              </a:r>
              <a:r>
                <a:rPr lang="en-US" sz="1600">
                  <a:sym typeface="Symbol" pitchFamily="18" charset="2"/>
                </a:rPr>
                <a:t></a:t>
              </a:r>
              <a:r>
                <a:rPr lang="en-US" sz="1600"/>
                <a:t> M</a:t>
              </a:r>
              <a:r>
                <a:rPr lang="en-US" sz="1600" baseline="-25000"/>
                <a:t>1</a:t>
              </a:r>
              <a:r>
                <a:rPr lang="en-US" sz="1600"/>
                <a:t>[PC]</a:t>
              </a:r>
            </a:p>
          </p:txBody>
        </p:sp>
        <p:sp>
          <p:nvSpPr>
            <p:cNvPr id="344071" name="Text Box 7"/>
            <p:cNvSpPr txBox="1">
              <a:spLocks noChangeArrowheads="1"/>
            </p:cNvSpPr>
            <p:nvPr/>
          </p:nvSpPr>
          <p:spPr bwMode="auto">
            <a:xfrm>
              <a:off x="1344" y="1008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072" name="Text Box 8"/>
            <p:cNvSpPr txBox="1">
              <a:spLocks noChangeArrowheads="1"/>
            </p:cNvSpPr>
            <p:nvPr/>
          </p:nvSpPr>
          <p:spPr bwMode="auto">
            <a:xfrm>
              <a:off x="1344" y="1200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4073" name="Text Box 9"/>
            <p:cNvSpPr txBox="1">
              <a:spLocks noChangeArrowheads="1"/>
            </p:cNvSpPr>
            <p:nvPr/>
          </p:nvSpPr>
          <p:spPr bwMode="auto">
            <a:xfrm>
              <a:off x="1344" y="1392"/>
              <a:ext cx="1776" cy="192"/>
            </a:xfrm>
            <a:prstGeom prst="rect">
              <a:avLst/>
            </a:prstGeom>
            <a:solidFill>
              <a:srgbClr val="FFCC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44074" name="Text Box 10"/>
            <p:cNvSpPr txBox="1">
              <a:spLocks noChangeArrowheads="1"/>
            </p:cNvSpPr>
            <p:nvPr/>
          </p:nvSpPr>
          <p:spPr bwMode="auto">
            <a:xfrm>
              <a:off x="1344" y="816"/>
              <a:ext cx="1776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075" name="Text Box 11"/>
            <p:cNvSpPr txBox="1">
              <a:spLocks noChangeArrowheads="1"/>
            </p:cNvSpPr>
            <p:nvPr/>
          </p:nvSpPr>
          <p:spPr bwMode="auto">
            <a:xfrm>
              <a:off x="576" y="816"/>
              <a:ext cx="768" cy="768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Fetch</a:t>
              </a:r>
            </a:p>
          </p:txBody>
        </p:sp>
        <p:sp>
          <p:nvSpPr>
            <p:cNvPr id="344076" name="Text Box 12"/>
            <p:cNvSpPr txBox="1">
              <a:spLocks noChangeArrowheads="1"/>
            </p:cNvSpPr>
            <p:nvPr/>
          </p:nvSpPr>
          <p:spPr bwMode="auto">
            <a:xfrm>
              <a:off x="3216" y="81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instruction byte</a:t>
              </a:r>
            </a:p>
          </p:txBody>
        </p:sp>
        <p:sp>
          <p:nvSpPr>
            <p:cNvPr id="344077" name="Text Box 13"/>
            <p:cNvSpPr txBox="1">
              <a:spLocks noChangeArrowheads="1"/>
            </p:cNvSpPr>
            <p:nvPr/>
          </p:nvSpPr>
          <p:spPr bwMode="auto">
            <a:xfrm>
              <a:off x="3216" y="100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078" name="Text Box 14"/>
            <p:cNvSpPr txBox="1">
              <a:spLocks noChangeArrowheads="1"/>
            </p:cNvSpPr>
            <p:nvPr/>
          </p:nvSpPr>
          <p:spPr bwMode="auto">
            <a:xfrm>
              <a:off x="3216" y="1200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4079" name="Text Box 15"/>
            <p:cNvSpPr txBox="1">
              <a:spLocks noChangeArrowheads="1"/>
            </p:cNvSpPr>
            <p:nvPr/>
          </p:nvSpPr>
          <p:spPr bwMode="auto">
            <a:xfrm>
              <a:off x="3216" y="139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344080" name="Group 16"/>
          <p:cNvGrpSpPr>
            <a:grpSpLocks/>
          </p:cNvGrpSpPr>
          <p:nvPr/>
        </p:nvGrpSpPr>
        <p:grpSpPr bwMode="auto">
          <a:xfrm>
            <a:off x="914400" y="2514600"/>
            <a:ext cx="7010400" cy="609600"/>
            <a:chOff x="576" y="1584"/>
            <a:chExt cx="4416" cy="384"/>
          </a:xfrm>
        </p:grpSpPr>
        <p:sp>
          <p:nvSpPr>
            <p:cNvPr id="344081" name="Text Box 17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valA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R[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>
                  <a:sym typeface="Symbol" pitchFamily="18" charset="2"/>
                </a:rPr>
                <a:t>]</a:t>
              </a:r>
            </a:p>
          </p:txBody>
        </p:sp>
        <p:sp>
          <p:nvSpPr>
            <p:cNvPr id="344082" name="Text Box 18"/>
            <p:cNvSpPr txBox="1">
              <a:spLocks noChangeArrowheads="1"/>
            </p:cNvSpPr>
            <p:nvPr/>
          </p:nvSpPr>
          <p:spPr bwMode="auto">
            <a:xfrm>
              <a:off x="1344" y="1776"/>
              <a:ext cx="1776" cy="192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valB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R[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>
                  <a:sym typeface="Symbol" pitchFamily="18" charset="2"/>
                </a:rPr>
                <a:t>]</a:t>
              </a:r>
            </a:p>
          </p:txBody>
        </p:sp>
        <p:sp>
          <p:nvSpPr>
            <p:cNvPr id="344083" name="Text Box 19"/>
            <p:cNvSpPr txBox="1">
              <a:spLocks noChangeArrowheads="1"/>
            </p:cNvSpPr>
            <p:nvPr/>
          </p:nvSpPr>
          <p:spPr bwMode="auto">
            <a:xfrm>
              <a:off x="1344" y="158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084" name="Text Box 20"/>
            <p:cNvSpPr txBox="1">
              <a:spLocks noChangeArrowheads="1"/>
            </p:cNvSpPr>
            <p:nvPr/>
          </p:nvSpPr>
          <p:spPr bwMode="auto">
            <a:xfrm>
              <a:off x="576" y="158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44085" name="Text Box 21"/>
            <p:cNvSpPr txBox="1">
              <a:spLocks noChangeArrowheads="1"/>
            </p:cNvSpPr>
            <p:nvPr/>
          </p:nvSpPr>
          <p:spPr bwMode="auto">
            <a:xfrm>
              <a:off x="3216" y="158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stack pointer</a:t>
              </a:r>
            </a:p>
          </p:txBody>
        </p:sp>
        <p:sp>
          <p:nvSpPr>
            <p:cNvPr id="344086" name="Text Box 22"/>
            <p:cNvSpPr txBox="1">
              <a:spLocks noChangeArrowheads="1"/>
            </p:cNvSpPr>
            <p:nvPr/>
          </p:nvSpPr>
          <p:spPr bwMode="auto">
            <a:xfrm>
              <a:off x="3216" y="177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stack pointer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14400" y="3124200"/>
            <a:ext cx="7010400" cy="609600"/>
            <a:chOff x="914400" y="3124200"/>
            <a:chExt cx="7010400" cy="609600"/>
          </a:xfrm>
        </p:grpSpPr>
        <p:sp>
          <p:nvSpPr>
            <p:cNvPr id="344088" name="Text Box 24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valE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valB</a:t>
              </a:r>
              <a:r>
                <a:rPr lang="en-US" sz="1600" dirty="0">
                  <a:sym typeface="Symbol" pitchFamily="18" charset="2"/>
                </a:rPr>
                <a:t> + 8</a:t>
              </a:r>
            </a:p>
          </p:txBody>
        </p:sp>
        <p:sp>
          <p:nvSpPr>
            <p:cNvPr id="344089" name="Text Box 25"/>
            <p:cNvSpPr txBox="1">
              <a:spLocks noChangeArrowheads="1"/>
            </p:cNvSpPr>
            <p:nvPr/>
          </p:nvSpPr>
          <p:spPr bwMode="auto">
            <a:xfrm>
              <a:off x="2133600" y="34290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090" name="Text Box 26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28194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091" name="Text Box 27"/>
            <p:cNvSpPr txBox="1">
              <a:spLocks noChangeArrowheads="1"/>
            </p:cNvSpPr>
            <p:nvPr/>
          </p:nvSpPr>
          <p:spPr bwMode="auto">
            <a:xfrm>
              <a:off x="914400" y="3124200"/>
              <a:ext cx="1219200" cy="6096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44092" name="Text Box 28"/>
            <p:cNvSpPr txBox="1">
              <a:spLocks noChangeArrowheads="1"/>
            </p:cNvSpPr>
            <p:nvPr/>
          </p:nvSpPr>
          <p:spPr bwMode="auto">
            <a:xfrm>
              <a:off x="51054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Increment stack pointer</a:t>
              </a:r>
            </a:p>
          </p:txBody>
        </p:sp>
        <p:sp>
          <p:nvSpPr>
            <p:cNvPr id="344093" name="Text Box 29"/>
            <p:cNvSpPr txBox="1">
              <a:spLocks noChangeArrowheads="1"/>
            </p:cNvSpPr>
            <p:nvPr/>
          </p:nvSpPr>
          <p:spPr bwMode="auto">
            <a:xfrm>
              <a:off x="5105400" y="34290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  <p:grpSp>
        <p:nvGrpSpPr>
          <p:cNvPr id="344094" name="Group 30"/>
          <p:cNvGrpSpPr>
            <a:grpSpLocks/>
          </p:cNvGrpSpPr>
          <p:nvPr/>
        </p:nvGrpSpPr>
        <p:grpSpPr bwMode="auto">
          <a:xfrm>
            <a:off x="914400" y="3733800"/>
            <a:ext cx="7010400" cy="304800"/>
            <a:chOff x="576" y="2352"/>
            <a:chExt cx="4416" cy="192"/>
          </a:xfrm>
        </p:grpSpPr>
        <p:sp>
          <p:nvSpPr>
            <p:cNvPr id="344095" name="Text Box 31"/>
            <p:cNvSpPr txBox="1">
              <a:spLocks noChangeArrowheads="1"/>
            </p:cNvSpPr>
            <p:nvPr/>
          </p:nvSpPr>
          <p:spPr bwMode="auto">
            <a:xfrm>
              <a:off x="1344" y="2352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valM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</a:t>
              </a:r>
              <a:r>
                <a:rPr lang="en-US" sz="1600" dirty="0"/>
                <a:t> M</a:t>
              </a:r>
              <a:r>
                <a:rPr lang="en-US" sz="1600" baseline="-25000" dirty="0"/>
                <a:t>8</a:t>
              </a:r>
              <a:r>
                <a:rPr lang="en-US" sz="1600" dirty="0"/>
                <a:t>[</a:t>
              </a:r>
              <a:r>
                <a:rPr lang="en-US" sz="1600" dirty="0" err="1"/>
                <a:t>valA</a:t>
              </a:r>
              <a:r>
                <a:rPr lang="en-US" sz="1600" dirty="0"/>
                <a:t>]  </a:t>
              </a:r>
            </a:p>
          </p:txBody>
        </p:sp>
        <p:sp>
          <p:nvSpPr>
            <p:cNvPr id="344096" name="Text Box 32"/>
            <p:cNvSpPr txBox="1">
              <a:spLocks noChangeArrowheads="1"/>
            </p:cNvSpPr>
            <p:nvPr/>
          </p:nvSpPr>
          <p:spPr bwMode="auto">
            <a:xfrm>
              <a:off x="576" y="2352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44097" name="Text Box 33"/>
            <p:cNvSpPr txBox="1">
              <a:spLocks noChangeArrowheads="1"/>
            </p:cNvSpPr>
            <p:nvPr/>
          </p:nvSpPr>
          <p:spPr bwMode="auto">
            <a:xfrm>
              <a:off x="3216" y="2352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return address</a:t>
              </a:r>
            </a:p>
          </p:txBody>
        </p:sp>
      </p:grpSp>
      <p:grpSp>
        <p:nvGrpSpPr>
          <p:cNvPr id="344098" name="Group 34"/>
          <p:cNvGrpSpPr>
            <a:grpSpLocks/>
          </p:cNvGrpSpPr>
          <p:nvPr/>
        </p:nvGrpSpPr>
        <p:grpSpPr bwMode="auto">
          <a:xfrm>
            <a:off x="914400" y="4038600"/>
            <a:ext cx="7010400" cy="609600"/>
            <a:chOff x="576" y="2544"/>
            <a:chExt cx="4416" cy="384"/>
          </a:xfrm>
        </p:grpSpPr>
        <p:sp>
          <p:nvSpPr>
            <p:cNvPr id="344099" name="Text Box 35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R</a:t>
              </a:r>
              <a:r>
                <a:rPr lang="en-US" sz="1600" dirty="0">
                  <a:sym typeface="Symbol" pitchFamily="18" charset="2"/>
                </a:rPr>
                <a:t>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/>
                <a:t>]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valE</a:t>
              </a: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44100" name="Text Box 36"/>
            <p:cNvSpPr txBox="1">
              <a:spLocks noChangeArrowheads="1"/>
            </p:cNvSpPr>
            <p:nvPr/>
          </p:nvSpPr>
          <p:spPr bwMode="auto">
            <a:xfrm>
              <a:off x="1344" y="2736"/>
              <a:ext cx="1776" cy="192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  <p:sp>
          <p:nvSpPr>
            <p:cNvPr id="344101" name="Text Box 37"/>
            <p:cNvSpPr txBox="1">
              <a:spLocks noChangeArrowheads="1"/>
            </p:cNvSpPr>
            <p:nvPr/>
          </p:nvSpPr>
          <p:spPr bwMode="auto">
            <a:xfrm>
              <a:off x="1344" y="2544"/>
              <a:ext cx="1776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44102" name="Text Box 38"/>
            <p:cNvSpPr txBox="1">
              <a:spLocks noChangeArrowheads="1"/>
            </p:cNvSpPr>
            <p:nvPr/>
          </p:nvSpPr>
          <p:spPr bwMode="auto">
            <a:xfrm>
              <a:off x="576" y="2544"/>
              <a:ext cx="768" cy="384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</a:t>
              </a:r>
            </a:p>
            <a:p>
              <a:pPr algn="l">
                <a:spcBef>
                  <a:spcPct val="50000"/>
                </a:spcBef>
              </a:pPr>
              <a:r>
                <a:rPr lang="en-US" sz="1600"/>
                <a:t>back</a:t>
              </a:r>
            </a:p>
          </p:txBody>
        </p:sp>
        <p:sp>
          <p:nvSpPr>
            <p:cNvPr id="344103" name="Text Box 39"/>
            <p:cNvSpPr txBox="1">
              <a:spLocks noChangeArrowheads="1"/>
            </p:cNvSpPr>
            <p:nvPr/>
          </p:nvSpPr>
          <p:spPr bwMode="auto">
            <a:xfrm>
              <a:off x="3216" y="2544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stack pointer</a:t>
              </a:r>
            </a:p>
          </p:txBody>
        </p:sp>
        <p:sp>
          <p:nvSpPr>
            <p:cNvPr id="344104" name="Text Box 40"/>
            <p:cNvSpPr txBox="1">
              <a:spLocks noChangeArrowheads="1"/>
            </p:cNvSpPr>
            <p:nvPr/>
          </p:nvSpPr>
          <p:spPr bwMode="auto">
            <a:xfrm>
              <a:off x="3216" y="273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</a:t>
              </a:r>
            </a:p>
          </p:txBody>
        </p:sp>
      </p:grpSp>
      <p:grpSp>
        <p:nvGrpSpPr>
          <p:cNvPr id="344105" name="Group 41"/>
          <p:cNvGrpSpPr>
            <a:grpSpLocks/>
          </p:cNvGrpSpPr>
          <p:nvPr/>
        </p:nvGrpSpPr>
        <p:grpSpPr bwMode="auto">
          <a:xfrm>
            <a:off x="914400" y="4648200"/>
            <a:ext cx="7010400" cy="304800"/>
            <a:chOff x="576" y="2928"/>
            <a:chExt cx="4416" cy="192"/>
          </a:xfrm>
        </p:grpSpPr>
        <p:sp>
          <p:nvSpPr>
            <p:cNvPr id="344106" name="Text Box 42"/>
            <p:cNvSpPr txBox="1">
              <a:spLocks noChangeArrowheads="1"/>
            </p:cNvSpPr>
            <p:nvPr/>
          </p:nvSpPr>
          <p:spPr bwMode="auto">
            <a:xfrm>
              <a:off x="1344" y="2928"/>
              <a:ext cx="1776" cy="192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</a:t>
              </a:r>
              <a:r>
                <a:rPr lang="en-US" sz="1600">
                  <a:sym typeface="Symbol" pitchFamily="18" charset="2"/>
                </a:rPr>
                <a:t> valM</a:t>
              </a:r>
            </a:p>
          </p:txBody>
        </p:sp>
        <p:sp>
          <p:nvSpPr>
            <p:cNvPr id="344107" name="Text Box 43"/>
            <p:cNvSpPr txBox="1">
              <a:spLocks noChangeArrowheads="1"/>
            </p:cNvSpPr>
            <p:nvPr/>
          </p:nvSpPr>
          <p:spPr bwMode="auto">
            <a:xfrm>
              <a:off x="576" y="2928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PC update</a:t>
              </a:r>
            </a:p>
          </p:txBody>
        </p:sp>
        <p:sp>
          <p:nvSpPr>
            <p:cNvPr id="344108" name="Text Box 44"/>
            <p:cNvSpPr txBox="1">
              <a:spLocks noChangeArrowheads="1"/>
            </p:cNvSpPr>
            <p:nvPr/>
          </p:nvSpPr>
          <p:spPr bwMode="auto">
            <a:xfrm>
              <a:off x="3216" y="2928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Set PC to return address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 Steps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All instructions follow same general pattern</a:t>
            </a:r>
          </a:p>
          <a:p>
            <a:pPr lvl="1"/>
            <a:r>
              <a:rPr lang="en-US"/>
              <a:t>Differ in what gets computed on each step</a:t>
            </a:r>
          </a:p>
        </p:txBody>
      </p:sp>
      <p:sp>
        <p:nvSpPr>
          <p:cNvPr id="354308" name="Text Box 4"/>
          <p:cNvSpPr txBox="1">
            <a:spLocks noChangeArrowheads="1"/>
          </p:cNvSpPr>
          <p:nvPr/>
        </p:nvSpPr>
        <p:spPr bwMode="auto">
          <a:xfrm>
            <a:off x="33528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OPq</a:t>
            </a:r>
            <a:r>
              <a:rPr lang="en-US" sz="1600" dirty="0"/>
              <a:t> </a:t>
            </a:r>
            <a:r>
              <a:rPr lang="en-US" sz="1600" dirty="0" err="1"/>
              <a:t>rA</a:t>
            </a:r>
            <a:r>
              <a:rPr lang="en-US" sz="1600" dirty="0"/>
              <a:t>, </a:t>
            </a:r>
            <a:r>
              <a:rPr lang="en-US" sz="1600" dirty="0" err="1"/>
              <a:t>rB</a:t>
            </a:r>
            <a:endParaRPr lang="en-US" sz="1600" dirty="0"/>
          </a:p>
        </p:txBody>
      </p:sp>
      <p:sp>
        <p:nvSpPr>
          <p:cNvPr id="354310" name="Text Box 6"/>
          <p:cNvSpPr txBox="1">
            <a:spLocks noChangeArrowheads="1"/>
          </p:cNvSpPr>
          <p:nvPr/>
        </p:nvSpPr>
        <p:spPr bwMode="auto">
          <a:xfrm>
            <a:off x="3352800" y="12954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icode:ifun </a:t>
            </a:r>
            <a:r>
              <a:rPr lang="en-US" sz="1600">
                <a:sym typeface="Symbol" pitchFamily="18" charset="2"/>
              </a:rPr>
              <a:t></a:t>
            </a:r>
            <a:r>
              <a:rPr lang="en-US" sz="1600"/>
              <a:t> M</a:t>
            </a:r>
            <a:r>
              <a:rPr lang="en-US" sz="1600" baseline="-25000"/>
              <a:t>1</a:t>
            </a:r>
            <a:r>
              <a:rPr lang="en-US" sz="1600"/>
              <a:t>[PC]</a:t>
            </a:r>
          </a:p>
        </p:txBody>
      </p:sp>
      <p:sp>
        <p:nvSpPr>
          <p:cNvPr id="354311" name="Text Box 7"/>
          <p:cNvSpPr txBox="1">
            <a:spLocks noChangeArrowheads="1"/>
          </p:cNvSpPr>
          <p:nvPr/>
        </p:nvSpPr>
        <p:spPr bwMode="auto">
          <a:xfrm>
            <a:off x="3352800" y="16002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rA:rB </a:t>
            </a:r>
            <a:r>
              <a:rPr lang="en-US" sz="1600">
                <a:sym typeface="Symbol" pitchFamily="18" charset="2"/>
              </a:rPr>
              <a:t></a:t>
            </a:r>
            <a:r>
              <a:rPr lang="en-US" sz="1600"/>
              <a:t> M</a:t>
            </a:r>
            <a:r>
              <a:rPr lang="en-US" sz="1600" baseline="-25000"/>
              <a:t>1</a:t>
            </a:r>
            <a:r>
              <a:rPr lang="en-US" sz="1600"/>
              <a:t>[PC+1]</a:t>
            </a:r>
          </a:p>
        </p:txBody>
      </p:sp>
      <p:sp>
        <p:nvSpPr>
          <p:cNvPr id="354312" name="Text Box 8"/>
          <p:cNvSpPr txBox="1">
            <a:spLocks noChangeArrowheads="1"/>
          </p:cNvSpPr>
          <p:nvPr/>
        </p:nvSpPr>
        <p:spPr bwMode="auto">
          <a:xfrm>
            <a:off x="3352800" y="19050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 </a:t>
            </a:r>
          </a:p>
        </p:txBody>
      </p:sp>
      <p:sp>
        <p:nvSpPr>
          <p:cNvPr id="354313" name="Text Box 9"/>
          <p:cNvSpPr txBox="1">
            <a:spLocks noChangeArrowheads="1"/>
          </p:cNvSpPr>
          <p:nvPr/>
        </p:nvSpPr>
        <p:spPr bwMode="auto">
          <a:xfrm>
            <a:off x="3352800" y="22098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valP </a:t>
            </a:r>
            <a:r>
              <a:rPr lang="en-US" sz="1600">
                <a:sym typeface="Symbol" pitchFamily="18" charset="2"/>
              </a:rPr>
              <a:t> PC+2</a:t>
            </a:r>
          </a:p>
        </p:txBody>
      </p:sp>
      <p:sp>
        <p:nvSpPr>
          <p:cNvPr id="354314" name="Text Box 10"/>
          <p:cNvSpPr txBox="1">
            <a:spLocks noChangeArrowheads="1"/>
          </p:cNvSpPr>
          <p:nvPr/>
        </p:nvSpPr>
        <p:spPr bwMode="auto">
          <a:xfrm>
            <a:off x="3352800" y="1295400"/>
            <a:ext cx="2819400" cy="1219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54315" name="Text Box 11"/>
          <p:cNvSpPr txBox="1">
            <a:spLocks noChangeArrowheads="1"/>
          </p:cNvSpPr>
          <p:nvPr/>
        </p:nvSpPr>
        <p:spPr bwMode="auto">
          <a:xfrm>
            <a:off x="914400" y="1295400"/>
            <a:ext cx="1219200" cy="1219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Fetch</a:t>
            </a:r>
          </a:p>
        </p:txBody>
      </p:sp>
      <p:sp>
        <p:nvSpPr>
          <p:cNvPr id="354316" name="Text Box 12"/>
          <p:cNvSpPr txBox="1">
            <a:spLocks noChangeArrowheads="1"/>
          </p:cNvSpPr>
          <p:nvPr/>
        </p:nvSpPr>
        <p:spPr bwMode="auto">
          <a:xfrm>
            <a:off x="6324600" y="12954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Read instruction byte</a:t>
            </a:r>
          </a:p>
        </p:txBody>
      </p:sp>
      <p:sp>
        <p:nvSpPr>
          <p:cNvPr id="354317" name="Text Box 13"/>
          <p:cNvSpPr txBox="1">
            <a:spLocks noChangeArrowheads="1"/>
          </p:cNvSpPr>
          <p:nvPr/>
        </p:nvSpPr>
        <p:spPr bwMode="auto">
          <a:xfrm>
            <a:off x="6324600" y="16002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Read register byte</a:t>
            </a:r>
          </a:p>
        </p:txBody>
      </p:sp>
      <p:sp>
        <p:nvSpPr>
          <p:cNvPr id="354318" name="Text Box 14"/>
          <p:cNvSpPr txBox="1">
            <a:spLocks noChangeArrowheads="1"/>
          </p:cNvSpPr>
          <p:nvPr/>
        </p:nvSpPr>
        <p:spPr bwMode="auto">
          <a:xfrm>
            <a:off x="6324600" y="19050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[Read constant word]</a:t>
            </a:r>
          </a:p>
        </p:txBody>
      </p:sp>
      <p:sp>
        <p:nvSpPr>
          <p:cNvPr id="354319" name="Text Box 15"/>
          <p:cNvSpPr txBox="1">
            <a:spLocks noChangeArrowheads="1"/>
          </p:cNvSpPr>
          <p:nvPr/>
        </p:nvSpPr>
        <p:spPr bwMode="auto">
          <a:xfrm>
            <a:off x="6324600" y="22098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Compute next PC</a:t>
            </a:r>
          </a:p>
        </p:txBody>
      </p:sp>
      <p:sp>
        <p:nvSpPr>
          <p:cNvPr id="354321" name="Text Box 17"/>
          <p:cNvSpPr txBox="1">
            <a:spLocks noChangeArrowheads="1"/>
          </p:cNvSpPr>
          <p:nvPr/>
        </p:nvSpPr>
        <p:spPr bwMode="auto">
          <a:xfrm>
            <a:off x="3352800" y="2514600"/>
            <a:ext cx="2819400" cy="30480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valA </a:t>
            </a:r>
            <a:r>
              <a:rPr lang="en-US" sz="1600">
                <a:sym typeface="Symbol" pitchFamily="18" charset="2"/>
              </a:rPr>
              <a:t> R[rA]</a:t>
            </a:r>
          </a:p>
        </p:txBody>
      </p:sp>
      <p:sp>
        <p:nvSpPr>
          <p:cNvPr id="354322" name="Text Box 18"/>
          <p:cNvSpPr txBox="1">
            <a:spLocks noChangeArrowheads="1"/>
          </p:cNvSpPr>
          <p:nvPr/>
        </p:nvSpPr>
        <p:spPr bwMode="auto">
          <a:xfrm>
            <a:off x="3352800" y="2819400"/>
            <a:ext cx="2819400" cy="30480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valB </a:t>
            </a:r>
            <a:r>
              <a:rPr lang="en-US" sz="1600">
                <a:sym typeface="Symbol" pitchFamily="18" charset="2"/>
              </a:rPr>
              <a:t> R[rB]</a:t>
            </a:r>
          </a:p>
        </p:txBody>
      </p:sp>
      <p:sp>
        <p:nvSpPr>
          <p:cNvPr id="354323" name="Text Box 19"/>
          <p:cNvSpPr txBox="1">
            <a:spLocks noChangeArrowheads="1"/>
          </p:cNvSpPr>
          <p:nvPr/>
        </p:nvSpPr>
        <p:spPr bwMode="auto">
          <a:xfrm>
            <a:off x="3352800" y="2514600"/>
            <a:ext cx="2819400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54324" name="Text Box 20"/>
          <p:cNvSpPr txBox="1">
            <a:spLocks noChangeArrowheads="1"/>
          </p:cNvSpPr>
          <p:nvPr/>
        </p:nvSpPr>
        <p:spPr bwMode="auto">
          <a:xfrm>
            <a:off x="914400" y="2514600"/>
            <a:ext cx="1219200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Decode</a:t>
            </a:r>
          </a:p>
        </p:txBody>
      </p:sp>
      <p:sp>
        <p:nvSpPr>
          <p:cNvPr id="354325" name="Text Box 21"/>
          <p:cNvSpPr txBox="1">
            <a:spLocks noChangeArrowheads="1"/>
          </p:cNvSpPr>
          <p:nvPr/>
        </p:nvSpPr>
        <p:spPr bwMode="auto">
          <a:xfrm>
            <a:off x="6324600" y="25146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Read operand A</a:t>
            </a:r>
          </a:p>
        </p:txBody>
      </p:sp>
      <p:sp>
        <p:nvSpPr>
          <p:cNvPr id="354326" name="Text Box 22"/>
          <p:cNvSpPr txBox="1">
            <a:spLocks noChangeArrowheads="1"/>
          </p:cNvSpPr>
          <p:nvPr/>
        </p:nvSpPr>
        <p:spPr bwMode="auto">
          <a:xfrm>
            <a:off x="6324600" y="28194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Read operand B</a:t>
            </a:r>
          </a:p>
        </p:txBody>
      </p:sp>
      <p:sp>
        <p:nvSpPr>
          <p:cNvPr id="354328" name="Text Box 24"/>
          <p:cNvSpPr txBox="1">
            <a:spLocks noChangeArrowheads="1"/>
          </p:cNvSpPr>
          <p:nvPr/>
        </p:nvSpPr>
        <p:spPr bwMode="auto">
          <a:xfrm>
            <a:off x="3352800" y="3124200"/>
            <a:ext cx="2819400" cy="304800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valE </a:t>
            </a:r>
            <a:r>
              <a:rPr lang="en-US" sz="1600">
                <a:sym typeface="Symbol" pitchFamily="18" charset="2"/>
              </a:rPr>
              <a:t> valB OP valA</a:t>
            </a:r>
          </a:p>
        </p:txBody>
      </p:sp>
      <p:sp>
        <p:nvSpPr>
          <p:cNvPr id="354329" name="Text Box 25"/>
          <p:cNvSpPr txBox="1">
            <a:spLocks noChangeArrowheads="1"/>
          </p:cNvSpPr>
          <p:nvPr/>
        </p:nvSpPr>
        <p:spPr bwMode="auto">
          <a:xfrm>
            <a:off x="3352800" y="3429000"/>
            <a:ext cx="2819400" cy="304800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Set CC</a:t>
            </a:r>
          </a:p>
        </p:txBody>
      </p:sp>
      <p:sp>
        <p:nvSpPr>
          <p:cNvPr id="354330" name="Text Box 26"/>
          <p:cNvSpPr txBox="1">
            <a:spLocks noChangeArrowheads="1"/>
          </p:cNvSpPr>
          <p:nvPr/>
        </p:nvSpPr>
        <p:spPr bwMode="auto">
          <a:xfrm>
            <a:off x="3352800" y="3124200"/>
            <a:ext cx="2819400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54331" name="Text Box 27"/>
          <p:cNvSpPr txBox="1">
            <a:spLocks noChangeArrowheads="1"/>
          </p:cNvSpPr>
          <p:nvPr/>
        </p:nvSpPr>
        <p:spPr bwMode="auto">
          <a:xfrm>
            <a:off x="914400" y="3124200"/>
            <a:ext cx="1219200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Execute</a:t>
            </a:r>
          </a:p>
        </p:txBody>
      </p:sp>
      <p:sp>
        <p:nvSpPr>
          <p:cNvPr id="354332" name="Text Box 28"/>
          <p:cNvSpPr txBox="1">
            <a:spLocks noChangeArrowheads="1"/>
          </p:cNvSpPr>
          <p:nvPr/>
        </p:nvSpPr>
        <p:spPr bwMode="auto">
          <a:xfrm>
            <a:off x="6324600" y="31242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Perform ALU operation</a:t>
            </a:r>
          </a:p>
        </p:txBody>
      </p:sp>
      <p:sp>
        <p:nvSpPr>
          <p:cNvPr id="354333" name="Text Box 29"/>
          <p:cNvSpPr txBox="1">
            <a:spLocks noChangeArrowheads="1"/>
          </p:cNvSpPr>
          <p:nvPr/>
        </p:nvSpPr>
        <p:spPr bwMode="auto">
          <a:xfrm>
            <a:off x="6324600" y="34290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/>
              <a:t>Set/use cond. code </a:t>
            </a:r>
            <a:r>
              <a:rPr lang="en-US" sz="1600" dirty="0" err="1"/>
              <a:t>reg</a:t>
            </a:r>
            <a:endParaRPr lang="en-US" sz="1600" dirty="0"/>
          </a:p>
        </p:txBody>
      </p:sp>
      <p:sp>
        <p:nvSpPr>
          <p:cNvPr id="354335" name="Text Box 31"/>
          <p:cNvSpPr txBox="1">
            <a:spLocks noChangeArrowheads="1"/>
          </p:cNvSpPr>
          <p:nvPr/>
        </p:nvSpPr>
        <p:spPr bwMode="auto">
          <a:xfrm>
            <a:off x="3352800" y="3733800"/>
            <a:ext cx="2819400" cy="304800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  </a:t>
            </a:r>
          </a:p>
        </p:txBody>
      </p:sp>
      <p:sp>
        <p:nvSpPr>
          <p:cNvPr id="354336" name="Text Box 32"/>
          <p:cNvSpPr txBox="1">
            <a:spLocks noChangeArrowheads="1"/>
          </p:cNvSpPr>
          <p:nvPr/>
        </p:nvSpPr>
        <p:spPr bwMode="auto">
          <a:xfrm>
            <a:off x="914400" y="37338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Memory</a:t>
            </a:r>
          </a:p>
        </p:txBody>
      </p:sp>
      <p:sp>
        <p:nvSpPr>
          <p:cNvPr id="354337" name="Text Box 33"/>
          <p:cNvSpPr txBox="1">
            <a:spLocks noChangeArrowheads="1"/>
          </p:cNvSpPr>
          <p:nvPr/>
        </p:nvSpPr>
        <p:spPr bwMode="auto">
          <a:xfrm>
            <a:off x="6324600" y="37338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[Memory read/write]  </a:t>
            </a:r>
          </a:p>
        </p:txBody>
      </p:sp>
      <p:sp>
        <p:nvSpPr>
          <p:cNvPr id="354339" name="Text Box 35"/>
          <p:cNvSpPr txBox="1">
            <a:spLocks noChangeArrowheads="1"/>
          </p:cNvSpPr>
          <p:nvPr/>
        </p:nvSpPr>
        <p:spPr bwMode="auto">
          <a:xfrm>
            <a:off x="3352800" y="4038600"/>
            <a:ext cx="2819400" cy="304800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R[rB] </a:t>
            </a:r>
            <a:r>
              <a:rPr lang="en-US" sz="1600">
                <a:sym typeface="Symbol" pitchFamily="18" charset="2"/>
              </a:rPr>
              <a:t> valE</a:t>
            </a:r>
          </a:p>
        </p:txBody>
      </p:sp>
      <p:sp>
        <p:nvSpPr>
          <p:cNvPr id="354340" name="Text Box 36"/>
          <p:cNvSpPr txBox="1">
            <a:spLocks noChangeArrowheads="1"/>
          </p:cNvSpPr>
          <p:nvPr/>
        </p:nvSpPr>
        <p:spPr bwMode="auto">
          <a:xfrm>
            <a:off x="3352800" y="4343400"/>
            <a:ext cx="2819400" cy="304800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 </a:t>
            </a:r>
          </a:p>
        </p:txBody>
      </p:sp>
      <p:sp>
        <p:nvSpPr>
          <p:cNvPr id="354341" name="Text Box 37"/>
          <p:cNvSpPr txBox="1">
            <a:spLocks noChangeArrowheads="1"/>
          </p:cNvSpPr>
          <p:nvPr/>
        </p:nvSpPr>
        <p:spPr bwMode="auto">
          <a:xfrm>
            <a:off x="3352800" y="4038600"/>
            <a:ext cx="2819400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54342" name="Text Box 38"/>
          <p:cNvSpPr txBox="1">
            <a:spLocks noChangeArrowheads="1"/>
          </p:cNvSpPr>
          <p:nvPr/>
        </p:nvSpPr>
        <p:spPr bwMode="auto">
          <a:xfrm>
            <a:off x="914400" y="4038600"/>
            <a:ext cx="1219200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Write</a:t>
            </a:r>
          </a:p>
          <a:p>
            <a:pPr algn="l">
              <a:spcBef>
                <a:spcPct val="50000"/>
              </a:spcBef>
            </a:pPr>
            <a:r>
              <a:rPr lang="en-US" sz="1600"/>
              <a:t>back</a:t>
            </a:r>
          </a:p>
        </p:txBody>
      </p:sp>
      <p:sp>
        <p:nvSpPr>
          <p:cNvPr id="354343" name="Text Box 39"/>
          <p:cNvSpPr txBox="1">
            <a:spLocks noChangeArrowheads="1"/>
          </p:cNvSpPr>
          <p:nvPr/>
        </p:nvSpPr>
        <p:spPr bwMode="auto">
          <a:xfrm>
            <a:off x="6324600" y="40386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Write back ALU result</a:t>
            </a:r>
          </a:p>
        </p:txBody>
      </p:sp>
      <p:sp>
        <p:nvSpPr>
          <p:cNvPr id="354344" name="Text Box 40"/>
          <p:cNvSpPr txBox="1">
            <a:spLocks noChangeArrowheads="1"/>
          </p:cNvSpPr>
          <p:nvPr/>
        </p:nvSpPr>
        <p:spPr bwMode="auto">
          <a:xfrm>
            <a:off x="6324600" y="43434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[Write back memory result] </a:t>
            </a:r>
          </a:p>
        </p:txBody>
      </p:sp>
      <p:sp>
        <p:nvSpPr>
          <p:cNvPr id="354346" name="Text Box 42"/>
          <p:cNvSpPr txBox="1">
            <a:spLocks noChangeArrowheads="1"/>
          </p:cNvSpPr>
          <p:nvPr/>
        </p:nvSpPr>
        <p:spPr bwMode="auto">
          <a:xfrm>
            <a:off x="3352800" y="4648200"/>
            <a:ext cx="28194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PC </a:t>
            </a:r>
            <a:r>
              <a:rPr lang="en-US" sz="1600">
                <a:sym typeface="Symbol" pitchFamily="18" charset="2"/>
              </a:rPr>
              <a:t> valP</a:t>
            </a:r>
          </a:p>
        </p:txBody>
      </p:sp>
      <p:sp>
        <p:nvSpPr>
          <p:cNvPr id="354347" name="Text Box 43"/>
          <p:cNvSpPr txBox="1">
            <a:spLocks noChangeArrowheads="1"/>
          </p:cNvSpPr>
          <p:nvPr/>
        </p:nvSpPr>
        <p:spPr bwMode="auto">
          <a:xfrm>
            <a:off x="914400" y="46482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PC update</a:t>
            </a:r>
          </a:p>
        </p:txBody>
      </p:sp>
      <p:sp>
        <p:nvSpPr>
          <p:cNvPr id="354348" name="Text Box 44"/>
          <p:cNvSpPr txBox="1">
            <a:spLocks noChangeArrowheads="1"/>
          </p:cNvSpPr>
          <p:nvPr/>
        </p:nvSpPr>
        <p:spPr bwMode="auto">
          <a:xfrm>
            <a:off x="6324600" y="46482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Update PC</a:t>
            </a:r>
          </a:p>
        </p:txBody>
      </p:sp>
      <p:sp>
        <p:nvSpPr>
          <p:cNvPr id="354349" name="Text Box 45"/>
          <p:cNvSpPr txBox="1">
            <a:spLocks noChangeArrowheads="1"/>
          </p:cNvSpPr>
          <p:nvPr/>
        </p:nvSpPr>
        <p:spPr bwMode="auto">
          <a:xfrm>
            <a:off x="2133600" y="12954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icode,ifun</a:t>
            </a:r>
          </a:p>
        </p:txBody>
      </p:sp>
      <p:sp>
        <p:nvSpPr>
          <p:cNvPr id="354350" name="Text Box 46"/>
          <p:cNvSpPr txBox="1">
            <a:spLocks noChangeArrowheads="1"/>
          </p:cNvSpPr>
          <p:nvPr/>
        </p:nvSpPr>
        <p:spPr bwMode="auto">
          <a:xfrm>
            <a:off x="2133600" y="16002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rA,rB</a:t>
            </a:r>
          </a:p>
        </p:txBody>
      </p:sp>
      <p:sp>
        <p:nvSpPr>
          <p:cNvPr id="354351" name="Text Box 47"/>
          <p:cNvSpPr txBox="1">
            <a:spLocks noChangeArrowheads="1"/>
          </p:cNvSpPr>
          <p:nvPr/>
        </p:nvSpPr>
        <p:spPr bwMode="auto">
          <a:xfrm>
            <a:off x="2133600" y="19050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valC</a:t>
            </a:r>
          </a:p>
        </p:txBody>
      </p:sp>
      <p:sp>
        <p:nvSpPr>
          <p:cNvPr id="354352" name="Text Box 48"/>
          <p:cNvSpPr txBox="1">
            <a:spLocks noChangeArrowheads="1"/>
          </p:cNvSpPr>
          <p:nvPr/>
        </p:nvSpPr>
        <p:spPr bwMode="auto">
          <a:xfrm>
            <a:off x="2133600" y="22098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valP</a:t>
            </a:r>
          </a:p>
        </p:txBody>
      </p:sp>
      <p:sp>
        <p:nvSpPr>
          <p:cNvPr id="354353" name="Text Box 49"/>
          <p:cNvSpPr txBox="1">
            <a:spLocks noChangeArrowheads="1"/>
          </p:cNvSpPr>
          <p:nvPr/>
        </p:nvSpPr>
        <p:spPr bwMode="auto">
          <a:xfrm>
            <a:off x="2133600" y="25146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valA, srcA</a:t>
            </a:r>
          </a:p>
        </p:txBody>
      </p:sp>
      <p:sp>
        <p:nvSpPr>
          <p:cNvPr id="354354" name="Text Box 50"/>
          <p:cNvSpPr txBox="1">
            <a:spLocks noChangeArrowheads="1"/>
          </p:cNvSpPr>
          <p:nvPr/>
        </p:nvSpPr>
        <p:spPr bwMode="auto">
          <a:xfrm>
            <a:off x="2133600" y="28194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valB, srcB</a:t>
            </a:r>
          </a:p>
        </p:txBody>
      </p:sp>
      <p:sp>
        <p:nvSpPr>
          <p:cNvPr id="354355" name="Text Box 51"/>
          <p:cNvSpPr txBox="1">
            <a:spLocks noChangeArrowheads="1"/>
          </p:cNvSpPr>
          <p:nvPr/>
        </p:nvSpPr>
        <p:spPr bwMode="auto">
          <a:xfrm>
            <a:off x="2133600" y="31242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valE</a:t>
            </a:r>
          </a:p>
        </p:txBody>
      </p:sp>
      <p:sp>
        <p:nvSpPr>
          <p:cNvPr id="354356" name="Text Box 52"/>
          <p:cNvSpPr txBox="1">
            <a:spLocks noChangeArrowheads="1"/>
          </p:cNvSpPr>
          <p:nvPr/>
        </p:nvSpPr>
        <p:spPr bwMode="auto">
          <a:xfrm>
            <a:off x="2133600" y="34290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Cond code</a:t>
            </a:r>
          </a:p>
        </p:txBody>
      </p:sp>
      <p:sp>
        <p:nvSpPr>
          <p:cNvPr id="354357" name="Text Box 53"/>
          <p:cNvSpPr txBox="1">
            <a:spLocks noChangeArrowheads="1"/>
          </p:cNvSpPr>
          <p:nvPr/>
        </p:nvSpPr>
        <p:spPr bwMode="auto">
          <a:xfrm>
            <a:off x="2133600" y="37338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valM</a:t>
            </a:r>
          </a:p>
        </p:txBody>
      </p:sp>
      <p:sp>
        <p:nvSpPr>
          <p:cNvPr id="354358" name="Text Box 54"/>
          <p:cNvSpPr txBox="1">
            <a:spLocks noChangeArrowheads="1"/>
          </p:cNvSpPr>
          <p:nvPr/>
        </p:nvSpPr>
        <p:spPr bwMode="auto">
          <a:xfrm>
            <a:off x="2133600" y="40386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dstE</a:t>
            </a:r>
          </a:p>
        </p:txBody>
      </p:sp>
      <p:sp>
        <p:nvSpPr>
          <p:cNvPr id="354359" name="Text Box 55"/>
          <p:cNvSpPr txBox="1">
            <a:spLocks noChangeArrowheads="1"/>
          </p:cNvSpPr>
          <p:nvPr/>
        </p:nvSpPr>
        <p:spPr bwMode="auto">
          <a:xfrm>
            <a:off x="2133600" y="43434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dstM</a:t>
            </a:r>
          </a:p>
        </p:txBody>
      </p:sp>
      <p:sp>
        <p:nvSpPr>
          <p:cNvPr id="354360" name="Text Box 56"/>
          <p:cNvSpPr txBox="1">
            <a:spLocks noChangeArrowheads="1"/>
          </p:cNvSpPr>
          <p:nvPr/>
        </p:nvSpPr>
        <p:spPr bwMode="auto">
          <a:xfrm>
            <a:off x="2133600" y="46482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PC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 Steps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All instructions follow same general pattern</a:t>
            </a:r>
          </a:p>
          <a:p>
            <a:pPr lvl="1"/>
            <a:r>
              <a:rPr lang="en-US"/>
              <a:t>Differ in what gets computed on each step</a:t>
            </a:r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3352800" y="990600"/>
            <a:ext cx="28194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>
                <a:latin typeface="Courier New" pitchFamily="49" charset="0"/>
              </a:rPr>
              <a:t>call</a:t>
            </a:r>
            <a:r>
              <a:rPr lang="en-US" sz="1600"/>
              <a:t> Dest</a:t>
            </a:r>
          </a:p>
        </p:txBody>
      </p:sp>
      <p:sp>
        <p:nvSpPr>
          <p:cNvPr id="355338" name="Text Box 10"/>
          <p:cNvSpPr txBox="1">
            <a:spLocks noChangeArrowheads="1"/>
          </p:cNvSpPr>
          <p:nvPr/>
        </p:nvSpPr>
        <p:spPr bwMode="auto">
          <a:xfrm>
            <a:off x="914400" y="1295400"/>
            <a:ext cx="1219200" cy="1219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Fetch</a:t>
            </a:r>
          </a:p>
        </p:txBody>
      </p:sp>
      <p:sp>
        <p:nvSpPr>
          <p:cNvPr id="355346" name="Text Box 18"/>
          <p:cNvSpPr txBox="1">
            <a:spLocks noChangeArrowheads="1"/>
          </p:cNvSpPr>
          <p:nvPr/>
        </p:nvSpPr>
        <p:spPr bwMode="auto">
          <a:xfrm>
            <a:off x="914400" y="2514600"/>
            <a:ext cx="1219200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Decode</a:t>
            </a:r>
          </a:p>
        </p:txBody>
      </p:sp>
      <p:sp>
        <p:nvSpPr>
          <p:cNvPr id="355352" name="Text Box 24"/>
          <p:cNvSpPr txBox="1">
            <a:spLocks noChangeArrowheads="1"/>
          </p:cNvSpPr>
          <p:nvPr/>
        </p:nvSpPr>
        <p:spPr bwMode="auto">
          <a:xfrm>
            <a:off x="914400" y="3124200"/>
            <a:ext cx="1219200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Execute</a:t>
            </a:r>
          </a:p>
        </p:txBody>
      </p:sp>
      <p:sp>
        <p:nvSpPr>
          <p:cNvPr id="355356" name="Text Box 28"/>
          <p:cNvSpPr txBox="1">
            <a:spLocks noChangeArrowheads="1"/>
          </p:cNvSpPr>
          <p:nvPr/>
        </p:nvSpPr>
        <p:spPr bwMode="auto">
          <a:xfrm>
            <a:off x="914400" y="37338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Memory</a:t>
            </a:r>
          </a:p>
        </p:txBody>
      </p:sp>
      <p:sp>
        <p:nvSpPr>
          <p:cNvPr id="355361" name="Text Box 33"/>
          <p:cNvSpPr txBox="1">
            <a:spLocks noChangeArrowheads="1"/>
          </p:cNvSpPr>
          <p:nvPr/>
        </p:nvSpPr>
        <p:spPr bwMode="auto">
          <a:xfrm>
            <a:off x="914400" y="4038600"/>
            <a:ext cx="1219200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Write</a:t>
            </a:r>
          </a:p>
          <a:p>
            <a:pPr algn="l">
              <a:spcBef>
                <a:spcPct val="50000"/>
              </a:spcBef>
            </a:pPr>
            <a:r>
              <a:rPr lang="en-US" sz="1600"/>
              <a:t>back</a:t>
            </a:r>
          </a:p>
        </p:txBody>
      </p:sp>
      <p:sp>
        <p:nvSpPr>
          <p:cNvPr id="355365" name="Text Box 37"/>
          <p:cNvSpPr txBox="1">
            <a:spLocks noChangeArrowheads="1"/>
          </p:cNvSpPr>
          <p:nvPr/>
        </p:nvSpPr>
        <p:spPr bwMode="auto">
          <a:xfrm>
            <a:off x="914400" y="46482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/>
          <a:lstStyle/>
          <a:p>
            <a:pPr algn="l">
              <a:spcBef>
                <a:spcPct val="50000"/>
              </a:spcBef>
            </a:pPr>
            <a:r>
              <a:rPr lang="en-US" sz="1600"/>
              <a:t>PC update</a:t>
            </a:r>
          </a:p>
        </p:txBody>
      </p:sp>
      <p:sp>
        <p:nvSpPr>
          <p:cNvPr id="355367" name="Text Box 39"/>
          <p:cNvSpPr txBox="1">
            <a:spLocks noChangeArrowheads="1"/>
          </p:cNvSpPr>
          <p:nvPr/>
        </p:nvSpPr>
        <p:spPr bwMode="auto">
          <a:xfrm>
            <a:off x="2133600" y="12954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icode,ifun</a:t>
            </a:r>
          </a:p>
        </p:txBody>
      </p:sp>
      <p:sp>
        <p:nvSpPr>
          <p:cNvPr id="355368" name="Text Box 40"/>
          <p:cNvSpPr txBox="1">
            <a:spLocks noChangeArrowheads="1"/>
          </p:cNvSpPr>
          <p:nvPr/>
        </p:nvSpPr>
        <p:spPr bwMode="auto">
          <a:xfrm>
            <a:off x="2133600" y="16002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rA,rB</a:t>
            </a:r>
          </a:p>
        </p:txBody>
      </p:sp>
      <p:sp>
        <p:nvSpPr>
          <p:cNvPr id="355369" name="Text Box 41"/>
          <p:cNvSpPr txBox="1">
            <a:spLocks noChangeArrowheads="1"/>
          </p:cNvSpPr>
          <p:nvPr/>
        </p:nvSpPr>
        <p:spPr bwMode="auto">
          <a:xfrm>
            <a:off x="2133600" y="19050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valC</a:t>
            </a:r>
          </a:p>
        </p:txBody>
      </p:sp>
      <p:sp>
        <p:nvSpPr>
          <p:cNvPr id="355370" name="Text Box 42"/>
          <p:cNvSpPr txBox="1">
            <a:spLocks noChangeArrowheads="1"/>
          </p:cNvSpPr>
          <p:nvPr/>
        </p:nvSpPr>
        <p:spPr bwMode="auto">
          <a:xfrm>
            <a:off x="2133600" y="22098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valP</a:t>
            </a:r>
          </a:p>
        </p:txBody>
      </p:sp>
      <p:sp>
        <p:nvSpPr>
          <p:cNvPr id="355371" name="Text Box 43"/>
          <p:cNvSpPr txBox="1">
            <a:spLocks noChangeArrowheads="1"/>
          </p:cNvSpPr>
          <p:nvPr/>
        </p:nvSpPr>
        <p:spPr bwMode="auto">
          <a:xfrm>
            <a:off x="2133600" y="25146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valA, srcA</a:t>
            </a:r>
          </a:p>
        </p:txBody>
      </p:sp>
      <p:sp>
        <p:nvSpPr>
          <p:cNvPr id="355372" name="Text Box 44"/>
          <p:cNvSpPr txBox="1">
            <a:spLocks noChangeArrowheads="1"/>
          </p:cNvSpPr>
          <p:nvPr/>
        </p:nvSpPr>
        <p:spPr bwMode="auto">
          <a:xfrm>
            <a:off x="2133600" y="28194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valB, srcB</a:t>
            </a:r>
          </a:p>
        </p:txBody>
      </p:sp>
      <p:sp>
        <p:nvSpPr>
          <p:cNvPr id="355373" name="Text Box 45"/>
          <p:cNvSpPr txBox="1">
            <a:spLocks noChangeArrowheads="1"/>
          </p:cNvSpPr>
          <p:nvPr/>
        </p:nvSpPr>
        <p:spPr bwMode="auto">
          <a:xfrm>
            <a:off x="2133600" y="31242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valE</a:t>
            </a:r>
          </a:p>
        </p:txBody>
      </p:sp>
      <p:sp>
        <p:nvSpPr>
          <p:cNvPr id="355374" name="Text Box 46"/>
          <p:cNvSpPr txBox="1">
            <a:spLocks noChangeArrowheads="1"/>
          </p:cNvSpPr>
          <p:nvPr/>
        </p:nvSpPr>
        <p:spPr bwMode="auto">
          <a:xfrm>
            <a:off x="2133600" y="34290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Cond code</a:t>
            </a:r>
          </a:p>
        </p:txBody>
      </p:sp>
      <p:sp>
        <p:nvSpPr>
          <p:cNvPr id="355375" name="Text Box 47"/>
          <p:cNvSpPr txBox="1">
            <a:spLocks noChangeArrowheads="1"/>
          </p:cNvSpPr>
          <p:nvPr/>
        </p:nvSpPr>
        <p:spPr bwMode="auto">
          <a:xfrm>
            <a:off x="2133600" y="37338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valM</a:t>
            </a:r>
          </a:p>
        </p:txBody>
      </p:sp>
      <p:sp>
        <p:nvSpPr>
          <p:cNvPr id="355376" name="Text Box 48"/>
          <p:cNvSpPr txBox="1">
            <a:spLocks noChangeArrowheads="1"/>
          </p:cNvSpPr>
          <p:nvPr/>
        </p:nvSpPr>
        <p:spPr bwMode="auto">
          <a:xfrm>
            <a:off x="2133600" y="40386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dstE</a:t>
            </a:r>
          </a:p>
        </p:txBody>
      </p:sp>
      <p:sp>
        <p:nvSpPr>
          <p:cNvPr id="355377" name="Text Box 49"/>
          <p:cNvSpPr txBox="1">
            <a:spLocks noChangeArrowheads="1"/>
          </p:cNvSpPr>
          <p:nvPr/>
        </p:nvSpPr>
        <p:spPr bwMode="auto">
          <a:xfrm>
            <a:off x="2133600" y="43434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dstM</a:t>
            </a:r>
          </a:p>
        </p:txBody>
      </p:sp>
      <p:sp>
        <p:nvSpPr>
          <p:cNvPr id="355378" name="Text Box 50"/>
          <p:cNvSpPr txBox="1">
            <a:spLocks noChangeArrowheads="1"/>
          </p:cNvSpPr>
          <p:nvPr/>
        </p:nvSpPr>
        <p:spPr bwMode="auto">
          <a:xfrm>
            <a:off x="2133600" y="4648200"/>
            <a:ext cx="1219200" cy="3048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PC</a:t>
            </a:r>
          </a:p>
        </p:txBody>
      </p:sp>
      <p:sp>
        <p:nvSpPr>
          <p:cNvPr id="355379" name="Text Box 51"/>
          <p:cNvSpPr txBox="1">
            <a:spLocks noChangeArrowheads="1"/>
          </p:cNvSpPr>
          <p:nvPr/>
        </p:nvSpPr>
        <p:spPr bwMode="auto">
          <a:xfrm>
            <a:off x="3352800" y="12954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icode:ifun </a:t>
            </a:r>
            <a:r>
              <a:rPr lang="en-US" sz="1600">
                <a:sym typeface="Symbol" pitchFamily="18" charset="2"/>
              </a:rPr>
              <a:t></a:t>
            </a:r>
            <a:r>
              <a:rPr lang="en-US" sz="1600"/>
              <a:t> M</a:t>
            </a:r>
            <a:r>
              <a:rPr lang="en-US" sz="1600" baseline="-25000"/>
              <a:t>1</a:t>
            </a:r>
            <a:r>
              <a:rPr lang="en-US" sz="1600"/>
              <a:t>[PC]</a:t>
            </a:r>
          </a:p>
        </p:txBody>
      </p:sp>
      <p:sp>
        <p:nvSpPr>
          <p:cNvPr id="355380" name="Text Box 52"/>
          <p:cNvSpPr txBox="1">
            <a:spLocks noChangeArrowheads="1"/>
          </p:cNvSpPr>
          <p:nvPr/>
        </p:nvSpPr>
        <p:spPr bwMode="auto">
          <a:xfrm>
            <a:off x="3352800" y="16002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55381" name="Text Box 53"/>
          <p:cNvSpPr txBox="1">
            <a:spLocks noChangeArrowheads="1"/>
          </p:cNvSpPr>
          <p:nvPr/>
        </p:nvSpPr>
        <p:spPr bwMode="auto">
          <a:xfrm>
            <a:off x="3352800" y="19050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valC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M</a:t>
            </a:r>
            <a:r>
              <a:rPr lang="en-US" sz="1600" baseline="-25000" dirty="0"/>
              <a:t>8</a:t>
            </a:r>
            <a:r>
              <a:rPr lang="en-US" sz="1600" dirty="0"/>
              <a:t>[PC+1]</a:t>
            </a:r>
          </a:p>
        </p:txBody>
      </p:sp>
      <p:sp>
        <p:nvSpPr>
          <p:cNvPr id="355382" name="Text Box 54"/>
          <p:cNvSpPr txBox="1">
            <a:spLocks noChangeArrowheads="1"/>
          </p:cNvSpPr>
          <p:nvPr/>
        </p:nvSpPr>
        <p:spPr bwMode="auto">
          <a:xfrm>
            <a:off x="3352800" y="2209800"/>
            <a:ext cx="2819400" cy="304800"/>
          </a:xfrm>
          <a:prstGeom prst="rect">
            <a:avLst/>
          </a:prstGeom>
          <a:solidFill>
            <a:srgbClr val="FFCC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valP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 PC+9</a:t>
            </a:r>
          </a:p>
        </p:txBody>
      </p:sp>
      <p:sp>
        <p:nvSpPr>
          <p:cNvPr id="355383" name="Text Box 55"/>
          <p:cNvSpPr txBox="1">
            <a:spLocks noChangeArrowheads="1"/>
          </p:cNvSpPr>
          <p:nvPr/>
        </p:nvSpPr>
        <p:spPr bwMode="auto">
          <a:xfrm>
            <a:off x="3352800" y="1295400"/>
            <a:ext cx="2819400" cy="12192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55384" name="Text Box 56"/>
          <p:cNvSpPr txBox="1">
            <a:spLocks noChangeArrowheads="1"/>
          </p:cNvSpPr>
          <p:nvPr/>
        </p:nvSpPr>
        <p:spPr bwMode="auto">
          <a:xfrm>
            <a:off x="3352800" y="2514600"/>
            <a:ext cx="2819400" cy="30480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>
              <a:sym typeface="Symbol" pitchFamily="18" charset="2"/>
            </a:endParaRPr>
          </a:p>
        </p:txBody>
      </p:sp>
      <p:sp>
        <p:nvSpPr>
          <p:cNvPr id="355385" name="Text Box 57"/>
          <p:cNvSpPr txBox="1">
            <a:spLocks noChangeArrowheads="1"/>
          </p:cNvSpPr>
          <p:nvPr/>
        </p:nvSpPr>
        <p:spPr bwMode="auto">
          <a:xfrm>
            <a:off x="3352800" y="2819400"/>
            <a:ext cx="2819400" cy="304800"/>
          </a:xfrm>
          <a:prstGeom prst="rect">
            <a:avLst/>
          </a:prstGeom>
          <a:solidFill>
            <a:srgbClr val="FFFF99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valB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 R[</a:t>
            </a:r>
            <a:r>
              <a:rPr lang="en-US" sz="1600" dirty="0">
                <a:latin typeface="Courier New" pitchFamily="49" charset="0"/>
                <a:sym typeface="Symbol" pitchFamily="18" charset="2"/>
              </a:rPr>
              <a:t>%</a:t>
            </a:r>
            <a:r>
              <a:rPr lang="en-US" sz="1600" dirty="0" err="1">
                <a:latin typeface="Courier New" pitchFamily="49" charset="0"/>
                <a:sym typeface="Symbol" pitchFamily="18" charset="2"/>
              </a:rPr>
              <a:t>rsp</a:t>
            </a:r>
            <a:r>
              <a:rPr lang="en-US" sz="1600" dirty="0">
                <a:sym typeface="Symbol" pitchFamily="18" charset="2"/>
              </a:rPr>
              <a:t>]</a:t>
            </a:r>
          </a:p>
        </p:txBody>
      </p:sp>
      <p:sp>
        <p:nvSpPr>
          <p:cNvPr id="355386" name="Text Box 58"/>
          <p:cNvSpPr txBox="1">
            <a:spLocks noChangeArrowheads="1"/>
          </p:cNvSpPr>
          <p:nvPr/>
        </p:nvSpPr>
        <p:spPr bwMode="auto">
          <a:xfrm>
            <a:off x="3352800" y="2514600"/>
            <a:ext cx="2819400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55387" name="Text Box 59"/>
          <p:cNvSpPr txBox="1">
            <a:spLocks noChangeArrowheads="1"/>
          </p:cNvSpPr>
          <p:nvPr/>
        </p:nvSpPr>
        <p:spPr bwMode="auto">
          <a:xfrm>
            <a:off x="3352800" y="3124200"/>
            <a:ext cx="2819400" cy="304800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 err="1"/>
              <a:t>valE</a:t>
            </a:r>
            <a:r>
              <a:rPr lang="en-US" sz="1600" dirty="0"/>
              <a:t> </a:t>
            </a:r>
            <a:r>
              <a:rPr lang="en-US" sz="1600" dirty="0">
                <a:sym typeface="Symbol" pitchFamily="18" charset="2"/>
              </a:rPr>
              <a:t> </a:t>
            </a:r>
            <a:r>
              <a:rPr lang="en-US" sz="1600" dirty="0" err="1">
                <a:sym typeface="Symbol" pitchFamily="18" charset="2"/>
              </a:rPr>
              <a:t>valB</a:t>
            </a:r>
            <a:r>
              <a:rPr lang="en-US" sz="1600" dirty="0">
                <a:sym typeface="Symbol" pitchFamily="18" charset="2"/>
              </a:rPr>
              <a:t> + –8</a:t>
            </a:r>
          </a:p>
        </p:txBody>
      </p:sp>
      <p:sp>
        <p:nvSpPr>
          <p:cNvPr id="355388" name="Text Box 60"/>
          <p:cNvSpPr txBox="1">
            <a:spLocks noChangeArrowheads="1"/>
          </p:cNvSpPr>
          <p:nvPr/>
        </p:nvSpPr>
        <p:spPr bwMode="auto">
          <a:xfrm>
            <a:off x="3352800" y="3429000"/>
            <a:ext cx="2819400" cy="304800"/>
          </a:xfrm>
          <a:prstGeom prst="rect">
            <a:avLst/>
          </a:prstGeom>
          <a:solidFill>
            <a:srgbClr val="99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55389" name="Text Box 61"/>
          <p:cNvSpPr txBox="1">
            <a:spLocks noChangeArrowheads="1"/>
          </p:cNvSpPr>
          <p:nvPr/>
        </p:nvSpPr>
        <p:spPr bwMode="auto">
          <a:xfrm>
            <a:off x="3352800" y="3124200"/>
            <a:ext cx="2819400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55390" name="Text Box 62"/>
          <p:cNvSpPr txBox="1">
            <a:spLocks noChangeArrowheads="1"/>
          </p:cNvSpPr>
          <p:nvPr/>
        </p:nvSpPr>
        <p:spPr bwMode="auto">
          <a:xfrm>
            <a:off x="3352800" y="3733800"/>
            <a:ext cx="2819400" cy="304800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/>
              <a:t>M</a:t>
            </a:r>
            <a:r>
              <a:rPr lang="en-US" sz="1600" baseline="-25000" dirty="0"/>
              <a:t>8</a:t>
            </a:r>
            <a:r>
              <a:rPr lang="en-US" sz="1600" dirty="0"/>
              <a:t>[</a:t>
            </a:r>
            <a:r>
              <a:rPr lang="en-US" sz="1600" dirty="0" err="1"/>
              <a:t>valE</a:t>
            </a:r>
            <a:r>
              <a:rPr lang="en-US" sz="1600" dirty="0"/>
              <a:t>] </a:t>
            </a:r>
            <a:r>
              <a:rPr lang="en-US" sz="1600" dirty="0">
                <a:sym typeface="Symbol" pitchFamily="18" charset="2"/>
              </a:rPr>
              <a:t></a:t>
            </a:r>
            <a:r>
              <a:rPr lang="en-US" sz="1600" dirty="0"/>
              <a:t> </a:t>
            </a:r>
            <a:r>
              <a:rPr lang="en-US" sz="1600" dirty="0" err="1"/>
              <a:t>valP</a:t>
            </a:r>
            <a:r>
              <a:rPr lang="en-US" sz="1600" dirty="0"/>
              <a:t> </a:t>
            </a:r>
          </a:p>
        </p:txBody>
      </p:sp>
      <p:sp>
        <p:nvSpPr>
          <p:cNvPr id="355391" name="Text Box 63"/>
          <p:cNvSpPr txBox="1">
            <a:spLocks noChangeArrowheads="1"/>
          </p:cNvSpPr>
          <p:nvPr/>
        </p:nvSpPr>
        <p:spPr bwMode="auto">
          <a:xfrm>
            <a:off x="3352800" y="4038600"/>
            <a:ext cx="2819400" cy="304800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/>
              <a:t>R[</a:t>
            </a:r>
            <a:r>
              <a:rPr lang="en-US" sz="1600" dirty="0">
                <a:latin typeface="Courier New" pitchFamily="49" charset="0"/>
                <a:sym typeface="Symbol" pitchFamily="18" charset="2"/>
              </a:rPr>
              <a:t>%</a:t>
            </a:r>
            <a:r>
              <a:rPr lang="en-US" sz="1600" dirty="0" err="1">
                <a:latin typeface="Courier New" pitchFamily="49" charset="0"/>
                <a:sym typeface="Symbol" pitchFamily="18" charset="2"/>
              </a:rPr>
              <a:t>rsp</a:t>
            </a:r>
            <a:r>
              <a:rPr lang="en-US" sz="1600" dirty="0"/>
              <a:t>] </a:t>
            </a:r>
            <a:r>
              <a:rPr lang="en-US" sz="1600" dirty="0">
                <a:sym typeface="Symbol" pitchFamily="18" charset="2"/>
              </a:rPr>
              <a:t> </a:t>
            </a:r>
            <a:r>
              <a:rPr lang="en-US" sz="1600" dirty="0" err="1">
                <a:sym typeface="Symbol" pitchFamily="18" charset="2"/>
              </a:rPr>
              <a:t>valE</a:t>
            </a:r>
            <a:endParaRPr lang="en-US" sz="1600" dirty="0">
              <a:sym typeface="Symbol" pitchFamily="18" charset="2"/>
            </a:endParaRPr>
          </a:p>
        </p:txBody>
      </p:sp>
      <p:sp>
        <p:nvSpPr>
          <p:cNvPr id="355392" name="Text Box 64"/>
          <p:cNvSpPr txBox="1">
            <a:spLocks noChangeArrowheads="1"/>
          </p:cNvSpPr>
          <p:nvPr/>
        </p:nvSpPr>
        <p:spPr bwMode="auto">
          <a:xfrm>
            <a:off x="3352800" y="4343400"/>
            <a:ext cx="2819400" cy="304800"/>
          </a:xfrm>
          <a:prstGeom prst="rect">
            <a:avLst/>
          </a:prstGeom>
          <a:solidFill>
            <a:srgbClr val="CCFFCC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 </a:t>
            </a:r>
          </a:p>
        </p:txBody>
      </p:sp>
      <p:sp>
        <p:nvSpPr>
          <p:cNvPr id="355393" name="Text Box 65"/>
          <p:cNvSpPr txBox="1">
            <a:spLocks noChangeArrowheads="1"/>
          </p:cNvSpPr>
          <p:nvPr/>
        </p:nvSpPr>
        <p:spPr bwMode="auto">
          <a:xfrm>
            <a:off x="3352800" y="4038600"/>
            <a:ext cx="2819400" cy="609600"/>
          </a:xfrm>
          <a:prstGeom prst="rect">
            <a:avLst/>
          </a:prstGeom>
          <a:noFill/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55394" name="Text Box 66"/>
          <p:cNvSpPr txBox="1">
            <a:spLocks noChangeArrowheads="1"/>
          </p:cNvSpPr>
          <p:nvPr/>
        </p:nvSpPr>
        <p:spPr bwMode="auto">
          <a:xfrm>
            <a:off x="3352800" y="4648200"/>
            <a:ext cx="2819400" cy="304800"/>
          </a:xfrm>
          <a:prstGeom prst="rect">
            <a:avLst/>
          </a:prstGeom>
          <a:solidFill>
            <a:srgbClr val="FFCCFF"/>
          </a:solidFill>
          <a:ln w="19050">
            <a:solidFill>
              <a:schemeClr val="folHlink"/>
            </a:solidFill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PC </a:t>
            </a:r>
            <a:r>
              <a:rPr lang="en-US" sz="1600">
                <a:sym typeface="Symbol" pitchFamily="18" charset="2"/>
              </a:rPr>
              <a:t> valC</a:t>
            </a:r>
          </a:p>
        </p:txBody>
      </p:sp>
      <p:sp>
        <p:nvSpPr>
          <p:cNvPr id="355407" name="Text Box 79"/>
          <p:cNvSpPr txBox="1">
            <a:spLocks noChangeArrowheads="1"/>
          </p:cNvSpPr>
          <p:nvPr/>
        </p:nvSpPr>
        <p:spPr bwMode="auto">
          <a:xfrm>
            <a:off x="6315075" y="12954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Read instruction byte</a:t>
            </a:r>
          </a:p>
        </p:txBody>
      </p:sp>
      <p:sp>
        <p:nvSpPr>
          <p:cNvPr id="355408" name="Text Box 80"/>
          <p:cNvSpPr txBox="1">
            <a:spLocks noChangeArrowheads="1"/>
          </p:cNvSpPr>
          <p:nvPr/>
        </p:nvSpPr>
        <p:spPr bwMode="auto">
          <a:xfrm>
            <a:off x="6315075" y="16002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[Read register byte]</a:t>
            </a:r>
          </a:p>
        </p:txBody>
      </p:sp>
      <p:sp>
        <p:nvSpPr>
          <p:cNvPr id="355409" name="Text Box 81"/>
          <p:cNvSpPr txBox="1">
            <a:spLocks noChangeArrowheads="1"/>
          </p:cNvSpPr>
          <p:nvPr/>
        </p:nvSpPr>
        <p:spPr bwMode="auto">
          <a:xfrm>
            <a:off x="6315075" y="19050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Read constant word</a:t>
            </a:r>
          </a:p>
        </p:txBody>
      </p:sp>
      <p:sp>
        <p:nvSpPr>
          <p:cNvPr id="355410" name="Text Box 82"/>
          <p:cNvSpPr txBox="1">
            <a:spLocks noChangeArrowheads="1"/>
          </p:cNvSpPr>
          <p:nvPr/>
        </p:nvSpPr>
        <p:spPr bwMode="auto">
          <a:xfrm>
            <a:off x="6315075" y="22098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Compute next PC</a:t>
            </a:r>
          </a:p>
        </p:txBody>
      </p:sp>
      <p:sp>
        <p:nvSpPr>
          <p:cNvPr id="355411" name="Text Box 83"/>
          <p:cNvSpPr txBox="1">
            <a:spLocks noChangeArrowheads="1"/>
          </p:cNvSpPr>
          <p:nvPr/>
        </p:nvSpPr>
        <p:spPr bwMode="auto">
          <a:xfrm>
            <a:off x="6315075" y="25146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[Read operand A]</a:t>
            </a:r>
          </a:p>
        </p:txBody>
      </p:sp>
      <p:sp>
        <p:nvSpPr>
          <p:cNvPr id="355412" name="Text Box 84"/>
          <p:cNvSpPr txBox="1">
            <a:spLocks noChangeArrowheads="1"/>
          </p:cNvSpPr>
          <p:nvPr/>
        </p:nvSpPr>
        <p:spPr bwMode="auto">
          <a:xfrm>
            <a:off x="6315075" y="28194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Read operand B</a:t>
            </a:r>
          </a:p>
        </p:txBody>
      </p:sp>
      <p:sp>
        <p:nvSpPr>
          <p:cNvPr id="355413" name="Text Box 85"/>
          <p:cNvSpPr txBox="1">
            <a:spLocks noChangeArrowheads="1"/>
          </p:cNvSpPr>
          <p:nvPr/>
        </p:nvSpPr>
        <p:spPr bwMode="auto">
          <a:xfrm>
            <a:off x="6315075" y="31242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Perform ALU operation</a:t>
            </a:r>
          </a:p>
        </p:txBody>
      </p:sp>
      <p:sp>
        <p:nvSpPr>
          <p:cNvPr id="355414" name="Text Box 86"/>
          <p:cNvSpPr txBox="1">
            <a:spLocks noChangeArrowheads="1"/>
          </p:cNvSpPr>
          <p:nvPr/>
        </p:nvSpPr>
        <p:spPr bwMode="auto">
          <a:xfrm>
            <a:off x="6315075" y="34290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/>
              <a:t>[Set /use cond. code </a:t>
            </a:r>
            <a:r>
              <a:rPr lang="en-US" sz="1600" dirty="0" err="1"/>
              <a:t>reg</a:t>
            </a:r>
            <a:r>
              <a:rPr lang="en-US" sz="1600" dirty="0"/>
              <a:t>]</a:t>
            </a:r>
          </a:p>
        </p:txBody>
      </p:sp>
      <p:sp>
        <p:nvSpPr>
          <p:cNvPr id="355415" name="Text Box 87"/>
          <p:cNvSpPr txBox="1">
            <a:spLocks noChangeArrowheads="1"/>
          </p:cNvSpPr>
          <p:nvPr/>
        </p:nvSpPr>
        <p:spPr bwMode="auto">
          <a:xfrm>
            <a:off x="6315075" y="37338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/>
              <a:t>Memory read/write  </a:t>
            </a:r>
          </a:p>
        </p:txBody>
      </p:sp>
      <p:sp>
        <p:nvSpPr>
          <p:cNvPr id="355416" name="Text Box 88"/>
          <p:cNvSpPr txBox="1">
            <a:spLocks noChangeArrowheads="1"/>
          </p:cNvSpPr>
          <p:nvPr/>
        </p:nvSpPr>
        <p:spPr bwMode="auto">
          <a:xfrm>
            <a:off x="6315075" y="40386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/>
              <a:t>Write back ALU result</a:t>
            </a:r>
          </a:p>
        </p:txBody>
      </p:sp>
      <p:sp>
        <p:nvSpPr>
          <p:cNvPr id="355417" name="Text Box 89"/>
          <p:cNvSpPr txBox="1">
            <a:spLocks noChangeArrowheads="1"/>
          </p:cNvSpPr>
          <p:nvPr/>
        </p:nvSpPr>
        <p:spPr bwMode="auto">
          <a:xfrm>
            <a:off x="6315075" y="43434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 dirty="0"/>
              <a:t>[Write back memory result]</a:t>
            </a:r>
          </a:p>
        </p:txBody>
      </p:sp>
      <p:sp>
        <p:nvSpPr>
          <p:cNvPr id="355418" name="Text Box 90"/>
          <p:cNvSpPr txBox="1">
            <a:spLocks noChangeArrowheads="1"/>
          </p:cNvSpPr>
          <p:nvPr/>
        </p:nvSpPr>
        <p:spPr bwMode="auto">
          <a:xfrm>
            <a:off x="6315075" y="46482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r>
              <a:rPr lang="en-US" sz="1600"/>
              <a:t>Update PC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Computed Values</a:t>
            </a:r>
          </a:p>
        </p:txBody>
      </p:sp>
      <p:sp>
        <p:nvSpPr>
          <p:cNvPr id="35737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19200"/>
            <a:ext cx="4281487" cy="5213350"/>
          </a:xfrm>
        </p:spPr>
        <p:txBody>
          <a:bodyPr/>
          <a:lstStyle/>
          <a:p>
            <a:pPr marL="0" indent="0">
              <a:tabLst>
                <a:tab pos="1485900" algn="l"/>
              </a:tabLst>
            </a:pPr>
            <a:r>
              <a:rPr lang="en-US" sz="2000" dirty="0"/>
              <a:t>Fetch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icode</a:t>
            </a:r>
            <a:r>
              <a:rPr lang="en-US" sz="1800" dirty="0"/>
              <a:t>	Instruction code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ifun</a:t>
            </a:r>
            <a:r>
              <a:rPr lang="en-US" sz="1800" dirty="0"/>
              <a:t>	Instruction function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rA</a:t>
            </a:r>
            <a:r>
              <a:rPr lang="en-US" sz="1800" dirty="0"/>
              <a:t>	Instr. Register A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rB</a:t>
            </a:r>
            <a:r>
              <a:rPr lang="en-US" sz="1800" dirty="0"/>
              <a:t>	Instr. Register B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valC</a:t>
            </a:r>
            <a:r>
              <a:rPr lang="en-US" sz="1800" dirty="0"/>
              <a:t>	Instruction constant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valP</a:t>
            </a:r>
            <a:r>
              <a:rPr lang="en-US" sz="1800" dirty="0"/>
              <a:t>	Incremented PC</a:t>
            </a:r>
          </a:p>
          <a:p>
            <a:pPr marL="0" indent="0">
              <a:tabLst>
                <a:tab pos="1485900" algn="l"/>
              </a:tabLst>
            </a:pPr>
            <a:r>
              <a:rPr lang="en-US" sz="2000" dirty="0"/>
              <a:t>Decode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srcA</a:t>
            </a:r>
            <a:r>
              <a:rPr lang="en-US" sz="1800" dirty="0"/>
              <a:t>	Register ID A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srcB</a:t>
            </a:r>
            <a:r>
              <a:rPr lang="en-US" sz="1800" dirty="0"/>
              <a:t>	Register ID B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dstE</a:t>
            </a:r>
            <a:r>
              <a:rPr lang="en-US" sz="1800" dirty="0"/>
              <a:t>	Destination Register E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dstM</a:t>
            </a:r>
            <a:r>
              <a:rPr lang="en-US" sz="1800" dirty="0"/>
              <a:t>	Destination Register M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valA</a:t>
            </a:r>
            <a:r>
              <a:rPr lang="en-US" sz="1800" dirty="0"/>
              <a:t>	Register value A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r>
              <a:rPr lang="en-US" sz="1800" dirty="0" err="1"/>
              <a:t>valB</a:t>
            </a:r>
            <a:r>
              <a:rPr lang="en-US" sz="1800" dirty="0"/>
              <a:t>	Register value B</a:t>
            </a:r>
          </a:p>
          <a:p>
            <a:pPr lvl="1">
              <a:buFont typeface="Wingdings" pitchFamily="2" charset="2"/>
              <a:buNone/>
              <a:tabLst>
                <a:tab pos="1485900" algn="l"/>
              </a:tabLst>
            </a:pPr>
            <a:endParaRPr lang="en-US" sz="1800" dirty="0"/>
          </a:p>
        </p:txBody>
      </p:sp>
      <p:sp>
        <p:nvSpPr>
          <p:cNvPr id="357380" name="Rectangle 1028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219200"/>
            <a:ext cx="3784600" cy="5213350"/>
          </a:xfrm>
        </p:spPr>
        <p:txBody>
          <a:bodyPr/>
          <a:lstStyle/>
          <a:p>
            <a:pPr marL="0" indent="0">
              <a:tabLst>
                <a:tab pos="1485900" algn="l"/>
              </a:tabLst>
            </a:pPr>
            <a:r>
              <a:rPr lang="en-US" sz="2000" dirty="0"/>
              <a:t>Execute</a:t>
            </a:r>
          </a:p>
          <a:p>
            <a:pPr lvl="1">
              <a:tabLst>
                <a:tab pos="1485900" algn="l"/>
              </a:tabLst>
            </a:pPr>
            <a:r>
              <a:rPr lang="en-US" sz="1800" dirty="0" err="1"/>
              <a:t>valE</a:t>
            </a:r>
            <a:r>
              <a:rPr lang="en-US" sz="1800" dirty="0"/>
              <a:t>	ALU result</a:t>
            </a:r>
          </a:p>
          <a:p>
            <a:pPr lvl="1">
              <a:tabLst>
                <a:tab pos="1485900" algn="l"/>
              </a:tabLst>
            </a:pPr>
            <a:r>
              <a:rPr lang="en-US" sz="1800" dirty="0" err="1"/>
              <a:t>Cnd</a:t>
            </a:r>
            <a:r>
              <a:rPr lang="en-US" sz="1800" dirty="0"/>
              <a:t>	Branch/move flag</a:t>
            </a:r>
          </a:p>
          <a:p>
            <a:pPr marL="0" indent="0">
              <a:tabLst>
                <a:tab pos="1485900" algn="l"/>
              </a:tabLst>
            </a:pPr>
            <a:r>
              <a:rPr lang="en-US" sz="2000" dirty="0"/>
              <a:t>Memory	</a:t>
            </a:r>
          </a:p>
          <a:p>
            <a:pPr lvl="1">
              <a:tabLst>
                <a:tab pos="1485900" algn="l"/>
              </a:tabLst>
            </a:pPr>
            <a:r>
              <a:rPr lang="en-US" sz="1800" dirty="0" err="1"/>
              <a:t>valM</a:t>
            </a:r>
            <a:r>
              <a:rPr lang="en-US" sz="1800" dirty="0"/>
              <a:t>	Value from memory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 Hardware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3824287" cy="5213350"/>
          </a:xfrm>
        </p:spPr>
        <p:txBody>
          <a:bodyPr/>
          <a:lstStyle/>
          <a:p>
            <a:r>
              <a:rPr lang="en-US" sz="2000" dirty="0"/>
              <a:t>Key</a:t>
            </a:r>
          </a:p>
          <a:p>
            <a:pPr lvl="1"/>
            <a:r>
              <a:rPr lang="en-US" sz="1800" dirty="0"/>
              <a:t>Blue boxes:     predesigned hardware blocks</a:t>
            </a:r>
          </a:p>
          <a:p>
            <a:pPr lvl="2"/>
            <a:r>
              <a:rPr lang="en-US" sz="1600" dirty="0"/>
              <a:t>E.g., memories, ALU</a:t>
            </a:r>
          </a:p>
          <a:p>
            <a:pPr lvl="1"/>
            <a:r>
              <a:rPr lang="en-US" sz="1800" dirty="0"/>
              <a:t>Gray boxes:             control logic</a:t>
            </a:r>
          </a:p>
          <a:p>
            <a:pPr lvl="2"/>
            <a:r>
              <a:rPr lang="en-US" sz="1600" dirty="0"/>
              <a:t>Describe in HCL</a:t>
            </a:r>
          </a:p>
          <a:p>
            <a:pPr lvl="1"/>
            <a:r>
              <a:rPr lang="en-US" sz="1800" dirty="0"/>
              <a:t>White ovals:                      labels for signals</a:t>
            </a:r>
          </a:p>
          <a:p>
            <a:pPr lvl="1"/>
            <a:r>
              <a:rPr lang="en-US" sz="1800" dirty="0"/>
              <a:t>Thick lines:                     64-bit word values</a:t>
            </a:r>
          </a:p>
          <a:p>
            <a:pPr lvl="1"/>
            <a:r>
              <a:rPr lang="en-US" sz="1800" dirty="0"/>
              <a:t>Thin lines:                         4-8 bit values</a:t>
            </a:r>
          </a:p>
          <a:p>
            <a:pPr lvl="1"/>
            <a:r>
              <a:rPr lang="en-US" sz="1800" dirty="0"/>
              <a:t>Dotted lines:                     1-bit values</a:t>
            </a:r>
          </a:p>
          <a:p>
            <a:pPr lvl="1"/>
            <a:endParaRPr lang="en-US" sz="1800" dirty="0"/>
          </a:p>
        </p:txBody>
      </p:sp>
      <p:pic>
        <p:nvPicPr>
          <p:cNvPr id="3594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5650" y="98425"/>
            <a:ext cx="4226875" cy="6294368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564" name="Group 322563"/>
          <p:cNvGrpSpPr/>
          <p:nvPr/>
        </p:nvGrpSpPr>
        <p:grpSpPr>
          <a:xfrm>
            <a:off x="2051050" y="831850"/>
            <a:ext cx="6096000" cy="311150"/>
            <a:chOff x="2051050" y="831850"/>
            <a:chExt cx="6096000" cy="311150"/>
          </a:xfrm>
        </p:grpSpPr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051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26606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2702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798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44894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99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57086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63182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69278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75374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9</a:t>
              </a:r>
            </a:p>
          </p:txBody>
        </p:sp>
      </p:grpSp>
      <p:sp>
        <p:nvSpPr>
          <p:cNvPr id="322627" name="Rectangle 67"/>
          <p:cNvSpPr>
            <a:spLocks noChangeArrowheads="1"/>
          </p:cNvSpPr>
          <p:nvPr/>
        </p:nvSpPr>
        <p:spPr bwMode="auto">
          <a:xfrm>
            <a:off x="3270250" y="2590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V</a:t>
            </a:r>
          </a:p>
        </p:txBody>
      </p: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3270250" y="30480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322649" name="Rectangle 89"/>
          <p:cNvSpPr>
            <a:spLocks noChangeArrowheads="1"/>
          </p:cNvSpPr>
          <p:nvPr/>
        </p:nvSpPr>
        <p:spPr bwMode="auto">
          <a:xfrm>
            <a:off x="3270250" y="35052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6318250" y="527050"/>
            <a:ext cx="2743200" cy="51054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Instruction Set #2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46050" y="838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/>
              <a:t>Byte</a:t>
            </a:r>
          </a:p>
        </p:txBody>
      </p: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pushq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584" name="Rectangle 24"/>
          <p:cNvSpPr>
            <a:spLocks noChangeArrowheads="1"/>
          </p:cNvSpPr>
          <p:nvPr/>
        </p:nvSpPr>
        <p:spPr bwMode="auto">
          <a:xfrm>
            <a:off x="146050" y="44196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jXX </a:t>
            </a:r>
            <a:r>
              <a:rPr lang="en-US" sz="1400" b="0"/>
              <a:t>Dest</a:t>
            </a:r>
          </a:p>
        </p:txBody>
      </p: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2051050" y="4419600"/>
            <a:ext cx="609600" cy="304800"/>
            <a:chOff x="1536" y="2784"/>
            <a:chExt cx="384" cy="192"/>
          </a:xfrm>
        </p:grpSpPr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1536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/>
                <a:t>fn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1536" y="278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589" name="Rectangle 29"/>
          <p:cNvSpPr>
            <a:spLocks noChangeArrowheads="1"/>
          </p:cNvSpPr>
          <p:nvPr/>
        </p:nvSpPr>
        <p:spPr bwMode="auto">
          <a:xfrm>
            <a:off x="2660650" y="441325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01" name="Rectangle 41"/>
          <p:cNvSpPr>
            <a:spLocks noChangeArrowheads="1"/>
          </p:cNvSpPr>
          <p:nvPr/>
        </p:nvSpPr>
        <p:spPr bwMode="auto">
          <a:xfrm>
            <a:off x="146050" y="4876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call </a:t>
            </a:r>
            <a:r>
              <a:rPr lang="en-US" sz="1400" b="0"/>
              <a:t>Dest</a:t>
            </a:r>
          </a:p>
        </p:txBody>
      </p:sp>
      <p:grpSp>
        <p:nvGrpSpPr>
          <p:cNvPr id="13" name="Group 205"/>
          <p:cNvGrpSpPr>
            <a:grpSpLocks/>
          </p:cNvGrpSpPr>
          <p:nvPr/>
        </p:nvGrpSpPr>
        <p:grpSpPr bwMode="auto">
          <a:xfrm>
            <a:off x="2051050" y="4876800"/>
            <a:ext cx="609600" cy="304800"/>
            <a:chOff x="1536" y="3072"/>
            <a:chExt cx="384" cy="192"/>
          </a:xfrm>
        </p:grpSpPr>
        <p:sp>
          <p:nvSpPr>
            <p:cNvPr id="322603" name="Rectangle 43"/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1536" y="307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06" name="Rectangle 46"/>
          <p:cNvSpPr>
            <a:spLocks noChangeArrowheads="1"/>
          </p:cNvSpPr>
          <p:nvPr/>
        </p:nvSpPr>
        <p:spPr bwMode="auto">
          <a:xfrm>
            <a:off x="2660650" y="4876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err="1"/>
              <a:t>Dest</a:t>
            </a:r>
            <a:endParaRPr lang="en-US" sz="1400" b="0" dirty="0"/>
          </a:p>
        </p:txBody>
      </p: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cmovXX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/>
                  <a:t>fn</a:t>
                </a:r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18" name="Rectangle 58"/>
          <p:cNvSpPr>
            <a:spLocks noChangeArrowheads="1"/>
          </p:cNvSpPr>
          <p:nvPr/>
        </p:nvSpPr>
        <p:spPr bwMode="auto">
          <a:xfrm>
            <a:off x="146050" y="2590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irmovq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V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 err="1"/>
              <a:t>rB</a:t>
            </a:r>
            <a:endParaRPr lang="en-US" sz="1400" b="0" dirty="0"/>
          </a:p>
        </p:txBody>
      </p:sp>
      <p:grpSp>
        <p:nvGrpSpPr>
          <p:cNvPr id="18" name="Group 200"/>
          <p:cNvGrpSpPr>
            <a:grpSpLocks/>
          </p:cNvGrpSpPr>
          <p:nvPr/>
        </p:nvGrpSpPr>
        <p:grpSpPr bwMode="auto">
          <a:xfrm>
            <a:off x="2051050" y="2590800"/>
            <a:ext cx="609600" cy="304800"/>
            <a:chOff x="1536" y="1632"/>
            <a:chExt cx="384" cy="192"/>
          </a:xfrm>
        </p:grpSpPr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1536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19" name="Group 199"/>
          <p:cNvGrpSpPr>
            <a:grpSpLocks/>
          </p:cNvGrpSpPr>
          <p:nvPr/>
        </p:nvGrpSpPr>
        <p:grpSpPr bwMode="auto">
          <a:xfrm>
            <a:off x="2660650" y="2590800"/>
            <a:ext cx="609600" cy="304800"/>
            <a:chOff x="1920" y="1632"/>
            <a:chExt cx="384" cy="192"/>
          </a:xfrm>
        </p:grpSpPr>
        <p:sp>
          <p:nvSpPr>
            <p:cNvPr id="322624" name="Rectangle 64"/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F</a:t>
              </a:r>
            </a:p>
          </p:txBody>
        </p:sp>
        <p:sp>
          <p:nvSpPr>
            <p:cNvPr id="322625" name="Rectangle 65"/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26" name="Rectangle 66"/>
            <p:cNvSpPr>
              <a:spLocks noChangeArrowheads="1"/>
            </p:cNvSpPr>
            <p:nvPr/>
          </p:nvSpPr>
          <p:spPr bwMode="auto">
            <a:xfrm>
              <a:off x="1920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29" name="Rectangle 69"/>
          <p:cNvSpPr>
            <a:spLocks noChangeArrowheads="1"/>
          </p:cNvSpPr>
          <p:nvPr/>
        </p:nvSpPr>
        <p:spPr bwMode="auto">
          <a:xfrm>
            <a:off x="146050" y="30480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rmmovq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 err="1"/>
              <a:t>rA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</a:t>
            </a:r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2051050" y="3048000"/>
            <a:ext cx="609600" cy="304800"/>
            <a:chOff x="1536" y="1920"/>
            <a:chExt cx="384" cy="192"/>
          </a:xfrm>
        </p:grpSpPr>
        <p:sp>
          <p:nvSpPr>
            <p:cNvPr id="322631" name="Rectangle 71"/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33" name="Rectangle 73"/>
            <p:cNvSpPr>
              <a:spLocks noChangeArrowheads="1"/>
            </p:cNvSpPr>
            <p:nvPr/>
          </p:nvSpPr>
          <p:spPr bwMode="auto">
            <a:xfrm>
              <a:off x="1536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2660650" y="3048000"/>
            <a:ext cx="609600" cy="304800"/>
            <a:chOff x="1920" y="1920"/>
            <a:chExt cx="384" cy="192"/>
          </a:xfrm>
        </p:grpSpPr>
        <p:sp>
          <p:nvSpPr>
            <p:cNvPr id="322635" name="Rectangle 75"/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36" name="Rectangle 7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37" name="Rectangle 77"/>
            <p:cNvSpPr>
              <a:spLocks noChangeArrowheads="1"/>
            </p:cNvSpPr>
            <p:nvPr/>
          </p:nvSpPr>
          <p:spPr bwMode="auto">
            <a:xfrm>
              <a:off x="1920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40" name="Rectangle 80"/>
          <p:cNvSpPr>
            <a:spLocks noChangeArrowheads="1"/>
          </p:cNvSpPr>
          <p:nvPr/>
        </p:nvSpPr>
        <p:spPr bwMode="auto">
          <a:xfrm>
            <a:off x="146050" y="3505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mrmovq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), </a:t>
            </a:r>
            <a:r>
              <a:rPr lang="en-US" sz="1400" b="0" dirty="0" err="1"/>
              <a:t>rA</a:t>
            </a:r>
            <a:endParaRPr lang="en-US" sz="1400" b="0" dirty="0"/>
          </a:p>
        </p:txBody>
      </p:sp>
      <p:grpSp>
        <p:nvGrpSpPr>
          <p:cNvPr id="24" name="Group 194"/>
          <p:cNvGrpSpPr>
            <a:grpSpLocks/>
          </p:cNvGrpSpPr>
          <p:nvPr/>
        </p:nvGrpSpPr>
        <p:grpSpPr bwMode="auto">
          <a:xfrm>
            <a:off x="2051050" y="3505200"/>
            <a:ext cx="609600" cy="304800"/>
            <a:chOff x="1536" y="2208"/>
            <a:chExt cx="384" cy="192"/>
          </a:xfrm>
        </p:grpSpPr>
        <p:sp>
          <p:nvSpPr>
            <p:cNvPr id="322642" name="Rectangle 82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322643" name="Rectangle 83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44" name="Rectangle 84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5" name="Group 193"/>
          <p:cNvGrpSpPr>
            <a:grpSpLocks/>
          </p:cNvGrpSpPr>
          <p:nvPr/>
        </p:nvGrpSpPr>
        <p:grpSpPr bwMode="auto">
          <a:xfrm>
            <a:off x="2660650" y="3505200"/>
            <a:ext cx="609600" cy="304800"/>
            <a:chOff x="1920" y="2208"/>
            <a:chExt cx="384" cy="192"/>
          </a:xfrm>
        </p:grpSpPr>
        <p:sp>
          <p:nvSpPr>
            <p:cNvPr id="322646" name="Rectangle 86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47" name="Rectangle 87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48" name="Rectangle 88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115" name="Line 223"/>
          <p:cNvSpPr>
            <a:spLocks noChangeShapeType="1"/>
          </p:cNvSpPr>
          <p:nvPr/>
        </p:nvSpPr>
        <p:spPr bwMode="auto">
          <a:xfrm flipV="1">
            <a:off x="3346450" y="2203450"/>
            <a:ext cx="3048000" cy="762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sp>
        <p:nvSpPr>
          <p:cNvPr id="116" name="Rectangle 138"/>
          <p:cNvSpPr>
            <a:spLocks noChangeArrowheads="1"/>
          </p:cNvSpPr>
          <p:nvPr/>
        </p:nvSpPr>
        <p:spPr bwMode="auto">
          <a:xfrm>
            <a:off x="6699250" y="6032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rrmovq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17" name="Group 179"/>
          <p:cNvGrpSpPr>
            <a:grpSpLocks/>
          </p:cNvGrpSpPr>
          <p:nvPr/>
        </p:nvGrpSpPr>
        <p:grpSpPr bwMode="auto">
          <a:xfrm>
            <a:off x="7613650" y="603250"/>
            <a:ext cx="609600" cy="304800"/>
            <a:chOff x="4560" y="2160"/>
            <a:chExt cx="384" cy="192"/>
          </a:xfrm>
        </p:grpSpPr>
        <p:sp>
          <p:nvSpPr>
            <p:cNvPr id="118" name="Rectangle 140"/>
            <p:cNvSpPr>
              <a:spLocks noChangeArrowheads="1"/>
            </p:cNvSpPr>
            <p:nvPr/>
          </p:nvSpPr>
          <p:spPr bwMode="auto">
            <a:xfrm>
              <a:off x="4560" y="216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altLang="zh-CN" sz="1400" b="0" dirty="0">
                  <a:latin typeface="Courier New" pitchFamily="49" charset="0"/>
                </a:rPr>
                <a:t>2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123" name="Rectangle 141"/>
            <p:cNvSpPr>
              <a:spLocks noChangeArrowheads="1"/>
            </p:cNvSpPr>
            <p:nvPr/>
          </p:nvSpPr>
          <p:spPr bwMode="auto">
            <a:xfrm>
              <a:off x="4752" y="216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124" name="Rectangle 142"/>
            <p:cNvSpPr>
              <a:spLocks noChangeArrowheads="1"/>
            </p:cNvSpPr>
            <p:nvPr/>
          </p:nvSpPr>
          <p:spPr bwMode="auto">
            <a:xfrm>
              <a:off x="4560" y="216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25" name="Rectangle 143"/>
          <p:cNvSpPr>
            <a:spLocks noChangeArrowheads="1"/>
          </p:cNvSpPr>
          <p:nvPr/>
        </p:nvSpPr>
        <p:spPr bwMode="auto">
          <a:xfrm>
            <a:off x="6699250" y="10604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cmovle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26" name="Group 178"/>
          <p:cNvGrpSpPr>
            <a:grpSpLocks/>
          </p:cNvGrpSpPr>
          <p:nvPr/>
        </p:nvGrpSpPr>
        <p:grpSpPr bwMode="auto">
          <a:xfrm>
            <a:off x="7613650" y="1060450"/>
            <a:ext cx="609600" cy="304800"/>
            <a:chOff x="4560" y="2448"/>
            <a:chExt cx="384" cy="192"/>
          </a:xfrm>
        </p:grpSpPr>
        <p:sp>
          <p:nvSpPr>
            <p:cNvPr id="127" name="Rectangle 145"/>
            <p:cNvSpPr>
              <a:spLocks noChangeArrowheads="1"/>
            </p:cNvSpPr>
            <p:nvPr/>
          </p:nvSpPr>
          <p:spPr bwMode="auto">
            <a:xfrm>
              <a:off x="4560" y="244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altLang="zh-CN" sz="1400" b="0" dirty="0">
                  <a:latin typeface="Courier New" pitchFamily="49" charset="0"/>
                </a:rPr>
                <a:t>2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128" name="Rectangle 146"/>
            <p:cNvSpPr>
              <a:spLocks noChangeArrowheads="1"/>
            </p:cNvSpPr>
            <p:nvPr/>
          </p:nvSpPr>
          <p:spPr bwMode="auto">
            <a:xfrm>
              <a:off x="4752" y="244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129" name="Rectangle 147"/>
            <p:cNvSpPr>
              <a:spLocks noChangeArrowheads="1"/>
            </p:cNvSpPr>
            <p:nvPr/>
          </p:nvSpPr>
          <p:spPr bwMode="auto">
            <a:xfrm>
              <a:off x="4560" y="244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30" name="Rectangle 148"/>
          <p:cNvSpPr>
            <a:spLocks noChangeArrowheads="1"/>
          </p:cNvSpPr>
          <p:nvPr/>
        </p:nvSpPr>
        <p:spPr bwMode="auto">
          <a:xfrm>
            <a:off x="6699250" y="15176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cmovl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31" name="Group 177"/>
          <p:cNvGrpSpPr>
            <a:grpSpLocks/>
          </p:cNvGrpSpPr>
          <p:nvPr/>
        </p:nvGrpSpPr>
        <p:grpSpPr bwMode="auto">
          <a:xfrm>
            <a:off x="7613650" y="1517650"/>
            <a:ext cx="609600" cy="304800"/>
            <a:chOff x="4560" y="2736"/>
            <a:chExt cx="384" cy="192"/>
          </a:xfrm>
        </p:grpSpPr>
        <p:sp>
          <p:nvSpPr>
            <p:cNvPr id="132" name="Rectangle 150"/>
            <p:cNvSpPr>
              <a:spLocks noChangeArrowheads="1"/>
            </p:cNvSpPr>
            <p:nvPr/>
          </p:nvSpPr>
          <p:spPr bwMode="auto">
            <a:xfrm>
              <a:off x="4560" y="2736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altLang="zh-CN" sz="1400" b="0" dirty="0">
                  <a:latin typeface="Courier New" pitchFamily="49" charset="0"/>
                </a:rPr>
                <a:t>2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133" name="Rectangle 151"/>
            <p:cNvSpPr>
              <a:spLocks noChangeArrowheads="1"/>
            </p:cNvSpPr>
            <p:nvPr/>
          </p:nvSpPr>
          <p:spPr bwMode="auto">
            <a:xfrm>
              <a:off x="4752" y="2736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134" name="Rectangle 152"/>
            <p:cNvSpPr>
              <a:spLocks noChangeArrowheads="1"/>
            </p:cNvSpPr>
            <p:nvPr/>
          </p:nvSpPr>
          <p:spPr bwMode="auto">
            <a:xfrm>
              <a:off x="4560" y="2736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35" name="Rectangle 153"/>
          <p:cNvSpPr>
            <a:spLocks noChangeArrowheads="1"/>
          </p:cNvSpPr>
          <p:nvPr/>
        </p:nvSpPr>
        <p:spPr bwMode="auto">
          <a:xfrm>
            <a:off x="6699250" y="19748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36" name="Group 176"/>
          <p:cNvGrpSpPr>
            <a:grpSpLocks/>
          </p:cNvGrpSpPr>
          <p:nvPr/>
        </p:nvGrpSpPr>
        <p:grpSpPr bwMode="auto">
          <a:xfrm>
            <a:off x="7613650" y="1974850"/>
            <a:ext cx="609600" cy="304800"/>
            <a:chOff x="4560" y="3024"/>
            <a:chExt cx="384" cy="192"/>
          </a:xfrm>
        </p:grpSpPr>
        <p:sp>
          <p:nvSpPr>
            <p:cNvPr id="137" name="Rectangle 155"/>
            <p:cNvSpPr>
              <a:spLocks noChangeArrowheads="1"/>
            </p:cNvSpPr>
            <p:nvPr/>
          </p:nvSpPr>
          <p:spPr bwMode="auto">
            <a:xfrm>
              <a:off x="4560" y="302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altLang="zh-CN" sz="1400" b="0" dirty="0">
                  <a:latin typeface="Courier New" pitchFamily="49" charset="0"/>
                </a:rPr>
                <a:t>2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138" name="Rectangle 156"/>
            <p:cNvSpPr>
              <a:spLocks noChangeArrowheads="1"/>
            </p:cNvSpPr>
            <p:nvPr/>
          </p:nvSpPr>
          <p:spPr bwMode="auto">
            <a:xfrm>
              <a:off x="4752" y="302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139" name="Rectangle 157"/>
            <p:cNvSpPr>
              <a:spLocks noChangeArrowheads="1"/>
            </p:cNvSpPr>
            <p:nvPr/>
          </p:nvSpPr>
          <p:spPr bwMode="auto">
            <a:xfrm>
              <a:off x="4560" y="302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40" name="Rectangle 158"/>
          <p:cNvSpPr>
            <a:spLocks noChangeArrowheads="1"/>
          </p:cNvSpPr>
          <p:nvPr/>
        </p:nvSpPr>
        <p:spPr bwMode="auto">
          <a:xfrm>
            <a:off x="6699250" y="24320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cmovne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41" name="Group 173"/>
          <p:cNvGrpSpPr>
            <a:grpSpLocks/>
          </p:cNvGrpSpPr>
          <p:nvPr/>
        </p:nvGrpSpPr>
        <p:grpSpPr bwMode="auto">
          <a:xfrm>
            <a:off x="7613650" y="2432050"/>
            <a:ext cx="609600" cy="304800"/>
            <a:chOff x="4560" y="3312"/>
            <a:chExt cx="384" cy="192"/>
          </a:xfrm>
        </p:grpSpPr>
        <p:sp>
          <p:nvSpPr>
            <p:cNvPr id="142" name="Rectangle 160"/>
            <p:cNvSpPr>
              <a:spLocks noChangeArrowheads="1"/>
            </p:cNvSpPr>
            <p:nvPr/>
          </p:nvSpPr>
          <p:spPr bwMode="auto">
            <a:xfrm>
              <a:off x="4560" y="331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altLang="zh-CN" sz="1400" b="0" dirty="0">
                  <a:latin typeface="Courier New" pitchFamily="49" charset="0"/>
                </a:rPr>
                <a:t>2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143" name="Rectangle 161"/>
            <p:cNvSpPr>
              <a:spLocks noChangeArrowheads="1"/>
            </p:cNvSpPr>
            <p:nvPr/>
          </p:nvSpPr>
          <p:spPr bwMode="auto">
            <a:xfrm>
              <a:off x="4752" y="331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144" name="Rectangle 162"/>
            <p:cNvSpPr>
              <a:spLocks noChangeArrowheads="1"/>
            </p:cNvSpPr>
            <p:nvPr/>
          </p:nvSpPr>
          <p:spPr bwMode="auto">
            <a:xfrm>
              <a:off x="4560" y="331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45" name="Rectangle 163"/>
          <p:cNvSpPr>
            <a:spLocks noChangeArrowheads="1"/>
          </p:cNvSpPr>
          <p:nvPr/>
        </p:nvSpPr>
        <p:spPr bwMode="auto">
          <a:xfrm>
            <a:off x="6699250" y="28892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cmovge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46" name="Group 175"/>
          <p:cNvGrpSpPr>
            <a:grpSpLocks/>
          </p:cNvGrpSpPr>
          <p:nvPr/>
        </p:nvGrpSpPr>
        <p:grpSpPr bwMode="auto">
          <a:xfrm>
            <a:off x="7613650" y="2889250"/>
            <a:ext cx="609600" cy="304800"/>
            <a:chOff x="4560" y="3600"/>
            <a:chExt cx="384" cy="192"/>
          </a:xfrm>
        </p:grpSpPr>
        <p:sp>
          <p:nvSpPr>
            <p:cNvPr id="147" name="Rectangle 165"/>
            <p:cNvSpPr>
              <a:spLocks noChangeArrowheads="1"/>
            </p:cNvSpPr>
            <p:nvPr/>
          </p:nvSpPr>
          <p:spPr bwMode="auto">
            <a:xfrm>
              <a:off x="4560" y="360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altLang="zh-CN" sz="1400" b="0" dirty="0">
                  <a:latin typeface="Courier New" pitchFamily="49" charset="0"/>
                </a:rPr>
                <a:t>2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148" name="Rectangle 166"/>
            <p:cNvSpPr>
              <a:spLocks noChangeArrowheads="1"/>
            </p:cNvSpPr>
            <p:nvPr/>
          </p:nvSpPr>
          <p:spPr bwMode="auto">
            <a:xfrm>
              <a:off x="4752" y="360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49" name="Rectangle 167"/>
            <p:cNvSpPr>
              <a:spLocks noChangeArrowheads="1"/>
            </p:cNvSpPr>
            <p:nvPr/>
          </p:nvSpPr>
          <p:spPr bwMode="auto">
            <a:xfrm>
              <a:off x="4560" y="360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50" name="Rectangle 168"/>
          <p:cNvSpPr>
            <a:spLocks noChangeArrowheads="1"/>
          </p:cNvSpPr>
          <p:nvPr/>
        </p:nvSpPr>
        <p:spPr bwMode="auto">
          <a:xfrm>
            <a:off x="6699250" y="334645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cmovg</a:t>
            </a:r>
            <a:endParaRPr lang="en-US" sz="1400" b="0" dirty="0">
              <a:latin typeface="Courier New" pitchFamily="49" charset="0"/>
            </a:endParaRPr>
          </a:p>
        </p:txBody>
      </p:sp>
      <p:grpSp>
        <p:nvGrpSpPr>
          <p:cNvPr id="151" name="Group 174"/>
          <p:cNvGrpSpPr>
            <a:grpSpLocks/>
          </p:cNvGrpSpPr>
          <p:nvPr/>
        </p:nvGrpSpPr>
        <p:grpSpPr bwMode="auto">
          <a:xfrm>
            <a:off x="7613650" y="3346450"/>
            <a:ext cx="609600" cy="304800"/>
            <a:chOff x="4560" y="3888"/>
            <a:chExt cx="384" cy="192"/>
          </a:xfrm>
        </p:grpSpPr>
        <p:sp>
          <p:nvSpPr>
            <p:cNvPr id="152" name="Rectangle 170"/>
            <p:cNvSpPr>
              <a:spLocks noChangeArrowheads="1"/>
            </p:cNvSpPr>
            <p:nvPr/>
          </p:nvSpPr>
          <p:spPr bwMode="auto">
            <a:xfrm>
              <a:off x="4560" y="388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altLang="zh-CN" sz="1400" b="0" dirty="0">
                  <a:latin typeface="Courier New" pitchFamily="49" charset="0"/>
                </a:rPr>
                <a:t>2</a:t>
              </a:r>
              <a:endParaRPr lang="en-US" sz="1400" b="0" dirty="0">
                <a:latin typeface="Courier New" pitchFamily="49" charset="0"/>
              </a:endParaRPr>
            </a:p>
          </p:txBody>
        </p:sp>
        <p:sp>
          <p:nvSpPr>
            <p:cNvPr id="153" name="Rectangle 171"/>
            <p:cNvSpPr>
              <a:spLocks noChangeArrowheads="1"/>
            </p:cNvSpPr>
            <p:nvPr/>
          </p:nvSpPr>
          <p:spPr bwMode="auto">
            <a:xfrm>
              <a:off x="4752" y="388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54" name="Rectangle 172"/>
            <p:cNvSpPr>
              <a:spLocks noChangeArrowheads="1"/>
            </p:cNvSpPr>
            <p:nvPr/>
          </p:nvSpPr>
          <p:spPr bwMode="auto">
            <a:xfrm>
              <a:off x="4560" y="388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155" name="AutoShape 218"/>
          <p:cNvSpPr>
            <a:spLocks/>
          </p:cNvSpPr>
          <p:nvPr/>
        </p:nvSpPr>
        <p:spPr bwMode="auto">
          <a:xfrm>
            <a:off x="6470650" y="679450"/>
            <a:ext cx="228600" cy="2971800"/>
          </a:xfrm>
          <a:prstGeom prst="leftBrace">
            <a:avLst>
              <a:gd name="adj1" fmla="val 108333"/>
              <a:gd name="adj2" fmla="val 50000"/>
            </a:avLst>
          </a:prstGeom>
          <a:noFill/>
          <a:ln w="19050">
            <a:solidFill>
              <a:schemeClr val="tx2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2130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 Logic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191000"/>
            <a:ext cx="8294687" cy="2241550"/>
          </a:xfrm>
        </p:spPr>
        <p:txBody>
          <a:bodyPr/>
          <a:lstStyle/>
          <a:p>
            <a:r>
              <a:rPr lang="en-US" dirty="0"/>
              <a:t>Predefined Blocks</a:t>
            </a:r>
          </a:p>
          <a:p>
            <a:pPr lvl="1"/>
            <a:r>
              <a:rPr lang="en-US" dirty="0"/>
              <a:t>PC: Register containing PC</a:t>
            </a:r>
          </a:p>
          <a:p>
            <a:pPr lvl="1"/>
            <a:r>
              <a:rPr lang="en-US" dirty="0"/>
              <a:t>Instruction memory: Read 10 bytes (PC to PC+9)</a:t>
            </a:r>
          </a:p>
          <a:p>
            <a:pPr lvl="2"/>
            <a:r>
              <a:rPr lang="en-US" dirty="0"/>
              <a:t>Signal invalid address</a:t>
            </a:r>
          </a:p>
          <a:p>
            <a:pPr lvl="1"/>
            <a:r>
              <a:rPr lang="en-US" dirty="0"/>
              <a:t>Split: Divide instruction byte into </a:t>
            </a:r>
            <a:r>
              <a:rPr lang="en-US" dirty="0" err="1"/>
              <a:t>icode</a:t>
            </a:r>
            <a:r>
              <a:rPr lang="en-US" dirty="0"/>
              <a:t> and </a:t>
            </a:r>
            <a:r>
              <a:rPr lang="en-US" dirty="0" err="1"/>
              <a:t>ifun</a:t>
            </a:r>
            <a:endParaRPr lang="en-US" dirty="0"/>
          </a:p>
          <a:p>
            <a:pPr lvl="1"/>
            <a:r>
              <a:rPr lang="en-US" dirty="0"/>
              <a:t>Align: Get fields for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rB</a:t>
            </a:r>
            <a:r>
              <a:rPr lang="en-US" dirty="0"/>
              <a:t>, and </a:t>
            </a:r>
            <a:r>
              <a:rPr lang="en-US" dirty="0" err="1"/>
              <a:t>valC</a:t>
            </a:r>
            <a:endParaRPr lang="en-US" dirty="0"/>
          </a:p>
        </p:txBody>
      </p:sp>
      <p:grpSp>
        <p:nvGrpSpPr>
          <p:cNvPr id="63" name="Group 62"/>
          <p:cNvGrpSpPr/>
          <p:nvPr/>
        </p:nvGrpSpPr>
        <p:grpSpPr>
          <a:xfrm>
            <a:off x="2965450" y="222250"/>
            <a:ext cx="5334000" cy="4495800"/>
            <a:chOff x="457200" y="11658600"/>
            <a:chExt cx="5334000" cy="4495800"/>
          </a:xfrm>
        </p:grpSpPr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1676400" y="14554200"/>
              <a:ext cx="2057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Instruction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4876800" y="12420600"/>
              <a:ext cx="914400" cy="914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increment</a:t>
              </a:r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 flipV="1">
              <a:off x="5410200" y="12039600"/>
              <a:ext cx="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Oval 31"/>
            <p:cNvSpPr>
              <a:spLocks noChangeArrowheads="1"/>
            </p:cNvSpPr>
            <p:nvPr/>
          </p:nvSpPr>
          <p:spPr bwMode="auto">
            <a:xfrm>
              <a:off x="29718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rB</a:t>
              </a:r>
            </a:p>
          </p:txBody>
        </p:sp>
        <p:sp>
          <p:nvSpPr>
            <p:cNvPr id="68" name="Oval 6"/>
            <p:cNvSpPr>
              <a:spLocks noChangeArrowheads="1"/>
            </p:cNvSpPr>
            <p:nvPr/>
          </p:nvSpPr>
          <p:spPr bwMode="auto">
            <a:xfrm>
              <a:off x="16002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69" name="Oval 7"/>
            <p:cNvSpPr>
              <a:spLocks noChangeArrowheads="1"/>
            </p:cNvSpPr>
            <p:nvPr/>
          </p:nvSpPr>
          <p:spPr bwMode="auto">
            <a:xfrm>
              <a:off x="20574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ifun</a:t>
              </a:r>
            </a:p>
          </p:txBody>
        </p:sp>
        <p:sp>
          <p:nvSpPr>
            <p:cNvPr id="70" name="Oval 30"/>
            <p:cNvSpPr>
              <a:spLocks noChangeArrowheads="1"/>
            </p:cNvSpPr>
            <p:nvPr/>
          </p:nvSpPr>
          <p:spPr bwMode="auto">
            <a:xfrm>
              <a:off x="2514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rA</a:t>
              </a:r>
            </a:p>
          </p:txBody>
        </p:sp>
        <p:sp>
          <p:nvSpPr>
            <p:cNvPr id="71" name="Line 221"/>
            <p:cNvSpPr>
              <a:spLocks noChangeShapeType="1"/>
            </p:cNvSpPr>
            <p:nvPr/>
          </p:nvSpPr>
          <p:spPr bwMode="auto">
            <a:xfrm flipV="1">
              <a:off x="2743200" y="15163800"/>
              <a:ext cx="0" cy="609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Freeform 222"/>
            <p:cNvSpPr>
              <a:spLocks/>
            </p:cNvSpPr>
            <p:nvPr/>
          </p:nvSpPr>
          <p:spPr bwMode="auto">
            <a:xfrm>
              <a:off x="2743200" y="13335000"/>
              <a:ext cx="2667000" cy="2133600"/>
            </a:xfrm>
            <a:custGeom>
              <a:avLst/>
              <a:gdLst>
                <a:gd name="T0" fmla="*/ 0 w 1200"/>
                <a:gd name="T1" fmla="*/ 2133600 h 96"/>
                <a:gd name="T2" fmla="*/ 2667000 w 1200"/>
                <a:gd name="T3" fmla="*/ 2133600 h 96"/>
                <a:gd name="T4" fmla="*/ 2667000 w 1200"/>
                <a:gd name="T5" fmla="*/ 0 h 96"/>
                <a:gd name="T6" fmla="*/ 0 60000 65536"/>
                <a:gd name="T7" fmla="*/ 0 60000 65536"/>
                <a:gd name="T8" fmla="*/ 0 60000 65536"/>
                <a:gd name="T9" fmla="*/ 0 w 1200"/>
                <a:gd name="T10" fmla="*/ 0 h 96"/>
                <a:gd name="T11" fmla="*/ 1200 w 120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96">
                  <a:moveTo>
                    <a:pt x="0" y="96"/>
                  </a:moveTo>
                  <a:lnTo>
                    <a:pt x="1200" y="96"/>
                  </a:lnTo>
                  <a:lnTo>
                    <a:pt x="120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3" name="Group 223"/>
            <p:cNvGrpSpPr>
              <a:grpSpLocks/>
            </p:cNvGrpSpPr>
            <p:nvPr/>
          </p:nvGrpSpPr>
          <p:grpSpPr bwMode="auto">
            <a:xfrm>
              <a:off x="1752600" y="13106400"/>
              <a:ext cx="152400" cy="152400"/>
              <a:chOff x="240" y="4176"/>
              <a:chExt cx="192" cy="192"/>
            </a:xfrm>
          </p:grpSpPr>
          <p:sp>
            <p:nvSpPr>
              <p:cNvPr id="119" name="Oval 2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Rectangle 2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4" name="Rectangle 231"/>
            <p:cNvSpPr>
              <a:spLocks noChangeArrowheads="1"/>
            </p:cNvSpPr>
            <p:nvPr/>
          </p:nvSpPr>
          <p:spPr bwMode="auto">
            <a:xfrm>
              <a:off x="2362200" y="15773400"/>
              <a:ext cx="7620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PC</a:t>
              </a:r>
            </a:p>
          </p:txBody>
        </p:sp>
        <p:sp>
          <p:nvSpPr>
            <p:cNvPr id="75" name="Oval 232"/>
            <p:cNvSpPr>
              <a:spLocks noChangeArrowheads="1"/>
            </p:cNvSpPr>
            <p:nvPr/>
          </p:nvSpPr>
          <p:spPr bwMode="auto">
            <a:xfrm>
              <a:off x="34290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valC</a:t>
              </a:r>
            </a:p>
          </p:txBody>
        </p:sp>
        <p:sp>
          <p:nvSpPr>
            <p:cNvPr id="76" name="Oval 233"/>
            <p:cNvSpPr>
              <a:spLocks noChangeArrowheads="1"/>
            </p:cNvSpPr>
            <p:nvPr/>
          </p:nvSpPr>
          <p:spPr bwMode="auto">
            <a:xfrm>
              <a:off x="5181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valP</a:t>
              </a:r>
            </a:p>
          </p:txBody>
        </p:sp>
        <p:sp>
          <p:nvSpPr>
            <p:cNvPr id="77" name="Line 293"/>
            <p:cNvSpPr>
              <a:spLocks noChangeShapeType="1"/>
            </p:cNvSpPr>
            <p:nvPr/>
          </p:nvSpPr>
          <p:spPr bwMode="auto">
            <a:xfrm flipH="1" flipV="1">
              <a:off x="3657600" y="12039600"/>
              <a:ext cx="0" cy="1828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Line 298"/>
            <p:cNvSpPr>
              <a:spLocks noChangeShapeType="1"/>
            </p:cNvSpPr>
            <p:nvPr/>
          </p:nvSpPr>
          <p:spPr bwMode="auto">
            <a:xfrm flipH="1" flipV="1">
              <a:off x="18288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AutoShape 300"/>
            <p:cNvSpPr>
              <a:spLocks noChangeArrowheads="1"/>
            </p:cNvSpPr>
            <p:nvPr/>
          </p:nvSpPr>
          <p:spPr bwMode="auto">
            <a:xfrm>
              <a:off x="3886200" y="12877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Need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regids</a:t>
              </a:r>
            </a:p>
          </p:txBody>
        </p:sp>
        <p:sp>
          <p:nvSpPr>
            <p:cNvPr id="80" name="AutoShape 301"/>
            <p:cNvSpPr>
              <a:spLocks noChangeArrowheads="1"/>
            </p:cNvSpPr>
            <p:nvPr/>
          </p:nvSpPr>
          <p:spPr bwMode="auto">
            <a:xfrm>
              <a:off x="3886200" y="1226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Need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valC</a:t>
              </a:r>
            </a:p>
          </p:txBody>
        </p:sp>
        <p:sp>
          <p:nvSpPr>
            <p:cNvPr id="81" name="Line 302"/>
            <p:cNvSpPr>
              <a:spLocks noChangeShapeType="1"/>
            </p:cNvSpPr>
            <p:nvPr/>
          </p:nvSpPr>
          <p:spPr bwMode="auto">
            <a:xfrm rot="5400000" flipV="1">
              <a:off x="2857500" y="121539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2" name="Group 303"/>
            <p:cNvGrpSpPr>
              <a:grpSpLocks/>
            </p:cNvGrpSpPr>
            <p:nvPr/>
          </p:nvGrpSpPr>
          <p:grpSpPr bwMode="auto">
            <a:xfrm>
              <a:off x="1752600" y="12496800"/>
              <a:ext cx="152400" cy="152400"/>
              <a:chOff x="240" y="4176"/>
              <a:chExt cx="192" cy="192"/>
            </a:xfrm>
          </p:grpSpPr>
          <p:sp>
            <p:nvSpPr>
              <p:cNvPr id="117" name="Oval 30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8" name="Rectangle 30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3" name="Line 306"/>
            <p:cNvSpPr>
              <a:spLocks noChangeShapeType="1"/>
            </p:cNvSpPr>
            <p:nvPr/>
          </p:nvSpPr>
          <p:spPr bwMode="auto">
            <a:xfrm rot="5400000" flipV="1">
              <a:off x="2857500" y="115443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Line 307"/>
            <p:cNvSpPr>
              <a:spLocks noChangeShapeType="1"/>
            </p:cNvSpPr>
            <p:nvPr/>
          </p:nvSpPr>
          <p:spPr bwMode="auto">
            <a:xfrm rot="5400000" flipV="1">
              <a:off x="4724400" y="124206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Line 308"/>
            <p:cNvSpPr>
              <a:spLocks noChangeShapeType="1"/>
            </p:cNvSpPr>
            <p:nvPr/>
          </p:nvSpPr>
          <p:spPr bwMode="auto">
            <a:xfrm rot="5400000" flipV="1">
              <a:off x="4724400" y="130302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6" name="Group 310"/>
            <p:cNvGrpSpPr>
              <a:grpSpLocks/>
            </p:cNvGrpSpPr>
            <p:nvPr/>
          </p:nvGrpSpPr>
          <p:grpSpPr bwMode="auto">
            <a:xfrm>
              <a:off x="2667000" y="15392400"/>
              <a:ext cx="152400" cy="152400"/>
              <a:chOff x="240" y="4176"/>
              <a:chExt cx="192" cy="192"/>
            </a:xfrm>
          </p:grpSpPr>
          <p:sp>
            <p:nvSpPr>
              <p:cNvPr id="115" name="Oval 3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6" name="Rectangle 3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7" name="AutoShape 313"/>
            <p:cNvSpPr>
              <a:spLocks noChangeArrowheads="1"/>
            </p:cNvSpPr>
            <p:nvPr/>
          </p:nvSpPr>
          <p:spPr bwMode="auto">
            <a:xfrm>
              <a:off x="762000" y="12573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Instr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valid</a:t>
              </a:r>
            </a:p>
          </p:txBody>
        </p:sp>
        <p:sp>
          <p:nvSpPr>
            <p:cNvPr id="88" name="Line 314"/>
            <p:cNvSpPr>
              <a:spLocks noChangeShapeType="1"/>
            </p:cNvSpPr>
            <p:nvPr/>
          </p:nvSpPr>
          <p:spPr bwMode="auto">
            <a:xfrm rot="16200000" flipH="1" flipV="1">
              <a:off x="1638300" y="12687300"/>
              <a:ext cx="0" cy="38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9" name="Group 316"/>
            <p:cNvGrpSpPr>
              <a:grpSpLocks/>
            </p:cNvGrpSpPr>
            <p:nvPr/>
          </p:nvGrpSpPr>
          <p:grpSpPr bwMode="auto">
            <a:xfrm>
              <a:off x="1752600" y="12801600"/>
              <a:ext cx="152400" cy="152400"/>
              <a:chOff x="240" y="4176"/>
              <a:chExt cx="192" cy="192"/>
            </a:xfrm>
          </p:grpSpPr>
          <p:sp>
            <p:nvSpPr>
              <p:cNvPr id="113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0" name="Line 319"/>
            <p:cNvSpPr>
              <a:spLocks noChangeShapeType="1"/>
            </p:cNvSpPr>
            <p:nvPr/>
          </p:nvSpPr>
          <p:spPr bwMode="auto">
            <a:xfrm rot="16200000" flipH="1" flipV="1">
              <a:off x="609600" y="127254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Rectangle 320"/>
            <p:cNvSpPr>
              <a:spLocks noChangeArrowheads="1"/>
            </p:cNvSpPr>
            <p:nvPr/>
          </p:nvSpPr>
          <p:spPr bwMode="auto">
            <a:xfrm>
              <a:off x="2667000" y="13868400"/>
              <a:ext cx="10668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Align</a:t>
              </a:r>
            </a:p>
          </p:txBody>
        </p:sp>
        <p:sp>
          <p:nvSpPr>
            <p:cNvPr id="92" name="Freeform 321"/>
            <p:cNvSpPr>
              <a:spLocks/>
            </p:cNvSpPr>
            <p:nvPr/>
          </p:nvSpPr>
          <p:spPr bwMode="auto">
            <a:xfrm>
              <a:off x="3733800" y="13182600"/>
              <a:ext cx="990600" cy="914400"/>
            </a:xfrm>
            <a:custGeom>
              <a:avLst/>
              <a:gdLst>
                <a:gd name="T0" fmla="*/ 990600 w 720"/>
                <a:gd name="T1" fmla="*/ 0 h 240"/>
                <a:gd name="T2" fmla="*/ 990600 w 720"/>
                <a:gd name="T3" fmla="*/ 914400 h 240"/>
                <a:gd name="T4" fmla="*/ 0 w 720"/>
                <a:gd name="T5" fmla="*/ 914400 h 240"/>
                <a:gd name="T6" fmla="*/ 0 60000 65536"/>
                <a:gd name="T7" fmla="*/ 0 60000 65536"/>
                <a:gd name="T8" fmla="*/ 0 60000 65536"/>
                <a:gd name="T9" fmla="*/ 0 w 720"/>
                <a:gd name="T10" fmla="*/ 0 h 240"/>
                <a:gd name="T11" fmla="*/ 720 w 72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40">
                  <a:moveTo>
                    <a:pt x="720" y="0"/>
                  </a:moveTo>
                  <a:lnTo>
                    <a:pt x="720" y="240"/>
                  </a:lnTo>
                  <a:lnTo>
                    <a:pt x="0" y="24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3" name="Group 322"/>
            <p:cNvGrpSpPr>
              <a:grpSpLocks/>
            </p:cNvGrpSpPr>
            <p:nvPr/>
          </p:nvGrpSpPr>
          <p:grpSpPr bwMode="auto">
            <a:xfrm>
              <a:off x="4648200" y="13106400"/>
              <a:ext cx="152400" cy="152400"/>
              <a:chOff x="240" y="4176"/>
              <a:chExt cx="192" cy="192"/>
            </a:xfrm>
          </p:grpSpPr>
          <p:sp>
            <p:nvSpPr>
              <p:cNvPr id="111" name="Oval 323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Rectangle 324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4" name="Line 326"/>
            <p:cNvSpPr>
              <a:spLocks noChangeShapeType="1"/>
            </p:cNvSpPr>
            <p:nvPr/>
          </p:nvSpPr>
          <p:spPr bwMode="auto">
            <a:xfrm flipV="1">
              <a:off x="3200400" y="14249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Rectangle 327"/>
            <p:cNvSpPr>
              <a:spLocks noChangeArrowheads="1"/>
            </p:cNvSpPr>
            <p:nvPr/>
          </p:nvSpPr>
          <p:spPr bwMode="auto">
            <a:xfrm>
              <a:off x="1752600" y="13868400"/>
              <a:ext cx="609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Split</a:t>
              </a:r>
            </a:p>
          </p:txBody>
        </p:sp>
        <p:sp>
          <p:nvSpPr>
            <p:cNvPr id="96" name="Line 328"/>
            <p:cNvSpPr>
              <a:spLocks noChangeShapeType="1"/>
            </p:cNvSpPr>
            <p:nvPr/>
          </p:nvSpPr>
          <p:spPr bwMode="auto">
            <a:xfrm flipV="1">
              <a:off x="2057400" y="14249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Rectangle 329"/>
            <p:cNvSpPr>
              <a:spLocks noChangeArrowheads="1"/>
            </p:cNvSpPr>
            <p:nvPr/>
          </p:nvSpPr>
          <p:spPr bwMode="auto">
            <a:xfrm>
              <a:off x="3200400" y="14279563"/>
              <a:ext cx="671979" cy="230832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Bytes 1-9</a:t>
              </a:r>
            </a:p>
          </p:txBody>
        </p:sp>
        <p:sp>
          <p:nvSpPr>
            <p:cNvPr id="98" name="Rectangle 330"/>
            <p:cNvSpPr>
              <a:spLocks noChangeArrowheads="1"/>
            </p:cNvSpPr>
            <p:nvPr/>
          </p:nvSpPr>
          <p:spPr bwMode="auto">
            <a:xfrm>
              <a:off x="2070100" y="14279563"/>
              <a:ext cx="511679" cy="230832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Byte 0</a:t>
              </a:r>
            </a:p>
          </p:txBody>
        </p:sp>
        <p:cxnSp>
          <p:nvCxnSpPr>
            <p:cNvPr id="99" name="Straight Arrow Connector 53"/>
            <p:cNvCxnSpPr>
              <a:cxnSpLocks noChangeShapeType="1"/>
              <a:stCxn id="64" idx="1"/>
            </p:cNvCxnSpPr>
            <p:nvPr/>
          </p:nvCxnSpPr>
          <p:spPr bwMode="auto">
            <a:xfrm rot="10800000">
              <a:off x="838200" y="14859000"/>
              <a:ext cx="8382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685800" y="14859000"/>
              <a:ext cx="9144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imem_error</a:t>
              </a:r>
            </a:p>
          </p:txBody>
        </p:sp>
        <p:sp>
          <p:nvSpPr>
            <p:cNvPr id="101" name="AutoShape 301"/>
            <p:cNvSpPr>
              <a:spLocks noChangeArrowheads="1"/>
            </p:cNvSpPr>
            <p:nvPr/>
          </p:nvSpPr>
          <p:spPr bwMode="auto">
            <a:xfrm>
              <a:off x="1600200" y="134112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cxnSp>
          <p:nvCxnSpPr>
            <p:cNvPr id="102" name="Straight Arrow Connector 53"/>
            <p:cNvCxnSpPr>
              <a:cxnSpLocks noChangeShapeType="1"/>
            </p:cNvCxnSpPr>
            <p:nvPr/>
          </p:nvCxnSpPr>
          <p:spPr bwMode="auto">
            <a:xfrm rot="5400000" flipH="1" flipV="1">
              <a:off x="723107" y="14212094"/>
              <a:ext cx="1296987" cy="3175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/>
            </a:ln>
          </p:spPr>
        </p:cxnSp>
        <p:cxnSp>
          <p:nvCxnSpPr>
            <p:cNvPr id="103" name="Straight Arrow Connector 56"/>
            <p:cNvCxnSpPr>
              <a:cxnSpLocks noChangeShapeType="1"/>
              <a:endCxn id="101" idx="1"/>
            </p:cNvCxnSpPr>
            <p:nvPr/>
          </p:nvCxnSpPr>
          <p:spPr bwMode="auto">
            <a:xfrm>
              <a:off x="1371600" y="13563600"/>
              <a:ext cx="2286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grpSp>
          <p:nvGrpSpPr>
            <p:cNvPr id="104" name="Group 316"/>
            <p:cNvGrpSpPr>
              <a:grpSpLocks/>
            </p:cNvGrpSpPr>
            <p:nvPr/>
          </p:nvGrpSpPr>
          <p:grpSpPr bwMode="auto">
            <a:xfrm>
              <a:off x="1295400" y="14782800"/>
              <a:ext cx="152400" cy="152400"/>
              <a:chOff x="240" y="4176"/>
              <a:chExt cx="192" cy="192"/>
            </a:xfrm>
          </p:grpSpPr>
          <p:sp>
            <p:nvSpPr>
              <p:cNvPr id="109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5" name="Line 298"/>
            <p:cNvSpPr>
              <a:spLocks noChangeShapeType="1"/>
            </p:cNvSpPr>
            <p:nvPr/>
          </p:nvSpPr>
          <p:spPr bwMode="auto">
            <a:xfrm flipH="1" flipV="1">
              <a:off x="22860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Line 298"/>
            <p:cNvSpPr>
              <a:spLocks noChangeShapeType="1"/>
            </p:cNvSpPr>
            <p:nvPr/>
          </p:nvSpPr>
          <p:spPr bwMode="auto">
            <a:xfrm flipH="1" flipV="1">
              <a:off x="27432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Line 298"/>
            <p:cNvSpPr>
              <a:spLocks noChangeShapeType="1"/>
            </p:cNvSpPr>
            <p:nvPr/>
          </p:nvSpPr>
          <p:spPr bwMode="auto">
            <a:xfrm flipH="1" flipV="1">
              <a:off x="32004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AutoShape 301"/>
            <p:cNvSpPr>
              <a:spLocks noChangeArrowheads="1"/>
            </p:cNvSpPr>
            <p:nvPr/>
          </p:nvSpPr>
          <p:spPr bwMode="auto">
            <a:xfrm>
              <a:off x="2057400" y="134112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ifun</a:t>
              </a:r>
            </a:p>
          </p:txBody>
        </p:sp>
      </p:grp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 Logic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4413250"/>
            <a:ext cx="7772400" cy="1682750"/>
          </a:xfrm>
        </p:spPr>
        <p:txBody>
          <a:bodyPr/>
          <a:lstStyle/>
          <a:p>
            <a:r>
              <a:rPr lang="en-US" dirty="0"/>
              <a:t>Control Logic</a:t>
            </a:r>
          </a:p>
          <a:p>
            <a:pPr lvl="1"/>
            <a:r>
              <a:rPr lang="en-US" dirty="0"/>
              <a:t>Instr. Valid: Is this instruction valid?</a:t>
            </a:r>
          </a:p>
          <a:p>
            <a:pPr lvl="1"/>
            <a:r>
              <a:rPr lang="en-US" dirty="0" err="1"/>
              <a:t>icode</a:t>
            </a:r>
            <a:r>
              <a:rPr lang="en-US" dirty="0"/>
              <a:t>, </a:t>
            </a:r>
            <a:r>
              <a:rPr lang="en-US" dirty="0" err="1"/>
              <a:t>ifun</a:t>
            </a:r>
            <a:r>
              <a:rPr lang="en-US" dirty="0"/>
              <a:t>: Generate no-op if invalid address</a:t>
            </a:r>
          </a:p>
          <a:p>
            <a:pPr lvl="1"/>
            <a:r>
              <a:rPr lang="en-US" dirty="0"/>
              <a:t>Need </a:t>
            </a:r>
            <a:r>
              <a:rPr lang="en-US" dirty="0" err="1"/>
              <a:t>regids</a:t>
            </a:r>
            <a:r>
              <a:rPr lang="en-US" dirty="0"/>
              <a:t>: Does this instruction have a register byte?</a:t>
            </a:r>
          </a:p>
          <a:p>
            <a:pPr lvl="1"/>
            <a:r>
              <a:rPr lang="en-US" dirty="0"/>
              <a:t>Need </a:t>
            </a:r>
            <a:r>
              <a:rPr lang="en-US" dirty="0" err="1"/>
              <a:t>valC</a:t>
            </a:r>
            <a:r>
              <a:rPr lang="en-US" dirty="0"/>
              <a:t>: Does this instruction have a constant word?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65450" y="222250"/>
            <a:ext cx="5334000" cy="4495800"/>
            <a:chOff x="457200" y="11658600"/>
            <a:chExt cx="5334000" cy="4495800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676400" y="14554200"/>
              <a:ext cx="2057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Instruction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876800" y="12420600"/>
              <a:ext cx="914400" cy="9144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increment</a:t>
              </a:r>
            </a:p>
          </p:txBody>
        </p:sp>
        <p:sp>
          <p:nvSpPr>
            <p:cNvPr id="8" name="Line 19"/>
            <p:cNvSpPr>
              <a:spLocks noChangeShapeType="1"/>
            </p:cNvSpPr>
            <p:nvPr/>
          </p:nvSpPr>
          <p:spPr bwMode="auto">
            <a:xfrm flipV="1">
              <a:off x="5410200" y="12039600"/>
              <a:ext cx="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val 31"/>
            <p:cNvSpPr>
              <a:spLocks noChangeArrowheads="1"/>
            </p:cNvSpPr>
            <p:nvPr/>
          </p:nvSpPr>
          <p:spPr bwMode="auto">
            <a:xfrm>
              <a:off x="29718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rB</a:t>
              </a: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16002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20574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ifun</a:t>
              </a:r>
            </a:p>
          </p:txBody>
        </p:sp>
        <p:sp>
          <p:nvSpPr>
            <p:cNvPr id="12" name="Oval 30"/>
            <p:cNvSpPr>
              <a:spLocks noChangeArrowheads="1"/>
            </p:cNvSpPr>
            <p:nvPr/>
          </p:nvSpPr>
          <p:spPr bwMode="auto">
            <a:xfrm>
              <a:off x="2514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rA</a:t>
              </a:r>
            </a:p>
          </p:txBody>
        </p:sp>
        <p:sp>
          <p:nvSpPr>
            <p:cNvPr id="13" name="Line 221"/>
            <p:cNvSpPr>
              <a:spLocks noChangeShapeType="1"/>
            </p:cNvSpPr>
            <p:nvPr/>
          </p:nvSpPr>
          <p:spPr bwMode="auto">
            <a:xfrm flipV="1">
              <a:off x="2743200" y="15163800"/>
              <a:ext cx="0" cy="609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222"/>
            <p:cNvSpPr>
              <a:spLocks/>
            </p:cNvSpPr>
            <p:nvPr/>
          </p:nvSpPr>
          <p:spPr bwMode="auto">
            <a:xfrm>
              <a:off x="2743200" y="13335000"/>
              <a:ext cx="2667000" cy="2133600"/>
            </a:xfrm>
            <a:custGeom>
              <a:avLst/>
              <a:gdLst>
                <a:gd name="T0" fmla="*/ 0 w 1200"/>
                <a:gd name="T1" fmla="*/ 2133600 h 96"/>
                <a:gd name="T2" fmla="*/ 2667000 w 1200"/>
                <a:gd name="T3" fmla="*/ 2133600 h 96"/>
                <a:gd name="T4" fmla="*/ 2667000 w 1200"/>
                <a:gd name="T5" fmla="*/ 0 h 96"/>
                <a:gd name="T6" fmla="*/ 0 60000 65536"/>
                <a:gd name="T7" fmla="*/ 0 60000 65536"/>
                <a:gd name="T8" fmla="*/ 0 60000 65536"/>
                <a:gd name="T9" fmla="*/ 0 w 1200"/>
                <a:gd name="T10" fmla="*/ 0 h 96"/>
                <a:gd name="T11" fmla="*/ 1200 w 120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96">
                  <a:moveTo>
                    <a:pt x="0" y="96"/>
                  </a:moveTo>
                  <a:lnTo>
                    <a:pt x="1200" y="96"/>
                  </a:lnTo>
                  <a:lnTo>
                    <a:pt x="120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" name="Group 223"/>
            <p:cNvGrpSpPr>
              <a:grpSpLocks/>
            </p:cNvGrpSpPr>
            <p:nvPr/>
          </p:nvGrpSpPr>
          <p:grpSpPr bwMode="auto">
            <a:xfrm>
              <a:off x="1752600" y="13106400"/>
              <a:ext cx="152400" cy="152400"/>
              <a:chOff x="240" y="4176"/>
              <a:chExt cx="192" cy="192"/>
            </a:xfrm>
          </p:grpSpPr>
          <p:sp>
            <p:nvSpPr>
              <p:cNvPr id="61" name="Oval 2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2" name="Rectangle 2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" name="Rectangle 231"/>
            <p:cNvSpPr>
              <a:spLocks noChangeArrowheads="1"/>
            </p:cNvSpPr>
            <p:nvPr/>
          </p:nvSpPr>
          <p:spPr bwMode="auto">
            <a:xfrm>
              <a:off x="2362200" y="15773400"/>
              <a:ext cx="7620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PC</a:t>
              </a:r>
            </a:p>
          </p:txBody>
        </p:sp>
        <p:sp>
          <p:nvSpPr>
            <p:cNvPr id="17" name="Oval 232"/>
            <p:cNvSpPr>
              <a:spLocks noChangeArrowheads="1"/>
            </p:cNvSpPr>
            <p:nvPr/>
          </p:nvSpPr>
          <p:spPr bwMode="auto">
            <a:xfrm>
              <a:off x="34290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valC</a:t>
              </a:r>
            </a:p>
          </p:txBody>
        </p:sp>
        <p:sp>
          <p:nvSpPr>
            <p:cNvPr id="18" name="Oval 233"/>
            <p:cNvSpPr>
              <a:spLocks noChangeArrowheads="1"/>
            </p:cNvSpPr>
            <p:nvPr/>
          </p:nvSpPr>
          <p:spPr bwMode="auto">
            <a:xfrm>
              <a:off x="5181600" y="116586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valP</a:t>
              </a:r>
            </a:p>
          </p:txBody>
        </p:sp>
        <p:sp>
          <p:nvSpPr>
            <p:cNvPr id="19" name="Line 293"/>
            <p:cNvSpPr>
              <a:spLocks noChangeShapeType="1"/>
            </p:cNvSpPr>
            <p:nvPr/>
          </p:nvSpPr>
          <p:spPr bwMode="auto">
            <a:xfrm flipH="1" flipV="1">
              <a:off x="3657600" y="12039600"/>
              <a:ext cx="0" cy="1828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298"/>
            <p:cNvSpPr>
              <a:spLocks noChangeShapeType="1"/>
            </p:cNvSpPr>
            <p:nvPr/>
          </p:nvSpPr>
          <p:spPr bwMode="auto">
            <a:xfrm flipH="1" flipV="1">
              <a:off x="18288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AutoShape 300"/>
            <p:cNvSpPr>
              <a:spLocks noChangeArrowheads="1"/>
            </p:cNvSpPr>
            <p:nvPr/>
          </p:nvSpPr>
          <p:spPr bwMode="auto">
            <a:xfrm>
              <a:off x="3886200" y="128778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Need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regids</a:t>
              </a:r>
            </a:p>
          </p:txBody>
        </p:sp>
        <p:sp>
          <p:nvSpPr>
            <p:cNvPr id="22" name="AutoShape 301"/>
            <p:cNvSpPr>
              <a:spLocks noChangeArrowheads="1"/>
            </p:cNvSpPr>
            <p:nvPr/>
          </p:nvSpPr>
          <p:spPr bwMode="auto">
            <a:xfrm>
              <a:off x="3886200" y="122682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Need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valC</a:t>
              </a:r>
            </a:p>
          </p:txBody>
        </p:sp>
        <p:sp>
          <p:nvSpPr>
            <p:cNvPr id="23" name="Line 302"/>
            <p:cNvSpPr>
              <a:spLocks noChangeShapeType="1"/>
            </p:cNvSpPr>
            <p:nvPr/>
          </p:nvSpPr>
          <p:spPr bwMode="auto">
            <a:xfrm rot="5400000" flipV="1">
              <a:off x="2857500" y="121539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4" name="Group 303"/>
            <p:cNvGrpSpPr>
              <a:grpSpLocks/>
            </p:cNvGrpSpPr>
            <p:nvPr/>
          </p:nvGrpSpPr>
          <p:grpSpPr bwMode="auto">
            <a:xfrm>
              <a:off x="1752600" y="12496800"/>
              <a:ext cx="152400" cy="152400"/>
              <a:chOff x="240" y="4176"/>
              <a:chExt cx="192" cy="192"/>
            </a:xfrm>
          </p:grpSpPr>
          <p:sp>
            <p:nvSpPr>
              <p:cNvPr id="59" name="Oval 30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Rectangle 30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5" name="Line 306"/>
            <p:cNvSpPr>
              <a:spLocks noChangeShapeType="1"/>
            </p:cNvSpPr>
            <p:nvPr/>
          </p:nvSpPr>
          <p:spPr bwMode="auto">
            <a:xfrm rot="5400000" flipV="1">
              <a:off x="2857500" y="11544300"/>
              <a:ext cx="0" cy="20574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307"/>
            <p:cNvSpPr>
              <a:spLocks noChangeShapeType="1"/>
            </p:cNvSpPr>
            <p:nvPr/>
          </p:nvSpPr>
          <p:spPr bwMode="auto">
            <a:xfrm rot="5400000" flipV="1">
              <a:off x="4724400" y="124206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Line 308"/>
            <p:cNvSpPr>
              <a:spLocks noChangeShapeType="1"/>
            </p:cNvSpPr>
            <p:nvPr/>
          </p:nvSpPr>
          <p:spPr bwMode="auto">
            <a:xfrm rot="5400000" flipV="1">
              <a:off x="4724400" y="130302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8" name="Group 310"/>
            <p:cNvGrpSpPr>
              <a:grpSpLocks/>
            </p:cNvGrpSpPr>
            <p:nvPr/>
          </p:nvGrpSpPr>
          <p:grpSpPr bwMode="auto">
            <a:xfrm>
              <a:off x="2667000" y="15392400"/>
              <a:ext cx="152400" cy="152400"/>
              <a:chOff x="240" y="4176"/>
              <a:chExt cx="192" cy="192"/>
            </a:xfrm>
          </p:grpSpPr>
          <p:sp>
            <p:nvSpPr>
              <p:cNvPr id="57" name="Oval 3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Rectangle 3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9" name="AutoShape 313"/>
            <p:cNvSpPr>
              <a:spLocks noChangeArrowheads="1"/>
            </p:cNvSpPr>
            <p:nvPr/>
          </p:nvSpPr>
          <p:spPr bwMode="auto">
            <a:xfrm>
              <a:off x="762000" y="12573000"/>
              <a:ext cx="6858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Instr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valid</a:t>
              </a:r>
            </a:p>
          </p:txBody>
        </p:sp>
        <p:sp>
          <p:nvSpPr>
            <p:cNvPr id="30" name="Line 314"/>
            <p:cNvSpPr>
              <a:spLocks noChangeShapeType="1"/>
            </p:cNvSpPr>
            <p:nvPr/>
          </p:nvSpPr>
          <p:spPr bwMode="auto">
            <a:xfrm rot="16200000" flipH="1" flipV="1">
              <a:off x="1638300" y="12687300"/>
              <a:ext cx="0" cy="38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1" name="Group 316"/>
            <p:cNvGrpSpPr>
              <a:grpSpLocks/>
            </p:cNvGrpSpPr>
            <p:nvPr/>
          </p:nvGrpSpPr>
          <p:grpSpPr bwMode="auto">
            <a:xfrm>
              <a:off x="1752600" y="12801600"/>
              <a:ext cx="152400" cy="152400"/>
              <a:chOff x="240" y="4176"/>
              <a:chExt cx="192" cy="192"/>
            </a:xfrm>
          </p:grpSpPr>
          <p:sp>
            <p:nvSpPr>
              <p:cNvPr id="55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2" name="Line 319"/>
            <p:cNvSpPr>
              <a:spLocks noChangeShapeType="1"/>
            </p:cNvSpPr>
            <p:nvPr/>
          </p:nvSpPr>
          <p:spPr bwMode="auto">
            <a:xfrm rot="16200000" flipH="1" flipV="1">
              <a:off x="609600" y="12725400"/>
              <a:ext cx="0" cy="3048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Rectangle 320"/>
            <p:cNvSpPr>
              <a:spLocks noChangeArrowheads="1"/>
            </p:cNvSpPr>
            <p:nvPr/>
          </p:nvSpPr>
          <p:spPr bwMode="auto">
            <a:xfrm>
              <a:off x="2667000" y="13868400"/>
              <a:ext cx="10668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Align</a:t>
              </a:r>
            </a:p>
          </p:txBody>
        </p:sp>
        <p:sp>
          <p:nvSpPr>
            <p:cNvPr id="34" name="Freeform 321"/>
            <p:cNvSpPr>
              <a:spLocks/>
            </p:cNvSpPr>
            <p:nvPr/>
          </p:nvSpPr>
          <p:spPr bwMode="auto">
            <a:xfrm>
              <a:off x="3733800" y="13182600"/>
              <a:ext cx="990600" cy="914400"/>
            </a:xfrm>
            <a:custGeom>
              <a:avLst/>
              <a:gdLst>
                <a:gd name="T0" fmla="*/ 990600 w 720"/>
                <a:gd name="T1" fmla="*/ 0 h 240"/>
                <a:gd name="T2" fmla="*/ 990600 w 720"/>
                <a:gd name="T3" fmla="*/ 914400 h 240"/>
                <a:gd name="T4" fmla="*/ 0 w 720"/>
                <a:gd name="T5" fmla="*/ 914400 h 240"/>
                <a:gd name="T6" fmla="*/ 0 60000 65536"/>
                <a:gd name="T7" fmla="*/ 0 60000 65536"/>
                <a:gd name="T8" fmla="*/ 0 60000 65536"/>
                <a:gd name="T9" fmla="*/ 0 w 720"/>
                <a:gd name="T10" fmla="*/ 0 h 240"/>
                <a:gd name="T11" fmla="*/ 720 w 72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40">
                  <a:moveTo>
                    <a:pt x="720" y="0"/>
                  </a:moveTo>
                  <a:lnTo>
                    <a:pt x="720" y="240"/>
                  </a:lnTo>
                  <a:lnTo>
                    <a:pt x="0" y="24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5" name="Group 322"/>
            <p:cNvGrpSpPr>
              <a:grpSpLocks/>
            </p:cNvGrpSpPr>
            <p:nvPr/>
          </p:nvGrpSpPr>
          <p:grpSpPr bwMode="auto">
            <a:xfrm>
              <a:off x="4648200" y="13106400"/>
              <a:ext cx="152400" cy="152400"/>
              <a:chOff x="240" y="4176"/>
              <a:chExt cx="192" cy="192"/>
            </a:xfrm>
          </p:grpSpPr>
          <p:sp>
            <p:nvSpPr>
              <p:cNvPr id="53" name="Oval 323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4" name="Rectangle 324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6" name="Line 326"/>
            <p:cNvSpPr>
              <a:spLocks noChangeShapeType="1"/>
            </p:cNvSpPr>
            <p:nvPr/>
          </p:nvSpPr>
          <p:spPr bwMode="auto">
            <a:xfrm flipV="1">
              <a:off x="3200400" y="14249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Rectangle 327"/>
            <p:cNvSpPr>
              <a:spLocks noChangeArrowheads="1"/>
            </p:cNvSpPr>
            <p:nvPr/>
          </p:nvSpPr>
          <p:spPr bwMode="auto">
            <a:xfrm>
              <a:off x="1752600" y="13868400"/>
              <a:ext cx="609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Split</a:t>
              </a:r>
            </a:p>
          </p:txBody>
        </p:sp>
        <p:sp>
          <p:nvSpPr>
            <p:cNvPr id="38" name="Line 328"/>
            <p:cNvSpPr>
              <a:spLocks noChangeShapeType="1"/>
            </p:cNvSpPr>
            <p:nvPr/>
          </p:nvSpPr>
          <p:spPr bwMode="auto">
            <a:xfrm flipV="1">
              <a:off x="2057400" y="14249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9" name="Rectangle 329"/>
            <p:cNvSpPr>
              <a:spLocks noChangeArrowheads="1"/>
            </p:cNvSpPr>
            <p:nvPr/>
          </p:nvSpPr>
          <p:spPr bwMode="auto">
            <a:xfrm>
              <a:off x="3200400" y="14279563"/>
              <a:ext cx="671979" cy="230832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Bytes 1-9</a:t>
              </a:r>
            </a:p>
          </p:txBody>
        </p:sp>
        <p:sp>
          <p:nvSpPr>
            <p:cNvPr id="40" name="Rectangle 330"/>
            <p:cNvSpPr>
              <a:spLocks noChangeArrowheads="1"/>
            </p:cNvSpPr>
            <p:nvPr/>
          </p:nvSpPr>
          <p:spPr bwMode="auto">
            <a:xfrm>
              <a:off x="2070100" y="14279563"/>
              <a:ext cx="511679" cy="230832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Byte 0</a:t>
              </a:r>
            </a:p>
          </p:txBody>
        </p:sp>
        <p:cxnSp>
          <p:nvCxnSpPr>
            <p:cNvPr id="41" name="Straight Arrow Connector 53"/>
            <p:cNvCxnSpPr>
              <a:cxnSpLocks noChangeShapeType="1"/>
              <a:stCxn id="6" idx="1"/>
            </p:cNvCxnSpPr>
            <p:nvPr/>
          </p:nvCxnSpPr>
          <p:spPr bwMode="auto">
            <a:xfrm rot="10800000">
              <a:off x="838200" y="14859000"/>
              <a:ext cx="8382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sp>
          <p:nvSpPr>
            <p:cNvPr id="42" name="Oval 6"/>
            <p:cNvSpPr>
              <a:spLocks noChangeArrowheads="1"/>
            </p:cNvSpPr>
            <p:nvPr/>
          </p:nvSpPr>
          <p:spPr bwMode="auto">
            <a:xfrm>
              <a:off x="685800" y="14859000"/>
              <a:ext cx="9144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imem_error</a:t>
              </a:r>
            </a:p>
          </p:txBody>
        </p:sp>
        <p:sp>
          <p:nvSpPr>
            <p:cNvPr id="43" name="AutoShape 301"/>
            <p:cNvSpPr>
              <a:spLocks noChangeArrowheads="1"/>
            </p:cNvSpPr>
            <p:nvPr/>
          </p:nvSpPr>
          <p:spPr bwMode="auto">
            <a:xfrm>
              <a:off x="1600200" y="134112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cxnSp>
          <p:nvCxnSpPr>
            <p:cNvPr id="44" name="Straight Arrow Connector 53"/>
            <p:cNvCxnSpPr>
              <a:cxnSpLocks noChangeShapeType="1"/>
            </p:cNvCxnSpPr>
            <p:nvPr/>
          </p:nvCxnSpPr>
          <p:spPr bwMode="auto">
            <a:xfrm rot="5400000" flipH="1" flipV="1">
              <a:off x="723107" y="14212094"/>
              <a:ext cx="1296987" cy="3175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/>
            </a:ln>
          </p:spPr>
        </p:cxnSp>
        <p:cxnSp>
          <p:nvCxnSpPr>
            <p:cNvPr id="45" name="Straight Arrow Connector 56"/>
            <p:cNvCxnSpPr>
              <a:cxnSpLocks noChangeShapeType="1"/>
              <a:endCxn id="43" idx="1"/>
            </p:cNvCxnSpPr>
            <p:nvPr/>
          </p:nvCxnSpPr>
          <p:spPr bwMode="auto">
            <a:xfrm>
              <a:off x="1371600" y="13563600"/>
              <a:ext cx="2286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grpSp>
          <p:nvGrpSpPr>
            <p:cNvPr id="46" name="Group 316"/>
            <p:cNvGrpSpPr>
              <a:grpSpLocks/>
            </p:cNvGrpSpPr>
            <p:nvPr/>
          </p:nvGrpSpPr>
          <p:grpSpPr bwMode="auto">
            <a:xfrm>
              <a:off x="1295400" y="14782800"/>
              <a:ext cx="152400" cy="152400"/>
              <a:chOff x="240" y="4176"/>
              <a:chExt cx="192" cy="192"/>
            </a:xfrm>
          </p:grpSpPr>
          <p:sp>
            <p:nvSpPr>
              <p:cNvPr id="51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7" name="Line 298"/>
            <p:cNvSpPr>
              <a:spLocks noChangeShapeType="1"/>
            </p:cNvSpPr>
            <p:nvPr/>
          </p:nvSpPr>
          <p:spPr bwMode="auto">
            <a:xfrm flipH="1" flipV="1">
              <a:off x="22860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298"/>
            <p:cNvSpPr>
              <a:spLocks noChangeShapeType="1"/>
            </p:cNvSpPr>
            <p:nvPr/>
          </p:nvSpPr>
          <p:spPr bwMode="auto">
            <a:xfrm flipH="1" flipV="1">
              <a:off x="27432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298"/>
            <p:cNvSpPr>
              <a:spLocks noChangeShapeType="1"/>
            </p:cNvSpPr>
            <p:nvPr/>
          </p:nvSpPr>
          <p:spPr bwMode="auto">
            <a:xfrm flipH="1" flipV="1">
              <a:off x="3200400" y="1203960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AutoShape 301"/>
            <p:cNvSpPr>
              <a:spLocks noChangeArrowheads="1"/>
            </p:cNvSpPr>
            <p:nvPr/>
          </p:nvSpPr>
          <p:spPr bwMode="auto">
            <a:xfrm>
              <a:off x="2057400" y="1341120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ifun</a:t>
              </a:r>
            </a:p>
          </p:txBody>
        </p:sp>
      </p:grp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4167187" cy="1200150"/>
          </a:xfrm>
        </p:spPr>
        <p:txBody>
          <a:bodyPr/>
          <a:lstStyle/>
          <a:p>
            <a:r>
              <a:rPr lang="en-US" dirty="0"/>
              <a:t>Fetch Control Logic in HCL</a:t>
            </a:r>
          </a:p>
        </p:txBody>
      </p:sp>
      <p:sp>
        <p:nvSpPr>
          <p:cNvPr id="381110" name="Text Box 182"/>
          <p:cNvSpPr txBox="1">
            <a:spLocks noChangeArrowheads="1"/>
          </p:cNvSpPr>
          <p:nvPr/>
        </p:nvSpPr>
        <p:spPr bwMode="auto">
          <a:xfrm>
            <a:off x="908050" y="3346450"/>
            <a:ext cx="8001000" cy="2800767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# Determine instruction code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icode</a:t>
            </a:r>
            <a:r>
              <a:rPr lang="en-US" sz="1600" dirty="0">
                <a:latin typeface="Courier New" pitchFamily="49" charset="0"/>
              </a:rPr>
              <a:t> = [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imem_error</a:t>
            </a:r>
            <a:r>
              <a:rPr lang="en-US" sz="1600" dirty="0">
                <a:latin typeface="Courier New" pitchFamily="49" charset="0"/>
              </a:rPr>
              <a:t>: INOP;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1: </a:t>
            </a:r>
            <a:r>
              <a:rPr lang="en-US" sz="1600" dirty="0" err="1">
                <a:latin typeface="Courier New" pitchFamily="49" charset="0"/>
              </a:rPr>
              <a:t>imem_icode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# Determine instruction function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ifun</a:t>
            </a:r>
            <a:r>
              <a:rPr lang="en-US" sz="1600" dirty="0">
                <a:latin typeface="Courier New" pitchFamily="49" charset="0"/>
              </a:rPr>
              <a:t> = [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imem_error</a:t>
            </a:r>
            <a:r>
              <a:rPr lang="en-US" sz="1600" dirty="0">
                <a:latin typeface="Courier New" pitchFamily="49" charset="0"/>
              </a:rPr>
              <a:t>: FNONE;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1: </a:t>
            </a:r>
            <a:r>
              <a:rPr lang="en-US" sz="1600" dirty="0" err="1">
                <a:latin typeface="Courier New" pitchFamily="49" charset="0"/>
              </a:rPr>
              <a:t>imem_ifun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];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5099050" y="603250"/>
            <a:ext cx="3048000" cy="4114800"/>
            <a:chOff x="4337050" y="146050"/>
            <a:chExt cx="3048000" cy="4114800"/>
          </a:xfrm>
        </p:grpSpPr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5327650" y="2660650"/>
              <a:ext cx="2057400" cy="6096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Instruction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25" name="Line 221"/>
            <p:cNvSpPr>
              <a:spLocks noChangeShapeType="1"/>
            </p:cNvSpPr>
            <p:nvPr/>
          </p:nvSpPr>
          <p:spPr bwMode="auto">
            <a:xfrm flipV="1">
              <a:off x="6394450" y="3270250"/>
              <a:ext cx="0" cy="6096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Rectangle 231"/>
            <p:cNvSpPr>
              <a:spLocks noChangeArrowheads="1"/>
            </p:cNvSpPr>
            <p:nvPr/>
          </p:nvSpPr>
          <p:spPr bwMode="auto">
            <a:xfrm>
              <a:off x="6013450" y="3879850"/>
              <a:ext cx="7620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PC</a:t>
              </a:r>
            </a:p>
          </p:txBody>
        </p:sp>
        <p:sp>
          <p:nvSpPr>
            <p:cNvPr id="32" name="Line 298"/>
            <p:cNvSpPr>
              <a:spLocks noChangeShapeType="1"/>
            </p:cNvSpPr>
            <p:nvPr/>
          </p:nvSpPr>
          <p:spPr bwMode="auto">
            <a:xfrm flipH="1" flipV="1">
              <a:off x="5480050" y="14605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Rectangle 327"/>
            <p:cNvSpPr>
              <a:spLocks noChangeArrowheads="1"/>
            </p:cNvSpPr>
            <p:nvPr/>
          </p:nvSpPr>
          <p:spPr bwMode="auto">
            <a:xfrm>
              <a:off x="5403850" y="1974850"/>
              <a:ext cx="609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Split</a:t>
              </a:r>
            </a:p>
          </p:txBody>
        </p:sp>
        <p:sp>
          <p:nvSpPr>
            <p:cNvPr id="50" name="Line 328"/>
            <p:cNvSpPr>
              <a:spLocks noChangeShapeType="1"/>
            </p:cNvSpPr>
            <p:nvPr/>
          </p:nvSpPr>
          <p:spPr bwMode="auto">
            <a:xfrm flipV="1">
              <a:off x="5708650" y="235585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Rectangle 330"/>
            <p:cNvSpPr>
              <a:spLocks noChangeArrowheads="1"/>
            </p:cNvSpPr>
            <p:nvPr/>
          </p:nvSpPr>
          <p:spPr bwMode="auto">
            <a:xfrm>
              <a:off x="5721350" y="2386013"/>
              <a:ext cx="511679" cy="230832"/>
            </a:xfrm>
            <a:prstGeom prst="rect">
              <a:avLst/>
            </a:prstGeom>
            <a:noFill/>
            <a:ln w="28575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Byte 0</a:t>
              </a:r>
            </a:p>
          </p:txBody>
        </p:sp>
        <p:cxnSp>
          <p:nvCxnSpPr>
            <p:cNvPr id="53" name="Straight Arrow Connector 53"/>
            <p:cNvCxnSpPr>
              <a:cxnSpLocks noChangeShapeType="1"/>
              <a:stCxn id="18" idx="1"/>
            </p:cNvCxnSpPr>
            <p:nvPr/>
          </p:nvCxnSpPr>
          <p:spPr bwMode="auto">
            <a:xfrm rot="10800000">
              <a:off x="4489450" y="2965450"/>
              <a:ext cx="8382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sp>
          <p:nvSpPr>
            <p:cNvPr id="54" name="Oval 6"/>
            <p:cNvSpPr>
              <a:spLocks noChangeArrowheads="1"/>
            </p:cNvSpPr>
            <p:nvPr/>
          </p:nvSpPr>
          <p:spPr bwMode="auto">
            <a:xfrm>
              <a:off x="4337050" y="2965450"/>
              <a:ext cx="9144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imem_error</a:t>
              </a:r>
            </a:p>
          </p:txBody>
        </p:sp>
        <p:sp>
          <p:nvSpPr>
            <p:cNvPr id="55" name="AutoShape 301"/>
            <p:cNvSpPr>
              <a:spLocks noChangeArrowheads="1"/>
            </p:cNvSpPr>
            <p:nvPr/>
          </p:nvSpPr>
          <p:spPr bwMode="auto">
            <a:xfrm>
              <a:off x="5251450" y="15176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cxnSp>
          <p:nvCxnSpPr>
            <p:cNvPr id="56" name="Straight Arrow Connector 53"/>
            <p:cNvCxnSpPr>
              <a:cxnSpLocks noChangeShapeType="1"/>
            </p:cNvCxnSpPr>
            <p:nvPr/>
          </p:nvCxnSpPr>
          <p:spPr bwMode="auto">
            <a:xfrm rot="5400000" flipH="1" flipV="1">
              <a:off x="4374357" y="2318544"/>
              <a:ext cx="1296987" cy="3175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/>
            </a:ln>
          </p:spPr>
        </p:cxnSp>
        <p:cxnSp>
          <p:nvCxnSpPr>
            <p:cNvPr id="57" name="Straight Arrow Connector 56"/>
            <p:cNvCxnSpPr>
              <a:cxnSpLocks noChangeShapeType="1"/>
              <a:endCxn id="55" idx="1"/>
            </p:cNvCxnSpPr>
            <p:nvPr/>
          </p:nvCxnSpPr>
          <p:spPr bwMode="auto">
            <a:xfrm>
              <a:off x="5022850" y="1670050"/>
              <a:ext cx="228600" cy="1588"/>
            </a:xfrm>
            <a:prstGeom prst="straightConnector1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triangle" w="med" len="med"/>
            </a:ln>
          </p:spPr>
        </p:cxnSp>
        <p:grpSp>
          <p:nvGrpSpPr>
            <p:cNvPr id="58" name="Group 316"/>
            <p:cNvGrpSpPr>
              <a:grpSpLocks/>
            </p:cNvGrpSpPr>
            <p:nvPr/>
          </p:nvGrpSpPr>
          <p:grpSpPr bwMode="auto">
            <a:xfrm>
              <a:off x="4946650" y="2889250"/>
              <a:ext cx="152400" cy="152400"/>
              <a:chOff x="240" y="4176"/>
              <a:chExt cx="192" cy="192"/>
            </a:xfrm>
          </p:grpSpPr>
          <p:sp>
            <p:nvSpPr>
              <p:cNvPr id="63" name="Oval 31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Rectangle 31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9" name="Line 298"/>
            <p:cNvSpPr>
              <a:spLocks noChangeShapeType="1"/>
            </p:cNvSpPr>
            <p:nvPr/>
          </p:nvSpPr>
          <p:spPr bwMode="auto">
            <a:xfrm flipH="1" flipV="1">
              <a:off x="5937250" y="146050"/>
              <a:ext cx="0" cy="1828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AutoShape 301"/>
            <p:cNvSpPr>
              <a:spLocks noChangeArrowheads="1"/>
            </p:cNvSpPr>
            <p:nvPr/>
          </p:nvSpPr>
          <p:spPr bwMode="auto">
            <a:xfrm>
              <a:off x="5708650" y="15176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ifun</a:t>
              </a:r>
            </a:p>
          </p:txBody>
        </p:sp>
      </p:grp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4167187" cy="1200150"/>
          </a:xfrm>
        </p:spPr>
        <p:txBody>
          <a:bodyPr/>
          <a:lstStyle/>
          <a:p>
            <a:r>
              <a:rPr lang="en-US" sz="3600" dirty="0"/>
              <a:t>Fetch Control Logic in HCL</a:t>
            </a:r>
          </a:p>
        </p:txBody>
      </p:sp>
      <p:sp>
        <p:nvSpPr>
          <p:cNvPr id="381110" name="Text Box 182"/>
          <p:cNvSpPr txBox="1">
            <a:spLocks noChangeArrowheads="1"/>
          </p:cNvSpPr>
          <p:nvPr/>
        </p:nvSpPr>
        <p:spPr bwMode="auto">
          <a:xfrm>
            <a:off x="533400" y="5048250"/>
            <a:ext cx="8001000" cy="18034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bool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need_regids</a:t>
            </a:r>
            <a:r>
              <a:rPr lang="en-US" sz="1600" dirty="0">
                <a:latin typeface="Courier New" pitchFamily="49" charset="0"/>
              </a:rPr>
              <a:t> =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icode</a:t>
            </a:r>
            <a:r>
              <a:rPr lang="en-US" sz="1600" dirty="0">
                <a:latin typeface="Courier New" pitchFamily="49" charset="0"/>
              </a:rPr>
              <a:t> in { IRRMOVQ, IOPQ, IPUSHQ, IPOPQ,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	     IIRMOVQ, IRMMOVQ, IMRMOVQ };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bool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instr_valid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icode</a:t>
            </a:r>
            <a:r>
              <a:rPr lang="en-US" sz="1600" dirty="0">
                <a:latin typeface="Courier New" pitchFamily="49" charset="0"/>
              </a:rPr>
              <a:t> in 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{ INOP, IHALT, IRRMOVQ, IIRMOVQ, IRMMOVQ, IMRMOVQ,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       IOPQ, IJXX, ICALL, IRET, IPUSHQ, IPOPQ };</a:t>
            </a:r>
          </a:p>
        </p:txBody>
      </p:sp>
      <p:sp>
        <p:nvSpPr>
          <p:cNvPr id="381111" name="Line 183"/>
          <p:cNvSpPr>
            <a:spLocks noChangeShapeType="1"/>
          </p:cNvSpPr>
          <p:nvPr/>
        </p:nvSpPr>
        <p:spPr bwMode="auto">
          <a:xfrm>
            <a:off x="1879600" y="1536700"/>
            <a:ext cx="838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81112" name="Line 184"/>
          <p:cNvSpPr>
            <a:spLocks noChangeShapeType="1"/>
          </p:cNvSpPr>
          <p:nvPr/>
        </p:nvSpPr>
        <p:spPr bwMode="auto">
          <a:xfrm>
            <a:off x="1879600" y="1841500"/>
            <a:ext cx="838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81113" name="Line 185"/>
          <p:cNvSpPr>
            <a:spLocks noChangeShapeType="1"/>
          </p:cNvSpPr>
          <p:nvPr/>
        </p:nvSpPr>
        <p:spPr bwMode="auto">
          <a:xfrm>
            <a:off x="1879600" y="2222500"/>
            <a:ext cx="838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81114" name="Line 186"/>
          <p:cNvSpPr>
            <a:spLocks noChangeShapeType="1"/>
          </p:cNvSpPr>
          <p:nvPr/>
        </p:nvSpPr>
        <p:spPr bwMode="auto">
          <a:xfrm>
            <a:off x="1879600" y="2527300"/>
            <a:ext cx="838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81115" name="Line 187"/>
          <p:cNvSpPr>
            <a:spLocks noChangeShapeType="1"/>
          </p:cNvSpPr>
          <p:nvPr/>
        </p:nvSpPr>
        <p:spPr bwMode="auto">
          <a:xfrm>
            <a:off x="1879600" y="2908300"/>
            <a:ext cx="838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81116" name="Line 188"/>
          <p:cNvSpPr>
            <a:spLocks noChangeShapeType="1"/>
          </p:cNvSpPr>
          <p:nvPr/>
        </p:nvSpPr>
        <p:spPr bwMode="auto">
          <a:xfrm>
            <a:off x="1879600" y="4279900"/>
            <a:ext cx="838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81117" name="Line 189"/>
          <p:cNvSpPr>
            <a:spLocks noChangeShapeType="1"/>
          </p:cNvSpPr>
          <p:nvPr/>
        </p:nvSpPr>
        <p:spPr bwMode="auto">
          <a:xfrm>
            <a:off x="1879600" y="4584700"/>
            <a:ext cx="838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81118" name="Freeform 190"/>
          <p:cNvSpPr>
            <a:spLocks/>
          </p:cNvSpPr>
          <p:nvPr/>
        </p:nvSpPr>
        <p:spPr bwMode="auto">
          <a:xfrm>
            <a:off x="1746250" y="1536700"/>
            <a:ext cx="133350" cy="3505200"/>
          </a:xfrm>
          <a:custGeom>
            <a:avLst/>
            <a:gdLst/>
            <a:ahLst/>
            <a:cxnLst>
              <a:cxn ang="0">
                <a:pos x="0" y="2208"/>
              </a:cxn>
              <a:cxn ang="0">
                <a:pos x="420" y="2112"/>
              </a:cxn>
              <a:cxn ang="0">
                <a:pos x="564" y="2016"/>
              </a:cxn>
              <a:cxn ang="0">
                <a:pos x="564" y="1920"/>
              </a:cxn>
              <a:cxn ang="0">
                <a:pos x="564" y="0"/>
              </a:cxn>
            </a:cxnLst>
            <a:rect l="0" t="0" r="r" b="b"/>
            <a:pathLst>
              <a:path w="564" h="2208">
                <a:moveTo>
                  <a:pt x="0" y="2208"/>
                </a:moveTo>
                <a:lnTo>
                  <a:pt x="420" y="2112"/>
                </a:lnTo>
                <a:lnTo>
                  <a:pt x="564" y="2016"/>
                </a:lnTo>
                <a:lnTo>
                  <a:pt x="564" y="1920"/>
                </a:lnTo>
                <a:lnTo>
                  <a:pt x="564" y="0"/>
                </a:ln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946400" y="698500"/>
            <a:ext cx="6038850" cy="4113765"/>
            <a:chOff x="3479800" y="222250"/>
            <a:chExt cx="6038850" cy="4113765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484572" y="3749033"/>
              <a:ext cx="1431465" cy="234793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 dirty="0" err="1">
                  <a:latin typeface="Courier New" pitchFamily="49" charset="0"/>
                </a:rPr>
                <a:t>popq</a:t>
              </a:r>
              <a:r>
                <a:rPr lang="en-US" sz="1000" b="0" dirty="0">
                  <a:latin typeface="Courier New" pitchFamily="49" charset="0"/>
                </a:rPr>
                <a:t> </a:t>
              </a:r>
              <a:r>
                <a:rPr lang="en-US" sz="1000" b="0" dirty="0" err="1"/>
                <a:t>rA</a:t>
              </a:r>
              <a:endParaRPr lang="en-US" sz="1000" b="0" dirty="0"/>
            </a:p>
          </p:txBody>
        </p:sp>
        <p:grpSp>
          <p:nvGrpSpPr>
            <p:cNvPr id="4" name="Group 213"/>
            <p:cNvGrpSpPr>
              <a:grpSpLocks/>
            </p:cNvGrpSpPr>
            <p:nvPr/>
          </p:nvGrpSpPr>
          <p:grpSpPr bwMode="auto">
            <a:xfrm>
              <a:off x="4916037" y="3749033"/>
              <a:ext cx="458069" cy="234793"/>
              <a:chOff x="1536" y="3648"/>
              <a:chExt cx="384" cy="192"/>
            </a:xfrm>
          </p:grpSpPr>
          <p:sp>
            <p:nvSpPr>
              <p:cNvPr id="105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106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107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000" b="0">
                  <a:latin typeface="Courier New" pitchFamily="49" charset="0"/>
                </a:endParaRPr>
              </a:p>
            </p:txBody>
          </p:sp>
        </p:grpSp>
        <p:grpSp>
          <p:nvGrpSpPr>
            <p:cNvPr id="5" name="Group 212"/>
            <p:cNvGrpSpPr>
              <a:grpSpLocks/>
            </p:cNvGrpSpPr>
            <p:nvPr/>
          </p:nvGrpSpPr>
          <p:grpSpPr bwMode="auto">
            <a:xfrm>
              <a:off x="5374106" y="3749033"/>
              <a:ext cx="458069" cy="234793"/>
              <a:chOff x="1920" y="3648"/>
              <a:chExt cx="384" cy="192"/>
            </a:xfrm>
          </p:grpSpPr>
          <p:sp>
            <p:nvSpPr>
              <p:cNvPr id="102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/>
                  <a:t>rA</a:t>
                </a:r>
              </a:p>
            </p:txBody>
          </p:sp>
          <p:sp>
            <p:nvSpPr>
              <p:cNvPr id="103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104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000" b="0">
                  <a:latin typeface="Courier New" pitchFamily="49" charset="0"/>
                </a:endParaRPr>
              </a:p>
            </p:txBody>
          </p:sp>
        </p:grpSp>
        <p:sp>
          <p:nvSpPr>
            <p:cNvPr id="18" name="Rectangle 24"/>
            <p:cNvSpPr>
              <a:spLocks noChangeArrowheads="1"/>
            </p:cNvSpPr>
            <p:nvPr/>
          </p:nvSpPr>
          <p:spPr bwMode="auto">
            <a:xfrm>
              <a:off x="3484572" y="2692466"/>
              <a:ext cx="1431465" cy="234793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>
                  <a:latin typeface="Courier New" pitchFamily="49" charset="0"/>
                </a:rPr>
                <a:t>jXX </a:t>
              </a:r>
              <a:r>
                <a:rPr lang="en-US" sz="1000" b="0"/>
                <a:t>Dest</a:t>
              </a:r>
            </a:p>
          </p:txBody>
        </p:sp>
        <p:grpSp>
          <p:nvGrpSpPr>
            <p:cNvPr id="6" name="Group 210"/>
            <p:cNvGrpSpPr>
              <a:grpSpLocks/>
            </p:cNvGrpSpPr>
            <p:nvPr/>
          </p:nvGrpSpPr>
          <p:grpSpPr bwMode="auto">
            <a:xfrm>
              <a:off x="4916037" y="2692466"/>
              <a:ext cx="458069" cy="234793"/>
              <a:chOff x="1536" y="2784"/>
              <a:chExt cx="384" cy="192"/>
            </a:xfrm>
          </p:grpSpPr>
          <p:sp>
            <p:nvSpPr>
              <p:cNvPr id="99" name="Rectangle 26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>
                    <a:latin typeface="Courier New" pitchFamily="49" charset="0"/>
                  </a:rPr>
                  <a:t>7</a:t>
                </a:r>
              </a:p>
            </p:txBody>
          </p:sp>
          <p:sp>
            <p:nvSpPr>
              <p:cNvPr id="100" name="Rectangle 27"/>
              <p:cNvSpPr>
                <a:spLocks noChangeArrowheads="1"/>
              </p:cNvSpPr>
              <p:nvPr/>
            </p:nvSpPr>
            <p:spPr bwMode="auto">
              <a:xfrm>
                <a:off x="1728" y="278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 dirty="0"/>
                  <a:t>fn</a:t>
                </a:r>
              </a:p>
            </p:txBody>
          </p:sp>
          <p:sp>
            <p:nvSpPr>
              <p:cNvPr id="101" name="Rectangle 28"/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000" b="0">
                  <a:latin typeface="Courier New" pitchFamily="49" charset="0"/>
                </a:endParaRPr>
              </a:p>
            </p:txBody>
          </p:sp>
        </p:grpSp>
        <p:sp>
          <p:nvSpPr>
            <p:cNvPr id="20" name="Rectangle 29"/>
            <p:cNvSpPr>
              <a:spLocks noChangeArrowheads="1"/>
            </p:cNvSpPr>
            <p:nvPr/>
          </p:nvSpPr>
          <p:spPr bwMode="auto">
            <a:xfrm>
              <a:off x="5374106" y="2692466"/>
              <a:ext cx="3687344" cy="23479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b="0"/>
                <a:t>Dest</a:t>
              </a: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3484572" y="4101222"/>
              <a:ext cx="1431465" cy="234793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 dirty="0" err="1">
                  <a:latin typeface="Courier New" pitchFamily="49" charset="0"/>
                </a:rPr>
                <a:t>popq</a:t>
              </a:r>
              <a:r>
                <a:rPr lang="en-US" sz="1000" b="0" dirty="0">
                  <a:latin typeface="Courier New" pitchFamily="49" charset="0"/>
                </a:rPr>
                <a:t> </a:t>
              </a:r>
              <a:r>
                <a:rPr lang="en-US" sz="1000" b="0" dirty="0" err="1"/>
                <a:t>rA</a:t>
              </a:r>
              <a:endParaRPr lang="en-US" sz="1000" b="0" dirty="0"/>
            </a:p>
          </p:txBody>
        </p:sp>
        <p:grpSp>
          <p:nvGrpSpPr>
            <p:cNvPr id="7" name="Group 208"/>
            <p:cNvGrpSpPr>
              <a:grpSpLocks/>
            </p:cNvGrpSpPr>
            <p:nvPr/>
          </p:nvGrpSpPr>
          <p:grpSpPr bwMode="auto">
            <a:xfrm>
              <a:off x="4916037" y="4101222"/>
              <a:ext cx="458069" cy="234793"/>
              <a:chOff x="1536" y="3936"/>
              <a:chExt cx="384" cy="192"/>
            </a:xfrm>
          </p:grpSpPr>
          <p:sp>
            <p:nvSpPr>
              <p:cNvPr id="96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97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98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000" b="0">
                  <a:latin typeface="Courier New" pitchFamily="49" charset="0"/>
                </a:endParaRPr>
              </a:p>
            </p:txBody>
          </p:sp>
        </p:grpSp>
        <p:grpSp>
          <p:nvGrpSpPr>
            <p:cNvPr id="8" name="Group 207"/>
            <p:cNvGrpSpPr>
              <a:grpSpLocks/>
            </p:cNvGrpSpPr>
            <p:nvPr/>
          </p:nvGrpSpPr>
          <p:grpSpPr bwMode="auto">
            <a:xfrm>
              <a:off x="5374106" y="4101222"/>
              <a:ext cx="458069" cy="234793"/>
              <a:chOff x="1920" y="3936"/>
              <a:chExt cx="384" cy="192"/>
            </a:xfrm>
          </p:grpSpPr>
          <p:sp>
            <p:nvSpPr>
              <p:cNvPr id="93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/>
                  <a:t>rA</a:t>
                </a:r>
              </a:p>
            </p:txBody>
          </p:sp>
          <p:sp>
            <p:nvSpPr>
              <p:cNvPr id="94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95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000" b="0">
                  <a:latin typeface="Courier New" pitchFamily="49" charset="0"/>
                </a:endParaRPr>
              </a:p>
            </p:txBody>
          </p:sp>
        </p:grpSp>
        <p:sp>
          <p:nvSpPr>
            <p:cNvPr id="24" name="Rectangle 41"/>
            <p:cNvSpPr>
              <a:spLocks noChangeArrowheads="1"/>
            </p:cNvSpPr>
            <p:nvPr/>
          </p:nvSpPr>
          <p:spPr bwMode="auto">
            <a:xfrm>
              <a:off x="3484572" y="3044655"/>
              <a:ext cx="1431465" cy="234793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>
                  <a:latin typeface="Courier New" pitchFamily="49" charset="0"/>
                </a:rPr>
                <a:t>call </a:t>
              </a:r>
              <a:r>
                <a:rPr lang="en-US" sz="1000" b="0"/>
                <a:t>Dest</a:t>
              </a:r>
            </a:p>
          </p:txBody>
        </p:sp>
        <p:grpSp>
          <p:nvGrpSpPr>
            <p:cNvPr id="9" name="Group 205"/>
            <p:cNvGrpSpPr>
              <a:grpSpLocks/>
            </p:cNvGrpSpPr>
            <p:nvPr/>
          </p:nvGrpSpPr>
          <p:grpSpPr bwMode="auto">
            <a:xfrm>
              <a:off x="4916037" y="3044655"/>
              <a:ext cx="458069" cy="234793"/>
              <a:chOff x="1536" y="3072"/>
              <a:chExt cx="384" cy="192"/>
            </a:xfrm>
          </p:grpSpPr>
          <p:sp>
            <p:nvSpPr>
              <p:cNvPr id="90" name="Rectangle 43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91" name="Rectangle 44"/>
              <p:cNvSpPr>
                <a:spLocks noChangeArrowheads="1"/>
              </p:cNvSpPr>
              <p:nvPr/>
            </p:nvSpPr>
            <p:spPr bwMode="auto">
              <a:xfrm>
                <a:off x="1728" y="307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92" name="Rectangle 45"/>
              <p:cNvSpPr>
                <a:spLocks noChangeArrowheads="1"/>
              </p:cNvSpPr>
              <p:nvPr/>
            </p:nvSpPr>
            <p:spPr bwMode="auto">
              <a:xfrm>
                <a:off x="1536" y="307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000" b="0">
                  <a:latin typeface="Courier New" pitchFamily="49" charset="0"/>
                </a:endParaRPr>
              </a:p>
            </p:txBody>
          </p:sp>
        </p:grpSp>
        <p:sp>
          <p:nvSpPr>
            <p:cNvPr id="26" name="Rectangle 46"/>
            <p:cNvSpPr>
              <a:spLocks noChangeArrowheads="1"/>
            </p:cNvSpPr>
            <p:nvPr/>
          </p:nvSpPr>
          <p:spPr bwMode="auto">
            <a:xfrm>
              <a:off x="5374106" y="3044655"/>
              <a:ext cx="3687344" cy="23479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b="0" dirty="0" err="1"/>
                <a:t>Dest</a:t>
              </a:r>
              <a:endParaRPr lang="en-US" sz="1000" b="0" dirty="0"/>
            </a:p>
          </p:txBody>
        </p:sp>
        <p:sp>
          <p:nvSpPr>
            <p:cNvPr id="27" name="Rectangle 48"/>
            <p:cNvSpPr>
              <a:spLocks noChangeArrowheads="1"/>
            </p:cNvSpPr>
            <p:nvPr/>
          </p:nvSpPr>
          <p:spPr bwMode="auto">
            <a:xfrm>
              <a:off x="3484572" y="931520"/>
              <a:ext cx="1431465" cy="234793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 dirty="0" err="1">
                  <a:latin typeface="Courier New" pitchFamily="49" charset="0"/>
                </a:rPr>
                <a:t>cmovXX</a:t>
              </a:r>
              <a:r>
                <a:rPr lang="en-US" sz="1000" b="0" dirty="0">
                  <a:latin typeface="Courier New" pitchFamily="49" charset="0"/>
                </a:rPr>
                <a:t> </a:t>
              </a:r>
              <a:r>
                <a:rPr lang="en-US" sz="1000" b="0" dirty="0" err="1"/>
                <a:t>rA</a:t>
              </a:r>
              <a:r>
                <a:rPr lang="en-US" sz="1000" b="0" dirty="0">
                  <a:latin typeface="Courier New" pitchFamily="49" charset="0"/>
                </a:rPr>
                <a:t>, </a:t>
              </a:r>
              <a:r>
                <a:rPr lang="en-US" sz="1000" b="0" dirty="0" err="1"/>
                <a:t>rB</a:t>
              </a:r>
              <a:endParaRPr lang="en-US" sz="1000" b="0" dirty="0"/>
            </a:p>
          </p:txBody>
        </p:sp>
        <p:grpSp>
          <p:nvGrpSpPr>
            <p:cNvPr id="10" name="Group 203"/>
            <p:cNvGrpSpPr>
              <a:grpSpLocks/>
            </p:cNvGrpSpPr>
            <p:nvPr/>
          </p:nvGrpSpPr>
          <p:grpSpPr bwMode="auto">
            <a:xfrm>
              <a:off x="4916037" y="931520"/>
              <a:ext cx="458069" cy="234793"/>
              <a:chOff x="1536" y="1344"/>
              <a:chExt cx="384" cy="192"/>
            </a:xfrm>
          </p:grpSpPr>
          <p:sp>
            <p:nvSpPr>
              <p:cNvPr id="87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88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 dirty="0"/>
                  <a:t>fn</a:t>
                </a:r>
              </a:p>
            </p:txBody>
          </p:sp>
          <p:sp>
            <p:nvSpPr>
              <p:cNvPr id="89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0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2"/>
            <p:cNvGrpSpPr>
              <a:grpSpLocks/>
            </p:cNvGrpSpPr>
            <p:nvPr/>
          </p:nvGrpSpPr>
          <p:grpSpPr bwMode="auto">
            <a:xfrm>
              <a:off x="5374106" y="931520"/>
              <a:ext cx="458069" cy="234793"/>
              <a:chOff x="1920" y="1344"/>
              <a:chExt cx="384" cy="192"/>
            </a:xfrm>
          </p:grpSpPr>
          <p:sp>
            <p:nvSpPr>
              <p:cNvPr id="8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/>
                  <a:t>rA</a:t>
                </a:r>
              </a:p>
            </p:txBody>
          </p:sp>
          <p:sp>
            <p:nvSpPr>
              <p:cNvPr id="8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/>
                  <a:t>rB</a:t>
                </a:r>
              </a:p>
            </p:txBody>
          </p:sp>
          <p:sp>
            <p:nvSpPr>
              <p:cNvPr id="8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000" b="0">
                  <a:latin typeface="Courier New" pitchFamily="49" charset="0"/>
                </a:endParaRPr>
              </a:p>
            </p:txBody>
          </p:sp>
        </p:grpSp>
        <p:sp>
          <p:nvSpPr>
            <p:cNvPr id="30" name="Rectangle 58"/>
            <p:cNvSpPr>
              <a:spLocks noChangeArrowheads="1"/>
            </p:cNvSpPr>
            <p:nvPr/>
          </p:nvSpPr>
          <p:spPr bwMode="auto">
            <a:xfrm>
              <a:off x="3484572" y="1283709"/>
              <a:ext cx="1431465" cy="234793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 dirty="0" err="1">
                  <a:latin typeface="Courier New" pitchFamily="49" charset="0"/>
                </a:rPr>
                <a:t>irmovq</a:t>
              </a:r>
              <a:r>
                <a:rPr lang="en-US" sz="1000" b="0" dirty="0">
                  <a:latin typeface="Courier New" pitchFamily="49" charset="0"/>
                </a:rPr>
                <a:t> </a:t>
              </a:r>
              <a:r>
                <a:rPr lang="en-US" sz="1000" b="0" dirty="0"/>
                <a:t>V</a:t>
              </a:r>
              <a:r>
                <a:rPr lang="en-US" sz="1000" b="0" dirty="0">
                  <a:latin typeface="Courier New" pitchFamily="49" charset="0"/>
                </a:rPr>
                <a:t>, </a:t>
              </a:r>
              <a:r>
                <a:rPr lang="en-US" sz="1000" b="0" dirty="0" err="1"/>
                <a:t>rB</a:t>
              </a:r>
              <a:endParaRPr lang="en-US" sz="1000" b="0" dirty="0"/>
            </a:p>
          </p:txBody>
        </p:sp>
        <p:grpSp>
          <p:nvGrpSpPr>
            <p:cNvPr id="12" name="Group 200"/>
            <p:cNvGrpSpPr>
              <a:grpSpLocks/>
            </p:cNvGrpSpPr>
            <p:nvPr/>
          </p:nvGrpSpPr>
          <p:grpSpPr bwMode="auto">
            <a:xfrm>
              <a:off x="4916037" y="1283709"/>
              <a:ext cx="458069" cy="234793"/>
              <a:chOff x="1536" y="1632"/>
              <a:chExt cx="384" cy="192"/>
            </a:xfrm>
          </p:grpSpPr>
          <p:sp>
            <p:nvSpPr>
              <p:cNvPr id="81" name="Rectangle 60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>
                    <a:latin typeface="Courier New" pitchFamily="49" charset="0"/>
                  </a:rPr>
                  <a:t>3</a:t>
                </a:r>
              </a:p>
            </p:txBody>
          </p:sp>
          <p:sp>
            <p:nvSpPr>
              <p:cNvPr id="82" name="Rectangle 61"/>
              <p:cNvSpPr>
                <a:spLocks noChangeArrowheads="1"/>
              </p:cNvSpPr>
              <p:nvPr/>
            </p:nvSpPr>
            <p:spPr bwMode="auto">
              <a:xfrm>
                <a:off x="1728" y="1632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83" name="Rectangle 62"/>
              <p:cNvSpPr>
                <a:spLocks noChangeArrowheads="1"/>
              </p:cNvSpPr>
              <p:nvPr/>
            </p:nvSpPr>
            <p:spPr bwMode="auto">
              <a:xfrm>
                <a:off x="1536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000" b="0">
                  <a:latin typeface="Courier New" pitchFamily="49" charset="0"/>
                </a:endParaRPr>
              </a:p>
            </p:txBody>
          </p:sp>
        </p:grpSp>
        <p:grpSp>
          <p:nvGrpSpPr>
            <p:cNvPr id="13" name="Group 199"/>
            <p:cNvGrpSpPr>
              <a:grpSpLocks/>
            </p:cNvGrpSpPr>
            <p:nvPr/>
          </p:nvGrpSpPr>
          <p:grpSpPr bwMode="auto">
            <a:xfrm>
              <a:off x="5374106" y="1283709"/>
              <a:ext cx="458069" cy="234793"/>
              <a:chOff x="1920" y="1632"/>
              <a:chExt cx="384" cy="192"/>
            </a:xfrm>
          </p:grpSpPr>
          <p:sp>
            <p:nvSpPr>
              <p:cNvPr id="78" name="Rectangle 64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79" name="Rectangle 6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/>
                  <a:t>rB</a:t>
                </a:r>
              </a:p>
            </p:txBody>
          </p:sp>
          <p:sp>
            <p:nvSpPr>
              <p:cNvPr id="80" name="Rectangle 66"/>
              <p:cNvSpPr>
                <a:spLocks noChangeArrowheads="1"/>
              </p:cNvSpPr>
              <p:nvPr/>
            </p:nvSpPr>
            <p:spPr bwMode="auto">
              <a:xfrm>
                <a:off x="1920" y="1632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000" b="0">
                  <a:latin typeface="Courier New" pitchFamily="49" charset="0"/>
                </a:endParaRPr>
              </a:p>
            </p:txBody>
          </p:sp>
        </p:grpSp>
        <p:sp>
          <p:nvSpPr>
            <p:cNvPr id="33" name="Rectangle 67"/>
            <p:cNvSpPr>
              <a:spLocks noChangeArrowheads="1"/>
            </p:cNvSpPr>
            <p:nvPr/>
          </p:nvSpPr>
          <p:spPr bwMode="auto">
            <a:xfrm>
              <a:off x="5832175" y="1283709"/>
              <a:ext cx="3686475" cy="23479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b="0"/>
                <a:t>V</a:t>
              </a:r>
            </a:p>
          </p:txBody>
        </p:sp>
        <p:sp>
          <p:nvSpPr>
            <p:cNvPr id="34" name="Rectangle 69"/>
            <p:cNvSpPr>
              <a:spLocks noChangeArrowheads="1"/>
            </p:cNvSpPr>
            <p:nvPr/>
          </p:nvSpPr>
          <p:spPr bwMode="auto">
            <a:xfrm>
              <a:off x="3484572" y="1635898"/>
              <a:ext cx="1431465" cy="234793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 dirty="0" err="1">
                  <a:latin typeface="Courier New" pitchFamily="49" charset="0"/>
                </a:rPr>
                <a:t>rmmovq</a:t>
              </a:r>
              <a:r>
                <a:rPr lang="en-US" sz="1000" b="0" dirty="0">
                  <a:latin typeface="Courier New" pitchFamily="49" charset="0"/>
                </a:rPr>
                <a:t> </a:t>
              </a:r>
              <a:r>
                <a:rPr lang="en-US" sz="1000" b="0" dirty="0" err="1"/>
                <a:t>rA</a:t>
              </a:r>
              <a:r>
                <a:rPr lang="en-US" sz="1000" b="0" dirty="0">
                  <a:latin typeface="Courier New" pitchFamily="49" charset="0"/>
                </a:rPr>
                <a:t>, </a:t>
              </a:r>
              <a:r>
                <a:rPr lang="en-US" sz="1000" b="0" dirty="0"/>
                <a:t>D</a:t>
              </a:r>
              <a:r>
                <a:rPr lang="en-US" sz="1000" b="0" dirty="0">
                  <a:latin typeface="Courier New" pitchFamily="49" charset="0"/>
                </a:rPr>
                <a:t>(</a:t>
              </a:r>
              <a:r>
                <a:rPr lang="en-US" sz="1000" b="0" dirty="0" err="1"/>
                <a:t>rB</a:t>
              </a:r>
              <a:r>
                <a:rPr lang="en-US" sz="1000" b="0" dirty="0">
                  <a:latin typeface="Courier New" pitchFamily="49" charset="0"/>
                </a:rPr>
                <a:t>)</a:t>
              </a:r>
            </a:p>
          </p:txBody>
        </p:sp>
        <p:grpSp>
          <p:nvGrpSpPr>
            <p:cNvPr id="14" name="Group 197"/>
            <p:cNvGrpSpPr>
              <a:grpSpLocks/>
            </p:cNvGrpSpPr>
            <p:nvPr/>
          </p:nvGrpSpPr>
          <p:grpSpPr bwMode="auto">
            <a:xfrm>
              <a:off x="4916037" y="1635898"/>
              <a:ext cx="458069" cy="234793"/>
              <a:chOff x="1536" y="1920"/>
              <a:chExt cx="384" cy="192"/>
            </a:xfrm>
          </p:grpSpPr>
          <p:sp>
            <p:nvSpPr>
              <p:cNvPr id="75" name="Rectangle 71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 dirty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76" name="Rectangle 72"/>
              <p:cNvSpPr>
                <a:spLocks noChangeArrowheads="1"/>
              </p:cNvSpPr>
              <p:nvPr/>
            </p:nvSpPr>
            <p:spPr bwMode="auto">
              <a:xfrm>
                <a:off x="1728" y="192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77" name="Rectangle 73"/>
              <p:cNvSpPr>
                <a:spLocks noChangeArrowheads="1"/>
              </p:cNvSpPr>
              <p:nvPr/>
            </p:nvSpPr>
            <p:spPr bwMode="auto">
              <a:xfrm>
                <a:off x="1536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0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196"/>
            <p:cNvGrpSpPr>
              <a:grpSpLocks/>
            </p:cNvGrpSpPr>
            <p:nvPr/>
          </p:nvGrpSpPr>
          <p:grpSpPr bwMode="auto">
            <a:xfrm>
              <a:off x="5374106" y="1635898"/>
              <a:ext cx="458069" cy="234793"/>
              <a:chOff x="1920" y="1920"/>
              <a:chExt cx="384" cy="192"/>
            </a:xfrm>
          </p:grpSpPr>
          <p:sp>
            <p:nvSpPr>
              <p:cNvPr id="72" name="Rectangle 75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/>
                  <a:t>rA</a:t>
                </a:r>
              </a:p>
            </p:txBody>
          </p:sp>
          <p:sp>
            <p:nvSpPr>
              <p:cNvPr id="73" name="Rectangle 76"/>
              <p:cNvSpPr>
                <a:spLocks noChangeArrowheads="1"/>
              </p:cNvSpPr>
              <p:nvPr/>
            </p:nvSpPr>
            <p:spPr bwMode="auto">
              <a:xfrm>
                <a:off x="2112" y="1920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/>
                  <a:t>rB</a:t>
                </a:r>
              </a:p>
            </p:txBody>
          </p:sp>
          <p:sp>
            <p:nvSpPr>
              <p:cNvPr id="74" name="Rectangle 77"/>
              <p:cNvSpPr>
                <a:spLocks noChangeArrowheads="1"/>
              </p:cNvSpPr>
              <p:nvPr/>
            </p:nvSpPr>
            <p:spPr bwMode="auto">
              <a:xfrm>
                <a:off x="1920" y="192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000" b="0">
                  <a:latin typeface="Courier New" pitchFamily="49" charset="0"/>
                </a:endParaRPr>
              </a:p>
            </p:txBody>
          </p:sp>
        </p:grpSp>
        <p:sp>
          <p:nvSpPr>
            <p:cNvPr id="37" name="Rectangle 78"/>
            <p:cNvSpPr>
              <a:spLocks noChangeArrowheads="1"/>
            </p:cNvSpPr>
            <p:nvPr/>
          </p:nvSpPr>
          <p:spPr bwMode="auto">
            <a:xfrm>
              <a:off x="5832175" y="1635898"/>
              <a:ext cx="3686475" cy="23479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b="0"/>
                <a:t>D</a:t>
              </a:r>
            </a:p>
          </p:txBody>
        </p:sp>
        <p:sp>
          <p:nvSpPr>
            <p:cNvPr id="38" name="Rectangle 80"/>
            <p:cNvSpPr>
              <a:spLocks noChangeArrowheads="1"/>
            </p:cNvSpPr>
            <p:nvPr/>
          </p:nvSpPr>
          <p:spPr bwMode="auto">
            <a:xfrm>
              <a:off x="3484572" y="1988087"/>
              <a:ext cx="1431465" cy="234793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 dirty="0" err="1">
                  <a:latin typeface="Courier New" pitchFamily="49" charset="0"/>
                </a:rPr>
                <a:t>mrmovq</a:t>
              </a:r>
              <a:r>
                <a:rPr lang="en-US" sz="1000" b="0" dirty="0">
                  <a:latin typeface="Courier New" pitchFamily="49" charset="0"/>
                </a:rPr>
                <a:t> </a:t>
              </a:r>
              <a:r>
                <a:rPr lang="en-US" sz="1000" b="0" dirty="0"/>
                <a:t>D</a:t>
              </a:r>
              <a:r>
                <a:rPr lang="en-US" sz="1000" b="0" dirty="0">
                  <a:latin typeface="Courier New" pitchFamily="49" charset="0"/>
                </a:rPr>
                <a:t>(</a:t>
              </a:r>
              <a:r>
                <a:rPr lang="en-US" sz="1000" b="0" dirty="0" err="1"/>
                <a:t>rB</a:t>
              </a:r>
              <a:r>
                <a:rPr lang="en-US" sz="1000" b="0" dirty="0">
                  <a:latin typeface="Courier New" pitchFamily="49" charset="0"/>
                </a:rPr>
                <a:t>), </a:t>
              </a:r>
              <a:r>
                <a:rPr lang="en-US" sz="1000" b="0" dirty="0" err="1"/>
                <a:t>rA</a:t>
              </a:r>
              <a:endParaRPr lang="en-US" sz="1000" b="0" dirty="0"/>
            </a:p>
          </p:txBody>
        </p:sp>
        <p:grpSp>
          <p:nvGrpSpPr>
            <p:cNvPr id="17" name="Group 194"/>
            <p:cNvGrpSpPr>
              <a:grpSpLocks/>
            </p:cNvGrpSpPr>
            <p:nvPr/>
          </p:nvGrpSpPr>
          <p:grpSpPr bwMode="auto">
            <a:xfrm>
              <a:off x="4916037" y="1988087"/>
              <a:ext cx="458069" cy="234793"/>
              <a:chOff x="1536" y="2208"/>
              <a:chExt cx="384" cy="192"/>
            </a:xfrm>
          </p:grpSpPr>
          <p:sp>
            <p:nvSpPr>
              <p:cNvPr id="69" name="Rectangle 82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 dirty="0">
                    <a:latin typeface="Courier New" pitchFamily="49" charset="0"/>
                  </a:rPr>
                  <a:t>5</a:t>
                </a:r>
              </a:p>
            </p:txBody>
          </p:sp>
          <p:sp>
            <p:nvSpPr>
              <p:cNvPr id="70" name="Rectangle 83"/>
              <p:cNvSpPr>
                <a:spLocks noChangeArrowheads="1"/>
              </p:cNvSpPr>
              <p:nvPr/>
            </p:nvSpPr>
            <p:spPr bwMode="auto">
              <a:xfrm>
                <a:off x="1728" y="220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71" name="Rectangle 84"/>
              <p:cNvSpPr>
                <a:spLocks noChangeArrowheads="1"/>
              </p:cNvSpPr>
              <p:nvPr/>
            </p:nvSpPr>
            <p:spPr bwMode="auto">
              <a:xfrm>
                <a:off x="1536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000" b="0">
                  <a:latin typeface="Courier New" pitchFamily="49" charset="0"/>
                </a:endParaRPr>
              </a:p>
            </p:txBody>
          </p:sp>
        </p:grpSp>
        <p:grpSp>
          <p:nvGrpSpPr>
            <p:cNvPr id="19" name="Group 193"/>
            <p:cNvGrpSpPr>
              <a:grpSpLocks/>
            </p:cNvGrpSpPr>
            <p:nvPr/>
          </p:nvGrpSpPr>
          <p:grpSpPr bwMode="auto">
            <a:xfrm>
              <a:off x="5374106" y="1988087"/>
              <a:ext cx="458069" cy="234793"/>
              <a:chOff x="1920" y="2208"/>
              <a:chExt cx="384" cy="192"/>
            </a:xfrm>
          </p:grpSpPr>
          <p:sp>
            <p:nvSpPr>
              <p:cNvPr id="66" name="Rectangle 86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/>
                  <a:t>rA</a:t>
                </a:r>
              </a:p>
            </p:txBody>
          </p:sp>
          <p:sp>
            <p:nvSpPr>
              <p:cNvPr id="67" name="Rectangle 87"/>
              <p:cNvSpPr>
                <a:spLocks noChangeArrowheads="1"/>
              </p:cNvSpPr>
              <p:nvPr/>
            </p:nvSpPr>
            <p:spPr bwMode="auto">
              <a:xfrm>
                <a:off x="2112" y="220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/>
                  <a:t>rB</a:t>
                </a:r>
              </a:p>
            </p:txBody>
          </p:sp>
          <p:sp>
            <p:nvSpPr>
              <p:cNvPr id="68" name="Rectangle 88"/>
              <p:cNvSpPr>
                <a:spLocks noChangeArrowheads="1"/>
              </p:cNvSpPr>
              <p:nvPr/>
            </p:nvSpPr>
            <p:spPr bwMode="auto">
              <a:xfrm>
                <a:off x="1920" y="220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000" b="0">
                  <a:latin typeface="Courier New" pitchFamily="49" charset="0"/>
                </a:endParaRPr>
              </a:p>
            </p:txBody>
          </p:sp>
        </p:grpSp>
        <p:sp>
          <p:nvSpPr>
            <p:cNvPr id="41" name="Rectangle 89"/>
            <p:cNvSpPr>
              <a:spLocks noChangeArrowheads="1"/>
            </p:cNvSpPr>
            <p:nvPr/>
          </p:nvSpPr>
          <p:spPr bwMode="auto">
            <a:xfrm>
              <a:off x="5832175" y="1988087"/>
              <a:ext cx="3686475" cy="23479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b="0"/>
                <a:t>D</a:t>
              </a:r>
            </a:p>
          </p:txBody>
        </p:sp>
        <p:sp>
          <p:nvSpPr>
            <p:cNvPr id="42" name="Rectangle 91"/>
            <p:cNvSpPr>
              <a:spLocks noChangeArrowheads="1"/>
            </p:cNvSpPr>
            <p:nvPr/>
          </p:nvSpPr>
          <p:spPr bwMode="auto">
            <a:xfrm>
              <a:off x="3484572" y="2340276"/>
              <a:ext cx="1431465" cy="234793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 dirty="0" err="1">
                  <a:latin typeface="Courier New" pitchFamily="49" charset="0"/>
                </a:rPr>
                <a:t>OPq</a:t>
              </a:r>
              <a:r>
                <a:rPr lang="en-US" sz="1000" b="0" dirty="0">
                  <a:latin typeface="Courier New" pitchFamily="49" charset="0"/>
                </a:rPr>
                <a:t> </a:t>
              </a:r>
              <a:r>
                <a:rPr lang="en-US" sz="1000" b="0" dirty="0" err="1"/>
                <a:t>rA</a:t>
              </a:r>
              <a:r>
                <a:rPr lang="en-US" sz="1000" b="0" dirty="0">
                  <a:latin typeface="Courier New" pitchFamily="49" charset="0"/>
                </a:rPr>
                <a:t>, </a:t>
              </a:r>
              <a:r>
                <a:rPr lang="en-US" sz="1000" b="0" dirty="0" err="1"/>
                <a:t>rB</a:t>
              </a:r>
              <a:endParaRPr lang="en-US" sz="1000" b="0" dirty="0"/>
            </a:p>
          </p:txBody>
        </p:sp>
        <p:grpSp>
          <p:nvGrpSpPr>
            <p:cNvPr id="22" name="Group 191"/>
            <p:cNvGrpSpPr>
              <a:grpSpLocks/>
            </p:cNvGrpSpPr>
            <p:nvPr/>
          </p:nvGrpSpPr>
          <p:grpSpPr bwMode="auto">
            <a:xfrm>
              <a:off x="4916037" y="2340276"/>
              <a:ext cx="458069" cy="234793"/>
              <a:chOff x="1536" y="2496"/>
              <a:chExt cx="384" cy="192"/>
            </a:xfrm>
          </p:grpSpPr>
          <p:sp>
            <p:nvSpPr>
              <p:cNvPr id="6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6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/>
                  <a:t>fn</a:t>
                </a:r>
              </a:p>
            </p:txBody>
          </p:sp>
          <p:sp>
            <p:nvSpPr>
              <p:cNvPr id="6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000" b="0">
                  <a:latin typeface="Courier New" pitchFamily="49" charset="0"/>
                </a:endParaRPr>
              </a:p>
            </p:txBody>
          </p:sp>
        </p:grpSp>
        <p:grpSp>
          <p:nvGrpSpPr>
            <p:cNvPr id="23" name="Group 190"/>
            <p:cNvGrpSpPr>
              <a:grpSpLocks/>
            </p:cNvGrpSpPr>
            <p:nvPr/>
          </p:nvGrpSpPr>
          <p:grpSpPr bwMode="auto">
            <a:xfrm>
              <a:off x="5374106" y="2340276"/>
              <a:ext cx="458069" cy="234793"/>
              <a:chOff x="1920" y="2496"/>
              <a:chExt cx="384" cy="192"/>
            </a:xfrm>
          </p:grpSpPr>
          <p:sp>
            <p:nvSpPr>
              <p:cNvPr id="60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/>
                  <a:t>rA</a:t>
                </a:r>
              </a:p>
            </p:txBody>
          </p:sp>
          <p:sp>
            <p:nvSpPr>
              <p:cNvPr id="61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/>
                  <a:t>rB</a:t>
                </a:r>
              </a:p>
            </p:txBody>
          </p:sp>
          <p:sp>
            <p:nvSpPr>
              <p:cNvPr id="62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000" b="0">
                  <a:latin typeface="Courier New" pitchFamily="49" charset="0"/>
                </a:endParaRPr>
              </a:p>
            </p:txBody>
          </p:sp>
        </p:grpSp>
        <p:sp>
          <p:nvSpPr>
            <p:cNvPr id="45" name="Rectangle 101"/>
            <p:cNvSpPr>
              <a:spLocks noChangeArrowheads="1"/>
            </p:cNvSpPr>
            <p:nvPr/>
          </p:nvSpPr>
          <p:spPr bwMode="auto">
            <a:xfrm>
              <a:off x="3484572" y="3396844"/>
              <a:ext cx="1431465" cy="234793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25" name="Group 188"/>
            <p:cNvGrpSpPr>
              <a:grpSpLocks/>
            </p:cNvGrpSpPr>
            <p:nvPr/>
          </p:nvGrpSpPr>
          <p:grpSpPr bwMode="auto">
            <a:xfrm>
              <a:off x="4916037" y="3396844"/>
              <a:ext cx="458069" cy="234793"/>
              <a:chOff x="1536" y="3360"/>
              <a:chExt cx="384" cy="192"/>
            </a:xfrm>
          </p:grpSpPr>
          <p:sp>
            <p:nvSpPr>
              <p:cNvPr id="57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58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59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000" b="0">
                  <a:latin typeface="Courier New" pitchFamily="49" charset="0"/>
                </a:endParaRPr>
              </a:p>
            </p:txBody>
          </p:sp>
        </p:grpSp>
        <p:sp>
          <p:nvSpPr>
            <p:cNvPr id="47" name="Rectangle 107"/>
            <p:cNvSpPr>
              <a:spLocks noChangeArrowheads="1"/>
            </p:cNvSpPr>
            <p:nvPr/>
          </p:nvSpPr>
          <p:spPr bwMode="auto">
            <a:xfrm>
              <a:off x="3484572" y="574439"/>
              <a:ext cx="1431465" cy="234793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28" name="Group 186"/>
            <p:cNvGrpSpPr>
              <a:grpSpLocks/>
            </p:cNvGrpSpPr>
            <p:nvPr/>
          </p:nvGrpSpPr>
          <p:grpSpPr bwMode="auto">
            <a:xfrm>
              <a:off x="4916037" y="574439"/>
              <a:ext cx="458069" cy="234793"/>
              <a:chOff x="1536" y="768"/>
              <a:chExt cx="384" cy="192"/>
            </a:xfrm>
          </p:grpSpPr>
          <p:sp>
            <p:nvSpPr>
              <p:cNvPr id="54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55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56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000" b="0">
                  <a:latin typeface="Courier New" pitchFamily="49" charset="0"/>
                </a:endParaRPr>
              </a:p>
            </p:txBody>
          </p:sp>
        </p:grpSp>
        <p:sp>
          <p:nvSpPr>
            <p:cNvPr id="49" name="Rectangle 113"/>
            <p:cNvSpPr>
              <a:spLocks noChangeArrowheads="1"/>
            </p:cNvSpPr>
            <p:nvPr/>
          </p:nvSpPr>
          <p:spPr bwMode="auto">
            <a:xfrm>
              <a:off x="3479800" y="222250"/>
              <a:ext cx="1431465" cy="234793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0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29" name="Group 184"/>
            <p:cNvGrpSpPr>
              <a:grpSpLocks/>
            </p:cNvGrpSpPr>
            <p:nvPr/>
          </p:nvGrpSpPr>
          <p:grpSpPr bwMode="auto">
            <a:xfrm>
              <a:off x="4911265" y="222250"/>
              <a:ext cx="458069" cy="234793"/>
              <a:chOff x="1536" y="1056"/>
              <a:chExt cx="384" cy="192"/>
            </a:xfrm>
          </p:grpSpPr>
          <p:sp>
            <p:nvSpPr>
              <p:cNvPr id="51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52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0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53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000" b="0">
                  <a:latin typeface="Courier New" pitchFamily="49" charset="0"/>
                </a:endParaRPr>
              </a:p>
            </p:txBody>
          </p:sp>
        </p:grpSp>
      </p:grp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 Logic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4662487" cy="2590800"/>
          </a:xfrm>
        </p:spPr>
        <p:txBody>
          <a:bodyPr/>
          <a:lstStyle/>
          <a:p>
            <a:r>
              <a:rPr lang="en-US" dirty="0"/>
              <a:t>Register File</a:t>
            </a:r>
          </a:p>
          <a:p>
            <a:pPr lvl="1"/>
            <a:r>
              <a:rPr lang="en-US" dirty="0"/>
              <a:t>Read ports A, B</a:t>
            </a:r>
          </a:p>
          <a:p>
            <a:pPr lvl="1"/>
            <a:r>
              <a:rPr lang="en-US" dirty="0"/>
              <a:t>Write ports E, M</a:t>
            </a:r>
          </a:p>
          <a:p>
            <a:pPr lvl="1"/>
            <a:r>
              <a:rPr lang="en-US" dirty="0"/>
              <a:t>Addresses are register IDs or 15 (0xF) (no access)</a:t>
            </a:r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290513" y="3117850"/>
            <a:ext cx="4662487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385763" indent="-385763" algn="l" defTabSz="912813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Control Logic</a:t>
            </a: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 dirty="0" err="1"/>
              <a:t>srcA</a:t>
            </a:r>
            <a:r>
              <a:rPr lang="en-US" sz="2000" dirty="0"/>
              <a:t>, </a:t>
            </a:r>
            <a:r>
              <a:rPr lang="en-US" sz="2000" dirty="0" err="1"/>
              <a:t>srcB</a:t>
            </a:r>
            <a:r>
              <a:rPr lang="en-US" sz="2000" dirty="0"/>
              <a:t>: read port addresses</a:t>
            </a: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 dirty="0" err="1"/>
              <a:t>dstE</a:t>
            </a:r>
            <a:r>
              <a:rPr lang="en-US" sz="2000" dirty="0"/>
              <a:t>, </a:t>
            </a:r>
            <a:r>
              <a:rPr lang="en-US" sz="2000" dirty="0" err="1"/>
              <a:t>dstM</a:t>
            </a:r>
            <a:r>
              <a:rPr lang="en-US" sz="2000" dirty="0"/>
              <a:t>: write port addresses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4794250" y="1517650"/>
            <a:ext cx="3962400" cy="3429000"/>
            <a:chOff x="4794250" y="1517650"/>
            <a:chExt cx="3962400" cy="3429000"/>
          </a:xfrm>
        </p:grpSpPr>
        <p:sp>
          <p:nvSpPr>
            <p:cNvPr id="6" name="Oval 31"/>
            <p:cNvSpPr>
              <a:spLocks noChangeArrowheads="1"/>
            </p:cNvSpPr>
            <p:nvPr/>
          </p:nvSpPr>
          <p:spPr bwMode="auto">
            <a:xfrm>
              <a:off x="6927850" y="4565650"/>
              <a:ext cx="457200" cy="381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rB</a:t>
              </a:r>
            </a:p>
          </p:txBody>
        </p:sp>
        <p:sp>
          <p:nvSpPr>
            <p:cNvPr id="7" name="Line 39"/>
            <p:cNvSpPr>
              <a:spLocks noChangeShapeType="1"/>
            </p:cNvSpPr>
            <p:nvPr/>
          </p:nvSpPr>
          <p:spPr bwMode="auto">
            <a:xfrm flipV="1">
              <a:off x="57848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AutoShape 44"/>
            <p:cNvSpPr>
              <a:spLocks noChangeArrowheads="1"/>
            </p:cNvSpPr>
            <p:nvPr/>
          </p:nvSpPr>
          <p:spPr bwMode="auto">
            <a:xfrm>
              <a:off x="55562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dstE</a:t>
              </a:r>
            </a:p>
          </p:txBody>
        </p:sp>
        <p:sp>
          <p:nvSpPr>
            <p:cNvPr id="9" name="AutoShape 45"/>
            <p:cNvSpPr>
              <a:spLocks noChangeArrowheads="1"/>
            </p:cNvSpPr>
            <p:nvPr/>
          </p:nvSpPr>
          <p:spPr bwMode="auto">
            <a:xfrm>
              <a:off x="60134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dstM</a:t>
              </a:r>
            </a:p>
          </p:txBody>
        </p:sp>
        <p:sp>
          <p:nvSpPr>
            <p:cNvPr id="10" name="Line 47"/>
            <p:cNvSpPr>
              <a:spLocks noChangeShapeType="1"/>
            </p:cNvSpPr>
            <p:nvPr/>
          </p:nvSpPr>
          <p:spPr bwMode="auto">
            <a:xfrm flipV="1">
              <a:off x="7080250" y="189865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42"/>
            <p:cNvSpPr>
              <a:spLocks noChangeArrowheads="1"/>
            </p:cNvSpPr>
            <p:nvPr/>
          </p:nvSpPr>
          <p:spPr bwMode="auto">
            <a:xfrm>
              <a:off x="64706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srcA</a:t>
              </a:r>
            </a:p>
          </p:txBody>
        </p:sp>
        <p:sp>
          <p:nvSpPr>
            <p:cNvPr id="12" name="AutoShape 43"/>
            <p:cNvSpPr>
              <a:spLocks noChangeArrowheads="1"/>
            </p:cNvSpPr>
            <p:nvPr/>
          </p:nvSpPr>
          <p:spPr bwMode="auto">
            <a:xfrm>
              <a:off x="6927850" y="3651250"/>
              <a:ext cx="457200" cy="3048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srcB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5556250" y="2279650"/>
              <a:ext cx="1828800" cy="838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>
                <a:defRPr/>
              </a:pPr>
              <a:r>
                <a:rPr lang="en-US"/>
                <a:t>Register</a:t>
              </a:r>
            </a:p>
            <a:p>
              <a:pPr>
                <a:defRPr/>
              </a:pPr>
              <a:r>
                <a:rPr lang="en-US"/>
                <a:t>file</a:t>
              </a:r>
            </a:p>
          </p:txBody>
        </p:sp>
        <p:sp>
          <p:nvSpPr>
            <p:cNvPr id="14" name="Text Box 181"/>
            <p:cNvSpPr txBox="1">
              <a:spLocks noChangeArrowheads="1"/>
            </p:cNvSpPr>
            <p:nvPr/>
          </p:nvSpPr>
          <p:spPr bwMode="auto">
            <a:xfrm>
              <a:off x="5708650" y="2263775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A</a:t>
              </a:r>
            </a:p>
          </p:txBody>
        </p:sp>
        <p:sp>
          <p:nvSpPr>
            <p:cNvPr id="15" name="Text Box 182"/>
            <p:cNvSpPr txBox="1">
              <a:spLocks noChangeArrowheads="1"/>
            </p:cNvSpPr>
            <p:nvPr/>
          </p:nvSpPr>
          <p:spPr bwMode="auto">
            <a:xfrm>
              <a:off x="6927850" y="2263775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B</a:t>
              </a:r>
            </a:p>
          </p:txBody>
        </p:sp>
        <p:sp>
          <p:nvSpPr>
            <p:cNvPr id="16" name="Text Box 183"/>
            <p:cNvSpPr txBox="1">
              <a:spLocks noChangeArrowheads="1"/>
            </p:cNvSpPr>
            <p:nvPr/>
          </p:nvSpPr>
          <p:spPr bwMode="auto">
            <a:xfrm>
              <a:off x="7156450" y="2355850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M</a:t>
              </a:r>
            </a:p>
          </p:txBody>
        </p:sp>
        <p:sp>
          <p:nvSpPr>
            <p:cNvPr id="17" name="Text Box 184"/>
            <p:cNvSpPr txBox="1">
              <a:spLocks noChangeArrowheads="1"/>
            </p:cNvSpPr>
            <p:nvPr/>
          </p:nvSpPr>
          <p:spPr bwMode="auto">
            <a:xfrm>
              <a:off x="7156450" y="2736850"/>
              <a:ext cx="3048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000"/>
                <a:t>E</a:t>
              </a:r>
            </a:p>
          </p:txBody>
        </p:sp>
        <p:sp>
          <p:nvSpPr>
            <p:cNvPr id="18" name="Oval 36"/>
            <p:cNvSpPr>
              <a:spLocks noChangeArrowheads="1"/>
            </p:cNvSpPr>
            <p:nvPr/>
          </p:nvSpPr>
          <p:spPr bwMode="auto">
            <a:xfrm>
              <a:off x="55562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/>
              <a:r>
                <a:rPr lang="en-US" sz="900"/>
                <a:t>dstE</a:t>
              </a:r>
            </a:p>
          </p:txBody>
        </p:sp>
        <p:sp>
          <p:nvSpPr>
            <p:cNvPr id="19" name="Oval 37"/>
            <p:cNvSpPr>
              <a:spLocks noChangeArrowheads="1"/>
            </p:cNvSpPr>
            <p:nvPr/>
          </p:nvSpPr>
          <p:spPr bwMode="auto">
            <a:xfrm>
              <a:off x="60134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/>
              <a:r>
                <a:rPr lang="en-US" sz="900"/>
                <a:t>dstM</a:t>
              </a:r>
            </a:p>
          </p:txBody>
        </p:sp>
        <p:sp>
          <p:nvSpPr>
            <p:cNvPr id="20" name="Oval 34"/>
            <p:cNvSpPr>
              <a:spLocks noChangeArrowheads="1"/>
            </p:cNvSpPr>
            <p:nvPr/>
          </p:nvSpPr>
          <p:spPr bwMode="auto">
            <a:xfrm>
              <a:off x="64706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/>
              <a:r>
                <a:rPr lang="en-US" sz="900" dirty="0" err="1"/>
                <a:t>srcA</a:t>
              </a:r>
              <a:endParaRPr lang="en-US" sz="900" dirty="0"/>
            </a:p>
          </p:txBody>
        </p:sp>
        <p:sp>
          <p:nvSpPr>
            <p:cNvPr id="21" name="Oval 35"/>
            <p:cNvSpPr>
              <a:spLocks noChangeArrowheads="1"/>
            </p:cNvSpPr>
            <p:nvPr/>
          </p:nvSpPr>
          <p:spPr bwMode="auto">
            <a:xfrm>
              <a:off x="6927850" y="28130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algn="r"/>
              <a:r>
                <a:rPr lang="en-US" sz="900"/>
                <a:t>srcB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4870450" y="4565650"/>
              <a:ext cx="457200" cy="381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icode</a:t>
              </a:r>
            </a:p>
          </p:txBody>
        </p:sp>
        <p:sp>
          <p:nvSpPr>
            <p:cNvPr id="23" name="Oval 30"/>
            <p:cNvSpPr>
              <a:spLocks noChangeArrowheads="1"/>
            </p:cNvSpPr>
            <p:nvPr/>
          </p:nvSpPr>
          <p:spPr bwMode="auto">
            <a:xfrm>
              <a:off x="6470650" y="4565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rA</a:t>
              </a:r>
            </a:p>
          </p:txBody>
        </p:sp>
        <p:sp>
          <p:nvSpPr>
            <p:cNvPr id="24" name="Oval 235"/>
            <p:cNvSpPr>
              <a:spLocks noChangeArrowheads="1"/>
            </p:cNvSpPr>
            <p:nvPr/>
          </p:nvSpPr>
          <p:spPr bwMode="auto">
            <a:xfrm>
              <a:off x="68516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valB</a:t>
              </a:r>
            </a:p>
          </p:txBody>
        </p:sp>
        <p:sp>
          <p:nvSpPr>
            <p:cNvPr id="25" name="Line 236"/>
            <p:cNvSpPr>
              <a:spLocks noChangeShapeType="1"/>
            </p:cNvSpPr>
            <p:nvPr/>
          </p:nvSpPr>
          <p:spPr bwMode="auto">
            <a:xfrm flipV="1">
              <a:off x="5861050" y="1898650"/>
              <a:ext cx="0" cy="381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238"/>
            <p:cNvSpPr>
              <a:spLocks noChangeArrowheads="1"/>
            </p:cNvSpPr>
            <p:nvPr/>
          </p:nvSpPr>
          <p:spPr bwMode="auto">
            <a:xfrm>
              <a:off x="56324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valA</a:t>
              </a:r>
            </a:p>
          </p:txBody>
        </p:sp>
        <p:sp>
          <p:nvSpPr>
            <p:cNvPr id="27" name="Freeform 247"/>
            <p:cNvSpPr>
              <a:spLocks/>
            </p:cNvSpPr>
            <p:nvPr/>
          </p:nvSpPr>
          <p:spPr bwMode="auto">
            <a:xfrm>
              <a:off x="7385050" y="1898650"/>
              <a:ext cx="1143000" cy="914400"/>
            </a:xfrm>
            <a:custGeom>
              <a:avLst/>
              <a:gdLst>
                <a:gd name="T0" fmla="*/ 1143000 w 1152"/>
                <a:gd name="T1" fmla="*/ 0 h 2736"/>
                <a:gd name="T2" fmla="*/ 1143000 w 1152"/>
                <a:gd name="T3" fmla="*/ 914400 h 2736"/>
                <a:gd name="T4" fmla="*/ 0 w 1152"/>
                <a:gd name="T5" fmla="*/ 914400 h 2736"/>
                <a:gd name="T6" fmla="*/ 0 60000 65536"/>
                <a:gd name="T7" fmla="*/ 0 60000 65536"/>
                <a:gd name="T8" fmla="*/ 0 60000 65536"/>
                <a:gd name="T9" fmla="*/ 0 w 1152"/>
                <a:gd name="T10" fmla="*/ 0 h 2736"/>
                <a:gd name="T11" fmla="*/ 1152 w 1152"/>
                <a:gd name="T12" fmla="*/ 2736 h 27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2" h="2736">
                  <a:moveTo>
                    <a:pt x="1152" y="0"/>
                  </a:moveTo>
                  <a:lnTo>
                    <a:pt x="1152" y="2736"/>
                  </a:lnTo>
                  <a:lnTo>
                    <a:pt x="0" y="27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70"/>
            <p:cNvSpPr>
              <a:spLocks/>
            </p:cNvSpPr>
            <p:nvPr/>
          </p:nvSpPr>
          <p:spPr bwMode="auto">
            <a:xfrm>
              <a:off x="7385050" y="1898650"/>
              <a:ext cx="685800" cy="533400"/>
            </a:xfrm>
            <a:custGeom>
              <a:avLst/>
              <a:gdLst>
                <a:gd name="T0" fmla="*/ 685800 w 1248"/>
                <a:gd name="T1" fmla="*/ 0 h 3936"/>
                <a:gd name="T2" fmla="*/ 685800 w 1248"/>
                <a:gd name="T3" fmla="*/ 533400 h 3936"/>
                <a:gd name="T4" fmla="*/ 0 w 1248"/>
                <a:gd name="T5" fmla="*/ 533400 h 3936"/>
                <a:gd name="T6" fmla="*/ 0 60000 65536"/>
                <a:gd name="T7" fmla="*/ 0 60000 65536"/>
                <a:gd name="T8" fmla="*/ 0 60000 65536"/>
                <a:gd name="T9" fmla="*/ 0 w 1248"/>
                <a:gd name="T10" fmla="*/ 0 h 3936"/>
                <a:gd name="T11" fmla="*/ 1248 w 1248"/>
                <a:gd name="T12" fmla="*/ 3936 h 39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3936">
                  <a:moveTo>
                    <a:pt x="1248" y="0"/>
                  </a:moveTo>
                  <a:lnTo>
                    <a:pt x="1248" y="3936"/>
                  </a:lnTo>
                  <a:lnTo>
                    <a:pt x="0" y="3936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93"/>
            <p:cNvSpPr>
              <a:spLocks noChangeShapeType="1"/>
            </p:cNvSpPr>
            <p:nvPr/>
          </p:nvSpPr>
          <p:spPr bwMode="auto">
            <a:xfrm flipV="1">
              <a:off x="62420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94"/>
            <p:cNvSpPr>
              <a:spLocks noChangeShapeType="1"/>
            </p:cNvSpPr>
            <p:nvPr/>
          </p:nvSpPr>
          <p:spPr bwMode="auto">
            <a:xfrm flipV="1">
              <a:off x="66992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95"/>
            <p:cNvSpPr>
              <a:spLocks noChangeShapeType="1"/>
            </p:cNvSpPr>
            <p:nvPr/>
          </p:nvSpPr>
          <p:spPr bwMode="auto">
            <a:xfrm flipV="1">
              <a:off x="7156450" y="3113088"/>
              <a:ext cx="0" cy="530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00"/>
            <p:cNvSpPr>
              <a:spLocks noChangeShapeType="1"/>
            </p:cNvSpPr>
            <p:nvPr/>
          </p:nvSpPr>
          <p:spPr bwMode="auto">
            <a:xfrm flipV="1">
              <a:off x="6699250" y="395605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01"/>
            <p:cNvSpPr>
              <a:spLocks noChangeShapeType="1"/>
            </p:cNvSpPr>
            <p:nvPr/>
          </p:nvSpPr>
          <p:spPr bwMode="auto">
            <a:xfrm flipV="1">
              <a:off x="7156450" y="3956050"/>
              <a:ext cx="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03"/>
            <p:cNvSpPr>
              <a:spLocks/>
            </p:cNvSpPr>
            <p:nvPr/>
          </p:nvSpPr>
          <p:spPr bwMode="auto">
            <a:xfrm>
              <a:off x="6242050" y="3956050"/>
              <a:ext cx="457200" cy="381000"/>
            </a:xfrm>
            <a:custGeom>
              <a:avLst/>
              <a:gdLst>
                <a:gd name="T0" fmla="*/ 457200 w 288"/>
                <a:gd name="T1" fmla="*/ 381000 h 240"/>
                <a:gd name="T2" fmla="*/ 0 w 288"/>
                <a:gd name="T3" fmla="*/ 381000 h 240"/>
                <a:gd name="T4" fmla="*/ 0 w 288"/>
                <a:gd name="T5" fmla="*/ 0 h 240"/>
                <a:gd name="T6" fmla="*/ 0 60000 65536"/>
                <a:gd name="T7" fmla="*/ 0 60000 65536"/>
                <a:gd name="T8" fmla="*/ 0 60000 65536"/>
                <a:gd name="T9" fmla="*/ 0 w 288"/>
                <a:gd name="T10" fmla="*/ 0 h 240"/>
                <a:gd name="T11" fmla="*/ 288 w 288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240">
                  <a:moveTo>
                    <a:pt x="288" y="240"/>
                  </a:moveTo>
                  <a:lnTo>
                    <a:pt x="0" y="24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5"/>
            <p:cNvSpPr>
              <a:spLocks/>
            </p:cNvSpPr>
            <p:nvPr/>
          </p:nvSpPr>
          <p:spPr bwMode="auto">
            <a:xfrm>
              <a:off x="5784850" y="3956050"/>
              <a:ext cx="1371600" cy="533400"/>
            </a:xfrm>
            <a:custGeom>
              <a:avLst/>
              <a:gdLst>
                <a:gd name="T0" fmla="*/ 1371600 w 864"/>
                <a:gd name="T1" fmla="*/ 533400 h 192"/>
                <a:gd name="T2" fmla="*/ 0 w 864"/>
                <a:gd name="T3" fmla="*/ 533400 h 192"/>
                <a:gd name="T4" fmla="*/ 0 w 864"/>
                <a:gd name="T5" fmla="*/ 0 h 192"/>
                <a:gd name="T6" fmla="*/ 0 60000 65536"/>
                <a:gd name="T7" fmla="*/ 0 60000 65536"/>
                <a:gd name="T8" fmla="*/ 0 60000 65536"/>
                <a:gd name="T9" fmla="*/ 0 w 864"/>
                <a:gd name="T10" fmla="*/ 0 h 192"/>
                <a:gd name="T11" fmla="*/ 864 w 864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4" h="192">
                  <a:moveTo>
                    <a:pt x="864" y="192"/>
                  </a:moveTo>
                  <a:lnTo>
                    <a:pt x="0" y="19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" name="Group 306"/>
            <p:cNvGrpSpPr>
              <a:grpSpLocks/>
            </p:cNvGrpSpPr>
            <p:nvPr/>
          </p:nvGrpSpPr>
          <p:grpSpPr bwMode="auto">
            <a:xfrm>
              <a:off x="6623050" y="4260850"/>
              <a:ext cx="152400" cy="152400"/>
              <a:chOff x="240" y="4176"/>
              <a:chExt cx="192" cy="192"/>
            </a:xfrm>
          </p:grpSpPr>
          <p:sp>
            <p:nvSpPr>
              <p:cNvPr id="37" name="Oval 307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Rectangle 308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9" name="Group 309"/>
            <p:cNvGrpSpPr>
              <a:grpSpLocks/>
            </p:cNvGrpSpPr>
            <p:nvPr/>
          </p:nvGrpSpPr>
          <p:grpSpPr bwMode="auto">
            <a:xfrm>
              <a:off x="7080250" y="4413250"/>
              <a:ext cx="152400" cy="152400"/>
              <a:chOff x="240" y="4176"/>
              <a:chExt cx="192" cy="192"/>
            </a:xfrm>
          </p:grpSpPr>
          <p:sp>
            <p:nvSpPr>
              <p:cNvPr id="40" name="Oval 310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311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Freeform 312"/>
            <p:cNvSpPr>
              <a:spLocks/>
            </p:cNvSpPr>
            <p:nvPr/>
          </p:nvSpPr>
          <p:spPr bwMode="auto">
            <a:xfrm>
              <a:off x="5099050" y="3956050"/>
              <a:ext cx="1905000" cy="685800"/>
            </a:xfrm>
            <a:custGeom>
              <a:avLst/>
              <a:gdLst>
                <a:gd name="T0" fmla="*/ 0 w 1200"/>
                <a:gd name="T1" fmla="*/ 685800 h 432"/>
                <a:gd name="T2" fmla="*/ 0 w 1200"/>
                <a:gd name="T3" fmla="*/ 228600 h 432"/>
                <a:gd name="T4" fmla="*/ 1905000 w 1200"/>
                <a:gd name="T5" fmla="*/ 228600 h 432"/>
                <a:gd name="T6" fmla="*/ 1905000 w 1200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432"/>
                <a:gd name="T14" fmla="*/ 1200 w 1200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432">
                  <a:moveTo>
                    <a:pt x="0" y="432"/>
                  </a:moveTo>
                  <a:lnTo>
                    <a:pt x="0" y="144"/>
                  </a:lnTo>
                  <a:lnTo>
                    <a:pt x="1200" y="144"/>
                  </a:lnTo>
                  <a:lnTo>
                    <a:pt x="120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14"/>
            <p:cNvSpPr>
              <a:spLocks noChangeShapeType="1"/>
            </p:cNvSpPr>
            <p:nvPr/>
          </p:nvSpPr>
          <p:spPr bwMode="auto">
            <a:xfrm flipV="1">
              <a:off x="65468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" name="Group 315"/>
            <p:cNvGrpSpPr>
              <a:grpSpLocks/>
            </p:cNvGrpSpPr>
            <p:nvPr/>
          </p:nvGrpSpPr>
          <p:grpSpPr bwMode="auto">
            <a:xfrm>
              <a:off x="6470650" y="4108450"/>
              <a:ext cx="152400" cy="152400"/>
              <a:chOff x="240" y="4176"/>
              <a:chExt cx="192" cy="192"/>
            </a:xfrm>
          </p:grpSpPr>
          <p:sp>
            <p:nvSpPr>
              <p:cNvPr id="45" name="Oval 31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31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" name="Line 318"/>
            <p:cNvSpPr>
              <a:spLocks noChangeShapeType="1"/>
            </p:cNvSpPr>
            <p:nvPr/>
          </p:nvSpPr>
          <p:spPr bwMode="auto">
            <a:xfrm flipV="1">
              <a:off x="60896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" name="Group 319"/>
            <p:cNvGrpSpPr>
              <a:grpSpLocks/>
            </p:cNvGrpSpPr>
            <p:nvPr/>
          </p:nvGrpSpPr>
          <p:grpSpPr bwMode="auto">
            <a:xfrm>
              <a:off x="6013450" y="4108450"/>
              <a:ext cx="152400" cy="152400"/>
              <a:chOff x="240" y="4176"/>
              <a:chExt cx="192" cy="192"/>
            </a:xfrm>
          </p:grpSpPr>
          <p:sp>
            <p:nvSpPr>
              <p:cNvPr id="49" name="Oval 320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321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" name="Line 322"/>
            <p:cNvSpPr>
              <a:spLocks noChangeShapeType="1"/>
            </p:cNvSpPr>
            <p:nvPr/>
          </p:nvSpPr>
          <p:spPr bwMode="auto">
            <a:xfrm flipV="1">
              <a:off x="5632450" y="395605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2" name="Group 323"/>
            <p:cNvGrpSpPr>
              <a:grpSpLocks/>
            </p:cNvGrpSpPr>
            <p:nvPr/>
          </p:nvGrpSpPr>
          <p:grpSpPr bwMode="auto">
            <a:xfrm>
              <a:off x="5556250" y="4108450"/>
              <a:ext cx="152400" cy="152400"/>
              <a:chOff x="240" y="4176"/>
              <a:chExt cx="192" cy="192"/>
            </a:xfrm>
          </p:grpSpPr>
          <p:sp>
            <p:nvSpPr>
              <p:cNvPr id="53" name="Oval 3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3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Oval 326"/>
            <p:cNvSpPr>
              <a:spLocks noChangeArrowheads="1"/>
            </p:cNvSpPr>
            <p:nvPr/>
          </p:nvSpPr>
          <p:spPr bwMode="auto">
            <a:xfrm>
              <a:off x="82994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valE</a:t>
              </a:r>
            </a:p>
          </p:txBody>
        </p:sp>
        <p:sp>
          <p:nvSpPr>
            <p:cNvPr id="56" name="Oval 327"/>
            <p:cNvSpPr>
              <a:spLocks noChangeArrowheads="1"/>
            </p:cNvSpPr>
            <p:nvPr/>
          </p:nvSpPr>
          <p:spPr bwMode="auto">
            <a:xfrm>
              <a:off x="78422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valM</a:t>
              </a:r>
            </a:p>
          </p:txBody>
        </p:sp>
        <p:cxnSp>
          <p:nvCxnSpPr>
            <p:cNvPr id="57" name="Straight Arrow Connector 121"/>
            <p:cNvCxnSpPr>
              <a:cxnSpLocks noChangeShapeType="1"/>
            </p:cNvCxnSpPr>
            <p:nvPr/>
          </p:nvCxnSpPr>
          <p:spPr bwMode="auto">
            <a:xfrm>
              <a:off x="5022850" y="3803650"/>
              <a:ext cx="533400" cy="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 type="none" w="sm" len="sm"/>
              <a:tailEnd type="triangle" w="med" len="sm"/>
            </a:ln>
          </p:spPr>
        </p:cxnSp>
        <p:cxnSp>
          <p:nvCxnSpPr>
            <p:cNvPr id="58" name="Straight Arrow Connector 121"/>
            <p:cNvCxnSpPr>
              <a:cxnSpLocks noChangeShapeType="1"/>
            </p:cNvCxnSpPr>
            <p:nvPr/>
          </p:nvCxnSpPr>
          <p:spPr bwMode="auto">
            <a:xfrm rot="5400000" flipH="1" flipV="1">
              <a:off x="4070351" y="2851150"/>
              <a:ext cx="1905000" cy="31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prstDash val="sysDot"/>
              <a:round/>
              <a:headEnd type="none" w="sm" len="sm"/>
              <a:tailEnd type="none" w="med" len="sm"/>
            </a:ln>
          </p:spPr>
        </p:cxnSp>
        <p:sp>
          <p:nvSpPr>
            <p:cNvPr id="59" name="Oval 238"/>
            <p:cNvSpPr>
              <a:spLocks noChangeArrowheads="1"/>
            </p:cNvSpPr>
            <p:nvPr/>
          </p:nvSpPr>
          <p:spPr bwMode="auto">
            <a:xfrm>
              <a:off x="4794250" y="151765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r>
                <a:rPr lang="en-US" sz="1200"/>
                <a:t>Cnd</a:t>
              </a:r>
            </a:p>
          </p:txBody>
        </p:sp>
      </p:grpSp>
      <p:sp>
        <p:nvSpPr>
          <p:cNvPr id="62" name="Rectangle 5"/>
          <p:cNvSpPr>
            <a:spLocks noChangeArrowheads="1"/>
          </p:cNvSpPr>
          <p:nvPr/>
        </p:nvSpPr>
        <p:spPr bwMode="auto">
          <a:xfrm>
            <a:off x="298450" y="4946650"/>
            <a:ext cx="4662487" cy="182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385763" indent="-385763" algn="l" defTabSz="912813" eaLnBrk="1" hangingPunct="1">
              <a:lnSpc>
                <a:spcPct val="95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Signals</a:t>
            </a:r>
          </a:p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 dirty="0" err="1"/>
              <a:t>Cnd</a:t>
            </a:r>
            <a:r>
              <a:rPr lang="en-US" sz="2000" dirty="0"/>
              <a:t>: Indicate whether or not to perform conditional move</a:t>
            </a:r>
          </a:p>
          <a:p>
            <a:pPr marL="1200150" lvl="2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Computed in Execute stage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Source</a:t>
            </a:r>
          </a:p>
        </p:txBody>
      </p:sp>
      <p:sp>
        <p:nvSpPr>
          <p:cNvPr id="389200" name="Text Box 80"/>
          <p:cNvSpPr txBox="1">
            <a:spLocks noChangeArrowheads="1"/>
          </p:cNvSpPr>
          <p:nvPr/>
        </p:nvSpPr>
        <p:spPr bwMode="auto">
          <a:xfrm>
            <a:off x="609600" y="5232400"/>
            <a:ext cx="8001000" cy="13144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srcA</a:t>
            </a:r>
            <a:r>
              <a:rPr lang="en-US" sz="1600" dirty="0">
                <a:latin typeface="Courier New" pitchFamily="49" charset="0"/>
              </a:rPr>
              <a:t> = [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icode</a:t>
            </a:r>
            <a:r>
              <a:rPr lang="en-US" sz="1600" dirty="0">
                <a:latin typeface="Courier New" pitchFamily="49" charset="0"/>
              </a:rPr>
              <a:t> in { IRRMOVQ, IRMMOVQ, IOPQ, IPUSHQ  } : </a:t>
            </a:r>
            <a:r>
              <a:rPr lang="en-US" sz="1600" dirty="0" err="1">
                <a:latin typeface="Courier New" pitchFamily="49" charset="0"/>
              </a:rPr>
              <a:t>rA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icode</a:t>
            </a:r>
            <a:r>
              <a:rPr lang="en-US" sz="1600" dirty="0">
                <a:latin typeface="Courier New" pitchFamily="49" charset="0"/>
              </a:rPr>
              <a:t> in { IPOPQ, IRET } : RRSP;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1 : RNONE; # Don't need register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];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654300" y="146050"/>
            <a:ext cx="7016750" cy="5187950"/>
            <a:chOff x="2279650" y="-82550"/>
            <a:chExt cx="7016750" cy="5187950"/>
          </a:xfrm>
        </p:grpSpPr>
        <p:sp>
          <p:nvSpPr>
            <p:cNvPr id="389124" name="Text Box 4"/>
            <p:cNvSpPr txBox="1">
              <a:spLocks noChangeArrowheads="1"/>
            </p:cNvSpPr>
            <p:nvPr/>
          </p:nvSpPr>
          <p:spPr bwMode="auto">
            <a:xfrm>
              <a:off x="3505200" y="685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cmovXX</a:t>
              </a:r>
              <a:r>
                <a:rPr lang="en-US" sz="1600" dirty="0"/>
                <a:t> </a:t>
              </a:r>
              <a:r>
                <a:rPr lang="en-US" sz="1600" dirty="0" err="1"/>
                <a:t>rA</a:t>
              </a:r>
              <a:r>
                <a:rPr lang="en-US" sz="1600" dirty="0"/>
                <a:t>, </a:t>
              </a:r>
              <a:r>
                <a:rPr lang="en-US" sz="1600" dirty="0" err="1"/>
                <a:t>rB</a:t>
              </a:r>
              <a:endParaRPr lang="en-US" sz="1600" dirty="0"/>
            </a:p>
          </p:txBody>
        </p:sp>
        <p:sp>
          <p:nvSpPr>
            <p:cNvPr id="389137" name="Text Box 17"/>
            <p:cNvSpPr txBox="1">
              <a:spLocks noChangeArrowheads="1"/>
            </p:cNvSpPr>
            <p:nvPr/>
          </p:nvSpPr>
          <p:spPr bwMode="auto">
            <a:xfrm>
              <a:off x="3505200" y="9906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valA </a:t>
              </a:r>
              <a:r>
                <a:rPr lang="en-US" sz="1600">
                  <a:sym typeface="Symbol" pitchFamily="18" charset="2"/>
                </a:rPr>
                <a:t> R[rA]</a:t>
              </a:r>
            </a:p>
          </p:txBody>
        </p:sp>
        <p:sp>
          <p:nvSpPr>
            <p:cNvPr id="389139" name="Text Box 19"/>
            <p:cNvSpPr txBox="1">
              <a:spLocks noChangeArrowheads="1"/>
            </p:cNvSpPr>
            <p:nvPr/>
          </p:nvSpPr>
          <p:spPr bwMode="auto">
            <a:xfrm>
              <a:off x="3505200" y="990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89140" name="Text Box 20"/>
            <p:cNvSpPr txBox="1">
              <a:spLocks noChangeArrowheads="1"/>
            </p:cNvSpPr>
            <p:nvPr/>
          </p:nvSpPr>
          <p:spPr bwMode="auto">
            <a:xfrm>
              <a:off x="2286000" y="990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89141" name="Text Box 21"/>
            <p:cNvSpPr txBox="1">
              <a:spLocks noChangeArrowheads="1"/>
            </p:cNvSpPr>
            <p:nvPr/>
          </p:nvSpPr>
          <p:spPr bwMode="auto">
            <a:xfrm>
              <a:off x="6477000" y="990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Read operand A</a:t>
              </a:r>
            </a:p>
          </p:txBody>
        </p:sp>
        <p:sp>
          <p:nvSpPr>
            <p:cNvPr id="389165" name="Text Box 45"/>
            <p:cNvSpPr txBox="1">
              <a:spLocks noChangeArrowheads="1"/>
            </p:cNvSpPr>
            <p:nvPr/>
          </p:nvSpPr>
          <p:spPr bwMode="auto">
            <a:xfrm>
              <a:off x="3505200" y="1447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>
                  <a:latin typeface="Courier New" pitchFamily="49" charset="0"/>
                </a:rPr>
                <a:t>rmmovq</a:t>
              </a:r>
              <a:r>
                <a:rPr lang="en-US" sz="1600" dirty="0"/>
                <a:t> </a:t>
              </a:r>
              <a:r>
                <a:rPr lang="en-US" sz="1600" dirty="0" err="1"/>
                <a:t>rA</a:t>
              </a:r>
              <a:r>
                <a:rPr lang="en-US" sz="1600" dirty="0"/>
                <a:t>, D(</a:t>
              </a:r>
              <a:r>
                <a:rPr lang="en-US" sz="1600" dirty="0" err="1"/>
                <a:t>rB</a:t>
              </a:r>
              <a:r>
                <a:rPr lang="en-US" sz="1600" dirty="0"/>
                <a:t>)</a:t>
              </a:r>
            </a:p>
          </p:txBody>
        </p:sp>
        <p:sp>
          <p:nvSpPr>
            <p:cNvPr id="389167" name="Text Box 47"/>
            <p:cNvSpPr txBox="1">
              <a:spLocks noChangeArrowheads="1"/>
            </p:cNvSpPr>
            <p:nvPr/>
          </p:nvSpPr>
          <p:spPr bwMode="auto">
            <a:xfrm>
              <a:off x="3505200" y="17526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valA </a:t>
              </a:r>
              <a:r>
                <a:rPr lang="en-US" sz="1600">
                  <a:sym typeface="Symbol" pitchFamily="18" charset="2"/>
                </a:rPr>
                <a:t> R[rA]</a:t>
              </a:r>
            </a:p>
          </p:txBody>
        </p:sp>
        <p:sp>
          <p:nvSpPr>
            <p:cNvPr id="389169" name="Text Box 49"/>
            <p:cNvSpPr txBox="1">
              <a:spLocks noChangeArrowheads="1"/>
            </p:cNvSpPr>
            <p:nvPr/>
          </p:nvSpPr>
          <p:spPr bwMode="auto">
            <a:xfrm>
              <a:off x="3505200" y="1752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89170" name="Text Box 50"/>
            <p:cNvSpPr txBox="1">
              <a:spLocks noChangeArrowheads="1"/>
            </p:cNvSpPr>
            <p:nvPr/>
          </p:nvSpPr>
          <p:spPr bwMode="auto">
            <a:xfrm>
              <a:off x="2286000" y="1752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89171" name="Text Box 51"/>
            <p:cNvSpPr txBox="1">
              <a:spLocks noChangeArrowheads="1"/>
            </p:cNvSpPr>
            <p:nvPr/>
          </p:nvSpPr>
          <p:spPr bwMode="auto">
            <a:xfrm>
              <a:off x="6477000" y="1752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operand A</a:t>
              </a:r>
            </a:p>
          </p:txBody>
        </p:sp>
        <p:sp>
          <p:nvSpPr>
            <p:cNvPr id="389173" name="Text Box 53"/>
            <p:cNvSpPr txBox="1">
              <a:spLocks noChangeArrowheads="1"/>
            </p:cNvSpPr>
            <p:nvPr/>
          </p:nvSpPr>
          <p:spPr bwMode="auto">
            <a:xfrm>
              <a:off x="3505200" y="2209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>
                  <a:latin typeface="Courier New" pitchFamily="49" charset="0"/>
                </a:rPr>
                <a:t>popq</a:t>
              </a:r>
              <a:r>
                <a:rPr lang="en-US" sz="1600" dirty="0"/>
                <a:t> </a:t>
              </a:r>
              <a:r>
                <a:rPr lang="en-US" sz="1600" dirty="0" err="1"/>
                <a:t>rA</a:t>
              </a:r>
              <a:endParaRPr lang="en-US" sz="1600" dirty="0"/>
            </a:p>
          </p:txBody>
        </p:sp>
        <p:sp>
          <p:nvSpPr>
            <p:cNvPr id="389175" name="Text Box 55"/>
            <p:cNvSpPr txBox="1">
              <a:spLocks noChangeArrowheads="1"/>
            </p:cNvSpPr>
            <p:nvPr/>
          </p:nvSpPr>
          <p:spPr bwMode="auto">
            <a:xfrm>
              <a:off x="3505200" y="25146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valA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R[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>
                  <a:sym typeface="Symbol" pitchFamily="18" charset="2"/>
                </a:rPr>
                <a:t>]</a:t>
              </a:r>
            </a:p>
          </p:txBody>
        </p:sp>
        <p:sp>
          <p:nvSpPr>
            <p:cNvPr id="389177" name="Text Box 57"/>
            <p:cNvSpPr txBox="1">
              <a:spLocks noChangeArrowheads="1"/>
            </p:cNvSpPr>
            <p:nvPr/>
          </p:nvSpPr>
          <p:spPr bwMode="auto">
            <a:xfrm>
              <a:off x="3505200" y="2514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89178" name="Text Box 58"/>
            <p:cNvSpPr txBox="1">
              <a:spLocks noChangeArrowheads="1"/>
            </p:cNvSpPr>
            <p:nvPr/>
          </p:nvSpPr>
          <p:spPr bwMode="auto">
            <a:xfrm>
              <a:off x="2286000" y="2514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89179" name="Text Box 59"/>
            <p:cNvSpPr txBox="1">
              <a:spLocks noChangeArrowheads="1"/>
            </p:cNvSpPr>
            <p:nvPr/>
          </p:nvSpPr>
          <p:spPr bwMode="auto">
            <a:xfrm>
              <a:off x="6477000" y="2514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stack pointer</a:t>
              </a:r>
            </a:p>
          </p:txBody>
        </p:sp>
        <p:sp>
          <p:nvSpPr>
            <p:cNvPr id="389181" name="Text Box 61"/>
            <p:cNvSpPr txBox="1">
              <a:spLocks noChangeArrowheads="1"/>
            </p:cNvSpPr>
            <p:nvPr/>
          </p:nvSpPr>
          <p:spPr bwMode="auto">
            <a:xfrm>
              <a:off x="3505200" y="2971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jXX Dest</a:t>
              </a:r>
            </a:p>
          </p:txBody>
        </p:sp>
        <p:sp>
          <p:nvSpPr>
            <p:cNvPr id="389182" name="Text Box 62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89183" name="Text Box 63"/>
            <p:cNvSpPr txBox="1">
              <a:spLocks noChangeArrowheads="1"/>
            </p:cNvSpPr>
            <p:nvPr/>
          </p:nvSpPr>
          <p:spPr bwMode="auto">
            <a:xfrm>
              <a:off x="3505200" y="3276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89184" name="Text Box 64"/>
            <p:cNvSpPr txBox="1">
              <a:spLocks noChangeArrowheads="1"/>
            </p:cNvSpPr>
            <p:nvPr/>
          </p:nvSpPr>
          <p:spPr bwMode="auto">
            <a:xfrm>
              <a:off x="2286000" y="3276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89185" name="Text Box 65"/>
            <p:cNvSpPr txBox="1">
              <a:spLocks noChangeArrowheads="1"/>
            </p:cNvSpPr>
            <p:nvPr/>
          </p:nvSpPr>
          <p:spPr bwMode="auto">
            <a:xfrm>
              <a:off x="6477000" y="3276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No operand</a:t>
              </a:r>
            </a:p>
          </p:txBody>
        </p:sp>
        <p:sp>
          <p:nvSpPr>
            <p:cNvPr id="389186" name="Text Box 66"/>
            <p:cNvSpPr txBox="1">
              <a:spLocks noChangeArrowheads="1"/>
            </p:cNvSpPr>
            <p:nvPr/>
          </p:nvSpPr>
          <p:spPr bwMode="auto">
            <a:xfrm>
              <a:off x="3505200" y="3733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call</a:t>
              </a:r>
              <a:r>
                <a:rPr lang="en-US" sz="1600"/>
                <a:t> Dest</a:t>
              </a:r>
            </a:p>
          </p:txBody>
        </p:sp>
        <p:sp>
          <p:nvSpPr>
            <p:cNvPr id="389190" name="Text Box 70"/>
            <p:cNvSpPr txBox="1">
              <a:spLocks noChangeArrowheads="1"/>
            </p:cNvSpPr>
            <p:nvPr/>
          </p:nvSpPr>
          <p:spPr bwMode="auto">
            <a:xfrm>
              <a:off x="3505200" y="48006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valA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R[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>
                  <a:sym typeface="Symbol" pitchFamily="18" charset="2"/>
                </a:rPr>
                <a:t>]</a:t>
              </a:r>
            </a:p>
          </p:txBody>
        </p:sp>
        <p:sp>
          <p:nvSpPr>
            <p:cNvPr id="389191" name="Text Box 71"/>
            <p:cNvSpPr txBox="1">
              <a:spLocks noChangeArrowheads="1"/>
            </p:cNvSpPr>
            <p:nvPr/>
          </p:nvSpPr>
          <p:spPr bwMode="auto">
            <a:xfrm>
              <a:off x="3505200" y="4800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89192" name="Text Box 72"/>
            <p:cNvSpPr txBox="1">
              <a:spLocks noChangeArrowheads="1"/>
            </p:cNvSpPr>
            <p:nvPr/>
          </p:nvSpPr>
          <p:spPr bwMode="auto">
            <a:xfrm>
              <a:off x="2286000" y="4800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89193" name="Text Box 73"/>
            <p:cNvSpPr txBox="1">
              <a:spLocks noChangeArrowheads="1"/>
            </p:cNvSpPr>
            <p:nvPr/>
          </p:nvSpPr>
          <p:spPr bwMode="auto">
            <a:xfrm>
              <a:off x="6477000" y="4800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Read stack pointer</a:t>
              </a:r>
            </a:p>
          </p:txBody>
        </p:sp>
        <p:sp>
          <p:nvSpPr>
            <p:cNvPr id="389194" name="Text Box 74"/>
            <p:cNvSpPr txBox="1">
              <a:spLocks noChangeArrowheads="1"/>
            </p:cNvSpPr>
            <p:nvPr/>
          </p:nvSpPr>
          <p:spPr bwMode="auto">
            <a:xfrm>
              <a:off x="3505200" y="4495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ret</a:t>
              </a:r>
            </a:p>
          </p:txBody>
        </p:sp>
        <p:sp>
          <p:nvSpPr>
            <p:cNvPr id="389195" name="Text Box 75"/>
            <p:cNvSpPr txBox="1">
              <a:spLocks noChangeArrowheads="1"/>
            </p:cNvSpPr>
            <p:nvPr/>
          </p:nvSpPr>
          <p:spPr bwMode="auto">
            <a:xfrm>
              <a:off x="3505200" y="403860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89196" name="Text Box 76"/>
            <p:cNvSpPr txBox="1">
              <a:spLocks noChangeArrowheads="1"/>
            </p:cNvSpPr>
            <p:nvPr/>
          </p:nvSpPr>
          <p:spPr bwMode="auto">
            <a:xfrm>
              <a:off x="3505200" y="4038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89197" name="Text Box 77"/>
            <p:cNvSpPr txBox="1">
              <a:spLocks noChangeArrowheads="1"/>
            </p:cNvSpPr>
            <p:nvPr/>
          </p:nvSpPr>
          <p:spPr bwMode="auto">
            <a:xfrm>
              <a:off x="2286000" y="4038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89198" name="Text Box 78"/>
            <p:cNvSpPr txBox="1">
              <a:spLocks noChangeArrowheads="1"/>
            </p:cNvSpPr>
            <p:nvPr/>
          </p:nvSpPr>
          <p:spPr bwMode="auto">
            <a:xfrm>
              <a:off x="6477000" y="4038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No operand</a:t>
              </a:r>
            </a:p>
          </p:txBody>
        </p:sp>
        <p:sp>
          <p:nvSpPr>
            <p:cNvPr id="35" name="Text Box 4"/>
            <p:cNvSpPr txBox="1">
              <a:spLocks noChangeArrowheads="1"/>
            </p:cNvSpPr>
            <p:nvPr/>
          </p:nvSpPr>
          <p:spPr bwMode="auto">
            <a:xfrm>
              <a:off x="3498850" y="-825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OPq</a:t>
              </a:r>
              <a:r>
                <a:rPr lang="en-US" sz="1600" dirty="0"/>
                <a:t> </a:t>
              </a:r>
              <a:r>
                <a:rPr lang="en-US" sz="1600" dirty="0" err="1"/>
                <a:t>rA</a:t>
              </a:r>
              <a:r>
                <a:rPr lang="en-US" sz="1600" dirty="0"/>
                <a:t>, </a:t>
              </a:r>
              <a:r>
                <a:rPr lang="en-US" sz="1600" dirty="0" err="1"/>
                <a:t>rB</a:t>
              </a:r>
              <a:endParaRPr lang="en-US" sz="1600" dirty="0"/>
            </a:p>
          </p:txBody>
        </p:sp>
        <p:sp>
          <p:nvSpPr>
            <p:cNvPr id="36" name="Text Box 17"/>
            <p:cNvSpPr txBox="1">
              <a:spLocks noChangeArrowheads="1"/>
            </p:cNvSpPr>
            <p:nvPr/>
          </p:nvSpPr>
          <p:spPr bwMode="auto">
            <a:xfrm>
              <a:off x="3498850" y="222250"/>
              <a:ext cx="2819400" cy="304800"/>
            </a:xfrm>
            <a:prstGeom prst="rect">
              <a:avLst/>
            </a:prstGeom>
            <a:solidFill>
              <a:srgbClr val="FFFF99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valA </a:t>
              </a:r>
              <a:r>
                <a:rPr lang="en-US" sz="1600">
                  <a:sym typeface="Symbol" pitchFamily="18" charset="2"/>
                </a:rPr>
                <a:t> R[rA]</a:t>
              </a:r>
            </a:p>
          </p:txBody>
        </p:sp>
        <p:sp>
          <p:nvSpPr>
            <p:cNvPr id="37" name="Text Box 19"/>
            <p:cNvSpPr txBox="1">
              <a:spLocks noChangeArrowheads="1"/>
            </p:cNvSpPr>
            <p:nvPr/>
          </p:nvSpPr>
          <p:spPr bwMode="auto">
            <a:xfrm>
              <a:off x="3498850" y="2222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8" name="Text Box 20"/>
            <p:cNvSpPr txBox="1">
              <a:spLocks noChangeArrowheads="1"/>
            </p:cNvSpPr>
            <p:nvPr/>
          </p:nvSpPr>
          <p:spPr bwMode="auto">
            <a:xfrm>
              <a:off x="2279650" y="22225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Decode</a:t>
              </a: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6470650" y="22225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Read operand A</a:t>
              </a:r>
            </a:p>
          </p:txBody>
        </p:sp>
      </p:grp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" y="718760"/>
            <a:ext cx="8704262" cy="779463"/>
          </a:xfrm>
        </p:spPr>
        <p:txBody>
          <a:bodyPr/>
          <a:lstStyle/>
          <a:p>
            <a:r>
              <a:rPr lang="en-US" dirty="0"/>
              <a:t>E </a:t>
            </a:r>
            <a:r>
              <a:rPr lang="en-US" dirty="0" err="1"/>
              <a:t>Desti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nation</a:t>
            </a:r>
          </a:p>
        </p:txBody>
      </p:sp>
      <p:sp>
        <p:nvSpPr>
          <p:cNvPr id="392269" name="Text Box 77"/>
          <p:cNvSpPr txBox="1">
            <a:spLocks noChangeArrowheads="1"/>
          </p:cNvSpPr>
          <p:nvPr/>
        </p:nvSpPr>
        <p:spPr bwMode="auto">
          <a:xfrm>
            <a:off x="533400" y="5281990"/>
            <a:ext cx="8001000" cy="156966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dstE</a:t>
            </a:r>
            <a:r>
              <a:rPr lang="en-US" sz="1600" dirty="0">
                <a:latin typeface="Courier New" pitchFamily="49" charset="0"/>
              </a:rPr>
              <a:t> = [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icode</a:t>
            </a:r>
            <a:r>
              <a:rPr lang="en-US" sz="1600" dirty="0">
                <a:latin typeface="Courier New" pitchFamily="49" charset="0"/>
              </a:rPr>
              <a:t> in { IRRMOVQ } &amp;&amp; </a:t>
            </a:r>
            <a:r>
              <a:rPr lang="en-US" sz="1600" dirty="0" err="1">
                <a:latin typeface="Courier New" pitchFamily="49" charset="0"/>
              </a:rPr>
              <a:t>Cnd</a:t>
            </a:r>
            <a:r>
              <a:rPr lang="en-US" sz="1600" dirty="0">
                <a:latin typeface="Courier New" pitchFamily="49" charset="0"/>
              </a:rPr>
              <a:t> : </a:t>
            </a:r>
            <a:r>
              <a:rPr lang="en-US" sz="1600" dirty="0" err="1">
                <a:latin typeface="Courier New" pitchFamily="49" charset="0"/>
              </a:rPr>
              <a:t>rB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icode</a:t>
            </a:r>
            <a:r>
              <a:rPr lang="en-US" sz="1600" dirty="0">
                <a:latin typeface="Courier New" pitchFamily="49" charset="0"/>
              </a:rPr>
              <a:t> in { IIRMOVQ, IOPQ} : </a:t>
            </a:r>
            <a:r>
              <a:rPr lang="en-US" sz="1600" dirty="0" err="1">
                <a:latin typeface="Courier New" pitchFamily="49" charset="0"/>
              </a:rPr>
              <a:t>rB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icode</a:t>
            </a:r>
            <a:r>
              <a:rPr lang="en-US" sz="1600" dirty="0">
                <a:latin typeface="Courier New" pitchFamily="49" charset="0"/>
              </a:rPr>
              <a:t> in { IPUSHQ, IPOPQ, ICALL, IRET } : RRSP;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1 : RNONE;  # Don't write any register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];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508250" y="139700"/>
            <a:ext cx="7016750" cy="5187950"/>
            <a:chOff x="2508250" y="-82550"/>
            <a:chExt cx="7016750" cy="5187950"/>
          </a:xfrm>
        </p:grpSpPr>
        <p:sp>
          <p:nvSpPr>
            <p:cNvPr id="392254" name="Text Box 62"/>
            <p:cNvSpPr txBox="1">
              <a:spLocks noChangeArrowheads="1"/>
            </p:cNvSpPr>
            <p:nvPr/>
          </p:nvSpPr>
          <p:spPr bwMode="auto">
            <a:xfrm>
              <a:off x="3733800" y="327660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92255" name="Text Box 63"/>
            <p:cNvSpPr txBox="1">
              <a:spLocks noChangeArrowheads="1"/>
            </p:cNvSpPr>
            <p:nvPr/>
          </p:nvSpPr>
          <p:spPr bwMode="auto">
            <a:xfrm>
              <a:off x="6705600" y="3276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None</a:t>
              </a:r>
            </a:p>
          </p:txBody>
        </p:sp>
        <p:sp>
          <p:nvSpPr>
            <p:cNvPr id="392248" name="Text Box 56"/>
            <p:cNvSpPr txBox="1">
              <a:spLocks noChangeArrowheads="1"/>
            </p:cNvSpPr>
            <p:nvPr/>
          </p:nvSpPr>
          <p:spPr bwMode="auto">
            <a:xfrm>
              <a:off x="3733800" y="251460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R</a:t>
              </a:r>
              <a:r>
                <a:rPr lang="en-US" sz="1600" dirty="0">
                  <a:sym typeface="Symbol" pitchFamily="18" charset="2"/>
                </a:rPr>
                <a:t>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/>
                <a:t>]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valE</a:t>
              </a: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92252" name="Text Box 60"/>
            <p:cNvSpPr txBox="1">
              <a:spLocks noChangeArrowheads="1"/>
            </p:cNvSpPr>
            <p:nvPr/>
          </p:nvSpPr>
          <p:spPr bwMode="auto">
            <a:xfrm>
              <a:off x="6705600" y="2514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stack pointer</a:t>
              </a:r>
            </a:p>
          </p:txBody>
        </p:sp>
        <p:sp>
          <p:nvSpPr>
            <p:cNvPr id="392245" name="Text Box 53"/>
            <p:cNvSpPr txBox="1">
              <a:spLocks noChangeArrowheads="1"/>
            </p:cNvSpPr>
            <p:nvPr/>
          </p:nvSpPr>
          <p:spPr bwMode="auto">
            <a:xfrm>
              <a:off x="3733800" y="175260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92246" name="Text Box 54"/>
            <p:cNvSpPr txBox="1">
              <a:spLocks noChangeArrowheads="1"/>
            </p:cNvSpPr>
            <p:nvPr/>
          </p:nvSpPr>
          <p:spPr bwMode="auto">
            <a:xfrm>
              <a:off x="6705600" y="1752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None</a:t>
              </a:r>
            </a:p>
          </p:txBody>
        </p:sp>
        <p:sp>
          <p:nvSpPr>
            <p:cNvPr id="392238" name="Text Box 46"/>
            <p:cNvSpPr txBox="1">
              <a:spLocks noChangeArrowheads="1"/>
            </p:cNvSpPr>
            <p:nvPr/>
          </p:nvSpPr>
          <p:spPr bwMode="auto">
            <a:xfrm>
              <a:off x="3733800" y="99060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R[rB] </a:t>
              </a:r>
              <a:r>
                <a:rPr lang="en-US" sz="1600">
                  <a:sym typeface="Symbol" pitchFamily="18" charset="2"/>
                </a:rPr>
                <a:t> valE</a:t>
              </a:r>
            </a:p>
          </p:txBody>
        </p:sp>
        <p:sp>
          <p:nvSpPr>
            <p:cNvPr id="392196" name="Text Box 4"/>
            <p:cNvSpPr txBox="1">
              <a:spLocks noChangeArrowheads="1"/>
            </p:cNvSpPr>
            <p:nvPr/>
          </p:nvSpPr>
          <p:spPr bwMode="auto">
            <a:xfrm>
              <a:off x="3733800" y="685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cmovXX</a:t>
              </a:r>
              <a:r>
                <a:rPr lang="en-US" sz="1600" dirty="0"/>
                <a:t> </a:t>
              </a:r>
              <a:r>
                <a:rPr lang="en-US" sz="1600" dirty="0" err="1"/>
                <a:t>rA</a:t>
              </a:r>
              <a:r>
                <a:rPr lang="en-US" sz="1600" dirty="0"/>
                <a:t>, </a:t>
              </a:r>
              <a:r>
                <a:rPr lang="en-US" sz="1600" dirty="0" err="1"/>
                <a:t>rB</a:t>
              </a:r>
              <a:endParaRPr lang="en-US" sz="1600" dirty="0"/>
            </a:p>
          </p:txBody>
        </p:sp>
        <p:sp>
          <p:nvSpPr>
            <p:cNvPr id="392199" name="Text Box 7"/>
            <p:cNvSpPr txBox="1">
              <a:spLocks noChangeArrowheads="1"/>
            </p:cNvSpPr>
            <p:nvPr/>
          </p:nvSpPr>
          <p:spPr bwMode="auto">
            <a:xfrm>
              <a:off x="2514600" y="990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Write-back</a:t>
              </a:r>
            </a:p>
          </p:txBody>
        </p:sp>
        <p:sp>
          <p:nvSpPr>
            <p:cNvPr id="392201" name="Text Box 9"/>
            <p:cNvSpPr txBox="1">
              <a:spLocks noChangeArrowheads="1"/>
            </p:cNvSpPr>
            <p:nvPr/>
          </p:nvSpPr>
          <p:spPr bwMode="auto">
            <a:xfrm>
              <a:off x="3733800" y="1447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>
                  <a:latin typeface="Courier New" pitchFamily="49" charset="0"/>
                </a:rPr>
                <a:t>rmmovq</a:t>
              </a:r>
              <a:r>
                <a:rPr lang="en-US" sz="1600" dirty="0"/>
                <a:t> </a:t>
              </a:r>
              <a:r>
                <a:rPr lang="en-US" sz="1600" dirty="0" err="1"/>
                <a:t>rA</a:t>
              </a:r>
              <a:r>
                <a:rPr lang="en-US" sz="1600" dirty="0"/>
                <a:t>, D(</a:t>
              </a:r>
              <a:r>
                <a:rPr lang="en-US" sz="1600" dirty="0" err="1"/>
                <a:t>rB</a:t>
              </a:r>
              <a:r>
                <a:rPr lang="en-US" sz="1600" dirty="0"/>
                <a:t>)</a:t>
              </a:r>
            </a:p>
          </p:txBody>
        </p:sp>
        <p:sp>
          <p:nvSpPr>
            <p:cNvPr id="392203" name="Text Box 11"/>
            <p:cNvSpPr txBox="1">
              <a:spLocks noChangeArrowheads="1"/>
            </p:cNvSpPr>
            <p:nvPr/>
          </p:nvSpPr>
          <p:spPr bwMode="auto">
            <a:xfrm>
              <a:off x="3733800" y="1752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92206" name="Text Box 14"/>
            <p:cNvSpPr txBox="1">
              <a:spLocks noChangeArrowheads="1"/>
            </p:cNvSpPr>
            <p:nvPr/>
          </p:nvSpPr>
          <p:spPr bwMode="auto">
            <a:xfrm>
              <a:off x="3733800" y="2209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>
                  <a:latin typeface="Courier New" pitchFamily="49" charset="0"/>
                </a:rPr>
                <a:t>popq</a:t>
              </a:r>
              <a:r>
                <a:rPr lang="en-US" sz="1600" dirty="0"/>
                <a:t> </a:t>
              </a:r>
              <a:r>
                <a:rPr lang="en-US" sz="1600" dirty="0" err="1"/>
                <a:t>rA</a:t>
              </a:r>
              <a:endParaRPr lang="en-US" sz="1600" dirty="0"/>
            </a:p>
          </p:txBody>
        </p:sp>
        <p:sp>
          <p:nvSpPr>
            <p:cNvPr id="392208" name="Text Box 16"/>
            <p:cNvSpPr txBox="1">
              <a:spLocks noChangeArrowheads="1"/>
            </p:cNvSpPr>
            <p:nvPr/>
          </p:nvSpPr>
          <p:spPr bwMode="auto">
            <a:xfrm>
              <a:off x="3733800" y="2514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92211" name="Text Box 19"/>
            <p:cNvSpPr txBox="1">
              <a:spLocks noChangeArrowheads="1"/>
            </p:cNvSpPr>
            <p:nvPr/>
          </p:nvSpPr>
          <p:spPr bwMode="auto">
            <a:xfrm>
              <a:off x="3733800" y="2971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jXX Dest</a:t>
              </a:r>
            </a:p>
          </p:txBody>
        </p:sp>
        <p:sp>
          <p:nvSpPr>
            <p:cNvPr id="392213" name="Text Box 21"/>
            <p:cNvSpPr txBox="1">
              <a:spLocks noChangeArrowheads="1"/>
            </p:cNvSpPr>
            <p:nvPr/>
          </p:nvSpPr>
          <p:spPr bwMode="auto">
            <a:xfrm>
              <a:off x="3733800" y="3276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92216" name="Text Box 24"/>
            <p:cNvSpPr txBox="1">
              <a:spLocks noChangeArrowheads="1"/>
            </p:cNvSpPr>
            <p:nvPr/>
          </p:nvSpPr>
          <p:spPr bwMode="auto">
            <a:xfrm>
              <a:off x="3733800" y="3733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call</a:t>
              </a:r>
              <a:r>
                <a:rPr lang="en-US" sz="1600"/>
                <a:t> Dest</a:t>
              </a:r>
            </a:p>
          </p:txBody>
        </p:sp>
        <p:sp>
          <p:nvSpPr>
            <p:cNvPr id="392221" name="Text Box 29"/>
            <p:cNvSpPr txBox="1">
              <a:spLocks noChangeArrowheads="1"/>
            </p:cNvSpPr>
            <p:nvPr/>
          </p:nvSpPr>
          <p:spPr bwMode="auto">
            <a:xfrm>
              <a:off x="3733800" y="44958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ret</a:t>
              </a:r>
            </a:p>
          </p:txBody>
        </p:sp>
        <p:sp>
          <p:nvSpPr>
            <p:cNvPr id="392232" name="Text Box 40"/>
            <p:cNvSpPr txBox="1">
              <a:spLocks noChangeArrowheads="1"/>
            </p:cNvSpPr>
            <p:nvPr/>
          </p:nvSpPr>
          <p:spPr bwMode="auto">
            <a:xfrm>
              <a:off x="2514600" y="1752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Write-back</a:t>
              </a:r>
            </a:p>
          </p:txBody>
        </p:sp>
        <p:sp>
          <p:nvSpPr>
            <p:cNvPr id="392233" name="Text Box 41"/>
            <p:cNvSpPr txBox="1">
              <a:spLocks noChangeArrowheads="1"/>
            </p:cNvSpPr>
            <p:nvPr/>
          </p:nvSpPr>
          <p:spPr bwMode="auto">
            <a:xfrm>
              <a:off x="2514600" y="2514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Write-back</a:t>
              </a:r>
            </a:p>
          </p:txBody>
        </p:sp>
        <p:sp>
          <p:nvSpPr>
            <p:cNvPr id="392234" name="Text Box 42"/>
            <p:cNvSpPr txBox="1">
              <a:spLocks noChangeArrowheads="1"/>
            </p:cNvSpPr>
            <p:nvPr/>
          </p:nvSpPr>
          <p:spPr bwMode="auto">
            <a:xfrm>
              <a:off x="2514600" y="3276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Write-back</a:t>
              </a:r>
            </a:p>
          </p:txBody>
        </p:sp>
        <p:sp>
          <p:nvSpPr>
            <p:cNvPr id="392235" name="Text Box 43"/>
            <p:cNvSpPr txBox="1">
              <a:spLocks noChangeArrowheads="1"/>
            </p:cNvSpPr>
            <p:nvPr/>
          </p:nvSpPr>
          <p:spPr bwMode="auto">
            <a:xfrm>
              <a:off x="2514600" y="4038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Write-back</a:t>
              </a:r>
            </a:p>
          </p:txBody>
        </p:sp>
        <p:sp>
          <p:nvSpPr>
            <p:cNvPr id="392236" name="Text Box 44"/>
            <p:cNvSpPr txBox="1">
              <a:spLocks noChangeArrowheads="1"/>
            </p:cNvSpPr>
            <p:nvPr/>
          </p:nvSpPr>
          <p:spPr bwMode="auto">
            <a:xfrm>
              <a:off x="2514600" y="48006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Write-back</a:t>
              </a:r>
            </a:p>
          </p:txBody>
        </p:sp>
        <p:sp>
          <p:nvSpPr>
            <p:cNvPr id="392242" name="Text Box 50"/>
            <p:cNvSpPr txBox="1">
              <a:spLocks noChangeArrowheads="1"/>
            </p:cNvSpPr>
            <p:nvPr/>
          </p:nvSpPr>
          <p:spPr bwMode="auto">
            <a:xfrm>
              <a:off x="6705600" y="755650"/>
              <a:ext cx="2279650" cy="603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Conditionally write back result</a:t>
              </a:r>
            </a:p>
          </p:txBody>
        </p:sp>
        <p:sp>
          <p:nvSpPr>
            <p:cNvPr id="392244" name="Text Box 52"/>
            <p:cNvSpPr txBox="1">
              <a:spLocks noChangeArrowheads="1"/>
            </p:cNvSpPr>
            <p:nvPr/>
          </p:nvSpPr>
          <p:spPr bwMode="auto">
            <a:xfrm>
              <a:off x="3733800" y="990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92262" name="Text Box 70"/>
            <p:cNvSpPr txBox="1">
              <a:spLocks noChangeArrowheads="1"/>
            </p:cNvSpPr>
            <p:nvPr/>
          </p:nvSpPr>
          <p:spPr bwMode="auto">
            <a:xfrm>
              <a:off x="3733800" y="403860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R</a:t>
              </a:r>
              <a:r>
                <a:rPr lang="en-US" sz="1600" dirty="0">
                  <a:sym typeface="Symbol" pitchFamily="18" charset="2"/>
                </a:rPr>
                <a:t>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/>
                <a:t>]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valE</a:t>
              </a: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92263" name="Text Box 71"/>
            <p:cNvSpPr txBox="1">
              <a:spLocks noChangeArrowheads="1"/>
            </p:cNvSpPr>
            <p:nvPr/>
          </p:nvSpPr>
          <p:spPr bwMode="auto">
            <a:xfrm>
              <a:off x="3733800" y="4038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92264" name="Text Box 72"/>
            <p:cNvSpPr txBox="1">
              <a:spLocks noChangeArrowheads="1"/>
            </p:cNvSpPr>
            <p:nvPr/>
          </p:nvSpPr>
          <p:spPr bwMode="auto">
            <a:xfrm>
              <a:off x="6705600" y="4038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stack pointer</a:t>
              </a:r>
            </a:p>
          </p:txBody>
        </p:sp>
        <p:sp>
          <p:nvSpPr>
            <p:cNvPr id="392265" name="Text Box 73"/>
            <p:cNvSpPr txBox="1">
              <a:spLocks noChangeArrowheads="1"/>
            </p:cNvSpPr>
            <p:nvPr/>
          </p:nvSpPr>
          <p:spPr bwMode="auto">
            <a:xfrm>
              <a:off x="3733800" y="480060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R</a:t>
              </a:r>
              <a:r>
                <a:rPr lang="en-US" sz="1600" dirty="0">
                  <a:sym typeface="Symbol" pitchFamily="18" charset="2"/>
                </a:rPr>
                <a:t>[</a:t>
              </a:r>
              <a:r>
                <a:rPr lang="en-US" sz="1600" dirty="0">
                  <a:latin typeface="Courier New" pitchFamily="49" charset="0"/>
                  <a:sym typeface="Symbol" pitchFamily="18" charset="2"/>
                </a:rPr>
                <a:t>%</a:t>
              </a:r>
              <a:r>
                <a:rPr lang="en-US" sz="1600" dirty="0" err="1">
                  <a:latin typeface="Courier New" pitchFamily="49" charset="0"/>
                  <a:sym typeface="Symbol" pitchFamily="18" charset="2"/>
                </a:rPr>
                <a:t>rsp</a:t>
              </a:r>
              <a:r>
                <a:rPr lang="en-US" sz="1600" dirty="0"/>
                <a:t>]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valE</a:t>
              </a: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92266" name="Text Box 74"/>
            <p:cNvSpPr txBox="1">
              <a:spLocks noChangeArrowheads="1"/>
            </p:cNvSpPr>
            <p:nvPr/>
          </p:nvSpPr>
          <p:spPr bwMode="auto">
            <a:xfrm>
              <a:off x="3733800" y="48006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92267" name="Text Box 75"/>
            <p:cNvSpPr txBox="1">
              <a:spLocks noChangeArrowheads="1"/>
            </p:cNvSpPr>
            <p:nvPr/>
          </p:nvSpPr>
          <p:spPr bwMode="auto">
            <a:xfrm>
              <a:off x="6705600" y="48006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Update stack pointer</a:t>
              </a:r>
            </a:p>
          </p:txBody>
        </p:sp>
        <p:sp>
          <p:nvSpPr>
            <p:cNvPr id="35" name="Text Box 46"/>
            <p:cNvSpPr txBox="1">
              <a:spLocks noChangeArrowheads="1"/>
            </p:cNvSpPr>
            <p:nvPr/>
          </p:nvSpPr>
          <p:spPr bwMode="auto">
            <a:xfrm>
              <a:off x="3727450" y="222250"/>
              <a:ext cx="2819400" cy="304800"/>
            </a:xfrm>
            <a:prstGeom prst="rect">
              <a:avLst/>
            </a:prstGeom>
            <a:solidFill>
              <a:srgbClr val="CC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R[rB] </a:t>
              </a:r>
              <a:r>
                <a:rPr lang="en-US" sz="1600">
                  <a:sym typeface="Symbol" pitchFamily="18" charset="2"/>
                </a:rPr>
                <a:t> valE</a:t>
              </a:r>
            </a:p>
          </p:txBody>
        </p:sp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3727450" y="-825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OPq</a:t>
              </a:r>
              <a:r>
                <a:rPr lang="en-US" sz="1600" dirty="0"/>
                <a:t> </a:t>
              </a:r>
              <a:r>
                <a:rPr lang="en-US" sz="1600" dirty="0" err="1"/>
                <a:t>rA</a:t>
              </a:r>
              <a:r>
                <a:rPr lang="en-US" sz="1600" dirty="0"/>
                <a:t>, </a:t>
              </a:r>
              <a:r>
                <a:rPr lang="en-US" sz="1600" dirty="0" err="1"/>
                <a:t>rB</a:t>
              </a:r>
              <a:endParaRPr lang="en-US" sz="1600" dirty="0"/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2508250" y="22225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Write-back</a:t>
              </a:r>
            </a:p>
          </p:txBody>
        </p:sp>
        <p:sp>
          <p:nvSpPr>
            <p:cNvPr id="38" name="Text Box 50"/>
            <p:cNvSpPr txBox="1">
              <a:spLocks noChangeArrowheads="1"/>
            </p:cNvSpPr>
            <p:nvPr/>
          </p:nvSpPr>
          <p:spPr bwMode="auto">
            <a:xfrm>
              <a:off x="6699250" y="22225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Write back result</a:t>
              </a:r>
            </a:p>
          </p:txBody>
        </p:sp>
        <p:sp>
          <p:nvSpPr>
            <p:cNvPr id="39" name="Text Box 52"/>
            <p:cNvSpPr txBox="1">
              <a:spLocks noChangeArrowheads="1"/>
            </p:cNvSpPr>
            <p:nvPr/>
          </p:nvSpPr>
          <p:spPr bwMode="auto">
            <a:xfrm>
              <a:off x="3727450" y="2222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 Logic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4586287" cy="5213350"/>
          </a:xfrm>
        </p:spPr>
        <p:txBody>
          <a:bodyPr/>
          <a:lstStyle/>
          <a:p>
            <a:r>
              <a:rPr lang="en-US" sz="2000" dirty="0"/>
              <a:t>Units</a:t>
            </a:r>
          </a:p>
          <a:p>
            <a:pPr lvl="1"/>
            <a:r>
              <a:rPr lang="en-US" sz="1800" dirty="0"/>
              <a:t>ALU</a:t>
            </a:r>
          </a:p>
          <a:p>
            <a:pPr lvl="2"/>
            <a:r>
              <a:rPr lang="en-US" sz="1600" dirty="0"/>
              <a:t>Implements 4 required functions</a:t>
            </a:r>
          </a:p>
          <a:p>
            <a:pPr lvl="2"/>
            <a:r>
              <a:rPr lang="en-US" sz="1600" dirty="0"/>
              <a:t>Generates condition code values</a:t>
            </a:r>
          </a:p>
          <a:p>
            <a:pPr lvl="1"/>
            <a:r>
              <a:rPr lang="en-US" sz="1800" dirty="0"/>
              <a:t>CC</a:t>
            </a:r>
          </a:p>
          <a:p>
            <a:pPr lvl="2"/>
            <a:r>
              <a:rPr lang="en-US" sz="1600" dirty="0"/>
              <a:t>Register with 3 condition code bits</a:t>
            </a:r>
          </a:p>
          <a:p>
            <a:pPr lvl="1"/>
            <a:r>
              <a:rPr lang="en-US" sz="1800" dirty="0" err="1"/>
              <a:t>cond</a:t>
            </a:r>
            <a:endParaRPr lang="en-US" sz="1800" dirty="0"/>
          </a:p>
          <a:p>
            <a:pPr lvl="2"/>
            <a:r>
              <a:rPr lang="en-US" sz="1600" dirty="0"/>
              <a:t>Computes conditional jump/move flag</a:t>
            </a:r>
          </a:p>
          <a:p>
            <a:r>
              <a:rPr lang="en-US" sz="2000" dirty="0"/>
              <a:t>Control Logic</a:t>
            </a:r>
          </a:p>
          <a:p>
            <a:pPr lvl="1"/>
            <a:r>
              <a:rPr lang="en-US" sz="1800" dirty="0"/>
              <a:t>Set CC: Should condition code register be loaded?</a:t>
            </a:r>
          </a:p>
          <a:p>
            <a:pPr lvl="1"/>
            <a:r>
              <a:rPr lang="en-US" sz="1800" dirty="0"/>
              <a:t>ALU A: Input A to ALU</a:t>
            </a:r>
          </a:p>
          <a:p>
            <a:pPr lvl="1"/>
            <a:r>
              <a:rPr lang="en-US" sz="1800" dirty="0"/>
              <a:t>ALU B: Input B to ALU</a:t>
            </a:r>
          </a:p>
          <a:p>
            <a:pPr lvl="1"/>
            <a:r>
              <a:rPr lang="en-US" sz="1800" dirty="0"/>
              <a:t>ALU fun: What function should ALU compute?</a:t>
            </a:r>
          </a:p>
        </p:txBody>
      </p:sp>
      <p:grpSp>
        <p:nvGrpSpPr>
          <p:cNvPr id="138" name="Group 137"/>
          <p:cNvGrpSpPr/>
          <p:nvPr/>
        </p:nvGrpSpPr>
        <p:grpSpPr>
          <a:xfrm>
            <a:off x="4718050" y="2051050"/>
            <a:ext cx="4038600" cy="3124200"/>
            <a:chOff x="1143000" y="7924800"/>
            <a:chExt cx="4038600" cy="3124200"/>
          </a:xfrm>
        </p:grpSpPr>
        <p:sp>
          <p:nvSpPr>
            <p:cNvPr id="139" name="Line 2"/>
            <p:cNvSpPr>
              <a:spLocks noChangeShapeType="1"/>
            </p:cNvSpPr>
            <p:nvPr/>
          </p:nvSpPr>
          <p:spPr bwMode="auto">
            <a:xfrm rot="16200000" flipV="1">
              <a:off x="2794000" y="8966200"/>
              <a:ext cx="0" cy="508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Rectangle 67"/>
            <p:cNvSpPr>
              <a:spLocks noChangeArrowheads="1"/>
            </p:cNvSpPr>
            <p:nvPr/>
          </p:nvSpPr>
          <p:spPr bwMode="auto">
            <a:xfrm>
              <a:off x="2057400" y="9067800"/>
              <a:ext cx="482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CC</a:t>
              </a:r>
            </a:p>
          </p:txBody>
        </p:sp>
        <p:sp>
          <p:nvSpPr>
            <p:cNvPr id="141" name="AutoShape 56"/>
            <p:cNvSpPr>
              <a:spLocks noChangeArrowheads="1"/>
            </p:cNvSpPr>
            <p:nvPr/>
          </p:nvSpPr>
          <p:spPr bwMode="auto">
            <a:xfrm flipV="1">
              <a:off x="2819400" y="8991600"/>
              <a:ext cx="1295400" cy="457200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rot="10800000"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ALU</a:t>
              </a:r>
            </a:p>
          </p:txBody>
        </p:sp>
        <p:sp>
          <p:nvSpPr>
            <p:cNvPr id="142" name="AutoShape 54"/>
            <p:cNvSpPr>
              <a:spLocks noChangeArrowheads="1"/>
            </p:cNvSpPr>
            <p:nvPr/>
          </p:nvSpPr>
          <p:spPr bwMode="auto">
            <a:xfrm>
              <a:off x="2667000" y="9753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ALU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143" name="AutoShape 55"/>
            <p:cNvSpPr>
              <a:spLocks noChangeArrowheads="1"/>
            </p:cNvSpPr>
            <p:nvPr/>
          </p:nvSpPr>
          <p:spPr bwMode="auto">
            <a:xfrm>
              <a:off x="3581400" y="9753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ALU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144" name="Line 62"/>
            <p:cNvSpPr>
              <a:spLocks noChangeShapeType="1"/>
            </p:cNvSpPr>
            <p:nvPr/>
          </p:nvSpPr>
          <p:spPr bwMode="auto">
            <a:xfrm flipV="1">
              <a:off x="3429000" y="8305800"/>
              <a:ext cx="0" cy="685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" name="Line 63"/>
            <p:cNvSpPr>
              <a:spLocks noChangeShapeType="1"/>
            </p:cNvSpPr>
            <p:nvPr/>
          </p:nvSpPr>
          <p:spPr bwMode="auto">
            <a:xfrm flipV="1">
              <a:off x="2971800" y="94488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" name="Line 77"/>
            <p:cNvSpPr>
              <a:spLocks noChangeShapeType="1"/>
            </p:cNvSpPr>
            <p:nvPr/>
          </p:nvSpPr>
          <p:spPr bwMode="auto">
            <a:xfrm flipH="1" flipV="1">
              <a:off x="1600200" y="8305800"/>
              <a:ext cx="0" cy="30480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7" name="Group 123"/>
            <p:cNvGrpSpPr>
              <a:grpSpLocks/>
            </p:cNvGrpSpPr>
            <p:nvPr/>
          </p:nvGrpSpPr>
          <p:grpSpPr bwMode="auto">
            <a:xfrm>
              <a:off x="2743200" y="10363200"/>
              <a:ext cx="152400" cy="152400"/>
              <a:chOff x="240" y="4176"/>
              <a:chExt cx="192" cy="192"/>
            </a:xfrm>
          </p:grpSpPr>
          <p:sp>
            <p:nvSpPr>
              <p:cNvPr id="181" name="Oval 124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2" name="Rectangle 125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48" name="AutoShape 155"/>
            <p:cNvSpPr>
              <a:spLocks noChangeArrowheads="1"/>
            </p:cNvSpPr>
            <p:nvPr/>
          </p:nvSpPr>
          <p:spPr bwMode="auto">
            <a:xfrm>
              <a:off x="4419600" y="8915400"/>
              <a:ext cx="7620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ALU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fun.</a:t>
              </a:r>
            </a:p>
          </p:txBody>
        </p:sp>
        <p:sp>
          <p:nvSpPr>
            <p:cNvPr id="149" name="Line 156"/>
            <p:cNvSpPr>
              <a:spLocks noChangeShapeType="1"/>
            </p:cNvSpPr>
            <p:nvPr/>
          </p:nvSpPr>
          <p:spPr bwMode="auto">
            <a:xfrm rot="16200000" flipV="1">
              <a:off x="4152900" y="8877300"/>
              <a:ext cx="0" cy="533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Oval 71"/>
            <p:cNvSpPr>
              <a:spLocks noChangeArrowheads="1"/>
            </p:cNvSpPr>
            <p:nvPr/>
          </p:nvSpPr>
          <p:spPr bwMode="auto">
            <a:xfrm>
              <a:off x="1371600" y="7924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Cnd</a:t>
              </a:r>
            </a:p>
          </p:txBody>
        </p:sp>
        <p:sp>
          <p:nvSpPr>
            <p:cNvPr id="151" name="Oval 6"/>
            <p:cNvSpPr>
              <a:spLocks noChangeArrowheads="1"/>
            </p:cNvSpPr>
            <p:nvPr/>
          </p:nvSpPr>
          <p:spPr bwMode="auto">
            <a:xfrm>
              <a:off x="11430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152" name="Oval 7"/>
            <p:cNvSpPr>
              <a:spLocks noChangeArrowheads="1"/>
            </p:cNvSpPr>
            <p:nvPr/>
          </p:nvSpPr>
          <p:spPr bwMode="auto">
            <a:xfrm>
              <a:off x="15240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ifun</a:t>
              </a:r>
            </a:p>
          </p:txBody>
        </p:sp>
        <p:sp>
          <p:nvSpPr>
            <p:cNvPr id="153" name="Oval 232"/>
            <p:cNvSpPr>
              <a:spLocks noChangeArrowheads="1"/>
            </p:cNvSpPr>
            <p:nvPr/>
          </p:nvSpPr>
          <p:spPr bwMode="auto">
            <a:xfrm>
              <a:off x="26670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valC</a:t>
              </a:r>
            </a:p>
          </p:txBody>
        </p:sp>
        <p:sp>
          <p:nvSpPr>
            <p:cNvPr id="154" name="Oval 235"/>
            <p:cNvSpPr>
              <a:spLocks noChangeArrowheads="1"/>
            </p:cNvSpPr>
            <p:nvPr/>
          </p:nvSpPr>
          <p:spPr bwMode="auto">
            <a:xfrm>
              <a:off x="37338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valB</a:t>
              </a:r>
            </a:p>
          </p:txBody>
        </p:sp>
        <p:sp>
          <p:nvSpPr>
            <p:cNvPr id="155" name="Oval 238"/>
            <p:cNvSpPr>
              <a:spLocks noChangeArrowheads="1"/>
            </p:cNvSpPr>
            <p:nvPr/>
          </p:nvSpPr>
          <p:spPr bwMode="auto">
            <a:xfrm>
              <a:off x="3124200" y="106680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valA</a:t>
              </a:r>
            </a:p>
          </p:txBody>
        </p:sp>
        <p:sp>
          <p:nvSpPr>
            <p:cNvPr id="156" name="Oval 246"/>
            <p:cNvSpPr>
              <a:spLocks noChangeArrowheads="1"/>
            </p:cNvSpPr>
            <p:nvPr/>
          </p:nvSpPr>
          <p:spPr bwMode="auto">
            <a:xfrm>
              <a:off x="3200400" y="7924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valE</a:t>
              </a:r>
            </a:p>
          </p:txBody>
        </p:sp>
        <p:grpSp>
          <p:nvGrpSpPr>
            <p:cNvPr id="157" name="Group 275"/>
            <p:cNvGrpSpPr>
              <a:grpSpLocks/>
            </p:cNvGrpSpPr>
            <p:nvPr/>
          </p:nvGrpSpPr>
          <p:grpSpPr bwMode="auto">
            <a:xfrm>
              <a:off x="3657600" y="10363200"/>
              <a:ext cx="152400" cy="152400"/>
              <a:chOff x="240" y="4176"/>
              <a:chExt cx="192" cy="192"/>
            </a:xfrm>
          </p:grpSpPr>
          <p:sp>
            <p:nvSpPr>
              <p:cNvPr id="179" name="Oval 27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0" name="Rectangle 27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8" name="Line 240"/>
            <p:cNvSpPr>
              <a:spLocks noChangeShapeType="1"/>
            </p:cNvSpPr>
            <p:nvPr/>
          </p:nvSpPr>
          <p:spPr bwMode="auto">
            <a:xfrm flipV="1">
              <a:off x="3276600" y="102108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Line 278"/>
            <p:cNvSpPr>
              <a:spLocks noChangeShapeType="1"/>
            </p:cNvSpPr>
            <p:nvPr/>
          </p:nvSpPr>
          <p:spPr bwMode="auto">
            <a:xfrm flipV="1">
              <a:off x="2971800" y="102108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Line 294"/>
            <p:cNvSpPr>
              <a:spLocks noChangeShapeType="1"/>
            </p:cNvSpPr>
            <p:nvPr/>
          </p:nvSpPr>
          <p:spPr bwMode="auto">
            <a:xfrm flipV="1">
              <a:off x="3962400" y="102108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Line 295"/>
            <p:cNvSpPr>
              <a:spLocks noChangeShapeType="1"/>
            </p:cNvSpPr>
            <p:nvPr/>
          </p:nvSpPr>
          <p:spPr bwMode="auto">
            <a:xfrm flipV="1">
              <a:off x="3962400" y="94488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2" name="Line 296"/>
            <p:cNvSpPr>
              <a:spLocks noChangeShapeType="1"/>
            </p:cNvSpPr>
            <p:nvPr/>
          </p:nvSpPr>
          <p:spPr bwMode="auto">
            <a:xfrm flipV="1">
              <a:off x="1371600" y="10439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3" name="Line 297"/>
            <p:cNvSpPr>
              <a:spLocks noChangeShapeType="1"/>
            </p:cNvSpPr>
            <p:nvPr/>
          </p:nvSpPr>
          <p:spPr bwMode="auto">
            <a:xfrm flipV="1">
              <a:off x="1752600" y="8991600"/>
              <a:ext cx="0" cy="1752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4" name="Line 298"/>
            <p:cNvSpPr>
              <a:spLocks noChangeShapeType="1"/>
            </p:cNvSpPr>
            <p:nvPr/>
          </p:nvSpPr>
          <p:spPr bwMode="auto">
            <a:xfrm flipV="1">
              <a:off x="3733800" y="102108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5" name="Freeform 303"/>
            <p:cNvSpPr>
              <a:spLocks/>
            </p:cNvSpPr>
            <p:nvPr/>
          </p:nvSpPr>
          <p:spPr bwMode="auto">
            <a:xfrm flipH="1">
              <a:off x="1371600" y="9448800"/>
              <a:ext cx="3276600" cy="990600"/>
            </a:xfrm>
            <a:custGeom>
              <a:avLst/>
              <a:gdLst>
                <a:gd name="T0" fmla="*/ 2147483647 w 1584"/>
                <a:gd name="T1" fmla="*/ 2147483647 h 144"/>
                <a:gd name="T2" fmla="*/ 0 w 1584"/>
                <a:gd name="T3" fmla="*/ 2147483647 h 144"/>
                <a:gd name="T4" fmla="*/ 0 w 1584"/>
                <a:gd name="T5" fmla="*/ 0 h 144"/>
                <a:gd name="T6" fmla="*/ 0 60000 65536"/>
                <a:gd name="T7" fmla="*/ 0 60000 65536"/>
                <a:gd name="T8" fmla="*/ 0 60000 65536"/>
                <a:gd name="T9" fmla="*/ 0 w 1584"/>
                <a:gd name="T10" fmla="*/ 0 h 144"/>
                <a:gd name="T11" fmla="*/ 1584 w 158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4" h="144">
                  <a:moveTo>
                    <a:pt x="1584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66" name="Group 304"/>
            <p:cNvGrpSpPr>
              <a:grpSpLocks/>
            </p:cNvGrpSpPr>
            <p:nvPr/>
          </p:nvGrpSpPr>
          <p:grpSpPr bwMode="auto">
            <a:xfrm>
              <a:off x="2209800" y="10363200"/>
              <a:ext cx="152400" cy="152400"/>
              <a:chOff x="240" y="4176"/>
              <a:chExt cx="192" cy="192"/>
            </a:xfrm>
          </p:grpSpPr>
          <p:sp>
            <p:nvSpPr>
              <p:cNvPr id="177" name="Oval 305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8" name="Rectangle 306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7" name="AutoShape 307"/>
            <p:cNvSpPr>
              <a:spLocks noChangeArrowheads="1"/>
            </p:cNvSpPr>
            <p:nvPr/>
          </p:nvSpPr>
          <p:spPr bwMode="auto">
            <a:xfrm>
              <a:off x="2057400" y="9753600"/>
              <a:ext cx="4572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Set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CC</a:t>
              </a:r>
            </a:p>
          </p:txBody>
        </p:sp>
        <p:sp>
          <p:nvSpPr>
            <p:cNvPr id="168" name="Line 308"/>
            <p:cNvSpPr>
              <a:spLocks noChangeShapeType="1"/>
            </p:cNvSpPr>
            <p:nvPr/>
          </p:nvSpPr>
          <p:spPr bwMode="auto">
            <a:xfrm flipH="1" flipV="1">
              <a:off x="2286000" y="9448800"/>
              <a:ext cx="0" cy="30480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9" name="Rectangle 309"/>
            <p:cNvSpPr>
              <a:spLocks noChangeArrowheads="1"/>
            </p:cNvSpPr>
            <p:nvPr/>
          </p:nvSpPr>
          <p:spPr bwMode="auto">
            <a:xfrm>
              <a:off x="1219200" y="8610600"/>
              <a:ext cx="609600" cy="381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cond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70" name="Group 311"/>
            <p:cNvGrpSpPr>
              <a:grpSpLocks/>
            </p:cNvGrpSpPr>
            <p:nvPr/>
          </p:nvGrpSpPr>
          <p:grpSpPr bwMode="auto">
            <a:xfrm>
              <a:off x="1676403" y="10526735"/>
              <a:ext cx="149226" cy="141288"/>
              <a:chOff x="240" y="4176"/>
              <a:chExt cx="192" cy="192"/>
            </a:xfrm>
          </p:grpSpPr>
          <p:sp>
            <p:nvSpPr>
              <p:cNvPr id="175" name="Oval 312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6" name="Rectangle 313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71" name="Freeform 314"/>
            <p:cNvSpPr>
              <a:spLocks/>
            </p:cNvSpPr>
            <p:nvPr/>
          </p:nvSpPr>
          <p:spPr bwMode="auto">
            <a:xfrm flipH="1">
              <a:off x="1752600" y="9448800"/>
              <a:ext cx="3200400" cy="1143000"/>
            </a:xfrm>
            <a:custGeom>
              <a:avLst/>
              <a:gdLst>
                <a:gd name="T0" fmla="*/ 2147483647 w 1584"/>
                <a:gd name="T1" fmla="*/ 2147483647 h 144"/>
                <a:gd name="T2" fmla="*/ 0 w 1584"/>
                <a:gd name="T3" fmla="*/ 2147483647 h 144"/>
                <a:gd name="T4" fmla="*/ 0 w 1584"/>
                <a:gd name="T5" fmla="*/ 0 h 144"/>
                <a:gd name="T6" fmla="*/ 0 60000 65536"/>
                <a:gd name="T7" fmla="*/ 0 60000 65536"/>
                <a:gd name="T8" fmla="*/ 0 60000 65536"/>
                <a:gd name="T9" fmla="*/ 0 w 1584"/>
                <a:gd name="T10" fmla="*/ 0 h 144"/>
                <a:gd name="T11" fmla="*/ 1584 w 1584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4" h="144">
                  <a:moveTo>
                    <a:pt x="1584" y="144"/>
                  </a:moveTo>
                  <a:lnTo>
                    <a:pt x="0" y="14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2" name="Line 317"/>
            <p:cNvSpPr>
              <a:spLocks noChangeShapeType="1"/>
            </p:cNvSpPr>
            <p:nvPr/>
          </p:nvSpPr>
          <p:spPr bwMode="auto">
            <a:xfrm flipV="1">
              <a:off x="2819400" y="102108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3" name="Line 318"/>
            <p:cNvSpPr>
              <a:spLocks noChangeShapeType="1"/>
            </p:cNvSpPr>
            <p:nvPr/>
          </p:nvSpPr>
          <p:spPr bwMode="auto">
            <a:xfrm flipV="1">
              <a:off x="2286000" y="10210800"/>
              <a:ext cx="0" cy="2286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4" name="Freeform 321"/>
            <p:cNvSpPr>
              <a:spLocks/>
            </p:cNvSpPr>
            <p:nvPr/>
          </p:nvSpPr>
          <p:spPr bwMode="auto">
            <a:xfrm>
              <a:off x="1828800" y="8839200"/>
              <a:ext cx="457200" cy="228600"/>
            </a:xfrm>
            <a:custGeom>
              <a:avLst/>
              <a:gdLst>
                <a:gd name="T0" fmla="*/ 725804891 w 288"/>
                <a:gd name="T1" fmla="*/ 362902445 h 144"/>
                <a:gd name="T2" fmla="*/ 725804891 w 288"/>
                <a:gd name="T3" fmla="*/ 0 h 144"/>
                <a:gd name="T4" fmla="*/ 0 w 288"/>
                <a:gd name="T5" fmla="*/ 0 h 144"/>
                <a:gd name="T6" fmla="*/ 0 60000 65536"/>
                <a:gd name="T7" fmla="*/ 0 60000 65536"/>
                <a:gd name="T8" fmla="*/ 0 60000 65536"/>
                <a:gd name="T9" fmla="*/ 0 w 288"/>
                <a:gd name="T10" fmla="*/ 0 h 144"/>
                <a:gd name="T11" fmla="*/ 288 w 28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144">
                  <a:moveTo>
                    <a:pt x="288" y="144"/>
                  </a:moveTo>
                  <a:lnTo>
                    <a:pt x="288" y="0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374650"/>
            <a:ext cx="8704262" cy="779463"/>
          </a:xfrm>
        </p:spPr>
        <p:txBody>
          <a:bodyPr/>
          <a:lstStyle/>
          <a:p>
            <a:r>
              <a:rPr lang="en-US" dirty="0"/>
              <a:t>ALU A </a:t>
            </a:r>
            <a:br>
              <a:rPr lang="en-US" dirty="0"/>
            </a:br>
            <a:r>
              <a:rPr lang="en-US" dirty="0"/>
              <a:t>Input</a:t>
            </a:r>
          </a:p>
        </p:txBody>
      </p:sp>
      <p:sp>
        <p:nvSpPr>
          <p:cNvPr id="393289" name="Text Box 73"/>
          <p:cNvSpPr txBox="1">
            <a:spLocks noChangeArrowheads="1"/>
          </p:cNvSpPr>
          <p:nvPr/>
        </p:nvSpPr>
        <p:spPr bwMode="auto">
          <a:xfrm>
            <a:off x="4876800" y="5715000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93294" name="Text Box 78"/>
          <p:cNvSpPr txBox="1">
            <a:spLocks noChangeArrowheads="1"/>
          </p:cNvSpPr>
          <p:nvPr/>
        </p:nvSpPr>
        <p:spPr bwMode="auto">
          <a:xfrm>
            <a:off x="838200" y="5054600"/>
            <a:ext cx="8001000" cy="18034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aluA</a:t>
            </a:r>
            <a:r>
              <a:rPr lang="en-US" sz="1600" dirty="0">
                <a:latin typeface="Courier New" pitchFamily="49" charset="0"/>
              </a:rPr>
              <a:t> = [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icode</a:t>
            </a:r>
            <a:r>
              <a:rPr lang="en-US" sz="1600" dirty="0">
                <a:latin typeface="Courier New" pitchFamily="49" charset="0"/>
              </a:rPr>
              <a:t> in { IRRMOVQ, IOPQ } : </a:t>
            </a:r>
            <a:r>
              <a:rPr lang="en-US" sz="1600" dirty="0" err="1">
                <a:latin typeface="Courier New" pitchFamily="49" charset="0"/>
              </a:rPr>
              <a:t>valA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icode</a:t>
            </a:r>
            <a:r>
              <a:rPr lang="en-US" sz="1600" dirty="0">
                <a:latin typeface="Courier New" pitchFamily="49" charset="0"/>
              </a:rPr>
              <a:t> in { IIRMOVQ, IRMMOVQ, IMRMOVQ } : </a:t>
            </a:r>
            <a:r>
              <a:rPr lang="en-US" sz="1600" dirty="0" err="1">
                <a:latin typeface="Courier New" pitchFamily="49" charset="0"/>
              </a:rPr>
              <a:t>valC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icode</a:t>
            </a:r>
            <a:r>
              <a:rPr lang="en-US" sz="1600" dirty="0">
                <a:latin typeface="Courier New" pitchFamily="49" charset="0"/>
              </a:rPr>
              <a:t> in { ICALL, IPUSHQ } : -8;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icode</a:t>
            </a:r>
            <a:r>
              <a:rPr lang="en-US" sz="1600" dirty="0">
                <a:latin typeface="Courier New" pitchFamily="49" charset="0"/>
              </a:rPr>
              <a:t> in { IRET, IPOPQ } : 8;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# Other instructions don't need ALU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];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736850" y="413411"/>
            <a:ext cx="6096000" cy="4507178"/>
            <a:chOff x="2127250" y="-234950"/>
            <a:chExt cx="7016750" cy="5187950"/>
          </a:xfrm>
        </p:grpSpPr>
        <p:sp>
          <p:nvSpPr>
            <p:cNvPr id="393284" name="Text Box 68"/>
            <p:cNvSpPr txBox="1">
              <a:spLocks noChangeArrowheads="1"/>
            </p:cNvSpPr>
            <p:nvPr/>
          </p:nvSpPr>
          <p:spPr bwMode="auto">
            <a:xfrm>
              <a:off x="3352800" y="3886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 dirty="0" err="1"/>
                <a:t>valE</a:t>
              </a:r>
              <a:r>
                <a:rPr lang="en-US" sz="1400" dirty="0"/>
                <a:t> </a:t>
              </a:r>
              <a:r>
                <a:rPr lang="en-US" sz="1400" dirty="0">
                  <a:sym typeface="Symbol" pitchFamily="18" charset="2"/>
                </a:rPr>
                <a:t> </a:t>
              </a:r>
              <a:r>
                <a:rPr lang="en-US" sz="1400" dirty="0" err="1">
                  <a:sym typeface="Symbol" pitchFamily="18" charset="2"/>
                </a:rPr>
                <a:t>valB</a:t>
              </a:r>
              <a:r>
                <a:rPr lang="en-US" sz="1400" dirty="0">
                  <a:sym typeface="Symbol" pitchFamily="18" charset="2"/>
                </a:rPr>
                <a:t> + </a:t>
              </a:r>
              <a:r>
                <a:rPr lang="en-US" sz="1400" dirty="0">
                  <a:solidFill>
                    <a:srgbClr val="FF3300"/>
                  </a:solidFill>
                  <a:sym typeface="Symbol" pitchFamily="18" charset="2"/>
                </a:rPr>
                <a:t>–8</a:t>
              </a:r>
            </a:p>
          </p:txBody>
        </p:sp>
        <p:sp>
          <p:nvSpPr>
            <p:cNvPr id="393288" name="Text Box 72"/>
            <p:cNvSpPr txBox="1">
              <a:spLocks noChangeArrowheads="1"/>
            </p:cNvSpPr>
            <p:nvPr/>
          </p:nvSpPr>
          <p:spPr bwMode="auto">
            <a:xfrm>
              <a:off x="6324600" y="3886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Decrement stack pointer</a:t>
              </a:r>
            </a:p>
          </p:txBody>
        </p:sp>
        <p:sp>
          <p:nvSpPr>
            <p:cNvPr id="393277" name="Text Box 61"/>
            <p:cNvSpPr txBox="1">
              <a:spLocks noChangeArrowheads="1"/>
            </p:cNvSpPr>
            <p:nvPr/>
          </p:nvSpPr>
          <p:spPr bwMode="auto">
            <a:xfrm>
              <a:off x="3352800" y="3124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400">
                <a:sym typeface="Symbol" pitchFamily="18" charset="2"/>
              </a:endParaRPr>
            </a:p>
          </p:txBody>
        </p:sp>
        <p:sp>
          <p:nvSpPr>
            <p:cNvPr id="393281" name="Text Box 65"/>
            <p:cNvSpPr txBox="1">
              <a:spLocks noChangeArrowheads="1"/>
            </p:cNvSpPr>
            <p:nvPr/>
          </p:nvSpPr>
          <p:spPr bwMode="auto">
            <a:xfrm>
              <a:off x="6324600" y="3124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No operation</a:t>
              </a:r>
            </a:p>
          </p:txBody>
        </p:sp>
        <p:sp>
          <p:nvSpPr>
            <p:cNvPr id="393270" name="Text Box 54"/>
            <p:cNvSpPr txBox="1">
              <a:spLocks noChangeArrowheads="1"/>
            </p:cNvSpPr>
            <p:nvPr/>
          </p:nvSpPr>
          <p:spPr bwMode="auto">
            <a:xfrm>
              <a:off x="3352800" y="2362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 dirty="0" err="1"/>
                <a:t>valE</a:t>
              </a:r>
              <a:r>
                <a:rPr lang="en-US" sz="1400" dirty="0"/>
                <a:t> </a:t>
              </a:r>
              <a:r>
                <a:rPr lang="en-US" sz="1400" dirty="0">
                  <a:sym typeface="Symbol" pitchFamily="18" charset="2"/>
                </a:rPr>
                <a:t> </a:t>
              </a:r>
              <a:r>
                <a:rPr lang="en-US" sz="1400" dirty="0" err="1">
                  <a:sym typeface="Symbol" pitchFamily="18" charset="2"/>
                </a:rPr>
                <a:t>valB</a:t>
              </a:r>
              <a:r>
                <a:rPr lang="en-US" sz="1400" dirty="0">
                  <a:sym typeface="Symbol" pitchFamily="18" charset="2"/>
                </a:rPr>
                <a:t> + </a:t>
              </a:r>
              <a:r>
                <a:rPr lang="en-US" sz="1400" dirty="0">
                  <a:solidFill>
                    <a:srgbClr val="FF3300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393274" name="Text Box 58"/>
            <p:cNvSpPr txBox="1">
              <a:spLocks noChangeArrowheads="1"/>
            </p:cNvSpPr>
            <p:nvPr/>
          </p:nvSpPr>
          <p:spPr bwMode="auto">
            <a:xfrm>
              <a:off x="6324600" y="2362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Increment stack pointer</a:t>
              </a:r>
            </a:p>
          </p:txBody>
        </p:sp>
        <p:sp>
          <p:nvSpPr>
            <p:cNvPr id="393263" name="Text Box 47"/>
            <p:cNvSpPr txBox="1">
              <a:spLocks noChangeArrowheads="1"/>
            </p:cNvSpPr>
            <p:nvPr/>
          </p:nvSpPr>
          <p:spPr bwMode="auto">
            <a:xfrm>
              <a:off x="3352800" y="1600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valE </a:t>
              </a:r>
              <a:r>
                <a:rPr lang="en-US" sz="1400">
                  <a:sym typeface="Symbol" pitchFamily="18" charset="2"/>
                </a:rPr>
                <a:t> valB + </a:t>
              </a:r>
              <a:r>
                <a:rPr lang="en-US" sz="1400">
                  <a:solidFill>
                    <a:srgbClr val="FF3300"/>
                  </a:solidFill>
                  <a:sym typeface="Symbol" pitchFamily="18" charset="2"/>
                </a:rPr>
                <a:t>valC</a:t>
              </a:r>
            </a:p>
          </p:txBody>
        </p:sp>
        <p:sp>
          <p:nvSpPr>
            <p:cNvPr id="393267" name="Text Box 51"/>
            <p:cNvSpPr txBox="1">
              <a:spLocks noChangeArrowheads="1"/>
            </p:cNvSpPr>
            <p:nvPr/>
          </p:nvSpPr>
          <p:spPr bwMode="auto">
            <a:xfrm>
              <a:off x="6324600" y="1600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Compute effective address</a:t>
              </a:r>
            </a:p>
          </p:txBody>
        </p:sp>
        <p:sp>
          <p:nvSpPr>
            <p:cNvPr id="393256" name="Text Box 40"/>
            <p:cNvSpPr txBox="1">
              <a:spLocks noChangeArrowheads="1"/>
            </p:cNvSpPr>
            <p:nvPr/>
          </p:nvSpPr>
          <p:spPr bwMode="auto">
            <a:xfrm>
              <a:off x="3352800" y="838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 dirty="0" err="1"/>
                <a:t>valE</a:t>
              </a:r>
              <a:r>
                <a:rPr lang="en-US" sz="1400" dirty="0"/>
                <a:t> </a:t>
              </a:r>
              <a:r>
                <a:rPr lang="en-US" sz="1400" dirty="0">
                  <a:sym typeface="Symbol" pitchFamily="18" charset="2"/>
                </a:rPr>
                <a:t> 0 + </a:t>
              </a:r>
              <a:r>
                <a:rPr lang="en-US" sz="1400" dirty="0" err="1">
                  <a:solidFill>
                    <a:srgbClr val="FF3300"/>
                  </a:solidFill>
                  <a:sym typeface="Symbol" pitchFamily="18" charset="2"/>
                </a:rPr>
                <a:t>valA</a:t>
              </a:r>
              <a:endParaRPr lang="en-US" sz="1400" dirty="0">
                <a:solidFill>
                  <a:srgbClr val="FF3300"/>
                </a:solidFill>
                <a:sym typeface="Symbol" pitchFamily="18" charset="2"/>
              </a:endParaRPr>
            </a:p>
          </p:txBody>
        </p:sp>
        <p:sp>
          <p:nvSpPr>
            <p:cNvPr id="393260" name="Text Box 44"/>
            <p:cNvSpPr txBox="1">
              <a:spLocks noChangeArrowheads="1"/>
            </p:cNvSpPr>
            <p:nvPr/>
          </p:nvSpPr>
          <p:spPr bwMode="auto">
            <a:xfrm>
              <a:off x="6324600" y="838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 dirty="0"/>
                <a:t>Pass </a:t>
              </a:r>
              <a:r>
                <a:rPr lang="en-US" sz="1400" dirty="0" err="1"/>
                <a:t>valA</a:t>
              </a:r>
              <a:r>
                <a:rPr lang="en-US" sz="1400" dirty="0"/>
                <a:t> through ALU</a:t>
              </a:r>
            </a:p>
          </p:txBody>
        </p:sp>
        <p:sp>
          <p:nvSpPr>
            <p:cNvPr id="393227" name="Text Box 11"/>
            <p:cNvSpPr txBox="1">
              <a:spLocks noChangeArrowheads="1"/>
            </p:cNvSpPr>
            <p:nvPr/>
          </p:nvSpPr>
          <p:spPr bwMode="auto">
            <a:xfrm>
              <a:off x="3352800" y="533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 dirty="0" err="1"/>
                <a:t>cmovXX</a:t>
              </a:r>
              <a:r>
                <a:rPr lang="en-US" sz="1400" dirty="0"/>
                <a:t> </a:t>
              </a:r>
              <a:r>
                <a:rPr lang="en-US" sz="1400" dirty="0" err="1"/>
                <a:t>rA</a:t>
              </a:r>
              <a:r>
                <a:rPr lang="en-US" sz="1400" dirty="0"/>
                <a:t>, </a:t>
              </a:r>
              <a:r>
                <a:rPr lang="en-US" sz="1400" dirty="0" err="1"/>
                <a:t>rB</a:t>
              </a:r>
              <a:endParaRPr lang="en-US" sz="1400" dirty="0"/>
            </a:p>
          </p:txBody>
        </p:sp>
        <p:sp>
          <p:nvSpPr>
            <p:cNvPr id="393228" name="Text Box 12"/>
            <p:cNvSpPr txBox="1">
              <a:spLocks noChangeArrowheads="1"/>
            </p:cNvSpPr>
            <p:nvPr/>
          </p:nvSpPr>
          <p:spPr bwMode="auto">
            <a:xfrm>
              <a:off x="2133600" y="838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Execute</a:t>
              </a:r>
            </a:p>
          </p:txBody>
        </p:sp>
        <p:sp>
          <p:nvSpPr>
            <p:cNvPr id="393229" name="Text Box 13"/>
            <p:cNvSpPr txBox="1">
              <a:spLocks noChangeArrowheads="1"/>
            </p:cNvSpPr>
            <p:nvPr/>
          </p:nvSpPr>
          <p:spPr bwMode="auto">
            <a:xfrm>
              <a:off x="3352800" y="1295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 dirty="0" err="1">
                  <a:latin typeface="Courier New" pitchFamily="49" charset="0"/>
                </a:rPr>
                <a:t>rmmovq</a:t>
              </a:r>
              <a:r>
                <a:rPr lang="en-US" sz="1400" dirty="0"/>
                <a:t> </a:t>
              </a:r>
              <a:r>
                <a:rPr lang="en-US" sz="1400" dirty="0" err="1"/>
                <a:t>rA</a:t>
              </a:r>
              <a:r>
                <a:rPr lang="en-US" sz="1400" dirty="0"/>
                <a:t>, D(</a:t>
              </a:r>
              <a:r>
                <a:rPr lang="en-US" sz="1400" dirty="0" err="1"/>
                <a:t>rB</a:t>
              </a:r>
              <a:r>
                <a:rPr lang="en-US" sz="1400" dirty="0"/>
                <a:t>)</a:t>
              </a:r>
            </a:p>
          </p:txBody>
        </p:sp>
        <p:sp>
          <p:nvSpPr>
            <p:cNvPr id="393230" name="Text Box 14"/>
            <p:cNvSpPr txBox="1">
              <a:spLocks noChangeArrowheads="1"/>
            </p:cNvSpPr>
            <p:nvPr/>
          </p:nvSpPr>
          <p:spPr bwMode="auto">
            <a:xfrm>
              <a:off x="3352800" y="1600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400"/>
            </a:p>
          </p:txBody>
        </p:sp>
        <p:sp>
          <p:nvSpPr>
            <p:cNvPr id="393231" name="Text Box 15"/>
            <p:cNvSpPr txBox="1">
              <a:spLocks noChangeArrowheads="1"/>
            </p:cNvSpPr>
            <p:nvPr/>
          </p:nvSpPr>
          <p:spPr bwMode="auto">
            <a:xfrm>
              <a:off x="3352800" y="2057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 dirty="0" err="1">
                  <a:latin typeface="Courier New" pitchFamily="49" charset="0"/>
                </a:rPr>
                <a:t>popq</a:t>
              </a:r>
              <a:r>
                <a:rPr lang="en-US" sz="1400" dirty="0"/>
                <a:t> </a:t>
              </a:r>
              <a:r>
                <a:rPr lang="en-US" sz="1400" dirty="0" err="1"/>
                <a:t>rA</a:t>
              </a:r>
              <a:endParaRPr lang="en-US" sz="1400" dirty="0"/>
            </a:p>
          </p:txBody>
        </p:sp>
        <p:sp>
          <p:nvSpPr>
            <p:cNvPr id="393232" name="Text Box 16"/>
            <p:cNvSpPr txBox="1">
              <a:spLocks noChangeArrowheads="1"/>
            </p:cNvSpPr>
            <p:nvPr/>
          </p:nvSpPr>
          <p:spPr bwMode="auto">
            <a:xfrm>
              <a:off x="3352800" y="2362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400"/>
            </a:p>
          </p:txBody>
        </p:sp>
        <p:sp>
          <p:nvSpPr>
            <p:cNvPr id="393233" name="Text Box 17"/>
            <p:cNvSpPr txBox="1">
              <a:spLocks noChangeArrowheads="1"/>
            </p:cNvSpPr>
            <p:nvPr/>
          </p:nvSpPr>
          <p:spPr bwMode="auto">
            <a:xfrm>
              <a:off x="3352800" y="2819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jXX Dest</a:t>
              </a:r>
            </a:p>
          </p:txBody>
        </p:sp>
        <p:sp>
          <p:nvSpPr>
            <p:cNvPr id="393234" name="Text Box 18"/>
            <p:cNvSpPr txBox="1">
              <a:spLocks noChangeArrowheads="1"/>
            </p:cNvSpPr>
            <p:nvPr/>
          </p:nvSpPr>
          <p:spPr bwMode="auto">
            <a:xfrm>
              <a:off x="3352800" y="3124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400"/>
            </a:p>
          </p:txBody>
        </p:sp>
        <p:sp>
          <p:nvSpPr>
            <p:cNvPr id="393235" name="Text Box 19"/>
            <p:cNvSpPr txBox="1">
              <a:spLocks noChangeArrowheads="1"/>
            </p:cNvSpPr>
            <p:nvPr/>
          </p:nvSpPr>
          <p:spPr bwMode="auto">
            <a:xfrm>
              <a:off x="3352800" y="3581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>
                  <a:latin typeface="Courier New" pitchFamily="49" charset="0"/>
                </a:rPr>
                <a:t>call</a:t>
              </a:r>
              <a:r>
                <a:rPr lang="en-US" sz="1400"/>
                <a:t> Dest</a:t>
              </a:r>
            </a:p>
          </p:txBody>
        </p:sp>
        <p:sp>
          <p:nvSpPr>
            <p:cNvPr id="393236" name="Text Box 20"/>
            <p:cNvSpPr txBox="1">
              <a:spLocks noChangeArrowheads="1"/>
            </p:cNvSpPr>
            <p:nvPr/>
          </p:nvSpPr>
          <p:spPr bwMode="auto">
            <a:xfrm>
              <a:off x="3352800" y="4343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>
                  <a:latin typeface="Courier New" pitchFamily="49" charset="0"/>
                </a:rPr>
                <a:t>ret</a:t>
              </a:r>
            </a:p>
          </p:txBody>
        </p:sp>
        <p:sp>
          <p:nvSpPr>
            <p:cNvPr id="393243" name="Text Box 27"/>
            <p:cNvSpPr txBox="1">
              <a:spLocks noChangeArrowheads="1"/>
            </p:cNvSpPr>
            <p:nvPr/>
          </p:nvSpPr>
          <p:spPr bwMode="auto">
            <a:xfrm>
              <a:off x="3352800" y="838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400"/>
            </a:p>
          </p:txBody>
        </p:sp>
        <p:sp>
          <p:nvSpPr>
            <p:cNvPr id="393245" name="Text Box 29"/>
            <p:cNvSpPr txBox="1">
              <a:spLocks noChangeArrowheads="1"/>
            </p:cNvSpPr>
            <p:nvPr/>
          </p:nvSpPr>
          <p:spPr bwMode="auto">
            <a:xfrm>
              <a:off x="3352800" y="3886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400"/>
            </a:p>
          </p:txBody>
        </p:sp>
        <p:sp>
          <p:nvSpPr>
            <p:cNvPr id="393250" name="Text Box 34"/>
            <p:cNvSpPr txBox="1">
              <a:spLocks noChangeArrowheads="1"/>
            </p:cNvSpPr>
            <p:nvPr/>
          </p:nvSpPr>
          <p:spPr bwMode="auto">
            <a:xfrm>
              <a:off x="2133600" y="1600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Execute</a:t>
              </a:r>
            </a:p>
          </p:txBody>
        </p:sp>
        <p:sp>
          <p:nvSpPr>
            <p:cNvPr id="393251" name="Text Box 35"/>
            <p:cNvSpPr txBox="1">
              <a:spLocks noChangeArrowheads="1"/>
            </p:cNvSpPr>
            <p:nvPr/>
          </p:nvSpPr>
          <p:spPr bwMode="auto">
            <a:xfrm>
              <a:off x="2133600" y="2362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Execute</a:t>
              </a:r>
            </a:p>
          </p:txBody>
        </p:sp>
        <p:sp>
          <p:nvSpPr>
            <p:cNvPr id="393252" name="Text Box 36"/>
            <p:cNvSpPr txBox="1">
              <a:spLocks noChangeArrowheads="1"/>
            </p:cNvSpPr>
            <p:nvPr/>
          </p:nvSpPr>
          <p:spPr bwMode="auto">
            <a:xfrm>
              <a:off x="2133600" y="3124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Execute</a:t>
              </a:r>
            </a:p>
          </p:txBody>
        </p:sp>
        <p:sp>
          <p:nvSpPr>
            <p:cNvPr id="393253" name="Text Box 37"/>
            <p:cNvSpPr txBox="1">
              <a:spLocks noChangeArrowheads="1"/>
            </p:cNvSpPr>
            <p:nvPr/>
          </p:nvSpPr>
          <p:spPr bwMode="auto">
            <a:xfrm>
              <a:off x="2133600" y="3886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Execute</a:t>
              </a:r>
            </a:p>
          </p:txBody>
        </p:sp>
        <p:sp>
          <p:nvSpPr>
            <p:cNvPr id="393254" name="Text Box 38"/>
            <p:cNvSpPr txBox="1">
              <a:spLocks noChangeArrowheads="1"/>
            </p:cNvSpPr>
            <p:nvPr/>
          </p:nvSpPr>
          <p:spPr bwMode="auto">
            <a:xfrm>
              <a:off x="2133600" y="4648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Execute</a:t>
              </a:r>
            </a:p>
          </p:txBody>
        </p:sp>
        <p:sp>
          <p:nvSpPr>
            <p:cNvPr id="393290" name="Text Box 74"/>
            <p:cNvSpPr txBox="1">
              <a:spLocks noChangeArrowheads="1"/>
            </p:cNvSpPr>
            <p:nvPr/>
          </p:nvSpPr>
          <p:spPr bwMode="auto">
            <a:xfrm>
              <a:off x="3352800" y="4648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 dirty="0" err="1"/>
                <a:t>valE</a:t>
              </a:r>
              <a:r>
                <a:rPr lang="en-US" sz="1400" dirty="0"/>
                <a:t> </a:t>
              </a:r>
              <a:r>
                <a:rPr lang="en-US" sz="1400" dirty="0">
                  <a:sym typeface="Symbol" pitchFamily="18" charset="2"/>
                </a:rPr>
                <a:t> </a:t>
              </a:r>
              <a:r>
                <a:rPr lang="en-US" sz="1400" dirty="0" err="1">
                  <a:sym typeface="Symbol" pitchFamily="18" charset="2"/>
                </a:rPr>
                <a:t>valB</a:t>
              </a:r>
              <a:r>
                <a:rPr lang="en-US" sz="1400" dirty="0">
                  <a:sym typeface="Symbol" pitchFamily="18" charset="2"/>
                </a:rPr>
                <a:t> + </a:t>
              </a:r>
              <a:r>
                <a:rPr lang="en-US" sz="1400" dirty="0">
                  <a:solidFill>
                    <a:srgbClr val="FF3300"/>
                  </a:solidFill>
                  <a:sym typeface="Symbol" pitchFamily="18" charset="2"/>
                </a:rPr>
                <a:t>8</a:t>
              </a:r>
            </a:p>
          </p:txBody>
        </p:sp>
        <p:sp>
          <p:nvSpPr>
            <p:cNvPr id="393291" name="Text Box 75"/>
            <p:cNvSpPr txBox="1">
              <a:spLocks noChangeArrowheads="1"/>
            </p:cNvSpPr>
            <p:nvPr/>
          </p:nvSpPr>
          <p:spPr bwMode="auto">
            <a:xfrm>
              <a:off x="6324600" y="4648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Increment stack pointer</a:t>
              </a:r>
            </a:p>
          </p:txBody>
        </p:sp>
        <p:sp>
          <p:nvSpPr>
            <p:cNvPr id="393292" name="Text Box 76"/>
            <p:cNvSpPr txBox="1">
              <a:spLocks noChangeArrowheads="1"/>
            </p:cNvSpPr>
            <p:nvPr/>
          </p:nvSpPr>
          <p:spPr bwMode="auto">
            <a:xfrm>
              <a:off x="3352800" y="4648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400"/>
            </a:p>
          </p:txBody>
        </p:sp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3346450" y="6985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valE </a:t>
              </a:r>
              <a:r>
                <a:rPr lang="en-US" sz="1400">
                  <a:sym typeface="Symbol" pitchFamily="18" charset="2"/>
                </a:rPr>
                <a:t> valB OP </a:t>
              </a:r>
              <a:r>
                <a:rPr lang="en-US" sz="1400">
                  <a:solidFill>
                    <a:srgbClr val="FF3300"/>
                  </a:solidFill>
                  <a:sym typeface="Symbol" pitchFamily="18" charset="2"/>
                </a:rPr>
                <a:t>valA</a:t>
              </a:r>
            </a:p>
          </p:txBody>
        </p:sp>
        <p:sp>
          <p:nvSpPr>
            <p:cNvPr id="37" name="Text Box 44"/>
            <p:cNvSpPr txBox="1">
              <a:spLocks noChangeArrowheads="1"/>
            </p:cNvSpPr>
            <p:nvPr/>
          </p:nvSpPr>
          <p:spPr bwMode="auto">
            <a:xfrm>
              <a:off x="6318250" y="6985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 dirty="0"/>
                <a:t>Perform ALU operation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3346450" y="-2349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400" dirty="0" err="1"/>
                <a:t>OPq</a:t>
              </a:r>
              <a:r>
                <a:rPr lang="en-US" sz="1400" dirty="0"/>
                <a:t> </a:t>
              </a:r>
              <a:r>
                <a:rPr lang="en-US" sz="1400" dirty="0" err="1"/>
                <a:t>rA</a:t>
              </a:r>
              <a:r>
                <a:rPr lang="en-US" sz="1400" dirty="0"/>
                <a:t>, </a:t>
              </a:r>
              <a:r>
                <a:rPr lang="en-US" sz="1400" dirty="0" err="1"/>
                <a:t>rB</a:t>
              </a:r>
              <a:endParaRPr lang="en-US" sz="1400" dirty="0"/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2127250" y="6985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400"/>
                <a:t>Execute</a:t>
              </a:r>
            </a:p>
          </p:txBody>
        </p:sp>
        <p:sp>
          <p:nvSpPr>
            <p:cNvPr id="40" name="Text Box 27"/>
            <p:cNvSpPr txBox="1">
              <a:spLocks noChangeArrowheads="1"/>
            </p:cNvSpPr>
            <p:nvPr/>
          </p:nvSpPr>
          <p:spPr bwMode="auto">
            <a:xfrm>
              <a:off x="3346450" y="698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400"/>
            </a:p>
          </p:txBody>
        </p:sp>
      </p:grp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2250" y="881062"/>
            <a:ext cx="8704262" cy="779463"/>
          </a:xfrm>
        </p:spPr>
        <p:txBody>
          <a:bodyPr/>
          <a:lstStyle/>
          <a:p>
            <a:r>
              <a:rPr lang="en-US" dirty="0"/>
              <a:t>ALU</a:t>
            </a:r>
            <a:br>
              <a:rPr lang="en-US" dirty="0"/>
            </a:br>
            <a:r>
              <a:rPr lang="en-US" dirty="0" err="1"/>
              <a:t>Oper</a:t>
            </a:r>
            <a:r>
              <a:rPr lang="en-US" dirty="0"/>
              <a:t>-</a:t>
            </a:r>
            <a:br>
              <a:rPr lang="en-US" dirty="0"/>
            </a:br>
            <a:r>
              <a:rPr lang="en-US" dirty="0" err="1"/>
              <a:t>ation</a:t>
            </a:r>
            <a:endParaRPr lang="en-US" dirty="0"/>
          </a:p>
        </p:txBody>
      </p:sp>
      <p:sp>
        <p:nvSpPr>
          <p:cNvPr id="395267" name="Text Box 3"/>
          <p:cNvSpPr txBox="1">
            <a:spLocks noChangeArrowheads="1"/>
          </p:cNvSpPr>
          <p:nvPr/>
        </p:nvSpPr>
        <p:spPr bwMode="auto">
          <a:xfrm>
            <a:off x="4876800" y="5857875"/>
            <a:ext cx="2819400" cy="30480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/>
          <a:lstStyle/>
          <a:p>
            <a:pPr algn="l">
              <a:spcBef>
                <a:spcPct val="50000"/>
              </a:spcBef>
            </a:pPr>
            <a:endParaRPr lang="en-US" sz="1600"/>
          </a:p>
        </p:txBody>
      </p:sp>
      <p:sp>
        <p:nvSpPr>
          <p:cNvPr id="395299" name="Text Box 35"/>
          <p:cNvSpPr txBox="1">
            <a:spLocks noChangeArrowheads="1"/>
          </p:cNvSpPr>
          <p:nvPr/>
        </p:nvSpPr>
        <p:spPr bwMode="auto">
          <a:xfrm>
            <a:off x="1752600" y="5629275"/>
            <a:ext cx="5715000" cy="106997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alufun</a:t>
            </a:r>
            <a:r>
              <a:rPr lang="en-US" sz="1600" dirty="0">
                <a:latin typeface="Courier New" pitchFamily="49" charset="0"/>
              </a:rPr>
              <a:t> = [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icode</a:t>
            </a:r>
            <a:r>
              <a:rPr lang="en-US" sz="1600" dirty="0">
                <a:latin typeface="Courier New" pitchFamily="49" charset="0"/>
              </a:rPr>
              <a:t> == IOPQ : </a:t>
            </a:r>
            <a:r>
              <a:rPr lang="en-US" sz="1600" dirty="0" err="1">
                <a:latin typeface="Courier New" pitchFamily="49" charset="0"/>
              </a:rPr>
              <a:t>ifun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1 : ALUADD;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];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892300" y="288925"/>
            <a:ext cx="7016750" cy="5187950"/>
            <a:chOff x="1517650" y="146050"/>
            <a:chExt cx="7016750" cy="5187950"/>
          </a:xfrm>
        </p:grpSpPr>
        <p:sp>
          <p:nvSpPr>
            <p:cNvPr id="395269" name="Text Box 5"/>
            <p:cNvSpPr txBox="1">
              <a:spLocks noChangeArrowheads="1"/>
            </p:cNvSpPr>
            <p:nvPr/>
          </p:nvSpPr>
          <p:spPr bwMode="auto">
            <a:xfrm>
              <a:off x="2743200" y="4267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valE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valB</a:t>
              </a:r>
              <a:r>
                <a:rPr lang="en-US" sz="1600" dirty="0">
                  <a:sym typeface="Symbol" pitchFamily="18" charset="2"/>
                </a:rPr>
                <a:t> </a:t>
              </a:r>
              <a:r>
                <a:rPr lang="en-US" sz="1600" dirty="0">
                  <a:solidFill>
                    <a:srgbClr val="FF3300"/>
                  </a:solidFill>
                  <a:sym typeface="Symbol" pitchFamily="18" charset="2"/>
                </a:rPr>
                <a:t>+</a:t>
              </a:r>
              <a:r>
                <a:rPr lang="en-US" sz="1600" dirty="0">
                  <a:sym typeface="Symbol" pitchFamily="18" charset="2"/>
                </a:rPr>
                <a:t> –8</a:t>
              </a:r>
            </a:p>
          </p:txBody>
        </p:sp>
        <p:sp>
          <p:nvSpPr>
            <p:cNvPr id="395270" name="Text Box 6"/>
            <p:cNvSpPr txBox="1">
              <a:spLocks noChangeArrowheads="1"/>
            </p:cNvSpPr>
            <p:nvPr/>
          </p:nvSpPr>
          <p:spPr bwMode="auto">
            <a:xfrm>
              <a:off x="5715000" y="4267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Decrement stack pointer</a:t>
              </a:r>
            </a:p>
          </p:txBody>
        </p:sp>
        <p:sp>
          <p:nvSpPr>
            <p:cNvPr id="395271" name="Text Box 7"/>
            <p:cNvSpPr txBox="1">
              <a:spLocks noChangeArrowheads="1"/>
            </p:cNvSpPr>
            <p:nvPr/>
          </p:nvSpPr>
          <p:spPr bwMode="auto">
            <a:xfrm>
              <a:off x="2743200" y="3505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>
                <a:sym typeface="Symbol" pitchFamily="18" charset="2"/>
              </a:endParaRPr>
            </a:p>
          </p:txBody>
        </p:sp>
        <p:sp>
          <p:nvSpPr>
            <p:cNvPr id="395272" name="Text Box 8"/>
            <p:cNvSpPr txBox="1">
              <a:spLocks noChangeArrowheads="1"/>
            </p:cNvSpPr>
            <p:nvPr/>
          </p:nvSpPr>
          <p:spPr bwMode="auto">
            <a:xfrm>
              <a:off x="5715000" y="3505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No operation</a:t>
              </a:r>
            </a:p>
          </p:txBody>
        </p:sp>
        <p:sp>
          <p:nvSpPr>
            <p:cNvPr id="395273" name="Text Box 9"/>
            <p:cNvSpPr txBox="1">
              <a:spLocks noChangeArrowheads="1"/>
            </p:cNvSpPr>
            <p:nvPr/>
          </p:nvSpPr>
          <p:spPr bwMode="auto">
            <a:xfrm>
              <a:off x="2743200" y="2743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valE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valB</a:t>
              </a:r>
              <a:r>
                <a:rPr lang="en-US" sz="1600" dirty="0">
                  <a:sym typeface="Symbol" pitchFamily="18" charset="2"/>
                </a:rPr>
                <a:t> </a:t>
              </a:r>
              <a:r>
                <a:rPr lang="en-US" sz="1600" dirty="0">
                  <a:solidFill>
                    <a:srgbClr val="FF3300"/>
                  </a:solidFill>
                  <a:sym typeface="Symbol" pitchFamily="18" charset="2"/>
                </a:rPr>
                <a:t>+</a:t>
              </a:r>
              <a:r>
                <a:rPr lang="en-US" sz="1600" dirty="0">
                  <a:sym typeface="Symbol" pitchFamily="18" charset="2"/>
                </a:rPr>
                <a:t> 8</a:t>
              </a:r>
            </a:p>
          </p:txBody>
        </p:sp>
        <p:sp>
          <p:nvSpPr>
            <p:cNvPr id="395274" name="Text Box 10"/>
            <p:cNvSpPr txBox="1">
              <a:spLocks noChangeArrowheads="1"/>
            </p:cNvSpPr>
            <p:nvPr/>
          </p:nvSpPr>
          <p:spPr bwMode="auto">
            <a:xfrm>
              <a:off x="5715000" y="2743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Increment stack pointer</a:t>
              </a:r>
            </a:p>
          </p:txBody>
        </p:sp>
        <p:sp>
          <p:nvSpPr>
            <p:cNvPr id="395275" name="Text Box 11"/>
            <p:cNvSpPr txBox="1">
              <a:spLocks noChangeArrowheads="1"/>
            </p:cNvSpPr>
            <p:nvPr/>
          </p:nvSpPr>
          <p:spPr bwMode="auto">
            <a:xfrm>
              <a:off x="2743200" y="1981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valE </a:t>
              </a:r>
              <a:r>
                <a:rPr lang="en-US" sz="1600">
                  <a:sym typeface="Symbol" pitchFamily="18" charset="2"/>
                </a:rPr>
                <a:t> valB </a:t>
              </a:r>
              <a:r>
                <a:rPr lang="en-US" sz="1600">
                  <a:solidFill>
                    <a:srgbClr val="FF3300"/>
                  </a:solidFill>
                  <a:sym typeface="Symbol" pitchFamily="18" charset="2"/>
                </a:rPr>
                <a:t>+</a:t>
              </a:r>
              <a:r>
                <a:rPr lang="en-US" sz="1600">
                  <a:sym typeface="Symbol" pitchFamily="18" charset="2"/>
                </a:rPr>
                <a:t> valC</a:t>
              </a:r>
            </a:p>
          </p:txBody>
        </p:sp>
        <p:sp>
          <p:nvSpPr>
            <p:cNvPr id="395276" name="Text Box 12"/>
            <p:cNvSpPr txBox="1">
              <a:spLocks noChangeArrowheads="1"/>
            </p:cNvSpPr>
            <p:nvPr/>
          </p:nvSpPr>
          <p:spPr bwMode="auto">
            <a:xfrm>
              <a:off x="5715000" y="1981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Compute effective address</a:t>
              </a:r>
            </a:p>
          </p:txBody>
        </p:sp>
        <p:sp>
          <p:nvSpPr>
            <p:cNvPr id="395277" name="Text Box 13"/>
            <p:cNvSpPr txBox="1">
              <a:spLocks noChangeArrowheads="1"/>
            </p:cNvSpPr>
            <p:nvPr/>
          </p:nvSpPr>
          <p:spPr bwMode="auto">
            <a:xfrm>
              <a:off x="2743200" y="1219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valE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0 </a:t>
              </a:r>
              <a:r>
                <a:rPr lang="en-US" sz="1600" dirty="0">
                  <a:solidFill>
                    <a:srgbClr val="FF3300"/>
                  </a:solidFill>
                  <a:sym typeface="Symbol" pitchFamily="18" charset="2"/>
                </a:rPr>
                <a:t>+</a:t>
              </a:r>
              <a:r>
                <a:rPr lang="en-US" sz="1600" dirty="0">
                  <a:sym typeface="Symbol" pitchFamily="18" charset="2"/>
                </a:rPr>
                <a:t> </a:t>
              </a:r>
              <a:r>
                <a:rPr lang="en-US" sz="1600" dirty="0" err="1">
                  <a:sym typeface="Symbol" pitchFamily="18" charset="2"/>
                </a:rPr>
                <a:t>valA</a:t>
              </a:r>
              <a:endParaRPr lang="en-US" sz="1600" dirty="0">
                <a:sym typeface="Symbol" pitchFamily="18" charset="2"/>
              </a:endParaRPr>
            </a:p>
          </p:txBody>
        </p:sp>
        <p:sp>
          <p:nvSpPr>
            <p:cNvPr id="395278" name="Text Box 14"/>
            <p:cNvSpPr txBox="1">
              <a:spLocks noChangeArrowheads="1"/>
            </p:cNvSpPr>
            <p:nvPr/>
          </p:nvSpPr>
          <p:spPr bwMode="auto">
            <a:xfrm>
              <a:off x="5715000" y="1219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Pass </a:t>
              </a:r>
              <a:r>
                <a:rPr lang="en-US" sz="1600" dirty="0" err="1"/>
                <a:t>valA</a:t>
              </a:r>
              <a:r>
                <a:rPr lang="en-US" sz="1600" dirty="0"/>
                <a:t> through ALU</a:t>
              </a:r>
            </a:p>
          </p:txBody>
        </p:sp>
        <p:sp>
          <p:nvSpPr>
            <p:cNvPr id="395279" name="Text Box 15"/>
            <p:cNvSpPr txBox="1">
              <a:spLocks noChangeArrowheads="1"/>
            </p:cNvSpPr>
            <p:nvPr/>
          </p:nvSpPr>
          <p:spPr bwMode="auto">
            <a:xfrm>
              <a:off x="2743200" y="914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cmovXX</a:t>
              </a:r>
              <a:r>
                <a:rPr lang="en-US" sz="1600" dirty="0"/>
                <a:t> </a:t>
              </a:r>
              <a:r>
                <a:rPr lang="en-US" sz="1600" dirty="0" err="1"/>
                <a:t>rA</a:t>
              </a:r>
              <a:r>
                <a:rPr lang="en-US" sz="1600" dirty="0"/>
                <a:t>, </a:t>
              </a:r>
              <a:r>
                <a:rPr lang="en-US" sz="1600" dirty="0" err="1"/>
                <a:t>rB</a:t>
              </a:r>
              <a:endParaRPr lang="en-US" sz="1600" dirty="0"/>
            </a:p>
          </p:txBody>
        </p:sp>
        <p:sp>
          <p:nvSpPr>
            <p:cNvPr id="395280" name="Text Box 16"/>
            <p:cNvSpPr txBox="1">
              <a:spLocks noChangeArrowheads="1"/>
            </p:cNvSpPr>
            <p:nvPr/>
          </p:nvSpPr>
          <p:spPr bwMode="auto">
            <a:xfrm>
              <a:off x="1524000" y="1219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95281" name="Text Box 17"/>
            <p:cNvSpPr txBox="1">
              <a:spLocks noChangeArrowheads="1"/>
            </p:cNvSpPr>
            <p:nvPr/>
          </p:nvSpPr>
          <p:spPr bwMode="auto">
            <a:xfrm>
              <a:off x="2743200" y="1676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rmmovl</a:t>
              </a:r>
              <a:r>
                <a:rPr lang="en-US" sz="1600"/>
                <a:t> rA, D(rB)</a:t>
              </a:r>
            </a:p>
          </p:txBody>
        </p:sp>
        <p:sp>
          <p:nvSpPr>
            <p:cNvPr id="395282" name="Text Box 18"/>
            <p:cNvSpPr txBox="1">
              <a:spLocks noChangeArrowheads="1"/>
            </p:cNvSpPr>
            <p:nvPr/>
          </p:nvSpPr>
          <p:spPr bwMode="auto">
            <a:xfrm>
              <a:off x="2743200" y="1981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95283" name="Text Box 19"/>
            <p:cNvSpPr txBox="1">
              <a:spLocks noChangeArrowheads="1"/>
            </p:cNvSpPr>
            <p:nvPr/>
          </p:nvSpPr>
          <p:spPr bwMode="auto">
            <a:xfrm>
              <a:off x="2743200" y="2438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>
                  <a:latin typeface="Courier New" pitchFamily="49" charset="0"/>
                </a:rPr>
                <a:t>popq</a:t>
              </a:r>
              <a:r>
                <a:rPr lang="en-US" sz="1600" dirty="0"/>
                <a:t> </a:t>
              </a:r>
              <a:r>
                <a:rPr lang="en-US" sz="1600" dirty="0" err="1"/>
                <a:t>rA</a:t>
              </a:r>
              <a:endParaRPr lang="en-US" sz="1600" dirty="0"/>
            </a:p>
          </p:txBody>
        </p:sp>
        <p:sp>
          <p:nvSpPr>
            <p:cNvPr id="395284" name="Text Box 20"/>
            <p:cNvSpPr txBox="1">
              <a:spLocks noChangeArrowheads="1"/>
            </p:cNvSpPr>
            <p:nvPr/>
          </p:nvSpPr>
          <p:spPr bwMode="auto">
            <a:xfrm>
              <a:off x="2743200" y="2743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95285" name="Text Box 21"/>
            <p:cNvSpPr txBox="1">
              <a:spLocks noChangeArrowheads="1"/>
            </p:cNvSpPr>
            <p:nvPr/>
          </p:nvSpPr>
          <p:spPr bwMode="auto">
            <a:xfrm>
              <a:off x="2743200" y="3200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jXX Dest</a:t>
              </a:r>
            </a:p>
          </p:txBody>
        </p:sp>
        <p:sp>
          <p:nvSpPr>
            <p:cNvPr id="395286" name="Text Box 22"/>
            <p:cNvSpPr txBox="1">
              <a:spLocks noChangeArrowheads="1"/>
            </p:cNvSpPr>
            <p:nvPr/>
          </p:nvSpPr>
          <p:spPr bwMode="auto">
            <a:xfrm>
              <a:off x="2743200" y="3505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95287" name="Text Box 23"/>
            <p:cNvSpPr txBox="1">
              <a:spLocks noChangeArrowheads="1"/>
            </p:cNvSpPr>
            <p:nvPr/>
          </p:nvSpPr>
          <p:spPr bwMode="auto">
            <a:xfrm>
              <a:off x="2743200" y="3962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call</a:t>
              </a:r>
              <a:r>
                <a:rPr lang="en-US" sz="1600"/>
                <a:t> Dest</a:t>
              </a:r>
            </a:p>
          </p:txBody>
        </p:sp>
        <p:sp>
          <p:nvSpPr>
            <p:cNvPr id="395288" name="Text Box 24"/>
            <p:cNvSpPr txBox="1">
              <a:spLocks noChangeArrowheads="1"/>
            </p:cNvSpPr>
            <p:nvPr/>
          </p:nvSpPr>
          <p:spPr bwMode="auto">
            <a:xfrm>
              <a:off x="2743200" y="47244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ret</a:t>
              </a:r>
            </a:p>
          </p:txBody>
        </p:sp>
        <p:sp>
          <p:nvSpPr>
            <p:cNvPr id="395289" name="Text Box 25"/>
            <p:cNvSpPr txBox="1">
              <a:spLocks noChangeArrowheads="1"/>
            </p:cNvSpPr>
            <p:nvPr/>
          </p:nvSpPr>
          <p:spPr bwMode="auto">
            <a:xfrm>
              <a:off x="2743200" y="1219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95290" name="Text Box 26"/>
            <p:cNvSpPr txBox="1">
              <a:spLocks noChangeArrowheads="1"/>
            </p:cNvSpPr>
            <p:nvPr/>
          </p:nvSpPr>
          <p:spPr bwMode="auto">
            <a:xfrm>
              <a:off x="2743200" y="4267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95291" name="Text Box 27"/>
            <p:cNvSpPr txBox="1">
              <a:spLocks noChangeArrowheads="1"/>
            </p:cNvSpPr>
            <p:nvPr/>
          </p:nvSpPr>
          <p:spPr bwMode="auto">
            <a:xfrm>
              <a:off x="1524000" y="1981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95292" name="Text Box 28"/>
            <p:cNvSpPr txBox="1">
              <a:spLocks noChangeArrowheads="1"/>
            </p:cNvSpPr>
            <p:nvPr/>
          </p:nvSpPr>
          <p:spPr bwMode="auto">
            <a:xfrm>
              <a:off x="1524000" y="2743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95293" name="Text Box 29"/>
            <p:cNvSpPr txBox="1">
              <a:spLocks noChangeArrowheads="1"/>
            </p:cNvSpPr>
            <p:nvPr/>
          </p:nvSpPr>
          <p:spPr bwMode="auto">
            <a:xfrm>
              <a:off x="1524000" y="3505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95294" name="Text Box 30"/>
            <p:cNvSpPr txBox="1">
              <a:spLocks noChangeArrowheads="1"/>
            </p:cNvSpPr>
            <p:nvPr/>
          </p:nvSpPr>
          <p:spPr bwMode="auto">
            <a:xfrm>
              <a:off x="1524000" y="4267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95295" name="Text Box 31"/>
            <p:cNvSpPr txBox="1">
              <a:spLocks noChangeArrowheads="1"/>
            </p:cNvSpPr>
            <p:nvPr/>
          </p:nvSpPr>
          <p:spPr bwMode="auto">
            <a:xfrm>
              <a:off x="1524000" y="502920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395296" name="Text Box 32"/>
            <p:cNvSpPr txBox="1">
              <a:spLocks noChangeArrowheads="1"/>
            </p:cNvSpPr>
            <p:nvPr/>
          </p:nvSpPr>
          <p:spPr bwMode="auto">
            <a:xfrm>
              <a:off x="2743200" y="502920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valE</a:t>
              </a:r>
              <a:r>
                <a:rPr lang="en-US" sz="1600" dirty="0"/>
                <a:t> </a:t>
              </a:r>
              <a:r>
                <a:rPr lang="en-US" sz="1600" dirty="0">
                  <a:sym typeface="Symbol" pitchFamily="18" charset="2"/>
                </a:rPr>
                <a:t> </a:t>
              </a:r>
              <a:r>
                <a:rPr lang="en-US" sz="1600" dirty="0" err="1">
                  <a:sym typeface="Symbol" pitchFamily="18" charset="2"/>
                </a:rPr>
                <a:t>valB</a:t>
              </a:r>
              <a:r>
                <a:rPr lang="en-US" sz="1600" dirty="0">
                  <a:sym typeface="Symbol" pitchFamily="18" charset="2"/>
                </a:rPr>
                <a:t> </a:t>
              </a:r>
              <a:r>
                <a:rPr lang="en-US" sz="1600" dirty="0">
                  <a:solidFill>
                    <a:srgbClr val="FF3300"/>
                  </a:solidFill>
                  <a:sym typeface="Symbol" pitchFamily="18" charset="2"/>
                </a:rPr>
                <a:t>+</a:t>
              </a:r>
              <a:r>
                <a:rPr lang="en-US" sz="1600" dirty="0">
                  <a:sym typeface="Symbol" pitchFamily="18" charset="2"/>
                </a:rPr>
                <a:t> 8</a:t>
              </a:r>
            </a:p>
          </p:txBody>
        </p:sp>
        <p:sp>
          <p:nvSpPr>
            <p:cNvPr id="395297" name="Text Box 33"/>
            <p:cNvSpPr txBox="1">
              <a:spLocks noChangeArrowheads="1"/>
            </p:cNvSpPr>
            <p:nvPr/>
          </p:nvSpPr>
          <p:spPr bwMode="auto">
            <a:xfrm>
              <a:off x="5715000" y="502920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Increment stack pointer</a:t>
              </a:r>
            </a:p>
          </p:txBody>
        </p:sp>
        <p:sp>
          <p:nvSpPr>
            <p:cNvPr id="395298" name="Text Box 34"/>
            <p:cNvSpPr txBox="1">
              <a:spLocks noChangeArrowheads="1"/>
            </p:cNvSpPr>
            <p:nvPr/>
          </p:nvSpPr>
          <p:spPr bwMode="auto">
            <a:xfrm>
              <a:off x="2743200" y="502920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2736850" y="450850"/>
              <a:ext cx="2819400" cy="304800"/>
            </a:xfrm>
            <a:prstGeom prst="rect">
              <a:avLst/>
            </a:prstGeom>
            <a:solidFill>
              <a:srgbClr val="99FFCC"/>
            </a:solidFill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valE </a:t>
              </a:r>
              <a:r>
                <a:rPr lang="en-US" sz="1600">
                  <a:sym typeface="Symbol" pitchFamily="18" charset="2"/>
                </a:rPr>
                <a:t> valB </a:t>
              </a:r>
              <a:r>
                <a:rPr lang="en-US" sz="1600">
                  <a:solidFill>
                    <a:srgbClr val="FF3300"/>
                  </a:solidFill>
                  <a:sym typeface="Symbol" pitchFamily="18" charset="2"/>
                </a:rPr>
                <a:t>OP</a:t>
              </a:r>
              <a:r>
                <a:rPr lang="en-US" sz="1600">
                  <a:sym typeface="Symbol" pitchFamily="18" charset="2"/>
                </a:rPr>
                <a:t> valA</a:t>
              </a:r>
            </a:p>
          </p:txBody>
        </p:sp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5708650" y="450850"/>
              <a:ext cx="2819400" cy="3048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/>
                <a:t>Perform ALU operation</a:t>
              </a:r>
            </a:p>
          </p:txBody>
        </p:sp>
        <p:sp>
          <p:nvSpPr>
            <p:cNvPr id="38" name="Text Box 15"/>
            <p:cNvSpPr txBox="1">
              <a:spLocks noChangeArrowheads="1"/>
            </p:cNvSpPr>
            <p:nvPr/>
          </p:nvSpPr>
          <p:spPr bwMode="auto">
            <a:xfrm>
              <a:off x="2736850" y="1460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OPl rA, rB</a:t>
              </a:r>
            </a:p>
          </p:txBody>
        </p: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1517650" y="450850"/>
              <a:ext cx="12192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Execute</a:t>
              </a:r>
            </a:p>
          </p:txBody>
        </p:sp>
        <p:sp>
          <p:nvSpPr>
            <p:cNvPr id="40" name="Text Box 25"/>
            <p:cNvSpPr txBox="1">
              <a:spLocks noChangeArrowheads="1"/>
            </p:cNvSpPr>
            <p:nvPr/>
          </p:nvSpPr>
          <p:spPr bwMode="auto">
            <a:xfrm>
              <a:off x="2736850" y="450850"/>
              <a:ext cx="2819400" cy="304800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endParaRPr lang="en-US" sz="1600"/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Instruction Set #3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46050" y="838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/>
              <a:t>Byte</a:t>
            </a:r>
          </a:p>
        </p:txBody>
      </p: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pushq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584" name="Rectangle 24"/>
          <p:cNvSpPr>
            <a:spLocks noChangeArrowheads="1"/>
          </p:cNvSpPr>
          <p:nvPr/>
        </p:nvSpPr>
        <p:spPr bwMode="auto">
          <a:xfrm>
            <a:off x="146050" y="44196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jXX </a:t>
            </a:r>
            <a:r>
              <a:rPr lang="en-US" sz="1400" b="0"/>
              <a:t>Dest</a:t>
            </a:r>
          </a:p>
        </p:txBody>
      </p: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2051050" y="4419600"/>
            <a:ext cx="609600" cy="304800"/>
            <a:chOff x="1536" y="2784"/>
            <a:chExt cx="384" cy="192"/>
          </a:xfrm>
        </p:grpSpPr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1536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/>
                <a:t>fn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1536" y="278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589" name="Rectangle 29"/>
          <p:cNvSpPr>
            <a:spLocks noChangeArrowheads="1"/>
          </p:cNvSpPr>
          <p:nvPr/>
        </p:nvSpPr>
        <p:spPr bwMode="auto">
          <a:xfrm>
            <a:off x="2660650" y="441325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01" name="Rectangle 41"/>
          <p:cNvSpPr>
            <a:spLocks noChangeArrowheads="1"/>
          </p:cNvSpPr>
          <p:nvPr/>
        </p:nvSpPr>
        <p:spPr bwMode="auto">
          <a:xfrm>
            <a:off x="146050" y="4876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call </a:t>
            </a:r>
            <a:r>
              <a:rPr lang="en-US" sz="1400" b="0"/>
              <a:t>Dest</a:t>
            </a:r>
          </a:p>
        </p:txBody>
      </p:sp>
      <p:grpSp>
        <p:nvGrpSpPr>
          <p:cNvPr id="13" name="Group 205"/>
          <p:cNvGrpSpPr>
            <a:grpSpLocks/>
          </p:cNvGrpSpPr>
          <p:nvPr/>
        </p:nvGrpSpPr>
        <p:grpSpPr bwMode="auto">
          <a:xfrm>
            <a:off x="2051050" y="4876800"/>
            <a:ext cx="609600" cy="304800"/>
            <a:chOff x="1536" y="3072"/>
            <a:chExt cx="384" cy="192"/>
          </a:xfrm>
        </p:grpSpPr>
        <p:sp>
          <p:nvSpPr>
            <p:cNvPr id="322603" name="Rectangle 43"/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1536" y="307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06" name="Rectangle 46"/>
          <p:cNvSpPr>
            <a:spLocks noChangeArrowheads="1"/>
          </p:cNvSpPr>
          <p:nvPr/>
        </p:nvSpPr>
        <p:spPr bwMode="auto">
          <a:xfrm>
            <a:off x="2660650" y="4876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err="1"/>
              <a:t>Dest</a:t>
            </a:r>
            <a:endParaRPr lang="en-US" sz="1400" b="0" dirty="0"/>
          </a:p>
        </p:txBody>
      </p: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cmovXX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/>
                  <a:t>fn</a:t>
                </a:r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18" name="Rectangle 58"/>
          <p:cNvSpPr>
            <a:spLocks noChangeArrowheads="1"/>
          </p:cNvSpPr>
          <p:nvPr/>
        </p:nvSpPr>
        <p:spPr bwMode="auto">
          <a:xfrm>
            <a:off x="146050" y="2590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irmovq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V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 err="1"/>
              <a:t>rB</a:t>
            </a:r>
            <a:endParaRPr lang="en-US" sz="1400" b="0" dirty="0"/>
          </a:p>
        </p:txBody>
      </p:sp>
      <p:grpSp>
        <p:nvGrpSpPr>
          <p:cNvPr id="18" name="Group 200"/>
          <p:cNvGrpSpPr>
            <a:grpSpLocks/>
          </p:cNvGrpSpPr>
          <p:nvPr/>
        </p:nvGrpSpPr>
        <p:grpSpPr bwMode="auto">
          <a:xfrm>
            <a:off x="2051050" y="2590800"/>
            <a:ext cx="609600" cy="304800"/>
            <a:chOff x="1536" y="1632"/>
            <a:chExt cx="384" cy="192"/>
          </a:xfrm>
        </p:grpSpPr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1536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19" name="Group 199"/>
          <p:cNvGrpSpPr>
            <a:grpSpLocks/>
          </p:cNvGrpSpPr>
          <p:nvPr/>
        </p:nvGrpSpPr>
        <p:grpSpPr bwMode="auto">
          <a:xfrm>
            <a:off x="2660650" y="2590800"/>
            <a:ext cx="609600" cy="304800"/>
            <a:chOff x="1920" y="1632"/>
            <a:chExt cx="384" cy="192"/>
          </a:xfrm>
        </p:grpSpPr>
        <p:sp>
          <p:nvSpPr>
            <p:cNvPr id="322624" name="Rectangle 64"/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F</a:t>
              </a:r>
            </a:p>
          </p:txBody>
        </p:sp>
        <p:sp>
          <p:nvSpPr>
            <p:cNvPr id="322625" name="Rectangle 65"/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26" name="Rectangle 66"/>
            <p:cNvSpPr>
              <a:spLocks noChangeArrowheads="1"/>
            </p:cNvSpPr>
            <p:nvPr/>
          </p:nvSpPr>
          <p:spPr bwMode="auto">
            <a:xfrm>
              <a:off x="1920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27" name="Rectangle 67"/>
          <p:cNvSpPr>
            <a:spLocks noChangeArrowheads="1"/>
          </p:cNvSpPr>
          <p:nvPr/>
        </p:nvSpPr>
        <p:spPr bwMode="auto">
          <a:xfrm>
            <a:off x="3270250" y="2590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V</a:t>
            </a:r>
          </a:p>
        </p:txBody>
      </p:sp>
      <p:sp>
        <p:nvSpPr>
          <p:cNvPr id="322629" name="Rectangle 69"/>
          <p:cNvSpPr>
            <a:spLocks noChangeArrowheads="1"/>
          </p:cNvSpPr>
          <p:nvPr/>
        </p:nvSpPr>
        <p:spPr bwMode="auto">
          <a:xfrm>
            <a:off x="146050" y="30480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rmmovq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 err="1"/>
              <a:t>rA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</a:t>
            </a:r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2051050" y="3048000"/>
            <a:ext cx="609600" cy="304800"/>
            <a:chOff x="1536" y="1920"/>
            <a:chExt cx="384" cy="192"/>
          </a:xfrm>
        </p:grpSpPr>
        <p:sp>
          <p:nvSpPr>
            <p:cNvPr id="322631" name="Rectangle 71"/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33" name="Rectangle 73"/>
            <p:cNvSpPr>
              <a:spLocks noChangeArrowheads="1"/>
            </p:cNvSpPr>
            <p:nvPr/>
          </p:nvSpPr>
          <p:spPr bwMode="auto">
            <a:xfrm>
              <a:off x="1536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2660650" y="3048000"/>
            <a:ext cx="609600" cy="304800"/>
            <a:chOff x="1920" y="1920"/>
            <a:chExt cx="384" cy="192"/>
          </a:xfrm>
        </p:grpSpPr>
        <p:sp>
          <p:nvSpPr>
            <p:cNvPr id="322635" name="Rectangle 75"/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36" name="Rectangle 7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37" name="Rectangle 77"/>
            <p:cNvSpPr>
              <a:spLocks noChangeArrowheads="1"/>
            </p:cNvSpPr>
            <p:nvPr/>
          </p:nvSpPr>
          <p:spPr bwMode="auto">
            <a:xfrm>
              <a:off x="1920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3270250" y="30480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322640" name="Rectangle 80"/>
          <p:cNvSpPr>
            <a:spLocks noChangeArrowheads="1"/>
          </p:cNvSpPr>
          <p:nvPr/>
        </p:nvSpPr>
        <p:spPr bwMode="auto">
          <a:xfrm>
            <a:off x="146050" y="3505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mrmovq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), </a:t>
            </a:r>
            <a:r>
              <a:rPr lang="en-US" sz="1400" b="0" dirty="0" err="1"/>
              <a:t>rA</a:t>
            </a:r>
            <a:endParaRPr lang="en-US" sz="1400" b="0" dirty="0"/>
          </a:p>
        </p:txBody>
      </p:sp>
      <p:grpSp>
        <p:nvGrpSpPr>
          <p:cNvPr id="24" name="Group 194"/>
          <p:cNvGrpSpPr>
            <a:grpSpLocks/>
          </p:cNvGrpSpPr>
          <p:nvPr/>
        </p:nvGrpSpPr>
        <p:grpSpPr bwMode="auto">
          <a:xfrm>
            <a:off x="2051050" y="3505200"/>
            <a:ext cx="609600" cy="304800"/>
            <a:chOff x="1536" y="2208"/>
            <a:chExt cx="384" cy="192"/>
          </a:xfrm>
        </p:grpSpPr>
        <p:sp>
          <p:nvSpPr>
            <p:cNvPr id="322642" name="Rectangle 82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322643" name="Rectangle 83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44" name="Rectangle 84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5" name="Group 193"/>
          <p:cNvGrpSpPr>
            <a:grpSpLocks/>
          </p:cNvGrpSpPr>
          <p:nvPr/>
        </p:nvGrpSpPr>
        <p:grpSpPr bwMode="auto">
          <a:xfrm>
            <a:off x="2660650" y="3505200"/>
            <a:ext cx="609600" cy="304800"/>
            <a:chOff x="1920" y="2208"/>
            <a:chExt cx="384" cy="192"/>
          </a:xfrm>
        </p:grpSpPr>
        <p:sp>
          <p:nvSpPr>
            <p:cNvPr id="322646" name="Rectangle 86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47" name="Rectangle 87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48" name="Rectangle 88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49" name="Rectangle 89"/>
          <p:cNvSpPr>
            <a:spLocks noChangeArrowheads="1"/>
          </p:cNvSpPr>
          <p:nvPr/>
        </p:nvSpPr>
        <p:spPr bwMode="auto">
          <a:xfrm>
            <a:off x="3270250" y="35052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4" name="Group 322563"/>
          <p:cNvGrpSpPr/>
          <p:nvPr/>
        </p:nvGrpSpPr>
        <p:grpSpPr>
          <a:xfrm>
            <a:off x="2051050" y="831850"/>
            <a:ext cx="6096000" cy="311150"/>
            <a:chOff x="2051050" y="831850"/>
            <a:chExt cx="6096000" cy="311150"/>
          </a:xfrm>
        </p:grpSpPr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051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26606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2702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798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44894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99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57086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63182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69278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75374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9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318250" y="3041650"/>
            <a:ext cx="2362200" cy="2057400"/>
            <a:chOff x="8680450" y="3727450"/>
            <a:chExt cx="2362200" cy="2057400"/>
          </a:xfrm>
        </p:grpSpPr>
        <p:sp>
          <p:nvSpPr>
            <p:cNvPr id="2" name="Rectangle 1"/>
            <p:cNvSpPr/>
            <p:nvPr/>
          </p:nvSpPr>
          <p:spPr bwMode="auto">
            <a:xfrm>
              <a:off x="8680450" y="3727450"/>
              <a:ext cx="2362200" cy="20574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noFill/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grpSp>
          <p:nvGrpSpPr>
            <p:cNvPr id="115" name="Group 220"/>
            <p:cNvGrpSpPr>
              <a:grpSpLocks/>
            </p:cNvGrpSpPr>
            <p:nvPr/>
          </p:nvGrpSpPr>
          <p:grpSpPr bwMode="auto">
            <a:xfrm>
              <a:off x="8756650" y="3879850"/>
              <a:ext cx="2133600" cy="1752600"/>
              <a:chOff x="4368" y="816"/>
              <a:chExt cx="1344" cy="1104"/>
            </a:xfrm>
          </p:grpSpPr>
          <p:sp>
            <p:nvSpPr>
              <p:cNvPr id="116" name="Rectangle 118"/>
              <p:cNvSpPr>
                <a:spLocks noChangeArrowheads="1"/>
              </p:cNvSpPr>
              <p:nvPr/>
            </p:nvSpPr>
            <p:spPr bwMode="auto">
              <a:xfrm>
                <a:off x="4512" y="864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 dirty="0" err="1">
                    <a:latin typeface="Courier New" pitchFamily="49" charset="0"/>
                  </a:rPr>
                  <a:t>addq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grpSp>
            <p:nvGrpSpPr>
              <p:cNvPr id="117" name="Group 183"/>
              <p:cNvGrpSpPr>
                <a:grpSpLocks/>
              </p:cNvGrpSpPr>
              <p:nvPr/>
            </p:nvGrpSpPr>
            <p:grpSpPr bwMode="auto">
              <a:xfrm>
                <a:off x="4944" y="864"/>
                <a:ext cx="384" cy="192"/>
                <a:chOff x="4560" y="864"/>
                <a:chExt cx="384" cy="192"/>
              </a:xfrm>
            </p:grpSpPr>
            <p:sp>
              <p:nvSpPr>
                <p:cNvPr id="138" name="Rectangle 120"/>
                <p:cNvSpPr>
                  <a:spLocks noChangeArrowheads="1"/>
                </p:cNvSpPr>
                <p:nvPr/>
              </p:nvSpPr>
              <p:spPr bwMode="auto">
                <a:xfrm>
                  <a:off x="4560" y="86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 dirty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9" name="Rectangle 121"/>
                <p:cNvSpPr>
                  <a:spLocks noChangeArrowheads="1"/>
                </p:cNvSpPr>
                <p:nvPr/>
              </p:nvSpPr>
              <p:spPr bwMode="auto">
                <a:xfrm>
                  <a:off x="4752" y="86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 dirty="0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140" name="Rectangle 122"/>
                <p:cNvSpPr>
                  <a:spLocks noChangeArrowheads="1"/>
                </p:cNvSpPr>
                <p:nvPr/>
              </p:nvSpPr>
              <p:spPr bwMode="auto">
                <a:xfrm>
                  <a:off x="4560" y="86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18" name="Rectangle 123"/>
              <p:cNvSpPr>
                <a:spLocks noChangeArrowheads="1"/>
              </p:cNvSpPr>
              <p:nvPr/>
            </p:nvSpPr>
            <p:spPr bwMode="auto">
              <a:xfrm>
                <a:off x="4512" y="1152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 dirty="0" err="1">
                    <a:latin typeface="Courier New" pitchFamily="49" charset="0"/>
                  </a:rPr>
                  <a:t>subq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grpSp>
            <p:nvGrpSpPr>
              <p:cNvPr id="123" name="Group 182"/>
              <p:cNvGrpSpPr>
                <a:grpSpLocks/>
              </p:cNvGrpSpPr>
              <p:nvPr/>
            </p:nvGrpSpPr>
            <p:grpSpPr bwMode="auto">
              <a:xfrm>
                <a:off x="4944" y="1152"/>
                <a:ext cx="384" cy="192"/>
                <a:chOff x="4560" y="1152"/>
                <a:chExt cx="384" cy="192"/>
              </a:xfrm>
            </p:grpSpPr>
            <p:sp>
              <p:nvSpPr>
                <p:cNvPr id="135" name="Rectangle 125"/>
                <p:cNvSpPr>
                  <a:spLocks noChangeArrowheads="1"/>
                </p:cNvSpPr>
                <p:nvPr/>
              </p:nvSpPr>
              <p:spPr bwMode="auto">
                <a:xfrm>
                  <a:off x="4560" y="115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6" name="Rectangle 126"/>
                <p:cNvSpPr>
                  <a:spLocks noChangeArrowheads="1"/>
                </p:cNvSpPr>
                <p:nvPr/>
              </p:nvSpPr>
              <p:spPr bwMode="auto">
                <a:xfrm>
                  <a:off x="4752" y="115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137" name="Rectangle 127"/>
                <p:cNvSpPr>
                  <a:spLocks noChangeArrowheads="1"/>
                </p:cNvSpPr>
                <p:nvPr/>
              </p:nvSpPr>
              <p:spPr bwMode="auto">
                <a:xfrm>
                  <a:off x="4560" y="1152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4" name="Rectangle 128"/>
              <p:cNvSpPr>
                <a:spLocks noChangeArrowheads="1"/>
              </p:cNvSpPr>
              <p:nvPr/>
            </p:nvSpPr>
            <p:spPr bwMode="auto">
              <a:xfrm>
                <a:off x="4512" y="1440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 dirty="0" err="1">
                    <a:latin typeface="Courier New" pitchFamily="49" charset="0"/>
                  </a:rPr>
                  <a:t>andq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grpSp>
            <p:nvGrpSpPr>
              <p:cNvPr id="125" name="Group 181"/>
              <p:cNvGrpSpPr>
                <a:grpSpLocks/>
              </p:cNvGrpSpPr>
              <p:nvPr/>
            </p:nvGrpSpPr>
            <p:grpSpPr bwMode="auto">
              <a:xfrm>
                <a:off x="4944" y="1440"/>
                <a:ext cx="384" cy="192"/>
                <a:chOff x="4560" y="1440"/>
                <a:chExt cx="384" cy="192"/>
              </a:xfrm>
            </p:grpSpPr>
            <p:sp>
              <p:nvSpPr>
                <p:cNvPr id="132" name="Rectangle 130"/>
                <p:cNvSpPr>
                  <a:spLocks noChangeArrowheads="1"/>
                </p:cNvSpPr>
                <p:nvPr/>
              </p:nvSpPr>
              <p:spPr bwMode="auto">
                <a:xfrm>
                  <a:off x="4560" y="144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3" name="Rectangle 131"/>
                <p:cNvSpPr>
                  <a:spLocks noChangeArrowheads="1"/>
                </p:cNvSpPr>
                <p:nvPr/>
              </p:nvSpPr>
              <p:spPr bwMode="auto">
                <a:xfrm>
                  <a:off x="4752" y="144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134" name="Rectangle 132"/>
                <p:cNvSpPr>
                  <a:spLocks noChangeArrowheads="1"/>
                </p:cNvSpPr>
                <p:nvPr/>
              </p:nvSpPr>
              <p:spPr bwMode="auto">
                <a:xfrm>
                  <a:off x="4560" y="1440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6" name="Rectangle 133"/>
              <p:cNvSpPr>
                <a:spLocks noChangeArrowheads="1"/>
              </p:cNvSpPr>
              <p:nvPr/>
            </p:nvSpPr>
            <p:spPr bwMode="auto">
              <a:xfrm>
                <a:off x="4512" y="1728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 dirty="0" err="1">
                    <a:latin typeface="Courier New" pitchFamily="49" charset="0"/>
                  </a:rPr>
                  <a:t>xorq</a:t>
                </a:r>
                <a:endParaRPr lang="en-US" sz="1400" b="0" dirty="0">
                  <a:latin typeface="Courier New" pitchFamily="49" charset="0"/>
                </a:endParaRPr>
              </a:p>
            </p:txBody>
          </p:sp>
          <p:grpSp>
            <p:nvGrpSpPr>
              <p:cNvPr id="127" name="Group 180"/>
              <p:cNvGrpSpPr>
                <a:grpSpLocks/>
              </p:cNvGrpSpPr>
              <p:nvPr/>
            </p:nvGrpSpPr>
            <p:grpSpPr bwMode="auto">
              <a:xfrm>
                <a:off x="4944" y="1728"/>
                <a:ext cx="384" cy="192"/>
                <a:chOff x="4560" y="1728"/>
                <a:chExt cx="384" cy="192"/>
              </a:xfrm>
            </p:grpSpPr>
            <p:sp>
              <p:nvSpPr>
                <p:cNvPr id="129" name="Rectangle 135"/>
                <p:cNvSpPr>
                  <a:spLocks noChangeArrowheads="1"/>
                </p:cNvSpPr>
                <p:nvPr/>
              </p:nvSpPr>
              <p:spPr bwMode="auto">
                <a:xfrm>
                  <a:off x="4560" y="172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0" name="Rectangle 136"/>
                <p:cNvSpPr>
                  <a:spLocks noChangeArrowheads="1"/>
                </p:cNvSpPr>
                <p:nvPr/>
              </p:nvSpPr>
              <p:spPr bwMode="auto">
                <a:xfrm>
                  <a:off x="4752" y="172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131" name="Rectangle 137"/>
                <p:cNvSpPr>
                  <a:spLocks noChangeArrowheads="1"/>
                </p:cNvSpPr>
                <p:nvPr/>
              </p:nvSpPr>
              <p:spPr bwMode="auto">
                <a:xfrm>
                  <a:off x="4560" y="172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8" name="AutoShape 217"/>
              <p:cNvSpPr>
                <a:spLocks/>
              </p:cNvSpPr>
              <p:nvPr/>
            </p:nvSpPr>
            <p:spPr bwMode="auto">
              <a:xfrm>
                <a:off x="4368" y="816"/>
                <a:ext cx="144" cy="1104"/>
              </a:xfrm>
              <a:prstGeom prst="leftBrace">
                <a:avLst>
                  <a:gd name="adj1" fmla="val 63889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ffectLst/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2" name="Straight Connector 11"/>
          <p:cNvCxnSpPr>
            <a:stCxn id="2" idx="1"/>
            <a:endCxn id="322659" idx="3"/>
          </p:cNvCxnSpPr>
          <p:nvPr/>
        </p:nvCxnSpPr>
        <p:spPr bwMode="auto">
          <a:xfrm flipH="1">
            <a:off x="3270250" y="4070350"/>
            <a:ext cx="3048000" cy="44450"/>
          </a:xfrm>
          <a:prstGeom prst="line">
            <a:avLst/>
          </a:prstGeom>
          <a:noFill/>
          <a:ln w="19050" cap="flat" cmpd="sng" algn="ctr">
            <a:solidFill>
              <a:schemeClr val="tx2"/>
            </a:solidFill>
            <a:prstDash val="solid"/>
            <a:round/>
            <a:headEnd type="triangle" w="med" len="med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92581873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Logic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4281488" cy="2514600"/>
          </a:xfrm>
        </p:spPr>
        <p:txBody>
          <a:bodyPr/>
          <a:lstStyle/>
          <a:p>
            <a:r>
              <a:rPr lang="en-US" dirty="0"/>
              <a:t>Memory</a:t>
            </a:r>
          </a:p>
          <a:p>
            <a:pPr lvl="1"/>
            <a:r>
              <a:rPr lang="en-US" dirty="0"/>
              <a:t>Reads or writes memory word</a:t>
            </a:r>
          </a:p>
          <a:p>
            <a:r>
              <a:rPr lang="en-US" dirty="0"/>
              <a:t>Control Logic</a:t>
            </a:r>
          </a:p>
          <a:p>
            <a:pPr lvl="1"/>
            <a:r>
              <a:rPr lang="en-US" dirty="0"/>
              <a:t>stat: What is instruction status?</a:t>
            </a:r>
          </a:p>
          <a:p>
            <a:pPr lvl="1"/>
            <a:r>
              <a:rPr lang="en-US" dirty="0" err="1"/>
              <a:t>Mem</a:t>
            </a:r>
            <a:r>
              <a:rPr lang="en-US" dirty="0"/>
              <a:t>. read: should word be read?</a:t>
            </a:r>
          </a:p>
          <a:p>
            <a:pPr lvl="1"/>
            <a:r>
              <a:rPr lang="en-US" dirty="0" err="1"/>
              <a:t>Mem</a:t>
            </a:r>
            <a:r>
              <a:rPr lang="en-US" dirty="0"/>
              <a:t>. write: should word be written?</a:t>
            </a:r>
          </a:p>
          <a:p>
            <a:pPr lvl="1"/>
            <a:r>
              <a:rPr lang="en-US" dirty="0" err="1"/>
              <a:t>Mem</a:t>
            </a:r>
            <a:r>
              <a:rPr lang="en-US" dirty="0"/>
              <a:t>. </a:t>
            </a:r>
            <a:r>
              <a:rPr lang="en-US" dirty="0" err="1"/>
              <a:t>addr</a:t>
            </a:r>
            <a:r>
              <a:rPr lang="en-US" dirty="0"/>
              <a:t>.: Select address</a:t>
            </a:r>
          </a:p>
          <a:p>
            <a:pPr lvl="1"/>
            <a:r>
              <a:rPr lang="en-US" dirty="0" err="1"/>
              <a:t>Mem</a:t>
            </a:r>
            <a:r>
              <a:rPr lang="en-US" dirty="0"/>
              <a:t>. data.: Select data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641850" y="876300"/>
            <a:ext cx="4038600" cy="3581400"/>
            <a:chOff x="1295400" y="5486400"/>
            <a:chExt cx="4038600" cy="3581400"/>
          </a:xfrm>
        </p:grpSpPr>
        <p:sp>
          <p:nvSpPr>
            <p:cNvPr id="61" name="Line 80"/>
            <p:cNvSpPr>
              <a:spLocks noChangeShapeType="1"/>
            </p:cNvSpPr>
            <p:nvPr/>
          </p:nvSpPr>
          <p:spPr bwMode="auto">
            <a:xfrm flipH="1" flipV="1">
              <a:off x="44958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Rectangle 78"/>
            <p:cNvSpPr>
              <a:spLocks noChangeArrowheads="1"/>
            </p:cNvSpPr>
            <p:nvPr/>
          </p:nvSpPr>
          <p:spPr bwMode="auto">
            <a:xfrm>
              <a:off x="3657600" y="6629400"/>
              <a:ext cx="1066800" cy="838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V="1">
              <a:off x="38100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Line 82"/>
            <p:cNvSpPr>
              <a:spLocks noChangeShapeType="1"/>
            </p:cNvSpPr>
            <p:nvPr/>
          </p:nvSpPr>
          <p:spPr bwMode="auto">
            <a:xfrm flipH="1" flipV="1">
              <a:off x="3886200" y="74676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83"/>
            <p:cNvSpPr>
              <a:spLocks/>
            </p:cNvSpPr>
            <p:nvPr/>
          </p:nvSpPr>
          <p:spPr bwMode="auto">
            <a:xfrm>
              <a:off x="4038600" y="8229600"/>
              <a:ext cx="457200" cy="3810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AutoShape 84"/>
            <p:cNvSpPr>
              <a:spLocks noChangeArrowheads="1"/>
            </p:cNvSpPr>
            <p:nvPr/>
          </p:nvSpPr>
          <p:spPr bwMode="auto">
            <a:xfrm>
              <a:off x="2514600" y="65532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read</a:t>
              </a:r>
            </a:p>
          </p:txBody>
        </p:sp>
        <p:sp>
          <p:nvSpPr>
            <p:cNvPr id="67" name="Line 86"/>
            <p:cNvSpPr>
              <a:spLocks noChangeShapeType="1"/>
            </p:cNvSpPr>
            <p:nvPr/>
          </p:nvSpPr>
          <p:spPr bwMode="auto">
            <a:xfrm flipV="1">
              <a:off x="4191000" y="6248400"/>
              <a:ext cx="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89"/>
            <p:cNvSpPr>
              <a:spLocks/>
            </p:cNvSpPr>
            <p:nvPr/>
          </p:nvSpPr>
          <p:spPr bwMode="auto">
            <a:xfrm flipH="1">
              <a:off x="2209800" y="8229600"/>
              <a:ext cx="2133600" cy="2286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Line 94"/>
            <p:cNvSpPr>
              <a:spLocks noChangeShapeType="1"/>
            </p:cNvSpPr>
            <p:nvPr/>
          </p:nvSpPr>
          <p:spPr bwMode="auto">
            <a:xfrm rot="16200000" flipH="1" flipV="1">
              <a:off x="3429000" y="65532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sm"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95"/>
            <p:cNvSpPr>
              <a:spLocks noChangeShapeType="1"/>
            </p:cNvSpPr>
            <p:nvPr/>
          </p:nvSpPr>
          <p:spPr bwMode="auto">
            <a:xfrm rot="16200000" flipH="1" flipV="1">
              <a:off x="3429000" y="70866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sm"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AutoShape 79"/>
            <p:cNvSpPr>
              <a:spLocks noChangeArrowheads="1"/>
            </p:cNvSpPr>
            <p:nvPr/>
          </p:nvSpPr>
          <p:spPr bwMode="auto">
            <a:xfrm>
              <a:off x="3581400" y="7772400"/>
              <a:ext cx="6096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addr</a:t>
              </a:r>
            </a:p>
          </p:txBody>
        </p:sp>
        <p:sp>
          <p:nvSpPr>
            <p:cNvPr id="72" name="Text Box 153"/>
            <p:cNvSpPr txBox="1">
              <a:spLocks noChangeArrowheads="1"/>
            </p:cNvSpPr>
            <p:nvPr/>
          </p:nvSpPr>
          <p:spPr bwMode="auto">
            <a:xfrm>
              <a:off x="3200400" y="6553200"/>
              <a:ext cx="6096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read</a:t>
              </a:r>
            </a:p>
          </p:txBody>
        </p:sp>
        <p:sp>
          <p:nvSpPr>
            <p:cNvPr id="73" name="Text Box 154"/>
            <p:cNvSpPr txBox="1">
              <a:spLocks noChangeArrowheads="1"/>
            </p:cNvSpPr>
            <p:nvPr/>
          </p:nvSpPr>
          <p:spPr bwMode="auto">
            <a:xfrm>
              <a:off x="3200400" y="7299325"/>
              <a:ext cx="5334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write</a:t>
              </a:r>
            </a:p>
          </p:txBody>
        </p:sp>
        <p:sp>
          <p:nvSpPr>
            <p:cNvPr id="74" name="Text Box 179"/>
            <p:cNvSpPr txBox="1">
              <a:spLocks noChangeArrowheads="1"/>
            </p:cNvSpPr>
            <p:nvPr/>
          </p:nvSpPr>
          <p:spPr bwMode="auto">
            <a:xfrm>
              <a:off x="4191000" y="6384925"/>
              <a:ext cx="7620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 out</a:t>
              </a:r>
            </a:p>
          </p:txBody>
        </p:sp>
        <p:grpSp>
          <p:nvGrpSpPr>
            <p:cNvPr id="75" name="Group 210"/>
            <p:cNvGrpSpPr>
              <a:grpSpLocks/>
            </p:cNvGrpSpPr>
            <p:nvPr/>
          </p:nvGrpSpPr>
          <p:grpSpPr bwMode="auto">
            <a:xfrm>
              <a:off x="4419600" y="8534400"/>
              <a:ext cx="152400" cy="152400"/>
              <a:chOff x="240" y="4176"/>
              <a:chExt cx="192" cy="192"/>
            </a:xfrm>
          </p:grpSpPr>
          <p:sp>
            <p:nvSpPr>
              <p:cNvPr id="113" name="Oval 2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Rectangle 2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6" name="AutoShape 239"/>
            <p:cNvSpPr>
              <a:spLocks noChangeArrowheads="1"/>
            </p:cNvSpPr>
            <p:nvPr/>
          </p:nvSpPr>
          <p:spPr bwMode="auto">
            <a:xfrm>
              <a:off x="4267200" y="7772400"/>
              <a:ext cx="6096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</a:t>
              </a:r>
            </a:p>
          </p:txBody>
        </p:sp>
        <p:sp>
          <p:nvSpPr>
            <p:cNvPr id="77" name="Oval 246"/>
            <p:cNvSpPr>
              <a:spLocks noChangeArrowheads="1"/>
            </p:cNvSpPr>
            <p:nvPr/>
          </p:nvSpPr>
          <p:spPr bwMode="auto">
            <a:xfrm>
              <a:off x="35814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valE</a:t>
              </a:r>
            </a:p>
          </p:txBody>
        </p:sp>
        <p:sp>
          <p:nvSpPr>
            <p:cNvPr id="78" name="Oval 250"/>
            <p:cNvSpPr>
              <a:spLocks noChangeArrowheads="1"/>
            </p:cNvSpPr>
            <p:nvPr/>
          </p:nvSpPr>
          <p:spPr bwMode="auto">
            <a:xfrm>
              <a:off x="3962400" y="59436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valM</a:t>
              </a:r>
            </a:p>
          </p:txBody>
        </p:sp>
        <p:sp>
          <p:nvSpPr>
            <p:cNvPr id="79" name="Oval 294"/>
            <p:cNvSpPr>
              <a:spLocks noChangeArrowheads="1"/>
            </p:cNvSpPr>
            <p:nvPr/>
          </p:nvSpPr>
          <p:spPr bwMode="auto">
            <a:xfrm>
              <a:off x="41910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valA</a:t>
              </a:r>
            </a:p>
          </p:txBody>
        </p:sp>
        <p:sp>
          <p:nvSpPr>
            <p:cNvPr id="80" name="Oval 295"/>
            <p:cNvSpPr>
              <a:spLocks noChangeArrowheads="1"/>
            </p:cNvSpPr>
            <p:nvPr/>
          </p:nvSpPr>
          <p:spPr bwMode="auto">
            <a:xfrm>
              <a:off x="45720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valP</a:t>
              </a:r>
            </a:p>
          </p:txBody>
        </p:sp>
        <p:sp>
          <p:nvSpPr>
            <p:cNvPr id="81" name="Line 296"/>
            <p:cNvSpPr>
              <a:spLocks noChangeShapeType="1"/>
            </p:cNvSpPr>
            <p:nvPr/>
          </p:nvSpPr>
          <p:spPr bwMode="auto">
            <a:xfrm flipH="1" flipV="1">
              <a:off x="4572000" y="74676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AutoShape 297"/>
            <p:cNvSpPr>
              <a:spLocks noChangeArrowheads="1"/>
            </p:cNvSpPr>
            <p:nvPr/>
          </p:nvSpPr>
          <p:spPr bwMode="auto">
            <a:xfrm>
              <a:off x="2514600" y="7086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write</a:t>
              </a:r>
            </a:p>
          </p:txBody>
        </p:sp>
        <p:sp>
          <p:nvSpPr>
            <p:cNvPr id="83" name="Text Box 298"/>
            <p:cNvSpPr txBox="1">
              <a:spLocks noChangeArrowheads="1"/>
            </p:cNvSpPr>
            <p:nvPr/>
          </p:nvSpPr>
          <p:spPr bwMode="auto">
            <a:xfrm>
              <a:off x="4572000" y="7467600"/>
              <a:ext cx="7620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 in</a:t>
              </a:r>
            </a:p>
          </p:txBody>
        </p:sp>
        <p:sp>
          <p:nvSpPr>
            <p:cNvPr id="84" name="Oval 299"/>
            <p:cNvSpPr>
              <a:spLocks noChangeArrowheads="1"/>
            </p:cNvSpPr>
            <p:nvPr/>
          </p:nvSpPr>
          <p:spPr bwMode="auto">
            <a:xfrm>
              <a:off x="19812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85" name="Freeform 301"/>
            <p:cNvSpPr>
              <a:spLocks/>
            </p:cNvSpPr>
            <p:nvPr/>
          </p:nvSpPr>
          <p:spPr bwMode="auto">
            <a:xfrm>
              <a:off x="2209800" y="6781800"/>
              <a:ext cx="304800" cy="1981200"/>
            </a:xfrm>
            <a:custGeom>
              <a:avLst/>
              <a:gdLst>
                <a:gd name="T0" fmla="*/ 0 w 192"/>
                <a:gd name="T1" fmla="*/ 2147483647 h 1248"/>
                <a:gd name="T2" fmla="*/ 0 w 192"/>
                <a:gd name="T3" fmla="*/ 0 h 1248"/>
                <a:gd name="T4" fmla="*/ 2147483647 w 192"/>
                <a:gd name="T5" fmla="*/ 0 h 1248"/>
                <a:gd name="T6" fmla="*/ 0 60000 65536"/>
                <a:gd name="T7" fmla="*/ 0 60000 65536"/>
                <a:gd name="T8" fmla="*/ 0 60000 65536"/>
                <a:gd name="T9" fmla="*/ 0 w 192"/>
                <a:gd name="T10" fmla="*/ 0 h 1248"/>
                <a:gd name="T11" fmla="*/ 192 w 192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248">
                  <a:moveTo>
                    <a:pt x="0" y="1248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Line 302"/>
            <p:cNvSpPr>
              <a:spLocks noChangeShapeType="1"/>
            </p:cNvSpPr>
            <p:nvPr/>
          </p:nvSpPr>
          <p:spPr bwMode="auto">
            <a:xfrm>
              <a:off x="2209800" y="7315200"/>
              <a:ext cx="304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Line 303"/>
            <p:cNvSpPr>
              <a:spLocks noChangeShapeType="1"/>
            </p:cNvSpPr>
            <p:nvPr/>
          </p:nvSpPr>
          <p:spPr bwMode="auto">
            <a:xfrm rot="16200000">
              <a:off x="3543300" y="8343900"/>
              <a:ext cx="228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Line 304"/>
            <p:cNvSpPr>
              <a:spLocks noChangeShapeType="1"/>
            </p:cNvSpPr>
            <p:nvPr/>
          </p:nvSpPr>
          <p:spPr bwMode="auto">
            <a:xfrm flipV="1">
              <a:off x="47244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9" name="Group 305"/>
            <p:cNvGrpSpPr>
              <a:grpSpLocks/>
            </p:cNvGrpSpPr>
            <p:nvPr/>
          </p:nvGrpSpPr>
          <p:grpSpPr bwMode="auto">
            <a:xfrm>
              <a:off x="3581400" y="8382000"/>
              <a:ext cx="152400" cy="152400"/>
              <a:chOff x="240" y="4176"/>
              <a:chExt cx="192" cy="192"/>
            </a:xfrm>
          </p:grpSpPr>
          <p:sp>
            <p:nvSpPr>
              <p:cNvPr id="111" name="Oval 30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Rectangle 30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0" name="Group 308"/>
            <p:cNvGrpSpPr>
              <a:grpSpLocks/>
            </p:cNvGrpSpPr>
            <p:nvPr/>
          </p:nvGrpSpPr>
          <p:grpSpPr bwMode="auto">
            <a:xfrm>
              <a:off x="2133600" y="7239000"/>
              <a:ext cx="152400" cy="152400"/>
              <a:chOff x="240" y="4176"/>
              <a:chExt cx="192" cy="192"/>
            </a:xfrm>
          </p:grpSpPr>
          <p:sp>
            <p:nvSpPr>
              <p:cNvPr id="109" name="Oval 309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Rectangle 310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91" name="Group 311"/>
            <p:cNvGrpSpPr>
              <a:grpSpLocks/>
            </p:cNvGrpSpPr>
            <p:nvPr/>
          </p:nvGrpSpPr>
          <p:grpSpPr bwMode="auto">
            <a:xfrm>
              <a:off x="2133600" y="8382000"/>
              <a:ext cx="152400" cy="152400"/>
              <a:chOff x="240" y="4176"/>
              <a:chExt cx="192" cy="192"/>
            </a:xfrm>
          </p:grpSpPr>
          <p:sp>
            <p:nvSpPr>
              <p:cNvPr id="107" name="Oval 312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Rectangle 313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2" name="Oval 71"/>
            <p:cNvSpPr>
              <a:spLocks noChangeArrowheads="1"/>
            </p:cNvSpPr>
            <p:nvPr/>
          </p:nvSpPr>
          <p:spPr bwMode="auto">
            <a:xfrm>
              <a:off x="1905000" y="54864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Stat</a:t>
              </a:r>
            </a:p>
          </p:txBody>
        </p:sp>
        <p:cxnSp>
          <p:nvCxnSpPr>
            <p:cNvPr id="93" name="Straight Connector 119"/>
            <p:cNvCxnSpPr>
              <a:cxnSpLocks noChangeShapeType="1"/>
            </p:cNvCxnSpPr>
            <p:nvPr/>
          </p:nvCxnSpPr>
          <p:spPr bwMode="auto">
            <a:xfrm>
              <a:off x="2362200" y="6477000"/>
              <a:ext cx="1447800" cy="158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cxnSp>
          <p:nvCxnSpPr>
            <p:cNvPr id="94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3732213" y="6553200"/>
              <a:ext cx="153988" cy="1587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sp>
          <p:nvSpPr>
            <p:cNvPr id="95" name="Text Box 153"/>
            <p:cNvSpPr txBox="1">
              <a:spLocks noChangeArrowheads="1"/>
            </p:cNvSpPr>
            <p:nvPr/>
          </p:nvSpPr>
          <p:spPr bwMode="auto">
            <a:xfrm>
              <a:off x="2438400" y="6248400"/>
              <a:ext cx="12192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dmem_error</a:t>
              </a:r>
            </a:p>
          </p:txBody>
        </p:sp>
        <p:cxnSp>
          <p:nvCxnSpPr>
            <p:cNvPr id="96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54188" y="6627812"/>
              <a:ext cx="609600" cy="317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cxnSp>
          <p:nvCxnSpPr>
            <p:cNvPr id="97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2297906" y="6390482"/>
              <a:ext cx="130175" cy="158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cxnSp>
          <p:nvCxnSpPr>
            <p:cNvPr id="98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754188" y="6475412"/>
              <a:ext cx="304800" cy="317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sp>
          <p:nvSpPr>
            <p:cNvPr id="99" name="Text Box 153"/>
            <p:cNvSpPr txBox="1">
              <a:spLocks noChangeArrowheads="1"/>
            </p:cNvSpPr>
            <p:nvPr/>
          </p:nvSpPr>
          <p:spPr bwMode="auto">
            <a:xfrm>
              <a:off x="1295400" y="6629400"/>
              <a:ext cx="7620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instr_valid</a:t>
              </a:r>
            </a:p>
          </p:txBody>
        </p:sp>
        <p:sp>
          <p:nvSpPr>
            <p:cNvPr id="100" name="Text Box 153"/>
            <p:cNvSpPr txBox="1">
              <a:spLocks noChangeArrowheads="1"/>
            </p:cNvSpPr>
            <p:nvPr/>
          </p:nvSpPr>
          <p:spPr bwMode="auto">
            <a:xfrm>
              <a:off x="1371600" y="6934200"/>
              <a:ext cx="8382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imem_error</a:t>
              </a:r>
            </a:p>
          </p:txBody>
        </p:sp>
        <p:sp>
          <p:nvSpPr>
            <p:cNvPr id="101" name="Line 302"/>
            <p:cNvSpPr>
              <a:spLocks noChangeShapeType="1"/>
            </p:cNvSpPr>
            <p:nvPr/>
          </p:nvSpPr>
          <p:spPr bwMode="auto">
            <a:xfrm flipV="1">
              <a:off x="2209800" y="6324600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2" name="Group 308"/>
            <p:cNvGrpSpPr>
              <a:grpSpLocks/>
            </p:cNvGrpSpPr>
            <p:nvPr/>
          </p:nvGrpSpPr>
          <p:grpSpPr bwMode="auto">
            <a:xfrm>
              <a:off x="2133600" y="6705600"/>
              <a:ext cx="152400" cy="152400"/>
              <a:chOff x="240" y="4176"/>
              <a:chExt cx="192" cy="192"/>
            </a:xfrm>
          </p:grpSpPr>
          <p:sp>
            <p:nvSpPr>
              <p:cNvPr id="105" name="Oval 309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Rectangle 310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3" name="AutoShape 44"/>
            <p:cNvSpPr>
              <a:spLocks noChangeArrowheads="1"/>
            </p:cNvSpPr>
            <p:nvPr/>
          </p:nvSpPr>
          <p:spPr bwMode="auto">
            <a:xfrm>
              <a:off x="1828800" y="6019800"/>
              <a:ext cx="6096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stat</a:t>
              </a:r>
            </a:p>
          </p:txBody>
        </p:sp>
        <p:sp>
          <p:nvSpPr>
            <p:cNvPr id="104" name="Line 303"/>
            <p:cNvSpPr>
              <a:spLocks noChangeShapeType="1"/>
            </p:cNvSpPr>
            <p:nvPr/>
          </p:nvSpPr>
          <p:spPr bwMode="auto">
            <a:xfrm rot="16200000">
              <a:off x="2057400" y="5943600"/>
              <a:ext cx="152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Status</a:t>
            </a:r>
          </a:p>
        </p:txBody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4281488" cy="2514600"/>
          </a:xfrm>
        </p:spPr>
        <p:txBody>
          <a:bodyPr/>
          <a:lstStyle/>
          <a:p>
            <a:r>
              <a:rPr lang="en-US" dirty="0"/>
              <a:t>Control Logic</a:t>
            </a:r>
          </a:p>
          <a:p>
            <a:pPr lvl="1"/>
            <a:r>
              <a:rPr lang="en-US" dirty="0"/>
              <a:t>stat: What is instruction status?</a:t>
            </a:r>
          </a:p>
        </p:txBody>
      </p:sp>
      <p:grpSp>
        <p:nvGrpSpPr>
          <p:cNvPr id="2" name="Group 59"/>
          <p:cNvGrpSpPr/>
          <p:nvPr/>
        </p:nvGrpSpPr>
        <p:grpSpPr>
          <a:xfrm>
            <a:off x="4641850" y="876300"/>
            <a:ext cx="4038600" cy="3581400"/>
            <a:chOff x="1295400" y="5486400"/>
            <a:chExt cx="4038600" cy="3581400"/>
          </a:xfrm>
        </p:grpSpPr>
        <p:sp>
          <p:nvSpPr>
            <p:cNvPr id="61" name="Line 80"/>
            <p:cNvSpPr>
              <a:spLocks noChangeShapeType="1"/>
            </p:cNvSpPr>
            <p:nvPr/>
          </p:nvSpPr>
          <p:spPr bwMode="auto">
            <a:xfrm flipH="1" flipV="1">
              <a:off x="44958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Rectangle 78"/>
            <p:cNvSpPr>
              <a:spLocks noChangeArrowheads="1"/>
            </p:cNvSpPr>
            <p:nvPr/>
          </p:nvSpPr>
          <p:spPr bwMode="auto">
            <a:xfrm>
              <a:off x="3657600" y="6629400"/>
              <a:ext cx="1066800" cy="8382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memory</a:t>
              </a:r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V="1">
              <a:off x="38100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Line 82"/>
            <p:cNvSpPr>
              <a:spLocks noChangeShapeType="1"/>
            </p:cNvSpPr>
            <p:nvPr/>
          </p:nvSpPr>
          <p:spPr bwMode="auto">
            <a:xfrm flipH="1" flipV="1">
              <a:off x="3886200" y="74676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83"/>
            <p:cNvSpPr>
              <a:spLocks/>
            </p:cNvSpPr>
            <p:nvPr/>
          </p:nvSpPr>
          <p:spPr bwMode="auto">
            <a:xfrm>
              <a:off x="4038600" y="8229600"/>
              <a:ext cx="457200" cy="3810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AutoShape 84"/>
            <p:cNvSpPr>
              <a:spLocks noChangeArrowheads="1"/>
            </p:cNvSpPr>
            <p:nvPr/>
          </p:nvSpPr>
          <p:spPr bwMode="auto">
            <a:xfrm>
              <a:off x="2514600" y="65532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read</a:t>
              </a:r>
            </a:p>
          </p:txBody>
        </p:sp>
        <p:sp>
          <p:nvSpPr>
            <p:cNvPr id="67" name="Line 86"/>
            <p:cNvSpPr>
              <a:spLocks noChangeShapeType="1"/>
            </p:cNvSpPr>
            <p:nvPr/>
          </p:nvSpPr>
          <p:spPr bwMode="auto">
            <a:xfrm flipV="1">
              <a:off x="4191000" y="6248400"/>
              <a:ext cx="0" cy="3810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Freeform 89"/>
            <p:cNvSpPr>
              <a:spLocks/>
            </p:cNvSpPr>
            <p:nvPr/>
          </p:nvSpPr>
          <p:spPr bwMode="auto">
            <a:xfrm flipH="1">
              <a:off x="2209800" y="8229600"/>
              <a:ext cx="2133600" cy="228600"/>
            </a:xfrm>
            <a:custGeom>
              <a:avLst/>
              <a:gdLst>
                <a:gd name="T0" fmla="*/ 2147483647 w 384"/>
                <a:gd name="T1" fmla="*/ 2147483647 h 48"/>
                <a:gd name="T2" fmla="*/ 0 w 384"/>
                <a:gd name="T3" fmla="*/ 2147483647 h 48"/>
                <a:gd name="T4" fmla="*/ 0 w 384"/>
                <a:gd name="T5" fmla="*/ 0 h 48"/>
                <a:gd name="T6" fmla="*/ 0 60000 65536"/>
                <a:gd name="T7" fmla="*/ 0 60000 65536"/>
                <a:gd name="T8" fmla="*/ 0 60000 65536"/>
                <a:gd name="T9" fmla="*/ 0 w 384"/>
                <a:gd name="T10" fmla="*/ 0 h 48"/>
                <a:gd name="T11" fmla="*/ 384 w 384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48">
                  <a:moveTo>
                    <a:pt x="384" y="48"/>
                  </a:moveTo>
                  <a:lnTo>
                    <a:pt x="0" y="48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Line 94"/>
            <p:cNvSpPr>
              <a:spLocks noChangeShapeType="1"/>
            </p:cNvSpPr>
            <p:nvPr/>
          </p:nvSpPr>
          <p:spPr bwMode="auto">
            <a:xfrm rot="16200000" flipH="1" flipV="1">
              <a:off x="3429000" y="65532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sm"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95"/>
            <p:cNvSpPr>
              <a:spLocks noChangeShapeType="1"/>
            </p:cNvSpPr>
            <p:nvPr/>
          </p:nvSpPr>
          <p:spPr bwMode="auto">
            <a:xfrm rot="16200000" flipH="1" flipV="1">
              <a:off x="3429000" y="7086600"/>
              <a:ext cx="0" cy="457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 type="triangle" w="sm" len="sm"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AutoShape 79"/>
            <p:cNvSpPr>
              <a:spLocks noChangeArrowheads="1"/>
            </p:cNvSpPr>
            <p:nvPr/>
          </p:nvSpPr>
          <p:spPr bwMode="auto">
            <a:xfrm>
              <a:off x="3581400" y="7772400"/>
              <a:ext cx="6096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addr</a:t>
              </a:r>
            </a:p>
          </p:txBody>
        </p:sp>
        <p:sp>
          <p:nvSpPr>
            <p:cNvPr id="72" name="Text Box 153"/>
            <p:cNvSpPr txBox="1">
              <a:spLocks noChangeArrowheads="1"/>
            </p:cNvSpPr>
            <p:nvPr/>
          </p:nvSpPr>
          <p:spPr bwMode="auto">
            <a:xfrm>
              <a:off x="3200400" y="6553200"/>
              <a:ext cx="6096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read</a:t>
              </a:r>
            </a:p>
          </p:txBody>
        </p:sp>
        <p:sp>
          <p:nvSpPr>
            <p:cNvPr id="73" name="Text Box 154"/>
            <p:cNvSpPr txBox="1">
              <a:spLocks noChangeArrowheads="1"/>
            </p:cNvSpPr>
            <p:nvPr/>
          </p:nvSpPr>
          <p:spPr bwMode="auto">
            <a:xfrm>
              <a:off x="3200400" y="7299325"/>
              <a:ext cx="5334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write</a:t>
              </a:r>
            </a:p>
          </p:txBody>
        </p:sp>
        <p:sp>
          <p:nvSpPr>
            <p:cNvPr id="74" name="Text Box 179"/>
            <p:cNvSpPr txBox="1">
              <a:spLocks noChangeArrowheads="1"/>
            </p:cNvSpPr>
            <p:nvPr/>
          </p:nvSpPr>
          <p:spPr bwMode="auto">
            <a:xfrm>
              <a:off x="4191000" y="6384925"/>
              <a:ext cx="7620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 out</a:t>
              </a:r>
            </a:p>
          </p:txBody>
        </p:sp>
        <p:grpSp>
          <p:nvGrpSpPr>
            <p:cNvPr id="3" name="Group 210"/>
            <p:cNvGrpSpPr>
              <a:grpSpLocks/>
            </p:cNvGrpSpPr>
            <p:nvPr/>
          </p:nvGrpSpPr>
          <p:grpSpPr bwMode="auto">
            <a:xfrm>
              <a:off x="4419600" y="8534400"/>
              <a:ext cx="152400" cy="152400"/>
              <a:chOff x="240" y="4176"/>
              <a:chExt cx="192" cy="192"/>
            </a:xfrm>
          </p:grpSpPr>
          <p:sp>
            <p:nvSpPr>
              <p:cNvPr id="113" name="Oval 211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4" name="Rectangle 212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6" name="AutoShape 239"/>
            <p:cNvSpPr>
              <a:spLocks noChangeArrowheads="1"/>
            </p:cNvSpPr>
            <p:nvPr/>
          </p:nvSpPr>
          <p:spPr bwMode="auto">
            <a:xfrm>
              <a:off x="4267200" y="7772400"/>
              <a:ext cx="6096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</a:t>
              </a:r>
            </a:p>
          </p:txBody>
        </p:sp>
        <p:sp>
          <p:nvSpPr>
            <p:cNvPr id="77" name="Oval 246"/>
            <p:cNvSpPr>
              <a:spLocks noChangeArrowheads="1"/>
            </p:cNvSpPr>
            <p:nvPr/>
          </p:nvSpPr>
          <p:spPr bwMode="auto">
            <a:xfrm>
              <a:off x="35814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valE</a:t>
              </a:r>
            </a:p>
          </p:txBody>
        </p:sp>
        <p:sp>
          <p:nvSpPr>
            <p:cNvPr id="78" name="Oval 250"/>
            <p:cNvSpPr>
              <a:spLocks noChangeArrowheads="1"/>
            </p:cNvSpPr>
            <p:nvPr/>
          </p:nvSpPr>
          <p:spPr bwMode="auto">
            <a:xfrm>
              <a:off x="3962400" y="59436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valM</a:t>
              </a:r>
            </a:p>
          </p:txBody>
        </p:sp>
        <p:sp>
          <p:nvSpPr>
            <p:cNvPr id="79" name="Oval 294"/>
            <p:cNvSpPr>
              <a:spLocks noChangeArrowheads="1"/>
            </p:cNvSpPr>
            <p:nvPr/>
          </p:nvSpPr>
          <p:spPr bwMode="auto">
            <a:xfrm>
              <a:off x="41910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valA</a:t>
              </a:r>
            </a:p>
          </p:txBody>
        </p:sp>
        <p:sp>
          <p:nvSpPr>
            <p:cNvPr id="80" name="Oval 295"/>
            <p:cNvSpPr>
              <a:spLocks noChangeArrowheads="1"/>
            </p:cNvSpPr>
            <p:nvPr/>
          </p:nvSpPr>
          <p:spPr bwMode="auto">
            <a:xfrm>
              <a:off x="45720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valP</a:t>
              </a:r>
            </a:p>
          </p:txBody>
        </p:sp>
        <p:sp>
          <p:nvSpPr>
            <p:cNvPr id="81" name="Line 296"/>
            <p:cNvSpPr>
              <a:spLocks noChangeShapeType="1"/>
            </p:cNvSpPr>
            <p:nvPr/>
          </p:nvSpPr>
          <p:spPr bwMode="auto">
            <a:xfrm flipH="1" flipV="1">
              <a:off x="4572000" y="74676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AutoShape 297"/>
            <p:cNvSpPr>
              <a:spLocks noChangeArrowheads="1"/>
            </p:cNvSpPr>
            <p:nvPr/>
          </p:nvSpPr>
          <p:spPr bwMode="auto">
            <a:xfrm>
              <a:off x="2514600" y="7086600"/>
              <a:ext cx="685800" cy="4572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Mem.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write</a:t>
              </a:r>
            </a:p>
          </p:txBody>
        </p:sp>
        <p:sp>
          <p:nvSpPr>
            <p:cNvPr id="83" name="Text Box 298"/>
            <p:cNvSpPr txBox="1">
              <a:spLocks noChangeArrowheads="1"/>
            </p:cNvSpPr>
            <p:nvPr/>
          </p:nvSpPr>
          <p:spPr bwMode="auto">
            <a:xfrm>
              <a:off x="4572000" y="7467600"/>
              <a:ext cx="762000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data in</a:t>
              </a:r>
            </a:p>
          </p:txBody>
        </p:sp>
        <p:sp>
          <p:nvSpPr>
            <p:cNvPr id="84" name="Oval 299"/>
            <p:cNvSpPr>
              <a:spLocks noChangeArrowheads="1"/>
            </p:cNvSpPr>
            <p:nvPr/>
          </p:nvSpPr>
          <p:spPr bwMode="auto">
            <a:xfrm>
              <a:off x="1981200" y="86868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85" name="Freeform 301"/>
            <p:cNvSpPr>
              <a:spLocks/>
            </p:cNvSpPr>
            <p:nvPr/>
          </p:nvSpPr>
          <p:spPr bwMode="auto">
            <a:xfrm>
              <a:off x="2209800" y="6781800"/>
              <a:ext cx="304800" cy="1981200"/>
            </a:xfrm>
            <a:custGeom>
              <a:avLst/>
              <a:gdLst>
                <a:gd name="T0" fmla="*/ 0 w 192"/>
                <a:gd name="T1" fmla="*/ 2147483647 h 1248"/>
                <a:gd name="T2" fmla="*/ 0 w 192"/>
                <a:gd name="T3" fmla="*/ 0 h 1248"/>
                <a:gd name="T4" fmla="*/ 2147483647 w 192"/>
                <a:gd name="T5" fmla="*/ 0 h 1248"/>
                <a:gd name="T6" fmla="*/ 0 60000 65536"/>
                <a:gd name="T7" fmla="*/ 0 60000 65536"/>
                <a:gd name="T8" fmla="*/ 0 60000 65536"/>
                <a:gd name="T9" fmla="*/ 0 w 192"/>
                <a:gd name="T10" fmla="*/ 0 h 1248"/>
                <a:gd name="T11" fmla="*/ 192 w 192"/>
                <a:gd name="T12" fmla="*/ 1248 h 1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1248">
                  <a:moveTo>
                    <a:pt x="0" y="1248"/>
                  </a:moveTo>
                  <a:lnTo>
                    <a:pt x="0" y="0"/>
                  </a:lnTo>
                  <a:lnTo>
                    <a:pt x="19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Line 302"/>
            <p:cNvSpPr>
              <a:spLocks noChangeShapeType="1"/>
            </p:cNvSpPr>
            <p:nvPr/>
          </p:nvSpPr>
          <p:spPr bwMode="auto">
            <a:xfrm>
              <a:off x="2209800" y="7315200"/>
              <a:ext cx="3048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Line 303"/>
            <p:cNvSpPr>
              <a:spLocks noChangeShapeType="1"/>
            </p:cNvSpPr>
            <p:nvPr/>
          </p:nvSpPr>
          <p:spPr bwMode="auto">
            <a:xfrm rot="16200000">
              <a:off x="3543300" y="8343900"/>
              <a:ext cx="2286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Line 304"/>
            <p:cNvSpPr>
              <a:spLocks noChangeShapeType="1"/>
            </p:cNvSpPr>
            <p:nvPr/>
          </p:nvSpPr>
          <p:spPr bwMode="auto">
            <a:xfrm flipV="1">
              <a:off x="4724400" y="8229600"/>
              <a:ext cx="0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" name="Group 305"/>
            <p:cNvGrpSpPr>
              <a:grpSpLocks/>
            </p:cNvGrpSpPr>
            <p:nvPr/>
          </p:nvGrpSpPr>
          <p:grpSpPr bwMode="auto">
            <a:xfrm>
              <a:off x="3581400" y="8382000"/>
              <a:ext cx="152400" cy="152400"/>
              <a:chOff x="240" y="4176"/>
              <a:chExt cx="192" cy="192"/>
            </a:xfrm>
          </p:grpSpPr>
          <p:sp>
            <p:nvSpPr>
              <p:cNvPr id="111" name="Oval 306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2" name="Rectangle 307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5" name="Group 308"/>
            <p:cNvGrpSpPr>
              <a:grpSpLocks/>
            </p:cNvGrpSpPr>
            <p:nvPr/>
          </p:nvGrpSpPr>
          <p:grpSpPr bwMode="auto">
            <a:xfrm>
              <a:off x="2133600" y="7239000"/>
              <a:ext cx="152400" cy="152400"/>
              <a:chOff x="240" y="4176"/>
              <a:chExt cx="192" cy="192"/>
            </a:xfrm>
          </p:grpSpPr>
          <p:sp>
            <p:nvSpPr>
              <p:cNvPr id="109" name="Oval 309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0" name="Rectangle 310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6" name="Group 311"/>
            <p:cNvGrpSpPr>
              <a:grpSpLocks/>
            </p:cNvGrpSpPr>
            <p:nvPr/>
          </p:nvGrpSpPr>
          <p:grpSpPr bwMode="auto">
            <a:xfrm>
              <a:off x="2133600" y="8382000"/>
              <a:ext cx="152400" cy="152400"/>
              <a:chOff x="240" y="4176"/>
              <a:chExt cx="192" cy="192"/>
            </a:xfrm>
          </p:grpSpPr>
          <p:sp>
            <p:nvSpPr>
              <p:cNvPr id="107" name="Oval 312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8" name="Rectangle 313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2" name="Oval 71"/>
            <p:cNvSpPr>
              <a:spLocks noChangeArrowheads="1"/>
            </p:cNvSpPr>
            <p:nvPr/>
          </p:nvSpPr>
          <p:spPr bwMode="auto">
            <a:xfrm>
              <a:off x="1905000" y="5486400"/>
              <a:ext cx="457200" cy="3810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Stat</a:t>
              </a:r>
            </a:p>
          </p:txBody>
        </p:sp>
        <p:cxnSp>
          <p:nvCxnSpPr>
            <p:cNvPr id="93" name="Straight Connector 119"/>
            <p:cNvCxnSpPr>
              <a:cxnSpLocks noChangeShapeType="1"/>
            </p:cNvCxnSpPr>
            <p:nvPr/>
          </p:nvCxnSpPr>
          <p:spPr bwMode="auto">
            <a:xfrm>
              <a:off x="2362200" y="6477000"/>
              <a:ext cx="1447800" cy="158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cxnSp>
          <p:nvCxnSpPr>
            <p:cNvPr id="94" name="Straight Connector 125"/>
            <p:cNvCxnSpPr>
              <a:cxnSpLocks noChangeShapeType="1"/>
            </p:cNvCxnSpPr>
            <p:nvPr/>
          </p:nvCxnSpPr>
          <p:spPr bwMode="auto">
            <a:xfrm rot="5400000">
              <a:off x="3732213" y="6553200"/>
              <a:ext cx="153988" cy="1587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none" w="sm" len="sm"/>
              <a:tailEnd type="none" w="sm" len="sm"/>
            </a:ln>
          </p:spPr>
        </p:cxnSp>
        <p:sp>
          <p:nvSpPr>
            <p:cNvPr id="95" name="Text Box 153"/>
            <p:cNvSpPr txBox="1">
              <a:spLocks noChangeArrowheads="1"/>
            </p:cNvSpPr>
            <p:nvPr/>
          </p:nvSpPr>
          <p:spPr bwMode="auto">
            <a:xfrm>
              <a:off x="2438400" y="6248400"/>
              <a:ext cx="12192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dmem_error</a:t>
              </a:r>
            </a:p>
          </p:txBody>
        </p:sp>
        <p:cxnSp>
          <p:nvCxnSpPr>
            <p:cNvPr id="96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1754188" y="6627812"/>
              <a:ext cx="609600" cy="317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cxnSp>
          <p:nvCxnSpPr>
            <p:cNvPr id="97" name="Straight Connector 120"/>
            <p:cNvCxnSpPr>
              <a:cxnSpLocks noChangeShapeType="1"/>
            </p:cNvCxnSpPr>
            <p:nvPr/>
          </p:nvCxnSpPr>
          <p:spPr bwMode="auto">
            <a:xfrm rot="5400000">
              <a:off x="2297906" y="6390482"/>
              <a:ext cx="130175" cy="1588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cxnSp>
          <p:nvCxnSpPr>
            <p:cNvPr id="98" name="Straight Connector 119"/>
            <p:cNvCxnSpPr>
              <a:cxnSpLocks noChangeShapeType="1"/>
            </p:cNvCxnSpPr>
            <p:nvPr/>
          </p:nvCxnSpPr>
          <p:spPr bwMode="auto">
            <a:xfrm rot="5400000">
              <a:off x="1754188" y="6475412"/>
              <a:ext cx="304800" cy="3175"/>
            </a:xfrm>
            <a:prstGeom prst="line">
              <a:avLst/>
            </a:prstGeom>
            <a:noFill/>
            <a:ln w="19050" algn="ctr">
              <a:solidFill>
                <a:srgbClr val="000000"/>
              </a:solidFill>
              <a:prstDash val="sysDot"/>
              <a:round/>
              <a:headEnd type="triangle" w="sm" len="sm"/>
              <a:tailEnd type="none" w="sm" len="sm"/>
            </a:ln>
          </p:spPr>
        </p:cxnSp>
        <p:sp>
          <p:nvSpPr>
            <p:cNvPr id="99" name="Text Box 153"/>
            <p:cNvSpPr txBox="1">
              <a:spLocks noChangeArrowheads="1"/>
            </p:cNvSpPr>
            <p:nvPr/>
          </p:nvSpPr>
          <p:spPr bwMode="auto">
            <a:xfrm>
              <a:off x="1295400" y="6629400"/>
              <a:ext cx="7620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instr_valid</a:t>
              </a:r>
            </a:p>
          </p:txBody>
        </p:sp>
        <p:sp>
          <p:nvSpPr>
            <p:cNvPr id="100" name="Text Box 153"/>
            <p:cNvSpPr txBox="1">
              <a:spLocks noChangeArrowheads="1"/>
            </p:cNvSpPr>
            <p:nvPr/>
          </p:nvSpPr>
          <p:spPr bwMode="auto">
            <a:xfrm>
              <a:off x="1371600" y="6934200"/>
              <a:ext cx="838200" cy="2460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imem_error</a:t>
              </a:r>
            </a:p>
          </p:txBody>
        </p:sp>
        <p:sp>
          <p:nvSpPr>
            <p:cNvPr id="101" name="Line 302"/>
            <p:cNvSpPr>
              <a:spLocks noChangeShapeType="1"/>
            </p:cNvSpPr>
            <p:nvPr/>
          </p:nvSpPr>
          <p:spPr bwMode="auto">
            <a:xfrm flipV="1">
              <a:off x="2209800" y="6324600"/>
              <a:ext cx="0" cy="4572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" name="Group 308"/>
            <p:cNvGrpSpPr>
              <a:grpSpLocks/>
            </p:cNvGrpSpPr>
            <p:nvPr/>
          </p:nvGrpSpPr>
          <p:grpSpPr bwMode="auto">
            <a:xfrm>
              <a:off x="2133600" y="6705600"/>
              <a:ext cx="152400" cy="152400"/>
              <a:chOff x="240" y="4176"/>
              <a:chExt cx="192" cy="192"/>
            </a:xfrm>
          </p:grpSpPr>
          <p:sp>
            <p:nvSpPr>
              <p:cNvPr id="105" name="Oval 309"/>
              <p:cNvSpPr>
                <a:spLocks noChangeArrowheads="1"/>
              </p:cNvSpPr>
              <p:nvPr/>
            </p:nvSpPr>
            <p:spPr bwMode="auto">
              <a:xfrm>
                <a:off x="288" y="4224"/>
                <a:ext cx="96" cy="9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6" name="Rectangle 310"/>
              <p:cNvSpPr>
                <a:spLocks noChangeArrowheads="1"/>
              </p:cNvSpPr>
              <p:nvPr/>
            </p:nvSpPr>
            <p:spPr bwMode="auto">
              <a:xfrm>
                <a:off x="240" y="4176"/>
                <a:ext cx="19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03" name="AutoShape 44"/>
            <p:cNvSpPr>
              <a:spLocks noChangeArrowheads="1"/>
            </p:cNvSpPr>
            <p:nvPr/>
          </p:nvSpPr>
          <p:spPr bwMode="auto">
            <a:xfrm>
              <a:off x="1828800" y="6019800"/>
              <a:ext cx="609600" cy="3048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stat</a:t>
              </a:r>
            </a:p>
          </p:txBody>
        </p:sp>
        <p:sp>
          <p:nvSpPr>
            <p:cNvPr id="104" name="Line 303"/>
            <p:cNvSpPr>
              <a:spLocks noChangeShapeType="1"/>
            </p:cNvSpPr>
            <p:nvPr/>
          </p:nvSpPr>
          <p:spPr bwMode="auto">
            <a:xfrm rot="16200000">
              <a:off x="2057400" y="5943600"/>
              <a:ext cx="1524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9" name="Text Box 32"/>
          <p:cNvSpPr txBox="1">
            <a:spLocks noChangeArrowheads="1"/>
          </p:cNvSpPr>
          <p:nvPr/>
        </p:nvSpPr>
        <p:spPr bwMode="auto">
          <a:xfrm>
            <a:off x="755650" y="4489450"/>
            <a:ext cx="8001000" cy="1815882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## Determine instruction status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Stat = [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imem_error</a:t>
            </a:r>
            <a:r>
              <a:rPr lang="en-US" sz="1600" dirty="0">
                <a:latin typeface="Courier New" pitchFamily="49" charset="0"/>
              </a:rPr>
              <a:t> || </a:t>
            </a:r>
            <a:r>
              <a:rPr lang="en-US" sz="1600" dirty="0" err="1">
                <a:latin typeface="Courier New" pitchFamily="49" charset="0"/>
              </a:rPr>
              <a:t>dmem_error</a:t>
            </a:r>
            <a:r>
              <a:rPr lang="en-US" sz="1600" dirty="0">
                <a:latin typeface="Courier New" pitchFamily="49" charset="0"/>
              </a:rPr>
              <a:t> : SADR;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!</a:t>
            </a:r>
            <a:r>
              <a:rPr lang="en-US" sz="1600" dirty="0" err="1">
                <a:latin typeface="Courier New" pitchFamily="49" charset="0"/>
              </a:rPr>
              <a:t>instr_valid</a:t>
            </a:r>
            <a:r>
              <a:rPr lang="en-US" sz="1600" dirty="0">
                <a:latin typeface="Courier New" pitchFamily="49" charset="0"/>
              </a:rPr>
              <a:t>: SINS;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icode</a:t>
            </a:r>
            <a:r>
              <a:rPr lang="en-US" sz="1600" dirty="0">
                <a:latin typeface="Courier New" pitchFamily="49" charset="0"/>
              </a:rPr>
              <a:t> == IHALT : SHLT;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1 : SAOK;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];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Address</a:t>
            </a:r>
          </a:p>
        </p:txBody>
      </p:sp>
      <p:grpSp>
        <p:nvGrpSpPr>
          <p:cNvPr id="396291" name="Group 3"/>
          <p:cNvGrpSpPr>
            <a:grpSpLocks/>
          </p:cNvGrpSpPr>
          <p:nvPr/>
        </p:nvGrpSpPr>
        <p:grpSpPr bwMode="auto">
          <a:xfrm>
            <a:off x="1905000" y="914400"/>
            <a:ext cx="7010400" cy="4419600"/>
            <a:chOff x="1008" y="864"/>
            <a:chExt cx="4416" cy="2784"/>
          </a:xfrm>
        </p:grpSpPr>
        <p:sp>
          <p:nvSpPr>
            <p:cNvPr id="396292" name="Text Box 4"/>
            <p:cNvSpPr txBox="1">
              <a:spLocks noChangeArrowheads="1"/>
            </p:cNvSpPr>
            <p:nvPr/>
          </p:nvSpPr>
          <p:spPr bwMode="auto">
            <a:xfrm>
              <a:off x="1776" y="8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OPq</a:t>
              </a:r>
              <a:r>
                <a:rPr lang="en-US" sz="1600" dirty="0"/>
                <a:t> </a:t>
              </a:r>
              <a:r>
                <a:rPr lang="en-US" sz="1600" dirty="0" err="1"/>
                <a:t>rA</a:t>
              </a:r>
              <a:r>
                <a:rPr lang="en-US" sz="1600" dirty="0"/>
                <a:t>, </a:t>
              </a:r>
              <a:r>
                <a:rPr lang="en-US" sz="1600" dirty="0" err="1"/>
                <a:t>rB</a:t>
              </a:r>
              <a:endParaRPr lang="en-US" sz="1600" dirty="0"/>
            </a:p>
          </p:txBody>
        </p:sp>
        <p:sp>
          <p:nvSpPr>
            <p:cNvPr id="396293" name="Text Box 5"/>
            <p:cNvSpPr txBox="1">
              <a:spLocks noChangeArrowheads="1"/>
            </p:cNvSpPr>
            <p:nvPr/>
          </p:nvSpPr>
          <p:spPr bwMode="auto">
            <a:xfrm>
              <a:off x="1008" y="105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96294" name="Text Box 6"/>
            <p:cNvSpPr txBox="1">
              <a:spLocks noChangeArrowheads="1"/>
            </p:cNvSpPr>
            <p:nvPr/>
          </p:nvSpPr>
          <p:spPr bwMode="auto">
            <a:xfrm>
              <a:off x="1776" y="134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>
                  <a:latin typeface="Courier New" pitchFamily="49" charset="0"/>
                </a:rPr>
                <a:t>rmmovq</a:t>
              </a:r>
              <a:r>
                <a:rPr lang="en-US" sz="1600" dirty="0"/>
                <a:t> </a:t>
              </a:r>
              <a:r>
                <a:rPr lang="en-US" sz="1600" dirty="0" err="1"/>
                <a:t>rA</a:t>
              </a:r>
              <a:r>
                <a:rPr lang="en-US" sz="1600" dirty="0"/>
                <a:t>, D(</a:t>
              </a:r>
              <a:r>
                <a:rPr lang="en-US" sz="1600" dirty="0" err="1"/>
                <a:t>rB</a:t>
              </a:r>
              <a:r>
                <a:rPr lang="en-US" sz="1600" dirty="0"/>
                <a:t>)</a:t>
              </a:r>
            </a:p>
          </p:txBody>
        </p:sp>
        <p:sp>
          <p:nvSpPr>
            <p:cNvPr id="396295" name="Text Box 7"/>
            <p:cNvSpPr txBox="1">
              <a:spLocks noChangeArrowheads="1"/>
            </p:cNvSpPr>
            <p:nvPr/>
          </p:nvSpPr>
          <p:spPr bwMode="auto">
            <a:xfrm>
              <a:off x="1776" y="18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>
                  <a:latin typeface="Courier New" pitchFamily="49" charset="0"/>
                </a:rPr>
                <a:t>popq</a:t>
              </a:r>
              <a:r>
                <a:rPr lang="en-US" sz="1600" dirty="0"/>
                <a:t> </a:t>
              </a:r>
              <a:r>
                <a:rPr lang="en-US" sz="1600" dirty="0" err="1"/>
                <a:t>rA</a:t>
              </a:r>
              <a:endParaRPr lang="en-US" sz="1600" dirty="0"/>
            </a:p>
          </p:txBody>
        </p:sp>
        <p:sp>
          <p:nvSpPr>
            <p:cNvPr id="396296" name="Text Box 8"/>
            <p:cNvSpPr txBox="1">
              <a:spLocks noChangeArrowheads="1"/>
            </p:cNvSpPr>
            <p:nvPr/>
          </p:nvSpPr>
          <p:spPr bwMode="auto">
            <a:xfrm>
              <a:off x="1776" y="230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jXX Dest</a:t>
              </a:r>
            </a:p>
          </p:txBody>
        </p:sp>
        <p:sp>
          <p:nvSpPr>
            <p:cNvPr id="396297" name="Text Box 9"/>
            <p:cNvSpPr txBox="1">
              <a:spLocks noChangeArrowheads="1"/>
            </p:cNvSpPr>
            <p:nvPr/>
          </p:nvSpPr>
          <p:spPr bwMode="auto">
            <a:xfrm>
              <a:off x="1776" y="278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call</a:t>
              </a:r>
              <a:r>
                <a:rPr lang="en-US" sz="1600"/>
                <a:t> Dest</a:t>
              </a:r>
            </a:p>
          </p:txBody>
        </p:sp>
        <p:sp>
          <p:nvSpPr>
            <p:cNvPr id="396298" name="Text Box 10"/>
            <p:cNvSpPr txBox="1">
              <a:spLocks noChangeArrowheads="1"/>
            </p:cNvSpPr>
            <p:nvPr/>
          </p:nvSpPr>
          <p:spPr bwMode="auto">
            <a:xfrm>
              <a:off x="1776" y="32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ret</a:t>
              </a:r>
            </a:p>
          </p:txBody>
        </p:sp>
        <p:sp>
          <p:nvSpPr>
            <p:cNvPr id="396299" name="Text Box 11"/>
            <p:cNvSpPr txBox="1">
              <a:spLocks noChangeArrowheads="1"/>
            </p:cNvSpPr>
            <p:nvPr/>
          </p:nvSpPr>
          <p:spPr bwMode="auto">
            <a:xfrm>
              <a:off x="1776" y="1056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  <p:sp>
          <p:nvSpPr>
            <p:cNvPr id="396300" name="Text Box 12"/>
            <p:cNvSpPr txBox="1">
              <a:spLocks noChangeArrowheads="1"/>
            </p:cNvSpPr>
            <p:nvPr/>
          </p:nvSpPr>
          <p:spPr bwMode="auto">
            <a:xfrm>
              <a:off x="3648" y="105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No operation </a:t>
              </a:r>
            </a:p>
          </p:txBody>
        </p:sp>
        <p:grpSp>
          <p:nvGrpSpPr>
            <p:cNvPr id="396301" name="Group 13"/>
            <p:cNvGrpSpPr>
              <a:grpSpLocks/>
            </p:cNvGrpSpPr>
            <p:nvPr/>
          </p:nvGrpSpPr>
          <p:grpSpPr bwMode="auto">
            <a:xfrm>
              <a:off x="1008" y="1536"/>
              <a:ext cx="4416" cy="192"/>
              <a:chOff x="576" y="2352"/>
              <a:chExt cx="4416" cy="192"/>
            </a:xfrm>
          </p:grpSpPr>
          <p:sp>
            <p:nvSpPr>
              <p:cNvPr id="396302" name="Text Box 14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 dirty="0"/>
                  <a:t> M</a:t>
                </a:r>
                <a:r>
                  <a:rPr lang="en-US" sz="1600" baseline="-25000" dirty="0"/>
                  <a:t>8</a:t>
                </a:r>
                <a:r>
                  <a:rPr lang="en-US" sz="1600" dirty="0"/>
                  <a:t>[</a:t>
                </a:r>
                <a:r>
                  <a:rPr lang="en-US" sz="1600" dirty="0" err="1">
                    <a:solidFill>
                      <a:srgbClr val="FF3300"/>
                    </a:solidFill>
                  </a:rPr>
                  <a:t>valE</a:t>
                </a:r>
                <a:r>
                  <a:rPr lang="en-US" sz="1600" dirty="0"/>
                  <a:t>] </a:t>
                </a:r>
                <a:r>
                  <a:rPr lang="en-US" sz="1600" dirty="0">
                    <a:sym typeface="Symbol" pitchFamily="18" charset="2"/>
                  </a:rPr>
                  <a:t></a:t>
                </a:r>
                <a:r>
                  <a:rPr lang="en-US" sz="1600" dirty="0"/>
                  <a:t> </a:t>
                </a:r>
                <a:r>
                  <a:rPr lang="en-US" sz="1600" dirty="0" err="1"/>
                  <a:t>valA</a:t>
                </a:r>
                <a:endParaRPr lang="en-US" sz="1600" dirty="0"/>
              </a:p>
            </p:txBody>
          </p:sp>
          <p:sp>
            <p:nvSpPr>
              <p:cNvPr id="396303" name="Text Box 15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Memory</a:t>
                </a:r>
              </a:p>
            </p:txBody>
          </p:sp>
          <p:sp>
            <p:nvSpPr>
              <p:cNvPr id="396304" name="Text Box 16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Write value to memory  </a:t>
                </a:r>
              </a:p>
            </p:txBody>
          </p:sp>
        </p:grpSp>
        <p:grpSp>
          <p:nvGrpSpPr>
            <p:cNvPr id="396305" name="Group 17"/>
            <p:cNvGrpSpPr>
              <a:grpSpLocks/>
            </p:cNvGrpSpPr>
            <p:nvPr/>
          </p:nvGrpSpPr>
          <p:grpSpPr bwMode="auto">
            <a:xfrm>
              <a:off x="1008" y="2016"/>
              <a:ext cx="4416" cy="192"/>
              <a:chOff x="576" y="2352"/>
              <a:chExt cx="4416" cy="192"/>
            </a:xfrm>
          </p:grpSpPr>
          <p:sp>
            <p:nvSpPr>
              <p:cNvPr id="396306" name="Text Box 18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 dirty="0" err="1"/>
                  <a:t>valM</a:t>
                </a:r>
                <a:r>
                  <a:rPr lang="en-US" sz="1600" dirty="0"/>
                  <a:t> </a:t>
                </a:r>
                <a:r>
                  <a:rPr lang="en-US" sz="1600" dirty="0">
                    <a:sym typeface="Symbol" pitchFamily="18" charset="2"/>
                  </a:rPr>
                  <a:t></a:t>
                </a:r>
                <a:r>
                  <a:rPr lang="en-US" sz="1600" dirty="0"/>
                  <a:t> M</a:t>
                </a:r>
                <a:r>
                  <a:rPr lang="en-US" sz="1600" baseline="-25000" dirty="0"/>
                  <a:t>8</a:t>
                </a:r>
                <a:r>
                  <a:rPr lang="en-US" sz="1600" dirty="0"/>
                  <a:t>[</a:t>
                </a:r>
                <a:r>
                  <a:rPr lang="en-US" sz="1600" dirty="0" err="1">
                    <a:solidFill>
                      <a:srgbClr val="FF3300"/>
                    </a:solidFill>
                  </a:rPr>
                  <a:t>valA</a:t>
                </a:r>
                <a:r>
                  <a:rPr lang="en-US" sz="1600" dirty="0"/>
                  <a:t>]</a:t>
                </a:r>
              </a:p>
            </p:txBody>
          </p:sp>
          <p:sp>
            <p:nvSpPr>
              <p:cNvPr id="396307" name="Text Box 19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Memory</a:t>
                </a:r>
              </a:p>
            </p:txBody>
          </p:sp>
          <p:sp>
            <p:nvSpPr>
              <p:cNvPr id="396308" name="Text Box 20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Read from stack </a:t>
                </a:r>
              </a:p>
            </p:txBody>
          </p:sp>
        </p:grpSp>
        <p:grpSp>
          <p:nvGrpSpPr>
            <p:cNvPr id="396309" name="Group 21"/>
            <p:cNvGrpSpPr>
              <a:grpSpLocks/>
            </p:cNvGrpSpPr>
            <p:nvPr/>
          </p:nvGrpSpPr>
          <p:grpSpPr bwMode="auto">
            <a:xfrm>
              <a:off x="1008" y="2976"/>
              <a:ext cx="4416" cy="192"/>
              <a:chOff x="576" y="2352"/>
              <a:chExt cx="4416" cy="192"/>
            </a:xfrm>
          </p:grpSpPr>
          <p:sp>
            <p:nvSpPr>
              <p:cNvPr id="396310" name="Text Box 22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 dirty="0"/>
                  <a:t>M</a:t>
                </a:r>
                <a:r>
                  <a:rPr lang="en-US" sz="1600" baseline="-25000" dirty="0"/>
                  <a:t>8</a:t>
                </a:r>
                <a:r>
                  <a:rPr lang="en-US" sz="1600" dirty="0"/>
                  <a:t>[</a:t>
                </a:r>
                <a:r>
                  <a:rPr lang="en-US" sz="1600" dirty="0" err="1">
                    <a:solidFill>
                      <a:srgbClr val="FF3300"/>
                    </a:solidFill>
                  </a:rPr>
                  <a:t>valE</a:t>
                </a:r>
                <a:r>
                  <a:rPr lang="en-US" sz="1600" dirty="0"/>
                  <a:t>] </a:t>
                </a:r>
                <a:r>
                  <a:rPr lang="en-US" sz="1600" dirty="0">
                    <a:sym typeface="Symbol" pitchFamily="18" charset="2"/>
                  </a:rPr>
                  <a:t></a:t>
                </a:r>
                <a:r>
                  <a:rPr lang="en-US" sz="1600" dirty="0"/>
                  <a:t> </a:t>
                </a:r>
                <a:r>
                  <a:rPr lang="en-US" sz="1600" dirty="0" err="1"/>
                  <a:t>valP</a:t>
                </a:r>
                <a:r>
                  <a:rPr lang="en-US" sz="1600" dirty="0"/>
                  <a:t> </a:t>
                </a:r>
              </a:p>
            </p:txBody>
          </p:sp>
          <p:sp>
            <p:nvSpPr>
              <p:cNvPr id="396311" name="Text Box 23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Memory</a:t>
                </a:r>
              </a:p>
            </p:txBody>
          </p:sp>
          <p:sp>
            <p:nvSpPr>
              <p:cNvPr id="396312" name="Text Box 24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Write return value on stack </a:t>
                </a:r>
              </a:p>
            </p:txBody>
          </p:sp>
        </p:grpSp>
        <p:grpSp>
          <p:nvGrpSpPr>
            <p:cNvPr id="396313" name="Group 25"/>
            <p:cNvGrpSpPr>
              <a:grpSpLocks/>
            </p:cNvGrpSpPr>
            <p:nvPr/>
          </p:nvGrpSpPr>
          <p:grpSpPr bwMode="auto">
            <a:xfrm>
              <a:off x="1008" y="3456"/>
              <a:ext cx="4416" cy="192"/>
              <a:chOff x="576" y="2352"/>
              <a:chExt cx="4416" cy="192"/>
            </a:xfrm>
          </p:grpSpPr>
          <p:sp>
            <p:nvSpPr>
              <p:cNvPr id="396314" name="Text Box 26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 dirty="0" err="1"/>
                  <a:t>valM</a:t>
                </a:r>
                <a:r>
                  <a:rPr lang="en-US" sz="1600" dirty="0"/>
                  <a:t> </a:t>
                </a:r>
                <a:r>
                  <a:rPr lang="en-US" sz="1600" dirty="0">
                    <a:sym typeface="Symbol" pitchFamily="18" charset="2"/>
                  </a:rPr>
                  <a:t></a:t>
                </a:r>
                <a:r>
                  <a:rPr lang="en-US" sz="1600" dirty="0"/>
                  <a:t> M</a:t>
                </a:r>
                <a:r>
                  <a:rPr lang="en-US" sz="1600" baseline="-25000" dirty="0"/>
                  <a:t>8</a:t>
                </a:r>
                <a:r>
                  <a:rPr lang="en-US" sz="1600" dirty="0"/>
                  <a:t>[</a:t>
                </a:r>
                <a:r>
                  <a:rPr lang="en-US" sz="1600" dirty="0" err="1">
                    <a:solidFill>
                      <a:srgbClr val="FF3300"/>
                    </a:solidFill>
                  </a:rPr>
                  <a:t>valA</a:t>
                </a:r>
                <a:r>
                  <a:rPr lang="en-US" sz="1600" dirty="0"/>
                  <a:t>]  </a:t>
                </a:r>
              </a:p>
            </p:txBody>
          </p:sp>
          <p:sp>
            <p:nvSpPr>
              <p:cNvPr id="396315" name="Text Box 27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Memory</a:t>
                </a:r>
              </a:p>
            </p:txBody>
          </p:sp>
          <p:sp>
            <p:nvSpPr>
              <p:cNvPr id="396316" name="Text Box 28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Read return address</a:t>
                </a:r>
              </a:p>
            </p:txBody>
          </p:sp>
        </p:grpSp>
        <p:sp>
          <p:nvSpPr>
            <p:cNvPr id="396317" name="Text Box 29"/>
            <p:cNvSpPr txBox="1">
              <a:spLocks noChangeArrowheads="1"/>
            </p:cNvSpPr>
            <p:nvPr/>
          </p:nvSpPr>
          <p:spPr bwMode="auto">
            <a:xfrm>
              <a:off x="1008" y="249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96318" name="Text Box 30"/>
            <p:cNvSpPr txBox="1">
              <a:spLocks noChangeArrowheads="1"/>
            </p:cNvSpPr>
            <p:nvPr/>
          </p:nvSpPr>
          <p:spPr bwMode="auto">
            <a:xfrm>
              <a:off x="1776" y="2496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  <p:sp>
          <p:nvSpPr>
            <p:cNvPr id="396319" name="Text Box 31"/>
            <p:cNvSpPr txBox="1">
              <a:spLocks noChangeArrowheads="1"/>
            </p:cNvSpPr>
            <p:nvPr/>
          </p:nvSpPr>
          <p:spPr bwMode="auto">
            <a:xfrm>
              <a:off x="3648" y="249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No operation </a:t>
              </a:r>
            </a:p>
          </p:txBody>
        </p:sp>
      </p:grpSp>
      <p:sp>
        <p:nvSpPr>
          <p:cNvPr id="396320" name="Text Box 32"/>
          <p:cNvSpPr txBox="1">
            <a:spLocks noChangeArrowheads="1"/>
          </p:cNvSpPr>
          <p:nvPr/>
        </p:nvSpPr>
        <p:spPr bwMode="auto">
          <a:xfrm>
            <a:off x="914400" y="5467350"/>
            <a:ext cx="8001000" cy="13144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mem_addr</a:t>
            </a:r>
            <a:r>
              <a:rPr lang="en-US" sz="1600" dirty="0">
                <a:latin typeface="Courier New" pitchFamily="49" charset="0"/>
              </a:rPr>
              <a:t> = [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icode</a:t>
            </a:r>
            <a:r>
              <a:rPr lang="en-US" sz="1600" dirty="0">
                <a:latin typeface="Courier New" pitchFamily="49" charset="0"/>
              </a:rPr>
              <a:t> in { IRMMOVQ, IPUSHQ, ICALL, IMRMOVQ } : </a:t>
            </a:r>
            <a:r>
              <a:rPr lang="en-US" sz="1600" dirty="0" err="1">
                <a:latin typeface="Courier New" pitchFamily="49" charset="0"/>
              </a:rPr>
              <a:t>valE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icode</a:t>
            </a:r>
            <a:r>
              <a:rPr lang="en-US" sz="1600" dirty="0">
                <a:latin typeface="Courier New" pitchFamily="49" charset="0"/>
              </a:rPr>
              <a:t> in { IPOPQ, IRET } : </a:t>
            </a:r>
            <a:r>
              <a:rPr lang="en-US" sz="1600" dirty="0" err="1">
                <a:latin typeface="Courier New" pitchFamily="49" charset="0"/>
              </a:rPr>
              <a:t>valA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# Other instructions don't need address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];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Read</a:t>
            </a:r>
          </a:p>
        </p:txBody>
      </p:sp>
      <p:grpSp>
        <p:nvGrpSpPr>
          <p:cNvPr id="397315" name="Group 3"/>
          <p:cNvGrpSpPr>
            <a:grpSpLocks/>
          </p:cNvGrpSpPr>
          <p:nvPr/>
        </p:nvGrpSpPr>
        <p:grpSpPr bwMode="auto">
          <a:xfrm>
            <a:off x="1371600" y="1295400"/>
            <a:ext cx="7010400" cy="4419600"/>
            <a:chOff x="1008" y="864"/>
            <a:chExt cx="4416" cy="2784"/>
          </a:xfrm>
        </p:grpSpPr>
        <p:sp>
          <p:nvSpPr>
            <p:cNvPr id="397316" name="Text Box 4"/>
            <p:cNvSpPr txBox="1">
              <a:spLocks noChangeArrowheads="1"/>
            </p:cNvSpPr>
            <p:nvPr/>
          </p:nvSpPr>
          <p:spPr bwMode="auto">
            <a:xfrm>
              <a:off x="1776" y="8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OPq</a:t>
              </a:r>
              <a:r>
                <a:rPr lang="en-US" sz="1600" dirty="0"/>
                <a:t> </a:t>
              </a:r>
              <a:r>
                <a:rPr lang="en-US" sz="1600" dirty="0" err="1"/>
                <a:t>rA</a:t>
              </a:r>
              <a:r>
                <a:rPr lang="en-US" sz="1600" dirty="0"/>
                <a:t>, </a:t>
              </a:r>
              <a:r>
                <a:rPr lang="en-US" sz="1600" dirty="0" err="1"/>
                <a:t>rB</a:t>
              </a:r>
              <a:endParaRPr lang="en-US" sz="1600" dirty="0"/>
            </a:p>
          </p:txBody>
        </p:sp>
        <p:sp>
          <p:nvSpPr>
            <p:cNvPr id="397317" name="Text Box 5"/>
            <p:cNvSpPr txBox="1">
              <a:spLocks noChangeArrowheads="1"/>
            </p:cNvSpPr>
            <p:nvPr/>
          </p:nvSpPr>
          <p:spPr bwMode="auto">
            <a:xfrm>
              <a:off x="1008" y="105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97318" name="Text Box 6"/>
            <p:cNvSpPr txBox="1">
              <a:spLocks noChangeArrowheads="1"/>
            </p:cNvSpPr>
            <p:nvPr/>
          </p:nvSpPr>
          <p:spPr bwMode="auto">
            <a:xfrm>
              <a:off x="1776" y="134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>
                  <a:latin typeface="Courier New" pitchFamily="49" charset="0"/>
                </a:rPr>
                <a:t>rmmovq</a:t>
              </a:r>
              <a:r>
                <a:rPr lang="en-US" sz="1600" dirty="0"/>
                <a:t> </a:t>
              </a:r>
              <a:r>
                <a:rPr lang="en-US" sz="1600" dirty="0" err="1"/>
                <a:t>rA</a:t>
              </a:r>
              <a:r>
                <a:rPr lang="en-US" sz="1600" dirty="0"/>
                <a:t>, D(</a:t>
              </a:r>
              <a:r>
                <a:rPr lang="en-US" sz="1600" dirty="0" err="1"/>
                <a:t>rB</a:t>
              </a:r>
              <a:r>
                <a:rPr lang="en-US" sz="1600" dirty="0"/>
                <a:t>)</a:t>
              </a:r>
            </a:p>
          </p:txBody>
        </p:sp>
        <p:sp>
          <p:nvSpPr>
            <p:cNvPr id="397319" name="Text Box 7"/>
            <p:cNvSpPr txBox="1">
              <a:spLocks noChangeArrowheads="1"/>
            </p:cNvSpPr>
            <p:nvPr/>
          </p:nvSpPr>
          <p:spPr bwMode="auto">
            <a:xfrm>
              <a:off x="1776" y="182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>
                  <a:latin typeface="Courier New" pitchFamily="49" charset="0"/>
                </a:rPr>
                <a:t>popq</a:t>
              </a:r>
              <a:r>
                <a:rPr lang="en-US" sz="1600" dirty="0"/>
                <a:t> </a:t>
              </a:r>
              <a:r>
                <a:rPr lang="en-US" sz="1600" dirty="0" err="1"/>
                <a:t>rA</a:t>
              </a:r>
              <a:endParaRPr lang="en-US" sz="1600" dirty="0"/>
            </a:p>
          </p:txBody>
        </p:sp>
        <p:sp>
          <p:nvSpPr>
            <p:cNvPr id="397320" name="Text Box 8"/>
            <p:cNvSpPr txBox="1">
              <a:spLocks noChangeArrowheads="1"/>
            </p:cNvSpPr>
            <p:nvPr/>
          </p:nvSpPr>
          <p:spPr bwMode="auto">
            <a:xfrm>
              <a:off x="1776" y="230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jXX Dest</a:t>
              </a:r>
            </a:p>
          </p:txBody>
        </p:sp>
        <p:sp>
          <p:nvSpPr>
            <p:cNvPr id="397321" name="Text Box 9"/>
            <p:cNvSpPr txBox="1">
              <a:spLocks noChangeArrowheads="1"/>
            </p:cNvSpPr>
            <p:nvPr/>
          </p:nvSpPr>
          <p:spPr bwMode="auto">
            <a:xfrm>
              <a:off x="1776" y="278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call</a:t>
              </a:r>
              <a:r>
                <a:rPr lang="en-US" sz="1600"/>
                <a:t> Dest</a:t>
              </a:r>
            </a:p>
          </p:txBody>
        </p:sp>
        <p:sp>
          <p:nvSpPr>
            <p:cNvPr id="397322" name="Text Box 10"/>
            <p:cNvSpPr txBox="1">
              <a:spLocks noChangeArrowheads="1"/>
            </p:cNvSpPr>
            <p:nvPr/>
          </p:nvSpPr>
          <p:spPr bwMode="auto">
            <a:xfrm>
              <a:off x="1776" y="3264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ret</a:t>
              </a:r>
            </a:p>
          </p:txBody>
        </p:sp>
        <p:sp>
          <p:nvSpPr>
            <p:cNvPr id="397323" name="Text Box 11"/>
            <p:cNvSpPr txBox="1">
              <a:spLocks noChangeArrowheads="1"/>
            </p:cNvSpPr>
            <p:nvPr/>
          </p:nvSpPr>
          <p:spPr bwMode="auto">
            <a:xfrm>
              <a:off x="1776" y="1056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  <p:sp>
          <p:nvSpPr>
            <p:cNvPr id="397324" name="Text Box 12"/>
            <p:cNvSpPr txBox="1">
              <a:spLocks noChangeArrowheads="1"/>
            </p:cNvSpPr>
            <p:nvPr/>
          </p:nvSpPr>
          <p:spPr bwMode="auto">
            <a:xfrm>
              <a:off x="3648" y="105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No operation </a:t>
              </a:r>
            </a:p>
          </p:txBody>
        </p:sp>
        <p:grpSp>
          <p:nvGrpSpPr>
            <p:cNvPr id="397325" name="Group 13"/>
            <p:cNvGrpSpPr>
              <a:grpSpLocks/>
            </p:cNvGrpSpPr>
            <p:nvPr/>
          </p:nvGrpSpPr>
          <p:grpSpPr bwMode="auto">
            <a:xfrm>
              <a:off x="1008" y="1536"/>
              <a:ext cx="4416" cy="192"/>
              <a:chOff x="576" y="2352"/>
              <a:chExt cx="4416" cy="192"/>
            </a:xfrm>
          </p:grpSpPr>
          <p:sp>
            <p:nvSpPr>
              <p:cNvPr id="397326" name="Text Box 14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 dirty="0"/>
                  <a:t> M</a:t>
                </a:r>
                <a:r>
                  <a:rPr lang="en-US" sz="1600" baseline="-25000" dirty="0"/>
                  <a:t>8</a:t>
                </a:r>
                <a:r>
                  <a:rPr lang="en-US" sz="1600" dirty="0"/>
                  <a:t>[</a:t>
                </a:r>
                <a:r>
                  <a:rPr lang="en-US" sz="1600" dirty="0" err="1"/>
                  <a:t>valE</a:t>
                </a:r>
                <a:r>
                  <a:rPr lang="en-US" sz="1600" dirty="0"/>
                  <a:t>] </a:t>
                </a:r>
                <a:r>
                  <a:rPr lang="en-US" sz="1600" dirty="0">
                    <a:sym typeface="Symbol" pitchFamily="18" charset="2"/>
                  </a:rPr>
                  <a:t></a:t>
                </a:r>
                <a:r>
                  <a:rPr lang="en-US" sz="1600" dirty="0"/>
                  <a:t> </a:t>
                </a:r>
                <a:r>
                  <a:rPr lang="en-US" sz="1600" dirty="0" err="1"/>
                  <a:t>valA</a:t>
                </a:r>
                <a:endParaRPr lang="en-US" sz="1600" dirty="0"/>
              </a:p>
            </p:txBody>
          </p:sp>
          <p:sp>
            <p:nvSpPr>
              <p:cNvPr id="397327" name="Text Box 15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Memory</a:t>
                </a:r>
              </a:p>
            </p:txBody>
          </p:sp>
          <p:sp>
            <p:nvSpPr>
              <p:cNvPr id="397328" name="Text Box 16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Write value to memory  </a:t>
                </a:r>
              </a:p>
            </p:txBody>
          </p:sp>
        </p:grpSp>
        <p:grpSp>
          <p:nvGrpSpPr>
            <p:cNvPr id="397329" name="Group 17"/>
            <p:cNvGrpSpPr>
              <a:grpSpLocks/>
            </p:cNvGrpSpPr>
            <p:nvPr/>
          </p:nvGrpSpPr>
          <p:grpSpPr bwMode="auto">
            <a:xfrm>
              <a:off x="1008" y="2016"/>
              <a:ext cx="4416" cy="192"/>
              <a:chOff x="576" y="2352"/>
              <a:chExt cx="4416" cy="192"/>
            </a:xfrm>
          </p:grpSpPr>
          <p:sp>
            <p:nvSpPr>
              <p:cNvPr id="397330" name="Text Box 18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 dirty="0" err="1"/>
                  <a:t>valM</a:t>
                </a:r>
                <a:r>
                  <a:rPr lang="en-US" sz="1600" dirty="0"/>
                  <a:t> </a:t>
                </a:r>
                <a:r>
                  <a:rPr lang="en-US" sz="1600" dirty="0">
                    <a:solidFill>
                      <a:srgbClr val="FF3300"/>
                    </a:solidFill>
                    <a:sym typeface="Symbol" pitchFamily="18" charset="2"/>
                  </a:rPr>
                  <a:t></a:t>
                </a:r>
                <a:r>
                  <a:rPr lang="en-US" sz="1600" dirty="0">
                    <a:solidFill>
                      <a:srgbClr val="FF3300"/>
                    </a:solidFill>
                  </a:rPr>
                  <a:t> M</a:t>
                </a:r>
                <a:r>
                  <a:rPr lang="en-US" sz="1600" baseline="-25000" dirty="0">
                    <a:solidFill>
                      <a:srgbClr val="FF3300"/>
                    </a:solidFill>
                  </a:rPr>
                  <a:t>8</a:t>
                </a:r>
                <a:r>
                  <a:rPr lang="en-US" sz="1600" dirty="0"/>
                  <a:t>[</a:t>
                </a:r>
                <a:r>
                  <a:rPr lang="en-US" sz="1600" dirty="0" err="1"/>
                  <a:t>valA</a:t>
                </a:r>
                <a:r>
                  <a:rPr lang="en-US" sz="1600" dirty="0"/>
                  <a:t>]</a:t>
                </a:r>
              </a:p>
            </p:txBody>
          </p:sp>
          <p:sp>
            <p:nvSpPr>
              <p:cNvPr id="397331" name="Text Box 19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Memory</a:t>
                </a:r>
              </a:p>
            </p:txBody>
          </p:sp>
          <p:sp>
            <p:nvSpPr>
              <p:cNvPr id="397332" name="Text Box 20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Read from stack </a:t>
                </a:r>
              </a:p>
            </p:txBody>
          </p:sp>
        </p:grpSp>
        <p:grpSp>
          <p:nvGrpSpPr>
            <p:cNvPr id="397333" name="Group 21"/>
            <p:cNvGrpSpPr>
              <a:grpSpLocks/>
            </p:cNvGrpSpPr>
            <p:nvPr/>
          </p:nvGrpSpPr>
          <p:grpSpPr bwMode="auto">
            <a:xfrm>
              <a:off x="1008" y="2976"/>
              <a:ext cx="4416" cy="192"/>
              <a:chOff x="576" y="2352"/>
              <a:chExt cx="4416" cy="192"/>
            </a:xfrm>
          </p:grpSpPr>
          <p:sp>
            <p:nvSpPr>
              <p:cNvPr id="397334" name="Text Box 22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 dirty="0"/>
                  <a:t>M</a:t>
                </a:r>
                <a:r>
                  <a:rPr lang="en-US" sz="1600" baseline="-25000" dirty="0"/>
                  <a:t>8</a:t>
                </a:r>
                <a:r>
                  <a:rPr lang="en-US" sz="1600" dirty="0"/>
                  <a:t>[</a:t>
                </a:r>
                <a:r>
                  <a:rPr lang="en-US" sz="1600" dirty="0" err="1"/>
                  <a:t>valE</a:t>
                </a:r>
                <a:r>
                  <a:rPr lang="en-US" sz="1600" dirty="0"/>
                  <a:t>] </a:t>
                </a:r>
                <a:r>
                  <a:rPr lang="en-US" sz="1600" dirty="0">
                    <a:sym typeface="Symbol" pitchFamily="18" charset="2"/>
                  </a:rPr>
                  <a:t></a:t>
                </a:r>
                <a:r>
                  <a:rPr lang="en-US" sz="1600" dirty="0"/>
                  <a:t> </a:t>
                </a:r>
                <a:r>
                  <a:rPr lang="en-US" sz="1600" dirty="0" err="1"/>
                  <a:t>valP</a:t>
                </a:r>
                <a:r>
                  <a:rPr lang="en-US" sz="1600" dirty="0"/>
                  <a:t> </a:t>
                </a:r>
              </a:p>
            </p:txBody>
          </p:sp>
          <p:sp>
            <p:nvSpPr>
              <p:cNvPr id="397335" name="Text Box 23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Memory</a:t>
                </a:r>
              </a:p>
            </p:txBody>
          </p:sp>
          <p:sp>
            <p:nvSpPr>
              <p:cNvPr id="397336" name="Text Box 24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Write return value on stack </a:t>
                </a:r>
              </a:p>
            </p:txBody>
          </p:sp>
        </p:grpSp>
        <p:grpSp>
          <p:nvGrpSpPr>
            <p:cNvPr id="397337" name="Group 25"/>
            <p:cNvGrpSpPr>
              <a:grpSpLocks/>
            </p:cNvGrpSpPr>
            <p:nvPr/>
          </p:nvGrpSpPr>
          <p:grpSpPr bwMode="auto">
            <a:xfrm>
              <a:off x="1008" y="3456"/>
              <a:ext cx="4416" cy="192"/>
              <a:chOff x="576" y="2352"/>
              <a:chExt cx="4416" cy="192"/>
            </a:xfrm>
          </p:grpSpPr>
          <p:sp>
            <p:nvSpPr>
              <p:cNvPr id="397338" name="Text Box 26"/>
              <p:cNvSpPr txBox="1">
                <a:spLocks noChangeArrowheads="1"/>
              </p:cNvSpPr>
              <p:nvPr/>
            </p:nvSpPr>
            <p:spPr bwMode="auto">
              <a:xfrm>
                <a:off x="1344" y="2352"/>
                <a:ext cx="1776" cy="192"/>
              </a:xfrm>
              <a:prstGeom prst="rect">
                <a:avLst/>
              </a:prstGeom>
              <a:solidFill>
                <a:srgbClr val="CCFF99"/>
              </a:solidFill>
              <a:ln w="19050">
                <a:solidFill>
                  <a:schemeClr val="tx1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 dirty="0" err="1"/>
                  <a:t>valM</a:t>
                </a:r>
                <a:r>
                  <a:rPr lang="en-US" sz="1600" dirty="0"/>
                  <a:t> </a:t>
                </a:r>
                <a:r>
                  <a:rPr lang="en-US" sz="1600" dirty="0">
                    <a:solidFill>
                      <a:srgbClr val="FF3300"/>
                    </a:solidFill>
                    <a:sym typeface="Symbol" pitchFamily="18" charset="2"/>
                  </a:rPr>
                  <a:t></a:t>
                </a:r>
                <a:r>
                  <a:rPr lang="en-US" sz="1600" dirty="0">
                    <a:solidFill>
                      <a:srgbClr val="FF3300"/>
                    </a:solidFill>
                  </a:rPr>
                  <a:t> M</a:t>
                </a:r>
                <a:r>
                  <a:rPr lang="en-US" sz="1600" baseline="-25000" dirty="0">
                    <a:solidFill>
                      <a:srgbClr val="FF3300"/>
                    </a:solidFill>
                  </a:rPr>
                  <a:t>8</a:t>
                </a:r>
                <a:r>
                  <a:rPr lang="en-US" sz="1600" dirty="0"/>
                  <a:t>[</a:t>
                </a:r>
                <a:r>
                  <a:rPr lang="en-US" sz="1600" dirty="0" err="1"/>
                  <a:t>valA</a:t>
                </a:r>
                <a:r>
                  <a:rPr lang="en-US" sz="1600" dirty="0"/>
                  <a:t>]  </a:t>
                </a:r>
              </a:p>
            </p:txBody>
          </p:sp>
          <p:sp>
            <p:nvSpPr>
              <p:cNvPr id="397339" name="Text Box 27"/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Memory</a:t>
                </a:r>
              </a:p>
            </p:txBody>
          </p:sp>
          <p:sp>
            <p:nvSpPr>
              <p:cNvPr id="397340" name="Text Box 28"/>
              <p:cNvSpPr txBox="1">
                <a:spLocks noChangeArrowheads="1"/>
              </p:cNvSpPr>
              <p:nvPr/>
            </p:nvSpPr>
            <p:spPr bwMode="auto">
              <a:xfrm>
                <a:off x="3216" y="2352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Read return address</a:t>
                </a:r>
              </a:p>
            </p:txBody>
          </p:sp>
        </p:grpSp>
        <p:sp>
          <p:nvSpPr>
            <p:cNvPr id="397341" name="Text Box 29"/>
            <p:cNvSpPr txBox="1">
              <a:spLocks noChangeArrowheads="1"/>
            </p:cNvSpPr>
            <p:nvPr/>
          </p:nvSpPr>
          <p:spPr bwMode="auto">
            <a:xfrm>
              <a:off x="1008" y="2496"/>
              <a:ext cx="768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Memory</a:t>
              </a:r>
            </a:p>
          </p:txBody>
        </p:sp>
        <p:sp>
          <p:nvSpPr>
            <p:cNvPr id="397342" name="Text Box 30"/>
            <p:cNvSpPr txBox="1">
              <a:spLocks noChangeArrowheads="1"/>
            </p:cNvSpPr>
            <p:nvPr/>
          </p:nvSpPr>
          <p:spPr bwMode="auto">
            <a:xfrm>
              <a:off x="1776" y="2496"/>
              <a:ext cx="1776" cy="192"/>
            </a:xfrm>
            <a:prstGeom prst="rect">
              <a:avLst/>
            </a:prstGeom>
            <a:solidFill>
              <a:srgbClr val="CCFF99"/>
            </a:solidFill>
            <a:ln w="19050">
              <a:solidFill>
                <a:schemeClr val="tx1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  </a:t>
              </a:r>
            </a:p>
          </p:txBody>
        </p:sp>
        <p:sp>
          <p:nvSpPr>
            <p:cNvPr id="397343" name="Text Box 31"/>
            <p:cNvSpPr txBox="1">
              <a:spLocks noChangeArrowheads="1"/>
            </p:cNvSpPr>
            <p:nvPr/>
          </p:nvSpPr>
          <p:spPr bwMode="auto">
            <a:xfrm>
              <a:off x="3648" y="2496"/>
              <a:ext cx="1776" cy="1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No operation </a:t>
              </a:r>
            </a:p>
          </p:txBody>
        </p:sp>
      </p:grpSp>
      <p:sp>
        <p:nvSpPr>
          <p:cNvPr id="397344" name="Text Box 32"/>
          <p:cNvSpPr txBox="1">
            <a:spLocks noChangeArrowheads="1"/>
          </p:cNvSpPr>
          <p:nvPr/>
        </p:nvSpPr>
        <p:spPr bwMode="auto">
          <a:xfrm>
            <a:off x="685800" y="5867400"/>
            <a:ext cx="8001000" cy="3365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bool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mem_read</a:t>
            </a:r>
            <a:r>
              <a:rPr lang="en-US" sz="1600" dirty="0">
                <a:latin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</a:rPr>
              <a:t>icode</a:t>
            </a:r>
            <a:r>
              <a:rPr lang="en-US" sz="1600" dirty="0">
                <a:latin typeface="Courier New" pitchFamily="49" charset="0"/>
              </a:rPr>
              <a:t> in { IMRMOVQ, IPOPQ, IRET };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Update Logic</a:t>
            </a:r>
          </a:p>
        </p:txBody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14600"/>
            <a:ext cx="5334000" cy="2514600"/>
          </a:xfrm>
        </p:spPr>
        <p:txBody>
          <a:bodyPr/>
          <a:lstStyle/>
          <a:p>
            <a:r>
              <a:rPr lang="en-US"/>
              <a:t>New PC</a:t>
            </a:r>
          </a:p>
          <a:p>
            <a:pPr lvl="1"/>
            <a:r>
              <a:rPr lang="en-US"/>
              <a:t>Select next value of PC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327650" y="1714500"/>
            <a:ext cx="2895600" cy="1905000"/>
            <a:chOff x="1600200" y="4267200"/>
            <a:chExt cx="2895600" cy="1905000"/>
          </a:xfrm>
        </p:grpSpPr>
        <p:sp>
          <p:nvSpPr>
            <p:cNvPr id="20" name="AutoShape 9"/>
            <p:cNvSpPr>
              <a:spLocks noChangeArrowheads="1"/>
            </p:cNvSpPr>
            <p:nvPr/>
          </p:nvSpPr>
          <p:spPr bwMode="auto">
            <a:xfrm>
              <a:off x="1600200" y="4953000"/>
              <a:ext cx="2819400" cy="5334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New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PC</a:t>
              </a:r>
            </a:p>
          </p:txBody>
        </p:sp>
        <p:sp>
          <p:nvSpPr>
            <p:cNvPr id="21" name="Oval 71"/>
            <p:cNvSpPr>
              <a:spLocks noChangeArrowheads="1"/>
            </p:cNvSpPr>
            <p:nvPr/>
          </p:nvSpPr>
          <p:spPr bwMode="auto">
            <a:xfrm>
              <a:off x="22098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Cnd</a:t>
              </a: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16002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icode</a:t>
              </a:r>
            </a:p>
          </p:txBody>
        </p:sp>
        <p:sp>
          <p:nvSpPr>
            <p:cNvPr id="23" name="Line 226"/>
            <p:cNvSpPr>
              <a:spLocks noChangeShapeType="1"/>
            </p:cNvSpPr>
            <p:nvPr/>
          </p:nvSpPr>
          <p:spPr bwMode="auto">
            <a:xfrm flipV="1">
              <a:off x="4267200" y="5486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val 232"/>
            <p:cNvSpPr>
              <a:spLocks noChangeArrowheads="1"/>
            </p:cNvSpPr>
            <p:nvPr/>
          </p:nvSpPr>
          <p:spPr bwMode="auto">
            <a:xfrm>
              <a:off x="28194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valC</a:t>
              </a:r>
            </a:p>
          </p:txBody>
        </p:sp>
        <p:sp>
          <p:nvSpPr>
            <p:cNvPr id="25" name="Oval 233"/>
            <p:cNvSpPr>
              <a:spLocks noChangeArrowheads="1"/>
            </p:cNvSpPr>
            <p:nvPr/>
          </p:nvSpPr>
          <p:spPr bwMode="auto">
            <a:xfrm>
              <a:off x="40386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valP</a:t>
              </a:r>
            </a:p>
          </p:txBody>
        </p:sp>
        <p:sp>
          <p:nvSpPr>
            <p:cNvPr id="26" name="Oval 250"/>
            <p:cNvSpPr>
              <a:spLocks noChangeArrowheads="1"/>
            </p:cNvSpPr>
            <p:nvPr/>
          </p:nvSpPr>
          <p:spPr bwMode="auto">
            <a:xfrm>
              <a:off x="3429000" y="5791200"/>
              <a:ext cx="457200" cy="38100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valM</a:t>
              </a:r>
            </a:p>
          </p:txBody>
        </p:sp>
        <p:sp>
          <p:nvSpPr>
            <p:cNvPr id="27" name="Line 271"/>
            <p:cNvSpPr>
              <a:spLocks noChangeShapeType="1"/>
            </p:cNvSpPr>
            <p:nvPr/>
          </p:nvSpPr>
          <p:spPr bwMode="auto">
            <a:xfrm flipH="1" flipV="1">
              <a:off x="2438400" y="5486400"/>
              <a:ext cx="0" cy="304800"/>
            </a:xfrm>
            <a:prstGeom prst="line">
              <a:avLst/>
            </a:prstGeom>
            <a:noFill/>
            <a:ln w="19050" cap="rnd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Line 292"/>
            <p:cNvSpPr>
              <a:spLocks noChangeShapeType="1"/>
            </p:cNvSpPr>
            <p:nvPr/>
          </p:nvSpPr>
          <p:spPr bwMode="auto">
            <a:xfrm flipV="1">
              <a:off x="3124200" y="46482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294"/>
            <p:cNvSpPr>
              <a:spLocks noChangeShapeType="1"/>
            </p:cNvSpPr>
            <p:nvPr/>
          </p:nvSpPr>
          <p:spPr bwMode="auto">
            <a:xfrm flipV="1">
              <a:off x="3657600" y="5486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Line 295"/>
            <p:cNvSpPr>
              <a:spLocks noChangeShapeType="1"/>
            </p:cNvSpPr>
            <p:nvPr/>
          </p:nvSpPr>
          <p:spPr bwMode="auto">
            <a:xfrm flipV="1">
              <a:off x="3048000" y="5486400"/>
              <a:ext cx="0" cy="3048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Line 297"/>
            <p:cNvSpPr>
              <a:spLocks noChangeShapeType="1"/>
            </p:cNvSpPr>
            <p:nvPr/>
          </p:nvSpPr>
          <p:spPr bwMode="auto">
            <a:xfrm flipV="1">
              <a:off x="1828800" y="5486400"/>
              <a:ext cx="0" cy="3048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Rectangle 300"/>
            <p:cNvSpPr>
              <a:spLocks noChangeArrowheads="1"/>
            </p:cNvSpPr>
            <p:nvPr/>
          </p:nvSpPr>
          <p:spPr bwMode="auto">
            <a:xfrm>
              <a:off x="2895600" y="4267200"/>
              <a:ext cx="457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PC</a:t>
              </a:r>
            </a:p>
          </p:txBody>
        </p:sp>
      </p:grp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509587"/>
            <a:ext cx="8704262" cy="779463"/>
          </a:xfrm>
        </p:spPr>
        <p:txBody>
          <a:bodyPr/>
          <a:lstStyle/>
          <a:p>
            <a:r>
              <a:rPr lang="en-US" dirty="0"/>
              <a:t>PC</a:t>
            </a:r>
            <a:br>
              <a:rPr lang="en-US" dirty="0"/>
            </a:br>
            <a:r>
              <a:rPr lang="en-US" dirty="0"/>
              <a:t>Update</a:t>
            </a:r>
          </a:p>
        </p:txBody>
      </p:sp>
      <p:grpSp>
        <p:nvGrpSpPr>
          <p:cNvPr id="394328" name="Group 88"/>
          <p:cNvGrpSpPr>
            <a:grpSpLocks/>
          </p:cNvGrpSpPr>
          <p:nvPr/>
        </p:nvGrpSpPr>
        <p:grpSpPr bwMode="auto">
          <a:xfrm>
            <a:off x="2209800" y="381000"/>
            <a:ext cx="7010400" cy="4419600"/>
            <a:chOff x="912" y="576"/>
            <a:chExt cx="4416" cy="2784"/>
          </a:xfrm>
        </p:grpSpPr>
        <p:sp>
          <p:nvSpPr>
            <p:cNvPr id="394255" name="Text Box 15"/>
            <p:cNvSpPr txBox="1">
              <a:spLocks noChangeArrowheads="1"/>
            </p:cNvSpPr>
            <p:nvPr/>
          </p:nvSpPr>
          <p:spPr bwMode="auto">
            <a:xfrm>
              <a:off x="1680" y="57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/>
                <a:t>OPq</a:t>
              </a:r>
              <a:r>
                <a:rPr lang="en-US" sz="1600" dirty="0"/>
                <a:t> </a:t>
              </a:r>
              <a:r>
                <a:rPr lang="en-US" sz="1600" dirty="0" err="1"/>
                <a:t>rA</a:t>
              </a:r>
              <a:r>
                <a:rPr lang="en-US" sz="1600" dirty="0"/>
                <a:t>, </a:t>
              </a:r>
              <a:r>
                <a:rPr lang="en-US" sz="1600" dirty="0" err="1"/>
                <a:t>rB</a:t>
              </a:r>
              <a:endParaRPr lang="en-US" sz="1600" dirty="0"/>
            </a:p>
          </p:txBody>
        </p:sp>
        <p:sp>
          <p:nvSpPr>
            <p:cNvPr id="394257" name="Text Box 17"/>
            <p:cNvSpPr txBox="1">
              <a:spLocks noChangeArrowheads="1"/>
            </p:cNvSpPr>
            <p:nvPr/>
          </p:nvSpPr>
          <p:spPr bwMode="auto">
            <a:xfrm>
              <a:off x="1680" y="105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>
                  <a:latin typeface="Courier New" pitchFamily="49" charset="0"/>
                </a:rPr>
                <a:t>rmmovq</a:t>
              </a:r>
              <a:r>
                <a:rPr lang="en-US" sz="1600" dirty="0"/>
                <a:t> </a:t>
              </a:r>
              <a:r>
                <a:rPr lang="en-US" sz="1600" dirty="0" err="1"/>
                <a:t>rA</a:t>
              </a:r>
              <a:r>
                <a:rPr lang="en-US" sz="1600" dirty="0"/>
                <a:t>, D(</a:t>
              </a:r>
              <a:r>
                <a:rPr lang="en-US" sz="1600" dirty="0" err="1"/>
                <a:t>rB</a:t>
              </a:r>
              <a:r>
                <a:rPr lang="en-US" sz="1600" dirty="0"/>
                <a:t>)</a:t>
              </a:r>
            </a:p>
          </p:txBody>
        </p:sp>
        <p:sp>
          <p:nvSpPr>
            <p:cNvPr id="394259" name="Text Box 19"/>
            <p:cNvSpPr txBox="1">
              <a:spLocks noChangeArrowheads="1"/>
            </p:cNvSpPr>
            <p:nvPr/>
          </p:nvSpPr>
          <p:spPr bwMode="auto">
            <a:xfrm>
              <a:off x="1680" y="153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 dirty="0" err="1">
                  <a:latin typeface="Courier New" pitchFamily="49" charset="0"/>
                </a:rPr>
                <a:t>popq</a:t>
              </a:r>
              <a:r>
                <a:rPr lang="en-US" sz="1600" dirty="0"/>
                <a:t> </a:t>
              </a:r>
              <a:r>
                <a:rPr lang="en-US" sz="1600" dirty="0" err="1"/>
                <a:t>rA</a:t>
              </a:r>
              <a:endParaRPr lang="en-US" sz="1600" dirty="0"/>
            </a:p>
          </p:txBody>
        </p:sp>
        <p:sp>
          <p:nvSpPr>
            <p:cNvPr id="394261" name="Text Box 21"/>
            <p:cNvSpPr txBox="1">
              <a:spLocks noChangeArrowheads="1"/>
            </p:cNvSpPr>
            <p:nvPr/>
          </p:nvSpPr>
          <p:spPr bwMode="auto">
            <a:xfrm>
              <a:off x="1680" y="201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/>
                <a:t>jXX Dest</a:t>
              </a:r>
            </a:p>
          </p:txBody>
        </p:sp>
        <p:sp>
          <p:nvSpPr>
            <p:cNvPr id="394263" name="Text Box 23"/>
            <p:cNvSpPr txBox="1">
              <a:spLocks noChangeArrowheads="1"/>
            </p:cNvSpPr>
            <p:nvPr/>
          </p:nvSpPr>
          <p:spPr bwMode="auto">
            <a:xfrm>
              <a:off x="1680" y="249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call</a:t>
              </a:r>
              <a:r>
                <a:rPr lang="en-US" sz="1600"/>
                <a:t> Dest</a:t>
              </a:r>
            </a:p>
          </p:txBody>
        </p:sp>
        <p:sp>
          <p:nvSpPr>
            <p:cNvPr id="394264" name="Text Box 24"/>
            <p:cNvSpPr txBox="1">
              <a:spLocks noChangeArrowheads="1"/>
            </p:cNvSpPr>
            <p:nvPr/>
          </p:nvSpPr>
          <p:spPr bwMode="auto">
            <a:xfrm>
              <a:off x="1680" y="2976"/>
              <a:ext cx="1776" cy="192"/>
            </a:xfrm>
            <a:prstGeom prst="rect">
              <a:avLst/>
            </a:prstGeom>
            <a:noFill/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/>
            <a:lstStyle/>
            <a:p>
              <a:pPr algn="l">
                <a:spcBef>
                  <a:spcPct val="50000"/>
                </a:spcBef>
              </a:pPr>
              <a:r>
                <a:rPr lang="en-US" sz="160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94304" name="Group 64"/>
            <p:cNvGrpSpPr>
              <a:grpSpLocks/>
            </p:cNvGrpSpPr>
            <p:nvPr/>
          </p:nvGrpSpPr>
          <p:grpSpPr bwMode="auto">
            <a:xfrm>
              <a:off x="912" y="768"/>
              <a:ext cx="4416" cy="192"/>
              <a:chOff x="576" y="2928"/>
              <a:chExt cx="4416" cy="192"/>
            </a:xfrm>
          </p:grpSpPr>
          <p:sp>
            <p:nvSpPr>
              <p:cNvPr id="394305" name="Text Box 65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PC </a:t>
                </a:r>
                <a:r>
                  <a:rPr lang="en-US" sz="1600">
                    <a:sym typeface="Symbol" pitchFamily="18" charset="2"/>
                  </a:rPr>
                  <a:t> valP</a:t>
                </a:r>
              </a:p>
            </p:txBody>
          </p:sp>
          <p:sp>
            <p:nvSpPr>
              <p:cNvPr id="394306" name="Text Box 66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PC update</a:t>
                </a:r>
              </a:p>
            </p:txBody>
          </p:sp>
          <p:sp>
            <p:nvSpPr>
              <p:cNvPr id="394307" name="Text Box 67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Update PC</a:t>
                </a:r>
              </a:p>
            </p:txBody>
          </p:sp>
        </p:grpSp>
        <p:grpSp>
          <p:nvGrpSpPr>
            <p:cNvPr id="394308" name="Group 68"/>
            <p:cNvGrpSpPr>
              <a:grpSpLocks/>
            </p:cNvGrpSpPr>
            <p:nvPr/>
          </p:nvGrpSpPr>
          <p:grpSpPr bwMode="auto">
            <a:xfrm>
              <a:off x="912" y="1248"/>
              <a:ext cx="4416" cy="192"/>
              <a:chOff x="576" y="2928"/>
              <a:chExt cx="4416" cy="192"/>
            </a:xfrm>
          </p:grpSpPr>
          <p:sp>
            <p:nvSpPr>
              <p:cNvPr id="394309" name="Text Box 69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PC </a:t>
                </a:r>
                <a:r>
                  <a:rPr lang="en-US" sz="1600">
                    <a:sym typeface="Symbol" pitchFamily="18" charset="2"/>
                  </a:rPr>
                  <a:t> valP</a:t>
                </a:r>
              </a:p>
            </p:txBody>
          </p:sp>
          <p:sp>
            <p:nvSpPr>
              <p:cNvPr id="394310" name="Text Box 70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PC update</a:t>
                </a:r>
              </a:p>
            </p:txBody>
          </p:sp>
          <p:sp>
            <p:nvSpPr>
              <p:cNvPr id="394311" name="Text Box 71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Update PC</a:t>
                </a:r>
              </a:p>
            </p:txBody>
          </p:sp>
        </p:grpSp>
        <p:grpSp>
          <p:nvGrpSpPr>
            <p:cNvPr id="394312" name="Group 72"/>
            <p:cNvGrpSpPr>
              <a:grpSpLocks/>
            </p:cNvGrpSpPr>
            <p:nvPr/>
          </p:nvGrpSpPr>
          <p:grpSpPr bwMode="auto">
            <a:xfrm>
              <a:off x="912" y="1728"/>
              <a:ext cx="4416" cy="192"/>
              <a:chOff x="576" y="2928"/>
              <a:chExt cx="4416" cy="192"/>
            </a:xfrm>
          </p:grpSpPr>
          <p:sp>
            <p:nvSpPr>
              <p:cNvPr id="394313" name="Text Box 73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PC </a:t>
                </a:r>
                <a:r>
                  <a:rPr lang="en-US" sz="1600">
                    <a:sym typeface="Symbol" pitchFamily="18" charset="2"/>
                  </a:rPr>
                  <a:t> valP</a:t>
                </a:r>
              </a:p>
            </p:txBody>
          </p:sp>
          <p:sp>
            <p:nvSpPr>
              <p:cNvPr id="394314" name="Text Box 74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PC update</a:t>
                </a:r>
              </a:p>
            </p:txBody>
          </p:sp>
          <p:sp>
            <p:nvSpPr>
              <p:cNvPr id="394315" name="Text Box 75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Update PC</a:t>
                </a:r>
              </a:p>
            </p:txBody>
          </p:sp>
        </p:grpSp>
        <p:grpSp>
          <p:nvGrpSpPr>
            <p:cNvPr id="394316" name="Group 76"/>
            <p:cNvGrpSpPr>
              <a:grpSpLocks/>
            </p:cNvGrpSpPr>
            <p:nvPr/>
          </p:nvGrpSpPr>
          <p:grpSpPr bwMode="auto">
            <a:xfrm>
              <a:off x="912" y="2208"/>
              <a:ext cx="4416" cy="192"/>
              <a:chOff x="576" y="2928"/>
              <a:chExt cx="4416" cy="192"/>
            </a:xfrm>
          </p:grpSpPr>
          <p:sp>
            <p:nvSpPr>
              <p:cNvPr id="394317" name="Text Box 77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 dirty="0"/>
                  <a:t>PC </a:t>
                </a:r>
                <a:r>
                  <a:rPr lang="en-US" sz="1600" dirty="0">
                    <a:sym typeface="Symbol" pitchFamily="18" charset="2"/>
                  </a:rPr>
                  <a:t> </a:t>
                </a:r>
                <a:r>
                  <a:rPr lang="en-US" sz="1600" dirty="0" err="1">
                    <a:sym typeface="Symbol" pitchFamily="18" charset="2"/>
                  </a:rPr>
                  <a:t>Cnd</a:t>
                </a:r>
                <a:r>
                  <a:rPr lang="en-US" sz="1600" dirty="0">
                    <a:sym typeface="Symbol" pitchFamily="18" charset="2"/>
                  </a:rPr>
                  <a:t> ? </a:t>
                </a:r>
                <a:r>
                  <a:rPr lang="en-US" sz="1600" dirty="0" err="1">
                    <a:sym typeface="Symbol" pitchFamily="18" charset="2"/>
                  </a:rPr>
                  <a:t>valC</a:t>
                </a:r>
                <a:r>
                  <a:rPr lang="en-US" sz="1600" dirty="0">
                    <a:sym typeface="Symbol" pitchFamily="18" charset="2"/>
                  </a:rPr>
                  <a:t> : </a:t>
                </a:r>
                <a:r>
                  <a:rPr lang="en-US" sz="1600" dirty="0" err="1">
                    <a:sym typeface="Symbol" pitchFamily="18" charset="2"/>
                  </a:rPr>
                  <a:t>valP</a:t>
                </a:r>
                <a:endParaRPr lang="en-US" sz="1600" dirty="0">
                  <a:sym typeface="Symbol" pitchFamily="18" charset="2"/>
                </a:endParaRPr>
              </a:p>
            </p:txBody>
          </p:sp>
          <p:sp>
            <p:nvSpPr>
              <p:cNvPr id="394318" name="Text Box 78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PC update</a:t>
                </a:r>
              </a:p>
            </p:txBody>
          </p:sp>
          <p:sp>
            <p:nvSpPr>
              <p:cNvPr id="394319" name="Text Box 79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Update PC</a:t>
                </a:r>
              </a:p>
            </p:txBody>
          </p:sp>
        </p:grpSp>
        <p:grpSp>
          <p:nvGrpSpPr>
            <p:cNvPr id="394320" name="Group 80"/>
            <p:cNvGrpSpPr>
              <a:grpSpLocks/>
            </p:cNvGrpSpPr>
            <p:nvPr/>
          </p:nvGrpSpPr>
          <p:grpSpPr bwMode="auto">
            <a:xfrm>
              <a:off x="912" y="2688"/>
              <a:ext cx="4416" cy="192"/>
              <a:chOff x="576" y="2928"/>
              <a:chExt cx="4416" cy="192"/>
            </a:xfrm>
          </p:grpSpPr>
          <p:sp>
            <p:nvSpPr>
              <p:cNvPr id="394321" name="Text Box 81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PC </a:t>
                </a:r>
                <a:r>
                  <a:rPr lang="en-US" sz="1600">
                    <a:sym typeface="Symbol" pitchFamily="18" charset="2"/>
                  </a:rPr>
                  <a:t> valC</a:t>
                </a:r>
              </a:p>
            </p:txBody>
          </p:sp>
          <p:sp>
            <p:nvSpPr>
              <p:cNvPr id="394322" name="Text Box 82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PC update</a:t>
                </a:r>
              </a:p>
            </p:txBody>
          </p:sp>
          <p:sp>
            <p:nvSpPr>
              <p:cNvPr id="394323" name="Text Box 83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Set PC to destination</a:t>
                </a:r>
              </a:p>
            </p:txBody>
          </p:sp>
        </p:grpSp>
        <p:grpSp>
          <p:nvGrpSpPr>
            <p:cNvPr id="394324" name="Group 84"/>
            <p:cNvGrpSpPr>
              <a:grpSpLocks/>
            </p:cNvGrpSpPr>
            <p:nvPr/>
          </p:nvGrpSpPr>
          <p:grpSpPr bwMode="auto">
            <a:xfrm>
              <a:off x="912" y="3168"/>
              <a:ext cx="4416" cy="192"/>
              <a:chOff x="576" y="2928"/>
              <a:chExt cx="4416" cy="192"/>
            </a:xfrm>
          </p:grpSpPr>
          <p:sp>
            <p:nvSpPr>
              <p:cNvPr id="394325" name="Text Box 85"/>
              <p:cNvSpPr txBox="1">
                <a:spLocks noChangeArrowheads="1"/>
              </p:cNvSpPr>
              <p:nvPr/>
            </p:nvSpPr>
            <p:spPr bwMode="auto">
              <a:xfrm>
                <a:off x="1344" y="2928"/>
                <a:ext cx="1776" cy="192"/>
              </a:xfrm>
              <a:prstGeom prst="rect">
                <a:avLst/>
              </a:prstGeom>
              <a:solidFill>
                <a:srgbClr val="FFCCFF"/>
              </a:solidFill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PC </a:t>
                </a:r>
                <a:r>
                  <a:rPr lang="en-US" sz="1600">
                    <a:sym typeface="Symbol" pitchFamily="18" charset="2"/>
                  </a:rPr>
                  <a:t> valM</a:t>
                </a:r>
              </a:p>
            </p:txBody>
          </p:sp>
          <p:sp>
            <p:nvSpPr>
              <p:cNvPr id="394326" name="Text Box 86"/>
              <p:cNvSpPr txBox="1">
                <a:spLocks noChangeArrowheads="1"/>
              </p:cNvSpPr>
              <p:nvPr/>
            </p:nvSpPr>
            <p:spPr bwMode="auto">
              <a:xfrm>
                <a:off x="576" y="2928"/>
                <a:ext cx="768" cy="192"/>
              </a:xfrm>
              <a:prstGeom prst="rect">
                <a:avLst/>
              </a:prstGeom>
              <a:noFill/>
              <a:ln w="19050">
                <a:solidFill>
                  <a:schemeClr val="folHlink"/>
                </a:solidFill>
                <a:miter lim="800000"/>
                <a:headEnd/>
                <a:tailEnd type="none" w="sm" len="sm"/>
              </a:ln>
              <a:effectLst/>
            </p:spPr>
            <p:txBody>
              <a:bodyPr lIns="45720" rIns="45720" anchor="ctr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PC update</a:t>
                </a:r>
              </a:p>
            </p:txBody>
          </p:sp>
          <p:sp>
            <p:nvSpPr>
              <p:cNvPr id="394327" name="Text Box 87"/>
              <p:cNvSpPr txBox="1">
                <a:spLocks noChangeArrowheads="1"/>
              </p:cNvSpPr>
              <p:nvPr/>
            </p:nvSpPr>
            <p:spPr bwMode="auto">
              <a:xfrm>
                <a:off x="3216" y="2928"/>
                <a:ext cx="1776" cy="192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lIns="45720" rIns="45720"/>
              <a:lstStyle/>
              <a:p>
                <a:pPr algn="l">
                  <a:spcBef>
                    <a:spcPct val="50000"/>
                  </a:spcBef>
                </a:pPr>
                <a:r>
                  <a:rPr lang="en-US" sz="1600"/>
                  <a:t>Set PC to return address</a:t>
                </a:r>
              </a:p>
            </p:txBody>
          </p:sp>
        </p:grpSp>
      </p:grpSp>
      <p:sp>
        <p:nvSpPr>
          <p:cNvPr id="394329" name="Text Box 89"/>
          <p:cNvSpPr txBox="1">
            <a:spLocks noChangeArrowheads="1"/>
          </p:cNvSpPr>
          <p:nvPr/>
        </p:nvSpPr>
        <p:spPr bwMode="auto">
          <a:xfrm>
            <a:off x="2209800" y="4953000"/>
            <a:ext cx="5334000" cy="15589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new_pc</a:t>
            </a:r>
            <a:r>
              <a:rPr lang="en-US" sz="1600" dirty="0">
                <a:latin typeface="Courier New" pitchFamily="49" charset="0"/>
              </a:rPr>
              <a:t> = [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icode</a:t>
            </a:r>
            <a:r>
              <a:rPr lang="en-US" sz="1600" dirty="0">
                <a:latin typeface="Courier New" pitchFamily="49" charset="0"/>
              </a:rPr>
              <a:t> == ICALL : </a:t>
            </a:r>
            <a:r>
              <a:rPr lang="en-US" sz="1600" dirty="0" err="1">
                <a:latin typeface="Courier New" pitchFamily="49" charset="0"/>
              </a:rPr>
              <a:t>valC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icode</a:t>
            </a:r>
            <a:r>
              <a:rPr lang="en-US" sz="1600" dirty="0">
                <a:latin typeface="Courier New" pitchFamily="49" charset="0"/>
              </a:rPr>
              <a:t> == IJXX &amp;&amp; </a:t>
            </a:r>
            <a:r>
              <a:rPr lang="en-US" sz="1600" dirty="0" err="1">
                <a:latin typeface="Courier New" pitchFamily="49" charset="0"/>
              </a:rPr>
              <a:t>Cnd</a:t>
            </a:r>
            <a:r>
              <a:rPr lang="en-US" sz="1600" dirty="0">
                <a:latin typeface="Courier New" pitchFamily="49" charset="0"/>
              </a:rPr>
              <a:t> : </a:t>
            </a:r>
            <a:r>
              <a:rPr lang="en-US" sz="1600" dirty="0" err="1">
                <a:latin typeface="Courier New" pitchFamily="49" charset="0"/>
              </a:rPr>
              <a:t>valC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</a:rPr>
              <a:t>icode</a:t>
            </a:r>
            <a:r>
              <a:rPr lang="en-US" sz="1600" dirty="0">
                <a:latin typeface="Courier New" pitchFamily="49" charset="0"/>
              </a:rPr>
              <a:t> == IRET : </a:t>
            </a:r>
            <a:r>
              <a:rPr lang="en-US" sz="1600" dirty="0" err="1">
                <a:latin typeface="Courier New" pitchFamily="49" charset="0"/>
              </a:rPr>
              <a:t>valM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	1 : </a:t>
            </a:r>
            <a:r>
              <a:rPr lang="en-US" sz="1600" dirty="0" err="1">
                <a:latin typeface="Courier New" pitchFamily="49" charset="0"/>
              </a:rPr>
              <a:t>valP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];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 Operation</a:t>
            </a: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4400" y="1219200"/>
            <a:ext cx="3860800" cy="5213350"/>
          </a:xfrm>
        </p:spPr>
        <p:txBody>
          <a:bodyPr/>
          <a:lstStyle/>
          <a:p>
            <a:r>
              <a:rPr lang="en-US" dirty="0"/>
              <a:t>State</a:t>
            </a:r>
          </a:p>
          <a:p>
            <a:pPr lvl="1"/>
            <a:r>
              <a:rPr lang="en-US" dirty="0"/>
              <a:t>PC register</a:t>
            </a:r>
          </a:p>
          <a:p>
            <a:pPr lvl="1"/>
            <a:r>
              <a:rPr lang="en-US" dirty="0"/>
              <a:t>Cond. Code register</a:t>
            </a:r>
          </a:p>
          <a:p>
            <a:pPr lvl="1"/>
            <a:r>
              <a:rPr lang="en-US" dirty="0"/>
              <a:t>Data memory</a:t>
            </a:r>
          </a:p>
          <a:p>
            <a:pPr lvl="1"/>
            <a:r>
              <a:rPr lang="en-US" dirty="0"/>
              <a:t>Register file</a:t>
            </a:r>
          </a:p>
          <a:p>
            <a:pPr lvl="1">
              <a:buFont typeface="Wingdings" pitchFamily="2" charset="2"/>
              <a:buNone/>
            </a:pPr>
            <a:r>
              <a:rPr lang="en-US" i="1" dirty="0"/>
              <a:t>All updated as clock rises</a:t>
            </a:r>
          </a:p>
          <a:p>
            <a:r>
              <a:rPr lang="en-US" dirty="0"/>
              <a:t>Combinational Logic</a:t>
            </a:r>
          </a:p>
          <a:p>
            <a:pPr lvl="1"/>
            <a:r>
              <a:rPr lang="en-US" dirty="0"/>
              <a:t>ALU</a:t>
            </a:r>
          </a:p>
          <a:p>
            <a:pPr lvl="1"/>
            <a:r>
              <a:rPr lang="en-US" dirty="0"/>
              <a:t>Control logic</a:t>
            </a:r>
          </a:p>
          <a:p>
            <a:pPr lvl="1"/>
            <a:r>
              <a:rPr lang="en-US" dirty="0"/>
              <a:t>Memory reads</a:t>
            </a:r>
          </a:p>
          <a:p>
            <a:pPr lvl="2"/>
            <a:r>
              <a:rPr lang="en-US" dirty="0"/>
              <a:t>Instruction memory</a:t>
            </a:r>
          </a:p>
          <a:p>
            <a:pPr lvl="2"/>
            <a:r>
              <a:rPr lang="en-US" dirty="0"/>
              <a:t>Register file</a:t>
            </a:r>
          </a:p>
          <a:p>
            <a:pPr lvl="2"/>
            <a:r>
              <a:rPr lang="en-US" dirty="0"/>
              <a:t>Data memory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831850" y="1746250"/>
            <a:ext cx="3429000" cy="3733800"/>
            <a:chOff x="609600" y="4343400"/>
            <a:chExt cx="3429000" cy="3733800"/>
          </a:xfrm>
        </p:grpSpPr>
        <p:sp>
          <p:nvSpPr>
            <p:cNvPr id="27" name="AutoShape 296"/>
            <p:cNvSpPr>
              <a:spLocks noChangeArrowheads="1"/>
            </p:cNvSpPr>
            <p:nvPr/>
          </p:nvSpPr>
          <p:spPr bwMode="auto">
            <a:xfrm>
              <a:off x="609600" y="43434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none" tIns="457200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Combinational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logic</a:t>
              </a:r>
            </a:p>
          </p:txBody>
        </p:sp>
        <p:sp>
          <p:nvSpPr>
            <p:cNvPr id="28" name="AutoShape 297"/>
            <p:cNvSpPr>
              <a:spLocks noChangeArrowheads="1"/>
            </p:cNvSpPr>
            <p:nvPr/>
          </p:nvSpPr>
          <p:spPr bwMode="auto">
            <a:xfrm>
              <a:off x="914400" y="54102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34" charset="0"/>
                <a:ea typeface="+mn-ea"/>
              </a:endParaRPr>
            </a:p>
          </p:txBody>
        </p:sp>
        <p:sp>
          <p:nvSpPr>
            <p:cNvPr id="29" name="Rectangle 334"/>
            <p:cNvSpPr>
              <a:spLocks noChangeArrowheads="1"/>
            </p:cNvSpPr>
            <p:nvPr/>
          </p:nvSpPr>
          <p:spPr bwMode="auto">
            <a:xfrm rot="5400000" flipV="1">
              <a:off x="3656013" y="63230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AutoShape 360"/>
            <p:cNvSpPr>
              <a:spLocks noChangeArrowheads="1"/>
            </p:cNvSpPr>
            <p:nvPr/>
          </p:nvSpPr>
          <p:spPr bwMode="auto">
            <a:xfrm>
              <a:off x="2209800" y="6781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AutoShape 361"/>
            <p:cNvSpPr>
              <a:spLocks noChangeArrowheads="1"/>
            </p:cNvSpPr>
            <p:nvPr/>
          </p:nvSpPr>
          <p:spPr bwMode="auto">
            <a:xfrm flipH="1">
              <a:off x="2209800" y="6400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AutoShape 362"/>
            <p:cNvSpPr>
              <a:spLocks noChangeArrowheads="1"/>
            </p:cNvSpPr>
            <p:nvPr/>
          </p:nvSpPr>
          <p:spPr bwMode="auto">
            <a:xfrm>
              <a:off x="2209800" y="5334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AutoShape 363"/>
            <p:cNvSpPr>
              <a:spLocks noChangeArrowheads="1"/>
            </p:cNvSpPr>
            <p:nvPr/>
          </p:nvSpPr>
          <p:spPr bwMode="auto">
            <a:xfrm flipH="1">
              <a:off x="2209800" y="4953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AutoShape 364"/>
            <p:cNvSpPr>
              <a:spLocks noChangeArrowheads="1"/>
            </p:cNvSpPr>
            <p:nvPr/>
          </p:nvSpPr>
          <p:spPr bwMode="auto">
            <a:xfrm rot="5400000" flipH="1">
              <a:off x="1219200" y="6096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AutoShape 365"/>
            <p:cNvSpPr>
              <a:spLocks noChangeArrowheads="1"/>
            </p:cNvSpPr>
            <p:nvPr/>
          </p:nvSpPr>
          <p:spPr bwMode="auto">
            <a:xfrm rot="5400000" flipH="1">
              <a:off x="1219200" y="54102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AutoShape 366"/>
            <p:cNvSpPr>
              <a:spLocks noChangeArrowheads="1"/>
            </p:cNvSpPr>
            <p:nvPr/>
          </p:nvSpPr>
          <p:spPr bwMode="auto">
            <a:xfrm rot="5400000" flipH="1">
              <a:off x="1295400" y="739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367"/>
            <p:cNvSpPr>
              <a:spLocks/>
            </p:cNvSpPr>
            <p:nvPr/>
          </p:nvSpPr>
          <p:spPr bwMode="auto">
            <a:xfrm>
              <a:off x="1828800" y="45720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Rectangle 78"/>
            <p:cNvSpPr>
              <a:spLocks noChangeArrowheads="1"/>
            </p:cNvSpPr>
            <p:nvPr/>
          </p:nvSpPr>
          <p:spPr bwMode="auto">
            <a:xfrm>
              <a:off x="2514600" y="4953000"/>
              <a:ext cx="10668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Data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39" name="Rectangle 23"/>
            <p:cNvSpPr>
              <a:spLocks noChangeArrowheads="1"/>
            </p:cNvSpPr>
            <p:nvPr/>
          </p:nvSpPr>
          <p:spPr bwMode="auto">
            <a:xfrm>
              <a:off x="2514600" y="6416675"/>
              <a:ext cx="9906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Register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file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%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rbx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 = 0x100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34" charset="0"/>
                <a:ea typeface="+mn-ea"/>
              </a:endParaRPr>
            </a:p>
          </p:txBody>
        </p:sp>
        <p:sp>
          <p:nvSpPr>
            <p:cNvPr id="40" name="Rectangle 231"/>
            <p:cNvSpPr>
              <a:spLocks noChangeArrowheads="1"/>
            </p:cNvSpPr>
            <p:nvPr/>
          </p:nvSpPr>
          <p:spPr bwMode="auto">
            <a:xfrm>
              <a:off x="1066800" y="7696200"/>
              <a:ext cx="762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</a:rPr>
                <a:t>PC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0x014</a:t>
              </a:r>
            </a:p>
          </p:txBody>
        </p:sp>
        <p:sp>
          <p:nvSpPr>
            <p:cNvPr id="41" name="Rectangle 294"/>
            <p:cNvSpPr>
              <a:spLocks noChangeArrowheads="1"/>
            </p:cNvSpPr>
            <p:nvPr/>
          </p:nvSpPr>
          <p:spPr bwMode="auto">
            <a:xfrm>
              <a:off x="1066800" y="5715000"/>
              <a:ext cx="6096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</a:rPr>
                <a:t>CC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100</a:t>
              </a:r>
            </a:p>
          </p:txBody>
        </p:sp>
        <p:sp>
          <p:nvSpPr>
            <p:cNvPr id="42" name="Text Box 368"/>
            <p:cNvSpPr txBox="1">
              <a:spLocks noChangeArrowheads="1"/>
            </p:cNvSpPr>
            <p:nvPr/>
          </p:nvSpPr>
          <p:spPr bwMode="auto">
            <a:xfrm>
              <a:off x="2237725" y="6019800"/>
              <a:ext cx="4299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Read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ports</a:t>
              </a:r>
            </a:p>
          </p:txBody>
        </p:sp>
        <p:sp>
          <p:nvSpPr>
            <p:cNvPr id="43" name="Text Box 369"/>
            <p:cNvSpPr txBox="1">
              <a:spLocks noChangeArrowheads="1"/>
            </p:cNvSpPr>
            <p:nvPr/>
          </p:nvSpPr>
          <p:spPr bwMode="auto">
            <a:xfrm>
              <a:off x="3457726" y="6019800"/>
              <a:ext cx="4283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Write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ports</a:t>
              </a:r>
            </a:p>
          </p:txBody>
        </p:sp>
        <p:grpSp>
          <p:nvGrpSpPr>
            <p:cNvPr id="44" name="Group 453"/>
            <p:cNvGrpSpPr>
              <a:grpSpLocks/>
            </p:cNvGrpSpPr>
            <p:nvPr/>
          </p:nvGrpSpPr>
          <p:grpSpPr bwMode="auto">
            <a:xfrm>
              <a:off x="2238375" y="4724400"/>
              <a:ext cx="1644650" cy="215900"/>
              <a:chOff x="4050" y="2976"/>
              <a:chExt cx="1036" cy="136"/>
            </a:xfrm>
          </p:grpSpPr>
          <p:sp>
            <p:nvSpPr>
              <p:cNvPr id="45" name="Text Box 454"/>
              <p:cNvSpPr txBox="1">
                <a:spLocks noChangeArrowheads="1"/>
              </p:cNvSpPr>
              <p:nvPr/>
            </p:nvSpPr>
            <p:spPr bwMode="auto">
              <a:xfrm>
                <a:off x="4050" y="2976"/>
                <a:ext cx="27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charset="0"/>
                    <a:ea typeface="ＭＳ Ｐゴシック" charset="0"/>
                  </a:rPr>
                  <a:t>Read</a:t>
                </a:r>
              </a:p>
            </p:txBody>
          </p:sp>
          <p:sp>
            <p:nvSpPr>
              <p:cNvPr id="46" name="Text Box 455"/>
              <p:cNvSpPr txBox="1">
                <a:spLocks noChangeArrowheads="1"/>
              </p:cNvSpPr>
              <p:nvPr/>
            </p:nvSpPr>
            <p:spPr bwMode="auto">
              <a:xfrm>
                <a:off x="4819" y="2976"/>
                <a:ext cx="26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charset="0"/>
                    <a:ea typeface="ＭＳ Ｐゴシック" charset="0"/>
                  </a:rPr>
                  <a:t>Write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45" name="Rectangle 33"/>
          <p:cNvSpPr>
            <a:spLocks noGrp="1" noChangeArrowheads="1"/>
          </p:cNvSpPr>
          <p:nvPr>
            <p:ph type="title"/>
          </p:nvPr>
        </p:nvSpPr>
        <p:spPr>
          <a:xfrm>
            <a:off x="609600" y="647700"/>
            <a:ext cx="2643188" cy="1770063"/>
          </a:xfrm>
        </p:spPr>
        <p:txBody>
          <a:bodyPr/>
          <a:lstStyle/>
          <a:p>
            <a:r>
              <a:rPr lang="en-US"/>
              <a:t>SEQ Operation #2</a:t>
            </a:r>
          </a:p>
        </p:txBody>
      </p:sp>
      <p:sp>
        <p:nvSpPr>
          <p:cNvPr id="371746" name="Rectangle 34"/>
          <p:cNvSpPr>
            <a:spLocks noGrp="1" noChangeArrowheads="1"/>
          </p:cNvSpPr>
          <p:nvPr>
            <p:ph type="body" idx="1"/>
          </p:nvPr>
        </p:nvSpPr>
        <p:spPr>
          <a:xfrm>
            <a:off x="4953000" y="3238500"/>
            <a:ext cx="3632200" cy="3308350"/>
          </a:xfrm>
        </p:spPr>
        <p:txBody>
          <a:bodyPr/>
          <a:lstStyle/>
          <a:p>
            <a:pPr lvl="1"/>
            <a:r>
              <a:rPr lang="en-US" dirty="0"/>
              <a:t>state set according to second </a:t>
            </a:r>
            <a:r>
              <a:rPr lang="en-US" dirty="0" err="1">
                <a:latin typeface="Courier New" pitchFamily="49" charset="0"/>
              </a:rPr>
              <a:t>irmovq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instruction</a:t>
            </a:r>
          </a:p>
          <a:p>
            <a:pPr lvl="1"/>
            <a:r>
              <a:rPr lang="en-US" dirty="0"/>
              <a:t>combinational logic starting to react to state changes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813050" y="336550"/>
            <a:ext cx="5943600" cy="2133600"/>
            <a:chOff x="762000" y="928688"/>
            <a:chExt cx="7162800" cy="2881312"/>
          </a:xfrm>
        </p:grpSpPr>
        <p:sp>
          <p:nvSpPr>
            <p:cNvPr id="46" name="Rectangle 429"/>
            <p:cNvSpPr>
              <a:spLocks noChangeArrowheads="1"/>
            </p:cNvSpPr>
            <p:nvPr/>
          </p:nvSpPr>
          <p:spPr bwMode="auto">
            <a:xfrm>
              <a:off x="1676400" y="2667000"/>
              <a:ext cx="6248400" cy="3810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0x014: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addq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,%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rbx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     #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rbx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&lt;-- 0x300 CC &lt;-- 000</a:t>
              </a:r>
            </a:p>
          </p:txBody>
        </p:sp>
        <p:sp>
          <p:nvSpPr>
            <p:cNvPr id="47" name="Rectangle 430"/>
            <p:cNvSpPr>
              <a:spLocks noChangeArrowheads="1"/>
            </p:cNvSpPr>
            <p:nvPr/>
          </p:nvSpPr>
          <p:spPr bwMode="auto">
            <a:xfrm>
              <a:off x="1676400" y="3048000"/>
              <a:ext cx="6248400" cy="3810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0x016:   je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dest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            # Not taken</a:t>
              </a:r>
            </a:p>
          </p:txBody>
        </p:sp>
        <p:sp>
          <p:nvSpPr>
            <p:cNvPr id="48" name="Rectangle 431"/>
            <p:cNvSpPr>
              <a:spLocks noChangeArrowheads="1"/>
            </p:cNvSpPr>
            <p:nvPr/>
          </p:nvSpPr>
          <p:spPr bwMode="auto">
            <a:xfrm>
              <a:off x="1676400" y="3429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0x01f: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rmmovq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%rbx,0(%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) # M[0x200] &lt;-- 0x300</a:t>
              </a:r>
            </a:p>
          </p:txBody>
        </p:sp>
        <p:sp>
          <p:nvSpPr>
            <p:cNvPr id="49" name="Text Box 432"/>
            <p:cNvSpPr txBox="1">
              <a:spLocks noChangeArrowheads="1"/>
            </p:cNvSpPr>
            <p:nvPr/>
          </p:nvSpPr>
          <p:spPr bwMode="auto">
            <a:xfrm>
              <a:off x="878124" y="2666999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3:</a:t>
              </a:r>
            </a:p>
          </p:txBody>
        </p:sp>
        <p:sp>
          <p:nvSpPr>
            <p:cNvPr id="50" name="Text Box 433"/>
            <p:cNvSpPr txBox="1">
              <a:spLocks noChangeArrowheads="1"/>
            </p:cNvSpPr>
            <p:nvPr/>
          </p:nvSpPr>
          <p:spPr bwMode="auto">
            <a:xfrm>
              <a:off x="878124" y="3047999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4:</a:t>
              </a:r>
            </a:p>
          </p:txBody>
        </p:sp>
        <p:sp>
          <p:nvSpPr>
            <p:cNvPr id="51" name="Text Box 434"/>
            <p:cNvSpPr txBox="1">
              <a:spLocks noChangeArrowheads="1"/>
            </p:cNvSpPr>
            <p:nvPr/>
          </p:nvSpPr>
          <p:spPr bwMode="auto">
            <a:xfrm>
              <a:off x="878124" y="3429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5:</a:t>
              </a:r>
            </a:p>
          </p:txBody>
        </p:sp>
        <p:sp>
          <p:nvSpPr>
            <p:cNvPr id="52" name="Rectangle 440"/>
            <p:cNvSpPr>
              <a:spLocks noChangeArrowheads="1"/>
            </p:cNvSpPr>
            <p:nvPr/>
          </p:nvSpPr>
          <p:spPr bwMode="auto">
            <a:xfrm>
              <a:off x="1676400" y="2286000"/>
              <a:ext cx="6248400" cy="381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0x00a: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irmovq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$0x200,%rdx  #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&lt;-- 0x200</a:t>
              </a:r>
            </a:p>
          </p:txBody>
        </p:sp>
        <p:sp>
          <p:nvSpPr>
            <p:cNvPr id="53" name="Text Box 441"/>
            <p:cNvSpPr txBox="1">
              <a:spLocks noChangeArrowheads="1"/>
            </p:cNvSpPr>
            <p:nvPr/>
          </p:nvSpPr>
          <p:spPr bwMode="auto">
            <a:xfrm>
              <a:off x="878124" y="2286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2:</a:t>
              </a:r>
            </a:p>
          </p:txBody>
        </p:sp>
        <p:sp>
          <p:nvSpPr>
            <p:cNvPr id="54" name="Rectangle 443"/>
            <p:cNvSpPr>
              <a:spLocks noChangeArrowheads="1"/>
            </p:cNvSpPr>
            <p:nvPr/>
          </p:nvSpPr>
          <p:spPr bwMode="auto">
            <a:xfrm>
              <a:off x="1676400" y="1905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0x000: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irmovq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$0x100,%rbx  #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rbx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&lt;-- 0x100</a:t>
              </a:r>
            </a:p>
          </p:txBody>
        </p:sp>
        <p:sp>
          <p:nvSpPr>
            <p:cNvPr id="55" name="Text Box 444"/>
            <p:cNvSpPr txBox="1">
              <a:spLocks noChangeArrowheads="1"/>
            </p:cNvSpPr>
            <p:nvPr/>
          </p:nvSpPr>
          <p:spPr bwMode="auto">
            <a:xfrm>
              <a:off x="878124" y="1905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1:</a:t>
              </a:r>
            </a:p>
          </p:txBody>
        </p:sp>
        <p:sp>
          <p:nvSpPr>
            <p:cNvPr id="56" name="Rectangle 464"/>
            <p:cNvSpPr>
              <a:spLocks noChangeArrowheads="1"/>
            </p:cNvSpPr>
            <p:nvPr/>
          </p:nvSpPr>
          <p:spPr bwMode="auto">
            <a:xfrm>
              <a:off x="762000" y="1157288"/>
              <a:ext cx="838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Clock</a:t>
              </a:r>
            </a:p>
          </p:txBody>
        </p:sp>
        <p:sp>
          <p:nvSpPr>
            <p:cNvPr id="57" name="Line 473"/>
            <p:cNvSpPr>
              <a:spLocks noChangeShapeType="1"/>
            </p:cNvSpPr>
            <p:nvPr/>
          </p:nvSpPr>
          <p:spPr bwMode="auto">
            <a:xfrm>
              <a:off x="19812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Text Box 474"/>
            <p:cNvSpPr txBox="1">
              <a:spLocks noChangeArrowheads="1"/>
            </p:cNvSpPr>
            <p:nvPr/>
          </p:nvSpPr>
          <p:spPr bwMode="auto">
            <a:xfrm>
              <a:off x="2209801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1</a:t>
              </a:r>
            </a:p>
          </p:txBody>
        </p:sp>
        <p:sp>
          <p:nvSpPr>
            <p:cNvPr id="59" name="Line 477"/>
            <p:cNvSpPr>
              <a:spLocks noChangeShapeType="1"/>
            </p:cNvSpPr>
            <p:nvPr/>
          </p:nvSpPr>
          <p:spPr bwMode="auto">
            <a:xfrm>
              <a:off x="32004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Line 480"/>
            <p:cNvSpPr>
              <a:spLocks noChangeShapeType="1"/>
            </p:cNvSpPr>
            <p:nvPr/>
          </p:nvSpPr>
          <p:spPr bwMode="auto">
            <a:xfrm>
              <a:off x="44196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483"/>
            <p:cNvSpPr>
              <a:spLocks noChangeShapeType="1"/>
            </p:cNvSpPr>
            <p:nvPr/>
          </p:nvSpPr>
          <p:spPr bwMode="auto">
            <a:xfrm>
              <a:off x="56388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Line 487"/>
            <p:cNvSpPr>
              <a:spLocks noChangeShapeType="1"/>
            </p:cNvSpPr>
            <p:nvPr/>
          </p:nvSpPr>
          <p:spPr bwMode="auto">
            <a:xfrm flipH="1" flipV="1">
              <a:off x="448945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Text Box 488"/>
            <p:cNvSpPr txBox="1">
              <a:spLocks noChangeArrowheads="1"/>
            </p:cNvSpPr>
            <p:nvPr/>
          </p:nvSpPr>
          <p:spPr bwMode="auto">
            <a:xfrm>
              <a:off x="4426218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j</a:t>
              </a:r>
            </a:p>
          </p:txBody>
        </p:sp>
        <p:sp>
          <p:nvSpPr>
            <p:cNvPr id="64" name="Line 489"/>
            <p:cNvSpPr>
              <a:spLocks noChangeShapeType="1"/>
            </p:cNvSpPr>
            <p:nvPr/>
          </p:nvSpPr>
          <p:spPr bwMode="auto">
            <a:xfrm flipH="1" flipV="1">
              <a:off x="57023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Text Box 490"/>
            <p:cNvSpPr txBox="1">
              <a:spLocks noChangeArrowheads="1"/>
            </p:cNvSpPr>
            <p:nvPr/>
          </p:nvSpPr>
          <p:spPr bwMode="auto">
            <a:xfrm>
              <a:off x="5639067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l</a:t>
              </a:r>
            </a:p>
          </p:txBody>
        </p:sp>
        <p:sp>
          <p:nvSpPr>
            <p:cNvPr id="66" name="Line 491"/>
            <p:cNvSpPr>
              <a:spLocks noChangeShapeType="1"/>
            </p:cNvSpPr>
            <p:nvPr/>
          </p:nvSpPr>
          <p:spPr bwMode="auto">
            <a:xfrm flipV="1">
              <a:off x="67056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 Box 492"/>
            <p:cNvSpPr txBox="1">
              <a:spLocks noChangeArrowheads="1"/>
            </p:cNvSpPr>
            <p:nvPr/>
          </p:nvSpPr>
          <p:spPr bwMode="auto">
            <a:xfrm>
              <a:off x="6483616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68" name="Line 493"/>
            <p:cNvSpPr>
              <a:spLocks noChangeShapeType="1"/>
            </p:cNvSpPr>
            <p:nvPr/>
          </p:nvSpPr>
          <p:spPr bwMode="auto">
            <a:xfrm flipV="1">
              <a:off x="54864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494"/>
            <p:cNvSpPr txBox="1">
              <a:spLocks noChangeArrowheads="1"/>
            </p:cNvSpPr>
            <p:nvPr/>
          </p:nvSpPr>
          <p:spPr bwMode="auto">
            <a:xfrm>
              <a:off x="5264417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k</a:t>
              </a:r>
            </a:p>
          </p:txBody>
        </p:sp>
        <p:sp>
          <p:nvSpPr>
            <p:cNvPr id="70" name="Text Box 496"/>
            <p:cNvSpPr txBox="1">
              <a:spLocks noChangeArrowheads="1"/>
            </p:cNvSpPr>
            <p:nvPr/>
          </p:nvSpPr>
          <p:spPr bwMode="auto">
            <a:xfrm>
              <a:off x="3429001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2</a:t>
              </a:r>
            </a:p>
          </p:txBody>
        </p:sp>
        <p:sp>
          <p:nvSpPr>
            <p:cNvPr id="71" name="Text Box 497"/>
            <p:cNvSpPr txBox="1">
              <a:spLocks noChangeArrowheads="1"/>
            </p:cNvSpPr>
            <p:nvPr/>
          </p:nvSpPr>
          <p:spPr bwMode="auto">
            <a:xfrm>
              <a:off x="4648200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3</a:t>
              </a:r>
            </a:p>
          </p:txBody>
        </p:sp>
        <p:sp>
          <p:nvSpPr>
            <p:cNvPr id="72" name="Text Box 498"/>
            <p:cNvSpPr txBox="1">
              <a:spLocks noChangeArrowheads="1"/>
            </p:cNvSpPr>
            <p:nvPr/>
          </p:nvSpPr>
          <p:spPr bwMode="auto">
            <a:xfrm>
              <a:off x="5867402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4</a:t>
              </a:r>
            </a:p>
          </p:txBody>
        </p:sp>
        <p:grpSp>
          <p:nvGrpSpPr>
            <p:cNvPr id="73" name="Group 503"/>
            <p:cNvGrpSpPr>
              <a:grpSpLocks/>
            </p:cNvGrpSpPr>
            <p:nvPr/>
          </p:nvGrpSpPr>
          <p:grpSpPr bwMode="auto">
            <a:xfrm>
              <a:off x="1981200" y="1004888"/>
              <a:ext cx="4876800" cy="595312"/>
              <a:chOff x="1248" y="633"/>
              <a:chExt cx="3072" cy="375"/>
            </a:xfrm>
          </p:grpSpPr>
          <p:sp>
            <p:nvSpPr>
              <p:cNvPr id="78" name="Line 468"/>
              <p:cNvSpPr>
                <a:spLocks noChangeShapeType="1"/>
              </p:cNvSpPr>
              <p:nvPr/>
            </p:nvSpPr>
            <p:spPr bwMode="auto">
              <a:xfrm flipV="1">
                <a:off x="1248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Line 499"/>
              <p:cNvSpPr>
                <a:spLocks noChangeShapeType="1"/>
              </p:cNvSpPr>
              <p:nvPr/>
            </p:nvSpPr>
            <p:spPr bwMode="auto">
              <a:xfrm flipV="1">
                <a:off x="2016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Line 500"/>
              <p:cNvSpPr>
                <a:spLocks noChangeShapeType="1"/>
              </p:cNvSpPr>
              <p:nvPr/>
            </p:nvSpPr>
            <p:spPr bwMode="auto">
              <a:xfrm flipV="1">
                <a:off x="2784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Line 501"/>
              <p:cNvSpPr>
                <a:spLocks noChangeShapeType="1"/>
              </p:cNvSpPr>
              <p:nvPr/>
            </p:nvSpPr>
            <p:spPr bwMode="auto">
              <a:xfrm flipV="1">
                <a:off x="3552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Line 502"/>
              <p:cNvSpPr>
                <a:spLocks noChangeShapeType="1"/>
              </p:cNvSpPr>
              <p:nvPr/>
            </p:nvSpPr>
            <p:spPr bwMode="auto">
              <a:xfrm flipV="1">
                <a:off x="4320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4" name="Freeform 463"/>
            <p:cNvSpPr>
              <a:spLocks/>
            </p:cNvSpPr>
            <p:nvPr/>
          </p:nvSpPr>
          <p:spPr bwMode="auto">
            <a:xfrm>
              <a:off x="16764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465"/>
            <p:cNvSpPr>
              <a:spLocks/>
            </p:cNvSpPr>
            <p:nvPr/>
          </p:nvSpPr>
          <p:spPr bwMode="auto">
            <a:xfrm>
              <a:off x="28956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466"/>
            <p:cNvSpPr>
              <a:spLocks/>
            </p:cNvSpPr>
            <p:nvPr/>
          </p:nvSpPr>
          <p:spPr bwMode="auto">
            <a:xfrm>
              <a:off x="41148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467"/>
            <p:cNvSpPr>
              <a:spLocks/>
            </p:cNvSpPr>
            <p:nvPr/>
          </p:nvSpPr>
          <p:spPr bwMode="auto">
            <a:xfrm>
              <a:off x="53340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71743" name="Line 31"/>
          <p:cNvSpPr>
            <a:spLocks noChangeShapeType="1"/>
          </p:cNvSpPr>
          <p:nvPr/>
        </p:nvSpPr>
        <p:spPr bwMode="auto">
          <a:xfrm>
            <a:off x="5937250" y="260350"/>
            <a:ext cx="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1060450" y="2622550"/>
            <a:ext cx="3429000" cy="3733800"/>
            <a:chOff x="609600" y="4343400"/>
            <a:chExt cx="3429000" cy="3733800"/>
          </a:xfrm>
        </p:grpSpPr>
        <p:sp>
          <p:nvSpPr>
            <p:cNvPr id="85" name="AutoShape 296"/>
            <p:cNvSpPr>
              <a:spLocks noChangeArrowheads="1"/>
            </p:cNvSpPr>
            <p:nvPr/>
          </p:nvSpPr>
          <p:spPr bwMode="auto">
            <a:xfrm>
              <a:off x="609600" y="43434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none" tIns="457200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Combinational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logic</a:t>
              </a:r>
            </a:p>
          </p:txBody>
        </p:sp>
        <p:sp>
          <p:nvSpPr>
            <p:cNvPr id="86" name="AutoShape 297"/>
            <p:cNvSpPr>
              <a:spLocks noChangeArrowheads="1"/>
            </p:cNvSpPr>
            <p:nvPr/>
          </p:nvSpPr>
          <p:spPr bwMode="auto">
            <a:xfrm>
              <a:off x="914400" y="54102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34" charset="0"/>
                <a:ea typeface="+mn-ea"/>
              </a:endParaRPr>
            </a:p>
          </p:txBody>
        </p:sp>
        <p:sp>
          <p:nvSpPr>
            <p:cNvPr id="87" name="Rectangle 334"/>
            <p:cNvSpPr>
              <a:spLocks noChangeArrowheads="1"/>
            </p:cNvSpPr>
            <p:nvPr/>
          </p:nvSpPr>
          <p:spPr bwMode="auto">
            <a:xfrm rot="5400000" flipV="1">
              <a:off x="3656013" y="63230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AutoShape 360"/>
            <p:cNvSpPr>
              <a:spLocks noChangeArrowheads="1"/>
            </p:cNvSpPr>
            <p:nvPr/>
          </p:nvSpPr>
          <p:spPr bwMode="auto">
            <a:xfrm>
              <a:off x="2209800" y="6781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AutoShape 361"/>
            <p:cNvSpPr>
              <a:spLocks noChangeArrowheads="1"/>
            </p:cNvSpPr>
            <p:nvPr/>
          </p:nvSpPr>
          <p:spPr bwMode="auto">
            <a:xfrm flipH="1">
              <a:off x="2209800" y="6400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AutoShape 362"/>
            <p:cNvSpPr>
              <a:spLocks noChangeArrowheads="1"/>
            </p:cNvSpPr>
            <p:nvPr/>
          </p:nvSpPr>
          <p:spPr bwMode="auto">
            <a:xfrm>
              <a:off x="2209800" y="5334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AutoShape 363"/>
            <p:cNvSpPr>
              <a:spLocks noChangeArrowheads="1"/>
            </p:cNvSpPr>
            <p:nvPr/>
          </p:nvSpPr>
          <p:spPr bwMode="auto">
            <a:xfrm flipH="1">
              <a:off x="2209800" y="4953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AutoShape 364"/>
            <p:cNvSpPr>
              <a:spLocks noChangeArrowheads="1"/>
            </p:cNvSpPr>
            <p:nvPr/>
          </p:nvSpPr>
          <p:spPr bwMode="auto">
            <a:xfrm rot="5400000" flipH="1">
              <a:off x="1219200" y="6096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AutoShape 365"/>
            <p:cNvSpPr>
              <a:spLocks noChangeArrowheads="1"/>
            </p:cNvSpPr>
            <p:nvPr/>
          </p:nvSpPr>
          <p:spPr bwMode="auto">
            <a:xfrm rot="5400000" flipH="1">
              <a:off x="1219200" y="54102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AutoShape 366"/>
            <p:cNvSpPr>
              <a:spLocks noChangeArrowheads="1"/>
            </p:cNvSpPr>
            <p:nvPr/>
          </p:nvSpPr>
          <p:spPr bwMode="auto">
            <a:xfrm rot="5400000" flipH="1">
              <a:off x="1295400" y="739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Freeform 367"/>
            <p:cNvSpPr>
              <a:spLocks/>
            </p:cNvSpPr>
            <p:nvPr/>
          </p:nvSpPr>
          <p:spPr bwMode="auto">
            <a:xfrm>
              <a:off x="1828800" y="45720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78"/>
            <p:cNvSpPr>
              <a:spLocks noChangeArrowheads="1"/>
            </p:cNvSpPr>
            <p:nvPr/>
          </p:nvSpPr>
          <p:spPr bwMode="auto">
            <a:xfrm>
              <a:off x="2514600" y="4953000"/>
              <a:ext cx="10668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Data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97" name="Rectangle 23"/>
            <p:cNvSpPr>
              <a:spLocks noChangeArrowheads="1"/>
            </p:cNvSpPr>
            <p:nvPr/>
          </p:nvSpPr>
          <p:spPr bwMode="auto">
            <a:xfrm>
              <a:off x="2514600" y="6416675"/>
              <a:ext cx="9906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Register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file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%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rbx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 = 0x100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34" charset="0"/>
                <a:ea typeface="+mn-ea"/>
              </a:endParaRPr>
            </a:p>
          </p:txBody>
        </p:sp>
        <p:sp>
          <p:nvSpPr>
            <p:cNvPr id="98" name="Rectangle 231"/>
            <p:cNvSpPr>
              <a:spLocks noChangeArrowheads="1"/>
            </p:cNvSpPr>
            <p:nvPr/>
          </p:nvSpPr>
          <p:spPr bwMode="auto">
            <a:xfrm>
              <a:off x="1066800" y="7696200"/>
              <a:ext cx="762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</a:rPr>
                <a:t>PC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0x014</a:t>
              </a:r>
            </a:p>
          </p:txBody>
        </p:sp>
        <p:sp>
          <p:nvSpPr>
            <p:cNvPr id="99" name="Rectangle 294"/>
            <p:cNvSpPr>
              <a:spLocks noChangeArrowheads="1"/>
            </p:cNvSpPr>
            <p:nvPr/>
          </p:nvSpPr>
          <p:spPr bwMode="auto">
            <a:xfrm>
              <a:off x="1066800" y="5715000"/>
              <a:ext cx="6096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</a:rPr>
                <a:t>CC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100</a:t>
              </a:r>
            </a:p>
          </p:txBody>
        </p:sp>
        <p:sp>
          <p:nvSpPr>
            <p:cNvPr id="100" name="Text Box 368"/>
            <p:cNvSpPr txBox="1">
              <a:spLocks noChangeArrowheads="1"/>
            </p:cNvSpPr>
            <p:nvPr/>
          </p:nvSpPr>
          <p:spPr bwMode="auto">
            <a:xfrm>
              <a:off x="2237725" y="6019800"/>
              <a:ext cx="4299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Read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ports</a:t>
              </a:r>
            </a:p>
          </p:txBody>
        </p:sp>
        <p:sp>
          <p:nvSpPr>
            <p:cNvPr id="101" name="Text Box 369"/>
            <p:cNvSpPr txBox="1">
              <a:spLocks noChangeArrowheads="1"/>
            </p:cNvSpPr>
            <p:nvPr/>
          </p:nvSpPr>
          <p:spPr bwMode="auto">
            <a:xfrm>
              <a:off x="3457726" y="6019800"/>
              <a:ext cx="4283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Write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ports</a:t>
              </a:r>
            </a:p>
          </p:txBody>
        </p:sp>
        <p:grpSp>
          <p:nvGrpSpPr>
            <p:cNvPr id="102" name="Group 453"/>
            <p:cNvGrpSpPr>
              <a:grpSpLocks/>
            </p:cNvGrpSpPr>
            <p:nvPr/>
          </p:nvGrpSpPr>
          <p:grpSpPr bwMode="auto">
            <a:xfrm>
              <a:off x="2238375" y="4724400"/>
              <a:ext cx="1644650" cy="215900"/>
              <a:chOff x="4050" y="2976"/>
              <a:chExt cx="1036" cy="136"/>
            </a:xfrm>
          </p:grpSpPr>
          <p:sp>
            <p:nvSpPr>
              <p:cNvPr id="103" name="Text Box 454"/>
              <p:cNvSpPr txBox="1">
                <a:spLocks noChangeArrowheads="1"/>
              </p:cNvSpPr>
              <p:nvPr/>
            </p:nvSpPr>
            <p:spPr bwMode="auto">
              <a:xfrm>
                <a:off x="4050" y="2976"/>
                <a:ext cx="27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charset="0"/>
                    <a:ea typeface="ＭＳ Ｐゴシック" charset="0"/>
                  </a:rPr>
                  <a:t>Read</a:t>
                </a:r>
              </a:p>
            </p:txBody>
          </p:sp>
          <p:sp>
            <p:nvSpPr>
              <p:cNvPr id="104" name="Text Box 455"/>
              <p:cNvSpPr txBox="1">
                <a:spLocks noChangeArrowheads="1"/>
              </p:cNvSpPr>
              <p:nvPr/>
            </p:nvSpPr>
            <p:spPr bwMode="auto">
              <a:xfrm>
                <a:off x="4819" y="2976"/>
                <a:ext cx="26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charset="0"/>
                    <a:ea typeface="ＭＳ Ｐゴシック" charset="0"/>
                  </a:rPr>
                  <a:t>Write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6" name="Line 4"/>
          <p:cNvSpPr>
            <a:spLocks noChangeShapeType="1"/>
          </p:cNvSpPr>
          <p:nvPr/>
        </p:nvSpPr>
        <p:spPr bwMode="auto">
          <a:xfrm>
            <a:off x="6775450" y="184150"/>
            <a:ext cx="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76837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647700"/>
            <a:ext cx="2643188" cy="1770063"/>
          </a:xfrm>
        </p:spPr>
        <p:txBody>
          <a:bodyPr/>
          <a:lstStyle/>
          <a:p>
            <a:r>
              <a:rPr lang="en-US"/>
              <a:t>SEQ Operation #3</a:t>
            </a:r>
          </a:p>
        </p:txBody>
      </p:sp>
      <p:sp>
        <p:nvSpPr>
          <p:cNvPr id="3768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48200" y="3238500"/>
            <a:ext cx="3937000" cy="3308350"/>
          </a:xfrm>
        </p:spPr>
        <p:txBody>
          <a:bodyPr/>
          <a:lstStyle/>
          <a:p>
            <a:pPr lvl="1"/>
            <a:r>
              <a:rPr lang="en-US" dirty="0"/>
              <a:t>state set according to second </a:t>
            </a:r>
            <a:r>
              <a:rPr lang="en-US" dirty="0" err="1">
                <a:latin typeface="Courier New" pitchFamily="49" charset="0"/>
              </a:rPr>
              <a:t>irmovq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instruction</a:t>
            </a:r>
          </a:p>
          <a:p>
            <a:pPr lvl="1"/>
            <a:r>
              <a:rPr lang="en-US" dirty="0"/>
              <a:t>combinational logic generates results for </a:t>
            </a:r>
            <a:r>
              <a:rPr lang="en-US" dirty="0" err="1">
                <a:latin typeface="Courier New" pitchFamily="49" charset="0"/>
              </a:rPr>
              <a:t>addq</a:t>
            </a:r>
            <a:r>
              <a:rPr lang="en-US" dirty="0"/>
              <a:t> instruction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60450" y="2622550"/>
            <a:ext cx="4007507" cy="3733800"/>
            <a:chOff x="4800600" y="4343400"/>
            <a:chExt cx="4007507" cy="3733800"/>
          </a:xfrm>
        </p:grpSpPr>
        <p:sp>
          <p:nvSpPr>
            <p:cNvPr id="8" name="AutoShape 372"/>
            <p:cNvSpPr>
              <a:spLocks noChangeArrowheads="1"/>
            </p:cNvSpPr>
            <p:nvPr/>
          </p:nvSpPr>
          <p:spPr bwMode="auto">
            <a:xfrm>
              <a:off x="4800600" y="43434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none" tIns="457200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Combinational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logic</a:t>
              </a:r>
            </a:p>
          </p:txBody>
        </p:sp>
        <p:sp>
          <p:nvSpPr>
            <p:cNvPr id="9" name="AutoShape 373"/>
            <p:cNvSpPr>
              <a:spLocks noChangeArrowheads="1"/>
            </p:cNvSpPr>
            <p:nvPr/>
          </p:nvSpPr>
          <p:spPr bwMode="auto">
            <a:xfrm>
              <a:off x="5105400" y="54102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34" charset="0"/>
                <a:ea typeface="+mn-ea"/>
              </a:endParaRPr>
            </a:p>
          </p:txBody>
        </p:sp>
        <p:sp>
          <p:nvSpPr>
            <p:cNvPr id="10" name="Rectangle 374"/>
            <p:cNvSpPr>
              <a:spLocks noChangeArrowheads="1"/>
            </p:cNvSpPr>
            <p:nvPr/>
          </p:nvSpPr>
          <p:spPr bwMode="auto">
            <a:xfrm rot="5400000" flipV="1">
              <a:off x="7847013" y="63230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375"/>
            <p:cNvSpPr>
              <a:spLocks noChangeArrowheads="1"/>
            </p:cNvSpPr>
            <p:nvPr/>
          </p:nvSpPr>
          <p:spPr bwMode="auto">
            <a:xfrm>
              <a:off x="6400800" y="6781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AutoShape 376"/>
            <p:cNvSpPr>
              <a:spLocks noChangeArrowheads="1"/>
            </p:cNvSpPr>
            <p:nvPr/>
          </p:nvSpPr>
          <p:spPr bwMode="auto">
            <a:xfrm flipH="1">
              <a:off x="6400800" y="6400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AutoShape 377"/>
            <p:cNvSpPr>
              <a:spLocks noChangeArrowheads="1"/>
            </p:cNvSpPr>
            <p:nvPr/>
          </p:nvSpPr>
          <p:spPr bwMode="auto">
            <a:xfrm>
              <a:off x="6400800" y="5334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AutoShape 378"/>
            <p:cNvSpPr>
              <a:spLocks noChangeArrowheads="1"/>
            </p:cNvSpPr>
            <p:nvPr/>
          </p:nvSpPr>
          <p:spPr bwMode="auto">
            <a:xfrm flipH="1">
              <a:off x="6400800" y="4953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AutoShape 379"/>
            <p:cNvSpPr>
              <a:spLocks noChangeArrowheads="1"/>
            </p:cNvSpPr>
            <p:nvPr/>
          </p:nvSpPr>
          <p:spPr bwMode="auto">
            <a:xfrm rot="5400000" flipH="1">
              <a:off x="5410200" y="6096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AutoShape 380"/>
            <p:cNvSpPr>
              <a:spLocks noChangeArrowheads="1"/>
            </p:cNvSpPr>
            <p:nvPr/>
          </p:nvSpPr>
          <p:spPr bwMode="auto">
            <a:xfrm rot="5400000" flipH="1">
              <a:off x="5410200" y="54102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AutoShape 381"/>
            <p:cNvSpPr>
              <a:spLocks noChangeArrowheads="1"/>
            </p:cNvSpPr>
            <p:nvPr/>
          </p:nvSpPr>
          <p:spPr bwMode="auto">
            <a:xfrm rot="5400000" flipH="1">
              <a:off x="5486400" y="739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99FFCC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382"/>
            <p:cNvSpPr>
              <a:spLocks/>
            </p:cNvSpPr>
            <p:nvPr/>
          </p:nvSpPr>
          <p:spPr bwMode="auto">
            <a:xfrm>
              <a:off x="6019800" y="45720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99FFCC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ectangle 383"/>
            <p:cNvSpPr>
              <a:spLocks noChangeArrowheads="1"/>
            </p:cNvSpPr>
            <p:nvPr/>
          </p:nvSpPr>
          <p:spPr bwMode="auto">
            <a:xfrm>
              <a:off x="6705600" y="4953000"/>
              <a:ext cx="10668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Data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20" name="Rectangle 384"/>
            <p:cNvSpPr>
              <a:spLocks noChangeArrowheads="1"/>
            </p:cNvSpPr>
            <p:nvPr/>
          </p:nvSpPr>
          <p:spPr bwMode="auto">
            <a:xfrm>
              <a:off x="6705600" y="6416675"/>
              <a:ext cx="990600" cy="685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Register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file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%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rbx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 = 0x100</a:t>
              </a:r>
            </a:p>
          </p:txBody>
        </p:sp>
        <p:sp>
          <p:nvSpPr>
            <p:cNvPr id="21" name="Rectangle 385"/>
            <p:cNvSpPr>
              <a:spLocks noChangeArrowheads="1"/>
            </p:cNvSpPr>
            <p:nvPr/>
          </p:nvSpPr>
          <p:spPr bwMode="auto">
            <a:xfrm>
              <a:off x="5257800" y="7696200"/>
              <a:ext cx="762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</a:rPr>
                <a:t>PC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0x014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2" name="Rectangle 386"/>
            <p:cNvSpPr>
              <a:spLocks noChangeArrowheads="1"/>
            </p:cNvSpPr>
            <p:nvPr/>
          </p:nvSpPr>
          <p:spPr bwMode="auto">
            <a:xfrm>
              <a:off x="5257800" y="5715000"/>
              <a:ext cx="6096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</a:rPr>
                <a:t>CC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100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3" name="Text Box 387"/>
            <p:cNvSpPr txBox="1">
              <a:spLocks noChangeArrowheads="1"/>
            </p:cNvSpPr>
            <p:nvPr/>
          </p:nvSpPr>
          <p:spPr bwMode="auto">
            <a:xfrm>
              <a:off x="6428725" y="6019800"/>
              <a:ext cx="4299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Read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ports</a:t>
              </a:r>
            </a:p>
          </p:txBody>
        </p:sp>
        <p:sp>
          <p:nvSpPr>
            <p:cNvPr id="24" name="Text Box 388"/>
            <p:cNvSpPr txBox="1">
              <a:spLocks noChangeArrowheads="1"/>
            </p:cNvSpPr>
            <p:nvPr/>
          </p:nvSpPr>
          <p:spPr bwMode="auto">
            <a:xfrm>
              <a:off x="7648726" y="6019800"/>
              <a:ext cx="4283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Write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ports</a:t>
              </a:r>
            </a:p>
          </p:txBody>
        </p:sp>
        <p:sp>
          <p:nvSpPr>
            <p:cNvPr id="25" name="Rectangle 437"/>
            <p:cNvSpPr>
              <a:spLocks noChangeArrowheads="1"/>
            </p:cNvSpPr>
            <p:nvPr/>
          </p:nvSpPr>
          <p:spPr bwMode="auto">
            <a:xfrm>
              <a:off x="6038098" y="7497763"/>
              <a:ext cx="6079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0x016</a:t>
              </a:r>
            </a:p>
          </p:txBody>
        </p:sp>
        <p:sp>
          <p:nvSpPr>
            <p:cNvPr id="26" name="Rectangle 439"/>
            <p:cNvSpPr>
              <a:spLocks noChangeArrowheads="1"/>
            </p:cNvSpPr>
            <p:nvPr/>
          </p:nvSpPr>
          <p:spPr bwMode="auto">
            <a:xfrm>
              <a:off x="5666640" y="6096000"/>
              <a:ext cx="50788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000</a:t>
              </a:r>
            </a:p>
          </p:txBody>
        </p:sp>
        <p:sp>
          <p:nvSpPr>
            <p:cNvPr id="27" name="Rectangle 442"/>
            <p:cNvSpPr>
              <a:spLocks noChangeArrowheads="1"/>
            </p:cNvSpPr>
            <p:nvPr/>
          </p:nvSpPr>
          <p:spPr bwMode="auto">
            <a:xfrm>
              <a:off x="8219419" y="6446838"/>
              <a:ext cx="588688" cy="577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%</a:t>
              </a:r>
              <a:r>
                <a:rPr kumimoji="0" lang="en-US" sz="105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rbx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&lt;--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0x300</a:t>
              </a:r>
            </a:p>
          </p:txBody>
        </p:sp>
        <p:grpSp>
          <p:nvGrpSpPr>
            <p:cNvPr id="28" name="Group 452"/>
            <p:cNvGrpSpPr>
              <a:grpSpLocks/>
            </p:cNvGrpSpPr>
            <p:nvPr/>
          </p:nvGrpSpPr>
          <p:grpSpPr bwMode="auto">
            <a:xfrm>
              <a:off x="6429375" y="4724400"/>
              <a:ext cx="1644650" cy="215900"/>
              <a:chOff x="4050" y="2976"/>
              <a:chExt cx="1036" cy="136"/>
            </a:xfrm>
          </p:grpSpPr>
          <p:sp>
            <p:nvSpPr>
              <p:cNvPr id="29" name="Text Box 450"/>
              <p:cNvSpPr txBox="1">
                <a:spLocks noChangeArrowheads="1"/>
              </p:cNvSpPr>
              <p:nvPr/>
            </p:nvSpPr>
            <p:spPr bwMode="auto">
              <a:xfrm>
                <a:off x="4050" y="2976"/>
                <a:ext cx="27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charset="0"/>
                    <a:ea typeface="ＭＳ Ｐゴシック" charset="0"/>
                  </a:rPr>
                  <a:t>Read</a:t>
                </a:r>
              </a:p>
            </p:txBody>
          </p:sp>
          <p:sp>
            <p:nvSpPr>
              <p:cNvPr id="30" name="Text Box 451"/>
              <p:cNvSpPr txBox="1">
                <a:spLocks noChangeArrowheads="1"/>
              </p:cNvSpPr>
              <p:nvPr/>
            </p:nvSpPr>
            <p:spPr bwMode="auto">
              <a:xfrm>
                <a:off x="4819" y="2976"/>
                <a:ext cx="26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charset="0"/>
                    <a:ea typeface="ＭＳ Ｐゴシック" charset="0"/>
                  </a:rPr>
                  <a:t>Write</a:t>
                </a: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2813050" y="336550"/>
            <a:ext cx="5943600" cy="2133600"/>
            <a:chOff x="762000" y="928688"/>
            <a:chExt cx="7162800" cy="2881312"/>
          </a:xfrm>
        </p:grpSpPr>
        <p:sp>
          <p:nvSpPr>
            <p:cNvPr id="56" name="Rectangle 429"/>
            <p:cNvSpPr>
              <a:spLocks noChangeArrowheads="1"/>
            </p:cNvSpPr>
            <p:nvPr/>
          </p:nvSpPr>
          <p:spPr bwMode="auto">
            <a:xfrm>
              <a:off x="1676400" y="2667000"/>
              <a:ext cx="6248400" cy="3810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0x014: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addq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,%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rbx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     #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rbx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&lt;-- 0x300 CC &lt;-- 000</a:t>
              </a:r>
            </a:p>
          </p:txBody>
        </p:sp>
        <p:sp>
          <p:nvSpPr>
            <p:cNvPr id="57" name="Rectangle 430"/>
            <p:cNvSpPr>
              <a:spLocks noChangeArrowheads="1"/>
            </p:cNvSpPr>
            <p:nvPr/>
          </p:nvSpPr>
          <p:spPr bwMode="auto">
            <a:xfrm>
              <a:off x="1676400" y="3048000"/>
              <a:ext cx="6248400" cy="3810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0x016:   je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dest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            # Not taken</a:t>
              </a:r>
            </a:p>
          </p:txBody>
        </p:sp>
        <p:sp>
          <p:nvSpPr>
            <p:cNvPr id="58" name="Rectangle 431"/>
            <p:cNvSpPr>
              <a:spLocks noChangeArrowheads="1"/>
            </p:cNvSpPr>
            <p:nvPr/>
          </p:nvSpPr>
          <p:spPr bwMode="auto">
            <a:xfrm>
              <a:off x="1676400" y="3429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0x01f: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rmmovq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%rbx,0(%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) # M[0x200] &lt;-- 0x300</a:t>
              </a:r>
            </a:p>
          </p:txBody>
        </p:sp>
        <p:sp>
          <p:nvSpPr>
            <p:cNvPr id="59" name="Text Box 432"/>
            <p:cNvSpPr txBox="1">
              <a:spLocks noChangeArrowheads="1"/>
            </p:cNvSpPr>
            <p:nvPr/>
          </p:nvSpPr>
          <p:spPr bwMode="auto">
            <a:xfrm>
              <a:off x="878124" y="2666999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3:</a:t>
              </a:r>
            </a:p>
          </p:txBody>
        </p:sp>
        <p:sp>
          <p:nvSpPr>
            <p:cNvPr id="60" name="Text Box 433"/>
            <p:cNvSpPr txBox="1">
              <a:spLocks noChangeArrowheads="1"/>
            </p:cNvSpPr>
            <p:nvPr/>
          </p:nvSpPr>
          <p:spPr bwMode="auto">
            <a:xfrm>
              <a:off x="878124" y="3047999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4:</a:t>
              </a:r>
            </a:p>
          </p:txBody>
        </p:sp>
        <p:sp>
          <p:nvSpPr>
            <p:cNvPr id="61" name="Text Box 434"/>
            <p:cNvSpPr txBox="1">
              <a:spLocks noChangeArrowheads="1"/>
            </p:cNvSpPr>
            <p:nvPr/>
          </p:nvSpPr>
          <p:spPr bwMode="auto">
            <a:xfrm>
              <a:off x="878124" y="3429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5:</a:t>
              </a:r>
            </a:p>
          </p:txBody>
        </p:sp>
        <p:sp>
          <p:nvSpPr>
            <p:cNvPr id="62" name="Rectangle 440"/>
            <p:cNvSpPr>
              <a:spLocks noChangeArrowheads="1"/>
            </p:cNvSpPr>
            <p:nvPr/>
          </p:nvSpPr>
          <p:spPr bwMode="auto">
            <a:xfrm>
              <a:off x="1676400" y="2286000"/>
              <a:ext cx="6248400" cy="381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0x00a: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irmovq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$0x200,%rdx  #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&lt;-- 0x200</a:t>
              </a:r>
            </a:p>
          </p:txBody>
        </p:sp>
        <p:sp>
          <p:nvSpPr>
            <p:cNvPr id="63" name="Text Box 441"/>
            <p:cNvSpPr txBox="1">
              <a:spLocks noChangeArrowheads="1"/>
            </p:cNvSpPr>
            <p:nvPr/>
          </p:nvSpPr>
          <p:spPr bwMode="auto">
            <a:xfrm>
              <a:off x="878124" y="2286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2:</a:t>
              </a:r>
            </a:p>
          </p:txBody>
        </p:sp>
        <p:sp>
          <p:nvSpPr>
            <p:cNvPr id="64" name="Rectangle 443"/>
            <p:cNvSpPr>
              <a:spLocks noChangeArrowheads="1"/>
            </p:cNvSpPr>
            <p:nvPr/>
          </p:nvSpPr>
          <p:spPr bwMode="auto">
            <a:xfrm>
              <a:off x="1676400" y="1905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0x000: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irmovq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$0x100,%rbx  #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rbx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&lt;-- 0x100</a:t>
              </a:r>
            </a:p>
          </p:txBody>
        </p:sp>
        <p:sp>
          <p:nvSpPr>
            <p:cNvPr id="65" name="Text Box 444"/>
            <p:cNvSpPr txBox="1">
              <a:spLocks noChangeArrowheads="1"/>
            </p:cNvSpPr>
            <p:nvPr/>
          </p:nvSpPr>
          <p:spPr bwMode="auto">
            <a:xfrm>
              <a:off x="878124" y="1905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1:</a:t>
              </a:r>
            </a:p>
          </p:txBody>
        </p:sp>
        <p:sp>
          <p:nvSpPr>
            <p:cNvPr id="66" name="Rectangle 464"/>
            <p:cNvSpPr>
              <a:spLocks noChangeArrowheads="1"/>
            </p:cNvSpPr>
            <p:nvPr/>
          </p:nvSpPr>
          <p:spPr bwMode="auto">
            <a:xfrm>
              <a:off x="762000" y="1157288"/>
              <a:ext cx="838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Clock</a:t>
              </a:r>
            </a:p>
          </p:txBody>
        </p:sp>
        <p:sp>
          <p:nvSpPr>
            <p:cNvPr id="67" name="Line 473"/>
            <p:cNvSpPr>
              <a:spLocks noChangeShapeType="1"/>
            </p:cNvSpPr>
            <p:nvPr/>
          </p:nvSpPr>
          <p:spPr bwMode="auto">
            <a:xfrm>
              <a:off x="19812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Text Box 474"/>
            <p:cNvSpPr txBox="1">
              <a:spLocks noChangeArrowheads="1"/>
            </p:cNvSpPr>
            <p:nvPr/>
          </p:nvSpPr>
          <p:spPr bwMode="auto">
            <a:xfrm>
              <a:off x="2209801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1</a:t>
              </a:r>
            </a:p>
          </p:txBody>
        </p:sp>
        <p:sp>
          <p:nvSpPr>
            <p:cNvPr id="69" name="Line 477"/>
            <p:cNvSpPr>
              <a:spLocks noChangeShapeType="1"/>
            </p:cNvSpPr>
            <p:nvPr/>
          </p:nvSpPr>
          <p:spPr bwMode="auto">
            <a:xfrm>
              <a:off x="32004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Line 480"/>
            <p:cNvSpPr>
              <a:spLocks noChangeShapeType="1"/>
            </p:cNvSpPr>
            <p:nvPr/>
          </p:nvSpPr>
          <p:spPr bwMode="auto">
            <a:xfrm>
              <a:off x="44196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Line 483"/>
            <p:cNvSpPr>
              <a:spLocks noChangeShapeType="1"/>
            </p:cNvSpPr>
            <p:nvPr/>
          </p:nvSpPr>
          <p:spPr bwMode="auto">
            <a:xfrm>
              <a:off x="56388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Line 487"/>
            <p:cNvSpPr>
              <a:spLocks noChangeShapeType="1"/>
            </p:cNvSpPr>
            <p:nvPr/>
          </p:nvSpPr>
          <p:spPr bwMode="auto">
            <a:xfrm flipH="1" flipV="1">
              <a:off x="448945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Text Box 488"/>
            <p:cNvSpPr txBox="1">
              <a:spLocks noChangeArrowheads="1"/>
            </p:cNvSpPr>
            <p:nvPr/>
          </p:nvSpPr>
          <p:spPr bwMode="auto">
            <a:xfrm>
              <a:off x="4426218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j</a:t>
              </a:r>
            </a:p>
          </p:txBody>
        </p:sp>
        <p:sp>
          <p:nvSpPr>
            <p:cNvPr id="74" name="Line 489"/>
            <p:cNvSpPr>
              <a:spLocks noChangeShapeType="1"/>
            </p:cNvSpPr>
            <p:nvPr/>
          </p:nvSpPr>
          <p:spPr bwMode="auto">
            <a:xfrm flipH="1" flipV="1">
              <a:off x="57023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Text Box 490"/>
            <p:cNvSpPr txBox="1">
              <a:spLocks noChangeArrowheads="1"/>
            </p:cNvSpPr>
            <p:nvPr/>
          </p:nvSpPr>
          <p:spPr bwMode="auto">
            <a:xfrm>
              <a:off x="5639067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l</a:t>
              </a:r>
            </a:p>
          </p:txBody>
        </p:sp>
        <p:sp>
          <p:nvSpPr>
            <p:cNvPr id="76" name="Line 491"/>
            <p:cNvSpPr>
              <a:spLocks noChangeShapeType="1"/>
            </p:cNvSpPr>
            <p:nvPr/>
          </p:nvSpPr>
          <p:spPr bwMode="auto">
            <a:xfrm flipV="1">
              <a:off x="67056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xt Box 492"/>
            <p:cNvSpPr txBox="1">
              <a:spLocks noChangeArrowheads="1"/>
            </p:cNvSpPr>
            <p:nvPr/>
          </p:nvSpPr>
          <p:spPr bwMode="auto">
            <a:xfrm>
              <a:off x="6483616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78" name="Line 493"/>
            <p:cNvSpPr>
              <a:spLocks noChangeShapeType="1"/>
            </p:cNvSpPr>
            <p:nvPr/>
          </p:nvSpPr>
          <p:spPr bwMode="auto">
            <a:xfrm flipV="1">
              <a:off x="54864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 Box 494"/>
            <p:cNvSpPr txBox="1">
              <a:spLocks noChangeArrowheads="1"/>
            </p:cNvSpPr>
            <p:nvPr/>
          </p:nvSpPr>
          <p:spPr bwMode="auto">
            <a:xfrm>
              <a:off x="5264417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k</a:t>
              </a:r>
            </a:p>
          </p:txBody>
        </p:sp>
        <p:sp>
          <p:nvSpPr>
            <p:cNvPr id="80" name="Text Box 496"/>
            <p:cNvSpPr txBox="1">
              <a:spLocks noChangeArrowheads="1"/>
            </p:cNvSpPr>
            <p:nvPr/>
          </p:nvSpPr>
          <p:spPr bwMode="auto">
            <a:xfrm>
              <a:off x="3429001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2</a:t>
              </a:r>
            </a:p>
          </p:txBody>
        </p:sp>
        <p:sp>
          <p:nvSpPr>
            <p:cNvPr id="81" name="Text Box 497"/>
            <p:cNvSpPr txBox="1">
              <a:spLocks noChangeArrowheads="1"/>
            </p:cNvSpPr>
            <p:nvPr/>
          </p:nvSpPr>
          <p:spPr bwMode="auto">
            <a:xfrm>
              <a:off x="4648200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3</a:t>
              </a:r>
            </a:p>
          </p:txBody>
        </p:sp>
        <p:sp>
          <p:nvSpPr>
            <p:cNvPr id="82" name="Text Box 498"/>
            <p:cNvSpPr txBox="1">
              <a:spLocks noChangeArrowheads="1"/>
            </p:cNvSpPr>
            <p:nvPr/>
          </p:nvSpPr>
          <p:spPr bwMode="auto">
            <a:xfrm>
              <a:off x="5867402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4</a:t>
              </a:r>
            </a:p>
          </p:txBody>
        </p:sp>
        <p:grpSp>
          <p:nvGrpSpPr>
            <p:cNvPr id="83" name="Group 503"/>
            <p:cNvGrpSpPr>
              <a:grpSpLocks/>
            </p:cNvGrpSpPr>
            <p:nvPr/>
          </p:nvGrpSpPr>
          <p:grpSpPr bwMode="auto">
            <a:xfrm>
              <a:off x="1981200" y="1004888"/>
              <a:ext cx="4876800" cy="595312"/>
              <a:chOff x="1248" y="633"/>
              <a:chExt cx="3072" cy="375"/>
            </a:xfrm>
          </p:grpSpPr>
          <p:sp>
            <p:nvSpPr>
              <p:cNvPr id="88" name="Line 468"/>
              <p:cNvSpPr>
                <a:spLocks noChangeShapeType="1"/>
              </p:cNvSpPr>
              <p:nvPr/>
            </p:nvSpPr>
            <p:spPr bwMode="auto">
              <a:xfrm flipV="1">
                <a:off x="1248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Line 499"/>
              <p:cNvSpPr>
                <a:spLocks noChangeShapeType="1"/>
              </p:cNvSpPr>
              <p:nvPr/>
            </p:nvSpPr>
            <p:spPr bwMode="auto">
              <a:xfrm flipV="1">
                <a:off x="2016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Line 500"/>
              <p:cNvSpPr>
                <a:spLocks noChangeShapeType="1"/>
              </p:cNvSpPr>
              <p:nvPr/>
            </p:nvSpPr>
            <p:spPr bwMode="auto">
              <a:xfrm flipV="1">
                <a:off x="2784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Line 501"/>
              <p:cNvSpPr>
                <a:spLocks noChangeShapeType="1"/>
              </p:cNvSpPr>
              <p:nvPr/>
            </p:nvSpPr>
            <p:spPr bwMode="auto">
              <a:xfrm flipV="1">
                <a:off x="3552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Line 502"/>
              <p:cNvSpPr>
                <a:spLocks noChangeShapeType="1"/>
              </p:cNvSpPr>
              <p:nvPr/>
            </p:nvSpPr>
            <p:spPr bwMode="auto">
              <a:xfrm flipV="1">
                <a:off x="4320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84" name="Freeform 463"/>
            <p:cNvSpPr>
              <a:spLocks/>
            </p:cNvSpPr>
            <p:nvPr/>
          </p:nvSpPr>
          <p:spPr bwMode="auto">
            <a:xfrm>
              <a:off x="16764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Freeform 465"/>
            <p:cNvSpPr>
              <a:spLocks/>
            </p:cNvSpPr>
            <p:nvPr/>
          </p:nvSpPr>
          <p:spPr bwMode="auto">
            <a:xfrm>
              <a:off x="28956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Freeform 466"/>
            <p:cNvSpPr>
              <a:spLocks/>
            </p:cNvSpPr>
            <p:nvPr/>
          </p:nvSpPr>
          <p:spPr bwMode="auto">
            <a:xfrm>
              <a:off x="41148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Freeform 467"/>
            <p:cNvSpPr>
              <a:spLocks/>
            </p:cNvSpPr>
            <p:nvPr/>
          </p:nvSpPr>
          <p:spPr bwMode="auto">
            <a:xfrm>
              <a:off x="53340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60" name="Line 4"/>
          <p:cNvSpPr>
            <a:spLocks noChangeShapeType="1"/>
          </p:cNvSpPr>
          <p:nvPr/>
        </p:nvSpPr>
        <p:spPr bwMode="auto">
          <a:xfrm>
            <a:off x="6927850" y="184150"/>
            <a:ext cx="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sp>
        <p:nvSpPr>
          <p:cNvPr id="377861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647700"/>
            <a:ext cx="2643188" cy="1770063"/>
          </a:xfrm>
        </p:spPr>
        <p:txBody>
          <a:bodyPr/>
          <a:lstStyle/>
          <a:p>
            <a:r>
              <a:rPr lang="en-US" dirty="0"/>
              <a:t>SEQ Operation #4</a:t>
            </a:r>
          </a:p>
        </p:txBody>
      </p:sp>
      <p:sp>
        <p:nvSpPr>
          <p:cNvPr id="377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10200" y="3238500"/>
            <a:ext cx="3175000" cy="3308350"/>
          </a:xfrm>
        </p:spPr>
        <p:txBody>
          <a:bodyPr/>
          <a:lstStyle/>
          <a:p>
            <a:pPr lvl="1"/>
            <a:r>
              <a:rPr lang="en-US" dirty="0"/>
              <a:t>state set according to </a:t>
            </a:r>
            <a:r>
              <a:rPr lang="en-US" dirty="0" err="1">
                <a:latin typeface="Courier New" pitchFamily="49" charset="0"/>
              </a:rPr>
              <a:t>addq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instruction</a:t>
            </a:r>
          </a:p>
          <a:p>
            <a:pPr lvl="1"/>
            <a:r>
              <a:rPr lang="en-US" dirty="0"/>
              <a:t>combinational logic starting to react to state changes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813050" y="336550"/>
            <a:ext cx="5943600" cy="2133600"/>
            <a:chOff x="762000" y="928688"/>
            <a:chExt cx="7162800" cy="2881312"/>
          </a:xfrm>
        </p:grpSpPr>
        <p:sp>
          <p:nvSpPr>
            <p:cNvPr id="46" name="Rectangle 429"/>
            <p:cNvSpPr>
              <a:spLocks noChangeArrowheads="1"/>
            </p:cNvSpPr>
            <p:nvPr/>
          </p:nvSpPr>
          <p:spPr bwMode="auto">
            <a:xfrm>
              <a:off x="1676400" y="2667000"/>
              <a:ext cx="6248400" cy="3810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0x014: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addq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,%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rbx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     #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rbx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&lt;-- 0x300 CC &lt;-- 000</a:t>
              </a:r>
            </a:p>
          </p:txBody>
        </p:sp>
        <p:sp>
          <p:nvSpPr>
            <p:cNvPr id="47" name="Rectangle 430"/>
            <p:cNvSpPr>
              <a:spLocks noChangeArrowheads="1"/>
            </p:cNvSpPr>
            <p:nvPr/>
          </p:nvSpPr>
          <p:spPr bwMode="auto">
            <a:xfrm>
              <a:off x="1676400" y="3048000"/>
              <a:ext cx="6248400" cy="3810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0x016:   je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dest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            # Not taken</a:t>
              </a:r>
            </a:p>
          </p:txBody>
        </p:sp>
        <p:sp>
          <p:nvSpPr>
            <p:cNvPr id="48" name="Rectangle 431"/>
            <p:cNvSpPr>
              <a:spLocks noChangeArrowheads="1"/>
            </p:cNvSpPr>
            <p:nvPr/>
          </p:nvSpPr>
          <p:spPr bwMode="auto">
            <a:xfrm>
              <a:off x="1676400" y="3429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0x01f: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rmmovq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%rbx,0(%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) # M[0x200] &lt;-- 0x300</a:t>
              </a:r>
            </a:p>
          </p:txBody>
        </p:sp>
        <p:sp>
          <p:nvSpPr>
            <p:cNvPr id="49" name="Text Box 432"/>
            <p:cNvSpPr txBox="1">
              <a:spLocks noChangeArrowheads="1"/>
            </p:cNvSpPr>
            <p:nvPr/>
          </p:nvSpPr>
          <p:spPr bwMode="auto">
            <a:xfrm>
              <a:off x="878124" y="2666999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3:</a:t>
              </a:r>
            </a:p>
          </p:txBody>
        </p:sp>
        <p:sp>
          <p:nvSpPr>
            <p:cNvPr id="50" name="Text Box 433"/>
            <p:cNvSpPr txBox="1">
              <a:spLocks noChangeArrowheads="1"/>
            </p:cNvSpPr>
            <p:nvPr/>
          </p:nvSpPr>
          <p:spPr bwMode="auto">
            <a:xfrm>
              <a:off x="878124" y="3047999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4:</a:t>
              </a:r>
            </a:p>
          </p:txBody>
        </p:sp>
        <p:sp>
          <p:nvSpPr>
            <p:cNvPr id="51" name="Text Box 434"/>
            <p:cNvSpPr txBox="1">
              <a:spLocks noChangeArrowheads="1"/>
            </p:cNvSpPr>
            <p:nvPr/>
          </p:nvSpPr>
          <p:spPr bwMode="auto">
            <a:xfrm>
              <a:off x="878124" y="3429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5:</a:t>
              </a:r>
            </a:p>
          </p:txBody>
        </p:sp>
        <p:sp>
          <p:nvSpPr>
            <p:cNvPr id="52" name="Rectangle 440"/>
            <p:cNvSpPr>
              <a:spLocks noChangeArrowheads="1"/>
            </p:cNvSpPr>
            <p:nvPr/>
          </p:nvSpPr>
          <p:spPr bwMode="auto">
            <a:xfrm>
              <a:off x="1676400" y="2286000"/>
              <a:ext cx="6248400" cy="381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0x00a: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irmovq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$0x200,%rdx  #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&lt;-- 0x200</a:t>
              </a:r>
            </a:p>
          </p:txBody>
        </p:sp>
        <p:sp>
          <p:nvSpPr>
            <p:cNvPr id="53" name="Text Box 441"/>
            <p:cNvSpPr txBox="1">
              <a:spLocks noChangeArrowheads="1"/>
            </p:cNvSpPr>
            <p:nvPr/>
          </p:nvSpPr>
          <p:spPr bwMode="auto">
            <a:xfrm>
              <a:off x="878124" y="2286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2:</a:t>
              </a:r>
            </a:p>
          </p:txBody>
        </p:sp>
        <p:sp>
          <p:nvSpPr>
            <p:cNvPr id="54" name="Rectangle 443"/>
            <p:cNvSpPr>
              <a:spLocks noChangeArrowheads="1"/>
            </p:cNvSpPr>
            <p:nvPr/>
          </p:nvSpPr>
          <p:spPr bwMode="auto">
            <a:xfrm>
              <a:off x="1676400" y="1905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0x000: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irmovq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$0x100,%rbx  #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rbx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&lt;-- 0x100</a:t>
              </a:r>
            </a:p>
          </p:txBody>
        </p:sp>
        <p:sp>
          <p:nvSpPr>
            <p:cNvPr id="55" name="Text Box 444"/>
            <p:cNvSpPr txBox="1">
              <a:spLocks noChangeArrowheads="1"/>
            </p:cNvSpPr>
            <p:nvPr/>
          </p:nvSpPr>
          <p:spPr bwMode="auto">
            <a:xfrm>
              <a:off x="878124" y="1905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1:</a:t>
              </a:r>
            </a:p>
          </p:txBody>
        </p:sp>
        <p:sp>
          <p:nvSpPr>
            <p:cNvPr id="56" name="Rectangle 464"/>
            <p:cNvSpPr>
              <a:spLocks noChangeArrowheads="1"/>
            </p:cNvSpPr>
            <p:nvPr/>
          </p:nvSpPr>
          <p:spPr bwMode="auto">
            <a:xfrm>
              <a:off x="762000" y="1157288"/>
              <a:ext cx="838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Clock</a:t>
              </a:r>
            </a:p>
          </p:txBody>
        </p:sp>
        <p:sp>
          <p:nvSpPr>
            <p:cNvPr id="57" name="Line 473"/>
            <p:cNvSpPr>
              <a:spLocks noChangeShapeType="1"/>
            </p:cNvSpPr>
            <p:nvPr/>
          </p:nvSpPr>
          <p:spPr bwMode="auto">
            <a:xfrm>
              <a:off x="19812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Text Box 474"/>
            <p:cNvSpPr txBox="1">
              <a:spLocks noChangeArrowheads="1"/>
            </p:cNvSpPr>
            <p:nvPr/>
          </p:nvSpPr>
          <p:spPr bwMode="auto">
            <a:xfrm>
              <a:off x="2209801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1</a:t>
              </a:r>
            </a:p>
          </p:txBody>
        </p:sp>
        <p:sp>
          <p:nvSpPr>
            <p:cNvPr id="59" name="Line 477"/>
            <p:cNvSpPr>
              <a:spLocks noChangeShapeType="1"/>
            </p:cNvSpPr>
            <p:nvPr/>
          </p:nvSpPr>
          <p:spPr bwMode="auto">
            <a:xfrm>
              <a:off x="32004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Line 480"/>
            <p:cNvSpPr>
              <a:spLocks noChangeShapeType="1"/>
            </p:cNvSpPr>
            <p:nvPr/>
          </p:nvSpPr>
          <p:spPr bwMode="auto">
            <a:xfrm>
              <a:off x="44196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483"/>
            <p:cNvSpPr>
              <a:spLocks noChangeShapeType="1"/>
            </p:cNvSpPr>
            <p:nvPr/>
          </p:nvSpPr>
          <p:spPr bwMode="auto">
            <a:xfrm>
              <a:off x="56388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Line 487"/>
            <p:cNvSpPr>
              <a:spLocks noChangeShapeType="1"/>
            </p:cNvSpPr>
            <p:nvPr/>
          </p:nvSpPr>
          <p:spPr bwMode="auto">
            <a:xfrm flipH="1" flipV="1">
              <a:off x="448945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Text Box 488"/>
            <p:cNvSpPr txBox="1">
              <a:spLocks noChangeArrowheads="1"/>
            </p:cNvSpPr>
            <p:nvPr/>
          </p:nvSpPr>
          <p:spPr bwMode="auto">
            <a:xfrm>
              <a:off x="4426218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j</a:t>
              </a:r>
            </a:p>
          </p:txBody>
        </p:sp>
        <p:sp>
          <p:nvSpPr>
            <p:cNvPr id="64" name="Line 489"/>
            <p:cNvSpPr>
              <a:spLocks noChangeShapeType="1"/>
            </p:cNvSpPr>
            <p:nvPr/>
          </p:nvSpPr>
          <p:spPr bwMode="auto">
            <a:xfrm flipH="1" flipV="1">
              <a:off x="57023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Text Box 490"/>
            <p:cNvSpPr txBox="1">
              <a:spLocks noChangeArrowheads="1"/>
            </p:cNvSpPr>
            <p:nvPr/>
          </p:nvSpPr>
          <p:spPr bwMode="auto">
            <a:xfrm>
              <a:off x="5639067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l</a:t>
              </a:r>
            </a:p>
          </p:txBody>
        </p:sp>
        <p:sp>
          <p:nvSpPr>
            <p:cNvPr id="66" name="Line 491"/>
            <p:cNvSpPr>
              <a:spLocks noChangeShapeType="1"/>
            </p:cNvSpPr>
            <p:nvPr/>
          </p:nvSpPr>
          <p:spPr bwMode="auto">
            <a:xfrm flipV="1">
              <a:off x="67056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 Box 492"/>
            <p:cNvSpPr txBox="1">
              <a:spLocks noChangeArrowheads="1"/>
            </p:cNvSpPr>
            <p:nvPr/>
          </p:nvSpPr>
          <p:spPr bwMode="auto">
            <a:xfrm>
              <a:off x="6483616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68" name="Line 493"/>
            <p:cNvSpPr>
              <a:spLocks noChangeShapeType="1"/>
            </p:cNvSpPr>
            <p:nvPr/>
          </p:nvSpPr>
          <p:spPr bwMode="auto">
            <a:xfrm flipV="1">
              <a:off x="54864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494"/>
            <p:cNvSpPr txBox="1">
              <a:spLocks noChangeArrowheads="1"/>
            </p:cNvSpPr>
            <p:nvPr/>
          </p:nvSpPr>
          <p:spPr bwMode="auto">
            <a:xfrm>
              <a:off x="5264417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k</a:t>
              </a:r>
            </a:p>
          </p:txBody>
        </p:sp>
        <p:sp>
          <p:nvSpPr>
            <p:cNvPr id="70" name="Text Box 496"/>
            <p:cNvSpPr txBox="1">
              <a:spLocks noChangeArrowheads="1"/>
            </p:cNvSpPr>
            <p:nvPr/>
          </p:nvSpPr>
          <p:spPr bwMode="auto">
            <a:xfrm>
              <a:off x="3429001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2</a:t>
              </a:r>
            </a:p>
          </p:txBody>
        </p:sp>
        <p:sp>
          <p:nvSpPr>
            <p:cNvPr id="71" name="Text Box 497"/>
            <p:cNvSpPr txBox="1">
              <a:spLocks noChangeArrowheads="1"/>
            </p:cNvSpPr>
            <p:nvPr/>
          </p:nvSpPr>
          <p:spPr bwMode="auto">
            <a:xfrm>
              <a:off x="4648200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3</a:t>
              </a:r>
            </a:p>
          </p:txBody>
        </p:sp>
        <p:sp>
          <p:nvSpPr>
            <p:cNvPr id="72" name="Text Box 498"/>
            <p:cNvSpPr txBox="1">
              <a:spLocks noChangeArrowheads="1"/>
            </p:cNvSpPr>
            <p:nvPr/>
          </p:nvSpPr>
          <p:spPr bwMode="auto">
            <a:xfrm>
              <a:off x="5867402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4</a:t>
              </a:r>
            </a:p>
          </p:txBody>
        </p:sp>
        <p:grpSp>
          <p:nvGrpSpPr>
            <p:cNvPr id="73" name="Group 503"/>
            <p:cNvGrpSpPr>
              <a:grpSpLocks/>
            </p:cNvGrpSpPr>
            <p:nvPr/>
          </p:nvGrpSpPr>
          <p:grpSpPr bwMode="auto">
            <a:xfrm>
              <a:off x="1981200" y="1004888"/>
              <a:ext cx="4876800" cy="595312"/>
              <a:chOff x="1248" y="633"/>
              <a:chExt cx="3072" cy="375"/>
            </a:xfrm>
          </p:grpSpPr>
          <p:sp>
            <p:nvSpPr>
              <p:cNvPr id="78" name="Line 468"/>
              <p:cNvSpPr>
                <a:spLocks noChangeShapeType="1"/>
              </p:cNvSpPr>
              <p:nvPr/>
            </p:nvSpPr>
            <p:spPr bwMode="auto">
              <a:xfrm flipV="1">
                <a:off x="1248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Line 499"/>
              <p:cNvSpPr>
                <a:spLocks noChangeShapeType="1"/>
              </p:cNvSpPr>
              <p:nvPr/>
            </p:nvSpPr>
            <p:spPr bwMode="auto">
              <a:xfrm flipV="1">
                <a:off x="2016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Line 500"/>
              <p:cNvSpPr>
                <a:spLocks noChangeShapeType="1"/>
              </p:cNvSpPr>
              <p:nvPr/>
            </p:nvSpPr>
            <p:spPr bwMode="auto">
              <a:xfrm flipV="1">
                <a:off x="2784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Line 501"/>
              <p:cNvSpPr>
                <a:spLocks noChangeShapeType="1"/>
              </p:cNvSpPr>
              <p:nvPr/>
            </p:nvSpPr>
            <p:spPr bwMode="auto">
              <a:xfrm flipV="1">
                <a:off x="3552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Line 502"/>
              <p:cNvSpPr>
                <a:spLocks noChangeShapeType="1"/>
              </p:cNvSpPr>
              <p:nvPr/>
            </p:nvSpPr>
            <p:spPr bwMode="auto">
              <a:xfrm flipV="1">
                <a:off x="4320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4" name="Freeform 463"/>
            <p:cNvSpPr>
              <a:spLocks/>
            </p:cNvSpPr>
            <p:nvPr/>
          </p:nvSpPr>
          <p:spPr bwMode="auto">
            <a:xfrm>
              <a:off x="16764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465"/>
            <p:cNvSpPr>
              <a:spLocks/>
            </p:cNvSpPr>
            <p:nvPr/>
          </p:nvSpPr>
          <p:spPr bwMode="auto">
            <a:xfrm>
              <a:off x="28956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466"/>
            <p:cNvSpPr>
              <a:spLocks/>
            </p:cNvSpPr>
            <p:nvPr/>
          </p:nvSpPr>
          <p:spPr bwMode="auto">
            <a:xfrm>
              <a:off x="41148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467"/>
            <p:cNvSpPr>
              <a:spLocks/>
            </p:cNvSpPr>
            <p:nvPr/>
          </p:nvSpPr>
          <p:spPr bwMode="auto">
            <a:xfrm>
              <a:off x="53340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8" name="Group 227"/>
          <p:cNvGrpSpPr/>
          <p:nvPr/>
        </p:nvGrpSpPr>
        <p:grpSpPr>
          <a:xfrm>
            <a:off x="1060450" y="2622550"/>
            <a:ext cx="3429000" cy="3733800"/>
            <a:chOff x="609600" y="8763000"/>
            <a:chExt cx="3429000" cy="3733800"/>
          </a:xfrm>
        </p:grpSpPr>
        <p:sp>
          <p:nvSpPr>
            <p:cNvPr id="229" name="AutoShape 390"/>
            <p:cNvSpPr>
              <a:spLocks noChangeArrowheads="1"/>
            </p:cNvSpPr>
            <p:nvPr/>
          </p:nvSpPr>
          <p:spPr bwMode="auto">
            <a:xfrm>
              <a:off x="609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dist="50800" dir="2700000" algn="tl" rotWithShape="0">
                <a:srgbClr val="000000">
                  <a:alpha val="40000"/>
                </a:srgbClr>
              </a:outerShdw>
            </a:effectLst>
          </p:spPr>
          <p:txBody>
            <a:bodyPr wrap="none" tIns="457200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Combinational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logic</a:t>
              </a:r>
            </a:p>
          </p:txBody>
        </p:sp>
        <p:sp>
          <p:nvSpPr>
            <p:cNvPr id="230" name="AutoShape 391"/>
            <p:cNvSpPr>
              <a:spLocks noChangeArrowheads="1"/>
            </p:cNvSpPr>
            <p:nvPr/>
          </p:nvSpPr>
          <p:spPr bwMode="auto">
            <a:xfrm>
              <a:off x="914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635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34" charset="0"/>
                <a:ea typeface="+mn-ea"/>
              </a:endParaRPr>
            </a:p>
          </p:txBody>
        </p:sp>
        <p:sp>
          <p:nvSpPr>
            <p:cNvPr id="231" name="Rectangle 392"/>
            <p:cNvSpPr>
              <a:spLocks noChangeArrowheads="1"/>
            </p:cNvSpPr>
            <p:nvPr/>
          </p:nvSpPr>
          <p:spPr bwMode="auto">
            <a:xfrm rot="5400000" flipV="1">
              <a:off x="3656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2" name="AutoShape 393"/>
            <p:cNvSpPr>
              <a:spLocks noChangeArrowheads="1"/>
            </p:cNvSpPr>
            <p:nvPr/>
          </p:nvSpPr>
          <p:spPr bwMode="auto">
            <a:xfrm>
              <a:off x="2209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3" name="AutoShape 394"/>
            <p:cNvSpPr>
              <a:spLocks noChangeArrowheads="1"/>
            </p:cNvSpPr>
            <p:nvPr/>
          </p:nvSpPr>
          <p:spPr bwMode="auto">
            <a:xfrm flipH="1">
              <a:off x="2209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4" name="AutoShape 395"/>
            <p:cNvSpPr>
              <a:spLocks noChangeArrowheads="1"/>
            </p:cNvSpPr>
            <p:nvPr/>
          </p:nvSpPr>
          <p:spPr bwMode="auto">
            <a:xfrm>
              <a:off x="2209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5" name="AutoShape 396"/>
            <p:cNvSpPr>
              <a:spLocks noChangeArrowheads="1"/>
            </p:cNvSpPr>
            <p:nvPr/>
          </p:nvSpPr>
          <p:spPr bwMode="auto">
            <a:xfrm flipH="1">
              <a:off x="2209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6" name="AutoShape 397"/>
            <p:cNvSpPr>
              <a:spLocks noChangeArrowheads="1"/>
            </p:cNvSpPr>
            <p:nvPr/>
          </p:nvSpPr>
          <p:spPr bwMode="auto">
            <a:xfrm rot="5400000" flipH="1">
              <a:off x="1219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7" name="AutoShape 398"/>
            <p:cNvSpPr>
              <a:spLocks noChangeArrowheads="1"/>
            </p:cNvSpPr>
            <p:nvPr/>
          </p:nvSpPr>
          <p:spPr bwMode="auto">
            <a:xfrm rot="5400000" flipH="1">
              <a:off x="1219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8" name="AutoShape 399"/>
            <p:cNvSpPr>
              <a:spLocks noChangeArrowheads="1"/>
            </p:cNvSpPr>
            <p:nvPr/>
          </p:nvSpPr>
          <p:spPr bwMode="auto">
            <a:xfrm rot="5400000" flipH="1">
              <a:off x="1295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9" name="Freeform 400"/>
            <p:cNvSpPr>
              <a:spLocks/>
            </p:cNvSpPr>
            <p:nvPr/>
          </p:nvSpPr>
          <p:spPr bwMode="auto">
            <a:xfrm>
              <a:off x="1828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0" name="Rectangle 401"/>
            <p:cNvSpPr>
              <a:spLocks noChangeArrowheads="1"/>
            </p:cNvSpPr>
            <p:nvPr/>
          </p:nvSpPr>
          <p:spPr bwMode="auto">
            <a:xfrm>
              <a:off x="2514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Data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241" name="Rectangle 402"/>
            <p:cNvSpPr>
              <a:spLocks noChangeArrowheads="1"/>
            </p:cNvSpPr>
            <p:nvPr/>
          </p:nvSpPr>
          <p:spPr bwMode="auto">
            <a:xfrm>
              <a:off x="2514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Register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file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%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rbx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 = 0x300</a:t>
              </a:r>
            </a:p>
          </p:txBody>
        </p:sp>
        <p:sp>
          <p:nvSpPr>
            <p:cNvPr id="242" name="Rectangle 403"/>
            <p:cNvSpPr>
              <a:spLocks noChangeArrowheads="1"/>
            </p:cNvSpPr>
            <p:nvPr/>
          </p:nvSpPr>
          <p:spPr bwMode="auto">
            <a:xfrm>
              <a:off x="1066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</a:rPr>
                <a:t>PC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0x016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43" name="Rectangle 404"/>
            <p:cNvSpPr>
              <a:spLocks noChangeArrowheads="1"/>
            </p:cNvSpPr>
            <p:nvPr/>
          </p:nvSpPr>
          <p:spPr bwMode="auto">
            <a:xfrm>
              <a:off x="1066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</a:rPr>
                <a:t>CC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000</a:t>
              </a:r>
            </a:p>
          </p:txBody>
        </p:sp>
        <p:sp>
          <p:nvSpPr>
            <p:cNvPr id="244" name="Text Box 405"/>
            <p:cNvSpPr txBox="1">
              <a:spLocks noChangeArrowheads="1"/>
            </p:cNvSpPr>
            <p:nvPr/>
          </p:nvSpPr>
          <p:spPr bwMode="auto">
            <a:xfrm>
              <a:off x="2237725" y="10439400"/>
              <a:ext cx="4299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Read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ports</a:t>
              </a:r>
            </a:p>
          </p:txBody>
        </p:sp>
        <p:sp>
          <p:nvSpPr>
            <p:cNvPr id="245" name="Text Box 406"/>
            <p:cNvSpPr txBox="1">
              <a:spLocks noChangeArrowheads="1"/>
            </p:cNvSpPr>
            <p:nvPr/>
          </p:nvSpPr>
          <p:spPr bwMode="auto">
            <a:xfrm>
              <a:off x="3457726" y="10439400"/>
              <a:ext cx="4283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Write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ports</a:t>
              </a:r>
            </a:p>
          </p:txBody>
        </p:sp>
        <p:grpSp>
          <p:nvGrpSpPr>
            <p:cNvPr id="246" name="Group 459"/>
            <p:cNvGrpSpPr>
              <a:grpSpLocks/>
            </p:cNvGrpSpPr>
            <p:nvPr/>
          </p:nvGrpSpPr>
          <p:grpSpPr bwMode="auto">
            <a:xfrm>
              <a:off x="2238375" y="9128125"/>
              <a:ext cx="1644650" cy="215900"/>
              <a:chOff x="4050" y="2976"/>
              <a:chExt cx="1036" cy="136"/>
            </a:xfrm>
          </p:grpSpPr>
          <p:sp>
            <p:nvSpPr>
              <p:cNvPr id="247" name="Text Box 460"/>
              <p:cNvSpPr txBox="1">
                <a:spLocks noChangeArrowheads="1"/>
              </p:cNvSpPr>
              <p:nvPr/>
            </p:nvSpPr>
            <p:spPr bwMode="auto">
              <a:xfrm>
                <a:off x="4050" y="2976"/>
                <a:ext cx="27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charset="0"/>
                    <a:ea typeface="ＭＳ Ｐゴシック" charset="0"/>
                  </a:rPr>
                  <a:t>Read</a:t>
                </a:r>
              </a:p>
            </p:txBody>
          </p:sp>
          <p:sp>
            <p:nvSpPr>
              <p:cNvPr id="248" name="Text Box 461"/>
              <p:cNvSpPr txBox="1">
                <a:spLocks noChangeArrowheads="1"/>
              </p:cNvSpPr>
              <p:nvPr/>
            </p:nvSpPr>
            <p:spPr bwMode="auto">
              <a:xfrm>
                <a:off x="4819" y="2976"/>
                <a:ext cx="26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charset="0"/>
                    <a:ea typeface="ＭＳ Ｐゴシック" charset="0"/>
                  </a:rPr>
                  <a:t>Write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Y86-64 Instruction Set #4</a:t>
            </a:r>
          </a:p>
        </p:txBody>
      </p:sp>
      <p:sp>
        <p:nvSpPr>
          <p:cNvPr id="322565" name="Rectangle 5"/>
          <p:cNvSpPr>
            <a:spLocks noChangeArrowheads="1"/>
          </p:cNvSpPr>
          <p:nvPr/>
        </p:nvSpPr>
        <p:spPr bwMode="auto">
          <a:xfrm>
            <a:off x="146050" y="838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600"/>
              <a:t>Byte</a:t>
            </a:r>
          </a:p>
        </p:txBody>
      </p:sp>
      <p:grpSp>
        <p:nvGrpSpPr>
          <p:cNvPr id="4" name="Group 214"/>
          <p:cNvGrpSpPr>
            <a:grpSpLocks/>
          </p:cNvGrpSpPr>
          <p:nvPr/>
        </p:nvGrpSpPr>
        <p:grpSpPr bwMode="auto">
          <a:xfrm>
            <a:off x="146050" y="5791200"/>
            <a:ext cx="3124200" cy="304800"/>
            <a:chOff x="336" y="3648"/>
            <a:chExt cx="1968" cy="192"/>
          </a:xfrm>
        </p:grpSpPr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336" y="364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pushq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5" name="Group 213"/>
            <p:cNvGrpSpPr>
              <a:grpSpLocks/>
            </p:cNvGrpSpPr>
            <p:nvPr/>
          </p:nvGrpSpPr>
          <p:grpSpPr bwMode="auto">
            <a:xfrm>
              <a:off x="1536" y="3648"/>
              <a:ext cx="384" cy="192"/>
              <a:chOff x="1536" y="3648"/>
              <a:chExt cx="384" cy="192"/>
            </a:xfrm>
          </p:grpSpPr>
          <p:sp>
            <p:nvSpPr>
              <p:cNvPr id="322576" name="Rectangle 16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A</a:t>
                </a:r>
              </a:p>
            </p:txBody>
          </p:sp>
          <p:sp>
            <p:nvSpPr>
              <p:cNvPr id="322577" name="Rectangle 17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78" name="Rectangle 18"/>
              <p:cNvSpPr>
                <a:spLocks noChangeArrowheads="1"/>
              </p:cNvSpPr>
              <p:nvPr/>
            </p:nvSpPr>
            <p:spPr bwMode="auto">
              <a:xfrm>
                <a:off x="1536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6" name="Group 212"/>
            <p:cNvGrpSpPr>
              <a:grpSpLocks/>
            </p:cNvGrpSpPr>
            <p:nvPr/>
          </p:nvGrpSpPr>
          <p:grpSpPr bwMode="auto">
            <a:xfrm>
              <a:off x="1920" y="3648"/>
              <a:ext cx="384" cy="192"/>
              <a:chOff x="1920" y="3648"/>
              <a:chExt cx="384" cy="192"/>
            </a:xfrm>
          </p:grpSpPr>
          <p:sp>
            <p:nvSpPr>
              <p:cNvPr id="322580" name="Rectangle 20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81" name="Rectangle 21"/>
              <p:cNvSpPr>
                <a:spLocks noChangeArrowheads="1"/>
              </p:cNvSpPr>
              <p:nvPr/>
            </p:nvSpPr>
            <p:spPr bwMode="auto">
              <a:xfrm>
                <a:off x="2112" y="3648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82" name="Rectangle 22"/>
              <p:cNvSpPr>
                <a:spLocks noChangeArrowheads="1"/>
              </p:cNvSpPr>
              <p:nvPr/>
            </p:nvSpPr>
            <p:spPr bwMode="auto">
              <a:xfrm>
                <a:off x="1920" y="364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584" name="Rectangle 24"/>
          <p:cNvSpPr>
            <a:spLocks noChangeArrowheads="1"/>
          </p:cNvSpPr>
          <p:nvPr/>
        </p:nvSpPr>
        <p:spPr bwMode="auto">
          <a:xfrm>
            <a:off x="146050" y="44196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jXX </a:t>
            </a:r>
            <a:r>
              <a:rPr lang="en-US" sz="1400" b="0"/>
              <a:t>Dest</a:t>
            </a:r>
          </a:p>
        </p:txBody>
      </p:sp>
      <p:grpSp>
        <p:nvGrpSpPr>
          <p:cNvPr id="8" name="Group 210"/>
          <p:cNvGrpSpPr>
            <a:grpSpLocks/>
          </p:cNvGrpSpPr>
          <p:nvPr/>
        </p:nvGrpSpPr>
        <p:grpSpPr bwMode="auto">
          <a:xfrm>
            <a:off x="2051050" y="4419600"/>
            <a:ext cx="609600" cy="304800"/>
            <a:chOff x="1536" y="2784"/>
            <a:chExt cx="384" cy="192"/>
          </a:xfrm>
        </p:grpSpPr>
        <p:sp>
          <p:nvSpPr>
            <p:cNvPr id="322586" name="Rectangle 26"/>
            <p:cNvSpPr>
              <a:spLocks noChangeArrowheads="1"/>
            </p:cNvSpPr>
            <p:nvPr/>
          </p:nvSpPr>
          <p:spPr bwMode="auto">
            <a:xfrm>
              <a:off x="1536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322587" name="Rectangle 27"/>
            <p:cNvSpPr>
              <a:spLocks noChangeArrowheads="1"/>
            </p:cNvSpPr>
            <p:nvPr/>
          </p:nvSpPr>
          <p:spPr bwMode="auto">
            <a:xfrm>
              <a:off x="1728" y="2784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/>
                <a:t>fn</a:t>
              </a:r>
            </a:p>
          </p:txBody>
        </p:sp>
        <p:sp>
          <p:nvSpPr>
            <p:cNvPr id="322588" name="Rectangle 28"/>
            <p:cNvSpPr>
              <a:spLocks noChangeArrowheads="1"/>
            </p:cNvSpPr>
            <p:nvPr/>
          </p:nvSpPr>
          <p:spPr bwMode="auto">
            <a:xfrm>
              <a:off x="1536" y="2784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589" name="Rectangle 29"/>
          <p:cNvSpPr>
            <a:spLocks noChangeArrowheads="1"/>
          </p:cNvSpPr>
          <p:nvPr/>
        </p:nvSpPr>
        <p:spPr bwMode="auto">
          <a:xfrm>
            <a:off x="2660650" y="441325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Dest</a:t>
            </a:r>
          </a:p>
        </p:txBody>
      </p:sp>
      <p:grpSp>
        <p:nvGrpSpPr>
          <p:cNvPr id="9" name="Group 209"/>
          <p:cNvGrpSpPr>
            <a:grpSpLocks/>
          </p:cNvGrpSpPr>
          <p:nvPr/>
        </p:nvGrpSpPr>
        <p:grpSpPr bwMode="auto">
          <a:xfrm>
            <a:off x="146050" y="6248400"/>
            <a:ext cx="3124200" cy="304800"/>
            <a:chOff x="336" y="3936"/>
            <a:chExt cx="1968" cy="192"/>
          </a:xfrm>
        </p:grpSpPr>
        <p:sp>
          <p:nvSpPr>
            <p:cNvPr id="322591" name="Rectangle 31"/>
            <p:cNvSpPr>
              <a:spLocks noChangeArrowheads="1"/>
            </p:cNvSpPr>
            <p:nvPr/>
          </p:nvSpPr>
          <p:spPr bwMode="auto">
            <a:xfrm>
              <a:off x="336" y="393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popq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endParaRPr lang="en-US" sz="1400" b="0" dirty="0"/>
            </a:p>
          </p:txBody>
        </p:sp>
        <p:grpSp>
          <p:nvGrpSpPr>
            <p:cNvPr id="10" name="Group 208"/>
            <p:cNvGrpSpPr>
              <a:grpSpLocks/>
            </p:cNvGrpSpPr>
            <p:nvPr/>
          </p:nvGrpSpPr>
          <p:grpSpPr bwMode="auto">
            <a:xfrm>
              <a:off x="1536" y="3936"/>
              <a:ext cx="384" cy="192"/>
              <a:chOff x="1536" y="3936"/>
              <a:chExt cx="384" cy="192"/>
            </a:xfrm>
          </p:grpSpPr>
          <p:sp>
            <p:nvSpPr>
              <p:cNvPr id="322593" name="Rectangle 33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B</a:t>
                </a:r>
              </a:p>
            </p:txBody>
          </p:sp>
          <p:sp>
            <p:nvSpPr>
              <p:cNvPr id="322594" name="Rectangle 34"/>
              <p:cNvSpPr>
                <a:spLocks noChangeArrowheads="1"/>
              </p:cNvSpPr>
              <p:nvPr/>
            </p:nvSpPr>
            <p:spPr bwMode="auto">
              <a:xfrm>
                <a:off x="1728" y="393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595" name="Rectangle 35"/>
              <p:cNvSpPr>
                <a:spLocks noChangeArrowheads="1"/>
              </p:cNvSpPr>
              <p:nvPr/>
            </p:nvSpPr>
            <p:spPr bwMode="auto">
              <a:xfrm>
                <a:off x="1536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1" name="Group 207"/>
            <p:cNvGrpSpPr>
              <a:grpSpLocks/>
            </p:cNvGrpSpPr>
            <p:nvPr/>
          </p:nvGrpSpPr>
          <p:grpSpPr bwMode="auto">
            <a:xfrm>
              <a:off x="1920" y="3936"/>
              <a:ext cx="384" cy="192"/>
              <a:chOff x="1920" y="3936"/>
              <a:chExt cx="384" cy="192"/>
            </a:xfrm>
          </p:grpSpPr>
          <p:sp>
            <p:nvSpPr>
              <p:cNvPr id="322597" name="Rectangle 37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598" name="Rectangle 38"/>
              <p:cNvSpPr>
                <a:spLocks noChangeArrowheads="1"/>
              </p:cNvSpPr>
              <p:nvPr/>
            </p:nvSpPr>
            <p:spPr bwMode="auto">
              <a:xfrm>
                <a:off x="2112" y="393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F</a:t>
                </a:r>
              </a:p>
            </p:txBody>
          </p:sp>
          <p:sp>
            <p:nvSpPr>
              <p:cNvPr id="322599" name="Rectangle 39"/>
              <p:cNvSpPr>
                <a:spLocks noChangeArrowheads="1"/>
              </p:cNvSpPr>
              <p:nvPr/>
            </p:nvSpPr>
            <p:spPr bwMode="auto">
              <a:xfrm>
                <a:off x="1920" y="393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01" name="Rectangle 41"/>
          <p:cNvSpPr>
            <a:spLocks noChangeArrowheads="1"/>
          </p:cNvSpPr>
          <p:nvPr/>
        </p:nvSpPr>
        <p:spPr bwMode="auto">
          <a:xfrm>
            <a:off x="146050" y="4876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>
                <a:latin typeface="Courier New" pitchFamily="49" charset="0"/>
              </a:rPr>
              <a:t>call </a:t>
            </a:r>
            <a:r>
              <a:rPr lang="en-US" sz="1400" b="0"/>
              <a:t>Dest</a:t>
            </a:r>
          </a:p>
        </p:txBody>
      </p:sp>
      <p:grpSp>
        <p:nvGrpSpPr>
          <p:cNvPr id="13" name="Group 205"/>
          <p:cNvGrpSpPr>
            <a:grpSpLocks/>
          </p:cNvGrpSpPr>
          <p:nvPr/>
        </p:nvGrpSpPr>
        <p:grpSpPr bwMode="auto">
          <a:xfrm>
            <a:off x="2051050" y="4876800"/>
            <a:ext cx="609600" cy="304800"/>
            <a:chOff x="1536" y="3072"/>
            <a:chExt cx="384" cy="192"/>
          </a:xfrm>
        </p:grpSpPr>
        <p:sp>
          <p:nvSpPr>
            <p:cNvPr id="322603" name="Rectangle 43"/>
            <p:cNvSpPr>
              <a:spLocks noChangeArrowheads="1"/>
            </p:cNvSpPr>
            <p:nvPr/>
          </p:nvSpPr>
          <p:spPr bwMode="auto">
            <a:xfrm>
              <a:off x="1536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322604" name="Rectangle 44"/>
            <p:cNvSpPr>
              <a:spLocks noChangeArrowheads="1"/>
            </p:cNvSpPr>
            <p:nvPr/>
          </p:nvSpPr>
          <p:spPr bwMode="auto">
            <a:xfrm>
              <a:off x="1728" y="307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05" name="Rectangle 45"/>
            <p:cNvSpPr>
              <a:spLocks noChangeArrowheads="1"/>
            </p:cNvSpPr>
            <p:nvPr/>
          </p:nvSpPr>
          <p:spPr bwMode="auto">
            <a:xfrm>
              <a:off x="1536" y="307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06" name="Rectangle 46"/>
          <p:cNvSpPr>
            <a:spLocks noChangeArrowheads="1"/>
          </p:cNvSpPr>
          <p:nvPr/>
        </p:nvSpPr>
        <p:spPr bwMode="auto">
          <a:xfrm>
            <a:off x="2660650" y="4876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 dirty="0" err="1"/>
              <a:t>Dest</a:t>
            </a:r>
            <a:endParaRPr lang="en-US" sz="1400" b="0" dirty="0"/>
          </a:p>
        </p:txBody>
      </p:sp>
      <p:grpSp>
        <p:nvGrpSpPr>
          <p:cNvPr id="14" name="Group 204"/>
          <p:cNvGrpSpPr>
            <a:grpSpLocks/>
          </p:cNvGrpSpPr>
          <p:nvPr/>
        </p:nvGrpSpPr>
        <p:grpSpPr bwMode="auto">
          <a:xfrm>
            <a:off x="146050" y="2133600"/>
            <a:ext cx="3124200" cy="304800"/>
            <a:chOff x="336" y="1344"/>
            <a:chExt cx="1968" cy="192"/>
          </a:xfrm>
        </p:grpSpPr>
        <p:sp>
          <p:nvSpPr>
            <p:cNvPr id="322608" name="Rectangle 48"/>
            <p:cNvSpPr>
              <a:spLocks noChangeArrowheads="1"/>
            </p:cNvSpPr>
            <p:nvPr/>
          </p:nvSpPr>
          <p:spPr bwMode="auto">
            <a:xfrm>
              <a:off x="336" y="1344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cmovXX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15" name="Group 203"/>
            <p:cNvGrpSpPr>
              <a:grpSpLocks/>
            </p:cNvGrpSpPr>
            <p:nvPr/>
          </p:nvGrpSpPr>
          <p:grpSpPr bwMode="auto">
            <a:xfrm>
              <a:off x="1536" y="1344"/>
              <a:ext cx="384" cy="192"/>
              <a:chOff x="1536" y="1344"/>
              <a:chExt cx="384" cy="192"/>
            </a:xfrm>
          </p:grpSpPr>
          <p:sp>
            <p:nvSpPr>
              <p:cNvPr id="322610" name="Rectangle 50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2</a:t>
                </a:r>
              </a:p>
            </p:txBody>
          </p:sp>
          <p:sp>
            <p:nvSpPr>
              <p:cNvPr id="322611" name="Rectangle 51"/>
              <p:cNvSpPr>
                <a:spLocks noChangeArrowheads="1"/>
              </p:cNvSpPr>
              <p:nvPr/>
            </p:nvSpPr>
            <p:spPr bwMode="auto">
              <a:xfrm>
                <a:off x="1728" y="1344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/>
                  <a:t>fn</a:t>
                </a:r>
              </a:p>
            </p:txBody>
          </p:sp>
          <p:sp>
            <p:nvSpPr>
              <p:cNvPr id="322612" name="Rectangle 52"/>
              <p:cNvSpPr>
                <a:spLocks noChangeArrowheads="1"/>
              </p:cNvSpPr>
              <p:nvPr/>
            </p:nvSpPr>
            <p:spPr bwMode="auto">
              <a:xfrm>
                <a:off x="1536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16" name="Group 202"/>
            <p:cNvGrpSpPr>
              <a:grpSpLocks/>
            </p:cNvGrpSpPr>
            <p:nvPr/>
          </p:nvGrpSpPr>
          <p:grpSpPr bwMode="auto">
            <a:xfrm>
              <a:off x="1920" y="1344"/>
              <a:ext cx="384" cy="192"/>
              <a:chOff x="1920" y="1344"/>
              <a:chExt cx="384" cy="192"/>
            </a:xfrm>
          </p:grpSpPr>
          <p:sp>
            <p:nvSpPr>
              <p:cNvPr id="322614" name="Rectangle 54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15" name="Rectangle 55"/>
              <p:cNvSpPr>
                <a:spLocks noChangeArrowheads="1"/>
              </p:cNvSpPr>
              <p:nvPr/>
            </p:nvSpPr>
            <p:spPr bwMode="auto">
              <a:xfrm>
                <a:off x="2112" y="1344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16" name="Rectangle 56"/>
              <p:cNvSpPr>
                <a:spLocks noChangeArrowheads="1"/>
              </p:cNvSpPr>
              <p:nvPr/>
            </p:nvSpPr>
            <p:spPr bwMode="auto">
              <a:xfrm>
                <a:off x="1920" y="1344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sp>
        <p:nvSpPr>
          <p:cNvPr id="322618" name="Rectangle 58"/>
          <p:cNvSpPr>
            <a:spLocks noChangeArrowheads="1"/>
          </p:cNvSpPr>
          <p:nvPr/>
        </p:nvSpPr>
        <p:spPr bwMode="auto">
          <a:xfrm>
            <a:off x="146050" y="25908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irmovq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V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 err="1"/>
              <a:t>rB</a:t>
            </a:r>
            <a:endParaRPr lang="en-US" sz="1400" b="0" dirty="0"/>
          </a:p>
        </p:txBody>
      </p:sp>
      <p:grpSp>
        <p:nvGrpSpPr>
          <p:cNvPr id="18" name="Group 200"/>
          <p:cNvGrpSpPr>
            <a:grpSpLocks/>
          </p:cNvGrpSpPr>
          <p:nvPr/>
        </p:nvGrpSpPr>
        <p:grpSpPr bwMode="auto">
          <a:xfrm>
            <a:off x="2051050" y="2590800"/>
            <a:ext cx="609600" cy="304800"/>
            <a:chOff x="1536" y="1632"/>
            <a:chExt cx="384" cy="192"/>
          </a:xfrm>
        </p:grpSpPr>
        <p:sp>
          <p:nvSpPr>
            <p:cNvPr id="322620" name="Rectangle 60"/>
            <p:cNvSpPr>
              <a:spLocks noChangeArrowheads="1"/>
            </p:cNvSpPr>
            <p:nvPr/>
          </p:nvSpPr>
          <p:spPr bwMode="auto">
            <a:xfrm>
              <a:off x="1536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621" name="Rectangle 61"/>
            <p:cNvSpPr>
              <a:spLocks noChangeArrowheads="1"/>
            </p:cNvSpPr>
            <p:nvPr/>
          </p:nvSpPr>
          <p:spPr bwMode="auto">
            <a:xfrm>
              <a:off x="1728" y="1632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22" name="Rectangle 62"/>
            <p:cNvSpPr>
              <a:spLocks noChangeArrowheads="1"/>
            </p:cNvSpPr>
            <p:nvPr/>
          </p:nvSpPr>
          <p:spPr bwMode="auto">
            <a:xfrm>
              <a:off x="1536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19" name="Group 199"/>
          <p:cNvGrpSpPr>
            <a:grpSpLocks/>
          </p:cNvGrpSpPr>
          <p:nvPr/>
        </p:nvGrpSpPr>
        <p:grpSpPr bwMode="auto">
          <a:xfrm>
            <a:off x="2660650" y="2590800"/>
            <a:ext cx="609600" cy="304800"/>
            <a:chOff x="1920" y="1632"/>
            <a:chExt cx="384" cy="192"/>
          </a:xfrm>
        </p:grpSpPr>
        <p:sp>
          <p:nvSpPr>
            <p:cNvPr id="322624" name="Rectangle 64"/>
            <p:cNvSpPr>
              <a:spLocks noChangeArrowheads="1"/>
            </p:cNvSpPr>
            <p:nvPr/>
          </p:nvSpPr>
          <p:spPr bwMode="auto">
            <a:xfrm>
              <a:off x="1920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F</a:t>
              </a:r>
            </a:p>
          </p:txBody>
        </p:sp>
        <p:sp>
          <p:nvSpPr>
            <p:cNvPr id="322625" name="Rectangle 65"/>
            <p:cNvSpPr>
              <a:spLocks noChangeArrowheads="1"/>
            </p:cNvSpPr>
            <p:nvPr/>
          </p:nvSpPr>
          <p:spPr bwMode="auto">
            <a:xfrm>
              <a:off x="2112" y="1632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26" name="Rectangle 66"/>
            <p:cNvSpPr>
              <a:spLocks noChangeArrowheads="1"/>
            </p:cNvSpPr>
            <p:nvPr/>
          </p:nvSpPr>
          <p:spPr bwMode="auto">
            <a:xfrm>
              <a:off x="1920" y="1632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27" name="Rectangle 67"/>
          <p:cNvSpPr>
            <a:spLocks noChangeArrowheads="1"/>
          </p:cNvSpPr>
          <p:nvPr/>
        </p:nvSpPr>
        <p:spPr bwMode="auto">
          <a:xfrm>
            <a:off x="3270250" y="25908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V</a:t>
            </a:r>
          </a:p>
        </p:txBody>
      </p:sp>
      <p:sp>
        <p:nvSpPr>
          <p:cNvPr id="322629" name="Rectangle 69"/>
          <p:cNvSpPr>
            <a:spLocks noChangeArrowheads="1"/>
          </p:cNvSpPr>
          <p:nvPr/>
        </p:nvSpPr>
        <p:spPr bwMode="auto">
          <a:xfrm>
            <a:off x="146050" y="30480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rmmovq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 err="1"/>
              <a:t>rA</a:t>
            </a:r>
            <a:r>
              <a:rPr lang="en-US" sz="1400" b="0" dirty="0">
                <a:latin typeface="Courier New" pitchFamily="49" charset="0"/>
              </a:rPr>
              <a:t>,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</a:t>
            </a:r>
          </a:p>
        </p:txBody>
      </p:sp>
      <p:grpSp>
        <p:nvGrpSpPr>
          <p:cNvPr id="21" name="Group 197"/>
          <p:cNvGrpSpPr>
            <a:grpSpLocks/>
          </p:cNvGrpSpPr>
          <p:nvPr/>
        </p:nvGrpSpPr>
        <p:grpSpPr bwMode="auto">
          <a:xfrm>
            <a:off x="2051050" y="3048000"/>
            <a:ext cx="609600" cy="304800"/>
            <a:chOff x="1536" y="1920"/>
            <a:chExt cx="384" cy="192"/>
          </a:xfrm>
        </p:grpSpPr>
        <p:sp>
          <p:nvSpPr>
            <p:cNvPr id="322631" name="Rectangle 71"/>
            <p:cNvSpPr>
              <a:spLocks noChangeArrowheads="1"/>
            </p:cNvSpPr>
            <p:nvPr/>
          </p:nvSpPr>
          <p:spPr bwMode="auto">
            <a:xfrm>
              <a:off x="1536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632" name="Rectangle 72"/>
            <p:cNvSpPr>
              <a:spLocks noChangeArrowheads="1"/>
            </p:cNvSpPr>
            <p:nvPr/>
          </p:nvSpPr>
          <p:spPr bwMode="auto">
            <a:xfrm>
              <a:off x="1728" y="1920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33" name="Rectangle 73"/>
            <p:cNvSpPr>
              <a:spLocks noChangeArrowheads="1"/>
            </p:cNvSpPr>
            <p:nvPr/>
          </p:nvSpPr>
          <p:spPr bwMode="auto">
            <a:xfrm>
              <a:off x="1536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2" name="Group 196"/>
          <p:cNvGrpSpPr>
            <a:grpSpLocks/>
          </p:cNvGrpSpPr>
          <p:nvPr/>
        </p:nvGrpSpPr>
        <p:grpSpPr bwMode="auto">
          <a:xfrm>
            <a:off x="2660650" y="3048000"/>
            <a:ext cx="609600" cy="304800"/>
            <a:chOff x="1920" y="1920"/>
            <a:chExt cx="384" cy="192"/>
          </a:xfrm>
        </p:grpSpPr>
        <p:sp>
          <p:nvSpPr>
            <p:cNvPr id="322635" name="Rectangle 75"/>
            <p:cNvSpPr>
              <a:spLocks noChangeArrowheads="1"/>
            </p:cNvSpPr>
            <p:nvPr/>
          </p:nvSpPr>
          <p:spPr bwMode="auto">
            <a:xfrm>
              <a:off x="1920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36" name="Rectangle 76"/>
            <p:cNvSpPr>
              <a:spLocks noChangeArrowheads="1"/>
            </p:cNvSpPr>
            <p:nvPr/>
          </p:nvSpPr>
          <p:spPr bwMode="auto">
            <a:xfrm>
              <a:off x="2112" y="1920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37" name="Rectangle 77"/>
            <p:cNvSpPr>
              <a:spLocks noChangeArrowheads="1"/>
            </p:cNvSpPr>
            <p:nvPr/>
          </p:nvSpPr>
          <p:spPr bwMode="auto">
            <a:xfrm>
              <a:off x="1920" y="1920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38" name="Rectangle 78"/>
          <p:cNvSpPr>
            <a:spLocks noChangeArrowheads="1"/>
          </p:cNvSpPr>
          <p:nvPr/>
        </p:nvSpPr>
        <p:spPr bwMode="auto">
          <a:xfrm>
            <a:off x="3270250" y="30480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sp>
        <p:nvSpPr>
          <p:cNvPr id="322640" name="Rectangle 80"/>
          <p:cNvSpPr>
            <a:spLocks noChangeArrowheads="1"/>
          </p:cNvSpPr>
          <p:nvPr/>
        </p:nvSpPr>
        <p:spPr bwMode="auto">
          <a:xfrm>
            <a:off x="146050" y="3505200"/>
            <a:ext cx="1905000" cy="3048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400" b="0" dirty="0" err="1">
                <a:latin typeface="Courier New" pitchFamily="49" charset="0"/>
              </a:rPr>
              <a:t>mrmovq</a:t>
            </a:r>
            <a:r>
              <a:rPr lang="en-US" sz="1400" b="0" dirty="0">
                <a:latin typeface="Courier New" pitchFamily="49" charset="0"/>
              </a:rPr>
              <a:t> </a:t>
            </a:r>
            <a:r>
              <a:rPr lang="en-US" sz="1400" b="0" dirty="0"/>
              <a:t>D</a:t>
            </a:r>
            <a:r>
              <a:rPr lang="en-US" sz="1400" b="0" dirty="0">
                <a:latin typeface="Courier New" pitchFamily="49" charset="0"/>
              </a:rPr>
              <a:t>(</a:t>
            </a:r>
            <a:r>
              <a:rPr lang="en-US" sz="1400" b="0" dirty="0" err="1"/>
              <a:t>rB</a:t>
            </a:r>
            <a:r>
              <a:rPr lang="en-US" sz="1400" b="0" dirty="0">
                <a:latin typeface="Courier New" pitchFamily="49" charset="0"/>
              </a:rPr>
              <a:t>), </a:t>
            </a:r>
            <a:r>
              <a:rPr lang="en-US" sz="1400" b="0" dirty="0" err="1"/>
              <a:t>rA</a:t>
            </a:r>
            <a:endParaRPr lang="en-US" sz="1400" b="0" dirty="0"/>
          </a:p>
        </p:txBody>
      </p:sp>
      <p:grpSp>
        <p:nvGrpSpPr>
          <p:cNvPr id="24" name="Group 194"/>
          <p:cNvGrpSpPr>
            <a:grpSpLocks/>
          </p:cNvGrpSpPr>
          <p:nvPr/>
        </p:nvGrpSpPr>
        <p:grpSpPr bwMode="auto">
          <a:xfrm>
            <a:off x="2051050" y="3505200"/>
            <a:ext cx="609600" cy="304800"/>
            <a:chOff x="1536" y="2208"/>
            <a:chExt cx="384" cy="192"/>
          </a:xfrm>
        </p:grpSpPr>
        <p:sp>
          <p:nvSpPr>
            <p:cNvPr id="322642" name="Rectangle 82"/>
            <p:cNvSpPr>
              <a:spLocks noChangeArrowheads="1"/>
            </p:cNvSpPr>
            <p:nvPr/>
          </p:nvSpPr>
          <p:spPr bwMode="auto">
            <a:xfrm>
              <a:off x="1536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322643" name="Rectangle 83"/>
            <p:cNvSpPr>
              <a:spLocks noChangeArrowheads="1"/>
            </p:cNvSpPr>
            <p:nvPr/>
          </p:nvSpPr>
          <p:spPr bwMode="auto">
            <a:xfrm>
              <a:off x="1728" y="2208"/>
              <a:ext cx="192" cy="192"/>
            </a:xfrm>
            <a:prstGeom prst="rect">
              <a:avLst/>
            </a:prstGeom>
            <a:solidFill>
              <a:srgbClr val="FFFF99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644" name="Rectangle 84"/>
            <p:cNvSpPr>
              <a:spLocks noChangeArrowheads="1"/>
            </p:cNvSpPr>
            <p:nvPr/>
          </p:nvSpPr>
          <p:spPr bwMode="auto">
            <a:xfrm>
              <a:off x="1536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grpSp>
        <p:nvGrpSpPr>
          <p:cNvPr id="25" name="Group 193"/>
          <p:cNvGrpSpPr>
            <a:grpSpLocks/>
          </p:cNvGrpSpPr>
          <p:nvPr/>
        </p:nvGrpSpPr>
        <p:grpSpPr bwMode="auto">
          <a:xfrm>
            <a:off x="2660650" y="3505200"/>
            <a:ext cx="609600" cy="304800"/>
            <a:chOff x="1920" y="2208"/>
            <a:chExt cx="384" cy="192"/>
          </a:xfrm>
        </p:grpSpPr>
        <p:sp>
          <p:nvSpPr>
            <p:cNvPr id="322646" name="Rectangle 86"/>
            <p:cNvSpPr>
              <a:spLocks noChangeArrowheads="1"/>
            </p:cNvSpPr>
            <p:nvPr/>
          </p:nvSpPr>
          <p:spPr bwMode="auto">
            <a:xfrm>
              <a:off x="1920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rA</a:t>
              </a:r>
            </a:p>
          </p:txBody>
        </p:sp>
        <p:sp>
          <p:nvSpPr>
            <p:cNvPr id="322647" name="Rectangle 87"/>
            <p:cNvSpPr>
              <a:spLocks noChangeArrowheads="1"/>
            </p:cNvSpPr>
            <p:nvPr/>
          </p:nvSpPr>
          <p:spPr bwMode="auto">
            <a:xfrm>
              <a:off x="2112" y="2208"/>
              <a:ext cx="192" cy="192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rB</a:t>
              </a:r>
            </a:p>
          </p:txBody>
        </p:sp>
        <p:sp>
          <p:nvSpPr>
            <p:cNvPr id="322648" name="Rectangle 88"/>
            <p:cNvSpPr>
              <a:spLocks noChangeArrowheads="1"/>
            </p:cNvSpPr>
            <p:nvPr/>
          </p:nvSpPr>
          <p:spPr bwMode="auto">
            <a:xfrm>
              <a:off x="1920" y="2208"/>
              <a:ext cx="384" cy="19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400" b="0">
                <a:latin typeface="Courier New" pitchFamily="49" charset="0"/>
              </a:endParaRPr>
            </a:p>
          </p:txBody>
        </p:sp>
      </p:grpSp>
      <p:sp>
        <p:nvSpPr>
          <p:cNvPr id="322649" name="Rectangle 89"/>
          <p:cNvSpPr>
            <a:spLocks noChangeArrowheads="1"/>
          </p:cNvSpPr>
          <p:nvPr/>
        </p:nvSpPr>
        <p:spPr bwMode="auto">
          <a:xfrm>
            <a:off x="3270250" y="3505200"/>
            <a:ext cx="4876800" cy="304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lnSpc>
                <a:spcPct val="100000"/>
              </a:lnSpc>
            </a:pPr>
            <a:r>
              <a:rPr lang="en-US" sz="1400" b="0"/>
              <a:t>D</a:t>
            </a:r>
          </a:p>
        </p:txBody>
      </p:sp>
      <p:grpSp>
        <p:nvGrpSpPr>
          <p:cNvPr id="26" name="Group 192"/>
          <p:cNvGrpSpPr>
            <a:grpSpLocks/>
          </p:cNvGrpSpPr>
          <p:nvPr/>
        </p:nvGrpSpPr>
        <p:grpSpPr bwMode="auto">
          <a:xfrm>
            <a:off x="146050" y="3962400"/>
            <a:ext cx="3124200" cy="304800"/>
            <a:chOff x="336" y="2496"/>
            <a:chExt cx="1968" cy="192"/>
          </a:xfrm>
        </p:grpSpPr>
        <p:sp>
          <p:nvSpPr>
            <p:cNvPr id="322651" name="Rectangle 91"/>
            <p:cNvSpPr>
              <a:spLocks noChangeArrowheads="1"/>
            </p:cNvSpPr>
            <p:nvPr/>
          </p:nvSpPr>
          <p:spPr bwMode="auto">
            <a:xfrm>
              <a:off x="336" y="249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OPq</a:t>
              </a:r>
              <a:r>
                <a:rPr lang="en-US" sz="1400" b="0" dirty="0">
                  <a:latin typeface="Courier New" pitchFamily="49" charset="0"/>
                </a:rPr>
                <a:t> </a:t>
              </a:r>
              <a:r>
                <a:rPr lang="en-US" sz="1400" b="0" dirty="0" err="1"/>
                <a:t>rA</a:t>
              </a:r>
              <a:r>
                <a:rPr lang="en-US" sz="1400" b="0" dirty="0">
                  <a:latin typeface="Courier New" pitchFamily="49" charset="0"/>
                </a:rPr>
                <a:t>, </a:t>
              </a:r>
              <a:r>
                <a:rPr lang="en-US" sz="1400" b="0" dirty="0" err="1"/>
                <a:t>rB</a:t>
              </a:r>
              <a:endParaRPr lang="en-US" sz="1400" b="0" dirty="0"/>
            </a:p>
          </p:txBody>
        </p:sp>
        <p:grpSp>
          <p:nvGrpSpPr>
            <p:cNvPr id="27" name="Group 191"/>
            <p:cNvGrpSpPr>
              <a:grpSpLocks/>
            </p:cNvGrpSpPr>
            <p:nvPr/>
          </p:nvGrpSpPr>
          <p:grpSpPr bwMode="auto">
            <a:xfrm>
              <a:off x="1536" y="2496"/>
              <a:ext cx="384" cy="192"/>
              <a:chOff x="1536" y="2496"/>
              <a:chExt cx="384" cy="192"/>
            </a:xfrm>
          </p:grpSpPr>
          <p:sp>
            <p:nvSpPr>
              <p:cNvPr id="322653" name="Rectangle 93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322654" name="Rectangle 94"/>
              <p:cNvSpPr>
                <a:spLocks noChangeArrowheads="1"/>
              </p:cNvSpPr>
              <p:nvPr/>
            </p:nvSpPr>
            <p:spPr bwMode="auto">
              <a:xfrm>
                <a:off x="1728" y="249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fn</a:t>
                </a:r>
              </a:p>
            </p:txBody>
          </p:sp>
          <p:sp>
            <p:nvSpPr>
              <p:cNvPr id="322655" name="Rectangle 95"/>
              <p:cNvSpPr>
                <a:spLocks noChangeArrowheads="1"/>
              </p:cNvSpPr>
              <p:nvPr/>
            </p:nvSpPr>
            <p:spPr bwMode="auto">
              <a:xfrm>
                <a:off x="1536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  <p:grpSp>
          <p:nvGrpSpPr>
            <p:cNvPr id="28" name="Group 190"/>
            <p:cNvGrpSpPr>
              <a:grpSpLocks/>
            </p:cNvGrpSpPr>
            <p:nvPr/>
          </p:nvGrpSpPr>
          <p:grpSpPr bwMode="auto">
            <a:xfrm>
              <a:off x="1920" y="2496"/>
              <a:ext cx="384" cy="192"/>
              <a:chOff x="1920" y="2496"/>
              <a:chExt cx="384" cy="192"/>
            </a:xfrm>
          </p:grpSpPr>
          <p:sp>
            <p:nvSpPr>
              <p:cNvPr id="322657" name="Rectangle 97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rA</a:t>
                </a:r>
              </a:p>
            </p:txBody>
          </p:sp>
          <p:sp>
            <p:nvSpPr>
              <p:cNvPr id="322658" name="Rectangle 98"/>
              <p:cNvSpPr>
                <a:spLocks noChangeArrowheads="1"/>
              </p:cNvSpPr>
              <p:nvPr/>
            </p:nvSpPr>
            <p:spPr bwMode="auto">
              <a:xfrm>
                <a:off x="2112" y="2496"/>
                <a:ext cx="192" cy="192"/>
              </a:xfrm>
              <a:prstGeom prst="rect">
                <a:avLst/>
              </a:prstGeom>
              <a:solidFill>
                <a:srgbClr val="FFCCFF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rB</a:t>
                </a:r>
              </a:p>
            </p:txBody>
          </p:sp>
          <p:sp>
            <p:nvSpPr>
              <p:cNvPr id="322659" name="Rectangle 99"/>
              <p:cNvSpPr>
                <a:spLocks noChangeArrowheads="1"/>
              </p:cNvSpPr>
              <p:nvPr/>
            </p:nvSpPr>
            <p:spPr bwMode="auto">
              <a:xfrm>
                <a:off x="1920" y="249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9" name="Group 189"/>
          <p:cNvGrpSpPr>
            <a:grpSpLocks/>
          </p:cNvGrpSpPr>
          <p:nvPr/>
        </p:nvGrpSpPr>
        <p:grpSpPr bwMode="auto">
          <a:xfrm>
            <a:off x="146050" y="5334000"/>
            <a:ext cx="2514600" cy="304800"/>
            <a:chOff x="336" y="3360"/>
            <a:chExt cx="1584" cy="192"/>
          </a:xfrm>
        </p:grpSpPr>
        <p:sp>
          <p:nvSpPr>
            <p:cNvPr id="322661" name="Rectangle 101"/>
            <p:cNvSpPr>
              <a:spLocks noChangeArrowheads="1"/>
            </p:cNvSpPr>
            <p:nvPr/>
          </p:nvSpPr>
          <p:spPr bwMode="auto">
            <a:xfrm>
              <a:off x="336" y="3360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ret</a:t>
              </a:r>
            </a:p>
          </p:txBody>
        </p:sp>
        <p:grpSp>
          <p:nvGrpSpPr>
            <p:cNvPr id="30" name="Group 188"/>
            <p:cNvGrpSpPr>
              <a:grpSpLocks/>
            </p:cNvGrpSpPr>
            <p:nvPr/>
          </p:nvGrpSpPr>
          <p:grpSpPr bwMode="auto">
            <a:xfrm>
              <a:off x="1536" y="3360"/>
              <a:ext cx="384" cy="192"/>
              <a:chOff x="1536" y="3360"/>
              <a:chExt cx="384" cy="192"/>
            </a:xfrm>
          </p:grpSpPr>
          <p:sp>
            <p:nvSpPr>
              <p:cNvPr id="322663" name="Rectangle 103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322664" name="Rectangle 104"/>
              <p:cNvSpPr>
                <a:spLocks noChangeArrowheads="1"/>
              </p:cNvSpPr>
              <p:nvPr/>
            </p:nvSpPr>
            <p:spPr bwMode="auto">
              <a:xfrm>
                <a:off x="1728" y="3360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65" name="Rectangle 105"/>
              <p:cNvSpPr>
                <a:spLocks noChangeArrowheads="1"/>
              </p:cNvSpPr>
              <p:nvPr/>
            </p:nvSpPr>
            <p:spPr bwMode="auto">
              <a:xfrm>
                <a:off x="1536" y="3360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1" name="Group 187"/>
          <p:cNvGrpSpPr>
            <a:grpSpLocks/>
          </p:cNvGrpSpPr>
          <p:nvPr/>
        </p:nvGrpSpPr>
        <p:grpSpPr bwMode="auto">
          <a:xfrm>
            <a:off x="146050" y="1670050"/>
            <a:ext cx="2514600" cy="304800"/>
            <a:chOff x="336" y="768"/>
            <a:chExt cx="1584" cy="192"/>
          </a:xfrm>
        </p:grpSpPr>
        <p:sp>
          <p:nvSpPr>
            <p:cNvPr id="322667" name="Rectangle 107"/>
            <p:cNvSpPr>
              <a:spLocks noChangeArrowheads="1"/>
            </p:cNvSpPr>
            <p:nvPr/>
          </p:nvSpPr>
          <p:spPr bwMode="auto">
            <a:xfrm>
              <a:off x="336" y="768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nop</a:t>
              </a:r>
            </a:p>
          </p:txBody>
        </p:sp>
        <p:grpSp>
          <p:nvGrpSpPr>
            <p:cNvPr id="322560" name="Group 186"/>
            <p:cNvGrpSpPr>
              <a:grpSpLocks/>
            </p:cNvGrpSpPr>
            <p:nvPr/>
          </p:nvGrpSpPr>
          <p:grpSpPr bwMode="auto">
            <a:xfrm>
              <a:off x="1536" y="768"/>
              <a:ext cx="384" cy="192"/>
              <a:chOff x="1536" y="768"/>
              <a:chExt cx="384" cy="192"/>
            </a:xfrm>
          </p:grpSpPr>
          <p:sp>
            <p:nvSpPr>
              <p:cNvPr id="322669" name="Rectangle 109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1</a:t>
                </a:r>
              </a:p>
            </p:txBody>
          </p:sp>
          <p:sp>
            <p:nvSpPr>
              <p:cNvPr id="322670" name="Rectangle 110"/>
              <p:cNvSpPr>
                <a:spLocks noChangeArrowheads="1"/>
              </p:cNvSpPr>
              <p:nvPr/>
            </p:nvSpPr>
            <p:spPr bwMode="auto">
              <a:xfrm>
                <a:off x="1728" y="768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1" name="Rectangle 111"/>
              <p:cNvSpPr>
                <a:spLocks noChangeArrowheads="1"/>
              </p:cNvSpPr>
              <p:nvPr/>
            </p:nvSpPr>
            <p:spPr bwMode="auto">
              <a:xfrm>
                <a:off x="1536" y="768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1" name="Group 185"/>
          <p:cNvGrpSpPr>
            <a:grpSpLocks/>
          </p:cNvGrpSpPr>
          <p:nvPr/>
        </p:nvGrpSpPr>
        <p:grpSpPr bwMode="auto">
          <a:xfrm>
            <a:off x="139700" y="1212850"/>
            <a:ext cx="2514600" cy="304800"/>
            <a:chOff x="336" y="1056"/>
            <a:chExt cx="1584" cy="192"/>
          </a:xfrm>
        </p:grpSpPr>
        <p:sp>
          <p:nvSpPr>
            <p:cNvPr id="322673" name="Rectangle 113"/>
            <p:cNvSpPr>
              <a:spLocks noChangeArrowheads="1"/>
            </p:cNvSpPr>
            <p:nvPr/>
          </p:nvSpPr>
          <p:spPr bwMode="auto">
            <a:xfrm>
              <a:off x="336" y="1056"/>
              <a:ext cx="1200" cy="192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halt</a:t>
              </a:r>
            </a:p>
          </p:txBody>
        </p:sp>
        <p:grpSp>
          <p:nvGrpSpPr>
            <p:cNvPr id="322563" name="Group 184"/>
            <p:cNvGrpSpPr>
              <a:grpSpLocks/>
            </p:cNvGrpSpPr>
            <p:nvPr/>
          </p:nvGrpSpPr>
          <p:grpSpPr bwMode="auto">
            <a:xfrm>
              <a:off x="1536" y="1056"/>
              <a:ext cx="384" cy="192"/>
              <a:chOff x="1536" y="1056"/>
              <a:chExt cx="384" cy="192"/>
            </a:xfrm>
          </p:grpSpPr>
          <p:sp>
            <p:nvSpPr>
              <p:cNvPr id="322675" name="Rectangle 115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 dirty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6" name="Rectangle 116"/>
              <p:cNvSpPr>
                <a:spLocks noChangeArrowheads="1"/>
              </p:cNvSpPr>
              <p:nvPr/>
            </p:nvSpPr>
            <p:spPr bwMode="auto">
              <a:xfrm>
                <a:off x="1728" y="1056"/>
                <a:ext cx="192" cy="192"/>
              </a:xfrm>
              <a:prstGeom prst="rect">
                <a:avLst/>
              </a:prstGeom>
              <a:solidFill>
                <a:srgbClr val="FFFF99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322677" name="Rectangle 117"/>
              <p:cNvSpPr>
                <a:spLocks noChangeArrowheads="1"/>
              </p:cNvSpPr>
              <p:nvPr/>
            </p:nvSpPr>
            <p:spPr bwMode="auto">
              <a:xfrm>
                <a:off x="1536" y="1056"/>
                <a:ext cx="384" cy="19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400" b="0">
                  <a:latin typeface="Courier New" pitchFamily="49" charset="0"/>
                </a:endParaRPr>
              </a:p>
            </p:txBody>
          </p:sp>
        </p:grpSp>
      </p:grpSp>
      <p:grpSp>
        <p:nvGrpSpPr>
          <p:cNvPr id="322564" name="Group 322563"/>
          <p:cNvGrpSpPr/>
          <p:nvPr/>
        </p:nvGrpSpPr>
        <p:grpSpPr>
          <a:xfrm>
            <a:off x="2051050" y="831850"/>
            <a:ext cx="6096000" cy="311150"/>
            <a:chOff x="2051050" y="831850"/>
            <a:chExt cx="6096000" cy="311150"/>
          </a:xfrm>
        </p:grpSpPr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2051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26606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32702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38798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3</a:t>
              </a: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44894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4</a:t>
              </a: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5099050" y="83820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119" name="Rectangle 8"/>
            <p:cNvSpPr>
              <a:spLocks noChangeArrowheads="1"/>
            </p:cNvSpPr>
            <p:nvPr/>
          </p:nvSpPr>
          <p:spPr bwMode="auto">
            <a:xfrm>
              <a:off x="57086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20" name="Rectangle 9"/>
            <p:cNvSpPr>
              <a:spLocks noChangeArrowheads="1"/>
            </p:cNvSpPr>
            <p:nvPr/>
          </p:nvSpPr>
          <p:spPr bwMode="auto">
            <a:xfrm>
              <a:off x="63182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7</a:t>
              </a:r>
            </a:p>
          </p:txBody>
        </p:sp>
        <p:sp>
          <p:nvSpPr>
            <p:cNvPr id="121" name="Rectangle 10"/>
            <p:cNvSpPr>
              <a:spLocks noChangeArrowheads="1"/>
            </p:cNvSpPr>
            <p:nvPr/>
          </p:nvSpPr>
          <p:spPr bwMode="auto">
            <a:xfrm>
              <a:off x="69278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8</a:t>
              </a:r>
            </a:p>
          </p:txBody>
        </p:sp>
        <p:sp>
          <p:nvSpPr>
            <p:cNvPr id="122" name="Rectangle 11"/>
            <p:cNvSpPr>
              <a:spLocks noChangeArrowheads="1"/>
            </p:cNvSpPr>
            <p:nvPr/>
          </p:nvSpPr>
          <p:spPr bwMode="auto">
            <a:xfrm>
              <a:off x="7537450" y="831850"/>
              <a:ext cx="609600" cy="3048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>
                  <a:latin typeface="Courier New" pitchFamily="49" charset="0"/>
                </a:rPr>
                <a:t>9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623050" y="755650"/>
            <a:ext cx="2209800" cy="3200400"/>
            <a:chOff x="6546850" y="3194050"/>
            <a:chExt cx="2209800" cy="3200400"/>
          </a:xfrm>
        </p:grpSpPr>
        <p:sp>
          <p:nvSpPr>
            <p:cNvPr id="116" name="Rectangle 115"/>
            <p:cNvSpPr/>
            <p:nvPr/>
          </p:nvSpPr>
          <p:spPr bwMode="auto">
            <a:xfrm>
              <a:off x="6546850" y="3194050"/>
              <a:ext cx="1676400" cy="32004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triangle" w="sm" len="sm"/>
            </a:ln>
            <a:effectLst/>
          </p:spPr>
          <p:txBody>
            <a:bodyPr vert="horz" wrap="none" lIns="45720" tIns="45720" rIns="4572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pitchFamily="34" charset="0"/>
              </a:endParaRPr>
            </a:p>
          </p:txBody>
        </p:sp>
        <p:grpSp>
          <p:nvGrpSpPr>
            <p:cNvPr id="117" name="Group 219"/>
            <p:cNvGrpSpPr>
              <a:grpSpLocks/>
            </p:cNvGrpSpPr>
            <p:nvPr/>
          </p:nvGrpSpPr>
          <p:grpSpPr bwMode="auto">
            <a:xfrm>
              <a:off x="6623050" y="3270250"/>
              <a:ext cx="2133600" cy="3048000"/>
              <a:chOff x="3984" y="2160"/>
              <a:chExt cx="1344" cy="1920"/>
            </a:xfrm>
          </p:grpSpPr>
          <p:sp>
            <p:nvSpPr>
              <p:cNvPr id="118" name="Rectangle 138"/>
              <p:cNvSpPr>
                <a:spLocks noChangeArrowheads="1"/>
              </p:cNvSpPr>
              <p:nvPr/>
            </p:nvSpPr>
            <p:spPr bwMode="auto">
              <a:xfrm>
                <a:off x="4128" y="2160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jmp</a:t>
                </a:r>
              </a:p>
            </p:txBody>
          </p:sp>
          <p:grpSp>
            <p:nvGrpSpPr>
              <p:cNvPr id="123" name="Group 179"/>
              <p:cNvGrpSpPr>
                <a:grpSpLocks/>
              </p:cNvGrpSpPr>
              <p:nvPr/>
            </p:nvGrpSpPr>
            <p:grpSpPr bwMode="auto">
              <a:xfrm>
                <a:off x="4560" y="2160"/>
                <a:ext cx="384" cy="192"/>
                <a:chOff x="4560" y="2160"/>
                <a:chExt cx="384" cy="192"/>
              </a:xfrm>
            </p:grpSpPr>
            <p:sp>
              <p:nvSpPr>
                <p:cNvPr id="155" name="Rectangle 140"/>
                <p:cNvSpPr>
                  <a:spLocks noChangeArrowheads="1"/>
                </p:cNvSpPr>
                <p:nvPr/>
              </p:nvSpPr>
              <p:spPr bwMode="auto">
                <a:xfrm>
                  <a:off x="4560" y="216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56" name="Rectangle 141"/>
                <p:cNvSpPr>
                  <a:spLocks noChangeArrowheads="1"/>
                </p:cNvSpPr>
                <p:nvPr/>
              </p:nvSpPr>
              <p:spPr bwMode="auto">
                <a:xfrm>
                  <a:off x="4752" y="216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0</a:t>
                  </a:r>
                </a:p>
              </p:txBody>
            </p:sp>
            <p:sp>
              <p:nvSpPr>
                <p:cNvPr id="157" name="Rectangle 142"/>
                <p:cNvSpPr>
                  <a:spLocks noChangeArrowheads="1"/>
                </p:cNvSpPr>
                <p:nvPr/>
              </p:nvSpPr>
              <p:spPr bwMode="auto">
                <a:xfrm>
                  <a:off x="4560" y="2160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4" name="Rectangle 143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jle</a:t>
                </a:r>
              </a:p>
            </p:txBody>
          </p:sp>
          <p:grpSp>
            <p:nvGrpSpPr>
              <p:cNvPr id="125" name="Group 178"/>
              <p:cNvGrpSpPr>
                <a:grpSpLocks/>
              </p:cNvGrpSpPr>
              <p:nvPr/>
            </p:nvGrpSpPr>
            <p:grpSpPr bwMode="auto">
              <a:xfrm>
                <a:off x="4560" y="2448"/>
                <a:ext cx="384" cy="192"/>
                <a:chOff x="4560" y="2448"/>
                <a:chExt cx="384" cy="192"/>
              </a:xfrm>
            </p:grpSpPr>
            <p:sp>
              <p:nvSpPr>
                <p:cNvPr id="152" name="Rectangle 145"/>
                <p:cNvSpPr>
                  <a:spLocks noChangeArrowheads="1"/>
                </p:cNvSpPr>
                <p:nvPr/>
              </p:nvSpPr>
              <p:spPr bwMode="auto">
                <a:xfrm>
                  <a:off x="4560" y="244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53" name="Rectangle 146"/>
                <p:cNvSpPr>
                  <a:spLocks noChangeArrowheads="1"/>
                </p:cNvSpPr>
                <p:nvPr/>
              </p:nvSpPr>
              <p:spPr bwMode="auto">
                <a:xfrm>
                  <a:off x="4752" y="244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1</a:t>
                  </a:r>
                </a:p>
              </p:txBody>
            </p:sp>
            <p:sp>
              <p:nvSpPr>
                <p:cNvPr id="154" name="Rectangle 147"/>
                <p:cNvSpPr>
                  <a:spLocks noChangeArrowheads="1"/>
                </p:cNvSpPr>
                <p:nvPr/>
              </p:nvSpPr>
              <p:spPr bwMode="auto">
                <a:xfrm>
                  <a:off x="4560" y="244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6" name="Rectangle 148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jl</a:t>
                </a:r>
              </a:p>
            </p:txBody>
          </p:sp>
          <p:grpSp>
            <p:nvGrpSpPr>
              <p:cNvPr id="127" name="Group 177"/>
              <p:cNvGrpSpPr>
                <a:grpSpLocks/>
              </p:cNvGrpSpPr>
              <p:nvPr/>
            </p:nvGrpSpPr>
            <p:grpSpPr bwMode="auto">
              <a:xfrm>
                <a:off x="4560" y="2736"/>
                <a:ext cx="384" cy="192"/>
                <a:chOff x="4560" y="2736"/>
                <a:chExt cx="384" cy="192"/>
              </a:xfrm>
            </p:grpSpPr>
            <p:sp>
              <p:nvSpPr>
                <p:cNvPr id="149" name="Rectangle 150"/>
                <p:cNvSpPr>
                  <a:spLocks noChangeArrowheads="1"/>
                </p:cNvSpPr>
                <p:nvPr/>
              </p:nvSpPr>
              <p:spPr bwMode="auto">
                <a:xfrm>
                  <a:off x="4560" y="2736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50" name="Rectangle 151"/>
                <p:cNvSpPr>
                  <a:spLocks noChangeArrowheads="1"/>
                </p:cNvSpPr>
                <p:nvPr/>
              </p:nvSpPr>
              <p:spPr bwMode="auto">
                <a:xfrm>
                  <a:off x="4752" y="2736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2</a:t>
                  </a:r>
                </a:p>
              </p:txBody>
            </p:sp>
            <p:sp>
              <p:nvSpPr>
                <p:cNvPr id="151" name="Rectangle 152"/>
                <p:cNvSpPr>
                  <a:spLocks noChangeArrowheads="1"/>
                </p:cNvSpPr>
                <p:nvPr/>
              </p:nvSpPr>
              <p:spPr bwMode="auto">
                <a:xfrm>
                  <a:off x="4560" y="2736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28" name="Rectangle 153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je</a:t>
                </a:r>
              </a:p>
            </p:txBody>
          </p:sp>
          <p:grpSp>
            <p:nvGrpSpPr>
              <p:cNvPr id="129" name="Group 176"/>
              <p:cNvGrpSpPr>
                <a:grpSpLocks/>
              </p:cNvGrpSpPr>
              <p:nvPr/>
            </p:nvGrpSpPr>
            <p:grpSpPr bwMode="auto">
              <a:xfrm>
                <a:off x="4560" y="3024"/>
                <a:ext cx="384" cy="192"/>
                <a:chOff x="4560" y="3024"/>
                <a:chExt cx="384" cy="192"/>
              </a:xfrm>
            </p:grpSpPr>
            <p:sp>
              <p:nvSpPr>
                <p:cNvPr id="146" name="Rectangle 155"/>
                <p:cNvSpPr>
                  <a:spLocks noChangeArrowheads="1"/>
                </p:cNvSpPr>
                <p:nvPr/>
              </p:nvSpPr>
              <p:spPr bwMode="auto">
                <a:xfrm>
                  <a:off x="4560" y="302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47" name="Rectangle 156"/>
                <p:cNvSpPr>
                  <a:spLocks noChangeArrowheads="1"/>
                </p:cNvSpPr>
                <p:nvPr/>
              </p:nvSpPr>
              <p:spPr bwMode="auto">
                <a:xfrm>
                  <a:off x="4752" y="3024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148" name="Rectangle 157"/>
                <p:cNvSpPr>
                  <a:spLocks noChangeArrowheads="1"/>
                </p:cNvSpPr>
                <p:nvPr/>
              </p:nvSpPr>
              <p:spPr bwMode="auto">
                <a:xfrm>
                  <a:off x="4560" y="3024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30" name="Rectangle 158"/>
              <p:cNvSpPr>
                <a:spLocks noChangeArrowheads="1"/>
              </p:cNvSpPr>
              <p:nvPr/>
            </p:nvSpPr>
            <p:spPr bwMode="auto">
              <a:xfrm>
                <a:off x="4128" y="3312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jne</a:t>
                </a:r>
              </a:p>
            </p:txBody>
          </p:sp>
          <p:grpSp>
            <p:nvGrpSpPr>
              <p:cNvPr id="131" name="Group 173"/>
              <p:cNvGrpSpPr>
                <a:grpSpLocks/>
              </p:cNvGrpSpPr>
              <p:nvPr/>
            </p:nvGrpSpPr>
            <p:grpSpPr bwMode="auto">
              <a:xfrm>
                <a:off x="4560" y="3312"/>
                <a:ext cx="384" cy="192"/>
                <a:chOff x="4560" y="3312"/>
                <a:chExt cx="384" cy="192"/>
              </a:xfrm>
            </p:grpSpPr>
            <p:sp>
              <p:nvSpPr>
                <p:cNvPr id="143" name="Rectangle 160"/>
                <p:cNvSpPr>
                  <a:spLocks noChangeArrowheads="1"/>
                </p:cNvSpPr>
                <p:nvPr/>
              </p:nvSpPr>
              <p:spPr bwMode="auto">
                <a:xfrm>
                  <a:off x="4560" y="331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44" name="Rectangle 161"/>
                <p:cNvSpPr>
                  <a:spLocks noChangeArrowheads="1"/>
                </p:cNvSpPr>
                <p:nvPr/>
              </p:nvSpPr>
              <p:spPr bwMode="auto">
                <a:xfrm>
                  <a:off x="4752" y="3312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4</a:t>
                  </a:r>
                </a:p>
              </p:txBody>
            </p:sp>
            <p:sp>
              <p:nvSpPr>
                <p:cNvPr id="145" name="Rectangle 162"/>
                <p:cNvSpPr>
                  <a:spLocks noChangeArrowheads="1"/>
                </p:cNvSpPr>
                <p:nvPr/>
              </p:nvSpPr>
              <p:spPr bwMode="auto">
                <a:xfrm>
                  <a:off x="4560" y="3312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32" name="Rectangle 163"/>
              <p:cNvSpPr>
                <a:spLocks noChangeArrowheads="1"/>
              </p:cNvSpPr>
              <p:nvPr/>
            </p:nvSpPr>
            <p:spPr bwMode="auto">
              <a:xfrm>
                <a:off x="4128" y="3600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jge</a:t>
                </a:r>
              </a:p>
            </p:txBody>
          </p:sp>
          <p:grpSp>
            <p:nvGrpSpPr>
              <p:cNvPr id="133" name="Group 175"/>
              <p:cNvGrpSpPr>
                <a:grpSpLocks/>
              </p:cNvGrpSpPr>
              <p:nvPr/>
            </p:nvGrpSpPr>
            <p:grpSpPr bwMode="auto">
              <a:xfrm>
                <a:off x="4560" y="3600"/>
                <a:ext cx="384" cy="192"/>
                <a:chOff x="4560" y="3600"/>
                <a:chExt cx="384" cy="192"/>
              </a:xfrm>
            </p:grpSpPr>
            <p:sp>
              <p:nvSpPr>
                <p:cNvPr id="140" name="Rectangle 165"/>
                <p:cNvSpPr>
                  <a:spLocks noChangeArrowheads="1"/>
                </p:cNvSpPr>
                <p:nvPr/>
              </p:nvSpPr>
              <p:spPr bwMode="auto">
                <a:xfrm>
                  <a:off x="4560" y="360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41" name="Rectangle 166"/>
                <p:cNvSpPr>
                  <a:spLocks noChangeArrowheads="1"/>
                </p:cNvSpPr>
                <p:nvPr/>
              </p:nvSpPr>
              <p:spPr bwMode="auto">
                <a:xfrm>
                  <a:off x="4752" y="3600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142" name="Rectangle 167"/>
                <p:cNvSpPr>
                  <a:spLocks noChangeArrowheads="1"/>
                </p:cNvSpPr>
                <p:nvPr/>
              </p:nvSpPr>
              <p:spPr bwMode="auto">
                <a:xfrm>
                  <a:off x="4560" y="3600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34" name="Rectangle 168"/>
              <p:cNvSpPr>
                <a:spLocks noChangeArrowheads="1"/>
              </p:cNvSpPr>
              <p:nvPr/>
            </p:nvSpPr>
            <p:spPr bwMode="auto">
              <a:xfrm>
                <a:off x="4128" y="3888"/>
                <a:ext cx="1200" cy="192"/>
              </a:xfrm>
              <a:prstGeom prst="rect">
                <a:avLst/>
              </a:prstGeom>
              <a:solidFill>
                <a:schemeClr val="bg1"/>
              </a:solidFill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400" b="0">
                    <a:latin typeface="Courier New" pitchFamily="49" charset="0"/>
                  </a:rPr>
                  <a:t>jg</a:t>
                </a:r>
              </a:p>
            </p:txBody>
          </p:sp>
          <p:grpSp>
            <p:nvGrpSpPr>
              <p:cNvPr id="135" name="Group 174"/>
              <p:cNvGrpSpPr>
                <a:grpSpLocks/>
              </p:cNvGrpSpPr>
              <p:nvPr/>
            </p:nvGrpSpPr>
            <p:grpSpPr bwMode="auto">
              <a:xfrm>
                <a:off x="4560" y="3888"/>
                <a:ext cx="384" cy="192"/>
                <a:chOff x="4560" y="3888"/>
                <a:chExt cx="384" cy="192"/>
              </a:xfrm>
            </p:grpSpPr>
            <p:sp>
              <p:nvSpPr>
                <p:cNvPr id="137" name="Rectangle 170"/>
                <p:cNvSpPr>
                  <a:spLocks noChangeArrowheads="1"/>
                </p:cNvSpPr>
                <p:nvPr/>
              </p:nvSpPr>
              <p:spPr bwMode="auto">
                <a:xfrm>
                  <a:off x="4560" y="388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7</a:t>
                  </a:r>
                </a:p>
              </p:txBody>
            </p:sp>
            <p:sp>
              <p:nvSpPr>
                <p:cNvPr id="138" name="Rectangle 171"/>
                <p:cNvSpPr>
                  <a:spLocks noChangeArrowheads="1"/>
                </p:cNvSpPr>
                <p:nvPr/>
              </p:nvSpPr>
              <p:spPr bwMode="auto">
                <a:xfrm>
                  <a:off x="4752" y="3888"/>
                  <a:ext cx="192" cy="192"/>
                </a:xfrm>
                <a:prstGeom prst="rect">
                  <a:avLst/>
                </a:prstGeom>
                <a:solidFill>
                  <a:srgbClr val="FFFF99"/>
                </a:solidFill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400" b="0">
                      <a:latin typeface="Courier New" pitchFamily="49" charset="0"/>
                    </a:rPr>
                    <a:t>6</a:t>
                  </a:r>
                </a:p>
              </p:txBody>
            </p:sp>
            <p:sp>
              <p:nvSpPr>
                <p:cNvPr id="139" name="Rectangle 172"/>
                <p:cNvSpPr>
                  <a:spLocks noChangeArrowheads="1"/>
                </p:cNvSpPr>
                <p:nvPr/>
              </p:nvSpPr>
              <p:spPr bwMode="auto">
                <a:xfrm>
                  <a:off x="4560" y="3888"/>
                  <a:ext cx="384" cy="19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endParaRPr lang="en-US" sz="1400" b="0">
                    <a:latin typeface="Courier New" pitchFamily="49" charset="0"/>
                  </a:endParaRPr>
                </a:p>
              </p:txBody>
            </p:sp>
          </p:grpSp>
          <p:sp>
            <p:nvSpPr>
              <p:cNvPr id="136" name="AutoShape 218"/>
              <p:cNvSpPr>
                <a:spLocks/>
              </p:cNvSpPr>
              <p:nvPr/>
            </p:nvSpPr>
            <p:spPr bwMode="auto">
              <a:xfrm>
                <a:off x="3984" y="2208"/>
                <a:ext cx="144" cy="1872"/>
              </a:xfrm>
              <a:prstGeom prst="leftBrace">
                <a:avLst>
                  <a:gd name="adj1" fmla="val 108333"/>
                  <a:gd name="adj2" fmla="val 50000"/>
                </a:avLst>
              </a:prstGeom>
              <a:noFill/>
              <a:ln w="19050">
                <a:solidFill>
                  <a:schemeClr val="tx2"/>
                </a:solidFill>
                <a:round/>
                <a:headEnd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58" name="Line 223"/>
          <p:cNvSpPr>
            <a:spLocks noChangeShapeType="1"/>
          </p:cNvSpPr>
          <p:nvPr/>
        </p:nvSpPr>
        <p:spPr bwMode="auto">
          <a:xfrm flipV="1">
            <a:off x="5861050" y="2432050"/>
            <a:ext cx="762000" cy="19050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 type="triangle" w="sm" len="sm"/>
          </a:ln>
          <a:effectLst/>
        </p:spPr>
        <p:txBody>
          <a:bodyPr wrap="square"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2566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5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679450"/>
            <a:ext cx="2643188" cy="1770063"/>
          </a:xfrm>
        </p:spPr>
        <p:txBody>
          <a:bodyPr/>
          <a:lstStyle/>
          <a:p>
            <a:r>
              <a:rPr lang="en-US" dirty="0"/>
              <a:t>SEQ Operation #5</a:t>
            </a:r>
          </a:p>
        </p:txBody>
      </p:sp>
      <p:sp>
        <p:nvSpPr>
          <p:cNvPr id="37888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410200" y="3270250"/>
            <a:ext cx="3175000" cy="3308350"/>
          </a:xfrm>
        </p:spPr>
        <p:txBody>
          <a:bodyPr/>
          <a:lstStyle/>
          <a:p>
            <a:pPr lvl="1"/>
            <a:r>
              <a:rPr lang="en-US" dirty="0"/>
              <a:t>state set according to </a:t>
            </a:r>
            <a:r>
              <a:rPr lang="en-US" dirty="0" err="1">
                <a:latin typeface="Courier New" pitchFamily="49" charset="0"/>
              </a:rPr>
              <a:t>addq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/>
              <a:t>instruction</a:t>
            </a:r>
          </a:p>
          <a:p>
            <a:pPr lvl="1"/>
            <a:r>
              <a:rPr lang="en-US" dirty="0"/>
              <a:t>combinational logic generates results for </a:t>
            </a:r>
            <a:r>
              <a:rPr lang="en-US" dirty="0">
                <a:latin typeface="Courier New" pitchFamily="49" charset="0"/>
              </a:rPr>
              <a:t>je</a:t>
            </a:r>
            <a:r>
              <a:rPr lang="en-US" dirty="0"/>
              <a:t> instruction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813050" y="368300"/>
            <a:ext cx="5943600" cy="2133600"/>
            <a:chOff x="762000" y="928688"/>
            <a:chExt cx="7162800" cy="2881312"/>
          </a:xfrm>
        </p:grpSpPr>
        <p:sp>
          <p:nvSpPr>
            <p:cNvPr id="46" name="Rectangle 429"/>
            <p:cNvSpPr>
              <a:spLocks noChangeArrowheads="1"/>
            </p:cNvSpPr>
            <p:nvPr/>
          </p:nvSpPr>
          <p:spPr bwMode="auto">
            <a:xfrm>
              <a:off x="1676400" y="2667000"/>
              <a:ext cx="6248400" cy="381000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0x014: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addq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,%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rbx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     #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rbx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&lt;-- 0x300 CC &lt;-- 000</a:t>
              </a:r>
            </a:p>
          </p:txBody>
        </p:sp>
        <p:sp>
          <p:nvSpPr>
            <p:cNvPr id="47" name="Rectangle 430"/>
            <p:cNvSpPr>
              <a:spLocks noChangeArrowheads="1"/>
            </p:cNvSpPr>
            <p:nvPr/>
          </p:nvSpPr>
          <p:spPr bwMode="auto">
            <a:xfrm>
              <a:off x="1676400" y="3048000"/>
              <a:ext cx="6248400" cy="381000"/>
            </a:xfrm>
            <a:prstGeom prst="rect">
              <a:avLst/>
            </a:prstGeom>
            <a:solidFill>
              <a:srgbClr val="808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0x016:   je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dest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            # Not taken</a:t>
              </a:r>
            </a:p>
          </p:txBody>
        </p:sp>
        <p:sp>
          <p:nvSpPr>
            <p:cNvPr id="48" name="Rectangle 431"/>
            <p:cNvSpPr>
              <a:spLocks noChangeArrowheads="1"/>
            </p:cNvSpPr>
            <p:nvPr/>
          </p:nvSpPr>
          <p:spPr bwMode="auto">
            <a:xfrm>
              <a:off x="1676400" y="3429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0x01f: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rmmovq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%rbx,0(%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) # M[0x200] &lt;-- 0x300</a:t>
              </a:r>
            </a:p>
          </p:txBody>
        </p:sp>
        <p:sp>
          <p:nvSpPr>
            <p:cNvPr id="49" name="Text Box 432"/>
            <p:cNvSpPr txBox="1">
              <a:spLocks noChangeArrowheads="1"/>
            </p:cNvSpPr>
            <p:nvPr/>
          </p:nvSpPr>
          <p:spPr bwMode="auto">
            <a:xfrm>
              <a:off x="878124" y="2666999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3:</a:t>
              </a:r>
            </a:p>
          </p:txBody>
        </p:sp>
        <p:sp>
          <p:nvSpPr>
            <p:cNvPr id="50" name="Text Box 433"/>
            <p:cNvSpPr txBox="1">
              <a:spLocks noChangeArrowheads="1"/>
            </p:cNvSpPr>
            <p:nvPr/>
          </p:nvSpPr>
          <p:spPr bwMode="auto">
            <a:xfrm>
              <a:off x="878124" y="3047999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4:</a:t>
              </a:r>
            </a:p>
          </p:txBody>
        </p:sp>
        <p:sp>
          <p:nvSpPr>
            <p:cNvPr id="51" name="Text Box 434"/>
            <p:cNvSpPr txBox="1">
              <a:spLocks noChangeArrowheads="1"/>
            </p:cNvSpPr>
            <p:nvPr/>
          </p:nvSpPr>
          <p:spPr bwMode="auto">
            <a:xfrm>
              <a:off x="878124" y="3429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5:</a:t>
              </a:r>
            </a:p>
          </p:txBody>
        </p:sp>
        <p:sp>
          <p:nvSpPr>
            <p:cNvPr id="52" name="Rectangle 440"/>
            <p:cNvSpPr>
              <a:spLocks noChangeArrowheads="1"/>
            </p:cNvSpPr>
            <p:nvPr/>
          </p:nvSpPr>
          <p:spPr bwMode="auto">
            <a:xfrm>
              <a:off x="1676400" y="2286000"/>
              <a:ext cx="6248400" cy="381000"/>
            </a:xfrm>
            <a:prstGeom prst="rect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0x00a: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irmovq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$0x200,%rdx  #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rdx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&lt;-- 0x200</a:t>
              </a:r>
            </a:p>
          </p:txBody>
        </p:sp>
        <p:sp>
          <p:nvSpPr>
            <p:cNvPr id="53" name="Text Box 441"/>
            <p:cNvSpPr txBox="1">
              <a:spLocks noChangeArrowheads="1"/>
            </p:cNvSpPr>
            <p:nvPr/>
          </p:nvSpPr>
          <p:spPr bwMode="auto">
            <a:xfrm>
              <a:off x="878124" y="2286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2:</a:t>
              </a:r>
            </a:p>
          </p:txBody>
        </p:sp>
        <p:sp>
          <p:nvSpPr>
            <p:cNvPr id="54" name="Rectangle 443"/>
            <p:cNvSpPr>
              <a:spLocks noChangeArrowheads="1"/>
            </p:cNvSpPr>
            <p:nvPr/>
          </p:nvSpPr>
          <p:spPr bwMode="auto">
            <a:xfrm>
              <a:off x="1676400" y="1905000"/>
              <a:ext cx="6248400" cy="3810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0x000:  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irmovq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$0x100,%rbx  # %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rbx</a:t>
              </a: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 &lt;-- 0x100</a:t>
              </a:r>
            </a:p>
          </p:txBody>
        </p:sp>
        <p:sp>
          <p:nvSpPr>
            <p:cNvPr id="55" name="Text Box 444"/>
            <p:cNvSpPr txBox="1">
              <a:spLocks noChangeArrowheads="1"/>
            </p:cNvSpPr>
            <p:nvPr/>
          </p:nvSpPr>
          <p:spPr bwMode="auto">
            <a:xfrm>
              <a:off x="878124" y="1905000"/>
              <a:ext cx="780813" cy="332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1:</a:t>
              </a:r>
            </a:p>
          </p:txBody>
        </p:sp>
        <p:sp>
          <p:nvSpPr>
            <p:cNvPr id="56" name="Rectangle 464"/>
            <p:cNvSpPr>
              <a:spLocks noChangeArrowheads="1"/>
            </p:cNvSpPr>
            <p:nvPr/>
          </p:nvSpPr>
          <p:spPr bwMode="auto">
            <a:xfrm>
              <a:off x="762000" y="1157288"/>
              <a:ext cx="838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Clock</a:t>
              </a:r>
            </a:p>
          </p:txBody>
        </p:sp>
        <p:sp>
          <p:nvSpPr>
            <p:cNvPr id="57" name="Line 473"/>
            <p:cNvSpPr>
              <a:spLocks noChangeShapeType="1"/>
            </p:cNvSpPr>
            <p:nvPr/>
          </p:nvSpPr>
          <p:spPr bwMode="auto">
            <a:xfrm>
              <a:off x="19812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Text Box 474"/>
            <p:cNvSpPr txBox="1">
              <a:spLocks noChangeArrowheads="1"/>
            </p:cNvSpPr>
            <p:nvPr/>
          </p:nvSpPr>
          <p:spPr bwMode="auto">
            <a:xfrm>
              <a:off x="2209801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1</a:t>
              </a:r>
            </a:p>
          </p:txBody>
        </p:sp>
        <p:sp>
          <p:nvSpPr>
            <p:cNvPr id="59" name="Line 477"/>
            <p:cNvSpPr>
              <a:spLocks noChangeShapeType="1"/>
            </p:cNvSpPr>
            <p:nvPr/>
          </p:nvSpPr>
          <p:spPr bwMode="auto">
            <a:xfrm>
              <a:off x="32004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Line 480"/>
            <p:cNvSpPr>
              <a:spLocks noChangeShapeType="1"/>
            </p:cNvSpPr>
            <p:nvPr/>
          </p:nvSpPr>
          <p:spPr bwMode="auto">
            <a:xfrm>
              <a:off x="44196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483"/>
            <p:cNvSpPr>
              <a:spLocks noChangeShapeType="1"/>
            </p:cNvSpPr>
            <p:nvPr/>
          </p:nvSpPr>
          <p:spPr bwMode="auto">
            <a:xfrm>
              <a:off x="5638800" y="1081088"/>
              <a:ext cx="121920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Line 487"/>
            <p:cNvSpPr>
              <a:spLocks noChangeShapeType="1"/>
            </p:cNvSpPr>
            <p:nvPr/>
          </p:nvSpPr>
          <p:spPr bwMode="auto">
            <a:xfrm flipH="1" flipV="1">
              <a:off x="448945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Text Box 488"/>
            <p:cNvSpPr txBox="1">
              <a:spLocks noChangeArrowheads="1"/>
            </p:cNvSpPr>
            <p:nvPr/>
          </p:nvSpPr>
          <p:spPr bwMode="auto">
            <a:xfrm>
              <a:off x="4426218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j</a:t>
              </a:r>
            </a:p>
          </p:txBody>
        </p:sp>
        <p:sp>
          <p:nvSpPr>
            <p:cNvPr id="64" name="Line 489"/>
            <p:cNvSpPr>
              <a:spLocks noChangeShapeType="1"/>
            </p:cNvSpPr>
            <p:nvPr/>
          </p:nvSpPr>
          <p:spPr bwMode="auto">
            <a:xfrm flipH="1" flipV="1">
              <a:off x="57023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Text Box 490"/>
            <p:cNvSpPr txBox="1">
              <a:spLocks noChangeArrowheads="1"/>
            </p:cNvSpPr>
            <p:nvPr/>
          </p:nvSpPr>
          <p:spPr bwMode="auto">
            <a:xfrm>
              <a:off x="5639067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l</a:t>
              </a:r>
            </a:p>
          </p:txBody>
        </p:sp>
        <p:sp>
          <p:nvSpPr>
            <p:cNvPr id="66" name="Line 491"/>
            <p:cNvSpPr>
              <a:spLocks noChangeShapeType="1"/>
            </p:cNvSpPr>
            <p:nvPr/>
          </p:nvSpPr>
          <p:spPr bwMode="auto">
            <a:xfrm flipV="1">
              <a:off x="67056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 Box 492"/>
            <p:cNvSpPr txBox="1">
              <a:spLocks noChangeArrowheads="1"/>
            </p:cNvSpPr>
            <p:nvPr/>
          </p:nvSpPr>
          <p:spPr bwMode="auto">
            <a:xfrm>
              <a:off x="6483616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m</a:t>
              </a:r>
            </a:p>
          </p:txBody>
        </p:sp>
        <p:sp>
          <p:nvSpPr>
            <p:cNvPr id="68" name="Line 493"/>
            <p:cNvSpPr>
              <a:spLocks noChangeShapeType="1"/>
            </p:cNvSpPr>
            <p:nvPr/>
          </p:nvSpPr>
          <p:spPr bwMode="auto">
            <a:xfrm flipV="1">
              <a:off x="5486400" y="1462088"/>
              <a:ext cx="8255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494"/>
            <p:cNvSpPr txBox="1">
              <a:spLocks noChangeArrowheads="1"/>
            </p:cNvSpPr>
            <p:nvPr/>
          </p:nvSpPr>
          <p:spPr bwMode="auto">
            <a:xfrm>
              <a:off x="5264417" y="1538288"/>
              <a:ext cx="374119" cy="35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Wingdings 2" charset="0"/>
                  <a:ea typeface="ＭＳ Ｐゴシック" charset="0"/>
                </a:rPr>
                <a:t>k</a:t>
              </a:r>
            </a:p>
          </p:txBody>
        </p:sp>
        <p:sp>
          <p:nvSpPr>
            <p:cNvPr id="70" name="Text Box 496"/>
            <p:cNvSpPr txBox="1">
              <a:spLocks noChangeArrowheads="1"/>
            </p:cNvSpPr>
            <p:nvPr/>
          </p:nvSpPr>
          <p:spPr bwMode="auto">
            <a:xfrm>
              <a:off x="3429001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2</a:t>
              </a:r>
            </a:p>
          </p:txBody>
        </p:sp>
        <p:sp>
          <p:nvSpPr>
            <p:cNvPr id="71" name="Text Box 497"/>
            <p:cNvSpPr txBox="1">
              <a:spLocks noChangeArrowheads="1"/>
            </p:cNvSpPr>
            <p:nvPr/>
          </p:nvSpPr>
          <p:spPr bwMode="auto">
            <a:xfrm>
              <a:off x="4648200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3</a:t>
              </a:r>
            </a:p>
          </p:txBody>
        </p:sp>
        <p:sp>
          <p:nvSpPr>
            <p:cNvPr id="72" name="Text Box 498"/>
            <p:cNvSpPr txBox="1">
              <a:spLocks noChangeArrowheads="1"/>
            </p:cNvSpPr>
            <p:nvPr/>
          </p:nvSpPr>
          <p:spPr bwMode="auto">
            <a:xfrm>
              <a:off x="5867402" y="928688"/>
              <a:ext cx="761999" cy="31172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Cycle 4</a:t>
              </a:r>
            </a:p>
          </p:txBody>
        </p:sp>
        <p:grpSp>
          <p:nvGrpSpPr>
            <p:cNvPr id="73" name="Group 503"/>
            <p:cNvGrpSpPr>
              <a:grpSpLocks/>
            </p:cNvGrpSpPr>
            <p:nvPr/>
          </p:nvGrpSpPr>
          <p:grpSpPr bwMode="auto">
            <a:xfrm>
              <a:off x="1981200" y="1004888"/>
              <a:ext cx="4876800" cy="595312"/>
              <a:chOff x="1248" y="633"/>
              <a:chExt cx="3072" cy="375"/>
            </a:xfrm>
          </p:grpSpPr>
          <p:sp>
            <p:nvSpPr>
              <p:cNvPr id="78" name="Line 468"/>
              <p:cNvSpPr>
                <a:spLocks noChangeShapeType="1"/>
              </p:cNvSpPr>
              <p:nvPr/>
            </p:nvSpPr>
            <p:spPr bwMode="auto">
              <a:xfrm flipV="1">
                <a:off x="1248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9" name="Line 499"/>
              <p:cNvSpPr>
                <a:spLocks noChangeShapeType="1"/>
              </p:cNvSpPr>
              <p:nvPr/>
            </p:nvSpPr>
            <p:spPr bwMode="auto">
              <a:xfrm flipV="1">
                <a:off x="2016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0" name="Line 500"/>
              <p:cNvSpPr>
                <a:spLocks noChangeShapeType="1"/>
              </p:cNvSpPr>
              <p:nvPr/>
            </p:nvSpPr>
            <p:spPr bwMode="auto">
              <a:xfrm flipV="1">
                <a:off x="2784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Line 501"/>
              <p:cNvSpPr>
                <a:spLocks noChangeShapeType="1"/>
              </p:cNvSpPr>
              <p:nvPr/>
            </p:nvSpPr>
            <p:spPr bwMode="auto">
              <a:xfrm flipV="1">
                <a:off x="3552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2" name="Line 502"/>
              <p:cNvSpPr>
                <a:spLocks noChangeShapeType="1"/>
              </p:cNvSpPr>
              <p:nvPr/>
            </p:nvSpPr>
            <p:spPr bwMode="auto">
              <a:xfrm flipV="1">
                <a:off x="4320" y="633"/>
                <a:ext cx="0" cy="3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4" name="Freeform 463"/>
            <p:cNvSpPr>
              <a:spLocks/>
            </p:cNvSpPr>
            <p:nvPr/>
          </p:nvSpPr>
          <p:spPr bwMode="auto">
            <a:xfrm>
              <a:off x="16764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465"/>
            <p:cNvSpPr>
              <a:spLocks/>
            </p:cNvSpPr>
            <p:nvPr/>
          </p:nvSpPr>
          <p:spPr bwMode="auto">
            <a:xfrm>
              <a:off x="28956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466"/>
            <p:cNvSpPr>
              <a:spLocks/>
            </p:cNvSpPr>
            <p:nvPr/>
          </p:nvSpPr>
          <p:spPr bwMode="auto">
            <a:xfrm>
              <a:off x="41148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467"/>
            <p:cNvSpPr>
              <a:spLocks/>
            </p:cNvSpPr>
            <p:nvPr/>
          </p:nvSpPr>
          <p:spPr bwMode="auto">
            <a:xfrm>
              <a:off x="5334000" y="1233488"/>
              <a:ext cx="1828800" cy="228600"/>
            </a:xfrm>
            <a:custGeom>
              <a:avLst/>
              <a:gdLst>
                <a:gd name="T0" fmla="*/ 0 w 576"/>
                <a:gd name="T1" fmla="*/ 144 h 144"/>
                <a:gd name="T2" fmla="*/ 96 w 576"/>
                <a:gd name="T3" fmla="*/ 144 h 144"/>
                <a:gd name="T4" fmla="*/ 96 w 576"/>
                <a:gd name="T5" fmla="*/ 0 h 144"/>
                <a:gd name="T6" fmla="*/ 288 w 576"/>
                <a:gd name="T7" fmla="*/ 0 h 144"/>
                <a:gd name="T8" fmla="*/ 288 w 576"/>
                <a:gd name="T9" fmla="*/ 144 h 144"/>
                <a:gd name="T10" fmla="*/ 480 w 576"/>
                <a:gd name="T11" fmla="*/ 144 h 144"/>
                <a:gd name="T12" fmla="*/ 480 w 576"/>
                <a:gd name="T13" fmla="*/ 0 h 144"/>
                <a:gd name="T14" fmla="*/ 576 w 576"/>
                <a:gd name="T15" fmla="*/ 0 h 14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144"/>
                <a:gd name="T26" fmla="*/ 576 w 576"/>
                <a:gd name="T27" fmla="*/ 144 h 14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144">
                  <a:moveTo>
                    <a:pt x="0" y="144"/>
                  </a:moveTo>
                  <a:lnTo>
                    <a:pt x="96" y="144"/>
                  </a:lnTo>
                  <a:lnTo>
                    <a:pt x="96" y="0"/>
                  </a:lnTo>
                  <a:lnTo>
                    <a:pt x="288" y="0"/>
                  </a:lnTo>
                  <a:lnTo>
                    <a:pt x="288" y="144"/>
                  </a:lnTo>
                  <a:lnTo>
                    <a:pt x="480" y="144"/>
                  </a:lnTo>
                  <a:lnTo>
                    <a:pt x="480" y="0"/>
                  </a:lnTo>
                  <a:lnTo>
                    <a:pt x="576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78884" name="Line 4"/>
          <p:cNvSpPr>
            <a:spLocks noChangeShapeType="1"/>
          </p:cNvSpPr>
          <p:nvPr/>
        </p:nvSpPr>
        <p:spPr bwMode="auto">
          <a:xfrm>
            <a:off x="7766050" y="146050"/>
            <a:ext cx="0" cy="838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  <p:grpSp>
        <p:nvGrpSpPr>
          <p:cNvPr id="149" name="Group 148"/>
          <p:cNvGrpSpPr/>
          <p:nvPr/>
        </p:nvGrpSpPr>
        <p:grpSpPr>
          <a:xfrm>
            <a:off x="1060450" y="2654300"/>
            <a:ext cx="3429000" cy="3733800"/>
            <a:chOff x="4800600" y="8763000"/>
            <a:chExt cx="3429000" cy="3733800"/>
          </a:xfrm>
        </p:grpSpPr>
        <p:sp>
          <p:nvSpPr>
            <p:cNvPr id="150" name="AutoShape 408"/>
            <p:cNvSpPr>
              <a:spLocks noChangeArrowheads="1"/>
            </p:cNvSpPr>
            <p:nvPr/>
          </p:nvSpPr>
          <p:spPr bwMode="auto">
            <a:xfrm>
              <a:off x="4800600" y="8763000"/>
              <a:ext cx="1600200" cy="3048000"/>
            </a:xfrm>
            <a:prstGeom prst="roundRect">
              <a:avLst>
                <a:gd name="adj" fmla="val 16667"/>
              </a:avLst>
            </a:prstGeom>
            <a:solidFill>
              <a:srgbClr val="808080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outerShdw blurRad="63500" dist="50800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tIns="457200" anchorCtr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Combinational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logic</a:t>
              </a:r>
            </a:p>
          </p:txBody>
        </p:sp>
        <p:sp>
          <p:nvSpPr>
            <p:cNvPr id="151" name="AutoShape 409"/>
            <p:cNvSpPr>
              <a:spLocks noChangeArrowheads="1"/>
            </p:cNvSpPr>
            <p:nvPr/>
          </p:nvSpPr>
          <p:spPr bwMode="auto">
            <a:xfrm>
              <a:off x="5105400" y="9829800"/>
              <a:ext cx="990600" cy="990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>
              <a:innerShdw dist="50800" dir="13500000">
                <a:prstClr val="black">
                  <a:alpha val="50000"/>
                </a:prstClr>
              </a:innerShdw>
            </a:effec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34" charset="0"/>
                <a:ea typeface="+mn-ea"/>
              </a:endParaRPr>
            </a:p>
          </p:txBody>
        </p:sp>
        <p:sp>
          <p:nvSpPr>
            <p:cNvPr id="152" name="Rectangle 410"/>
            <p:cNvSpPr>
              <a:spLocks noChangeArrowheads="1"/>
            </p:cNvSpPr>
            <p:nvPr/>
          </p:nvSpPr>
          <p:spPr bwMode="auto">
            <a:xfrm rot="5400000" flipV="1">
              <a:off x="7847013" y="10742613"/>
              <a:ext cx="6096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AutoShape 411"/>
            <p:cNvSpPr>
              <a:spLocks noChangeArrowheads="1"/>
            </p:cNvSpPr>
            <p:nvPr/>
          </p:nvSpPr>
          <p:spPr bwMode="auto">
            <a:xfrm>
              <a:off x="6400800" y="11201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AutoShape 412"/>
            <p:cNvSpPr>
              <a:spLocks noChangeArrowheads="1"/>
            </p:cNvSpPr>
            <p:nvPr/>
          </p:nvSpPr>
          <p:spPr bwMode="auto">
            <a:xfrm flipH="1">
              <a:off x="6400800" y="108204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AutoShape 413"/>
            <p:cNvSpPr>
              <a:spLocks noChangeArrowheads="1"/>
            </p:cNvSpPr>
            <p:nvPr/>
          </p:nvSpPr>
          <p:spPr bwMode="auto">
            <a:xfrm>
              <a:off x="6400800" y="9753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AutoShape 414"/>
            <p:cNvSpPr>
              <a:spLocks noChangeArrowheads="1"/>
            </p:cNvSpPr>
            <p:nvPr/>
          </p:nvSpPr>
          <p:spPr bwMode="auto">
            <a:xfrm flipH="1">
              <a:off x="6400800" y="9372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7" name="AutoShape 415"/>
            <p:cNvSpPr>
              <a:spLocks noChangeArrowheads="1"/>
            </p:cNvSpPr>
            <p:nvPr/>
          </p:nvSpPr>
          <p:spPr bwMode="auto">
            <a:xfrm rot="5400000" flipH="1">
              <a:off x="5410200" y="105156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8" name="AutoShape 416"/>
            <p:cNvSpPr>
              <a:spLocks noChangeArrowheads="1"/>
            </p:cNvSpPr>
            <p:nvPr/>
          </p:nvSpPr>
          <p:spPr bwMode="auto">
            <a:xfrm rot="5400000" flipH="1">
              <a:off x="5410200" y="98298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9" name="AutoShape 417"/>
            <p:cNvSpPr>
              <a:spLocks noChangeArrowheads="1"/>
            </p:cNvSpPr>
            <p:nvPr/>
          </p:nvSpPr>
          <p:spPr bwMode="auto">
            <a:xfrm rot="5400000" flipH="1">
              <a:off x="5486400" y="11811000"/>
              <a:ext cx="304800" cy="304800"/>
            </a:xfrm>
            <a:prstGeom prst="rightArrow">
              <a:avLst>
                <a:gd name="adj1" fmla="val 37500"/>
                <a:gd name="adj2" fmla="val 58333"/>
              </a:avLst>
            </a:prstGeom>
            <a:solidFill>
              <a:srgbClr val="777777"/>
            </a:solidFill>
            <a:ln w="1905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0" name="Freeform 418"/>
            <p:cNvSpPr>
              <a:spLocks/>
            </p:cNvSpPr>
            <p:nvPr/>
          </p:nvSpPr>
          <p:spPr bwMode="auto">
            <a:xfrm>
              <a:off x="6019800" y="8991600"/>
              <a:ext cx="2209800" cy="3505200"/>
            </a:xfrm>
            <a:custGeom>
              <a:avLst/>
              <a:gdLst>
                <a:gd name="T0" fmla="*/ 240 w 1392"/>
                <a:gd name="T1" fmla="*/ 0 h 2208"/>
                <a:gd name="T2" fmla="*/ 1392 w 1392"/>
                <a:gd name="T3" fmla="*/ 0 h 2208"/>
                <a:gd name="T4" fmla="*/ 1392 w 1392"/>
                <a:gd name="T5" fmla="*/ 2160 h 2208"/>
                <a:gd name="T6" fmla="*/ 144 w 1392"/>
                <a:gd name="T7" fmla="*/ 2160 h 2208"/>
                <a:gd name="T8" fmla="*/ 144 w 1392"/>
                <a:gd name="T9" fmla="*/ 2208 h 2208"/>
                <a:gd name="T10" fmla="*/ 0 w 1392"/>
                <a:gd name="T11" fmla="*/ 2112 h 2208"/>
                <a:gd name="T12" fmla="*/ 144 w 1392"/>
                <a:gd name="T13" fmla="*/ 2016 h 2208"/>
                <a:gd name="T14" fmla="*/ 144 w 1392"/>
                <a:gd name="T15" fmla="*/ 2064 h 2208"/>
                <a:gd name="T16" fmla="*/ 1296 w 1392"/>
                <a:gd name="T17" fmla="*/ 2064 h 2208"/>
                <a:gd name="T18" fmla="*/ 1296 w 1392"/>
                <a:gd name="T19" fmla="*/ 1440 h 2208"/>
                <a:gd name="T20" fmla="*/ 1200 w 1392"/>
                <a:gd name="T21" fmla="*/ 1440 h 2208"/>
                <a:gd name="T22" fmla="*/ 1200 w 1392"/>
                <a:gd name="T23" fmla="*/ 1488 h 2208"/>
                <a:gd name="T24" fmla="*/ 1056 w 1392"/>
                <a:gd name="T25" fmla="*/ 1392 h 2208"/>
                <a:gd name="T26" fmla="*/ 1200 w 1392"/>
                <a:gd name="T27" fmla="*/ 1296 h 2208"/>
                <a:gd name="T28" fmla="*/ 1200 w 1392"/>
                <a:gd name="T29" fmla="*/ 1344 h 2208"/>
                <a:gd name="T30" fmla="*/ 1296 w 1392"/>
                <a:gd name="T31" fmla="*/ 1344 h 2208"/>
                <a:gd name="T32" fmla="*/ 1296 w 1392"/>
                <a:gd name="T33" fmla="*/ 480 h 2208"/>
                <a:gd name="T34" fmla="*/ 1248 w 1392"/>
                <a:gd name="T35" fmla="*/ 480 h 2208"/>
                <a:gd name="T36" fmla="*/ 1248 w 1392"/>
                <a:gd name="T37" fmla="*/ 528 h 2208"/>
                <a:gd name="T38" fmla="*/ 1104 w 1392"/>
                <a:gd name="T39" fmla="*/ 432 h 2208"/>
                <a:gd name="T40" fmla="*/ 1248 w 1392"/>
                <a:gd name="T41" fmla="*/ 336 h 2208"/>
                <a:gd name="T42" fmla="*/ 1248 w 1392"/>
                <a:gd name="T43" fmla="*/ 384 h 2208"/>
                <a:gd name="T44" fmla="*/ 1296 w 1392"/>
                <a:gd name="T45" fmla="*/ 384 h 2208"/>
                <a:gd name="T46" fmla="*/ 1296 w 1392"/>
                <a:gd name="T47" fmla="*/ 96 h 2208"/>
                <a:gd name="T48" fmla="*/ 240 w 1392"/>
                <a:gd name="T49" fmla="*/ 96 h 2208"/>
                <a:gd name="T50" fmla="*/ 240 w 1392"/>
                <a:gd name="T51" fmla="*/ 0 h 220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92"/>
                <a:gd name="T79" fmla="*/ 0 h 2208"/>
                <a:gd name="T80" fmla="*/ 1392 w 1392"/>
                <a:gd name="T81" fmla="*/ 2208 h 220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92" h="2208">
                  <a:moveTo>
                    <a:pt x="240" y="0"/>
                  </a:moveTo>
                  <a:lnTo>
                    <a:pt x="1392" y="0"/>
                  </a:lnTo>
                  <a:lnTo>
                    <a:pt x="1392" y="2160"/>
                  </a:lnTo>
                  <a:lnTo>
                    <a:pt x="144" y="2160"/>
                  </a:lnTo>
                  <a:lnTo>
                    <a:pt x="144" y="2208"/>
                  </a:lnTo>
                  <a:lnTo>
                    <a:pt x="0" y="2112"/>
                  </a:lnTo>
                  <a:lnTo>
                    <a:pt x="144" y="2016"/>
                  </a:lnTo>
                  <a:lnTo>
                    <a:pt x="144" y="2064"/>
                  </a:lnTo>
                  <a:lnTo>
                    <a:pt x="1296" y="2064"/>
                  </a:lnTo>
                  <a:lnTo>
                    <a:pt x="1296" y="1440"/>
                  </a:lnTo>
                  <a:lnTo>
                    <a:pt x="1200" y="1440"/>
                  </a:lnTo>
                  <a:lnTo>
                    <a:pt x="1200" y="1488"/>
                  </a:lnTo>
                  <a:lnTo>
                    <a:pt x="1056" y="1392"/>
                  </a:lnTo>
                  <a:lnTo>
                    <a:pt x="1200" y="1296"/>
                  </a:lnTo>
                  <a:lnTo>
                    <a:pt x="1200" y="1344"/>
                  </a:lnTo>
                  <a:lnTo>
                    <a:pt x="1296" y="1344"/>
                  </a:lnTo>
                  <a:lnTo>
                    <a:pt x="1296" y="480"/>
                  </a:lnTo>
                  <a:lnTo>
                    <a:pt x="1248" y="480"/>
                  </a:lnTo>
                  <a:lnTo>
                    <a:pt x="1248" y="528"/>
                  </a:lnTo>
                  <a:lnTo>
                    <a:pt x="1104" y="432"/>
                  </a:lnTo>
                  <a:lnTo>
                    <a:pt x="1248" y="336"/>
                  </a:lnTo>
                  <a:lnTo>
                    <a:pt x="1248" y="384"/>
                  </a:lnTo>
                  <a:lnTo>
                    <a:pt x="1296" y="384"/>
                  </a:lnTo>
                  <a:lnTo>
                    <a:pt x="1296" y="96"/>
                  </a:lnTo>
                  <a:lnTo>
                    <a:pt x="240" y="96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777777"/>
            </a:solidFill>
            <a:ln w="1905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1" name="Rectangle 419"/>
            <p:cNvSpPr>
              <a:spLocks noChangeArrowheads="1"/>
            </p:cNvSpPr>
            <p:nvPr/>
          </p:nvSpPr>
          <p:spPr bwMode="auto">
            <a:xfrm>
              <a:off x="6705600" y="9372600"/>
              <a:ext cx="10668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Data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memory</a:t>
              </a:r>
            </a:p>
          </p:txBody>
        </p:sp>
        <p:sp>
          <p:nvSpPr>
            <p:cNvPr id="162" name="Rectangle 420"/>
            <p:cNvSpPr>
              <a:spLocks noChangeArrowheads="1"/>
            </p:cNvSpPr>
            <p:nvPr/>
          </p:nvSpPr>
          <p:spPr bwMode="auto">
            <a:xfrm>
              <a:off x="6705600" y="10836275"/>
              <a:ext cx="990600" cy="6858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Register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  <a:ea typeface="+mn-ea"/>
                </a:rPr>
                <a:t>file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%</a:t>
              </a:r>
              <a:r>
                <a:rPr kumimoji="0" lang="en-US" sz="8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rbx</a:t>
              </a: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 = 0x300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34" charset="0"/>
                <a:ea typeface="+mn-ea"/>
              </a:endParaRPr>
            </a:p>
          </p:txBody>
        </p:sp>
        <p:sp>
          <p:nvSpPr>
            <p:cNvPr id="163" name="Rectangle 421"/>
            <p:cNvSpPr>
              <a:spLocks noChangeArrowheads="1"/>
            </p:cNvSpPr>
            <p:nvPr/>
          </p:nvSpPr>
          <p:spPr bwMode="auto">
            <a:xfrm>
              <a:off x="5257800" y="12115800"/>
              <a:ext cx="7620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25401" dir="2700000" algn="tl" rotWithShape="0">
                <a:srgbClr val="000000">
                  <a:alpha val="39999"/>
                </a:srgbClr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</a:rPr>
                <a:t>PC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0x016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64" name="Rectangle 422"/>
            <p:cNvSpPr>
              <a:spLocks noChangeArrowheads="1"/>
            </p:cNvSpPr>
            <p:nvPr/>
          </p:nvSpPr>
          <p:spPr bwMode="auto">
            <a:xfrm>
              <a:off x="5257800" y="10134600"/>
              <a:ext cx="609600" cy="381000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000000"/>
              </a:outerShdw>
            </a:effectLst>
          </p:spPr>
          <p:txBody>
            <a:bodyPr wrap="none" lIns="91430" tIns="45715" rIns="91430" bIns="4571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+mn-ea"/>
                </a:rPr>
                <a:t>CC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  <a:ea typeface="+mn-ea"/>
                </a:rPr>
                <a:t>000</a:t>
              </a: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65" name="Text Box 423"/>
            <p:cNvSpPr txBox="1">
              <a:spLocks noChangeArrowheads="1"/>
            </p:cNvSpPr>
            <p:nvPr/>
          </p:nvSpPr>
          <p:spPr bwMode="auto">
            <a:xfrm>
              <a:off x="6428725" y="10439400"/>
              <a:ext cx="42992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Read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ports</a:t>
              </a:r>
            </a:p>
          </p:txBody>
        </p:sp>
        <p:sp>
          <p:nvSpPr>
            <p:cNvPr id="166" name="Text Box 424"/>
            <p:cNvSpPr txBox="1">
              <a:spLocks noChangeArrowheads="1"/>
            </p:cNvSpPr>
            <p:nvPr/>
          </p:nvSpPr>
          <p:spPr bwMode="auto">
            <a:xfrm>
              <a:off x="7648726" y="10439400"/>
              <a:ext cx="42832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1pPr>
              <a:lvl2pPr marL="742950" indent="-28575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2pPr>
              <a:lvl3pPr marL="11430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3pPr>
              <a:lvl4pPr marL="16002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4pPr>
              <a:lvl5pPr marL="2057400" indent="-228600" eaLnBrk="0" hangingPunct="0"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Helvetica" charset="0"/>
                  <a:ea typeface="ＭＳ Ｐゴシック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Write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charset="0"/>
                  <a:ea typeface="ＭＳ Ｐゴシック" charset="0"/>
                </a:rPr>
                <a:t>ports</a:t>
              </a:r>
            </a:p>
          </p:txBody>
        </p:sp>
        <p:sp>
          <p:nvSpPr>
            <p:cNvPr id="167" name="Rectangle 438"/>
            <p:cNvSpPr>
              <a:spLocks noChangeArrowheads="1"/>
            </p:cNvSpPr>
            <p:nvPr/>
          </p:nvSpPr>
          <p:spPr bwMode="auto">
            <a:xfrm>
              <a:off x="6038098" y="11917363"/>
              <a:ext cx="607928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</a:rPr>
                <a:t>0x01f</a:t>
              </a:r>
            </a:p>
          </p:txBody>
        </p:sp>
        <p:grpSp>
          <p:nvGrpSpPr>
            <p:cNvPr id="168" name="Group 456"/>
            <p:cNvGrpSpPr>
              <a:grpSpLocks/>
            </p:cNvGrpSpPr>
            <p:nvPr/>
          </p:nvGrpSpPr>
          <p:grpSpPr bwMode="auto">
            <a:xfrm>
              <a:off x="6429375" y="9128125"/>
              <a:ext cx="1644650" cy="215900"/>
              <a:chOff x="4050" y="2976"/>
              <a:chExt cx="1036" cy="136"/>
            </a:xfrm>
          </p:grpSpPr>
          <p:sp>
            <p:nvSpPr>
              <p:cNvPr id="169" name="Text Box 457"/>
              <p:cNvSpPr txBox="1">
                <a:spLocks noChangeArrowheads="1"/>
              </p:cNvSpPr>
              <p:nvPr/>
            </p:nvSpPr>
            <p:spPr bwMode="auto">
              <a:xfrm>
                <a:off x="4050" y="2976"/>
                <a:ext cx="27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charset="0"/>
                    <a:ea typeface="ＭＳ Ｐゴシック" charset="0"/>
                  </a:rPr>
                  <a:t>Read</a:t>
                </a:r>
              </a:p>
            </p:txBody>
          </p:sp>
          <p:sp>
            <p:nvSpPr>
              <p:cNvPr id="170" name="Text Box 458"/>
              <p:cNvSpPr txBox="1">
                <a:spLocks noChangeArrowheads="1"/>
              </p:cNvSpPr>
              <p:nvPr/>
            </p:nvSpPr>
            <p:spPr bwMode="auto">
              <a:xfrm>
                <a:off x="4819" y="2976"/>
                <a:ext cx="267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1pPr>
                <a:lvl2pPr marL="742950" indent="-28575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2pPr>
                <a:lvl3pPr marL="11430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3pPr>
                <a:lvl4pPr marL="16002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4pPr>
                <a:lvl5pPr marL="2057400" indent="-228600" eaLnBrk="0" hangingPunct="0"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Helvetica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charset="0"/>
                    <a:ea typeface="ＭＳ Ｐゴシック" charset="0"/>
                  </a:rPr>
                  <a:t>Write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 Summary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  <a:p>
            <a:pPr lvl="1"/>
            <a:r>
              <a:rPr lang="en-US" dirty="0"/>
              <a:t>Express every instruction as series of simple steps</a:t>
            </a:r>
          </a:p>
          <a:p>
            <a:pPr lvl="1"/>
            <a:r>
              <a:rPr lang="en-US" dirty="0"/>
              <a:t>Follow same general flow for each instruction type</a:t>
            </a:r>
          </a:p>
          <a:p>
            <a:pPr lvl="1"/>
            <a:r>
              <a:rPr lang="en-US" dirty="0"/>
              <a:t>Assemble registers, memories, predesigned combinational blocks</a:t>
            </a:r>
          </a:p>
          <a:p>
            <a:pPr lvl="1"/>
            <a:r>
              <a:rPr lang="en-US" dirty="0"/>
              <a:t>Connect with control logic</a:t>
            </a:r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Too slow to be practical</a:t>
            </a:r>
          </a:p>
          <a:p>
            <a:pPr lvl="1"/>
            <a:r>
              <a:rPr lang="en-US" dirty="0"/>
              <a:t>In one cycle, must propagate through instruction memory, register file, ALU, and data memory</a:t>
            </a:r>
          </a:p>
          <a:p>
            <a:pPr lvl="1"/>
            <a:r>
              <a:rPr lang="en-US" dirty="0"/>
              <a:t>Would need to run clock very slowly</a:t>
            </a:r>
          </a:p>
          <a:p>
            <a:pPr lvl="1"/>
            <a:r>
              <a:rPr lang="en-US" dirty="0"/>
              <a:t>Hardware units only active for fraction of clock cycle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Blocks</a:t>
            </a:r>
          </a:p>
        </p:txBody>
      </p:sp>
      <p:sp>
        <p:nvSpPr>
          <p:cNvPr id="324677" name="Rectangle 69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4967287" cy="5213350"/>
          </a:xfrm>
        </p:spPr>
        <p:txBody>
          <a:bodyPr/>
          <a:lstStyle/>
          <a:p>
            <a:r>
              <a:rPr lang="en-US"/>
              <a:t>Combinational Logic</a:t>
            </a:r>
          </a:p>
          <a:p>
            <a:pPr lvl="1"/>
            <a:r>
              <a:rPr lang="en-US"/>
              <a:t>Compute Boolean functions of inputs</a:t>
            </a:r>
          </a:p>
          <a:p>
            <a:pPr lvl="1"/>
            <a:r>
              <a:rPr lang="en-US"/>
              <a:t>Continuously respond to input changes</a:t>
            </a:r>
          </a:p>
          <a:p>
            <a:pPr lvl="1"/>
            <a:r>
              <a:rPr lang="en-US"/>
              <a:t>Operate on data and implement control</a:t>
            </a:r>
          </a:p>
          <a:p>
            <a:endParaRPr lang="en-US"/>
          </a:p>
          <a:p>
            <a:r>
              <a:rPr lang="en-US"/>
              <a:t>Storage Elements</a:t>
            </a:r>
          </a:p>
          <a:p>
            <a:pPr lvl="1"/>
            <a:r>
              <a:rPr lang="en-US"/>
              <a:t>Store bits</a:t>
            </a:r>
          </a:p>
          <a:p>
            <a:pPr lvl="1"/>
            <a:r>
              <a:rPr lang="en-US"/>
              <a:t>Addressable memories</a:t>
            </a:r>
          </a:p>
          <a:p>
            <a:pPr lvl="1"/>
            <a:r>
              <a:rPr lang="en-US"/>
              <a:t>Non-addressable registers</a:t>
            </a:r>
          </a:p>
          <a:p>
            <a:pPr lvl="1"/>
            <a:r>
              <a:rPr lang="en-US"/>
              <a:t>Loaded only as clock rises</a:t>
            </a:r>
          </a:p>
        </p:txBody>
      </p:sp>
      <p:grpSp>
        <p:nvGrpSpPr>
          <p:cNvPr id="324633" name="Group 25"/>
          <p:cNvGrpSpPr>
            <a:grpSpLocks/>
          </p:cNvGrpSpPr>
          <p:nvPr/>
        </p:nvGrpSpPr>
        <p:grpSpPr bwMode="auto">
          <a:xfrm>
            <a:off x="4648200" y="4343400"/>
            <a:ext cx="2817813" cy="1600200"/>
            <a:chOff x="2163" y="624"/>
            <a:chExt cx="1775" cy="1008"/>
          </a:xfrm>
        </p:grpSpPr>
        <p:sp>
          <p:nvSpPr>
            <p:cNvPr id="324613" name="Rectangle 5"/>
            <p:cNvSpPr>
              <a:spLocks noChangeArrowheads="1"/>
            </p:cNvSpPr>
            <p:nvPr/>
          </p:nvSpPr>
          <p:spPr bwMode="auto">
            <a:xfrm>
              <a:off x="2451" y="672"/>
              <a:ext cx="960" cy="96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Register</a:t>
              </a:r>
            </a:p>
            <a:p>
              <a:pPr eaLnBrk="1" hangingPunct="1">
                <a:lnSpc>
                  <a:spcPct val="100000"/>
                </a:lnSpc>
              </a:pPr>
              <a:r>
                <a:rPr lang="en-US" sz="1400" b="0"/>
                <a:t>file</a:t>
              </a:r>
            </a:p>
          </p:txBody>
        </p:sp>
        <p:sp>
          <p:nvSpPr>
            <p:cNvPr id="324614" name="Text Box 6"/>
            <p:cNvSpPr txBox="1">
              <a:spLocks noChangeArrowheads="1"/>
            </p:cNvSpPr>
            <p:nvPr/>
          </p:nvSpPr>
          <p:spPr bwMode="auto">
            <a:xfrm>
              <a:off x="2451" y="816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b="0"/>
                <a:t>A</a:t>
              </a:r>
            </a:p>
          </p:txBody>
        </p:sp>
        <p:sp>
          <p:nvSpPr>
            <p:cNvPr id="324615" name="Text Box 7"/>
            <p:cNvSpPr txBox="1">
              <a:spLocks noChangeArrowheads="1"/>
            </p:cNvSpPr>
            <p:nvPr/>
          </p:nvSpPr>
          <p:spPr bwMode="auto">
            <a:xfrm>
              <a:off x="2451" y="1344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b="0"/>
                <a:t>B</a:t>
              </a:r>
            </a:p>
          </p:txBody>
        </p:sp>
        <p:sp>
          <p:nvSpPr>
            <p:cNvPr id="324616" name="Text Box 8"/>
            <p:cNvSpPr txBox="1">
              <a:spLocks noChangeArrowheads="1"/>
            </p:cNvSpPr>
            <p:nvPr/>
          </p:nvSpPr>
          <p:spPr bwMode="auto">
            <a:xfrm>
              <a:off x="3219" y="1056"/>
              <a:ext cx="192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000" b="0"/>
                <a:t>W</a:t>
              </a:r>
            </a:p>
          </p:txBody>
        </p:sp>
        <p:sp>
          <p:nvSpPr>
            <p:cNvPr id="324617" name="Oval 9"/>
            <p:cNvSpPr>
              <a:spLocks noChangeArrowheads="1"/>
            </p:cNvSpPr>
            <p:nvPr/>
          </p:nvSpPr>
          <p:spPr bwMode="auto">
            <a:xfrm>
              <a:off x="3411" y="1056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dstW</a:t>
              </a:r>
            </a:p>
          </p:txBody>
        </p:sp>
        <p:sp>
          <p:nvSpPr>
            <p:cNvPr id="324618" name="Oval 10"/>
            <p:cNvSpPr>
              <a:spLocks noChangeArrowheads="1"/>
            </p:cNvSpPr>
            <p:nvPr/>
          </p:nvSpPr>
          <p:spPr bwMode="auto">
            <a:xfrm>
              <a:off x="2163" y="816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srcA</a:t>
              </a:r>
            </a:p>
          </p:txBody>
        </p:sp>
        <p:sp>
          <p:nvSpPr>
            <p:cNvPr id="324619" name="Line 11"/>
            <p:cNvSpPr>
              <a:spLocks noChangeShapeType="1"/>
            </p:cNvSpPr>
            <p:nvPr/>
          </p:nvSpPr>
          <p:spPr bwMode="auto">
            <a:xfrm rot="16200000" flipV="1">
              <a:off x="2307" y="67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20" name="Line 12"/>
            <p:cNvSpPr>
              <a:spLocks noChangeShapeType="1"/>
            </p:cNvSpPr>
            <p:nvPr/>
          </p:nvSpPr>
          <p:spPr bwMode="auto">
            <a:xfrm rot="5400000" flipH="1" flipV="1">
              <a:off x="2306" y="865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21" name="Line 13"/>
            <p:cNvSpPr>
              <a:spLocks noChangeShapeType="1"/>
            </p:cNvSpPr>
            <p:nvPr/>
          </p:nvSpPr>
          <p:spPr bwMode="auto">
            <a:xfrm rot="16200000" flipV="1">
              <a:off x="2307" y="120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22" name="Line 14"/>
            <p:cNvSpPr>
              <a:spLocks noChangeShapeType="1"/>
            </p:cNvSpPr>
            <p:nvPr/>
          </p:nvSpPr>
          <p:spPr bwMode="auto">
            <a:xfrm rot="5400000" flipH="1" flipV="1">
              <a:off x="2306" y="1393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23" name="Line 15"/>
            <p:cNvSpPr>
              <a:spLocks noChangeShapeType="1"/>
            </p:cNvSpPr>
            <p:nvPr/>
          </p:nvSpPr>
          <p:spPr bwMode="auto">
            <a:xfrm rot="16200000" flipV="1">
              <a:off x="3555" y="91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24" name="Line 16"/>
            <p:cNvSpPr>
              <a:spLocks noChangeShapeType="1"/>
            </p:cNvSpPr>
            <p:nvPr/>
          </p:nvSpPr>
          <p:spPr bwMode="auto">
            <a:xfrm rot="16200000" flipV="1">
              <a:off x="3554" y="1105"/>
              <a:ext cx="0" cy="2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25" name="Oval 17"/>
            <p:cNvSpPr>
              <a:spLocks noChangeArrowheads="1"/>
            </p:cNvSpPr>
            <p:nvPr/>
          </p:nvSpPr>
          <p:spPr bwMode="auto">
            <a:xfrm>
              <a:off x="2163" y="62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valA</a:t>
              </a:r>
            </a:p>
          </p:txBody>
        </p:sp>
        <p:sp>
          <p:nvSpPr>
            <p:cNvPr id="324626" name="Oval 18"/>
            <p:cNvSpPr>
              <a:spLocks noChangeArrowheads="1"/>
            </p:cNvSpPr>
            <p:nvPr/>
          </p:nvSpPr>
          <p:spPr bwMode="auto">
            <a:xfrm>
              <a:off x="2163" y="134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srcB</a:t>
              </a:r>
            </a:p>
          </p:txBody>
        </p:sp>
        <p:sp>
          <p:nvSpPr>
            <p:cNvPr id="324627" name="Oval 19"/>
            <p:cNvSpPr>
              <a:spLocks noChangeArrowheads="1"/>
            </p:cNvSpPr>
            <p:nvPr/>
          </p:nvSpPr>
          <p:spPr bwMode="auto">
            <a:xfrm>
              <a:off x="2163" y="1152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valB</a:t>
              </a:r>
            </a:p>
          </p:txBody>
        </p:sp>
        <p:sp>
          <p:nvSpPr>
            <p:cNvPr id="324628" name="Oval 20"/>
            <p:cNvSpPr>
              <a:spLocks noChangeArrowheads="1"/>
            </p:cNvSpPr>
            <p:nvPr/>
          </p:nvSpPr>
          <p:spPr bwMode="auto">
            <a:xfrm>
              <a:off x="3411" y="864"/>
              <a:ext cx="288" cy="240"/>
            </a:xfrm>
            <a:prstGeom prst="ellipse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900" b="0"/>
                <a:t>valW</a:t>
              </a:r>
            </a:p>
          </p:txBody>
        </p:sp>
        <p:sp>
          <p:nvSpPr>
            <p:cNvPr id="324631" name="Line 23"/>
            <p:cNvSpPr>
              <a:spLocks noChangeShapeType="1"/>
            </p:cNvSpPr>
            <p:nvPr/>
          </p:nvSpPr>
          <p:spPr bwMode="auto">
            <a:xfrm rot="-5400000" flipH="1" flipV="1">
              <a:off x="3504" y="13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32" name="Rectangle 24"/>
            <p:cNvSpPr>
              <a:spLocks noChangeArrowheads="1"/>
            </p:cNvSpPr>
            <p:nvPr/>
          </p:nvSpPr>
          <p:spPr bwMode="auto">
            <a:xfrm>
              <a:off x="3600" y="1392"/>
              <a:ext cx="338" cy="17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pPr algn="l"/>
              <a:r>
                <a:rPr lang="en-US" sz="1400" b="0"/>
                <a:t>Clock</a:t>
              </a:r>
            </a:p>
          </p:txBody>
        </p:sp>
      </p:grpSp>
      <p:grpSp>
        <p:nvGrpSpPr>
          <p:cNvPr id="324663" name="Group 55"/>
          <p:cNvGrpSpPr>
            <a:grpSpLocks/>
          </p:cNvGrpSpPr>
          <p:nvPr/>
        </p:nvGrpSpPr>
        <p:grpSpPr bwMode="auto">
          <a:xfrm>
            <a:off x="4572000" y="762000"/>
            <a:ext cx="1685925" cy="1752600"/>
            <a:chOff x="1434" y="2352"/>
            <a:chExt cx="1062" cy="1104"/>
          </a:xfrm>
        </p:grpSpPr>
        <p:sp>
          <p:nvSpPr>
            <p:cNvPr id="324637" name="Line 29"/>
            <p:cNvSpPr>
              <a:spLocks noChangeShapeType="1"/>
            </p:cNvSpPr>
            <p:nvPr/>
          </p:nvSpPr>
          <p:spPr bwMode="auto">
            <a:xfrm rot="5400000">
              <a:off x="2064" y="26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324638" name="Group 30"/>
            <p:cNvGrpSpPr>
              <a:grpSpLocks/>
            </p:cNvGrpSpPr>
            <p:nvPr/>
          </p:nvGrpSpPr>
          <p:grpSpPr bwMode="auto">
            <a:xfrm>
              <a:off x="2016" y="2640"/>
              <a:ext cx="288" cy="816"/>
              <a:chOff x="3984" y="2832"/>
              <a:chExt cx="288" cy="816"/>
            </a:xfrm>
          </p:grpSpPr>
          <p:sp>
            <p:nvSpPr>
              <p:cNvPr id="324639" name="Freeform 31"/>
              <p:cNvSpPr>
                <a:spLocks/>
              </p:cNvSpPr>
              <p:nvPr/>
            </p:nvSpPr>
            <p:spPr bwMode="auto">
              <a:xfrm>
                <a:off x="3984" y="2832"/>
                <a:ext cx="288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8" y="192"/>
                  </a:cxn>
                  <a:cxn ang="0">
                    <a:pos x="288" y="624"/>
                  </a:cxn>
                  <a:cxn ang="0">
                    <a:pos x="0" y="816"/>
                  </a:cxn>
                  <a:cxn ang="0">
                    <a:pos x="0" y="0"/>
                  </a:cxn>
                </a:cxnLst>
                <a:rect l="0" t="0" r="r" b="b"/>
                <a:pathLst>
                  <a:path w="288" h="816">
                    <a:moveTo>
                      <a:pt x="0" y="0"/>
                    </a:moveTo>
                    <a:lnTo>
                      <a:pt x="288" y="192"/>
                    </a:lnTo>
                    <a:lnTo>
                      <a:pt x="288" y="624"/>
                    </a:lnTo>
                    <a:lnTo>
                      <a:pt x="0" y="81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4640" name="Text Box 32"/>
              <p:cNvSpPr txBox="1">
                <a:spLocks noChangeArrowheads="1"/>
              </p:cNvSpPr>
              <p:nvPr/>
            </p:nvSpPr>
            <p:spPr bwMode="auto">
              <a:xfrm>
                <a:off x="4032" y="2976"/>
                <a:ext cx="240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 b="0"/>
                  <a:t>L</a:t>
                </a:r>
              </a:p>
              <a:p>
                <a:pPr algn="l" eaLnBrk="1" hangingPunct="1">
                  <a:lnSpc>
                    <a:spcPct val="100000"/>
                  </a:lnSpc>
                </a:pPr>
                <a:r>
                  <a:rPr lang="en-US" sz="1600" b="0"/>
                  <a:t>U</a:t>
                </a:r>
              </a:p>
            </p:txBody>
          </p:sp>
        </p:grpSp>
        <p:sp>
          <p:nvSpPr>
            <p:cNvPr id="324642" name="Line 34"/>
            <p:cNvSpPr>
              <a:spLocks noChangeShapeType="1"/>
            </p:cNvSpPr>
            <p:nvPr/>
          </p:nvSpPr>
          <p:spPr bwMode="auto">
            <a:xfrm rot="5400000" flipV="1">
              <a:off x="2400" y="29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43" name="Rectangle 35"/>
            <p:cNvSpPr>
              <a:spLocks noChangeArrowheads="1"/>
            </p:cNvSpPr>
            <p:nvPr/>
          </p:nvSpPr>
          <p:spPr bwMode="auto">
            <a:xfrm>
              <a:off x="1968" y="2352"/>
              <a:ext cx="3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fun</a:t>
              </a:r>
            </a:p>
          </p:txBody>
        </p:sp>
        <p:sp>
          <p:nvSpPr>
            <p:cNvPr id="324657" name="Line 49"/>
            <p:cNvSpPr>
              <a:spLocks noChangeShapeType="1"/>
            </p:cNvSpPr>
            <p:nvPr/>
          </p:nvSpPr>
          <p:spPr bwMode="auto">
            <a:xfrm>
              <a:off x="1824" y="2784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4658" name="Line 50"/>
            <p:cNvSpPr>
              <a:spLocks noChangeShapeType="1"/>
            </p:cNvSpPr>
            <p:nvPr/>
          </p:nvSpPr>
          <p:spPr bwMode="auto">
            <a:xfrm>
              <a:off x="1824" y="3312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4659" name="Rectangle 51"/>
            <p:cNvSpPr>
              <a:spLocks noChangeArrowheads="1"/>
            </p:cNvSpPr>
            <p:nvPr/>
          </p:nvSpPr>
          <p:spPr bwMode="auto">
            <a:xfrm>
              <a:off x="1440" y="2688"/>
              <a:ext cx="3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A</a:t>
              </a:r>
            </a:p>
          </p:txBody>
        </p:sp>
        <p:sp>
          <p:nvSpPr>
            <p:cNvPr id="324660" name="Rectangle 52"/>
            <p:cNvSpPr>
              <a:spLocks noChangeArrowheads="1"/>
            </p:cNvSpPr>
            <p:nvPr/>
          </p:nvSpPr>
          <p:spPr bwMode="auto">
            <a:xfrm>
              <a:off x="1434" y="3196"/>
              <a:ext cx="39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B</a:t>
              </a:r>
            </a:p>
          </p:txBody>
        </p:sp>
      </p:grpSp>
      <p:grpSp>
        <p:nvGrpSpPr>
          <p:cNvPr id="324665" name="Group 57"/>
          <p:cNvGrpSpPr>
            <a:grpSpLocks/>
          </p:cNvGrpSpPr>
          <p:nvPr/>
        </p:nvGrpSpPr>
        <p:grpSpPr bwMode="auto">
          <a:xfrm>
            <a:off x="6096000" y="2209800"/>
            <a:ext cx="1371600" cy="1128713"/>
            <a:chOff x="2304" y="2928"/>
            <a:chExt cx="864" cy="711"/>
          </a:xfrm>
        </p:grpSpPr>
        <p:sp>
          <p:nvSpPr>
            <p:cNvPr id="324644" name="Line 36"/>
            <p:cNvSpPr>
              <a:spLocks noChangeShapeType="1"/>
            </p:cNvSpPr>
            <p:nvPr/>
          </p:nvSpPr>
          <p:spPr bwMode="auto">
            <a:xfrm>
              <a:off x="2880" y="3216"/>
              <a:ext cx="2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647" name="AutoShape 39"/>
            <p:cNvSpPr>
              <a:spLocks noChangeArrowheads="1"/>
            </p:cNvSpPr>
            <p:nvPr/>
          </p:nvSpPr>
          <p:spPr bwMode="auto">
            <a:xfrm>
              <a:off x="2496" y="2928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b="0"/>
                <a:t>MUX</a:t>
              </a:r>
            </a:p>
          </p:txBody>
        </p:sp>
        <p:sp>
          <p:nvSpPr>
            <p:cNvPr id="324649" name="Rectangle 41"/>
            <p:cNvSpPr>
              <a:spLocks noChangeArrowheads="1"/>
            </p:cNvSpPr>
            <p:nvPr/>
          </p:nvSpPr>
          <p:spPr bwMode="auto">
            <a:xfrm>
              <a:off x="2496" y="292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b="0"/>
                <a:t>0</a:t>
              </a:r>
            </a:p>
          </p:txBody>
        </p:sp>
        <p:sp>
          <p:nvSpPr>
            <p:cNvPr id="324650" name="Rectangle 42"/>
            <p:cNvSpPr>
              <a:spLocks noChangeArrowheads="1"/>
            </p:cNvSpPr>
            <p:nvPr/>
          </p:nvSpPr>
          <p:spPr bwMode="auto">
            <a:xfrm>
              <a:off x="2496" y="340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b="0"/>
                <a:t>1</a:t>
              </a:r>
            </a:p>
          </p:txBody>
        </p:sp>
        <p:sp>
          <p:nvSpPr>
            <p:cNvPr id="324661" name="Line 53"/>
            <p:cNvSpPr>
              <a:spLocks noChangeShapeType="1"/>
            </p:cNvSpPr>
            <p:nvPr/>
          </p:nvSpPr>
          <p:spPr bwMode="auto">
            <a:xfrm>
              <a:off x="2304" y="3072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4664" name="Line 56"/>
            <p:cNvSpPr>
              <a:spLocks noChangeShapeType="1"/>
            </p:cNvSpPr>
            <p:nvPr/>
          </p:nvSpPr>
          <p:spPr bwMode="auto">
            <a:xfrm>
              <a:off x="2304" y="3504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24674" name="Group 66"/>
          <p:cNvGrpSpPr>
            <a:grpSpLocks/>
          </p:cNvGrpSpPr>
          <p:nvPr/>
        </p:nvGrpSpPr>
        <p:grpSpPr bwMode="auto">
          <a:xfrm>
            <a:off x="7162800" y="990600"/>
            <a:ext cx="1371600" cy="1066800"/>
            <a:chOff x="1920" y="3168"/>
            <a:chExt cx="864" cy="672"/>
          </a:xfrm>
        </p:grpSpPr>
        <p:sp>
          <p:nvSpPr>
            <p:cNvPr id="324667" name="Line 59"/>
            <p:cNvSpPr>
              <a:spLocks noChangeShapeType="1"/>
            </p:cNvSpPr>
            <p:nvPr/>
          </p:nvSpPr>
          <p:spPr bwMode="auto">
            <a:xfrm>
              <a:off x="2496" y="3456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sysDot"/>
              <a:round/>
              <a:headEnd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4668" name="AutoShape 60"/>
            <p:cNvSpPr>
              <a:spLocks noChangeArrowheads="1"/>
            </p:cNvSpPr>
            <p:nvPr/>
          </p:nvSpPr>
          <p:spPr bwMode="auto">
            <a:xfrm>
              <a:off x="2112" y="3168"/>
              <a:ext cx="423" cy="672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1430" tIns="45715" rIns="91430" bIns="45715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2000" b="0"/>
                <a:t>=</a:t>
              </a:r>
            </a:p>
          </p:txBody>
        </p:sp>
        <p:sp>
          <p:nvSpPr>
            <p:cNvPr id="324671" name="Line 63"/>
            <p:cNvSpPr>
              <a:spLocks noChangeShapeType="1"/>
            </p:cNvSpPr>
            <p:nvPr/>
          </p:nvSpPr>
          <p:spPr bwMode="auto">
            <a:xfrm>
              <a:off x="1920" y="3312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4672" name="Line 64"/>
            <p:cNvSpPr>
              <a:spLocks noChangeShapeType="1"/>
            </p:cNvSpPr>
            <p:nvPr/>
          </p:nvSpPr>
          <p:spPr bwMode="auto">
            <a:xfrm>
              <a:off x="1920" y="3744"/>
              <a:ext cx="192" cy="0"/>
            </a:xfrm>
            <a:prstGeom prst="lin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 type="triangl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24676" name="Group 68"/>
          <p:cNvGrpSpPr>
            <a:grpSpLocks/>
          </p:cNvGrpSpPr>
          <p:nvPr/>
        </p:nvGrpSpPr>
        <p:grpSpPr bwMode="auto">
          <a:xfrm>
            <a:off x="7620000" y="4419600"/>
            <a:ext cx="990600" cy="1846263"/>
            <a:chOff x="2928" y="2784"/>
            <a:chExt cx="624" cy="1163"/>
          </a:xfrm>
        </p:grpSpPr>
        <p:sp>
          <p:nvSpPr>
            <p:cNvPr id="324636" name="Line 28"/>
            <p:cNvSpPr>
              <a:spLocks noChangeShapeType="1"/>
            </p:cNvSpPr>
            <p:nvPr/>
          </p:nvSpPr>
          <p:spPr bwMode="auto">
            <a:xfrm rot="5400000" flipV="1">
              <a:off x="3432" y="309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4651" name="Rectangle 43"/>
            <p:cNvSpPr>
              <a:spLocks noChangeArrowheads="1"/>
            </p:cNvSpPr>
            <p:nvPr/>
          </p:nvSpPr>
          <p:spPr bwMode="auto">
            <a:xfrm>
              <a:off x="3168" y="2784"/>
              <a:ext cx="144" cy="816"/>
            </a:xfrm>
            <a:prstGeom prst="rect">
              <a:avLst/>
            </a:prstGeom>
            <a:solidFill>
              <a:srgbClr val="FF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2000" b="0"/>
            </a:p>
          </p:txBody>
        </p:sp>
        <p:sp>
          <p:nvSpPr>
            <p:cNvPr id="324652" name="Line 44"/>
            <p:cNvSpPr>
              <a:spLocks noChangeShapeType="1"/>
            </p:cNvSpPr>
            <p:nvPr/>
          </p:nvSpPr>
          <p:spPr bwMode="auto">
            <a:xfrm>
              <a:off x="3216" y="3600"/>
              <a:ext cx="0" cy="144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 type="none" w="sm" len="sm"/>
            </a:ln>
            <a:effectLst/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24653" name="Text Box 45"/>
            <p:cNvSpPr txBox="1">
              <a:spLocks noChangeArrowheads="1"/>
            </p:cNvSpPr>
            <p:nvPr/>
          </p:nvSpPr>
          <p:spPr bwMode="auto">
            <a:xfrm>
              <a:off x="2976" y="3733"/>
              <a:ext cx="45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Clock</a:t>
              </a:r>
            </a:p>
          </p:txBody>
        </p:sp>
        <p:sp>
          <p:nvSpPr>
            <p:cNvPr id="324675" name="Line 67"/>
            <p:cNvSpPr>
              <a:spLocks noChangeShapeType="1"/>
            </p:cNvSpPr>
            <p:nvPr/>
          </p:nvSpPr>
          <p:spPr bwMode="auto">
            <a:xfrm rot="5400000" flipV="1">
              <a:off x="3048" y="309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Hardware Control Language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Very simple hardware description language</a:t>
            </a:r>
          </a:p>
          <a:p>
            <a:pPr lvl="1"/>
            <a:r>
              <a:rPr lang="en-US"/>
              <a:t>Can only express limited aspects of hardware operation</a:t>
            </a:r>
          </a:p>
          <a:p>
            <a:pPr lvl="2"/>
            <a:r>
              <a:rPr lang="en-US"/>
              <a:t>Parts we want to explore and modify</a:t>
            </a:r>
          </a:p>
          <a:p>
            <a:r>
              <a:rPr lang="en-US"/>
              <a:t>Data Types</a:t>
            </a:r>
          </a:p>
          <a:p>
            <a:pPr lvl="1"/>
            <a:r>
              <a:rPr lang="en-US"/>
              <a:t> </a:t>
            </a:r>
            <a:r>
              <a:rPr lang="en-US">
                <a:latin typeface="Courier New" pitchFamily="49" charset="0"/>
              </a:rPr>
              <a:t>bool</a:t>
            </a:r>
            <a:r>
              <a:rPr lang="en-US"/>
              <a:t>: Boolean</a:t>
            </a:r>
          </a:p>
          <a:p>
            <a:pPr lvl="2"/>
            <a:r>
              <a:rPr lang="en-US">
                <a:latin typeface="Courier New" pitchFamily="49" charset="0"/>
              </a:rPr>
              <a:t>a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c</a:t>
            </a:r>
            <a:r>
              <a:rPr lang="en-US"/>
              <a:t>, …</a:t>
            </a:r>
          </a:p>
          <a:p>
            <a:pPr lvl="1"/>
            <a:r>
              <a:rPr lang="en-US"/>
              <a:t> </a:t>
            </a:r>
            <a:r>
              <a:rPr lang="en-US">
                <a:latin typeface="Courier New" pitchFamily="49" charset="0"/>
              </a:rPr>
              <a:t>int</a:t>
            </a:r>
            <a:r>
              <a:rPr lang="en-US"/>
              <a:t>: words</a:t>
            </a:r>
          </a:p>
          <a:p>
            <a:pPr lvl="2"/>
            <a:r>
              <a:rPr lang="en-US">
                <a:latin typeface="Courier New" pitchFamily="49" charset="0"/>
              </a:rPr>
              <a:t>A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C</a:t>
            </a:r>
            <a:r>
              <a:rPr lang="en-US"/>
              <a:t>, …</a:t>
            </a:r>
          </a:p>
          <a:p>
            <a:pPr lvl="2"/>
            <a:r>
              <a:rPr lang="en-US"/>
              <a:t>Does not specify word size---bytes, 32-bit words, …</a:t>
            </a:r>
          </a:p>
          <a:p>
            <a:r>
              <a:rPr lang="en-US"/>
              <a:t>Statements</a:t>
            </a:r>
          </a:p>
          <a:p>
            <a:pPr lvl="1"/>
            <a:r>
              <a:rPr lang="en-US"/>
              <a:t> </a:t>
            </a:r>
            <a:r>
              <a:rPr lang="en-US" sz="1800">
                <a:solidFill>
                  <a:schemeClr val="folHlink"/>
                </a:solidFill>
                <a:latin typeface="Courier New" pitchFamily="49" charset="0"/>
              </a:rPr>
              <a:t>bool a = </a:t>
            </a:r>
            <a:r>
              <a:rPr lang="en-US" sz="1800" i="1">
                <a:solidFill>
                  <a:schemeClr val="folHlink"/>
                </a:solidFill>
                <a:latin typeface="Courier New" pitchFamily="49" charset="0"/>
              </a:rPr>
              <a:t>bool-expr </a:t>
            </a:r>
            <a:r>
              <a:rPr lang="en-US" sz="1800">
                <a:solidFill>
                  <a:schemeClr val="folHlink"/>
                </a:solidFill>
                <a:latin typeface="Courier New" pitchFamily="49" charset="0"/>
              </a:rPr>
              <a:t>;</a:t>
            </a:r>
          </a:p>
          <a:p>
            <a:pPr lvl="1"/>
            <a:r>
              <a:rPr lang="en-US"/>
              <a:t> </a:t>
            </a:r>
            <a:r>
              <a:rPr lang="en-US" sz="1800">
                <a:solidFill>
                  <a:schemeClr val="folHlink"/>
                </a:solidFill>
                <a:latin typeface="Courier New" pitchFamily="49" charset="0"/>
              </a:rPr>
              <a:t>int A = </a:t>
            </a:r>
            <a:r>
              <a:rPr lang="en-US" sz="1800" i="1">
                <a:solidFill>
                  <a:schemeClr val="folHlink"/>
                </a:solidFill>
                <a:latin typeface="Courier New" pitchFamily="49" charset="0"/>
              </a:rPr>
              <a:t>int-expr </a:t>
            </a:r>
            <a:r>
              <a:rPr lang="en-US" sz="1800">
                <a:solidFill>
                  <a:schemeClr val="folHlink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HCL Operations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/>
              <a:t>Classify by type of value returned</a:t>
            </a:r>
          </a:p>
          <a:p>
            <a:r>
              <a:rPr lang="en-US"/>
              <a:t>Boolean Expressions</a:t>
            </a:r>
          </a:p>
          <a:p>
            <a:pPr lvl="1"/>
            <a:r>
              <a:rPr lang="en-US"/>
              <a:t>Logic Operations</a:t>
            </a:r>
          </a:p>
          <a:p>
            <a:pPr lvl="2"/>
            <a:r>
              <a:rPr lang="en-US"/>
              <a:t> </a:t>
            </a:r>
            <a:r>
              <a:rPr lang="en-US">
                <a:latin typeface="Courier New" pitchFamily="49" charset="0"/>
              </a:rPr>
              <a:t>a &amp;&amp; 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a || 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!a</a:t>
            </a:r>
          </a:p>
          <a:p>
            <a:pPr lvl="1"/>
            <a:r>
              <a:rPr lang="en-US"/>
              <a:t>Word Comparisons</a:t>
            </a:r>
          </a:p>
          <a:p>
            <a:pPr lvl="2"/>
            <a:r>
              <a:rPr lang="en-US">
                <a:latin typeface="Courier New" pitchFamily="49" charset="0"/>
              </a:rPr>
              <a:t>A == 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A != 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A &lt; 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A &lt;= 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A &gt;= 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A &gt; B</a:t>
            </a:r>
          </a:p>
          <a:p>
            <a:pPr lvl="1"/>
            <a:r>
              <a:rPr lang="en-US"/>
              <a:t>Set Membership</a:t>
            </a:r>
          </a:p>
          <a:p>
            <a:pPr lvl="2"/>
            <a:r>
              <a:rPr lang="en-US"/>
              <a:t> </a:t>
            </a:r>
            <a:r>
              <a:rPr lang="en-US">
                <a:latin typeface="Courier New" pitchFamily="49" charset="0"/>
              </a:rPr>
              <a:t>A in { B, C, D }</a:t>
            </a:r>
          </a:p>
          <a:p>
            <a:pPr lvl="3"/>
            <a:r>
              <a:rPr lang="en-US"/>
              <a:t>Same as </a:t>
            </a:r>
            <a:r>
              <a:rPr lang="en-US">
                <a:latin typeface="Courier New" pitchFamily="49" charset="0"/>
              </a:rPr>
              <a:t>A == B || A == C || A == D</a:t>
            </a:r>
          </a:p>
          <a:p>
            <a:r>
              <a:rPr lang="en-US"/>
              <a:t>Word Expressions</a:t>
            </a:r>
          </a:p>
          <a:p>
            <a:pPr lvl="1"/>
            <a:r>
              <a:rPr lang="en-US"/>
              <a:t>Case expressions</a:t>
            </a:r>
          </a:p>
          <a:p>
            <a:pPr lvl="2"/>
            <a:r>
              <a:rPr lang="en-US"/>
              <a:t> </a:t>
            </a:r>
            <a:r>
              <a:rPr lang="en-US">
                <a:latin typeface="Courier New" pitchFamily="49" charset="0"/>
              </a:rPr>
              <a:t>[ a : A; b : B; c : C ]</a:t>
            </a:r>
          </a:p>
          <a:p>
            <a:pPr lvl="2"/>
            <a:r>
              <a:rPr lang="en-US"/>
              <a:t>Evaluate test expressions </a:t>
            </a:r>
            <a:r>
              <a:rPr lang="en-US">
                <a:latin typeface="Courier New" pitchFamily="49" charset="0"/>
              </a:rPr>
              <a:t>a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c</a:t>
            </a:r>
            <a:r>
              <a:rPr lang="en-US"/>
              <a:t>, … in sequence</a:t>
            </a:r>
          </a:p>
          <a:p>
            <a:pPr lvl="2"/>
            <a:r>
              <a:rPr lang="en-US"/>
              <a:t>Return word expression </a:t>
            </a:r>
            <a:r>
              <a:rPr lang="en-US">
                <a:latin typeface="Courier New" pitchFamily="49" charset="0"/>
              </a:rPr>
              <a:t>A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B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C</a:t>
            </a:r>
            <a:r>
              <a:rPr lang="en-US"/>
              <a:t>, … for first successful test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07" name="Rectangle 79"/>
          <p:cNvSpPr>
            <a:spLocks noChangeArrowheads="1"/>
          </p:cNvSpPr>
          <p:nvPr/>
        </p:nvSpPr>
        <p:spPr bwMode="auto">
          <a:xfrm>
            <a:off x="7239000" y="6172200"/>
            <a:ext cx="1676400" cy="673100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29808" name="Rectangle 80"/>
          <p:cNvSpPr>
            <a:spLocks noGrp="1" noChangeArrowheads="1"/>
          </p:cNvSpPr>
          <p:nvPr>
            <p:ph type="title"/>
          </p:nvPr>
        </p:nvSpPr>
        <p:spPr>
          <a:xfrm>
            <a:off x="404813" y="357187"/>
            <a:ext cx="5614987" cy="779463"/>
          </a:xfrm>
        </p:spPr>
        <p:txBody>
          <a:bodyPr/>
          <a:lstStyle/>
          <a:p>
            <a:r>
              <a:rPr lang="en-US" dirty="0"/>
              <a:t>SEQ Hardware Structure</a:t>
            </a:r>
          </a:p>
        </p:txBody>
      </p:sp>
      <p:sp>
        <p:nvSpPr>
          <p:cNvPr id="329809" name="Rectangle 81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4662487" cy="5213350"/>
          </a:xfrm>
        </p:spPr>
        <p:txBody>
          <a:bodyPr/>
          <a:lstStyle/>
          <a:p>
            <a:r>
              <a:rPr lang="en-US" sz="2000" dirty="0"/>
              <a:t>State</a:t>
            </a:r>
          </a:p>
          <a:p>
            <a:pPr lvl="1"/>
            <a:r>
              <a:rPr lang="en-US" sz="1800" dirty="0"/>
              <a:t>Program counter register (PC)</a:t>
            </a:r>
          </a:p>
          <a:p>
            <a:pPr lvl="1"/>
            <a:r>
              <a:rPr lang="en-US" sz="1800" dirty="0"/>
              <a:t>Condition code register (CC)</a:t>
            </a:r>
          </a:p>
          <a:p>
            <a:pPr lvl="1"/>
            <a:r>
              <a:rPr lang="en-US" sz="1800" dirty="0"/>
              <a:t>Register File</a:t>
            </a:r>
          </a:p>
          <a:p>
            <a:pPr lvl="1"/>
            <a:r>
              <a:rPr lang="en-US" sz="1800" dirty="0"/>
              <a:t>Memories</a:t>
            </a:r>
          </a:p>
          <a:p>
            <a:pPr lvl="2"/>
            <a:r>
              <a:rPr lang="en-US" sz="1600" dirty="0"/>
              <a:t>Access same memory space</a:t>
            </a:r>
          </a:p>
          <a:p>
            <a:pPr lvl="2"/>
            <a:r>
              <a:rPr lang="en-US" sz="1600" dirty="0"/>
              <a:t>Data: for reading/writing program data</a:t>
            </a:r>
          </a:p>
          <a:p>
            <a:pPr lvl="2"/>
            <a:r>
              <a:rPr lang="en-US" sz="1600" dirty="0"/>
              <a:t>Instruction: for reading instructions</a:t>
            </a:r>
          </a:p>
          <a:p>
            <a:r>
              <a:rPr lang="en-US" sz="2000" dirty="0"/>
              <a:t>Instruction Flow</a:t>
            </a:r>
          </a:p>
          <a:p>
            <a:pPr lvl="1"/>
            <a:r>
              <a:rPr lang="en-US" sz="1800" dirty="0"/>
              <a:t>Read instruction at address specified by PC</a:t>
            </a:r>
          </a:p>
          <a:p>
            <a:pPr lvl="1"/>
            <a:r>
              <a:rPr lang="en-US" sz="1800" dirty="0"/>
              <a:t>Process through stages</a:t>
            </a:r>
          </a:p>
          <a:p>
            <a:pPr lvl="1"/>
            <a:r>
              <a:rPr lang="en-US" sz="1800" dirty="0"/>
              <a:t>Update program counter</a:t>
            </a:r>
          </a:p>
        </p:txBody>
      </p:sp>
      <p:sp>
        <p:nvSpPr>
          <p:cNvPr id="329810" name="Freeform 82"/>
          <p:cNvSpPr>
            <a:spLocks/>
          </p:cNvSpPr>
          <p:nvPr/>
        </p:nvSpPr>
        <p:spPr bwMode="auto">
          <a:xfrm>
            <a:off x="6091238" y="5713413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11" name="Freeform 83"/>
          <p:cNvSpPr>
            <a:spLocks/>
          </p:cNvSpPr>
          <p:nvPr/>
        </p:nvSpPr>
        <p:spPr bwMode="auto">
          <a:xfrm>
            <a:off x="6981825" y="5713413"/>
            <a:ext cx="255588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0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0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12" name="Rectangle 84"/>
          <p:cNvSpPr>
            <a:spLocks noChangeArrowheads="1"/>
          </p:cNvSpPr>
          <p:nvPr/>
        </p:nvSpPr>
        <p:spPr bwMode="auto">
          <a:xfrm>
            <a:off x="6132513" y="322263"/>
            <a:ext cx="171450" cy="5053012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13" name="Rectangle 85"/>
          <p:cNvSpPr>
            <a:spLocks noChangeArrowheads="1"/>
          </p:cNvSpPr>
          <p:nvPr/>
        </p:nvSpPr>
        <p:spPr bwMode="auto">
          <a:xfrm>
            <a:off x="5983288" y="5445125"/>
            <a:ext cx="51593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329814" name="Rectangle 86"/>
          <p:cNvSpPr>
            <a:spLocks noChangeArrowheads="1"/>
          </p:cNvSpPr>
          <p:nvPr/>
        </p:nvSpPr>
        <p:spPr bwMode="auto">
          <a:xfrm>
            <a:off x="6032500" y="5564188"/>
            <a:ext cx="411163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29815" name="Rectangle 87"/>
          <p:cNvSpPr>
            <a:spLocks noChangeArrowheads="1"/>
          </p:cNvSpPr>
          <p:nvPr/>
        </p:nvSpPr>
        <p:spPr bwMode="auto">
          <a:xfrm>
            <a:off x="5635625" y="5386388"/>
            <a:ext cx="1150938" cy="344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16" name="Rectangle 88"/>
          <p:cNvSpPr>
            <a:spLocks noChangeArrowheads="1"/>
          </p:cNvSpPr>
          <p:nvPr/>
        </p:nvSpPr>
        <p:spPr bwMode="auto">
          <a:xfrm>
            <a:off x="5622925" y="5373688"/>
            <a:ext cx="1147763" cy="34131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17" name="Rectangle 89"/>
          <p:cNvSpPr>
            <a:spLocks noChangeArrowheads="1"/>
          </p:cNvSpPr>
          <p:nvPr/>
        </p:nvSpPr>
        <p:spPr bwMode="auto">
          <a:xfrm>
            <a:off x="5969000" y="5430838"/>
            <a:ext cx="51593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Instruction</a:t>
            </a:r>
            <a:endParaRPr lang="en-US"/>
          </a:p>
        </p:txBody>
      </p:sp>
      <p:sp>
        <p:nvSpPr>
          <p:cNvPr id="329818" name="Rectangle 90"/>
          <p:cNvSpPr>
            <a:spLocks noChangeArrowheads="1"/>
          </p:cNvSpPr>
          <p:nvPr/>
        </p:nvSpPr>
        <p:spPr bwMode="auto">
          <a:xfrm>
            <a:off x="6018213" y="5549900"/>
            <a:ext cx="41116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29819" name="Rectangle 91"/>
          <p:cNvSpPr>
            <a:spLocks noChangeArrowheads="1"/>
          </p:cNvSpPr>
          <p:nvPr/>
        </p:nvSpPr>
        <p:spPr bwMode="auto">
          <a:xfrm>
            <a:off x="7054850" y="5445125"/>
            <a:ext cx="1873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329820" name="Rectangle 92"/>
          <p:cNvSpPr>
            <a:spLocks noChangeArrowheads="1"/>
          </p:cNvSpPr>
          <p:nvPr/>
        </p:nvSpPr>
        <p:spPr bwMode="auto">
          <a:xfrm>
            <a:off x="6905625" y="5564188"/>
            <a:ext cx="4921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329821" name="Rectangle 93"/>
          <p:cNvSpPr>
            <a:spLocks noChangeArrowheads="1"/>
          </p:cNvSpPr>
          <p:nvPr/>
        </p:nvSpPr>
        <p:spPr bwMode="auto">
          <a:xfrm>
            <a:off x="6865938" y="5386388"/>
            <a:ext cx="515937" cy="3444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22" name="Rectangle 94"/>
          <p:cNvSpPr>
            <a:spLocks noChangeArrowheads="1"/>
          </p:cNvSpPr>
          <p:nvPr/>
        </p:nvSpPr>
        <p:spPr bwMode="auto">
          <a:xfrm>
            <a:off x="6854825" y="5373688"/>
            <a:ext cx="511175" cy="341312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23" name="Rectangle 95"/>
          <p:cNvSpPr>
            <a:spLocks noChangeArrowheads="1"/>
          </p:cNvSpPr>
          <p:nvPr/>
        </p:nvSpPr>
        <p:spPr bwMode="auto">
          <a:xfrm>
            <a:off x="7040563" y="5430838"/>
            <a:ext cx="1873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sp>
        <p:nvSpPr>
          <p:cNvPr id="329824" name="Rectangle 96"/>
          <p:cNvSpPr>
            <a:spLocks noChangeArrowheads="1"/>
          </p:cNvSpPr>
          <p:nvPr/>
        </p:nvSpPr>
        <p:spPr bwMode="auto">
          <a:xfrm>
            <a:off x="6891338" y="5549900"/>
            <a:ext cx="492125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increment</a:t>
            </a:r>
            <a:endParaRPr lang="en-US"/>
          </a:p>
        </p:txBody>
      </p:sp>
      <p:sp>
        <p:nvSpPr>
          <p:cNvPr id="329825" name="Rectangle 97"/>
          <p:cNvSpPr>
            <a:spLocks noChangeArrowheads="1"/>
          </p:cNvSpPr>
          <p:nvPr/>
        </p:nvSpPr>
        <p:spPr bwMode="auto">
          <a:xfrm>
            <a:off x="6734175" y="2894013"/>
            <a:ext cx="1920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329826" name="Rectangle 98"/>
          <p:cNvSpPr>
            <a:spLocks noChangeArrowheads="1"/>
          </p:cNvSpPr>
          <p:nvPr/>
        </p:nvSpPr>
        <p:spPr bwMode="auto">
          <a:xfrm>
            <a:off x="6654800" y="2838450"/>
            <a:ext cx="301625" cy="2174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27" name="Rectangle 99"/>
          <p:cNvSpPr>
            <a:spLocks noChangeArrowheads="1"/>
          </p:cNvSpPr>
          <p:nvPr/>
        </p:nvSpPr>
        <p:spPr bwMode="auto">
          <a:xfrm>
            <a:off x="6642100" y="2827338"/>
            <a:ext cx="298450" cy="21272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28" name="Rectangle 100"/>
          <p:cNvSpPr>
            <a:spLocks noChangeArrowheads="1"/>
          </p:cNvSpPr>
          <p:nvPr/>
        </p:nvSpPr>
        <p:spPr bwMode="auto">
          <a:xfrm>
            <a:off x="6719888" y="2879725"/>
            <a:ext cx="19208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CC</a:t>
            </a:r>
            <a:endParaRPr lang="en-US"/>
          </a:p>
        </p:txBody>
      </p:sp>
      <p:sp>
        <p:nvSpPr>
          <p:cNvPr id="329829" name="Rectangle 101"/>
          <p:cNvSpPr>
            <a:spLocks noChangeArrowheads="1"/>
          </p:cNvSpPr>
          <p:nvPr/>
        </p:nvSpPr>
        <p:spPr bwMode="auto">
          <a:xfrm>
            <a:off x="7261225" y="2957513"/>
            <a:ext cx="242888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grpSp>
        <p:nvGrpSpPr>
          <p:cNvPr id="329832" name="Group 104"/>
          <p:cNvGrpSpPr>
            <a:grpSpLocks/>
          </p:cNvGrpSpPr>
          <p:nvPr/>
        </p:nvGrpSpPr>
        <p:grpSpPr bwMode="auto">
          <a:xfrm>
            <a:off x="6981825" y="2870200"/>
            <a:ext cx="736600" cy="268288"/>
            <a:chOff x="4398" y="1808"/>
            <a:chExt cx="464" cy="169"/>
          </a:xfrm>
        </p:grpSpPr>
        <p:sp>
          <p:nvSpPr>
            <p:cNvPr id="329830" name="Freeform 102"/>
            <p:cNvSpPr>
              <a:spLocks/>
            </p:cNvSpPr>
            <p:nvPr/>
          </p:nvSpPr>
          <p:spPr bwMode="auto">
            <a:xfrm>
              <a:off x="4407" y="1817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8" y="0"/>
                </a:cxn>
                <a:cxn ang="0">
                  <a:pos x="683" y="0"/>
                </a:cxn>
                <a:cxn ang="0">
                  <a:pos x="910" y="321"/>
                </a:cxn>
                <a:cxn ang="0">
                  <a:pos x="0" y="321"/>
                </a:cxn>
              </a:cxnLst>
              <a:rect l="0" t="0" r="r" b="b"/>
              <a:pathLst>
                <a:path w="910" h="321">
                  <a:moveTo>
                    <a:pt x="0" y="321"/>
                  </a:moveTo>
                  <a:lnTo>
                    <a:pt x="228" y="0"/>
                  </a:lnTo>
                  <a:lnTo>
                    <a:pt x="683" y="0"/>
                  </a:lnTo>
                  <a:lnTo>
                    <a:pt x="910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31" name="Freeform 103"/>
            <p:cNvSpPr>
              <a:spLocks/>
            </p:cNvSpPr>
            <p:nvPr/>
          </p:nvSpPr>
          <p:spPr bwMode="auto">
            <a:xfrm>
              <a:off x="4398" y="1808"/>
              <a:ext cx="455" cy="16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27" y="0"/>
                </a:cxn>
                <a:cxn ang="0">
                  <a:pos x="682" y="0"/>
                </a:cxn>
                <a:cxn ang="0">
                  <a:pos x="909" y="321"/>
                </a:cxn>
                <a:cxn ang="0">
                  <a:pos x="0" y="321"/>
                </a:cxn>
              </a:cxnLst>
              <a:rect l="0" t="0" r="r" b="b"/>
              <a:pathLst>
                <a:path w="909" h="321">
                  <a:moveTo>
                    <a:pt x="0" y="321"/>
                  </a:moveTo>
                  <a:lnTo>
                    <a:pt x="227" y="0"/>
                  </a:lnTo>
                  <a:lnTo>
                    <a:pt x="682" y="0"/>
                  </a:lnTo>
                  <a:lnTo>
                    <a:pt x="909" y="321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CC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9833" name="Rectangle 105"/>
          <p:cNvSpPr>
            <a:spLocks noChangeArrowheads="1"/>
          </p:cNvSpPr>
          <p:nvPr/>
        </p:nvSpPr>
        <p:spPr bwMode="auto">
          <a:xfrm>
            <a:off x="7246938" y="2943225"/>
            <a:ext cx="242887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</a:t>
            </a:r>
            <a:endParaRPr lang="en-US"/>
          </a:p>
        </p:txBody>
      </p:sp>
      <p:sp>
        <p:nvSpPr>
          <p:cNvPr id="329834" name="Rectangle 106"/>
          <p:cNvSpPr>
            <a:spLocks noChangeArrowheads="1"/>
          </p:cNvSpPr>
          <p:nvPr/>
        </p:nvSpPr>
        <p:spPr bwMode="auto">
          <a:xfrm>
            <a:off x="6934200" y="1519238"/>
            <a:ext cx="26035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29835" name="Rectangle 107"/>
          <p:cNvSpPr>
            <a:spLocks noChangeArrowheads="1"/>
          </p:cNvSpPr>
          <p:nvPr/>
        </p:nvSpPr>
        <p:spPr bwMode="auto">
          <a:xfrm>
            <a:off x="6859588" y="1636713"/>
            <a:ext cx="4111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sp>
        <p:nvSpPr>
          <p:cNvPr id="329836" name="Rectangle 108"/>
          <p:cNvSpPr>
            <a:spLocks noChangeArrowheads="1"/>
          </p:cNvSpPr>
          <p:nvPr/>
        </p:nvSpPr>
        <p:spPr bwMode="auto">
          <a:xfrm>
            <a:off x="6738938" y="1438275"/>
            <a:ext cx="600075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37" name="Rectangle 109"/>
          <p:cNvSpPr>
            <a:spLocks noChangeArrowheads="1"/>
          </p:cNvSpPr>
          <p:nvPr/>
        </p:nvSpPr>
        <p:spPr bwMode="auto">
          <a:xfrm>
            <a:off x="6727825" y="1425575"/>
            <a:ext cx="595313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38" name="Rectangle 110"/>
          <p:cNvSpPr>
            <a:spLocks noChangeArrowheads="1"/>
          </p:cNvSpPr>
          <p:nvPr/>
        </p:nvSpPr>
        <p:spPr bwMode="auto">
          <a:xfrm>
            <a:off x="6919913" y="1504950"/>
            <a:ext cx="26035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Data</a:t>
            </a:r>
            <a:endParaRPr lang="en-US"/>
          </a:p>
        </p:txBody>
      </p:sp>
      <p:sp>
        <p:nvSpPr>
          <p:cNvPr id="329839" name="Rectangle 111"/>
          <p:cNvSpPr>
            <a:spLocks noChangeArrowheads="1"/>
          </p:cNvSpPr>
          <p:nvPr/>
        </p:nvSpPr>
        <p:spPr bwMode="auto">
          <a:xfrm>
            <a:off x="6846888" y="1622425"/>
            <a:ext cx="411162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memory</a:t>
            </a:r>
            <a:endParaRPr lang="en-US"/>
          </a:p>
        </p:txBody>
      </p:sp>
      <p:grpSp>
        <p:nvGrpSpPr>
          <p:cNvPr id="329842" name="Group 114"/>
          <p:cNvGrpSpPr>
            <a:grpSpLocks/>
          </p:cNvGrpSpPr>
          <p:nvPr/>
        </p:nvGrpSpPr>
        <p:grpSpPr bwMode="auto">
          <a:xfrm>
            <a:off x="6940550" y="2884488"/>
            <a:ext cx="196850" cy="55562"/>
            <a:chOff x="4372" y="1817"/>
            <a:chExt cx="124" cy="35"/>
          </a:xfrm>
        </p:grpSpPr>
        <p:sp>
          <p:nvSpPr>
            <p:cNvPr id="329840" name="Line 112"/>
            <p:cNvSpPr>
              <a:spLocks noChangeShapeType="1"/>
            </p:cNvSpPr>
            <p:nvPr/>
          </p:nvSpPr>
          <p:spPr bwMode="auto">
            <a:xfrm flipH="1">
              <a:off x="4405" y="1834"/>
              <a:ext cx="91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41" name="Freeform 113"/>
            <p:cNvSpPr>
              <a:spLocks/>
            </p:cNvSpPr>
            <p:nvPr/>
          </p:nvSpPr>
          <p:spPr bwMode="auto">
            <a:xfrm>
              <a:off x="4372" y="1817"/>
              <a:ext cx="35" cy="35"/>
            </a:xfrm>
            <a:custGeom>
              <a:avLst/>
              <a:gdLst/>
              <a:ahLst/>
              <a:cxnLst>
                <a:cxn ang="0">
                  <a:pos x="70" y="0"/>
                </a:cxn>
                <a:cxn ang="0">
                  <a:pos x="0" y="35"/>
                </a:cxn>
                <a:cxn ang="0">
                  <a:pos x="70" y="70"/>
                </a:cxn>
                <a:cxn ang="0">
                  <a:pos x="70" y="0"/>
                </a:cxn>
              </a:cxnLst>
              <a:rect l="0" t="0" r="r" b="b"/>
              <a:pathLst>
                <a:path w="70" h="70">
                  <a:moveTo>
                    <a:pt x="70" y="0"/>
                  </a:moveTo>
                  <a:lnTo>
                    <a:pt x="0" y="35"/>
                  </a:lnTo>
                  <a:lnTo>
                    <a:pt x="70" y="70"/>
                  </a:lnTo>
                  <a:lnTo>
                    <a:pt x="7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9843" name="Rectangle 115"/>
          <p:cNvSpPr>
            <a:spLocks noChangeArrowheads="1"/>
          </p:cNvSpPr>
          <p:nvPr/>
        </p:nvSpPr>
        <p:spPr bwMode="auto">
          <a:xfrm>
            <a:off x="5029200" y="5502275"/>
            <a:ext cx="404813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44" name="Rectangle 116"/>
          <p:cNvSpPr>
            <a:spLocks noChangeArrowheads="1"/>
          </p:cNvSpPr>
          <p:nvPr/>
        </p:nvSpPr>
        <p:spPr bwMode="auto">
          <a:xfrm>
            <a:off x="4953000" y="5562600"/>
            <a:ext cx="5413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Fetch</a:t>
            </a:r>
            <a:endParaRPr lang="en-US" sz="1600"/>
          </a:p>
        </p:txBody>
      </p:sp>
      <p:sp>
        <p:nvSpPr>
          <p:cNvPr id="329845" name="Rectangle 117"/>
          <p:cNvSpPr>
            <a:spLocks noChangeArrowheads="1"/>
          </p:cNvSpPr>
          <p:nvPr/>
        </p:nvSpPr>
        <p:spPr bwMode="auto">
          <a:xfrm>
            <a:off x="5029200" y="4356100"/>
            <a:ext cx="51117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46" name="Rectangle 118"/>
          <p:cNvSpPr>
            <a:spLocks noChangeArrowheads="1"/>
          </p:cNvSpPr>
          <p:nvPr/>
        </p:nvSpPr>
        <p:spPr bwMode="auto">
          <a:xfrm>
            <a:off x="4953000" y="4343400"/>
            <a:ext cx="73183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Decode</a:t>
            </a:r>
            <a:endParaRPr lang="en-US" sz="1600"/>
          </a:p>
        </p:txBody>
      </p:sp>
      <p:sp>
        <p:nvSpPr>
          <p:cNvPr id="329847" name="Rectangle 119"/>
          <p:cNvSpPr>
            <a:spLocks noChangeArrowheads="1"/>
          </p:cNvSpPr>
          <p:nvPr/>
        </p:nvSpPr>
        <p:spPr bwMode="auto">
          <a:xfrm>
            <a:off x="5029200" y="2911475"/>
            <a:ext cx="5365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48" name="Rectangle 120"/>
          <p:cNvSpPr>
            <a:spLocks noChangeArrowheads="1"/>
          </p:cNvSpPr>
          <p:nvPr/>
        </p:nvSpPr>
        <p:spPr bwMode="auto">
          <a:xfrm>
            <a:off x="4953000" y="2971800"/>
            <a:ext cx="77787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Execute</a:t>
            </a:r>
            <a:endParaRPr lang="en-US" sz="1600"/>
          </a:p>
        </p:txBody>
      </p:sp>
      <p:sp>
        <p:nvSpPr>
          <p:cNvPr id="329849" name="Rectangle 121"/>
          <p:cNvSpPr>
            <a:spLocks noChangeArrowheads="1"/>
          </p:cNvSpPr>
          <p:nvPr/>
        </p:nvSpPr>
        <p:spPr bwMode="auto">
          <a:xfrm>
            <a:off x="5029200" y="1554163"/>
            <a:ext cx="536575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50" name="Rectangle 122"/>
          <p:cNvSpPr>
            <a:spLocks noChangeArrowheads="1"/>
          </p:cNvSpPr>
          <p:nvPr/>
        </p:nvSpPr>
        <p:spPr bwMode="auto">
          <a:xfrm>
            <a:off x="4953000" y="1600200"/>
            <a:ext cx="776288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Memory</a:t>
            </a:r>
            <a:endParaRPr lang="en-US" sz="1600"/>
          </a:p>
        </p:txBody>
      </p:sp>
      <p:sp>
        <p:nvSpPr>
          <p:cNvPr id="329851" name="Rectangle 123"/>
          <p:cNvSpPr>
            <a:spLocks noChangeArrowheads="1"/>
          </p:cNvSpPr>
          <p:nvPr/>
        </p:nvSpPr>
        <p:spPr bwMode="auto">
          <a:xfrm>
            <a:off x="5029200" y="746125"/>
            <a:ext cx="676275" cy="188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52" name="Rectangle 124"/>
          <p:cNvSpPr>
            <a:spLocks noChangeArrowheads="1"/>
          </p:cNvSpPr>
          <p:nvPr/>
        </p:nvSpPr>
        <p:spPr bwMode="auto">
          <a:xfrm>
            <a:off x="4953000" y="762000"/>
            <a:ext cx="10287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Write back</a:t>
            </a:r>
            <a:endParaRPr lang="en-US" sz="1600"/>
          </a:p>
        </p:txBody>
      </p:sp>
      <p:sp>
        <p:nvSpPr>
          <p:cNvPr id="329853" name="Rectangle 125"/>
          <p:cNvSpPr>
            <a:spLocks noChangeArrowheads="1"/>
          </p:cNvSpPr>
          <p:nvPr/>
        </p:nvSpPr>
        <p:spPr bwMode="auto">
          <a:xfrm>
            <a:off x="5495925" y="4906963"/>
            <a:ext cx="595313" cy="40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54" name="Rectangle 126"/>
          <p:cNvSpPr>
            <a:spLocks noChangeArrowheads="1"/>
          </p:cNvSpPr>
          <p:nvPr/>
        </p:nvSpPr>
        <p:spPr bwMode="auto">
          <a:xfrm>
            <a:off x="5622925" y="4938713"/>
            <a:ext cx="24447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>
                <a:solidFill>
                  <a:srgbClr val="000000"/>
                </a:solidFill>
              </a:rPr>
              <a:t>icode</a:t>
            </a:r>
            <a:endParaRPr lang="en-US" sz="800"/>
          </a:p>
        </p:txBody>
      </p:sp>
      <p:sp>
        <p:nvSpPr>
          <p:cNvPr id="329855" name="Rectangle 127"/>
          <p:cNvSpPr>
            <a:spLocks noChangeArrowheads="1"/>
          </p:cNvSpPr>
          <p:nvPr/>
        </p:nvSpPr>
        <p:spPr bwMode="auto">
          <a:xfrm>
            <a:off x="5818188" y="4938713"/>
            <a:ext cx="114300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 b="0">
                <a:solidFill>
                  <a:srgbClr val="000000"/>
                </a:solidFill>
              </a:rPr>
              <a:t>, </a:t>
            </a:r>
            <a:endParaRPr lang="en-US" sz="1600"/>
          </a:p>
        </p:txBody>
      </p:sp>
      <p:sp>
        <p:nvSpPr>
          <p:cNvPr id="329856" name="Rectangle 128"/>
          <p:cNvSpPr>
            <a:spLocks noChangeArrowheads="1"/>
          </p:cNvSpPr>
          <p:nvPr/>
        </p:nvSpPr>
        <p:spPr bwMode="auto">
          <a:xfrm>
            <a:off x="5902325" y="4938713"/>
            <a:ext cx="1651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ifun</a:t>
            </a:r>
            <a:endParaRPr lang="en-US"/>
          </a:p>
        </p:txBody>
      </p:sp>
      <p:sp>
        <p:nvSpPr>
          <p:cNvPr id="329857" name="Rectangle 129"/>
          <p:cNvSpPr>
            <a:spLocks noChangeArrowheads="1"/>
          </p:cNvSpPr>
          <p:nvPr/>
        </p:nvSpPr>
        <p:spPr bwMode="auto">
          <a:xfrm>
            <a:off x="5757863" y="5057775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800" b="0">
                <a:solidFill>
                  <a:srgbClr val="000000"/>
                </a:solidFill>
              </a:rPr>
              <a:t>rA</a:t>
            </a:r>
            <a:endParaRPr lang="en-US" sz="800"/>
          </a:p>
        </p:txBody>
      </p:sp>
      <p:sp>
        <p:nvSpPr>
          <p:cNvPr id="329858" name="Rectangle 130"/>
          <p:cNvSpPr>
            <a:spLocks noChangeArrowheads="1"/>
          </p:cNvSpPr>
          <p:nvPr/>
        </p:nvSpPr>
        <p:spPr bwMode="auto">
          <a:xfrm>
            <a:off x="5884863" y="505777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29859" name="Rectangle 131"/>
          <p:cNvSpPr>
            <a:spLocks noChangeArrowheads="1"/>
          </p:cNvSpPr>
          <p:nvPr/>
        </p:nvSpPr>
        <p:spPr bwMode="auto">
          <a:xfrm>
            <a:off x="5962650" y="5057775"/>
            <a:ext cx="1016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rB</a:t>
            </a:r>
            <a:endParaRPr lang="en-US"/>
          </a:p>
        </p:txBody>
      </p:sp>
      <p:sp>
        <p:nvSpPr>
          <p:cNvPr id="329860" name="Rectangle 132"/>
          <p:cNvSpPr>
            <a:spLocks noChangeArrowheads="1"/>
          </p:cNvSpPr>
          <p:nvPr/>
        </p:nvSpPr>
        <p:spPr bwMode="auto">
          <a:xfrm>
            <a:off x="5864225" y="5175250"/>
            <a:ext cx="204788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valC</a:t>
            </a:r>
            <a:endParaRPr lang="en-US"/>
          </a:p>
        </p:txBody>
      </p:sp>
      <p:sp>
        <p:nvSpPr>
          <p:cNvPr id="329861" name="Rectangle 133"/>
          <p:cNvSpPr>
            <a:spLocks noChangeArrowheads="1"/>
          </p:cNvSpPr>
          <p:nvPr/>
        </p:nvSpPr>
        <p:spPr bwMode="auto">
          <a:xfrm>
            <a:off x="7300913" y="4491038"/>
            <a:ext cx="4238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29862" name="Rectangle 134"/>
          <p:cNvSpPr>
            <a:spLocks noChangeArrowheads="1"/>
          </p:cNvSpPr>
          <p:nvPr/>
        </p:nvSpPr>
        <p:spPr bwMode="auto">
          <a:xfrm>
            <a:off x="7421563" y="4608513"/>
            <a:ext cx="1762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29863" name="Rectangle 135"/>
          <p:cNvSpPr>
            <a:spLocks noChangeArrowheads="1"/>
          </p:cNvSpPr>
          <p:nvPr/>
        </p:nvSpPr>
        <p:spPr bwMode="auto">
          <a:xfrm>
            <a:off x="7205663" y="4410075"/>
            <a:ext cx="557212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64" name="Rectangle 136"/>
          <p:cNvSpPr>
            <a:spLocks noChangeArrowheads="1"/>
          </p:cNvSpPr>
          <p:nvPr/>
        </p:nvSpPr>
        <p:spPr bwMode="auto">
          <a:xfrm>
            <a:off x="7194550" y="4397375"/>
            <a:ext cx="552450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65" name="Rectangle 137"/>
          <p:cNvSpPr>
            <a:spLocks noChangeArrowheads="1"/>
          </p:cNvSpPr>
          <p:nvPr/>
        </p:nvSpPr>
        <p:spPr bwMode="auto">
          <a:xfrm>
            <a:off x="7286625" y="4476750"/>
            <a:ext cx="42386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29866" name="Rectangle 138"/>
          <p:cNvSpPr>
            <a:spLocks noChangeArrowheads="1"/>
          </p:cNvSpPr>
          <p:nvPr/>
        </p:nvSpPr>
        <p:spPr bwMode="auto">
          <a:xfrm>
            <a:off x="7407275" y="4594225"/>
            <a:ext cx="1762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29867" name="Rectangle 139"/>
          <p:cNvSpPr>
            <a:spLocks noChangeArrowheads="1"/>
          </p:cNvSpPr>
          <p:nvPr/>
        </p:nvSpPr>
        <p:spPr bwMode="auto">
          <a:xfrm>
            <a:off x="7280275" y="43894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68" name="Rectangle 140"/>
          <p:cNvSpPr>
            <a:spLocks noChangeArrowheads="1"/>
          </p:cNvSpPr>
          <p:nvPr/>
        </p:nvSpPr>
        <p:spPr bwMode="auto">
          <a:xfrm>
            <a:off x="7340600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29869" name="Rectangle 141"/>
          <p:cNvSpPr>
            <a:spLocks noChangeArrowheads="1"/>
          </p:cNvSpPr>
          <p:nvPr/>
        </p:nvSpPr>
        <p:spPr bwMode="auto">
          <a:xfrm>
            <a:off x="7491413" y="4389438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70" name="Rectangle 142"/>
          <p:cNvSpPr>
            <a:spLocks noChangeArrowheads="1"/>
          </p:cNvSpPr>
          <p:nvPr/>
        </p:nvSpPr>
        <p:spPr bwMode="auto">
          <a:xfrm>
            <a:off x="7553325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29871" name="Rectangle 143"/>
          <p:cNvSpPr>
            <a:spLocks noChangeArrowheads="1"/>
          </p:cNvSpPr>
          <p:nvPr/>
        </p:nvSpPr>
        <p:spPr bwMode="auto">
          <a:xfrm>
            <a:off x="7620000" y="44402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72" name="Rectangle 144"/>
          <p:cNvSpPr>
            <a:spLocks noChangeArrowheads="1"/>
          </p:cNvSpPr>
          <p:nvPr/>
        </p:nvSpPr>
        <p:spPr bwMode="auto">
          <a:xfrm>
            <a:off x="7673975" y="4471988"/>
            <a:ext cx="968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329873" name="Rectangle 145"/>
          <p:cNvSpPr>
            <a:spLocks noChangeArrowheads="1"/>
          </p:cNvSpPr>
          <p:nvPr/>
        </p:nvSpPr>
        <p:spPr bwMode="auto">
          <a:xfrm>
            <a:off x="7620000" y="4652963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74" name="Rectangle 146"/>
          <p:cNvSpPr>
            <a:spLocks noChangeArrowheads="1"/>
          </p:cNvSpPr>
          <p:nvPr/>
        </p:nvSpPr>
        <p:spPr bwMode="auto">
          <a:xfrm>
            <a:off x="7680325" y="4683125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29875" name="Rectangle 147"/>
          <p:cNvSpPr>
            <a:spLocks noChangeArrowheads="1"/>
          </p:cNvSpPr>
          <p:nvPr/>
        </p:nvSpPr>
        <p:spPr bwMode="auto">
          <a:xfrm>
            <a:off x="7300913" y="4491038"/>
            <a:ext cx="42386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29876" name="Rectangle 148"/>
          <p:cNvSpPr>
            <a:spLocks noChangeArrowheads="1"/>
          </p:cNvSpPr>
          <p:nvPr/>
        </p:nvSpPr>
        <p:spPr bwMode="auto">
          <a:xfrm>
            <a:off x="7421563" y="4608513"/>
            <a:ext cx="1762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29877" name="Rectangle 149"/>
          <p:cNvSpPr>
            <a:spLocks noChangeArrowheads="1"/>
          </p:cNvSpPr>
          <p:nvPr/>
        </p:nvSpPr>
        <p:spPr bwMode="auto">
          <a:xfrm>
            <a:off x="7205663" y="4410075"/>
            <a:ext cx="557212" cy="3873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78" name="Rectangle 150"/>
          <p:cNvSpPr>
            <a:spLocks noChangeArrowheads="1"/>
          </p:cNvSpPr>
          <p:nvPr/>
        </p:nvSpPr>
        <p:spPr bwMode="auto">
          <a:xfrm>
            <a:off x="7194550" y="4397375"/>
            <a:ext cx="552450" cy="384175"/>
          </a:xfrm>
          <a:prstGeom prst="rect">
            <a:avLst/>
          </a:prstGeom>
          <a:solidFill>
            <a:srgbClr val="CC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79" name="Rectangle 151"/>
          <p:cNvSpPr>
            <a:spLocks noChangeArrowheads="1"/>
          </p:cNvSpPr>
          <p:nvPr/>
        </p:nvSpPr>
        <p:spPr bwMode="auto">
          <a:xfrm>
            <a:off x="7286625" y="4476750"/>
            <a:ext cx="42386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Register</a:t>
            </a:r>
            <a:endParaRPr lang="en-US"/>
          </a:p>
        </p:txBody>
      </p:sp>
      <p:sp>
        <p:nvSpPr>
          <p:cNvPr id="329880" name="Rectangle 152"/>
          <p:cNvSpPr>
            <a:spLocks noChangeArrowheads="1"/>
          </p:cNvSpPr>
          <p:nvPr/>
        </p:nvSpPr>
        <p:spPr bwMode="auto">
          <a:xfrm>
            <a:off x="7407275" y="4594225"/>
            <a:ext cx="1762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file</a:t>
            </a:r>
            <a:endParaRPr lang="en-US"/>
          </a:p>
        </p:txBody>
      </p:sp>
      <p:sp>
        <p:nvSpPr>
          <p:cNvPr id="329881" name="Rectangle 153"/>
          <p:cNvSpPr>
            <a:spLocks noChangeArrowheads="1"/>
          </p:cNvSpPr>
          <p:nvPr/>
        </p:nvSpPr>
        <p:spPr bwMode="auto">
          <a:xfrm>
            <a:off x="7280275" y="43894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82" name="Rectangle 154"/>
          <p:cNvSpPr>
            <a:spLocks noChangeArrowheads="1"/>
          </p:cNvSpPr>
          <p:nvPr/>
        </p:nvSpPr>
        <p:spPr bwMode="auto">
          <a:xfrm>
            <a:off x="7340600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A</a:t>
            </a:r>
            <a:endParaRPr lang="en-US"/>
          </a:p>
        </p:txBody>
      </p:sp>
      <p:sp>
        <p:nvSpPr>
          <p:cNvPr id="329883" name="Rectangle 155"/>
          <p:cNvSpPr>
            <a:spLocks noChangeArrowheads="1"/>
          </p:cNvSpPr>
          <p:nvPr/>
        </p:nvSpPr>
        <p:spPr bwMode="auto">
          <a:xfrm>
            <a:off x="7491413" y="4389438"/>
            <a:ext cx="17145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84" name="Rectangle 156"/>
          <p:cNvSpPr>
            <a:spLocks noChangeArrowheads="1"/>
          </p:cNvSpPr>
          <p:nvPr/>
        </p:nvSpPr>
        <p:spPr bwMode="auto">
          <a:xfrm>
            <a:off x="7553325" y="4419600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B</a:t>
            </a:r>
            <a:endParaRPr lang="en-US"/>
          </a:p>
        </p:txBody>
      </p:sp>
      <p:sp>
        <p:nvSpPr>
          <p:cNvPr id="329885" name="Rectangle 157"/>
          <p:cNvSpPr>
            <a:spLocks noChangeArrowheads="1"/>
          </p:cNvSpPr>
          <p:nvPr/>
        </p:nvSpPr>
        <p:spPr bwMode="auto">
          <a:xfrm>
            <a:off x="7620000" y="4440238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86" name="Rectangle 158"/>
          <p:cNvSpPr>
            <a:spLocks noChangeArrowheads="1"/>
          </p:cNvSpPr>
          <p:nvPr/>
        </p:nvSpPr>
        <p:spPr bwMode="auto">
          <a:xfrm>
            <a:off x="7673975" y="4471988"/>
            <a:ext cx="968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M</a:t>
            </a:r>
            <a:endParaRPr lang="en-US"/>
          </a:p>
        </p:txBody>
      </p:sp>
      <p:sp>
        <p:nvSpPr>
          <p:cNvPr id="329887" name="Rectangle 159"/>
          <p:cNvSpPr>
            <a:spLocks noChangeArrowheads="1"/>
          </p:cNvSpPr>
          <p:nvPr/>
        </p:nvSpPr>
        <p:spPr bwMode="auto">
          <a:xfrm>
            <a:off x="7620000" y="4652963"/>
            <a:ext cx="169863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88" name="Rectangle 160"/>
          <p:cNvSpPr>
            <a:spLocks noChangeArrowheads="1"/>
          </p:cNvSpPr>
          <p:nvPr/>
        </p:nvSpPr>
        <p:spPr bwMode="auto">
          <a:xfrm>
            <a:off x="7680325" y="4683125"/>
            <a:ext cx="84138" cy="10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600" b="0">
                <a:solidFill>
                  <a:srgbClr val="000000"/>
                </a:solidFill>
              </a:rPr>
              <a:t>E</a:t>
            </a:r>
            <a:endParaRPr lang="en-US"/>
          </a:p>
        </p:txBody>
      </p:sp>
      <p:sp>
        <p:nvSpPr>
          <p:cNvPr id="329889" name="Rectangle 161"/>
          <p:cNvSpPr>
            <a:spLocks noChangeArrowheads="1"/>
          </p:cNvSpPr>
          <p:nvPr/>
        </p:nvSpPr>
        <p:spPr bwMode="auto">
          <a:xfrm>
            <a:off x="6005513" y="6138863"/>
            <a:ext cx="425450" cy="212725"/>
          </a:xfrm>
          <a:prstGeom prst="rect">
            <a:avLst/>
          </a:prstGeom>
          <a:solidFill>
            <a:srgbClr val="FFFFFF"/>
          </a:solidFill>
          <a:ln w="476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890" name="Rectangle 162"/>
          <p:cNvSpPr>
            <a:spLocks noChangeArrowheads="1"/>
          </p:cNvSpPr>
          <p:nvPr/>
        </p:nvSpPr>
        <p:spPr bwMode="auto">
          <a:xfrm>
            <a:off x="6159500" y="6199188"/>
            <a:ext cx="163513" cy="11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700" b="0">
                <a:solidFill>
                  <a:srgbClr val="000000"/>
                </a:solidFill>
              </a:rPr>
              <a:t>PC</a:t>
            </a:r>
            <a:endParaRPr lang="en-US"/>
          </a:p>
        </p:txBody>
      </p:sp>
      <p:grpSp>
        <p:nvGrpSpPr>
          <p:cNvPr id="329907" name="Group 179"/>
          <p:cNvGrpSpPr>
            <a:grpSpLocks/>
          </p:cNvGrpSpPr>
          <p:nvPr/>
        </p:nvGrpSpPr>
        <p:grpSpPr bwMode="auto">
          <a:xfrm>
            <a:off x="6302375" y="2890838"/>
            <a:ext cx="346075" cy="42862"/>
            <a:chOff x="3970" y="1821"/>
            <a:chExt cx="218" cy="27"/>
          </a:xfrm>
        </p:grpSpPr>
        <p:sp>
          <p:nvSpPr>
            <p:cNvPr id="329891" name="Freeform 163"/>
            <p:cNvSpPr>
              <a:spLocks/>
            </p:cNvSpPr>
            <p:nvPr/>
          </p:nvSpPr>
          <p:spPr bwMode="auto">
            <a:xfrm>
              <a:off x="4181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92" name="Freeform 164"/>
            <p:cNvSpPr>
              <a:spLocks/>
            </p:cNvSpPr>
            <p:nvPr/>
          </p:nvSpPr>
          <p:spPr bwMode="auto">
            <a:xfrm>
              <a:off x="416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93" name="Freeform 165"/>
            <p:cNvSpPr>
              <a:spLocks/>
            </p:cNvSpPr>
            <p:nvPr/>
          </p:nvSpPr>
          <p:spPr bwMode="auto">
            <a:xfrm>
              <a:off x="4154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94" name="Freeform 166"/>
            <p:cNvSpPr>
              <a:spLocks/>
            </p:cNvSpPr>
            <p:nvPr/>
          </p:nvSpPr>
          <p:spPr bwMode="auto">
            <a:xfrm>
              <a:off x="4141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95" name="Freeform 167"/>
            <p:cNvSpPr>
              <a:spLocks/>
            </p:cNvSpPr>
            <p:nvPr/>
          </p:nvSpPr>
          <p:spPr bwMode="auto">
            <a:xfrm>
              <a:off x="4128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96" name="Freeform 168"/>
            <p:cNvSpPr>
              <a:spLocks/>
            </p:cNvSpPr>
            <p:nvPr/>
          </p:nvSpPr>
          <p:spPr bwMode="auto">
            <a:xfrm>
              <a:off x="411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97" name="Freeform 169"/>
            <p:cNvSpPr>
              <a:spLocks/>
            </p:cNvSpPr>
            <p:nvPr/>
          </p:nvSpPr>
          <p:spPr bwMode="auto">
            <a:xfrm>
              <a:off x="4101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98" name="Freeform 170"/>
            <p:cNvSpPr>
              <a:spLocks/>
            </p:cNvSpPr>
            <p:nvPr/>
          </p:nvSpPr>
          <p:spPr bwMode="auto">
            <a:xfrm>
              <a:off x="408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899" name="Freeform 171"/>
            <p:cNvSpPr>
              <a:spLocks/>
            </p:cNvSpPr>
            <p:nvPr/>
          </p:nvSpPr>
          <p:spPr bwMode="auto">
            <a:xfrm>
              <a:off x="407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00" name="Freeform 172"/>
            <p:cNvSpPr>
              <a:spLocks/>
            </p:cNvSpPr>
            <p:nvPr/>
          </p:nvSpPr>
          <p:spPr bwMode="auto">
            <a:xfrm>
              <a:off x="406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01" name="Freeform 173"/>
            <p:cNvSpPr>
              <a:spLocks/>
            </p:cNvSpPr>
            <p:nvPr/>
          </p:nvSpPr>
          <p:spPr bwMode="auto">
            <a:xfrm>
              <a:off x="4047" y="1831"/>
              <a:ext cx="7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02" name="Freeform 174"/>
            <p:cNvSpPr>
              <a:spLocks/>
            </p:cNvSpPr>
            <p:nvPr/>
          </p:nvSpPr>
          <p:spPr bwMode="auto">
            <a:xfrm>
              <a:off x="4034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03" name="Freeform 175"/>
            <p:cNvSpPr>
              <a:spLocks/>
            </p:cNvSpPr>
            <p:nvPr/>
          </p:nvSpPr>
          <p:spPr bwMode="auto">
            <a:xfrm>
              <a:off x="4021" y="1831"/>
              <a:ext cx="6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3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04" name="Freeform 176"/>
            <p:cNvSpPr>
              <a:spLocks/>
            </p:cNvSpPr>
            <p:nvPr/>
          </p:nvSpPr>
          <p:spPr bwMode="auto">
            <a:xfrm>
              <a:off x="4007" y="1831"/>
              <a:ext cx="7" cy="7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9" y="12"/>
                </a:cxn>
                <a:cxn ang="0">
                  <a:pos x="11" y="11"/>
                </a:cxn>
                <a:cxn ang="0">
                  <a:pos x="14" y="7"/>
                </a:cxn>
                <a:cxn ang="0">
                  <a:pos x="11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1"/>
                </a:cxn>
                <a:cxn ang="0">
                  <a:pos x="3" y="2"/>
                </a:cxn>
                <a:cxn ang="0">
                  <a:pos x="0" y="7"/>
                </a:cxn>
                <a:cxn ang="0">
                  <a:pos x="3" y="11"/>
                </a:cxn>
                <a:cxn ang="0">
                  <a:pos x="5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9" y="12"/>
                  </a:lnTo>
                  <a:lnTo>
                    <a:pt x="11" y="11"/>
                  </a:lnTo>
                  <a:lnTo>
                    <a:pt x="14" y="7"/>
                  </a:lnTo>
                  <a:lnTo>
                    <a:pt x="11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1"/>
                  </a:lnTo>
                  <a:lnTo>
                    <a:pt x="3" y="2"/>
                  </a:lnTo>
                  <a:lnTo>
                    <a:pt x="0" y="7"/>
                  </a:lnTo>
                  <a:lnTo>
                    <a:pt x="3" y="11"/>
                  </a:lnTo>
                  <a:lnTo>
                    <a:pt x="5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05" name="Freeform 177"/>
            <p:cNvSpPr>
              <a:spLocks/>
            </p:cNvSpPr>
            <p:nvPr/>
          </p:nvSpPr>
          <p:spPr bwMode="auto">
            <a:xfrm>
              <a:off x="3994" y="1831"/>
              <a:ext cx="6" cy="7"/>
            </a:xfrm>
            <a:custGeom>
              <a:avLst/>
              <a:gdLst/>
              <a:ahLst/>
              <a:cxnLst>
                <a:cxn ang="0">
                  <a:pos x="6" y="13"/>
                </a:cxn>
                <a:cxn ang="0">
                  <a:pos x="8" y="12"/>
                </a:cxn>
                <a:cxn ang="0">
                  <a:pos x="11" y="11"/>
                </a:cxn>
                <a:cxn ang="0">
                  <a:pos x="13" y="7"/>
                </a:cxn>
                <a:cxn ang="0">
                  <a:pos x="11" y="2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4" y="1"/>
                </a:cxn>
                <a:cxn ang="0">
                  <a:pos x="2" y="2"/>
                </a:cxn>
                <a:cxn ang="0">
                  <a:pos x="0" y="7"/>
                </a:cxn>
                <a:cxn ang="0">
                  <a:pos x="2" y="11"/>
                </a:cxn>
                <a:cxn ang="0">
                  <a:pos x="4" y="13"/>
                </a:cxn>
                <a:cxn ang="0">
                  <a:pos x="6" y="13"/>
                </a:cxn>
              </a:cxnLst>
              <a:rect l="0" t="0" r="r" b="b"/>
              <a:pathLst>
                <a:path w="13" h="13">
                  <a:moveTo>
                    <a:pt x="6" y="13"/>
                  </a:moveTo>
                  <a:lnTo>
                    <a:pt x="8" y="12"/>
                  </a:lnTo>
                  <a:lnTo>
                    <a:pt x="11" y="11"/>
                  </a:lnTo>
                  <a:lnTo>
                    <a:pt x="13" y="7"/>
                  </a:lnTo>
                  <a:lnTo>
                    <a:pt x="11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6" y="0"/>
                  </a:lnTo>
                  <a:lnTo>
                    <a:pt x="4" y="1"/>
                  </a:lnTo>
                  <a:lnTo>
                    <a:pt x="2" y="2"/>
                  </a:lnTo>
                  <a:lnTo>
                    <a:pt x="0" y="7"/>
                  </a:lnTo>
                  <a:lnTo>
                    <a:pt x="2" y="11"/>
                  </a:lnTo>
                  <a:lnTo>
                    <a:pt x="4" y="13"/>
                  </a:lnTo>
                  <a:lnTo>
                    <a:pt x="6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9906" name="Freeform 178"/>
            <p:cNvSpPr>
              <a:spLocks/>
            </p:cNvSpPr>
            <p:nvPr/>
          </p:nvSpPr>
          <p:spPr bwMode="auto">
            <a:xfrm>
              <a:off x="3970" y="1821"/>
              <a:ext cx="28" cy="27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0" y="27"/>
                </a:cxn>
                <a:cxn ang="0">
                  <a:pos x="55" y="55"/>
                </a:cxn>
                <a:cxn ang="0">
                  <a:pos x="55" y="0"/>
                </a:cxn>
              </a:cxnLst>
              <a:rect l="0" t="0" r="r" b="b"/>
              <a:pathLst>
                <a:path w="55" h="55">
                  <a:moveTo>
                    <a:pt x="55" y="0"/>
                  </a:moveTo>
                  <a:lnTo>
                    <a:pt x="0" y="27"/>
                  </a:lnTo>
                  <a:lnTo>
                    <a:pt x="55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9908" name="Rectangle 180"/>
          <p:cNvSpPr>
            <a:spLocks noChangeArrowheads="1"/>
          </p:cNvSpPr>
          <p:nvPr/>
        </p:nvSpPr>
        <p:spPr bwMode="auto">
          <a:xfrm>
            <a:off x="7067550" y="5076825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09" name="Rectangle 181"/>
          <p:cNvSpPr>
            <a:spLocks noChangeArrowheads="1"/>
          </p:cNvSpPr>
          <p:nvPr/>
        </p:nvSpPr>
        <p:spPr bwMode="auto">
          <a:xfrm>
            <a:off x="6388100" y="5076825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10" name="Freeform 182"/>
          <p:cNvSpPr>
            <a:spLocks/>
          </p:cNvSpPr>
          <p:nvPr/>
        </p:nvSpPr>
        <p:spPr bwMode="auto">
          <a:xfrm>
            <a:off x="6302375" y="4992688"/>
            <a:ext cx="169863" cy="254000"/>
          </a:xfrm>
          <a:custGeom>
            <a:avLst/>
            <a:gdLst/>
            <a:ahLst/>
            <a:cxnLst>
              <a:cxn ang="0">
                <a:pos x="214" y="320"/>
              </a:cxn>
              <a:cxn ang="0">
                <a:pos x="0" y="160"/>
              </a:cxn>
              <a:cxn ang="0">
                <a:pos x="214" y="0"/>
              </a:cxn>
              <a:cxn ang="0">
                <a:pos x="214" y="320"/>
              </a:cxn>
            </a:cxnLst>
            <a:rect l="0" t="0" r="r" b="b"/>
            <a:pathLst>
              <a:path w="214" h="320">
                <a:moveTo>
                  <a:pt x="214" y="320"/>
                </a:moveTo>
                <a:lnTo>
                  <a:pt x="0" y="160"/>
                </a:lnTo>
                <a:lnTo>
                  <a:pt x="214" y="0"/>
                </a:lnTo>
                <a:lnTo>
                  <a:pt x="214" y="32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11" name="Rectangle 183"/>
          <p:cNvSpPr>
            <a:spLocks noChangeArrowheads="1"/>
          </p:cNvSpPr>
          <p:nvPr/>
        </p:nvSpPr>
        <p:spPr bwMode="auto">
          <a:xfrm>
            <a:off x="6472238" y="4906963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12" name="Rectangle 184"/>
          <p:cNvSpPr>
            <a:spLocks noChangeArrowheads="1"/>
          </p:cNvSpPr>
          <p:nvPr/>
        </p:nvSpPr>
        <p:spPr bwMode="auto">
          <a:xfrm>
            <a:off x="6886575" y="4938713"/>
            <a:ext cx="2000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valP</a:t>
            </a:r>
            <a:endParaRPr lang="en-US"/>
          </a:p>
        </p:txBody>
      </p:sp>
      <p:sp>
        <p:nvSpPr>
          <p:cNvPr id="329913" name="Rectangle 185"/>
          <p:cNvSpPr>
            <a:spLocks noChangeArrowheads="1"/>
          </p:cNvSpPr>
          <p:nvPr/>
        </p:nvSpPr>
        <p:spPr bwMode="auto">
          <a:xfrm>
            <a:off x="6302375" y="4567238"/>
            <a:ext cx="765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14" name="Freeform 186"/>
          <p:cNvSpPr>
            <a:spLocks/>
          </p:cNvSpPr>
          <p:nvPr/>
        </p:nvSpPr>
        <p:spPr bwMode="auto">
          <a:xfrm>
            <a:off x="7024688" y="4483100"/>
            <a:ext cx="169862" cy="254000"/>
          </a:xfrm>
          <a:custGeom>
            <a:avLst/>
            <a:gdLst/>
            <a:ahLst/>
            <a:cxnLst>
              <a:cxn ang="0">
                <a:pos x="0" y="321"/>
              </a:cxn>
              <a:cxn ang="0">
                <a:pos x="214" y="160"/>
              </a:cxn>
              <a:cxn ang="0">
                <a:pos x="0" y="0"/>
              </a:cxn>
              <a:cxn ang="0">
                <a:pos x="0" y="321"/>
              </a:cxn>
            </a:cxnLst>
            <a:rect l="0" t="0" r="r" b="b"/>
            <a:pathLst>
              <a:path w="214" h="321">
                <a:moveTo>
                  <a:pt x="0" y="321"/>
                </a:moveTo>
                <a:lnTo>
                  <a:pt x="214" y="160"/>
                </a:lnTo>
                <a:lnTo>
                  <a:pt x="0" y="0"/>
                </a:lnTo>
                <a:lnTo>
                  <a:pt x="0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15" name="Rectangle 187"/>
          <p:cNvSpPr>
            <a:spLocks noChangeArrowheads="1"/>
          </p:cNvSpPr>
          <p:nvPr/>
        </p:nvSpPr>
        <p:spPr bwMode="auto">
          <a:xfrm>
            <a:off x="6345238" y="4270375"/>
            <a:ext cx="5953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16" name="Rectangle 188"/>
          <p:cNvSpPr>
            <a:spLocks noChangeArrowheads="1"/>
          </p:cNvSpPr>
          <p:nvPr/>
        </p:nvSpPr>
        <p:spPr bwMode="auto">
          <a:xfrm>
            <a:off x="6418263" y="4302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srcA</a:t>
            </a:r>
            <a:endParaRPr lang="en-US"/>
          </a:p>
        </p:txBody>
      </p:sp>
      <p:sp>
        <p:nvSpPr>
          <p:cNvPr id="329917" name="Rectangle 189"/>
          <p:cNvSpPr>
            <a:spLocks noChangeArrowheads="1"/>
          </p:cNvSpPr>
          <p:nvPr/>
        </p:nvSpPr>
        <p:spPr bwMode="auto">
          <a:xfrm>
            <a:off x="6594475" y="430212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29918" name="Rectangle 190"/>
          <p:cNvSpPr>
            <a:spLocks noChangeArrowheads="1"/>
          </p:cNvSpPr>
          <p:nvPr/>
        </p:nvSpPr>
        <p:spPr bwMode="auto">
          <a:xfrm>
            <a:off x="6672263" y="4302125"/>
            <a:ext cx="203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srcB</a:t>
            </a:r>
            <a:endParaRPr lang="en-US"/>
          </a:p>
        </p:txBody>
      </p:sp>
      <p:sp>
        <p:nvSpPr>
          <p:cNvPr id="329919" name="Rectangle 191"/>
          <p:cNvSpPr>
            <a:spLocks noChangeArrowheads="1"/>
          </p:cNvSpPr>
          <p:nvPr/>
        </p:nvSpPr>
        <p:spPr bwMode="auto">
          <a:xfrm>
            <a:off x="6418263" y="4421188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dstA</a:t>
            </a:r>
            <a:endParaRPr lang="en-US"/>
          </a:p>
        </p:txBody>
      </p:sp>
      <p:sp>
        <p:nvSpPr>
          <p:cNvPr id="329920" name="Rectangle 192"/>
          <p:cNvSpPr>
            <a:spLocks noChangeArrowheads="1"/>
          </p:cNvSpPr>
          <p:nvPr/>
        </p:nvSpPr>
        <p:spPr bwMode="auto">
          <a:xfrm>
            <a:off x="6594475" y="4421188"/>
            <a:ext cx="1016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29921" name="Rectangle 193"/>
          <p:cNvSpPr>
            <a:spLocks noChangeArrowheads="1"/>
          </p:cNvSpPr>
          <p:nvPr/>
        </p:nvSpPr>
        <p:spPr bwMode="auto">
          <a:xfrm>
            <a:off x="6672263" y="4421188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dstB</a:t>
            </a:r>
            <a:endParaRPr lang="en-US"/>
          </a:p>
        </p:txBody>
      </p:sp>
      <p:sp>
        <p:nvSpPr>
          <p:cNvPr id="329922" name="Rectangle 194"/>
          <p:cNvSpPr>
            <a:spLocks noChangeArrowheads="1"/>
          </p:cNvSpPr>
          <p:nvPr/>
        </p:nvSpPr>
        <p:spPr bwMode="auto">
          <a:xfrm>
            <a:off x="7407275" y="4057650"/>
            <a:ext cx="85725" cy="341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23" name="Rectangle 195"/>
          <p:cNvSpPr>
            <a:spLocks noChangeArrowheads="1"/>
          </p:cNvSpPr>
          <p:nvPr/>
        </p:nvSpPr>
        <p:spPr bwMode="auto">
          <a:xfrm>
            <a:off x="6472238" y="4057650"/>
            <a:ext cx="102076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24" name="Freeform 196"/>
          <p:cNvSpPr>
            <a:spLocks/>
          </p:cNvSpPr>
          <p:nvPr/>
        </p:nvSpPr>
        <p:spPr bwMode="auto">
          <a:xfrm>
            <a:off x="6302375" y="3973513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25" name="Rectangle 197"/>
          <p:cNvSpPr>
            <a:spLocks noChangeArrowheads="1"/>
          </p:cNvSpPr>
          <p:nvPr/>
        </p:nvSpPr>
        <p:spPr bwMode="auto">
          <a:xfrm>
            <a:off x="6811963" y="384651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26" name="Rectangle 198"/>
          <p:cNvSpPr>
            <a:spLocks noChangeArrowheads="1"/>
          </p:cNvSpPr>
          <p:nvPr/>
        </p:nvSpPr>
        <p:spPr bwMode="auto">
          <a:xfrm>
            <a:off x="6980238" y="38766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valA</a:t>
            </a:r>
            <a:endParaRPr lang="en-US"/>
          </a:p>
        </p:txBody>
      </p:sp>
      <p:sp>
        <p:nvSpPr>
          <p:cNvPr id="329927" name="Rectangle 199"/>
          <p:cNvSpPr>
            <a:spLocks noChangeArrowheads="1"/>
          </p:cNvSpPr>
          <p:nvPr/>
        </p:nvSpPr>
        <p:spPr bwMode="auto">
          <a:xfrm>
            <a:off x="7151688" y="3876675"/>
            <a:ext cx="101600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29928" name="Rectangle 200"/>
          <p:cNvSpPr>
            <a:spLocks noChangeArrowheads="1"/>
          </p:cNvSpPr>
          <p:nvPr/>
        </p:nvSpPr>
        <p:spPr bwMode="auto">
          <a:xfrm>
            <a:off x="7226300" y="38766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valB</a:t>
            </a:r>
            <a:endParaRPr lang="en-US"/>
          </a:p>
        </p:txBody>
      </p:sp>
      <p:sp>
        <p:nvSpPr>
          <p:cNvPr id="329929" name="Rectangle 201"/>
          <p:cNvSpPr>
            <a:spLocks noChangeArrowheads="1"/>
          </p:cNvSpPr>
          <p:nvPr/>
        </p:nvSpPr>
        <p:spPr bwMode="auto">
          <a:xfrm>
            <a:off x="6302375" y="3379788"/>
            <a:ext cx="106362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30" name="Rectangle 202"/>
          <p:cNvSpPr>
            <a:spLocks noChangeArrowheads="1"/>
          </p:cNvSpPr>
          <p:nvPr/>
        </p:nvSpPr>
        <p:spPr bwMode="auto">
          <a:xfrm>
            <a:off x="7280275" y="3294063"/>
            <a:ext cx="85725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31" name="Freeform 203"/>
          <p:cNvSpPr>
            <a:spLocks/>
          </p:cNvSpPr>
          <p:nvPr/>
        </p:nvSpPr>
        <p:spPr bwMode="auto">
          <a:xfrm>
            <a:off x="7194550" y="3124200"/>
            <a:ext cx="255588" cy="169863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32" name="Rectangle 204"/>
          <p:cNvSpPr>
            <a:spLocks noChangeArrowheads="1"/>
          </p:cNvSpPr>
          <p:nvPr/>
        </p:nvSpPr>
        <p:spPr bwMode="auto">
          <a:xfrm>
            <a:off x="6345238" y="316706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33" name="Rectangle 205"/>
          <p:cNvSpPr>
            <a:spLocks noChangeArrowheads="1"/>
          </p:cNvSpPr>
          <p:nvPr/>
        </p:nvSpPr>
        <p:spPr bwMode="auto">
          <a:xfrm>
            <a:off x="6418263" y="3198813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aluA</a:t>
            </a:r>
            <a:endParaRPr lang="en-US"/>
          </a:p>
        </p:txBody>
      </p:sp>
      <p:sp>
        <p:nvSpPr>
          <p:cNvPr id="329934" name="Rectangle 206"/>
          <p:cNvSpPr>
            <a:spLocks noChangeArrowheads="1"/>
          </p:cNvSpPr>
          <p:nvPr/>
        </p:nvSpPr>
        <p:spPr bwMode="auto">
          <a:xfrm>
            <a:off x="6594475" y="3198813"/>
            <a:ext cx="10160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29935" name="Rectangle 207"/>
          <p:cNvSpPr>
            <a:spLocks noChangeArrowheads="1"/>
          </p:cNvSpPr>
          <p:nvPr/>
        </p:nvSpPr>
        <p:spPr bwMode="auto">
          <a:xfrm>
            <a:off x="6672263" y="3198813"/>
            <a:ext cx="204787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aluB</a:t>
            </a:r>
            <a:endParaRPr lang="en-US"/>
          </a:p>
        </p:txBody>
      </p:sp>
      <p:sp>
        <p:nvSpPr>
          <p:cNvPr id="329936" name="Rectangle 208"/>
          <p:cNvSpPr>
            <a:spLocks noChangeArrowheads="1"/>
          </p:cNvSpPr>
          <p:nvPr/>
        </p:nvSpPr>
        <p:spPr bwMode="auto">
          <a:xfrm>
            <a:off x="6345238" y="2954338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37" name="Rectangle 209"/>
          <p:cNvSpPr>
            <a:spLocks noChangeArrowheads="1"/>
          </p:cNvSpPr>
          <p:nvPr/>
        </p:nvSpPr>
        <p:spPr bwMode="auto">
          <a:xfrm>
            <a:off x="6396038" y="2986088"/>
            <a:ext cx="189154" cy="11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 dirty="0" err="1">
                <a:solidFill>
                  <a:srgbClr val="000000"/>
                </a:solidFill>
              </a:rPr>
              <a:t>Cnd</a:t>
            </a:r>
            <a:endParaRPr lang="en-US" dirty="0"/>
          </a:p>
        </p:txBody>
      </p:sp>
      <p:sp>
        <p:nvSpPr>
          <p:cNvPr id="329938" name="Rectangle 210"/>
          <p:cNvSpPr>
            <a:spLocks noChangeArrowheads="1"/>
          </p:cNvSpPr>
          <p:nvPr/>
        </p:nvSpPr>
        <p:spPr bwMode="auto">
          <a:xfrm>
            <a:off x="7280275" y="2571750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39" name="Rectangle 211"/>
          <p:cNvSpPr>
            <a:spLocks noChangeArrowheads="1"/>
          </p:cNvSpPr>
          <p:nvPr/>
        </p:nvSpPr>
        <p:spPr bwMode="auto">
          <a:xfrm>
            <a:off x="6430963" y="2571750"/>
            <a:ext cx="935037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0" name="Freeform 212"/>
          <p:cNvSpPr>
            <a:spLocks/>
          </p:cNvSpPr>
          <p:nvPr/>
        </p:nvSpPr>
        <p:spPr bwMode="auto">
          <a:xfrm>
            <a:off x="6302375" y="2487613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0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0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1" name="Rectangle 213"/>
          <p:cNvSpPr>
            <a:spLocks noChangeArrowheads="1"/>
          </p:cNvSpPr>
          <p:nvPr/>
        </p:nvSpPr>
        <p:spPr bwMode="auto">
          <a:xfrm>
            <a:off x="6684963" y="2360613"/>
            <a:ext cx="638175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2" name="Rectangle 214"/>
          <p:cNvSpPr>
            <a:spLocks noChangeArrowheads="1"/>
          </p:cNvSpPr>
          <p:nvPr/>
        </p:nvSpPr>
        <p:spPr bwMode="auto">
          <a:xfrm>
            <a:off x="7099300" y="2390775"/>
            <a:ext cx="200025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329943" name="Rectangle 215"/>
          <p:cNvSpPr>
            <a:spLocks noChangeArrowheads="1"/>
          </p:cNvSpPr>
          <p:nvPr/>
        </p:nvSpPr>
        <p:spPr bwMode="auto">
          <a:xfrm>
            <a:off x="7916863" y="4567238"/>
            <a:ext cx="468312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4" name="Freeform 216"/>
          <p:cNvSpPr>
            <a:spLocks/>
          </p:cNvSpPr>
          <p:nvPr/>
        </p:nvSpPr>
        <p:spPr bwMode="auto">
          <a:xfrm>
            <a:off x="7747000" y="4483100"/>
            <a:ext cx="169863" cy="254000"/>
          </a:xfrm>
          <a:custGeom>
            <a:avLst/>
            <a:gdLst/>
            <a:ahLst/>
            <a:cxnLst>
              <a:cxn ang="0">
                <a:pos x="213" y="321"/>
              </a:cxn>
              <a:cxn ang="0">
                <a:pos x="0" y="160"/>
              </a:cxn>
              <a:cxn ang="0">
                <a:pos x="213" y="0"/>
              </a:cxn>
              <a:cxn ang="0">
                <a:pos x="213" y="321"/>
              </a:cxn>
            </a:cxnLst>
            <a:rect l="0" t="0" r="r" b="b"/>
            <a:pathLst>
              <a:path w="213" h="321">
                <a:moveTo>
                  <a:pt x="213" y="321"/>
                </a:moveTo>
                <a:lnTo>
                  <a:pt x="0" y="160"/>
                </a:lnTo>
                <a:lnTo>
                  <a:pt x="213" y="0"/>
                </a:lnTo>
                <a:lnTo>
                  <a:pt x="213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5" name="Rectangle 217"/>
          <p:cNvSpPr>
            <a:spLocks noChangeArrowheads="1"/>
          </p:cNvSpPr>
          <p:nvPr/>
        </p:nvSpPr>
        <p:spPr bwMode="auto">
          <a:xfrm>
            <a:off x="8213725" y="874713"/>
            <a:ext cx="171450" cy="37782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6" name="Rectangle 218"/>
          <p:cNvSpPr>
            <a:spLocks noChangeArrowheads="1"/>
          </p:cNvSpPr>
          <p:nvPr/>
        </p:nvSpPr>
        <p:spPr bwMode="auto">
          <a:xfrm>
            <a:off x="6132513" y="746125"/>
            <a:ext cx="2252662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7" name="Rectangle 219"/>
          <p:cNvSpPr>
            <a:spLocks noChangeArrowheads="1"/>
          </p:cNvSpPr>
          <p:nvPr/>
        </p:nvSpPr>
        <p:spPr bwMode="auto">
          <a:xfrm>
            <a:off x="6218238" y="6605588"/>
            <a:ext cx="2463800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8" name="Rectangle 220"/>
          <p:cNvSpPr>
            <a:spLocks noChangeArrowheads="1"/>
          </p:cNvSpPr>
          <p:nvPr/>
        </p:nvSpPr>
        <p:spPr bwMode="auto">
          <a:xfrm>
            <a:off x="6175375" y="6521450"/>
            <a:ext cx="85725" cy="16986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49" name="Freeform 221"/>
          <p:cNvSpPr>
            <a:spLocks/>
          </p:cNvSpPr>
          <p:nvPr/>
        </p:nvSpPr>
        <p:spPr bwMode="auto">
          <a:xfrm>
            <a:off x="6091238" y="6351588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50" name="Rectangle 222"/>
          <p:cNvSpPr>
            <a:spLocks noChangeArrowheads="1"/>
          </p:cNvSpPr>
          <p:nvPr/>
        </p:nvSpPr>
        <p:spPr bwMode="auto">
          <a:xfrm>
            <a:off x="6302375" y="2105025"/>
            <a:ext cx="808038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51" name="Rectangle 223"/>
          <p:cNvSpPr>
            <a:spLocks noChangeArrowheads="1"/>
          </p:cNvSpPr>
          <p:nvPr/>
        </p:nvSpPr>
        <p:spPr bwMode="auto">
          <a:xfrm>
            <a:off x="7024688" y="1978025"/>
            <a:ext cx="85725" cy="171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52" name="Freeform 224"/>
          <p:cNvSpPr>
            <a:spLocks/>
          </p:cNvSpPr>
          <p:nvPr/>
        </p:nvSpPr>
        <p:spPr bwMode="auto">
          <a:xfrm>
            <a:off x="6940550" y="1808163"/>
            <a:ext cx="254000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161" y="0"/>
              </a:cxn>
              <a:cxn ang="0">
                <a:pos x="321" y="214"/>
              </a:cxn>
              <a:cxn ang="0">
                <a:pos x="0" y="214"/>
              </a:cxn>
            </a:cxnLst>
            <a:rect l="0" t="0" r="r" b="b"/>
            <a:pathLst>
              <a:path w="321" h="214">
                <a:moveTo>
                  <a:pt x="0" y="214"/>
                </a:moveTo>
                <a:lnTo>
                  <a:pt x="161" y="0"/>
                </a:lnTo>
                <a:lnTo>
                  <a:pt x="321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53" name="Rectangle 225"/>
          <p:cNvSpPr>
            <a:spLocks noChangeArrowheads="1"/>
          </p:cNvSpPr>
          <p:nvPr/>
        </p:nvSpPr>
        <p:spPr bwMode="auto">
          <a:xfrm>
            <a:off x="6302375" y="1892300"/>
            <a:ext cx="638175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54" name="Rectangle 226"/>
          <p:cNvSpPr>
            <a:spLocks noChangeArrowheads="1"/>
          </p:cNvSpPr>
          <p:nvPr/>
        </p:nvSpPr>
        <p:spPr bwMode="auto">
          <a:xfrm>
            <a:off x="6376988" y="1924050"/>
            <a:ext cx="2159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Addr</a:t>
            </a:r>
            <a:endParaRPr lang="en-US"/>
          </a:p>
        </p:txBody>
      </p:sp>
      <p:sp>
        <p:nvSpPr>
          <p:cNvPr id="329955" name="Rectangle 227"/>
          <p:cNvSpPr>
            <a:spLocks noChangeArrowheads="1"/>
          </p:cNvSpPr>
          <p:nvPr/>
        </p:nvSpPr>
        <p:spPr bwMode="auto">
          <a:xfrm>
            <a:off x="6562725" y="1924050"/>
            <a:ext cx="315913" cy="13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Data</a:t>
            </a:r>
            <a:endParaRPr lang="en-US"/>
          </a:p>
        </p:txBody>
      </p:sp>
      <p:sp>
        <p:nvSpPr>
          <p:cNvPr id="329956" name="Rectangle 228"/>
          <p:cNvSpPr>
            <a:spLocks noChangeArrowheads="1"/>
          </p:cNvSpPr>
          <p:nvPr/>
        </p:nvSpPr>
        <p:spPr bwMode="auto">
          <a:xfrm>
            <a:off x="7024688" y="1128713"/>
            <a:ext cx="85725" cy="2984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57" name="Rectangle 229"/>
          <p:cNvSpPr>
            <a:spLocks noChangeArrowheads="1"/>
          </p:cNvSpPr>
          <p:nvPr/>
        </p:nvSpPr>
        <p:spPr bwMode="auto">
          <a:xfrm>
            <a:off x="6472238" y="1128713"/>
            <a:ext cx="638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58" name="Freeform 230"/>
          <p:cNvSpPr>
            <a:spLocks/>
          </p:cNvSpPr>
          <p:nvPr/>
        </p:nvSpPr>
        <p:spPr bwMode="auto">
          <a:xfrm>
            <a:off x="6302375" y="1044575"/>
            <a:ext cx="169863" cy="254000"/>
          </a:xfrm>
          <a:custGeom>
            <a:avLst/>
            <a:gdLst/>
            <a:ahLst/>
            <a:cxnLst>
              <a:cxn ang="0">
                <a:pos x="214" y="321"/>
              </a:cxn>
              <a:cxn ang="0">
                <a:pos x="0" y="161"/>
              </a:cxn>
              <a:cxn ang="0">
                <a:pos x="214" y="0"/>
              </a:cxn>
              <a:cxn ang="0">
                <a:pos x="214" y="321"/>
              </a:cxn>
            </a:cxnLst>
            <a:rect l="0" t="0" r="r" b="b"/>
            <a:pathLst>
              <a:path w="214" h="321">
                <a:moveTo>
                  <a:pt x="214" y="321"/>
                </a:moveTo>
                <a:lnTo>
                  <a:pt x="0" y="161"/>
                </a:lnTo>
                <a:lnTo>
                  <a:pt x="214" y="0"/>
                </a:lnTo>
                <a:lnTo>
                  <a:pt x="214" y="321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59" name="Rectangle 231"/>
          <p:cNvSpPr>
            <a:spLocks noChangeArrowheads="1"/>
          </p:cNvSpPr>
          <p:nvPr/>
        </p:nvSpPr>
        <p:spPr bwMode="auto">
          <a:xfrm>
            <a:off x="6430963" y="915988"/>
            <a:ext cx="636587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0" name="Rectangle 232"/>
          <p:cNvSpPr>
            <a:spLocks noChangeArrowheads="1"/>
          </p:cNvSpPr>
          <p:nvPr/>
        </p:nvSpPr>
        <p:spPr bwMode="auto">
          <a:xfrm>
            <a:off x="6829425" y="947738"/>
            <a:ext cx="2159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329961" name="Rectangle 233"/>
          <p:cNvSpPr>
            <a:spLocks noChangeArrowheads="1"/>
          </p:cNvSpPr>
          <p:nvPr/>
        </p:nvSpPr>
        <p:spPr bwMode="auto">
          <a:xfrm>
            <a:off x="8596313" y="322263"/>
            <a:ext cx="85725" cy="6369050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2" name="Freeform 234"/>
          <p:cNvSpPr>
            <a:spLocks/>
          </p:cNvSpPr>
          <p:nvPr/>
        </p:nvSpPr>
        <p:spPr bwMode="auto">
          <a:xfrm>
            <a:off x="5962650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3" name="Freeform 235"/>
          <p:cNvSpPr>
            <a:spLocks/>
          </p:cNvSpPr>
          <p:nvPr/>
        </p:nvSpPr>
        <p:spPr bwMode="auto">
          <a:xfrm>
            <a:off x="6132513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4" name="Freeform 236"/>
          <p:cNvSpPr>
            <a:spLocks/>
          </p:cNvSpPr>
          <p:nvPr/>
        </p:nvSpPr>
        <p:spPr bwMode="auto">
          <a:xfrm>
            <a:off x="5962650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5" name="Freeform 237"/>
          <p:cNvSpPr>
            <a:spLocks/>
          </p:cNvSpPr>
          <p:nvPr/>
        </p:nvSpPr>
        <p:spPr bwMode="auto">
          <a:xfrm>
            <a:off x="6132513" y="1595438"/>
            <a:ext cx="339725" cy="169862"/>
          </a:xfrm>
          <a:custGeom>
            <a:avLst/>
            <a:gdLst/>
            <a:ahLst/>
            <a:cxnLst>
              <a:cxn ang="0">
                <a:pos x="0" y="214"/>
              </a:cxn>
              <a:cxn ang="0">
                <a:pos x="214" y="0"/>
              </a:cxn>
              <a:cxn ang="0">
                <a:pos x="428" y="214"/>
              </a:cxn>
              <a:cxn ang="0">
                <a:pos x="0" y="214"/>
              </a:cxn>
            </a:cxnLst>
            <a:rect l="0" t="0" r="r" b="b"/>
            <a:pathLst>
              <a:path w="428" h="214">
                <a:moveTo>
                  <a:pt x="0" y="214"/>
                </a:moveTo>
                <a:lnTo>
                  <a:pt x="214" y="0"/>
                </a:lnTo>
                <a:lnTo>
                  <a:pt x="428" y="214"/>
                </a:lnTo>
                <a:lnTo>
                  <a:pt x="0" y="214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6" name="Freeform 238"/>
          <p:cNvSpPr>
            <a:spLocks/>
          </p:cNvSpPr>
          <p:nvPr/>
        </p:nvSpPr>
        <p:spPr bwMode="auto">
          <a:xfrm>
            <a:off x="8043863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7" name="Freeform 239"/>
          <p:cNvSpPr>
            <a:spLocks/>
          </p:cNvSpPr>
          <p:nvPr/>
        </p:nvSpPr>
        <p:spPr bwMode="auto">
          <a:xfrm>
            <a:off x="8213725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8" name="Freeform 240"/>
          <p:cNvSpPr>
            <a:spLocks/>
          </p:cNvSpPr>
          <p:nvPr/>
        </p:nvSpPr>
        <p:spPr bwMode="auto">
          <a:xfrm>
            <a:off x="8043863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69" name="Freeform 241"/>
          <p:cNvSpPr>
            <a:spLocks/>
          </p:cNvSpPr>
          <p:nvPr/>
        </p:nvSpPr>
        <p:spPr bwMode="auto">
          <a:xfrm>
            <a:off x="8213725" y="2401888"/>
            <a:ext cx="339725" cy="16986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" y="214"/>
              </a:cxn>
              <a:cxn ang="0">
                <a:pos x="428" y="0"/>
              </a:cxn>
              <a:cxn ang="0">
                <a:pos x="0" y="0"/>
              </a:cxn>
            </a:cxnLst>
            <a:rect l="0" t="0" r="r" b="b"/>
            <a:pathLst>
              <a:path w="428" h="214">
                <a:moveTo>
                  <a:pt x="0" y="0"/>
                </a:moveTo>
                <a:lnTo>
                  <a:pt x="214" y="214"/>
                </a:lnTo>
                <a:lnTo>
                  <a:pt x="4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70" name="Rectangle 242"/>
          <p:cNvSpPr>
            <a:spLocks noChangeArrowheads="1"/>
          </p:cNvSpPr>
          <p:nvPr/>
        </p:nvSpPr>
        <p:spPr bwMode="auto">
          <a:xfrm>
            <a:off x="6175375" y="5883275"/>
            <a:ext cx="85725" cy="255588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71" name="Rectangle 243"/>
          <p:cNvSpPr>
            <a:spLocks noChangeArrowheads="1"/>
          </p:cNvSpPr>
          <p:nvPr/>
        </p:nvSpPr>
        <p:spPr bwMode="auto">
          <a:xfrm>
            <a:off x="6261100" y="6011863"/>
            <a:ext cx="89217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72" name="Rectangle 244"/>
          <p:cNvSpPr>
            <a:spLocks noChangeArrowheads="1"/>
          </p:cNvSpPr>
          <p:nvPr/>
        </p:nvSpPr>
        <p:spPr bwMode="auto">
          <a:xfrm>
            <a:off x="7067550" y="5883275"/>
            <a:ext cx="85725" cy="214313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73" name="Rectangle 245"/>
          <p:cNvSpPr>
            <a:spLocks noChangeArrowheads="1"/>
          </p:cNvSpPr>
          <p:nvPr/>
        </p:nvSpPr>
        <p:spPr bwMode="auto">
          <a:xfrm>
            <a:off x="5029200" y="236538"/>
            <a:ext cx="26035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74" name="Rectangle 246"/>
          <p:cNvSpPr>
            <a:spLocks noChangeArrowheads="1"/>
          </p:cNvSpPr>
          <p:nvPr/>
        </p:nvSpPr>
        <p:spPr bwMode="auto">
          <a:xfrm>
            <a:off x="4953000" y="312738"/>
            <a:ext cx="280988" cy="22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600">
                <a:solidFill>
                  <a:srgbClr val="000000"/>
                </a:solidFill>
              </a:rPr>
              <a:t>PC</a:t>
            </a:r>
            <a:endParaRPr lang="en-US" sz="1600"/>
          </a:p>
        </p:txBody>
      </p:sp>
      <p:sp>
        <p:nvSpPr>
          <p:cNvPr id="329975" name="Rectangle 247"/>
          <p:cNvSpPr>
            <a:spLocks noChangeArrowheads="1"/>
          </p:cNvSpPr>
          <p:nvPr/>
        </p:nvSpPr>
        <p:spPr bwMode="auto">
          <a:xfrm>
            <a:off x="6302375" y="576263"/>
            <a:ext cx="14874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76" name="Rectangle 248"/>
          <p:cNvSpPr>
            <a:spLocks noChangeArrowheads="1"/>
          </p:cNvSpPr>
          <p:nvPr/>
        </p:nvSpPr>
        <p:spPr bwMode="auto">
          <a:xfrm>
            <a:off x="6375400" y="608013"/>
            <a:ext cx="200025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valE</a:t>
            </a:r>
            <a:endParaRPr lang="en-US"/>
          </a:p>
        </p:txBody>
      </p:sp>
      <p:sp>
        <p:nvSpPr>
          <p:cNvPr id="329977" name="Rectangle 249"/>
          <p:cNvSpPr>
            <a:spLocks noChangeArrowheads="1"/>
          </p:cNvSpPr>
          <p:nvPr/>
        </p:nvSpPr>
        <p:spPr bwMode="auto">
          <a:xfrm>
            <a:off x="6569075" y="608013"/>
            <a:ext cx="5715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, </a:t>
            </a:r>
            <a:endParaRPr lang="en-US"/>
          </a:p>
        </p:txBody>
      </p:sp>
      <p:sp>
        <p:nvSpPr>
          <p:cNvPr id="329978" name="Rectangle 250"/>
          <p:cNvSpPr>
            <a:spLocks noChangeArrowheads="1"/>
          </p:cNvSpPr>
          <p:nvPr/>
        </p:nvSpPr>
        <p:spPr bwMode="auto">
          <a:xfrm>
            <a:off x="6621463" y="608013"/>
            <a:ext cx="215900" cy="109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valM</a:t>
            </a:r>
            <a:endParaRPr lang="en-US"/>
          </a:p>
        </p:txBody>
      </p:sp>
      <p:sp>
        <p:nvSpPr>
          <p:cNvPr id="329979" name="Rectangle 251"/>
          <p:cNvSpPr>
            <a:spLocks noChangeArrowheads="1"/>
          </p:cNvSpPr>
          <p:nvPr/>
        </p:nvSpPr>
        <p:spPr bwMode="auto">
          <a:xfrm>
            <a:off x="6132513" y="322263"/>
            <a:ext cx="2549525" cy="85725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80" name="Freeform 252"/>
          <p:cNvSpPr>
            <a:spLocks/>
          </p:cNvSpPr>
          <p:nvPr/>
        </p:nvSpPr>
        <p:spPr bwMode="auto">
          <a:xfrm>
            <a:off x="8467725" y="3590925"/>
            <a:ext cx="255588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81" name="Freeform 253"/>
          <p:cNvSpPr>
            <a:spLocks/>
          </p:cNvSpPr>
          <p:nvPr/>
        </p:nvSpPr>
        <p:spPr bwMode="auto">
          <a:xfrm>
            <a:off x="8553450" y="3590925"/>
            <a:ext cx="254000" cy="169863"/>
          </a:xfrm>
          <a:custGeom>
            <a:avLst/>
            <a:gdLst/>
            <a:ahLst/>
            <a:cxnLst>
              <a:cxn ang="0">
                <a:pos x="321" y="0"/>
              </a:cxn>
              <a:cxn ang="0">
                <a:pos x="160" y="214"/>
              </a:cxn>
              <a:cxn ang="0">
                <a:pos x="0" y="0"/>
              </a:cxn>
              <a:cxn ang="0">
                <a:pos x="321" y="0"/>
              </a:cxn>
            </a:cxnLst>
            <a:rect l="0" t="0" r="r" b="b"/>
            <a:pathLst>
              <a:path w="321" h="214">
                <a:moveTo>
                  <a:pt x="321" y="0"/>
                </a:moveTo>
                <a:lnTo>
                  <a:pt x="160" y="214"/>
                </a:lnTo>
                <a:lnTo>
                  <a:pt x="0" y="0"/>
                </a:lnTo>
                <a:lnTo>
                  <a:pt x="321" y="0"/>
                </a:lnTo>
                <a:close/>
              </a:path>
            </a:pathLst>
          </a:custGeom>
          <a:solidFill>
            <a:srgbClr val="000000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82" name="Rectangle 254"/>
          <p:cNvSpPr>
            <a:spLocks noChangeArrowheads="1"/>
          </p:cNvSpPr>
          <p:nvPr/>
        </p:nvSpPr>
        <p:spPr bwMode="auto">
          <a:xfrm>
            <a:off x="6302375" y="152400"/>
            <a:ext cx="1487488" cy="17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9983" name="Rectangle 255"/>
          <p:cNvSpPr>
            <a:spLocks noChangeArrowheads="1"/>
          </p:cNvSpPr>
          <p:nvPr/>
        </p:nvSpPr>
        <p:spPr bwMode="auto">
          <a:xfrm>
            <a:off x="6375400" y="184150"/>
            <a:ext cx="330200" cy="10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 b="0">
                <a:solidFill>
                  <a:srgbClr val="000000"/>
                </a:solidFill>
              </a:rPr>
              <a:t>newPC</a:t>
            </a:r>
            <a:endParaRPr lang="en-US"/>
          </a:p>
        </p:txBody>
      </p:sp>
      <p:sp>
        <p:nvSpPr>
          <p:cNvPr id="329986" name="Freeform 258"/>
          <p:cNvSpPr>
            <a:spLocks/>
          </p:cNvSpPr>
          <p:nvPr/>
        </p:nvSpPr>
        <p:spPr bwMode="auto">
          <a:xfrm>
            <a:off x="6130925" y="533400"/>
            <a:ext cx="2403475" cy="5902325"/>
          </a:xfrm>
          <a:custGeom>
            <a:avLst/>
            <a:gdLst/>
            <a:ahLst/>
            <a:cxnLst>
              <a:cxn ang="0">
                <a:pos x="26" y="3342"/>
              </a:cxn>
              <a:cxn ang="0">
                <a:pos x="62" y="306"/>
              </a:cxn>
              <a:cxn ang="0">
                <a:pos x="398" y="0"/>
              </a:cxn>
              <a:cxn ang="0">
                <a:pos x="1250" y="0"/>
              </a:cxn>
              <a:cxn ang="0">
                <a:pos x="1514" y="318"/>
              </a:cxn>
              <a:cxn ang="0">
                <a:pos x="1514" y="3102"/>
              </a:cxn>
              <a:cxn ang="0">
                <a:pos x="1226" y="3630"/>
              </a:cxn>
              <a:cxn ang="0">
                <a:pos x="410" y="3630"/>
              </a:cxn>
              <a:cxn ang="0">
                <a:pos x="266" y="3582"/>
              </a:cxn>
            </a:cxnLst>
            <a:rect l="0" t="0" r="r" b="b"/>
            <a:pathLst>
              <a:path w="1514" h="3718">
                <a:moveTo>
                  <a:pt x="26" y="3342"/>
                </a:moveTo>
                <a:cubicBezTo>
                  <a:pt x="32" y="2836"/>
                  <a:pt x="0" y="863"/>
                  <a:pt x="62" y="306"/>
                </a:cubicBezTo>
                <a:cubicBezTo>
                  <a:pt x="62" y="306"/>
                  <a:pt x="398" y="0"/>
                  <a:pt x="398" y="0"/>
                </a:cubicBezTo>
                <a:cubicBezTo>
                  <a:pt x="398" y="0"/>
                  <a:pt x="1250" y="0"/>
                  <a:pt x="1250" y="0"/>
                </a:cubicBezTo>
                <a:cubicBezTo>
                  <a:pt x="1250" y="0"/>
                  <a:pt x="1514" y="318"/>
                  <a:pt x="1514" y="318"/>
                </a:cubicBezTo>
                <a:cubicBezTo>
                  <a:pt x="1514" y="318"/>
                  <a:pt x="1514" y="3102"/>
                  <a:pt x="1514" y="3102"/>
                </a:cubicBezTo>
                <a:cubicBezTo>
                  <a:pt x="1514" y="3102"/>
                  <a:pt x="1410" y="3542"/>
                  <a:pt x="1226" y="3630"/>
                </a:cubicBezTo>
                <a:cubicBezTo>
                  <a:pt x="1042" y="3718"/>
                  <a:pt x="570" y="3638"/>
                  <a:pt x="410" y="3630"/>
                </a:cubicBezTo>
                <a:cubicBezTo>
                  <a:pt x="250" y="3622"/>
                  <a:pt x="296" y="3592"/>
                  <a:pt x="266" y="3582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29987" name="Freeform 259"/>
          <p:cNvSpPr>
            <a:spLocks/>
          </p:cNvSpPr>
          <p:nvPr/>
        </p:nvSpPr>
        <p:spPr bwMode="auto">
          <a:xfrm>
            <a:off x="6130925" y="533400"/>
            <a:ext cx="2403475" cy="5305425"/>
          </a:xfrm>
          <a:custGeom>
            <a:avLst/>
            <a:gdLst/>
            <a:ahLst/>
            <a:cxnLst>
              <a:cxn ang="0">
                <a:pos x="26" y="3342"/>
              </a:cxn>
              <a:cxn ang="0">
                <a:pos x="62" y="306"/>
              </a:cxn>
              <a:cxn ang="0">
                <a:pos x="398" y="0"/>
              </a:cxn>
              <a:cxn ang="0">
                <a:pos x="1250" y="0"/>
              </a:cxn>
              <a:cxn ang="0">
                <a:pos x="1514" y="318"/>
              </a:cxn>
              <a:cxn ang="0">
                <a:pos x="1514" y="3102"/>
              </a:cxn>
            </a:cxnLst>
            <a:rect l="0" t="0" r="r" b="b"/>
            <a:pathLst>
              <a:path w="1514" h="3342">
                <a:moveTo>
                  <a:pt x="26" y="3342"/>
                </a:moveTo>
                <a:cubicBezTo>
                  <a:pt x="32" y="2836"/>
                  <a:pt x="0" y="863"/>
                  <a:pt x="62" y="306"/>
                </a:cubicBezTo>
                <a:cubicBezTo>
                  <a:pt x="62" y="306"/>
                  <a:pt x="398" y="0"/>
                  <a:pt x="398" y="0"/>
                </a:cubicBezTo>
                <a:cubicBezTo>
                  <a:pt x="398" y="0"/>
                  <a:pt x="1250" y="0"/>
                  <a:pt x="1250" y="0"/>
                </a:cubicBezTo>
                <a:cubicBezTo>
                  <a:pt x="1250" y="0"/>
                  <a:pt x="1514" y="318"/>
                  <a:pt x="1514" y="318"/>
                </a:cubicBezTo>
                <a:cubicBezTo>
                  <a:pt x="1514" y="318"/>
                  <a:pt x="1514" y="2638"/>
                  <a:pt x="1514" y="3102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29988" name="Freeform 260"/>
          <p:cNvSpPr>
            <a:spLocks/>
          </p:cNvSpPr>
          <p:nvPr/>
        </p:nvSpPr>
        <p:spPr bwMode="auto">
          <a:xfrm>
            <a:off x="6172200" y="990600"/>
            <a:ext cx="57150" cy="4819650"/>
          </a:xfrm>
          <a:custGeom>
            <a:avLst/>
            <a:gdLst/>
            <a:ahLst/>
            <a:cxnLst>
              <a:cxn ang="0">
                <a:pos x="0" y="3036"/>
              </a:cxn>
              <a:cxn ang="0">
                <a:pos x="36" y="0"/>
              </a:cxn>
            </a:cxnLst>
            <a:rect l="0" t="0" r="r" b="b"/>
            <a:pathLst>
              <a:path w="36" h="3036">
                <a:moveTo>
                  <a:pt x="0" y="3036"/>
                </a:moveTo>
                <a:cubicBezTo>
                  <a:pt x="6" y="2530"/>
                  <a:pt x="30" y="506"/>
                  <a:pt x="36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329989" name="Freeform 261"/>
          <p:cNvSpPr>
            <a:spLocks/>
          </p:cNvSpPr>
          <p:nvPr/>
        </p:nvSpPr>
        <p:spPr bwMode="auto">
          <a:xfrm>
            <a:off x="6172200" y="4495800"/>
            <a:ext cx="19050" cy="1295400"/>
          </a:xfrm>
          <a:custGeom>
            <a:avLst/>
            <a:gdLst/>
            <a:ahLst/>
            <a:cxnLst>
              <a:cxn ang="0">
                <a:pos x="0" y="816"/>
              </a:cxn>
              <a:cxn ang="0">
                <a:pos x="12" y="0"/>
              </a:cxn>
            </a:cxnLst>
            <a:rect l="0" t="0" r="r" b="b"/>
            <a:pathLst>
              <a:path w="12" h="816">
                <a:moveTo>
                  <a:pt x="0" y="816"/>
                </a:moveTo>
                <a:cubicBezTo>
                  <a:pt x="2" y="680"/>
                  <a:pt x="10" y="136"/>
                  <a:pt x="12" y="0"/>
                </a:cubicBezTo>
              </a:path>
            </a:pathLst>
          </a:custGeom>
          <a:noFill/>
          <a:ln w="38100" cap="flat" cmpd="sng">
            <a:solidFill>
              <a:srgbClr val="FF33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986" grpId="0" animBg="1"/>
      <p:bldP spid="329987" grpId="0" animBg="1"/>
      <p:bldP spid="329988" grpId="0" animBg="1"/>
      <p:bldP spid="329989" grpId="0" animBg="1"/>
    </p:bldLst>
  </p:timing>
</p:sld>
</file>

<file path=ppt/theme/theme1.xml><?xml version="1.0" encoding="utf-8"?>
<a:theme xmlns:a="http://schemas.openxmlformats.org/drawingml/2006/main" name="fujitsu-99-0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HD:Shared Files:Presentations:1999 Presentations:fujitsu-99-02.ppt</Template>
  <TotalTime>19421</TotalTime>
  <Pages>8</Pages>
  <Words>4667</Words>
  <Application>Microsoft Office PowerPoint</Application>
  <PresentationFormat>自定义</PresentationFormat>
  <Paragraphs>1763</Paragraphs>
  <Slides>51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8" baseType="lpstr">
      <vt:lpstr>Calibri</vt:lpstr>
      <vt:lpstr>Courier New</vt:lpstr>
      <vt:lpstr>Helvetica</vt:lpstr>
      <vt:lpstr>Times New Roman</vt:lpstr>
      <vt:lpstr>Wingdings</vt:lpstr>
      <vt:lpstr>Wingdings 2</vt:lpstr>
      <vt:lpstr>fujitsu-99-02</vt:lpstr>
      <vt:lpstr>PowerPoint 演示文稿</vt:lpstr>
      <vt:lpstr>Y86-64 Instruction Set #1</vt:lpstr>
      <vt:lpstr>Y86-64 Instruction Set #2</vt:lpstr>
      <vt:lpstr>Y86-64 Instruction Set #3</vt:lpstr>
      <vt:lpstr>Y86-64 Instruction Set #4</vt:lpstr>
      <vt:lpstr>Building Blocks</vt:lpstr>
      <vt:lpstr>Hardware Control Language</vt:lpstr>
      <vt:lpstr>HCL Operations</vt:lpstr>
      <vt:lpstr>SEQ Hardware Structure</vt:lpstr>
      <vt:lpstr>SEQ Stages</vt:lpstr>
      <vt:lpstr>Instruction Decoding</vt:lpstr>
      <vt:lpstr>Executing Arith./Logical Operation</vt:lpstr>
      <vt:lpstr>Stage Computation: Arith/Log. Ops</vt:lpstr>
      <vt:lpstr>Executing rmmovq</vt:lpstr>
      <vt:lpstr>Stage Computation: rmmovq</vt:lpstr>
      <vt:lpstr>Executing popq</vt:lpstr>
      <vt:lpstr>Stage Computation: popq</vt:lpstr>
      <vt:lpstr>Executing Conditional Moves</vt:lpstr>
      <vt:lpstr>Stage Computation: Cond. Move</vt:lpstr>
      <vt:lpstr>Executing Jumps</vt:lpstr>
      <vt:lpstr>Stage Computation: Jumps</vt:lpstr>
      <vt:lpstr>Executing call</vt:lpstr>
      <vt:lpstr>Stage Computation: call</vt:lpstr>
      <vt:lpstr>Executing ret</vt:lpstr>
      <vt:lpstr>Stage Computation: ret</vt:lpstr>
      <vt:lpstr>Computation Steps</vt:lpstr>
      <vt:lpstr>Computation Steps</vt:lpstr>
      <vt:lpstr>Computed Values</vt:lpstr>
      <vt:lpstr>SEQ Hardware</vt:lpstr>
      <vt:lpstr>Fetch Logic</vt:lpstr>
      <vt:lpstr>Fetch Logic</vt:lpstr>
      <vt:lpstr>Fetch Control Logic in HCL</vt:lpstr>
      <vt:lpstr>Fetch Control Logic in HCL</vt:lpstr>
      <vt:lpstr>Decode Logic</vt:lpstr>
      <vt:lpstr>A Source</vt:lpstr>
      <vt:lpstr>E Desti- nation</vt:lpstr>
      <vt:lpstr>Execute Logic</vt:lpstr>
      <vt:lpstr>ALU A  Input</vt:lpstr>
      <vt:lpstr>ALU Oper- ation</vt:lpstr>
      <vt:lpstr>Memory Logic</vt:lpstr>
      <vt:lpstr>Instruction Status</vt:lpstr>
      <vt:lpstr>Memory Address</vt:lpstr>
      <vt:lpstr>Memory Read</vt:lpstr>
      <vt:lpstr>PC Update Logic</vt:lpstr>
      <vt:lpstr>PC Update</vt:lpstr>
      <vt:lpstr>SEQ Operation</vt:lpstr>
      <vt:lpstr>SEQ Operation #2</vt:lpstr>
      <vt:lpstr>SEQ Operation #3</vt:lpstr>
      <vt:lpstr>SEQ Operation #4</vt:lpstr>
      <vt:lpstr>SEQ Operation #5</vt:lpstr>
      <vt:lpstr>SEQ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Processor Verification</dc:title>
  <dc:subject>SRC Review Slides</dc:subject>
  <dc:creator>Randal E. Bryant</dc:creator>
  <cp:lastModifiedBy>LU JUNLIN</cp:lastModifiedBy>
  <cp:revision>108</cp:revision>
  <cp:lastPrinted>1999-02-26T14:55:35Z</cp:lastPrinted>
  <dcterms:created xsi:type="dcterms:W3CDTF">1998-03-03T17:17:57Z</dcterms:created>
  <dcterms:modified xsi:type="dcterms:W3CDTF">2021-10-17T04:15:02Z</dcterms:modified>
</cp:coreProperties>
</file>