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70"/>
  </p:notesMasterIdLst>
  <p:handoutMasterIdLst>
    <p:handoutMasterId r:id="rId71"/>
  </p:handoutMasterIdLst>
  <p:sldIdLst>
    <p:sldId id="367" r:id="rId2"/>
    <p:sldId id="295" r:id="rId3"/>
    <p:sldId id="296" r:id="rId4"/>
    <p:sldId id="297" r:id="rId5"/>
    <p:sldId id="298" r:id="rId6"/>
    <p:sldId id="299" r:id="rId7"/>
    <p:sldId id="323" r:id="rId8"/>
    <p:sldId id="300" r:id="rId9"/>
    <p:sldId id="302" r:id="rId10"/>
    <p:sldId id="303" r:id="rId11"/>
    <p:sldId id="304" r:id="rId12"/>
    <p:sldId id="305" r:id="rId13"/>
    <p:sldId id="279" r:id="rId14"/>
    <p:sldId id="306" r:id="rId15"/>
    <p:sldId id="307" r:id="rId16"/>
    <p:sldId id="308" r:id="rId17"/>
    <p:sldId id="309" r:id="rId18"/>
    <p:sldId id="324" r:id="rId19"/>
    <p:sldId id="310" r:id="rId20"/>
    <p:sldId id="311" r:id="rId21"/>
    <p:sldId id="313" r:id="rId22"/>
    <p:sldId id="312" r:id="rId23"/>
    <p:sldId id="314" r:id="rId24"/>
    <p:sldId id="318" r:id="rId25"/>
    <p:sldId id="317" r:id="rId26"/>
    <p:sldId id="316" r:id="rId27"/>
    <p:sldId id="315" r:id="rId28"/>
    <p:sldId id="331" r:id="rId29"/>
    <p:sldId id="332" r:id="rId30"/>
    <p:sldId id="333" r:id="rId31"/>
    <p:sldId id="334" r:id="rId32"/>
    <p:sldId id="335" r:id="rId33"/>
    <p:sldId id="336" r:id="rId34"/>
    <p:sldId id="337" r:id="rId35"/>
    <p:sldId id="338" r:id="rId36"/>
    <p:sldId id="339" r:id="rId37"/>
    <p:sldId id="340" r:id="rId38"/>
    <p:sldId id="341" r:id="rId39"/>
    <p:sldId id="342" r:id="rId40"/>
    <p:sldId id="343" r:id="rId41"/>
    <p:sldId id="344" r:id="rId42"/>
    <p:sldId id="345" r:id="rId43"/>
    <p:sldId id="346" r:id="rId44"/>
    <p:sldId id="347" r:id="rId45"/>
    <p:sldId id="348" r:id="rId46"/>
    <p:sldId id="370" r:id="rId47"/>
    <p:sldId id="349" r:id="rId48"/>
    <p:sldId id="320" r:id="rId49"/>
    <p:sldId id="350" r:id="rId50"/>
    <p:sldId id="351" r:id="rId51"/>
    <p:sldId id="352" r:id="rId52"/>
    <p:sldId id="369" r:id="rId53"/>
    <p:sldId id="353" r:id="rId54"/>
    <p:sldId id="321" r:id="rId55"/>
    <p:sldId id="354" r:id="rId56"/>
    <p:sldId id="355" r:id="rId57"/>
    <p:sldId id="356" r:id="rId58"/>
    <p:sldId id="357" r:id="rId59"/>
    <p:sldId id="358" r:id="rId60"/>
    <p:sldId id="359" r:id="rId61"/>
    <p:sldId id="371" r:id="rId62"/>
    <p:sldId id="360" r:id="rId63"/>
    <p:sldId id="361" r:id="rId64"/>
    <p:sldId id="362" r:id="rId65"/>
    <p:sldId id="363" r:id="rId66"/>
    <p:sldId id="364" r:id="rId67"/>
    <p:sldId id="294" r:id="rId68"/>
    <p:sldId id="365" r:id="rId69"/>
  </p:sldIdLst>
  <p:sldSz cx="9131300" cy="6845300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8">
          <p15:clr>
            <a:srgbClr val="A4A3A4"/>
          </p15:clr>
        </p15:guide>
        <p15:guide id="2" pos="9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99FFCC"/>
    <a:srgbClr val="FFFF99"/>
    <a:srgbClr val="FF3300"/>
    <a:srgbClr val="FFCCFF"/>
    <a:srgbClr val="FFCCCC"/>
    <a:srgbClr val="00CC66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32" autoAdjust="0"/>
    <p:restoredTop sz="90929"/>
  </p:normalViewPr>
  <p:slideViewPr>
    <p:cSldViewPr showGuides="1">
      <p:cViewPr varScale="1">
        <p:scale>
          <a:sx n="89" d="100"/>
          <a:sy n="89" d="100"/>
        </p:scale>
        <p:origin x="972" y="50"/>
      </p:cViewPr>
      <p:guideLst>
        <p:guide orient="horz" pos="1728"/>
        <p:guide pos="912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66" d="100"/>
          <a:sy n="66" d="100"/>
        </p:scale>
        <p:origin x="-2766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6.xml"/><Relationship Id="rId1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342129" y="400051"/>
            <a:ext cx="642982" cy="227496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wrap="none" lIns="60413" tIns="23494" rIns="60413" bIns="23494">
            <a:spAutoFit/>
          </a:bodyPr>
          <a:lstStyle/>
          <a:p>
            <a:pPr defTabSz="860890"/>
            <a:r>
              <a:rPr lang="en-US" sz="1300" dirty="0"/>
              <a:t>15-349</a:t>
            </a:r>
          </a:p>
        </p:txBody>
      </p:sp>
    </p:spTree>
    <p:extLst>
      <p:ext uri="{BB962C8B-B14F-4D97-AF65-F5344CB8AC3E}">
        <p14:creationId xmlns:p14="http://schemas.microsoft.com/office/powerpoint/2010/main" val="23332001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85875" y="723900"/>
            <a:ext cx="4757738" cy="35671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259668" y="9229487"/>
            <a:ext cx="772826" cy="22749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0413" tIns="23494" rIns="60413" bIns="23494">
            <a:spAutoFit/>
          </a:bodyPr>
          <a:lstStyle/>
          <a:p>
            <a:pPr defTabSz="860890"/>
            <a:r>
              <a:rPr lang="en-US" sz="1300" dirty="0"/>
              <a:t>Page </a:t>
            </a:r>
            <a:fld id="{FC8B7337-3863-48B7-9E63-6D5DE589382A}" type="slidenum">
              <a:rPr lang="en-US" sz="1300"/>
              <a:pPr defTabSz="860890"/>
              <a:t>‹#›</a:t>
            </a:fld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4920386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br>
              <a:rPr lang="en-US" altLang="zh-CN" dirty="0"/>
            </a:br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803353-72E2-470C-8E67-87750F01FAF1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77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0013" y="2497138"/>
            <a:ext cx="6391275" cy="1749425"/>
          </a:xfrm>
        </p:spPr>
        <p:txBody>
          <a:bodyPr/>
          <a:lstStyle>
            <a:lvl1pPr marL="0" indent="0" algn="ctr"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684213" y="365125"/>
            <a:ext cx="7762875" cy="1139825"/>
          </a:xfrm>
          <a:effectLst/>
        </p:spPr>
        <p:txBody>
          <a:bodyPr lIns="91928" tIns="45964" rIns="91928" bIns="45964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latin typeface="Times New Roman" pitchFamily="18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5486400" y="-26988"/>
            <a:ext cx="3721101" cy="2769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Introduction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to Computer Systems,</a:t>
            </a:r>
            <a:r>
              <a:rPr lang="en-US" altLang="zh-CN" sz="1200" baseline="0" dirty="0">
                <a:solidFill>
                  <a:schemeClr val="bg1"/>
                </a:solidFill>
                <a:latin typeface="Times New Roman" pitchFamily="18" charset="0"/>
              </a:rPr>
              <a:t>  </a:t>
            </a:r>
            <a:r>
              <a:rPr lang="en-US" altLang="zh-CN" sz="1200" dirty="0">
                <a:solidFill>
                  <a:schemeClr val="bg1"/>
                </a:solidFill>
                <a:latin typeface="Times New Roman" pitchFamily="18" charset="0"/>
              </a:rPr>
              <a:t>Peking University 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90513" y="1219200"/>
            <a:ext cx="8294687" cy="521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343" tIns="44379" rIns="90343" bIns="443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04813" y="247650"/>
            <a:ext cx="8704262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5486400" y="-26988"/>
            <a:ext cx="3721101" cy="2585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zh-CN" sz="1200" dirty="0">
                <a:solidFill>
                  <a:schemeClr val="tx1"/>
                </a:solidFill>
                <a:latin typeface="Times New Roman" pitchFamily="18" charset="0"/>
              </a:rPr>
              <a:t>Introduction</a:t>
            </a:r>
            <a:r>
              <a:rPr lang="en-US" altLang="zh-CN" sz="1200" baseline="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1200" dirty="0">
                <a:solidFill>
                  <a:schemeClr val="tx1"/>
                </a:solidFill>
                <a:latin typeface="Times New Roman" pitchFamily="18" charset="0"/>
              </a:rPr>
              <a:t>to Computer Systems,</a:t>
            </a:r>
            <a:r>
              <a:rPr lang="en-US" altLang="zh-CN" sz="1200" baseline="0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sz="1200" dirty="0">
                <a:solidFill>
                  <a:schemeClr val="tx1"/>
                </a:solidFill>
                <a:latin typeface="Times New Roman" pitchFamily="18" charset="0"/>
              </a:rPr>
              <a:t>Peking University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5" r:id="rId3"/>
  </p:sldLayoutIdLst>
  <p:transition spd="med"/>
  <p:txStyles>
    <p:titleStyle>
      <a:lvl1pPr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+mj-lt"/>
          <a:ea typeface="+mj-ea"/>
          <a:cs typeface="+mj-cs"/>
        </a:defRPr>
      </a:lvl1pPr>
      <a:lvl2pPr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2pPr>
      <a:lvl3pPr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3pPr>
      <a:lvl4pPr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4pPr>
      <a:lvl5pPr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5pPr>
      <a:lvl6pPr marL="457200"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6pPr>
      <a:lvl7pPr marL="914400"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7pPr>
      <a:lvl8pPr marL="1371600"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8pPr>
      <a:lvl9pPr marL="1828800" algn="l" defTabSz="912813" rtl="0" fontAlgn="base">
        <a:lnSpc>
          <a:spcPct val="87000"/>
        </a:lnSpc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Helvetica" pitchFamily="34" charset="0"/>
        </a:defRPr>
      </a:lvl9pPr>
    </p:titleStyle>
    <p:bodyStyle>
      <a:lvl1pPr marL="385763" indent="-385763" algn="l" defTabSz="912813" rtl="0" fontAlgn="base">
        <a:lnSpc>
          <a:spcPct val="95000"/>
        </a:lnSpc>
        <a:spcBef>
          <a:spcPct val="50000"/>
        </a:spcBef>
        <a:spcAft>
          <a:spcPct val="0"/>
        </a:spcAft>
        <a:buClrTx/>
        <a:buFont typeface="Wingdings" panose="05000000000000000000" pitchFamily="2" charset="2"/>
        <a:buChar char="n"/>
        <a:defRPr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44475" algn="l" defTabSz="912813" rtl="0" fontAlgn="base">
        <a:spcBef>
          <a:spcPct val="25000"/>
        </a:spcBef>
        <a:spcAft>
          <a:spcPct val="0"/>
        </a:spcAft>
        <a:buClrTx/>
        <a:buSzPct val="75000"/>
        <a:buFont typeface="Wingdings" pitchFamily="2" charset="2"/>
        <a:buChar char="n"/>
        <a:defRPr sz="2000" b="1">
          <a:solidFill>
            <a:schemeClr val="tx1"/>
          </a:solidFill>
          <a:latin typeface="+mn-lt"/>
        </a:defRPr>
      </a:lvl2pPr>
      <a:lvl3pPr marL="1144588" indent="-238125" algn="l" defTabSz="912813" rtl="0" fontAlgn="base">
        <a:lnSpc>
          <a:spcPct val="107000"/>
        </a:lnSpc>
        <a:spcBef>
          <a:spcPct val="10000"/>
        </a:spcBef>
        <a:spcAft>
          <a:spcPct val="0"/>
        </a:spcAft>
        <a:buClrTx/>
        <a:buSzPct val="90000"/>
        <a:buFont typeface="Wingdings" pitchFamily="2" charset="2"/>
        <a:buChar char="l"/>
        <a:defRPr b="1">
          <a:solidFill>
            <a:schemeClr val="tx1"/>
          </a:solidFill>
          <a:latin typeface="+mn-lt"/>
        </a:defRPr>
      </a:lvl3pPr>
      <a:lvl4pPr marL="1597025" indent="-227013" algn="l" defTabSz="912813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4pPr>
      <a:lvl5pPr marL="2447925" indent="-228600" algn="l" defTabSz="912813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</a:defRPr>
      </a:lvl5pPr>
      <a:lvl6pPr marL="2905125" indent="-228600" algn="l" defTabSz="912813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</a:defRPr>
      </a:lvl6pPr>
      <a:lvl7pPr marL="3362325" indent="-228600" algn="l" defTabSz="912813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</a:defRPr>
      </a:lvl7pPr>
      <a:lvl8pPr marL="3819525" indent="-228600" algn="l" defTabSz="912813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</a:defRPr>
      </a:lvl8pPr>
      <a:lvl9pPr marL="4276725" indent="-228600" algn="l" defTabSz="912813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 bwMode="auto">
          <a:xfrm>
            <a:off x="685800" y="4267200"/>
            <a:ext cx="767873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None/>
              <a:defRPr sz="2000" b="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None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None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altLang="zh-CN" b="1" kern="0" dirty="0">
                <a:solidFill>
                  <a:prstClr val="black"/>
                </a:solidFill>
                <a:ea typeface="黑体" pitchFamily="49" charset="-122"/>
              </a:rPr>
              <a:t>Instructors: </a:t>
            </a:r>
          </a:p>
          <a:p>
            <a:pPr>
              <a:lnSpc>
                <a:spcPct val="100000"/>
              </a:lnSpc>
              <a:defRPr/>
            </a:pPr>
            <a:r>
              <a:rPr lang="en-US" altLang="zh-CN" b="1" kern="0" dirty="0">
                <a:solidFill>
                  <a:prstClr val="black"/>
                </a:solidFill>
                <a:ea typeface="黑体" pitchFamily="49" charset="-122"/>
              </a:rPr>
              <a:t>Class 1: Chen </a:t>
            </a:r>
            <a:r>
              <a:rPr lang="en-US" altLang="zh-CN" b="1" kern="0" dirty="0" err="1">
                <a:solidFill>
                  <a:prstClr val="black"/>
                </a:solidFill>
                <a:ea typeface="黑体" pitchFamily="49" charset="-122"/>
              </a:rPr>
              <a:t>Xiangqun</a:t>
            </a:r>
            <a:r>
              <a:rPr lang="en-US" altLang="zh-CN" b="1" kern="0" dirty="0">
                <a:solidFill>
                  <a:prstClr val="black"/>
                </a:solidFill>
                <a:ea typeface="黑体" pitchFamily="49" charset="-122"/>
              </a:rPr>
              <a:t>, Sun </a:t>
            </a:r>
            <a:r>
              <a:rPr lang="en-US" altLang="zh-CN" b="1" kern="0" dirty="0" err="1">
                <a:solidFill>
                  <a:prstClr val="black"/>
                </a:solidFill>
                <a:ea typeface="黑体" pitchFamily="49" charset="-122"/>
              </a:rPr>
              <a:t>Guangyu</a:t>
            </a:r>
            <a:r>
              <a:rPr lang="en-US" altLang="zh-CN" b="1" kern="0" dirty="0">
                <a:solidFill>
                  <a:prstClr val="black"/>
                </a:solidFill>
                <a:ea typeface="黑体" pitchFamily="49" charset="-122"/>
              </a:rPr>
              <a:t>, Liu Xianhua</a:t>
            </a:r>
          </a:p>
          <a:p>
            <a:pPr>
              <a:lnSpc>
                <a:spcPct val="100000"/>
              </a:lnSpc>
              <a:defRPr/>
            </a:pPr>
            <a:r>
              <a:rPr lang="en-US" altLang="zh-CN" b="1" kern="0" dirty="0">
                <a:solidFill>
                  <a:prstClr val="black"/>
                </a:solidFill>
                <a:ea typeface="黑体" pitchFamily="49" charset="-122"/>
              </a:rPr>
              <a:t>Class 2: Guan </a:t>
            </a:r>
            <a:r>
              <a:rPr lang="en-US" altLang="zh-CN" b="1" kern="0" dirty="0" err="1">
                <a:solidFill>
                  <a:prstClr val="black"/>
                </a:solidFill>
                <a:ea typeface="黑体" pitchFamily="49" charset="-122"/>
              </a:rPr>
              <a:t>Xuetao</a:t>
            </a:r>
            <a:endParaRPr lang="en-US" altLang="zh-CN" b="1" kern="0" dirty="0">
              <a:solidFill>
                <a:prstClr val="black"/>
              </a:solidFill>
              <a:ea typeface="黑体" pitchFamily="49" charset="-122"/>
            </a:endParaRPr>
          </a:p>
          <a:p>
            <a:pPr>
              <a:lnSpc>
                <a:spcPct val="100000"/>
              </a:lnSpc>
              <a:defRPr/>
            </a:pPr>
            <a:r>
              <a:rPr lang="en-US" altLang="zh-CN" b="1" kern="0" dirty="0">
                <a:solidFill>
                  <a:prstClr val="black"/>
                </a:solidFill>
                <a:ea typeface="黑体" pitchFamily="49" charset="-122"/>
              </a:rPr>
              <a:t>Class 3: Lu Junlin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685800" y="1708012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928" tIns="45964" rIns="91928" bIns="45964" numCol="1" anchor="ctr" anchorCtr="0" compatLnSpc="1">
            <a:prstTxWarp prst="textNoShape">
              <a:avLst/>
            </a:prstTxWarp>
          </a:bodyPr>
          <a:lstStyle>
            <a:lvl1pPr algn="l" defTabSz="912813" rtl="0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algn="l" defTabSz="912813" rtl="0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hlink"/>
                </a:solidFill>
                <a:latin typeface="Helvetica" pitchFamily="34" charset="0"/>
              </a:defRPr>
            </a:lvl2pPr>
            <a:lvl3pPr algn="l" defTabSz="912813" rtl="0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hlink"/>
                </a:solidFill>
                <a:latin typeface="Helvetica" pitchFamily="34" charset="0"/>
              </a:defRPr>
            </a:lvl3pPr>
            <a:lvl4pPr algn="l" defTabSz="912813" rtl="0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hlink"/>
                </a:solidFill>
                <a:latin typeface="Helvetica" pitchFamily="34" charset="0"/>
              </a:defRPr>
            </a:lvl4pPr>
            <a:lvl5pPr algn="l" defTabSz="912813" rtl="0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hlink"/>
                </a:solidFill>
                <a:latin typeface="Helvetica" pitchFamily="34" charset="0"/>
              </a:defRPr>
            </a:lvl5pPr>
            <a:lvl6pPr marL="457200" algn="l" defTabSz="912813" rtl="0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hlink"/>
                </a:solidFill>
                <a:latin typeface="Helvetica" pitchFamily="34" charset="0"/>
              </a:defRPr>
            </a:lvl6pPr>
            <a:lvl7pPr marL="914400" algn="l" defTabSz="912813" rtl="0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hlink"/>
                </a:solidFill>
                <a:latin typeface="Helvetica" pitchFamily="34" charset="0"/>
              </a:defRPr>
            </a:lvl7pPr>
            <a:lvl8pPr marL="1371600" algn="l" defTabSz="912813" rtl="0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hlink"/>
                </a:solidFill>
                <a:latin typeface="Helvetica" pitchFamily="34" charset="0"/>
              </a:defRPr>
            </a:lvl8pPr>
            <a:lvl9pPr marL="1828800" algn="l" defTabSz="912813" rtl="0" fontAlgn="base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hlink"/>
                </a:solidFill>
                <a:latin typeface="Helvetica" pitchFamily="34" charset="0"/>
              </a:defRPr>
            </a:lvl9pPr>
          </a:lstStyle>
          <a:p>
            <a:pPr lvl="0" eaLnBrk="1" hangingPunct="1"/>
            <a:r>
              <a:rPr kumimoji="0" lang="en-US" sz="3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j-ea"/>
                <a:cs typeface="+mj-cs"/>
              </a:rPr>
              <a:t>Processor Architecture III:</a:t>
            </a:r>
            <a:br>
              <a:rPr lang="en-US" kern="0" dirty="0">
                <a:solidFill>
                  <a:prstClr val="black"/>
                </a:solidFill>
              </a:rPr>
            </a:br>
            <a:r>
              <a:rPr lang="en-US" kern="0" dirty="0">
                <a:solidFill>
                  <a:prstClr val="black"/>
                </a:solidFill>
              </a:rPr>
              <a:t>PIPE: Pipelined Implementation</a:t>
            </a:r>
            <a:br>
              <a:rPr kumimoji="0" lang="en-US" sz="3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j-ea"/>
                <a:cs typeface="+mj-cs"/>
              </a:rPr>
            </a:br>
            <a:br>
              <a:rPr kumimoji="0" lang="en-US" sz="3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j-ea"/>
                <a:cs typeface="+mj-cs"/>
              </a:rPr>
            </a:b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j-ea"/>
                <a:cs typeface="+mj-cs"/>
              </a:rPr>
              <a:t>Introduction to Computer Systems</a:t>
            </a:r>
            <a:br>
              <a:rPr kumimoji="0" lang="en-US" sz="3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j-ea"/>
                <a:cs typeface="+mj-cs"/>
              </a:rPr>
            </a:br>
            <a:r>
              <a:rPr lang="en-US" sz="2000" b="0" kern="0" dirty="0">
                <a:solidFill>
                  <a:prstClr val="black"/>
                </a:solidFill>
                <a:latin typeface="Helvetica"/>
              </a:rPr>
              <a:t>11</a:t>
            </a:r>
            <a:r>
              <a:rPr kumimoji="0" lang="en-US" sz="2000" b="0" i="0" u="none" strike="noStrike" kern="0" cap="none" spc="0" normalizeH="0" baseline="30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j-ea"/>
                <a:cs typeface="+mj-cs"/>
              </a:rPr>
              <a:t>th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j-ea"/>
                <a:cs typeface="+mj-cs"/>
              </a:rPr>
              <a:t> Lecture, 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j-ea"/>
                <a:cs typeface="+mj-cs"/>
              </a:rPr>
              <a:t>Oct 25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/>
                <a:ea typeface="+mj-ea"/>
                <a:cs typeface="+mj-cs"/>
              </a:rPr>
              <a:t>,  2021</a:t>
            </a:r>
          </a:p>
        </p:txBody>
      </p:sp>
    </p:spTree>
    <p:extLst>
      <p:ext uri="{BB962C8B-B14F-4D97-AF65-F5344CB8AC3E}">
        <p14:creationId xmlns:p14="http://schemas.microsoft.com/office/powerpoint/2010/main" val="3857386278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Dependencies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486400"/>
            <a:ext cx="8294687" cy="946150"/>
          </a:xfrm>
        </p:spPr>
        <p:txBody>
          <a:bodyPr/>
          <a:lstStyle/>
          <a:p>
            <a:r>
              <a:rPr lang="en-US"/>
              <a:t>System</a:t>
            </a:r>
          </a:p>
          <a:p>
            <a:pPr lvl="1"/>
            <a:r>
              <a:rPr lang="en-US"/>
              <a:t>Each operation depends on result from preceding one</a:t>
            </a:r>
          </a:p>
        </p:txBody>
      </p:sp>
      <p:grpSp>
        <p:nvGrpSpPr>
          <p:cNvPr id="408600" name="Group 24"/>
          <p:cNvGrpSpPr>
            <a:grpSpLocks/>
          </p:cNvGrpSpPr>
          <p:nvPr/>
        </p:nvGrpSpPr>
        <p:grpSpPr bwMode="auto">
          <a:xfrm>
            <a:off x="1828800" y="1143000"/>
            <a:ext cx="4267200" cy="2514600"/>
            <a:chOff x="1152" y="720"/>
            <a:chExt cx="2688" cy="1584"/>
          </a:xfrm>
        </p:grpSpPr>
        <p:sp>
          <p:nvSpPr>
            <p:cNvPr id="408586" name="Line 10"/>
            <p:cNvSpPr>
              <a:spLocks noChangeShapeType="1"/>
            </p:cNvSpPr>
            <p:nvPr/>
          </p:nvSpPr>
          <p:spPr bwMode="auto">
            <a:xfrm>
              <a:off x="1200" y="1445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587" name="Rectangle 11"/>
            <p:cNvSpPr>
              <a:spLocks noChangeArrowheads="1"/>
            </p:cNvSpPr>
            <p:nvPr/>
          </p:nvSpPr>
          <p:spPr bwMode="auto">
            <a:xfrm>
              <a:off x="3355" y="2094"/>
              <a:ext cx="433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Clock</a:t>
              </a:r>
            </a:p>
          </p:txBody>
        </p:sp>
        <p:sp>
          <p:nvSpPr>
            <p:cNvPr id="408588" name="Rectangle 12"/>
            <p:cNvSpPr>
              <a:spLocks noChangeArrowheads="1"/>
            </p:cNvSpPr>
            <p:nvPr/>
          </p:nvSpPr>
          <p:spPr bwMode="auto">
            <a:xfrm>
              <a:off x="1492" y="1065"/>
              <a:ext cx="1724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Combinational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logic</a:t>
              </a:r>
            </a:p>
          </p:txBody>
        </p:sp>
        <p:sp>
          <p:nvSpPr>
            <p:cNvPr id="408589" name="Rectangle 13"/>
            <p:cNvSpPr>
              <a:spLocks noChangeArrowheads="1"/>
            </p:cNvSpPr>
            <p:nvPr/>
          </p:nvSpPr>
          <p:spPr bwMode="auto">
            <a:xfrm>
              <a:off x="3504" y="1056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R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e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g</a:t>
              </a:r>
            </a:p>
          </p:txBody>
        </p:sp>
        <p:sp>
          <p:nvSpPr>
            <p:cNvPr id="408590" name="Line 14"/>
            <p:cNvSpPr>
              <a:spLocks noChangeShapeType="1"/>
            </p:cNvSpPr>
            <p:nvPr/>
          </p:nvSpPr>
          <p:spPr bwMode="auto">
            <a:xfrm>
              <a:off x="3212" y="1436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591" name="Line 15"/>
            <p:cNvSpPr>
              <a:spLocks noChangeShapeType="1"/>
            </p:cNvSpPr>
            <p:nvPr/>
          </p:nvSpPr>
          <p:spPr bwMode="auto">
            <a:xfrm>
              <a:off x="3596" y="1868"/>
              <a:ext cx="0" cy="2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594" name="Freeform 18"/>
            <p:cNvSpPr>
              <a:spLocks/>
            </p:cNvSpPr>
            <p:nvPr/>
          </p:nvSpPr>
          <p:spPr bwMode="auto">
            <a:xfrm>
              <a:off x="1152" y="720"/>
              <a:ext cx="2688" cy="480"/>
            </a:xfrm>
            <a:custGeom>
              <a:avLst/>
              <a:gdLst/>
              <a:ahLst/>
              <a:cxnLst>
                <a:cxn ang="0">
                  <a:pos x="2496" y="432"/>
                </a:cxn>
                <a:cxn ang="0">
                  <a:pos x="2688" y="432"/>
                </a:cxn>
                <a:cxn ang="0">
                  <a:pos x="2688" y="0"/>
                </a:cxn>
                <a:cxn ang="0">
                  <a:pos x="0" y="0"/>
                </a:cxn>
                <a:cxn ang="0">
                  <a:pos x="0" y="480"/>
                </a:cxn>
                <a:cxn ang="0">
                  <a:pos x="336" y="480"/>
                </a:cxn>
              </a:cxnLst>
              <a:rect l="0" t="0" r="r" b="b"/>
              <a:pathLst>
                <a:path w="2688" h="480">
                  <a:moveTo>
                    <a:pt x="2496" y="432"/>
                  </a:moveTo>
                  <a:lnTo>
                    <a:pt x="2688" y="432"/>
                  </a:lnTo>
                  <a:lnTo>
                    <a:pt x="2688" y="0"/>
                  </a:lnTo>
                  <a:lnTo>
                    <a:pt x="0" y="0"/>
                  </a:lnTo>
                  <a:lnTo>
                    <a:pt x="0" y="480"/>
                  </a:lnTo>
                  <a:lnTo>
                    <a:pt x="336" y="480"/>
                  </a:lnTo>
                </a:path>
              </a:pathLst>
            </a:custGeom>
            <a:noFill/>
            <a:ln w="28575" cmpd="sng">
              <a:solidFill>
                <a:schemeClr val="accent2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8599" name="Group 23"/>
          <p:cNvGrpSpPr>
            <a:grpSpLocks/>
          </p:cNvGrpSpPr>
          <p:nvPr/>
        </p:nvGrpSpPr>
        <p:grpSpPr bwMode="auto">
          <a:xfrm>
            <a:off x="762000" y="3733800"/>
            <a:ext cx="6400800" cy="1254125"/>
            <a:chOff x="912" y="2483"/>
            <a:chExt cx="4032" cy="790"/>
          </a:xfrm>
        </p:grpSpPr>
        <p:sp>
          <p:nvSpPr>
            <p:cNvPr id="408580" name="Line 4"/>
            <p:cNvSpPr>
              <a:spLocks noChangeShapeType="1"/>
            </p:cNvSpPr>
            <p:nvPr/>
          </p:nvSpPr>
          <p:spPr bwMode="auto">
            <a:xfrm>
              <a:off x="1440" y="3264"/>
              <a:ext cx="35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581" name="Rectangle 5"/>
            <p:cNvSpPr>
              <a:spLocks noChangeArrowheads="1"/>
            </p:cNvSpPr>
            <p:nvPr/>
          </p:nvSpPr>
          <p:spPr bwMode="auto">
            <a:xfrm>
              <a:off x="1911" y="3063"/>
              <a:ext cx="39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Time</a:t>
              </a:r>
            </a:p>
          </p:txBody>
        </p:sp>
        <p:sp>
          <p:nvSpPr>
            <p:cNvPr id="408582" name="Rectangle 6"/>
            <p:cNvSpPr>
              <a:spLocks noChangeArrowheads="1"/>
            </p:cNvSpPr>
            <p:nvPr/>
          </p:nvSpPr>
          <p:spPr bwMode="auto">
            <a:xfrm>
              <a:off x="912" y="2483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OP1</a:t>
              </a:r>
            </a:p>
          </p:txBody>
        </p:sp>
        <p:sp>
          <p:nvSpPr>
            <p:cNvPr id="408583" name="Rectangle 7"/>
            <p:cNvSpPr>
              <a:spLocks noChangeArrowheads="1"/>
            </p:cNvSpPr>
            <p:nvPr/>
          </p:nvSpPr>
          <p:spPr bwMode="auto">
            <a:xfrm>
              <a:off x="912" y="2675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OP2</a:t>
              </a:r>
            </a:p>
          </p:txBody>
        </p:sp>
        <p:sp>
          <p:nvSpPr>
            <p:cNvPr id="408584" name="Rectangle 8"/>
            <p:cNvSpPr>
              <a:spLocks noChangeArrowheads="1"/>
            </p:cNvSpPr>
            <p:nvPr/>
          </p:nvSpPr>
          <p:spPr bwMode="auto">
            <a:xfrm>
              <a:off x="912" y="2867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OP3</a:t>
              </a:r>
            </a:p>
          </p:txBody>
        </p:sp>
        <p:sp>
          <p:nvSpPr>
            <p:cNvPr id="408592" name="Rectangle 16"/>
            <p:cNvSpPr>
              <a:spLocks noChangeArrowheads="1"/>
            </p:cNvSpPr>
            <p:nvPr/>
          </p:nvSpPr>
          <p:spPr bwMode="auto">
            <a:xfrm>
              <a:off x="1488" y="2487"/>
              <a:ext cx="1152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 b="0"/>
            </a:p>
          </p:txBody>
        </p:sp>
        <p:sp>
          <p:nvSpPr>
            <p:cNvPr id="408593" name="Freeform 17"/>
            <p:cNvSpPr>
              <a:spLocks/>
            </p:cNvSpPr>
            <p:nvPr/>
          </p:nvSpPr>
          <p:spPr bwMode="auto">
            <a:xfrm>
              <a:off x="2493" y="2574"/>
              <a:ext cx="264" cy="210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198" y="18"/>
                </a:cxn>
                <a:cxn ang="0">
                  <a:pos x="264" y="99"/>
                </a:cxn>
                <a:cxn ang="0">
                  <a:pos x="171" y="261"/>
                </a:cxn>
                <a:cxn ang="0">
                  <a:pos x="129" y="297"/>
                </a:cxn>
                <a:cxn ang="0">
                  <a:pos x="78" y="342"/>
                </a:cxn>
                <a:cxn ang="0">
                  <a:pos x="15" y="423"/>
                </a:cxn>
                <a:cxn ang="0">
                  <a:pos x="3" y="477"/>
                </a:cxn>
                <a:cxn ang="0">
                  <a:pos x="33" y="531"/>
                </a:cxn>
                <a:cxn ang="0">
                  <a:pos x="135" y="600"/>
                </a:cxn>
                <a:cxn ang="0">
                  <a:pos x="144" y="600"/>
                </a:cxn>
              </a:cxnLst>
              <a:rect l="0" t="0" r="r" b="b"/>
              <a:pathLst>
                <a:path w="264" h="600">
                  <a:moveTo>
                    <a:pt x="144" y="0"/>
                  </a:moveTo>
                  <a:cubicBezTo>
                    <a:pt x="185" y="5"/>
                    <a:pt x="169" y="8"/>
                    <a:pt x="198" y="18"/>
                  </a:cubicBezTo>
                  <a:cubicBezTo>
                    <a:pt x="240" y="30"/>
                    <a:pt x="252" y="62"/>
                    <a:pt x="264" y="99"/>
                  </a:cubicBezTo>
                  <a:cubicBezTo>
                    <a:pt x="260" y="139"/>
                    <a:pt x="192" y="230"/>
                    <a:pt x="171" y="261"/>
                  </a:cubicBezTo>
                  <a:cubicBezTo>
                    <a:pt x="162" y="274"/>
                    <a:pt x="142" y="287"/>
                    <a:pt x="129" y="297"/>
                  </a:cubicBezTo>
                  <a:cubicBezTo>
                    <a:pt x="113" y="311"/>
                    <a:pt x="97" y="317"/>
                    <a:pt x="78" y="342"/>
                  </a:cubicBezTo>
                  <a:cubicBezTo>
                    <a:pt x="59" y="363"/>
                    <a:pt x="31" y="400"/>
                    <a:pt x="15" y="423"/>
                  </a:cubicBezTo>
                  <a:cubicBezTo>
                    <a:pt x="3" y="445"/>
                    <a:pt x="0" y="459"/>
                    <a:pt x="3" y="477"/>
                  </a:cubicBezTo>
                  <a:cubicBezTo>
                    <a:pt x="6" y="495"/>
                    <a:pt x="11" y="511"/>
                    <a:pt x="33" y="531"/>
                  </a:cubicBezTo>
                  <a:cubicBezTo>
                    <a:pt x="55" y="551"/>
                    <a:pt x="117" y="589"/>
                    <a:pt x="135" y="600"/>
                  </a:cubicBezTo>
                  <a:cubicBezTo>
                    <a:pt x="145" y="597"/>
                    <a:pt x="144" y="594"/>
                    <a:pt x="144" y="60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stealth" w="sm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8595" name="Rectangle 19"/>
            <p:cNvSpPr>
              <a:spLocks noChangeArrowheads="1"/>
            </p:cNvSpPr>
            <p:nvPr/>
          </p:nvSpPr>
          <p:spPr bwMode="auto">
            <a:xfrm>
              <a:off x="2640" y="2688"/>
              <a:ext cx="1152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 b="0"/>
            </a:p>
          </p:txBody>
        </p:sp>
        <p:sp>
          <p:nvSpPr>
            <p:cNvPr id="408596" name="Rectangle 20"/>
            <p:cNvSpPr>
              <a:spLocks noChangeArrowheads="1"/>
            </p:cNvSpPr>
            <p:nvPr/>
          </p:nvSpPr>
          <p:spPr bwMode="auto">
            <a:xfrm>
              <a:off x="3792" y="2889"/>
              <a:ext cx="1152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endParaRPr lang="en-US" sz="1600" b="0"/>
            </a:p>
          </p:txBody>
        </p:sp>
        <p:sp>
          <p:nvSpPr>
            <p:cNvPr id="408597" name="Freeform 21"/>
            <p:cNvSpPr>
              <a:spLocks/>
            </p:cNvSpPr>
            <p:nvPr/>
          </p:nvSpPr>
          <p:spPr bwMode="auto">
            <a:xfrm>
              <a:off x="3648" y="2784"/>
              <a:ext cx="264" cy="210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198" y="18"/>
                </a:cxn>
                <a:cxn ang="0">
                  <a:pos x="264" y="99"/>
                </a:cxn>
                <a:cxn ang="0">
                  <a:pos x="171" y="261"/>
                </a:cxn>
                <a:cxn ang="0">
                  <a:pos x="129" y="297"/>
                </a:cxn>
                <a:cxn ang="0">
                  <a:pos x="78" y="342"/>
                </a:cxn>
                <a:cxn ang="0">
                  <a:pos x="15" y="423"/>
                </a:cxn>
                <a:cxn ang="0">
                  <a:pos x="3" y="477"/>
                </a:cxn>
                <a:cxn ang="0">
                  <a:pos x="33" y="531"/>
                </a:cxn>
                <a:cxn ang="0">
                  <a:pos x="135" y="600"/>
                </a:cxn>
                <a:cxn ang="0">
                  <a:pos x="144" y="600"/>
                </a:cxn>
              </a:cxnLst>
              <a:rect l="0" t="0" r="r" b="b"/>
              <a:pathLst>
                <a:path w="264" h="600">
                  <a:moveTo>
                    <a:pt x="144" y="0"/>
                  </a:moveTo>
                  <a:cubicBezTo>
                    <a:pt x="185" y="5"/>
                    <a:pt x="169" y="8"/>
                    <a:pt x="198" y="18"/>
                  </a:cubicBezTo>
                  <a:cubicBezTo>
                    <a:pt x="240" y="30"/>
                    <a:pt x="252" y="62"/>
                    <a:pt x="264" y="99"/>
                  </a:cubicBezTo>
                  <a:cubicBezTo>
                    <a:pt x="260" y="139"/>
                    <a:pt x="192" y="230"/>
                    <a:pt x="171" y="261"/>
                  </a:cubicBezTo>
                  <a:cubicBezTo>
                    <a:pt x="162" y="274"/>
                    <a:pt x="142" y="287"/>
                    <a:pt x="129" y="297"/>
                  </a:cubicBezTo>
                  <a:cubicBezTo>
                    <a:pt x="113" y="311"/>
                    <a:pt x="97" y="317"/>
                    <a:pt x="78" y="342"/>
                  </a:cubicBezTo>
                  <a:cubicBezTo>
                    <a:pt x="59" y="363"/>
                    <a:pt x="31" y="400"/>
                    <a:pt x="15" y="423"/>
                  </a:cubicBezTo>
                  <a:cubicBezTo>
                    <a:pt x="3" y="445"/>
                    <a:pt x="0" y="459"/>
                    <a:pt x="3" y="477"/>
                  </a:cubicBezTo>
                  <a:cubicBezTo>
                    <a:pt x="6" y="495"/>
                    <a:pt x="11" y="511"/>
                    <a:pt x="33" y="531"/>
                  </a:cubicBezTo>
                  <a:cubicBezTo>
                    <a:pt x="55" y="551"/>
                    <a:pt x="117" y="589"/>
                    <a:pt x="135" y="600"/>
                  </a:cubicBezTo>
                  <a:cubicBezTo>
                    <a:pt x="145" y="597"/>
                    <a:pt x="144" y="594"/>
                    <a:pt x="144" y="60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stealth" w="sm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Hazards</a:t>
            </a:r>
          </a:p>
        </p:txBody>
      </p:sp>
      <p:sp>
        <p:nvSpPr>
          <p:cNvPr id="409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5257800"/>
            <a:ext cx="8294687" cy="1174750"/>
          </a:xfrm>
        </p:spPr>
        <p:txBody>
          <a:bodyPr/>
          <a:lstStyle/>
          <a:p>
            <a:pPr lvl="1"/>
            <a:r>
              <a:rPr lang="en-US"/>
              <a:t>Result does not feed back around in time for next operation</a:t>
            </a:r>
          </a:p>
          <a:p>
            <a:pPr lvl="1"/>
            <a:r>
              <a:rPr lang="en-US"/>
              <a:t>Pipelining has changed behavior of system</a:t>
            </a:r>
          </a:p>
        </p:txBody>
      </p:sp>
      <p:grpSp>
        <p:nvGrpSpPr>
          <p:cNvPr id="409622" name="Group 22"/>
          <p:cNvGrpSpPr>
            <a:grpSpLocks/>
          </p:cNvGrpSpPr>
          <p:nvPr/>
        </p:nvGrpSpPr>
        <p:grpSpPr bwMode="auto">
          <a:xfrm>
            <a:off x="1143000" y="1219200"/>
            <a:ext cx="6629400" cy="2543175"/>
            <a:chOff x="288" y="2712"/>
            <a:chExt cx="4176" cy="1602"/>
          </a:xfrm>
        </p:grpSpPr>
        <p:sp>
          <p:nvSpPr>
            <p:cNvPr id="409604" name="Rectangle 4"/>
            <p:cNvSpPr>
              <a:spLocks noChangeArrowheads="1"/>
            </p:cNvSpPr>
            <p:nvPr/>
          </p:nvSpPr>
          <p:spPr bwMode="auto">
            <a:xfrm>
              <a:off x="1444" y="3066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R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e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g</a:t>
              </a:r>
            </a:p>
          </p:txBody>
        </p:sp>
        <p:sp>
          <p:nvSpPr>
            <p:cNvPr id="409605" name="Line 5"/>
            <p:cNvSpPr>
              <a:spLocks noChangeShapeType="1"/>
            </p:cNvSpPr>
            <p:nvPr/>
          </p:nvSpPr>
          <p:spPr bwMode="auto">
            <a:xfrm>
              <a:off x="288" y="3446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606" name="Line 6"/>
            <p:cNvSpPr>
              <a:spLocks noChangeShapeType="1"/>
            </p:cNvSpPr>
            <p:nvPr/>
          </p:nvSpPr>
          <p:spPr bwMode="auto">
            <a:xfrm>
              <a:off x="1152" y="3446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607" name="Line 7"/>
            <p:cNvSpPr>
              <a:spLocks noChangeShapeType="1"/>
            </p:cNvSpPr>
            <p:nvPr/>
          </p:nvSpPr>
          <p:spPr bwMode="auto">
            <a:xfrm>
              <a:off x="1536" y="3878"/>
              <a:ext cx="0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608" name="Rectangle 8"/>
            <p:cNvSpPr>
              <a:spLocks noChangeArrowheads="1"/>
            </p:cNvSpPr>
            <p:nvPr/>
          </p:nvSpPr>
          <p:spPr bwMode="auto">
            <a:xfrm>
              <a:off x="3887" y="4104"/>
              <a:ext cx="433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Clock</a:t>
              </a:r>
            </a:p>
          </p:txBody>
        </p:sp>
        <p:sp>
          <p:nvSpPr>
            <p:cNvPr id="409609" name="Rectangle 9"/>
            <p:cNvSpPr>
              <a:spLocks noChangeArrowheads="1"/>
            </p:cNvSpPr>
            <p:nvPr/>
          </p:nvSpPr>
          <p:spPr bwMode="auto">
            <a:xfrm>
              <a:off x="580" y="3066"/>
              <a:ext cx="568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Comb.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logic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A</a:t>
              </a:r>
            </a:p>
          </p:txBody>
        </p:sp>
        <p:sp>
          <p:nvSpPr>
            <p:cNvPr id="409610" name="Rectangle 10"/>
            <p:cNvSpPr>
              <a:spLocks noChangeArrowheads="1"/>
            </p:cNvSpPr>
            <p:nvPr/>
          </p:nvSpPr>
          <p:spPr bwMode="auto">
            <a:xfrm>
              <a:off x="2740" y="3066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R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e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g</a:t>
              </a:r>
            </a:p>
          </p:txBody>
        </p:sp>
        <p:sp>
          <p:nvSpPr>
            <p:cNvPr id="409611" name="Line 11"/>
            <p:cNvSpPr>
              <a:spLocks noChangeShapeType="1"/>
            </p:cNvSpPr>
            <p:nvPr/>
          </p:nvSpPr>
          <p:spPr bwMode="auto">
            <a:xfrm>
              <a:off x="1584" y="3446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612" name="Line 12"/>
            <p:cNvSpPr>
              <a:spLocks noChangeShapeType="1"/>
            </p:cNvSpPr>
            <p:nvPr/>
          </p:nvSpPr>
          <p:spPr bwMode="auto">
            <a:xfrm>
              <a:off x="2448" y="3446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613" name="Line 13"/>
            <p:cNvSpPr>
              <a:spLocks noChangeShapeType="1"/>
            </p:cNvSpPr>
            <p:nvPr/>
          </p:nvSpPr>
          <p:spPr bwMode="auto">
            <a:xfrm>
              <a:off x="2832" y="3878"/>
              <a:ext cx="0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614" name="Rectangle 14"/>
            <p:cNvSpPr>
              <a:spLocks noChangeArrowheads="1"/>
            </p:cNvSpPr>
            <p:nvPr/>
          </p:nvSpPr>
          <p:spPr bwMode="auto">
            <a:xfrm>
              <a:off x="1876" y="3066"/>
              <a:ext cx="568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Comb.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logic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B</a:t>
              </a:r>
            </a:p>
          </p:txBody>
        </p:sp>
        <p:sp>
          <p:nvSpPr>
            <p:cNvPr id="409615" name="Rectangle 15"/>
            <p:cNvSpPr>
              <a:spLocks noChangeArrowheads="1"/>
            </p:cNvSpPr>
            <p:nvPr/>
          </p:nvSpPr>
          <p:spPr bwMode="auto">
            <a:xfrm>
              <a:off x="4036" y="3066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R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e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g</a:t>
              </a:r>
            </a:p>
          </p:txBody>
        </p:sp>
        <p:sp>
          <p:nvSpPr>
            <p:cNvPr id="409616" name="Line 16"/>
            <p:cNvSpPr>
              <a:spLocks noChangeShapeType="1"/>
            </p:cNvSpPr>
            <p:nvPr/>
          </p:nvSpPr>
          <p:spPr bwMode="auto">
            <a:xfrm>
              <a:off x="2880" y="3446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617" name="Line 17"/>
            <p:cNvSpPr>
              <a:spLocks noChangeShapeType="1"/>
            </p:cNvSpPr>
            <p:nvPr/>
          </p:nvSpPr>
          <p:spPr bwMode="auto">
            <a:xfrm>
              <a:off x="3744" y="3446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618" name="Line 18"/>
            <p:cNvSpPr>
              <a:spLocks noChangeShapeType="1"/>
            </p:cNvSpPr>
            <p:nvPr/>
          </p:nvSpPr>
          <p:spPr bwMode="auto">
            <a:xfrm>
              <a:off x="4128" y="3878"/>
              <a:ext cx="0" cy="2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619" name="Rectangle 19"/>
            <p:cNvSpPr>
              <a:spLocks noChangeArrowheads="1"/>
            </p:cNvSpPr>
            <p:nvPr/>
          </p:nvSpPr>
          <p:spPr bwMode="auto">
            <a:xfrm>
              <a:off x="3172" y="3066"/>
              <a:ext cx="568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Comb.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logic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</a:t>
              </a:r>
            </a:p>
          </p:txBody>
        </p:sp>
        <p:sp>
          <p:nvSpPr>
            <p:cNvPr id="409620" name="Line 20"/>
            <p:cNvSpPr>
              <a:spLocks noChangeShapeType="1"/>
            </p:cNvSpPr>
            <p:nvPr/>
          </p:nvSpPr>
          <p:spPr bwMode="auto">
            <a:xfrm>
              <a:off x="1536" y="4008"/>
              <a:ext cx="25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621" name="Freeform 21"/>
            <p:cNvSpPr>
              <a:spLocks/>
            </p:cNvSpPr>
            <p:nvPr/>
          </p:nvSpPr>
          <p:spPr bwMode="auto">
            <a:xfrm>
              <a:off x="336" y="2712"/>
              <a:ext cx="4128" cy="480"/>
            </a:xfrm>
            <a:custGeom>
              <a:avLst/>
              <a:gdLst/>
              <a:ahLst/>
              <a:cxnLst>
                <a:cxn ang="0">
                  <a:pos x="3840" y="480"/>
                </a:cxn>
                <a:cxn ang="0">
                  <a:pos x="4128" y="480"/>
                </a:cxn>
                <a:cxn ang="0">
                  <a:pos x="4128" y="0"/>
                </a:cxn>
                <a:cxn ang="0">
                  <a:pos x="0" y="0"/>
                </a:cxn>
                <a:cxn ang="0">
                  <a:pos x="0" y="480"/>
                </a:cxn>
                <a:cxn ang="0">
                  <a:pos x="240" y="480"/>
                </a:cxn>
              </a:cxnLst>
              <a:rect l="0" t="0" r="r" b="b"/>
              <a:pathLst>
                <a:path w="4128" h="480">
                  <a:moveTo>
                    <a:pt x="3840" y="480"/>
                  </a:moveTo>
                  <a:lnTo>
                    <a:pt x="4128" y="480"/>
                  </a:lnTo>
                  <a:lnTo>
                    <a:pt x="4128" y="0"/>
                  </a:lnTo>
                  <a:lnTo>
                    <a:pt x="0" y="0"/>
                  </a:lnTo>
                  <a:lnTo>
                    <a:pt x="0" y="480"/>
                  </a:lnTo>
                  <a:lnTo>
                    <a:pt x="240" y="480"/>
                  </a:lnTo>
                </a:path>
              </a:pathLst>
            </a:custGeom>
            <a:noFill/>
            <a:ln w="38100" cmpd="sng">
              <a:solidFill>
                <a:schemeClr val="accent2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9646" name="Group 46"/>
          <p:cNvGrpSpPr>
            <a:grpSpLocks/>
          </p:cNvGrpSpPr>
          <p:nvPr/>
        </p:nvGrpSpPr>
        <p:grpSpPr bwMode="auto">
          <a:xfrm>
            <a:off x="1905000" y="3581400"/>
            <a:ext cx="4572000" cy="1558925"/>
            <a:chOff x="144" y="3332"/>
            <a:chExt cx="2880" cy="982"/>
          </a:xfrm>
        </p:grpSpPr>
        <p:sp>
          <p:nvSpPr>
            <p:cNvPr id="409623" name="Line 23"/>
            <p:cNvSpPr>
              <a:spLocks noChangeShapeType="1"/>
            </p:cNvSpPr>
            <p:nvPr/>
          </p:nvSpPr>
          <p:spPr bwMode="auto">
            <a:xfrm>
              <a:off x="720" y="4296"/>
              <a:ext cx="23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624" name="Rectangle 24"/>
            <p:cNvSpPr>
              <a:spLocks noChangeArrowheads="1"/>
            </p:cNvSpPr>
            <p:nvPr/>
          </p:nvSpPr>
          <p:spPr bwMode="auto">
            <a:xfrm>
              <a:off x="1143" y="4104"/>
              <a:ext cx="39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Time</a:t>
              </a:r>
            </a:p>
          </p:txBody>
        </p:sp>
        <p:sp>
          <p:nvSpPr>
            <p:cNvPr id="409625" name="Rectangle 25"/>
            <p:cNvSpPr>
              <a:spLocks noChangeArrowheads="1"/>
            </p:cNvSpPr>
            <p:nvPr/>
          </p:nvSpPr>
          <p:spPr bwMode="auto">
            <a:xfrm>
              <a:off x="144" y="3332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OP1</a:t>
              </a:r>
            </a:p>
          </p:txBody>
        </p:sp>
        <p:sp>
          <p:nvSpPr>
            <p:cNvPr id="409626" name="Rectangle 26"/>
            <p:cNvSpPr>
              <a:spLocks noChangeArrowheads="1"/>
            </p:cNvSpPr>
            <p:nvPr/>
          </p:nvSpPr>
          <p:spPr bwMode="auto">
            <a:xfrm>
              <a:off x="144" y="3524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OP2</a:t>
              </a:r>
            </a:p>
          </p:txBody>
        </p:sp>
        <p:sp>
          <p:nvSpPr>
            <p:cNvPr id="409627" name="Rectangle 27"/>
            <p:cNvSpPr>
              <a:spLocks noChangeArrowheads="1"/>
            </p:cNvSpPr>
            <p:nvPr/>
          </p:nvSpPr>
          <p:spPr bwMode="auto">
            <a:xfrm>
              <a:off x="144" y="3716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OP3</a:t>
              </a:r>
            </a:p>
          </p:txBody>
        </p:sp>
        <p:grpSp>
          <p:nvGrpSpPr>
            <p:cNvPr id="409628" name="Group 28"/>
            <p:cNvGrpSpPr>
              <a:grpSpLocks/>
            </p:cNvGrpSpPr>
            <p:nvPr/>
          </p:nvGrpSpPr>
          <p:grpSpPr bwMode="auto">
            <a:xfrm>
              <a:off x="720" y="3336"/>
              <a:ext cx="1152" cy="192"/>
              <a:chOff x="768" y="2400"/>
              <a:chExt cx="1152" cy="192"/>
            </a:xfrm>
          </p:grpSpPr>
          <p:sp>
            <p:nvSpPr>
              <p:cNvPr id="409629" name="Rectangle 29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A</a:t>
                </a:r>
              </a:p>
            </p:txBody>
          </p:sp>
          <p:sp>
            <p:nvSpPr>
              <p:cNvPr id="409630" name="Rectangle 30"/>
              <p:cNvSpPr>
                <a:spLocks noChangeArrowheads="1"/>
              </p:cNvSpPr>
              <p:nvPr/>
            </p:nvSpPr>
            <p:spPr bwMode="auto">
              <a:xfrm>
                <a:off x="1152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B</a:t>
                </a:r>
              </a:p>
            </p:txBody>
          </p:sp>
          <p:sp>
            <p:nvSpPr>
              <p:cNvPr id="409631" name="Rectangle 31"/>
              <p:cNvSpPr>
                <a:spLocks noChangeArrowheads="1"/>
              </p:cNvSpPr>
              <p:nvPr/>
            </p:nvSpPr>
            <p:spPr bwMode="auto">
              <a:xfrm>
                <a:off x="1536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C</a:t>
                </a:r>
              </a:p>
            </p:txBody>
          </p:sp>
        </p:grpSp>
        <p:grpSp>
          <p:nvGrpSpPr>
            <p:cNvPr id="409632" name="Group 32"/>
            <p:cNvGrpSpPr>
              <a:grpSpLocks/>
            </p:cNvGrpSpPr>
            <p:nvPr/>
          </p:nvGrpSpPr>
          <p:grpSpPr bwMode="auto">
            <a:xfrm>
              <a:off x="1104" y="3528"/>
              <a:ext cx="1152" cy="192"/>
              <a:chOff x="768" y="2400"/>
              <a:chExt cx="1152" cy="192"/>
            </a:xfrm>
          </p:grpSpPr>
          <p:sp>
            <p:nvSpPr>
              <p:cNvPr id="409633" name="Rectangle 33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A</a:t>
                </a:r>
              </a:p>
            </p:txBody>
          </p:sp>
          <p:sp>
            <p:nvSpPr>
              <p:cNvPr id="409634" name="Rectangle 34"/>
              <p:cNvSpPr>
                <a:spLocks noChangeArrowheads="1"/>
              </p:cNvSpPr>
              <p:nvPr/>
            </p:nvSpPr>
            <p:spPr bwMode="auto">
              <a:xfrm>
                <a:off x="1152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B</a:t>
                </a:r>
              </a:p>
            </p:txBody>
          </p:sp>
          <p:sp>
            <p:nvSpPr>
              <p:cNvPr id="409635" name="Rectangle 35"/>
              <p:cNvSpPr>
                <a:spLocks noChangeArrowheads="1"/>
              </p:cNvSpPr>
              <p:nvPr/>
            </p:nvSpPr>
            <p:spPr bwMode="auto">
              <a:xfrm>
                <a:off x="1536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C</a:t>
                </a:r>
              </a:p>
            </p:txBody>
          </p:sp>
        </p:grpSp>
        <p:grpSp>
          <p:nvGrpSpPr>
            <p:cNvPr id="409636" name="Group 36"/>
            <p:cNvGrpSpPr>
              <a:grpSpLocks/>
            </p:cNvGrpSpPr>
            <p:nvPr/>
          </p:nvGrpSpPr>
          <p:grpSpPr bwMode="auto">
            <a:xfrm>
              <a:off x="1488" y="3720"/>
              <a:ext cx="1152" cy="192"/>
              <a:chOff x="768" y="2400"/>
              <a:chExt cx="1152" cy="192"/>
            </a:xfrm>
          </p:grpSpPr>
          <p:sp>
            <p:nvSpPr>
              <p:cNvPr id="409637" name="Rectangle 37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A</a:t>
                </a:r>
              </a:p>
            </p:txBody>
          </p:sp>
          <p:sp>
            <p:nvSpPr>
              <p:cNvPr id="409638" name="Rectangle 38"/>
              <p:cNvSpPr>
                <a:spLocks noChangeArrowheads="1"/>
              </p:cNvSpPr>
              <p:nvPr/>
            </p:nvSpPr>
            <p:spPr bwMode="auto">
              <a:xfrm>
                <a:off x="1152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B</a:t>
                </a:r>
              </a:p>
            </p:txBody>
          </p:sp>
          <p:sp>
            <p:nvSpPr>
              <p:cNvPr id="409639" name="Rectangle 39"/>
              <p:cNvSpPr>
                <a:spLocks noChangeArrowheads="1"/>
              </p:cNvSpPr>
              <p:nvPr/>
            </p:nvSpPr>
            <p:spPr bwMode="auto">
              <a:xfrm>
                <a:off x="1536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C</a:t>
                </a:r>
              </a:p>
            </p:txBody>
          </p:sp>
        </p:grpSp>
        <p:sp>
          <p:nvSpPr>
            <p:cNvPr id="409640" name="Rectangle 40"/>
            <p:cNvSpPr>
              <a:spLocks noChangeArrowheads="1"/>
            </p:cNvSpPr>
            <p:nvPr/>
          </p:nvSpPr>
          <p:spPr bwMode="auto">
            <a:xfrm>
              <a:off x="144" y="3908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OP4</a:t>
              </a:r>
            </a:p>
          </p:txBody>
        </p:sp>
        <p:grpSp>
          <p:nvGrpSpPr>
            <p:cNvPr id="409641" name="Group 41"/>
            <p:cNvGrpSpPr>
              <a:grpSpLocks/>
            </p:cNvGrpSpPr>
            <p:nvPr/>
          </p:nvGrpSpPr>
          <p:grpSpPr bwMode="auto">
            <a:xfrm>
              <a:off x="1872" y="3912"/>
              <a:ext cx="1152" cy="192"/>
              <a:chOff x="768" y="2400"/>
              <a:chExt cx="1152" cy="192"/>
            </a:xfrm>
          </p:grpSpPr>
          <p:sp>
            <p:nvSpPr>
              <p:cNvPr id="409642" name="Rectangle 42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A</a:t>
                </a:r>
              </a:p>
            </p:txBody>
          </p:sp>
          <p:sp>
            <p:nvSpPr>
              <p:cNvPr id="409643" name="Rectangle 43"/>
              <p:cNvSpPr>
                <a:spLocks noChangeArrowheads="1"/>
              </p:cNvSpPr>
              <p:nvPr/>
            </p:nvSpPr>
            <p:spPr bwMode="auto">
              <a:xfrm>
                <a:off x="1152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B</a:t>
                </a:r>
              </a:p>
            </p:txBody>
          </p:sp>
          <p:sp>
            <p:nvSpPr>
              <p:cNvPr id="409644" name="Rectangle 44"/>
              <p:cNvSpPr>
                <a:spLocks noChangeArrowheads="1"/>
              </p:cNvSpPr>
              <p:nvPr/>
            </p:nvSpPr>
            <p:spPr bwMode="auto">
              <a:xfrm>
                <a:off x="1536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C</a:t>
                </a:r>
              </a:p>
            </p:txBody>
          </p:sp>
        </p:grpSp>
        <p:sp>
          <p:nvSpPr>
            <p:cNvPr id="409645" name="Freeform 45"/>
            <p:cNvSpPr>
              <a:spLocks/>
            </p:cNvSpPr>
            <p:nvPr/>
          </p:nvSpPr>
          <p:spPr bwMode="auto">
            <a:xfrm>
              <a:off x="1725" y="3423"/>
              <a:ext cx="264" cy="600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198" y="18"/>
                </a:cxn>
                <a:cxn ang="0">
                  <a:pos x="264" y="99"/>
                </a:cxn>
                <a:cxn ang="0">
                  <a:pos x="171" y="261"/>
                </a:cxn>
                <a:cxn ang="0">
                  <a:pos x="129" y="297"/>
                </a:cxn>
                <a:cxn ang="0">
                  <a:pos x="78" y="342"/>
                </a:cxn>
                <a:cxn ang="0">
                  <a:pos x="15" y="423"/>
                </a:cxn>
                <a:cxn ang="0">
                  <a:pos x="3" y="477"/>
                </a:cxn>
                <a:cxn ang="0">
                  <a:pos x="33" y="531"/>
                </a:cxn>
                <a:cxn ang="0">
                  <a:pos x="135" y="600"/>
                </a:cxn>
                <a:cxn ang="0">
                  <a:pos x="144" y="600"/>
                </a:cxn>
              </a:cxnLst>
              <a:rect l="0" t="0" r="r" b="b"/>
              <a:pathLst>
                <a:path w="264" h="600">
                  <a:moveTo>
                    <a:pt x="144" y="0"/>
                  </a:moveTo>
                  <a:cubicBezTo>
                    <a:pt x="185" y="5"/>
                    <a:pt x="169" y="8"/>
                    <a:pt x="198" y="18"/>
                  </a:cubicBezTo>
                  <a:cubicBezTo>
                    <a:pt x="240" y="30"/>
                    <a:pt x="252" y="62"/>
                    <a:pt x="264" y="99"/>
                  </a:cubicBezTo>
                  <a:cubicBezTo>
                    <a:pt x="260" y="139"/>
                    <a:pt x="192" y="230"/>
                    <a:pt x="171" y="261"/>
                  </a:cubicBezTo>
                  <a:cubicBezTo>
                    <a:pt x="162" y="274"/>
                    <a:pt x="142" y="287"/>
                    <a:pt x="129" y="297"/>
                  </a:cubicBezTo>
                  <a:cubicBezTo>
                    <a:pt x="113" y="311"/>
                    <a:pt x="97" y="317"/>
                    <a:pt x="78" y="342"/>
                  </a:cubicBezTo>
                  <a:cubicBezTo>
                    <a:pt x="59" y="363"/>
                    <a:pt x="31" y="400"/>
                    <a:pt x="15" y="423"/>
                  </a:cubicBezTo>
                  <a:cubicBezTo>
                    <a:pt x="3" y="445"/>
                    <a:pt x="0" y="459"/>
                    <a:pt x="3" y="477"/>
                  </a:cubicBezTo>
                  <a:cubicBezTo>
                    <a:pt x="6" y="495"/>
                    <a:pt x="11" y="511"/>
                    <a:pt x="33" y="531"/>
                  </a:cubicBezTo>
                  <a:cubicBezTo>
                    <a:pt x="55" y="551"/>
                    <a:pt x="117" y="589"/>
                    <a:pt x="135" y="600"/>
                  </a:cubicBezTo>
                  <a:cubicBezTo>
                    <a:pt x="145" y="597"/>
                    <a:pt x="144" y="594"/>
                    <a:pt x="144" y="600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stealth" w="sm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Dependencies in Processors</a:t>
            </a:r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3200400"/>
            <a:ext cx="8294687" cy="3232150"/>
          </a:xfrm>
        </p:spPr>
        <p:txBody>
          <a:bodyPr/>
          <a:lstStyle/>
          <a:p>
            <a:pPr lvl="1"/>
            <a:r>
              <a:rPr lang="en-US"/>
              <a:t>Result from one instruction used as operand for another</a:t>
            </a:r>
          </a:p>
          <a:p>
            <a:pPr lvl="2"/>
            <a:r>
              <a:rPr lang="en-US"/>
              <a:t>Read-after-write (RAW) dependency</a:t>
            </a:r>
          </a:p>
          <a:p>
            <a:pPr lvl="1"/>
            <a:r>
              <a:rPr lang="en-US"/>
              <a:t>Very common in actual programs</a:t>
            </a:r>
          </a:p>
          <a:p>
            <a:pPr lvl="1"/>
            <a:r>
              <a:rPr lang="en-US"/>
              <a:t>Must make sure our pipeline handles these properly</a:t>
            </a:r>
          </a:p>
          <a:p>
            <a:pPr lvl="2"/>
            <a:r>
              <a:rPr lang="en-US"/>
              <a:t>Get correct results</a:t>
            </a:r>
          </a:p>
          <a:p>
            <a:pPr lvl="2"/>
            <a:r>
              <a:rPr lang="en-US"/>
              <a:t>Minimize performance impact</a:t>
            </a:r>
          </a:p>
        </p:txBody>
      </p:sp>
      <p:sp>
        <p:nvSpPr>
          <p:cNvPr id="410628" name="Rectangle 4"/>
          <p:cNvSpPr>
            <a:spLocks noChangeArrowheads="1"/>
          </p:cNvSpPr>
          <p:nvPr/>
        </p:nvSpPr>
        <p:spPr bwMode="auto">
          <a:xfrm>
            <a:off x="2667000" y="1524000"/>
            <a:ext cx="32004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000" dirty="0">
                <a:solidFill>
                  <a:srgbClr val="0000FF"/>
                </a:solidFill>
                <a:latin typeface="Courier New" pitchFamily="49" charset="0"/>
              </a:rPr>
              <a:t>1</a:t>
            </a:r>
            <a:r>
              <a:rPr lang="en-US" sz="1200" dirty="0">
                <a:latin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</a:rPr>
              <a:t>irmovq</a:t>
            </a:r>
            <a:r>
              <a:rPr lang="en-US" sz="1200" dirty="0">
                <a:latin typeface="Courier New" pitchFamily="49" charset="0"/>
              </a:rPr>
              <a:t> $50, %</a:t>
            </a:r>
            <a:r>
              <a:rPr lang="en-US" sz="1200" dirty="0" err="1">
                <a:latin typeface="Courier New" pitchFamily="49" charset="0"/>
              </a:rPr>
              <a:t>rax</a:t>
            </a:r>
            <a:endParaRPr lang="en-US" sz="1200" dirty="0">
              <a:latin typeface="Courier New" pitchFamily="49" charset="0"/>
            </a:endParaRPr>
          </a:p>
        </p:txBody>
      </p:sp>
      <p:sp>
        <p:nvSpPr>
          <p:cNvPr id="410629" name="Rectangle 5"/>
          <p:cNvSpPr>
            <a:spLocks noChangeArrowheads="1"/>
          </p:cNvSpPr>
          <p:nvPr/>
        </p:nvSpPr>
        <p:spPr bwMode="auto">
          <a:xfrm>
            <a:off x="2667000" y="1981200"/>
            <a:ext cx="32004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000" dirty="0">
                <a:solidFill>
                  <a:srgbClr val="0000FF"/>
                </a:solidFill>
                <a:latin typeface="Courier New" pitchFamily="49" charset="0"/>
              </a:rPr>
              <a:t>2</a:t>
            </a:r>
            <a:r>
              <a:rPr lang="en-US" sz="1200" dirty="0">
                <a:latin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</a:rPr>
              <a:t>addq</a:t>
            </a:r>
            <a:r>
              <a:rPr lang="en-US" sz="1200" dirty="0">
                <a:latin typeface="Courier New" pitchFamily="49" charset="0"/>
              </a:rPr>
              <a:t> %</a:t>
            </a:r>
            <a:r>
              <a:rPr lang="en-US" sz="1200" dirty="0" err="1">
                <a:latin typeface="Courier New" pitchFamily="49" charset="0"/>
              </a:rPr>
              <a:t>rax</a:t>
            </a:r>
            <a:r>
              <a:rPr lang="en-US" sz="1200" dirty="0">
                <a:latin typeface="Courier New" pitchFamily="49" charset="0"/>
              </a:rPr>
              <a:t> ,  %</a:t>
            </a:r>
            <a:r>
              <a:rPr lang="en-US" sz="1200" dirty="0" err="1">
                <a:latin typeface="Courier New" pitchFamily="49" charset="0"/>
              </a:rPr>
              <a:t>rbx</a:t>
            </a:r>
            <a:endParaRPr lang="en-US" sz="1200" dirty="0">
              <a:latin typeface="Courier New" pitchFamily="49" charset="0"/>
            </a:endParaRPr>
          </a:p>
        </p:txBody>
      </p:sp>
      <p:sp>
        <p:nvSpPr>
          <p:cNvPr id="410630" name="Rectangle 6"/>
          <p:cNvSpPr>
            <a:spLocks noChangeArrowheads="1"/>
          </p:cNvSpPr>
          <p:nvPr/>
        </p:nvSpPr>
        <p:spPr bwMode="auto">
          <a:xfrm>
            <a:off x="2667000" y="2438400"/>
            <a:ext cx="32004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 eaLnBrk="1" hangingPunct="1">
              <a:lnSpc>
                <a:spcPct val="100000"/>
              </a:lnSpc>
            </a:pPr>
            <a:r>
              <a:rPr lang="en-US" sz="1000" dirty="0">
                <a:solidFill>
                  <a:srgbClr val="0000FF"/>
                </a:solidFill>
                <a:latin typeface="Courier New" pitchFamily="49" charset="0"/>
              </a:rPr>
              <a:t>3</a:t>
            </a:r>
            <a:r>
              <a:rPr lang="en-US" sz="1200" dirty="0">
                <a:latin typeface="Courier New" pitchFamily="49" charset="0"/>
              </a:rPr>
              <a:t>    </a:t>
            </a:r>
            <a:r>
              <a:rPr lang="en-US" sz="1200" dirty="0" err="1">
                <a:latin typeface="Courier New" pitchFamily="49" charset="0"/>
              </a:rPr>
              <a:t>mrmovq</a:t>
            </a:r>
            <a:r>
              <a:rPr lang="en-US" sz="1200" dirty="0">
                <a:latin typeface="Courier New" pitchFamily="49" charset="0"/>
              </a:rPr>
              <a:t> 100( %</a:t>
            </a:r>
            <a:r>
              <a:rPr lang="en-US" sz="1200" dirty="0" err="1">
                <a:latin typeface="Courier New" pitchFamily="49" charset="0"/>
              </a:rPr>
              <a:t>rbx</a:t>
            </a:r>
            <a:r>
              <a:rPr lang="en-US" sz="1200" dirty="0">
                <a:latin typeface="Courier New" pitchFamily="49" charset="0"/>
              </a:rPr>
              <a:t> ),  %</a:t>
            </a:r>
            <a:r>
              <a:rPr lang="en-US" sz="1200" dirty="0" err="1">
                <a:latin typeface="Courier New" pitchFamily="49" charset="0"/>
              </a:rPr>
              <a:t>rdx</a:t>
            </a:r>
            <a:endParaRPr lang="en-US" sz="1200" dirty="0">
              <a:latin typeface="Courier New" pitchFamily="49" charset="0"/>
            </a:endParaRPr>
          </a:p>
        </p:txBody>
      </p:sp>
      <p:grpSp>
        <p:nvGrpSpPr>
          <p:cNvPr id="410637" name="Group 13"/>
          <p:cNvGrpSpPr>
            <a:grpSpLocks/>
          </p:cNvGrpSpPr>
          <p:nvPr/>
        </p:nvGrpSpPr>
        <p:grpSpPr bwMode="auto">
          <a:xfrm>
            <a:off x="3632200" y="1524000"/>
            <a:ext cx="1092200" cy="762000"/>
            <a:chOff x="2288" y="960"/>
            <a:chExt cx="688" cy="480"/>
          </a:xfrm>
        </p:grpSpPr>
        <p:sp>
          <p:nvSpPr>
            <p:cNvPr id="410631" name="Oval 7"/>
            <p:cNvSpPr>
              <a:spLocks noChangeArrowheads="1"/>
            </p:cNvSpPr>
            <p:nvPr/>
          </p:nvSpPr>
          <p:spPr bwMode="auto">
            <a:xfrm>
              <a:off x="2688" y="960"/>
              <a:ext cx="288" cy="192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32" name="Oval 8"/>
            <p:cNvSpPr>
              <a:spLocks noChangeArrowheads="1"/>
            </p:cNvSpPr>
            <p:nvPr/>
          </p:nvSpPr>
          <p:spPr bwMode="auto">
            <a:xfrm>
              <a:off x="2288" y="1248"/>
              <a:ext cx="288" cy="192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35" name="Line 11"/>
            <p:cNvSpPr>
              <a:spLocks noChangeShapeType="1"/>
            </p:cNvSpPr>
            <p:nvPr/>
          </p:nvSpPr>
          <p:spPr bwMode="auto">
            <a:xfrm flipH="1">
              <a:off x="2552" y="1116"/>
              <a:ext cx="172" cy="17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0638" name="Group 14"/>
          <p:cNvGrpSpPr>
            <a:grpSpLocks/>
          </p:cNvGrpSpPr>
          <p:nvPr/>
        </p:nvGrpSpPr>
        <p:grpSpPr bwMode="auto">
          <a:xfrm>
            <a:off x="4267200" y="1981200"/>
            <a:ext cx="546100" cy="762000"/>
            <a:chOff x="2688" y="1248"/>
            <a:chExt cx="344" cy="480"/>
          </a:xfrm>
        </p:grpSpPr>
        <p:sp>
          <p:nvSpPr>
            <p:cNvPr id="410633" name="Oval 9"/>
            <p:cNvSpPr>
              <a:spLocks noChangeArrowheads="1"/>
            </p:cNvSpPr>
            <p:nvPr/>
          </p:nvSpPr>
          <p:spPr bwMode="auto">
            <a:xfrm>
              <a:off x="2744" y="1248"/>
              <a:ext cx="288" cy="192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34" name="Oval 10"/>
            <p:cNvSpPr>
              <a:spLocks noChangeArrowheads="1"/>
            </p:cNvSpPr>
            <p:nvPr/>
          </p:nvSpPr>
          <p:spPr bwMode="auto">
            <a:xfrm>
              <a:off x="2688" y="1536"/>
              <a:ext cx="288" cy="192"/>
            </a:xfrm>
            <a:prstGeom prst="ellips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36" name="Line 12"/>
            <p:cNvSpPr>
              <a:spLocks noChangeShapeType="1"/>
            </p:cNvSpPr>
            <p:nvPr/>
          </p:nvSpPr>
          <p:spPr bwMode="auto">
            <a:xfrm flipH="1">
              <a:off x="2832" y="1440"/>
              <a:ext cx="56" cy="9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 Hardware</a:t>
            </a:r>
          </a:p>
        </p:txBody>
      </p:sp>
      <p:sp>
        <p:nvSpPr>
          <p:cNvPr id="35942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90513" y="1219200"/>
            <a:ext cx="3824287" cy="5213350"/>
          </a:xfrm>
        </p:spPr>
        <p:txBody>
          <a:bodyPr/>
          <a:lstStyle/>
          <a:p>
            <a:pPr lvl="1"/>
            <a:r>
              <a:rPr lang="en-US" sz="1800"/>
              <a:t>Stages occur in sequence</a:t>
            </a:r>
          </a:p>
          <a:p>
            <a:pPr lvl="1"/>
            <a:r>
              <a:rPr lang="en-US" sz="1800"/>
              <a:t>One operation in process at a time</a:t>
            </a: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65650" y="98425"/>
            <a:ext cx="4226875" cy="6294368"/>
          </a:xfrm>
          <a:prstGeom prst="rect">
            <a:avLst/>
          </a:prstGeom>
          <a:noFill/>
          <a:ln w="19050" cap="flat" cmpd="sng">
            <a:noFill/>
            <a:prstDash val="solid"/>
            <a:miter lim="800000"/>
            <a:headEnd type="none" w="med" len="med"/>
            <a:tailEnd type="none" w="sm" len="sm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SEQ+ Hardware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19200"/>
            <a:ext cx="3824287" cy="5213350"/>
          </a:xfrm>
        </p:spPr>
        <p:txBody>
          <a:bodyPr/>
          <a:lstStyle/>
          <a:p>
            <a:pPr lvl="1"/>
            <a:r>
              <a:rPr lang="en-US" sz="1800"/>
              <a:t>Still sequential implementation</a:t>
            </a:r>
          </a:p>
          <a:p>
            <a:pPr lvl="1"/>
            <a:r>
              <a:rPr lang="en-US" sz="1800"/>
              <a:t>Reorder PC stage to put at beginning</a:t>
            </a:r>
          </a:p>
          <a:p>
            <a:r>
              <a:rPr lang="en-US" sz="2000"/>
              <a:t>PC Stage</a:t>
            </a:r>
          </a:p>
          <a:p>
            <a:pPr lvl="1"/>
            <a:r>
              <a:rPr lang="en-US" sz="1800"/>
              <a:t>Task is to select PC for current instruction</a:t>
            </a:r>
          </a:p>
          <a:p>
            <a:pPr lvl="1"/>
            <a:r>
              <a:rPr lang="en-US" sz="1800"/>
              <a:t>Based on results computed by previous instruction</a:t>
            </a:r>
          </a:p>
          <a:p>
            <a:r>
              <a:rPr lang="en-US" sz="2000"/>
              <a:t>Processor State</a:t>
            </a:r>
          </a:p>
          <a:p>
            <a:pPr lvl="1"/>
            <a:r>
              <a:rPr lang="en-US" sz="1800"/>
              <a:t>PC is no longer stored in register</a:t>
            </a:r>
          </a:p>
          <a:p>
            <a:pPr lvl="1"/>
            <a:r>
              <a:rPr lang="en-US" sz="1800"/>
              <a:t>But, can determine PC based on other stored information</a:t>
            </a:r>
          </a:p>
        </p:txBody>
      </p:sp>
      <p:pic>
        <p:nvPicPr>
          <p:cNvPr id="41165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84700" y="155575"/>
            <a:ext cx="4248150" cy="6534150"/>
          </a:xfrm>
          <a:prstGeom prst="rect">
            <a:avLst/>
          </a:prstGeom>
          <a:noFill/>
          <a:ln w="19050" cap="flat" cmpd="sng">
            <a:noFill/>
            <a:prstDash val="solid"/>
            <a:miter lim="800000"/>
            <a:headEnd type="none" w="med" len="med"/>
            <a:tailEnd type="none" w="sm" len="sm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128587"/>
            <a:ext cx="8704262" cy="779463"/>
          </a:xfrm>
        </p:spPr>
        <p:txBody>
          <a:bodyPr/>
          <a:lstStyle/>
          <a:p>
            <a:r>
              <a:rPr lang="en-US" dirty="0"/>
              <a:t>Adding Pipeline Registers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60590" y="762000"/>
            <a:ext cx="3544709" cy="6013450"/>
            <a:chOff x="4953000" y="152400"/>
            <a:chExt cx="3854450" cy="6538913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6091238" y="5713413"/>
              <a:ext cx="254000" cy="169862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161" y="0"/>
                </a:cxn>
                <a:cxn ang="0">
                  <a:pos x="321" y="214"/>
                </a:cxn>
                <a:cxn ang="0">
                  <a:pos x="0" y="214"/>
                </a:cxn>
              </a:cxnLst>
              <a:rect l="0" t="0" r="r" b="b"/>
              <a:pathLst>
                <a:path w="321" h="214">
                  <a:moveTo>
                    <a:pt x="0" y="214"/>
                  </a:moveTo>
                  <a:lnTo>
                    <a:pt x="161" y="0"/>
                  </a:lnTo>
                  <a:lnTo>
                    <a:pt x="321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6981825" y="5713413"/>
              <a:ext cx="255588" cy="169862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160" y="0"/>
                </a:cxn>
                <a:cxn ang="0">
                  <a:pos x="321" y="214"/>
                </a:cxn>
                <a:cxn ang="0">
                  <a:pos x="0" y="214"/>
                </a:cxn>
              </a:cxnLst>
              <a:rect l="0" t="0" r="r" b="b"/>
              <a:pathLst>
                <a:path w="321" h="214">
                  <a:moveTo>
                    <a:pt x="0" y="214"/>
                  </a:moveTo>
                  <a:lnTo>
                    <a:pt x="160" y="0"/>
                  </a:lnTo>
                  <a:lnTo>
                    <a:pt x="321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6132513" y="322263"/>
              <a:ext cx="171450" cy="5053012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983288" y="5445125"/>
              <a:ext cx="451457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Instruction</a:t>
              </a:r>
              <a:endParaRPr lang="en-US" sz="1600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6032500" y="5564188"/>
              <a:ext cx="353844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memory</a:t>
              </a:r>
              <a:endParaRPr lang="en-US" sz="1600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5635625" y="5386388"/>
              <a:ext cx="1150938" cy="3444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5622925" y="5373688"/>
              <a:ext cx="1147763" cy="341312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5969000" y="5430838"/>
              <a:ext cx="451457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Instruction</a:t>
              </a:r>
              <a:endParaRPr lang="en-US" sz="1600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6018213" y="5549900"/>
              <a:ext cx="353844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memory</a:t>
              </a:r>
              <a:endParaRPr lang="en-US" sz="1600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7054850" y="5445125"/>
              <a:ext cx="134218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PC</a:t>
              </a:r>
              <a:endParaRPr lang="en-US" sz="1600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905625" y="5564188"/>
              <a:ext cx="428797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increment</a:t>
              </a:r>
              <a:endParaRPr lang="en-US" sz="1600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865938" y="5386388"/>
              <a:ext cx="515937" cy="34448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6854825" y="5373688"/>
              <a:ext cx="511175" cy="341312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7040563" y="5430838"/>
              <a:ext cx="134218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PC</a:t>
              </a:r>
              <a:endParaRPr lang="en-US" sz="1600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6891337" y="5549900"/>
              <a:ext cx="428797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increment</a:t>
              </a:r>
              <a:endParaRPr lang="en-US" sz="1600"/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6734175" y="2894013"/>
              <a:ext cx="139446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CC</a:t>
              </a:r>
              <a:endParaRPr lang="en-US" sz="1600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6654800" y="2838450"/>
              <a:ext cx="301625" cy="21748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6642100" y="2827338"/>
              <a:ext cx="298450" cy="212725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6719888" y="2879725"/>
              <a:ext cx="139446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CC</a:t>
              </a:r>
              <a:endParaRPr lang="en-US" sz="1600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7261225" y="2957513"/>
              <a:ext cx="188252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ALU</a:t>
              </a:r>
              <a:endParaRPr lang="en-US" sz="1600"/>
            </a:p>
          </p:txBody>
        </p:sp>
        <p:grpSp>
          <p:nvGrpSpPr>
            <p:cNvPr id="26" name="Group 25"/>
            <p:cNvGrpSpPr>
              <a:grpSpLocks/>
            </p:cNvGrpSpPr>
            <p:nvPr/>
          </p:nvGrpSpPr>
          <p:grpSpPr bwMode="auto">
            <a:xfrm>
              <a:off x="6981834" y="2870200"/>
              <a:ext cx="736601" cy="268288"/>
              <a:chOff x="4398" y="1808"/>
              <a:chExt cx="464" cy="169"/>
            </a:xfrm>
          </p:grpSpPr>
          <p:sp>
            <p:nvSpPr>
              <p:cNvPr id="178" name="Freeform 26"/>
              <p:cNvSpPr>
                <a:spLocks/>
              </p:cNvSpPr>
              <p:nvPr/>
            </p:nvSpPr>
            <p:spPr bwMode="auto">
              <a:xfrm>
                <a:off x="4407" y="1817"/>
                <a:ext cx="455" cy="160"/>
              </a:xfrm>
              <a:custGeom>
                <a:avLst/>
                <a:gdLst/>
                <a:ahLst/>
                <a:cxnLst>
                  <a:cxn ang="0">
                    <a:pos x="0" y="321"/>
                  </a:cxn>
                  <a:cxn ang="0">
                    <a:pos x="228" y="0"/>
                  </a:cxn>
                  <a:cxn ang="0">
                    <a:pos x="683" y="0"/>
                  </a:cxn>
                  <a:cxn ang="0">
                    <a:pos x="910" y="321"/>
                  </a:cxn>
                  <a:cxn ang="0">
                    <a:pos x="0" y="321"/>
                  </a:cxn>
                </a:cxnLst>
                <a:rect l="0" t="0" r="r" b="b"/>
                <a:pathLst>
                  <a:path w="910" h="321">
                    <a:moveTo>
                      <a:pt x="0" y="321"/>
                    </a:moveTo>
                    <a:lnTo>
                      <a:pt x="228" y="0"/>
                    </a:lnTo>
                    <a:lnTo>
                      <a:pt x="683" y="0"/>
                    </a:lnTo>
                    <a:lnTo>
                      <a:pt x="910" y="321"/>
                    </a:lnTo>
                    <a:lnTo>
                      <a:pt x="0" y="32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79" name="Freeform 27"/>
              <p:cNvSpPr>
                <a:spLocks/>
              </p:cNvSpPr>
              <p:nvPr/>
            </p:nvSpPr>
            <p:spPr bwMode="auto">
              <a:xfrm>
                <a:off x="4398" y="1808"/>
                <a:ext cx="455" cy="160"/>
              </a:xfrm>
              <a:custGeom>
                <a:avLst/>
                <a:gdLst/>
                <a:ahLst/>
                <a:cxnLst>
                  <a:cxn ang="0">
                    <a:pos x="0" y="321"/>
                  </a:cxn>
                  <a:cxn ang="0">
                    <a:pos x="227" y="0"/>
                  </a:cxn>
                  <a:cxn ang="0">
                    <a:pos x="682" y="0"/>
                  </a:cxn>
                  <a:cxn ang="0">
                    <a:pos x="909" y="321"/>
                  </a:cxn>
                  <a:cxn ang="0">
                    <a:pos x="0" y="321"/>
                  </a:cxn>
                </a:cxnLst>
                <a:rect l="0" t="0" r="r" b="b"/>
                <a:pathLst>
                  <a:path w="909" h="321">
                    <a:moveTo>
                      <a:pt x="0" y="321"/>
                    </a:moveTo>
                    <a:lnTo>
                      <a:pt x="227" y="0"/>
                    </a:lnTo>
                    <a:lnTo>
                      <a:pt x="682" y="0"/>
                    </a:lnTo>
                    <a:lnTo>
                      <a:pt x="909" y="321"/>
                    </a:lnTo>
                    <a:lnTo>
                      <a:pt x="0" y="321"/>
                    </a:lnTo>
                    <a:close/>
                  </a:path>
                </a:pathLst>
              </a:custGeom>
              <a:solidFill>
                <a:srgbClr val="CCFFFF"/>
              </a:solidFill>
              <a:ln w="476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</p:grp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7246938" y="2943225"/>
              <a:ext cx="188252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ALU</a:t>
              </a:r>
              <a:endParaRPr lang="en-US" sz="1600"/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6934200" y="1519238"/>
              <a:ext cx="205683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Data</a:t>
              </a:r>
              <a:endParaRPr lang="en-US" sz="1600"/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6859588" y="1636714"/>
              <a:ext cx="353844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memory</a:t>
              </a:r>
              <a:endParaRPr lang="en-US" sz="1600"/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6738938" y="1438275"/>
              <a:ext cx="600075" cy="387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6727825" y="1425575"/>
              <a:ext cx="595313" cy="384175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6919913" y="1504950"/>
              <a:ext cx="205683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Data</a:t>
              </a:r>
              <a:endParaRPr lang="en-US" sz="1600"/>
            </a:p>
          </p:txBody>
        </p:sp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6846888" y="1622425"/>
              <a:ext cx="353844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memory</a:t>
              </a:r>
              <a:endParaRPr lang="en-US" sz="1600"/>
            </a:p>
          </p:txBody>
        </p:sp>
        <p:grpSp>
          <p:nvGrpSpPr>
            <p:cNvPr id="34" name="Group 35"/>
            <p:cNvGrpSpPr>
              <a:grpSpLocks/>
            </p:cNvGrpSpPr>
            <p:nvPr/>
          </p:nvGrpSpPr>
          <p:grpSpPr bwMode="auto">
            <a:xfrm>
              <a:off x="6940586" y="2883605"/>
              <a:ext cx="196851" cy="55545"/>
              <a:chOff x="4372" y="1817"/>
              <a:chExt cx="124" cy="35"/>
            </a:xfrm>
          </p:grpSpPr>
          <p:sp>
            <p:nvSpPr>
              <p:cNvPr id="176" name="Line 36"/>
              <p:cNvSpPr>
                <a:spLocks noChangeShapeType="1"/>
              </p:cNvSpPr>
              <p:nvPr/>
            </p:nvSpPr>
            <p:spPr bwMode="auto">
              <a:xfrm flipH="1">
                <a:off x="4405" y="1834"/>
                <a:ext cx="91" cy="1"/>
              </a:xfrm>
              <a:prstGeom prst="line">
                <a:avLst/>
              </a:prstGeom>
              <a:noFill/>
              <a:ln w="476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77" name="Freeform 37"/>
              <p:cNvSpPr>
                <a:spLocks/>
              </p:cNvSpPr>
              <p:nvPr/>
            </p:nvSpPr>
            <p:spPr bwMode="auto">
              <a:xfrm>
                <a:off x="4372" y="1817"/>
                <a:ext cx="35" cy="35"/>
              </a:xfrm>
              <a:custGeom>
                <a:avLst/>
                <a:gdLst/>
                <a:ahLst/>
                <a:cxnLst>
                  <a:cxn ang="0">
                    <a:pos x="70" y="0"/>
                  </a:cxn>
                  <a:cxn ang="0">
                    <a:pos x="0" y="35"/>
                  </a:cxn>
                  <a:cxn ang="0">
                    <a:pos x="70" y="70"/>
                  </a:cxn>
                  <a:cxn ang="0">
                    <a:pos x="70" y="0"/>
                  </a:cxn>
                </a:cxnLst>
                <a:rect l="0" t="0" r="r" b="b"/>
                <a:pathLst>
                  <a:path w="70" h="70">
                    <a:moveTo>
                      <a:pt x="70" y="0"/>
                    </a:moveTo>
                    <a:lnTo>
                      <a:pt x="0" y="35"/>
                    </a:lnTo>
                    <a:lnTo>
                      <a:pt x="70" y="7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</p:grpSp>
        <p:sp>
          <p:nvSpPr>
            <p:cNvPr id="35" name="Rectangle 38"/>
            <p:cNvSpPr>
              <a:spLocks noChangeArrowheads="1"/>
            </p:cNvSpPr>
            <p:nvPr/>
          </p:nvSpPr>
          <p:spPr bwMode="auto">
            <a:xfrm>
              <a:off x="5029200" y="5502275"/>
              <a:ext cx="404813" cy="187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6" name="Rectangle 39"/>
            <p:cNvSpPr>
              <a:spLocks noChangeArrowheads="1"/>
            </p:cNvSpPr>
            <p:nvPr/>
          </p:nvSpPr>
          <p:spPr bwMode="auto">
            <a:xfrm>
              <a:off x="4953000" y="5562600"/>
              <a:ext cx="517694" cy="2108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</a:rPr>
                <a:t>Fetch</a:t>
              </a:r>
              <a:endParaRPr lang="en-US" sz="1400"/>
            </a:p>
          </p:txBody>
        </p:sp>
        <p:sp>
          <p:nvSpPr>
            <p:cNvPr id="37" name="Rectangle 40"/>
            <p:cNvSpPr>
              <a:spLocks noChangeArrowheads="1"/>
            </p:cNvSpPr>
            <p:nvPr/>
          </p:nvSpPr>
          <p:spPr bwMode="auto">
            <a:xfrm>
              <a:off x="5029200" y="4356100"/>
              <a:ext cx="511175" cy="187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38" name="Rectangle 41"/>
            <p:cNvSpPr>
              <a:spLocks noChangeArrowheads="1"/>
            </p:cNvSpPr>
            <p:nvPr/>
          </p:nvSpPr>
          <p:spPr bwMode="auto">
            <a:xfrm>
              <a:off x="4953000" y="4343400"/>
              <a:ext cx="702460" cy="2108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</a:rPr>
                <a:t>Decode</a:t>
              </a:r>
              <a:endParaRPr lang="en-US" sz="1400"/>
            </a:p>
          </p:txBody>
        </p:sp>
        <p:sp>
          <p:nvSpPr>
            <p:cNvPr id="39" name="Rectangle 42"/>
            <p:cNvSpPr>
              <a:spLocks noChangeArrowheads="1"/>
            </p:cNvSpPr>
            <p:nvPr/>
          </p:nvSpPr>
          <p:spPr bwMode="auto">
            <a:xfrm>
              <a:off x="5029200" y="2911475"/>
              <a:ext cx="536575" cy="188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0" name="Rectangle 43"/>
            <p:cNvSpPr>
              <a:spLocks noChangeArrowheads="1"/>
            </p:cNvSpPr>
            <p:nvPr/>
          </p:nvSpPr>
          <p:spPr bwMode="auto">
            <a:xfrm>
              <a:off x="4953000" y="2971800"/>
              <a:ext cx="746036" cy="2108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</a:rPr>
                <a:t>Execute</a:t>
              </a:r>
              <a:endParaRPr lang="en-US" sz="1400"/>
            </a:p>
          </p:txBody>
        </p:sp>
        <p:sp>
          <p:nvSpPr>
            <p:cNvPr id="41" name="Rectangle 44"/>
            <p:cNvSpPr>
              <a:spLocks noChangeArrowheads="1"/>
            </p:cNvSpPr>
            <p:nvPr/>
          </p:nvSpPr>
          <p:spPr bwMode="auto">
            <a:xfrm>
              <a:off x="5029200" y="1554163"/>
              <a:ext cx="536575" cy="187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2" name="Rectangle 45"/>
            <p:cNvSpPr>
              <a:spLocks noChangeArrowheads="1"/>
            </p:cNvSpPr>
            <p:nvPr/>
          </p:nvSpPr>
          <p:spPr bwMode="auto">
            <a:xfrm>
              <a:off x="4953000" y="1600200"/>
              <a:ext cx="747780" cy="2108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</a:rPr>
                <a:t>Memory</a:t>
              </a:r>
              <a:endParaRPr lang="en-US" sz="1400"/>
            </a:p>
          </p:txBody>
        </p:sp>
        <p:sp>
          <p:nvSpPr>
            <p:cNvPr id="43" name="Rectangle 46"/>
            <p:cNvSpPr>
              <a:spLocks noChangeArrowheads="1"/>
            </p:cNvSpPr>
            <p:nvPr/>
          </p:nvSpPr>
          <p:spPr bwMode="auto">
            <a:xfrm>
              <a:off x="5029200" y="746125"/>
              <a:ext cx="676275" cy="1889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4" name="Rectangle 47"/>
            <p:cNvSpPr>
              <a:spLocks noChangeArrowheads="1"/>
            </p:cNvSpPr>
            <p:nvPr/>
          </p:nvSpPr>
          <p:spPr bwMode="auto">
            <a:xfrm>
              <a:off x="4953000" y="762000"/>
              <a:ext cx="981282" cy="2108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</a:rPr>
                <a:t>Write back</a:t>
              </a:r>
              <a:endParaRPr lang="en-US" sz="1400"/>
            </a:p>
          </p:txBody>
        </p:sp>
        <p:sp>
          <p:nvSpPr>
            <p:cNvPr id="45" name="Rectangle 48"/>
            <p:cNvSpPr>
              <a:spLocks noChangeArrowheads="1"/>
            </p:cNvSpPr>
            <p:nvPr/>
          </p:nvSpPr>
          <p:spPr bwMode="auto">
            <a:xfrm>
              <a:off x="5495925" y="4906963"/>
              <a:ext cx="595313" cy="4079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46" name="Rectangle 49"/>
            <p:cNvSpPr>
              <a:spLocks noChangeArrowheads="1"/>
            </p:cNvSpPr>
            <p:nvPr/>
          </p:nvSpPr>
          <p:spPr bwMode="auto">
            <a:xfrm>
              <a:off x="5638800" y="4938713"/>
              <a:ext cx="231830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700" b="0">
                  <a:solidFill>
                    <a:srgbClr val="000000"/>
                  </a:solidFill>
                </a:rPr>
                <a:t>icode</a:t>
              </a:r>
              <a:endParaRPr lang="en-US" sz="700"/>
            </a:p>
          </p:txBody>
        </p:sp>
        <p:sp>
          <p:nvSpPr>
            <p:cNvPr id="47" name="Rectangle 50"/>
            <p:cNvSpPr>
              <a:spLocks noChangeArrowheads="1"/>
            </p:cNvSpPr>
            <p:nvPr/>
          </p:nvSpPr>
          <p:spPr bwMode="auto">
            <a:xfrm>
              <a:off x="5818188" y="4938713"/>
              <a:ext cx="108070" cy="2108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b="0">
                  <a:solidFill>
                    <a:srgbClr val="000000"/>
                  </a:solidFill>
                </a:rPr>
                <a:t>, </a:t>
              </a:r>
              <a:endParaRPr lang="en-US" sz="1400"/>
            </a:p>
          </p:txBody>
        </p:sp>
        <p:sp>
          <p:nvSpPr>
            <p:cNvPr id="48" name="Rectangle 51"/>
            <p:cNvSpPr>
              <a:spLocks noChangeArrowheads="1"/>
            </p:cNvSpPr>
            <p:nvPr/>
          </p:nvSpPr>
          <p:spPr bwMode="auto">
            <a:xfrm>
              <a:off x="5902325" y="4938713"/>
              <a:ext cx="156876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ifun</a:t>
              </a:r>
              <a:endParaRPr lang="en-US" sz="1600"/>
            </a:p>
          </p:txBody>
        </p:sp>
        <p:sp>
          <p:nvSpPr>
            <p:cNvPr id="49" name="Rectangle 52"/>
            <p:cNvSpPr>
              <a:spLocks noChangeArrowheads="1"/>
            </p:cNvSpPr>
            <p:nvPr/>
          </p:nvSpPr>
          <p:spPr bwMode="auto">
            <a:xfrm>
              <a:off x="5757863" y="5057775"/>
              <a:ext cx="97612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700" b="0">
                  <a:solidFill>
                    <a:srgbClr val="000000"/>
                  </a:solidFill>
                </a:rPr>
                <a:t>rA</a:t>
              </a:r>
              <a:endParaRPr lang="en-US" sz="700"/>
            </a:p>
          </p:txBody>
        </p:sp>
        <p:sp>
          <p:nvSpPr>
            <p:cNvPr id="50" name="Rectangle 53"/>
            <p:cNvSpPr>
              <a:spLocks noChangeArrowheads="1"/>
            </p:cNvSpPr>
            <p:nvPr/>
          </p:nvSpPr>
          <p:spPr bwMode="auto">
            <a:xfrm>
              <a:off x="5884863" y="5057775"/>
              <a:ext cx="55778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, </a:t>
              </a:r>
              <a:endParaRPr lang="en-US" sz="1600"/>
            </a:p>
          </p:txBody>
        </p:sp>
        <p:sp>
          <p:nvSpPr>
            <p:cNvPr id="51" name="Rectangle 54"/>
            <p:cNvSpPr>
              <a:spLocks noChangeArrowheads="1"/>
            </p:cNvSpPr>
            <p:nvPr/>
          </p:nvSpPr>
          <p:spPr bwMode="auto">
            <a:xfrm>
              <a:off x="5962650" y="5057775"/>
              <a:ext cx="97612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rB</a:t>
              </a:r>
              <a:endParaRPr lang="en-US" sz="1600"/>
            </a:p>
          </p:txBody>
        </p:sp>
        <p:sp>
          <p:nvSpPr>
            <p:cNvPr id="52" name="Rectangle 55"/>
            <p:cNvSpPr>
              <a:spLocks noChangeArrowheads="1"/>
            </p:cNvSpPr>
            <p:nvPr/>
          </p:nvSpPr>
          <p:spPr bwMode="auto">
            <a:xfrm>
              <a:off x="5864225" y="5175250"/>
              <a:ext cx="193481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valC</a:t>
              </a:r>
              <a:endParaRPr lang="en-US" sz="1600"/>
            </a:p>
          </p:txBody>
        </p:sp>
        <p:sp>
          <p:nvSpPr>
            <p:cNvPr id="53" name="Rectangle 56"/>
            <p:cNvSpPr>
              <a:spLocks noChangeArrowheads="1"/>
            </p:cNvSpPr>
            <p:nvPr/>
          </p:nvSpPr>
          <p:spPr bwMode="auto">
            <a:xfrm>
              <a:off x="7300913" y="4491038"/>
              <a:ext cx="362560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Register</a:t>
              </a:r>
              <a:endParaRPr lang="en-US" sz="1600"/>
            </a:p>
          </p:txBody>
        </p:sp>
        <p:sp>
          <p:nvSpPr>
            <p:cNvPr id="54" name="Rectangle 57"/>
            <p:cNvSpPr>
              <a:spLocks noChangeArrowheads="1"/>
            </p:cNvSpPr>
            <p:nvPr/>
          </p:nvSpPr>
          <p:spPr bwMode="auto">
            <a:xfrm>
              <a:off x="7421563" y="4608514"/>
              <a:ext cx="123758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file</a:t>
              </a:r>
              <a:endParaRPr lang="en-US" sz="1600"/>
            </a:p>
          </p:txBody>
        </p:sp>
        <p:sp>
          <p:nvSpPr>
            <p:cNvPr id="55" name="Rectangle 58"/>
            <p:cNvSpPr>
              <a:spLocks noChangeArrowheads="1"/>
            </p:cNvSpPr>
            <p:nvPr/>
          </p:nvSpPr>
          <p:spPr bwMode="auto">
            <a:xfrm>
              <a:off x="7205663" y="4410075"/>
              <a:ext cx="557212" cy="387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56" name="Rectangle 59"/>
            <p:cNvSpPr>
              <a:spLocks noChangeArrowheads="1"/>
            </p:cNvSpPr>
            <p:nvPr/>
          </p:nvSpPr>
          <p:spPr bwMode="auto">
            <a:xfrm>
              <a:off x="7194550" y="4397375"/>
              <a:ext cx="552450" cy="384175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57" name="Rectangle 60"/>
            <p:cNvSpPr>
              <a:spLocks noChangeArrowheads="1"/>
            </p:cNvSpPr>
            <p:nvPr/>
          </p:nvSpPr>
          <p:spPr bwMode="auto">
            <a:xfrm>
              <a:off x="7286624" y="4476750"/>
              <a:ext cx="362560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Register</a:t>
              </a:r>
              <a:endParaRPr lang="en-US" sz="1600"/>
            </a:p>
          </p:txBody>
        </p:sp>
        <p:sp>
          <p:nvSpPr>
            <p:cNvPr id="58" name="Rectangle 61"/>
            <p:cNvSpPr>
              <a:spLocks noChangeArrowheads="1"/>
            </p:cNvSpPr>
            <p:nvPr/>
          </p:nvSpPr>
          <p:spPr bwMode="auto">
            <a:xfrm>
              <a:off x="7407275" y="4594225"/>
              <a:ext cx="123758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file</a:t>
              </a:r>
              <a:endParaRPr lang="en-US" sz="1600"/>
            </a:p>
          </p:txBody>
        </p:sp>
        <p:sp>
          <p:nvSpPr>
            <p:cNvPr id="59" name="Rectangle 62"/>
            <p:cNvSpPr>
              <a:spLocks noChangeArrowheads="1"/>
            </p:cNvSpPr>
            <p:nvPr/>
          </p:nvSpPr>
          <p:spPr bwMode="auto">
            <a:xfrm>
              <a:off x="7280275" y="4389438"/>
              <a:ext cx="169863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60" name="Rectangle 63"/>
            <p:cNvSpPr>
              <a:spLocks noChangeArrowheads="1"/>
            </p:cNvSpPr>
            <p:nvPr/>
          </p:nvSpPr>
          <p:spPr bwMode="auto">
            <a:xfrm>
              <a:off x="7340600" y="4419600"/>
              <a:ext cx="47064" cy="75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00" b="0">
                  <a:solidFill>
                    <a:srgbClr val="000000"/>
                  </a:solidFill>
                </a:rPr>
                <a:t>A</a:t>
              </a:r>
              <a:endParaRPr lang="en-US" sz="1600"/>
            </a:p>
          </p:txBody>
        </p:sp>
        <p:sp>
          <p:nvSpPr>
            <p:cNvPr id="61" name="Rectangle 64"/>
            <p:cNvSpPr>
              <a:spLocks noChangeArrowheads="1"/>
            </p:cNvSpPr>
            <p:nvPr/>
          </p:nvSpPr>
          <p:spPr bwMode="auto">
            <a:xfrm>
              <a:off x="7491413" y="4389438"/>
              <a:ext cx="171450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62" name="Rectangle 65"/>
            <p:cNvSpPr>
              <a:spLocks noChangeArrowheads="1"/>
            </p:cNvSpPr>
            <p:nvPr/>
          </p:nvSpPr>
          <p:spPr bwMode="auto">
            <a:xfrm>
              <a:off x="7553325" y="4419600"/>
              <a:ext cx="47064" cy="75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00" b="0">
                  <a:solidFill>
                    <a:srgbClr val="000000"/>
                  </a:solidFill>
                </a:rPr>
                <a:t>B</a:t>
              </a:r>
              <a:endParaRPr lang="en-US" sz="1600"/>
            </a:p>
          </p:txBody>
        </p:sp>
        <p:sp>
          <p:nvSpPr>
            <p:cNvPr id="63" name="Rectangle 66"/>
            <p:cNvSpPr>
              <a:spLocks noChangeArrowheads="1"/>
            </p:cNvSpPr>
            <p:nvPr/>
          </p:nvSpPr>
          <p:spPr bwMode="auto">
            <a:xfrm>
              <a:off x="7620000" y="4440238"/>
              <a:ext cx="169863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64" name="Rectangle 67"/>
            <p:cNvSpPr>
              <a:spLocks noChangeArrowheads="1"/>
            </p:cNvSpPr>
            <p:nvPr/>
          </p:nvSpPr>
          <p:spPr bwMode="auto">
            <a:xfrm>
              <a:off x="7673975" y="4471988"/>
              <a:ext cx="57521" cy="75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00" b="0">
                  <a:solidFill>
                    <a:srgbClr val="000000"/>
                  </a:solidFill>
                </a:rPr>
                <a:t>M</a:t>
              </a:r>
              <a:endParaRPr lang="en-US" sz="1600"/>
            </a:p>
          </p:txBody>
        </p:sp>
        <p:sp>
          <p:nvSpPr>
            <p:cNvPr id="65" name="Rectangle 68"/>
            <p:cNvSpPr>
              <a:spLocks noChangeArrowheads="1"/>
            </p:cNvSpPr>
            <p:nvPr/>
          </p:nvSpPr>
          <p:spPr bwMode="auto">
            <a:xfrm>
              <a:off x="7620000" y="4652963"/>
              <a:ext cx="169863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66" name="Rectangle 69"/>
            <p:cNvSpPr>
              <a:spLocks noChangeArrowheads="1"/>
            </p:cNvSpPr>
            <p:nvPr/>
          </p:nvSpPr>
          <p:spPr bwMode="auto">
            <a:xfrm>
              <a:off x="7680325" y="4683125"/>
              <a:ext cx="47064" cy="75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00" b="0">
                  <a:solidFill>
                    <a:srgbClr val="000000"/>
                  </a:solidFill>
                </a:rPr>
                <a:t>E</a:t>
              </a:r>
              <a:endParaRPr lang="en-US" sz="1600"/>
            </a:p>
          </p:txBody>
        </p:sp>
        <p:sp>
          <p:nvSpPr>
            <p:cNvPr id="67" name="Rectangle 70"/>
            <p:cNvSpPr>
              <a:spLocks noChangeArrowheads="1"/>
            </p:cNvSpPr>
            <p:nvPr/>
          </p:nvSpPr>
          <p:spPr bwMode="auto">
            <a:xfrm>
              <a:off x="7300913" y="4491038"/>
              <a:ext cx="362560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Register</a:t>
              </a:r>
              <a:endParaRPr lang="en-US" sz="1600"/>
            </a:p>
          </p:txBody>
        </p:sp>
        <p:sp>
          <p:nvSpPr>
            <p:cNvPr id="68" name="Rectangle 71"/>
            <p:cNvSpPr>
              <a:spLocks noChangeArrowheads="1"/>
            </p:cNvSpPr>
            <p:nvPr/>
          </p:nvSpPr>
          <p:spPr bwMode="auto">
            <a:xfrm>
              <a:off x="7421563" y="4608514"/>
              <a:ext cx="123758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file</a:t>
              </a:r>
              <a:endParaRPr lang="en-US" sz="1600"/>
            </a:p>
          </p:txBody>
        </p:sp>
        <p:sp>
          <p:nvSpPr>
            <p:cNvPr id="69" name="Rectangle 72"/>
            <p:cNvSpPr>
              <a:spLocks noChangeArrowheads="1"/>
            </p:cNvSpPr>
            <p:nvPr/>
          </p:nvSpPr>
          <p:spPr bwMode="auto">
            <a:xfrm>
              <a:off x="7205663" y="4410075"/>
              <a:ext cx="557212" cy="3873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70" name="Rectangle 73"/>
            <p:cNvSpPr>
              <a:spLocks noChangeArrowheads="1"/>
            </p:cNvSpPr>
            <p:nvPr/>
          </p:nvSpPr>
          <p:spPr bwMode="auto">
            <a:xfrm>
              <a:off x="7194550" y="4397375"/>
              <a:ext cx="552450" cy="384175"/>
            </a:xfrm>
            <a:prstGeom prst="rect">
              <a:avLst/>
            </a:prstGeom>
            <a:solidFill>
              <a:srgbClr val="CC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71" name="Rectangle 74"/>
            <p:cNvSpPr>
              <a:spLocks noChangeArrowheads="1"/>
            </p:cNvSpPr>
            <p:nvPr/>
          </p:nvSpPr>
          <p:spPr bwMode="auto">
            <a:xfrm>
              <a:off x="7286624" y="4476750"/>
              <a:ext cx="362560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Register</a:t>
              </a:r>
              <a:endParaRPr lang="en-US" sz="1600"/>
            </a:p>
          </p:txBody>
        </p:sp>
        <p:sp>
          <p:nvSpPr>
            <p:cNvPr id="72" name="Rectangle 75"/>
            <p:cNvSpPr>
              <a:spLocks noChangeArrowheads="1"/>
            </p:cNvSpPr>
            <p:nvPr/>
          </p:nvSpPr>
          <p:spPr bwMode="auto">
            <a:xfrm>
              <a:off x="7407275" y="4594225"/>
              <a:ext cx="123758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file</a:t>
              </a:r>
              <a:endParaRPr lang="en-US" sz="1600"/>
            </a:p>
          </p:txBody>
        </p:sp>
        <p:sp>
          <p:nvSpPr>
            <p:cNvPr id="73" name="Rectangle 76"/>
            <p:cNvSpPr>
              <a:spLocks noChangeArrowheads="1"/>
            </p:cNvSpPr>
            <p:nvPr/>
          </p:nvSpPr>
          <p:spPr bwMode="auto">
            <a:xfrm>
              <a:off x="7280275" y="4389438"/>
              <a:ext cx="169863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74" name="Rectangle 77"/>
            <p:cNvSpPr>
              <a:spLocks noChangeArrowheads="1"/>
            </p:cNvSpPr>
            <p:nvPr/>
          </p:nvSpPr>
          <p:spPr bwMode="auto">
            <a:xfrm>
              <a:off x="7340600" y="4419600"/>
              <a:ext cx="47064" cy="75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00" b="0">
                  <a:solidFill>
                    <a:srgbClr val="000000"/>
                  </a:solidFill>
                </a:rPr>
                <a:t>A</a:t>
              </a:r>
              <a:endParaRPr lang="en-US" sz="1600"/>
            </a:p>
          </p:txBody>
        </p:sp>
        <p:sp>
          <p:nvSpPr>
            <p:cNvPr id="75" name="Rectangle 78"/>
            <p:cNvSpPr>
              <a:spLocks noChangeArrowheads="1"/>
            </p:cNvSpPr>
            <p:nvPr/>
          </p:nvSpPr>
          <p:spPr bwMode="auto">
            <a:xfrm>
              <a:off x="7491413" y="4389438"/>
              <a:ext cx="171450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76" name="Rectangle 79"/>
            <p:cNvSpPr>
              <a:spLocks noChangeArrowheads="1"/>
            </p:cNvSpPr>
            <p:nvPr/>
          </p:nvSpPr>
          <p:spPr bwMode="auto">
            <a:xfrm>
              <a:off x="7553325" y="4419600"/>
              <a:ext cx="47064" cy="75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00" b="0">
                  <a:solidFill>
                    <a:srgbClr val="000000"/>
                  </a:solidFill>
                </a:rPr>
                <a:t>B</a:t>
              </a:r>
              <a:endParaRPr lang="en-US" sz="1600"/>
            </a:p>
          </p:txBody>
        </p:sp>
        <p:sp>
          <p:nvSpPr>
            <p:cNvPr id="77" name="Rectangle 80"/>
            <p:cNvSpPr>
              <a:spLocks noChangeArrowheads="1"/>
            </p:cNvSpPr>
            <p:nvPr/>
          </p:nvSpPr>
          <p:spPr bwMode="auto">
            <a:xfrm>
              <a:off x="7620000" y="4440238"/>
              <a:ext cx="169863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78" name="Rectangle 81"/>
            <p:cNvSpPr>
              <a:spLocks noChangeArrowheads="1"/>
            </p:cNvSpPr>
            <p:nvPr/>
          </p:nvSpPr>
          <p:spPr bwMode="auto">
            <a:xfrm>
              <a:off x="7673975" y="4471988"/>
              <a:ext cx="57521" cy="75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00" b="0">
                  <a:solidFill>
                    <a:srgbClr val="000000"/>
                  </a:solidFill>
                </a:rPr>
                <a:t>M</a:t>
              </a:r>
              <a:endParaRPr lang="en-US" sz="1600"/>
            </a:p>
          </p:txBody>
        </p:sp>
        <p:sp>
          <p:nvSpPr>
            <p:cNvPr id="79" name="Rectangle 82"/>
            <p:cNvSpPr>
              <a:spLocks noChangeArrowheads="1"/>
            </p:cNvSpPr>
            <p:nvPr/>
          </p:nvSpPr>
          <p:spPr bwMode="auto">
            <a:xfrm>
              <a:off x="7620000" y="4652963"/>
              <a:ext cx="169863" cy="136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80" name="Rectangle 83"/>
            <p:cNvSpPr>
              <a:spLocks noChangeArrowheads="1"/>
            </p:cNvSpPr>
            <p:nvPr/>
          </p:nvSpPr>
          <p:spPr bwMode="auto">
            <a:xfrm>
              <a:off x="7680325" y="4683125"/>
              <a:ext cx="47064" cy="75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500" b="0">
                  <a:solidFill>
                    <a:srgbClr val="000000"/>
                  </a:solidFill>
                </a:rPr>
                <a:t>E</a:t>
              </a:r>
              <a:endParaRPr lang="en-US" sz="1600"/>
            </a:p>
          </p:txBody>
        </p:sp>
        <p:sp>
          <p:nvSpPr>
            <p:cNvPr id="81" name="Rectangle 84"/>
            <p:cNvSpPr>
              <a:spLocks noChangeArrowheads="1"/>
            </p:cNvSpPr>
            <p:nvPr/>
          </p:nvSpPr>
          <p:spPr bwMode="auto">
            <a:xfrm>
              <a:off x="6005513" y="6138863"/>
              <a:ext cx="425450" cy="212725"/>
            </a:xfrm>
            <a:prstGeom prst="rect">
              <a:avLst/>
            </a:prstGeom>
            <a:solidFill>
              <a:srgbClr val="FFFFFF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82" name="Rectangle 85"/>
            <p:cNvSpPr>
              <a:spLocks noChangeArrowheads="1"/>
            </p:cNvSpPr>
            <p:nvPr/>
          </p:nvSpPr>
          <p:spPr bwMode="auto">
            <a:xfrm>
              <a:off x="6159499" y="6199188"/>
              <a:ext cx="116786" cy="90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600" b="0">
                  <a:solidFill>
                    <a:srgbClr val="000000"/>
                  </a:solidFill>
                </a:rPr>
                <a:t>PC</a:t>
              </a:r>
              <a:endParaRPr lang="en-US" sz="1600"/>
            </a:p>
          </p:txBody>
        </p:sp>
        <p:grpSp>
          <p:nvGrpSpPr>
            <p:cNvPr id="83" name="Group 86"/>
            <p:cNvGrpSpPr>
              <a:grpSpLocks/>
            </p:cNvGrpSpPr>
            <p:nvPr/>
          </p:nvGrpSpPr>
          <p:grpSpPr bwMode="auto">
            <a:xfrm>
              <a:off x="6302573" y="2890771"/>
              <a:ext cx="346086" cy="42861"/>
              <a:chOff x="3970" y="1821"/>
              <a:chExt cx="218" cy="27"/>
            </a:xfrm>
          </p:grpSpPr>
          <p:sp>
            <p:nvSpPr>
              <p:cNvPr id="160" name="Freeform 87"/>
              <p:cNvSpPr>
                <a:spLocks/>
              </p:cNvSpPr>
              <p:nvPr/>
            </p:nvSpPr>
            <p:spPr bwMode="auto">
              <a:xfrm>
                <a:off x="4181" y="1831"/>
                <a:ext cx="7" cy="7"/>
              </a:xfrm>
              <a:custGeom>
                <a:avLst/>
                <a:gdLst/>
                <a:ahLst/>
                <a:cxnLst>
                  <a:cxn ang="0">
                    <a:pos x="7" y="13"/>
                  </a:cxn>
                  <a:cxn ang="0">
                    <a:pos x="9" y="12"/>
                  </a:cxn>
                  <a:cxn ang="0">
                    <a:pos x="11" y="11"/>
                  </a:cxn>
                  <a:cxn ang="0">
                    <a:pos x="13" y="7"/>
                  </a:cxn>
                  <a:cxn ang="0">
                    <a:pos x="11" y="2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4" y="13"/>
                  </a:cxn>
                  <a:cxn ang="0">
                    <a:pos x="7" y="13"/>
                  </a:cxn>
                </a:cxnLst>
                <a:rect l="0" t="0" r="r" b="b"/>
                <a:pathLst>
                  <a:path w="13" h="13">
                    <a:moveTo>
                      <a:pt x="7" y="13"/>
                    </a:moveTo>
                    <a:lnTo>
                      <a:pt x="9" y="12"/>
                    </a:lnTo>
                    <a:lnTo>
                      <a:pt x="11" y="11"/>
                    </a:lnTo>
                    <a:lnTo>
                      <a:pt x="13" y="7"/>
                    </a:lnTo>
                    <a:lnTo>
                      <a:pt x="11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4" y="13"/>
                    </a:ln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61" name="Freeform 88"/>
              <p:cNvSpPr>
                <a:spLocks/>
              </p:cNvSpPr>
              <p:nvPr/>
            </p:nvSpPr>
            <p:spPr bwMode="auto">
              <a:xfrm>
                <a:off x="4168" y="1831"/>
                <a:ext cx="6" cy="7"/>
              </a:xfrm>
              <a:custGeom>
                <a:avLst/>
                <a:gdLst/>
                <a:ahLst/>
                <a:cxnLst>
                  <a:cxn ang="0">
                    <a:pos x="7" y="13"/>
                  </a:cxn>
                  <a:cxn ang="0">
                    <a:pos x="9" y="12"/>
                  </a:cxn>
                  <a:cxn ang="0">
                    <a:pos x="11" y="11"/>
                  </a:cxn>
                  <a:cxn ang="0">
                    <a:pos x="14" y="7"/>
                  </a:cxn>
                  <a:cxn ang="0">
                    <a:pos x="11" y="2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5" y="1"/>
                  </a:cxn>
                  <a:cxn ang="0">
                    <a:pos x="3" y="2"/>
                  </a:cxn>
                  <a:cxn ang="0">
                    <a:pos x="0" y="7"/>
                  </a:cxn>
                  <a:cxn ang="0">
                    <a:pos x="3" y="11"/>
                  </a:cxn>
                  <a:cxn ang="0">
                    <a:pos x="5" y="13"/>
                  </a:cxn>
                  <a:cxn ang="0">
                    <a:pos x="7" y="13"/>
                  </a:cxn>
                </a:cxnLst>
                <a:rect l="0" t="0" r="r" b="b"/>
                <a:pathLst>
                  <a:path w="14" h="13">
                    <a:moveTo>
                      <a:pt x="7" y="13"/>
                    </a:moveTo>
                    <a:lnTo>
                      <a:pt x="9" y="12"/>
                    </a:lnTo>
                    <a:lnTo>
                      <a:pt x="11" y="11"/>
                    </a:lnTo>
                    <a:lnTo>
                      <a:pt x="14" y="7"/>
                    </a:lnTo>
                    <a:lnTo>
                      <a:pt x="11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1"/>
                    </a:lnTo>
                    <a:lnTo>
                      <a:pt x="3" y="2"/>
                    </a:lnTo>
                    <a:lnTo>
                      <a:pt x="0" y="7"/>
                    </a:lnTo>
                    <a:lnTo>
                      <a:pt x="3" y="11"/>
                    </a:lnTo>
                    <a:lnTo>
                      <a:pt x="5" y="13"/>
                    </a:ln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62" name="Freeform 89"/>
              <p:cNvSpPr>
                <a:spLocks/>
              </p:cNvSpPr>
              <p:nvPr/>
            </p:nvSpPr>
            <p:spPr bwMode="auto">
              <a:xfrm>
                <a:off x="4154" y="1831"/>
                <a:ext cx="7" cy="7"/>
              </a:xfrm>
              <a:custGeom>
                <a:avLst/>
                <a:gdLst/>
                <a:ahLst/>
                <a:cxnLst>
                  <a:cxn ang="0">
                    <a:pos x="6" y="13"/>
                  </a:cxn>
                  <a:cxn ang="0">
                    <a:pos x="8" y="12"/>
                  </a:cxn>
                  <a:cxn ang="0">
                    <a:pos x="11" y="11"/>
                  </a:cxn>
                  <a:cxn ang="0">
                    <a:pos x="13" y="7"/>
                  </a:cxn>
                  <a:cxn ang="0">
                    <a:pos x="11" y="2"/>
                  </a:cxn>
                  <a:cxn ang="0">
                    <a:pos x="8" y="1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4" y="13"/>
                  </a:cxn>
                  <a:cxn ang="0">
                    <a:pos x="6" y="13"/>
                  </a:cxn>
                </a:cxnLst>
                <a:rect l="0" t="0" r="r" b="b"/>
                <a:pathLst>
                  <a:path w="13" h="13">
                    <a:moveTo>
                      <a:pt x="6" y="13"/>
                    </a:moveTo>
                    <a:lnTo>
                      <a:pt x="8" y="12"/>
                    </a:lnTo>
                    <a:lnTo>
                      <a:pt x="11" y="11"/>
                    </a:lnTo>
                    <a:lnTo>
                      <a:pt x="13" y="7"/>
                    </a:lnTo>
                    <a:lnTo>
                      <a:pt x="11" y="2"/>
                    </a:lnTo>
                    <a:lnTo>
                      <a:pt x="8" y="1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4" y="13"/>
                    </a:lnTo>
                    <a:lnTo>
                      <a:pt x="6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63" name="Freeform 90"/>
              <p:cNvSpPr>
                <a:spLocks/>
              </p:cNvSpPr>
              <p:nvPr/>
            </p:nvSpPr>
            <p:spPr bwMode="auto">
              <a:xfrm>
                <a:off x="4141" y="1831"/>
                <a:ext cx="7" cy="7"/>
              </a:xfrm>
              <a:custGeom>
                <a:avLst/>
                <a:gdLst/>
                <a:ahLst/>
                <a:cxnLst>
                  <a:cxn ang="0">
                    <a:pos x="6" y="13"/>
                  </a:cxn>
                  <a:cxn ang="0">
                    <a:pos x="9" y="12"/>
                  </a:cxn>
                  <a:cxn ang="0">
                    <a:pos x="11" y="11"/>
                  </a:cxn>
                  <a:cxn ang="0">
                    <a:pos x="13" y="7"/>
                  </a:cxn>
                  <a:cxn ang="0">
                    <a:pos x="11" y="2"/>
                  </a:cxn>
                  <a:cxn ang="0">
                    <a:pos x="9" y="1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4" y="13"/>
                  </a:cxn>
                  <a:cxn ang="0">
                    <a:pos x="6" y="13"/>
                  </a:cxn>
                </a:cxnLst>
                <a:rect l="0" t="0" r="r" b="b"/>
                <a:pathLst>
                  <a:path w="13" h="13">
                    <a:moveTo>
                      <a:pt x="6" y="13"/>
                    </a:moveTo>
                    <a:lnTo>
                      <a:pt x="9" y="12"/>
                    </a:lnTo>
                    <a:lnTo>
                      <a:pt x="11" y="11"/>
                    </a:lnTo>
                    <a:lnTo>
                      <a:pt x="13" y="7"/>
                    </a:lnTo>
                    <a:lnTo>
                      <a:pt x="11" y="2"/>
                    </a:lnTo>
                    <a:lnTo>
                      <a:pt x="9" y="1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4" y="13"/>
                    </a:lnTo>
                    <a:lnTo>
                      <a:pt x="6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64" name="Freeform 91"/>
              <p:cNvSpPr>
                <a:spLocks/>
              </p:cNvSpPr>
              <p:nvPr/>
            </p:nvSpPr>
            <p:spPr bwMode="auto">
              <a:xfrm>
                <a:off x="4128" y="1831"/>
                <a:ext cx="6" cy="7"/>
              </a:xfrm>
              <a:custGeom>
                <a:avLst/>
                <a:gdLst/>
                <a:ahLst/>
                <a:cxnLst>
                  <a:cxn ang="0">
                    <a:pos x="7" y="13"/>
                  </a:cxn>
                  <a:cxn ang="0">
                    <a:pos x="9" y="12"/>
                  </a:cxn>
                  <a:cxn ang="0">
                    <a:pos x="11" y="11"/>
                  </a:cxn>
                  <a:cxn ang="0">
                    <a:pos x="13" y="7"/>
                  </a:cxn>
                  <a:cxn ang="0">
                    <a:pos x="11" y="2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4" y="13"/>
                  </a:cxn>
                  <a:cxn ang="0">
                    <a:pos x="7" y="13"/>
                  </a:cxn>
                </a:cxnLst>
                <a:rect l="0" t="0" r="r" b="b"/>
                <a:pathLst>
                  <a:path w="13" h="13">
                    <a:moveTo>
                      <a:pt x="7" y="13"/>
                    </a:moveTo>
                    <a:lnTo>
                      <a:pt x="9" y="12"/>
                    </a:lnTo>
                    <a:lnTo>
                      <a:pt x="11" y="11"/>
                    </a:lnTo>
                    <a:lnTo>
                      <a:pt x="13" y="7"/>
                    </a:lnTo>
                    <a:lnTo>
                      <a:pt x="11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4" y="13"/>
                    </a:ln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65" name="Freeform 92"/>
              <p:cNvSpPr>
                <a:spLocks/>
              </p:cNvSpPr>
              <p:nvPr/>
            </p:nvSpPr>
            <p:spPr bwMode="auto">
              <a:xfrm>
                <a:off x="4114" y="1831"/>
                <a:ext cx="7" cy="7"/>
              </a:xfrm>
              <a:custGeom>
                <a:avLst/>
                <a:gdLst/>
                <a:ahLst/>
                <a:cxnLst>
                  <a:cxn ang="0">
                    <a:pos x="7" y="13"/>
                  </a:cxn>
                  <a:cxn ang="0">
                    <a:pos x="9" y="12"/>
                  </a:cxn>
                  <a:cxn ang="0">
                    <a:pos x="11" y="11"/>
                  </a:cxn>
                  <a:cxn ang="0">
                    <a:pos x="14" y="7"/>
                  </a:cxn>
                  <a:cxn ang="0">
                    <a:pos x="11" y="2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5" y="1"/>
                  </a:cxn>
                  <a:cxn ang="0">
                    <a:pos x="3" y="2"/>
                  </a:cxn>
                  <a:cxn ang="0">
                    <a:pos x="0" y="7"/>
                  </a:cxn>
                  <a:cxn ang="0">
                    <a:pos x="3" y="11"/>
                  </a:cxn>
                  <a:cxn ang="0">
                    <a:pos x="5" y="13"/>
                  </a:cxn>
                  <a:cxn ang="0">
                    <a:pos x="7" y="13"/>
                  </a:cxn>
                </a:cxnLst>
                <a:rect l="0" t="0" r="r" b="b"/>
                <a:pathLst>
                  <a:path w="14" h="13">
                    <a:moveTo>
                      <a:pt x="7" y="13"/>
                    </a:moveTo>
                    <a:lnTo>
                      <a:pt x="9" y="12"/>
                    </a:lnTo>
                    <a:lnTo>
                      <a:pt x="11" y="11"/>
                    </a:lnTo>
                    <a:lnTo>
                      <a:pt x="14" y="7"/>
                    </a:lnTo>
                    <a:lnTo>
                      <a:pt x="11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1"/>
                    </a:lnTo>
                    <a:lnTo>
                      <a:pt x="3" y="2"/>
                    </a:lnTo>
                    <a:lnTo>
                      <a:pt x="0" y="7"/>
                    </a:lnTo>
                    <a:lnTo>
                      <a:pt x="3" y="11"/>
                    </a:lnTo>
                    <a:lnTo>
                      <a:pt x="5" y="13"/>
                    </a:ln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66" name="Freeform 93"/>
              <p:cNvSpPr>
                <a:spLocks/>
              </p:cNvSpPr>
              <p:nvPr/>
            </p:nvSpPr>
            <p:spPr bwMode="auto">
              <a:xfrm>
                <a:off x="4101" y="1831"/>
                <a:ext cx="6" cy="7"/>
              </a:xfrm>
              <a:custGeom>
                <a:avLst/>
                <a:gdLst/>
                <a:ahLst/>
                <a:cxnLst>
                  <a:cxn ang="0">
                    <a:pos x="6" y="13"/>
                  </a:cxn>
                  <a:cxn ang="0">
                    <a:pos x="8" y="12"/>
                  </a:cxn>
                  <a:cxn ang="0">
                    <a:pos x="11" y="11"/>
                  </a:cxn>
                  <a:cxn ang="0">
                    <a:pos x="13" y="7"/>
                  </a:cxn>
                  <a:cxn ang="0">
                    <a:pos x="11" y="2"/>
                  </a:cxn>
                  <a:cxn ang="0">
                    <a:pos x="8" y="1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4" y="13"/>
                  </a:cxn>
                  <a:cxn ang="0">
                    <a:pos x="6" y="13"/>
                  </a:cxn>
                </a:cxnLst>
                <a:rect l="0" t="0" r="r" b="b"/>
                <a:pathLst>
                  <a:path w="13" h="13">
                    <a:moveTo>
                      <a:pt x="6" y="13"/>
                    </a:moveTo>
                    <a:lnTo>
                      <a:pt x="8" y="12"/>
                    </a:lnTo>
                    <a:lnTo>
                      <a:pt x="11" y="11"/>
                    </a:lnTo>
                    <a:lnTo>
                      <a:pt x="13" y="7"/>
                    </a:lnTo>
                    <a:lnTo>
                      <a:pt x="11" y="2"/>
                    </a:lnTo>
                    <a:lnTo>
                      <a:pt x="8" y="1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4" y="13"/>
                    </a:lnTo>
                    <a:lnTo>
                      <a:pt x="6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67" name="Freeform 94"/>
              <p:cNvSpPr>
                <a:spLocks/>
              </p:cNvSpPr>
              <p:nvPr/>
            </p:nvSpPr>
            <p:spPr bwMode="auto">
              <a:xfrm>
                <a:off x="4087" y="1831"/>
                <a:ext cx="7" cy="7"/>
              </a:xfrm>
              <a:custGeom>
                <a:avLst/>
                <a:gdLst/>
                <a:ahLst/>
                <a:cxnLst>
                  <a:cxn ang="0">
                    <a:pos x="6" y="13"/>
                  </a:cxn>
                  <a:cxn ang="0">
                    <a:pos x="9" y="12"/>
                  </a:cxn>
                  <a:cxn ang="0">
                    <a:pos x="11" y="11"/>
                  </a:cxn>
                  <a:cxn ang="0">
                    <a:pos x="13" y="7"/>
                  </a:cxn>
                  <a:cxn ang="0">
                    <a:pos x="11" y="2"/>
                  </a:cxn>
                  <a:cxn ang="0">
                    <a:pos x="9" y="1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4" y="13"/>
                  </a:cxn>
                  <a:cxn ang="0">
                    <a:pos x="6" y="13"/>
                  </a:cxn>
                </a:cxnLst>
                <a:rect l="0" t="0" r="r" b="b"/>
                <a:pathLst>
                  <a:path w="13" h="13">
                    <a:moveTo>
                      <a:pt x="6" y="13"/>
                    </a:moveTo>
                    <a:lnTo>
                      <a:pt x="9" y="12"/>
                    </a:lnTo>
                    <a:lnTo>
                      <a:pt x="11" y="11"/>
                    </a:lnTo>
                    <a:lnTo>
                      <a:pt x="13" y="7"/>
                    </a:lnTo>
                    <a:lnTo>
                      <a:pt x="11" y="2"/>
                    </a:lnTo>
                    <a:lnTo>
                      <a:pt x="9" y="1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4" y="13"/>
                    </a:lnTo>
                    <a:lnTo>
                      <a:pt x="6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68" name="Freeform 95"/>
              <p:cNvSpPr>
                <a:spLocks/>
              </p:cNvSpPr>
              <p:nvPr/>
            </p:nvSpPr>
            <p:spPr bwMode="auto">
              <a:xfrm>
                <a:off x="4074" y="1831"/>
                <a:ext cx="7" cy="7"/>
              </a:xfrm>
              <a:custGeom>
                <a:avLst/>
                <a:gdLst/>
                <a:ahLst/>
                <a:cxnLst>
                  <a:cxn ang="0">
                    <a:pos x="7" y="13"/>
                  </a:cxn>
                  <a:cxn ang="0">
                    <a:pos x="9" y="12"/>
                  </a:cxn>
                  <a:cxn ang="0">
                    <a:pos x="11" y="11"/>
                  </a:cxn>
                  <a:cxn ang="0">
                    <a:pos x="13" y="7"/>
                  </a:cxn>
                  <a:cxn ang="0">
                    <a:pos x="11" y="2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5" y="1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5" y="13"/>
                  </a:cxn>
                  <a:cxn ang="0">
                    <a:pos x="7" y="13"/>
                  </a:cxn>
                </a:cxnLst>
                <a:rect l="0" t="0" r="r" b="b"/>
                <a:pathLst>
                  <a:path w="13" h="13">
                    <a:moveTo>
                      <a:pt x="7" y="13"/>
                    </a:moveTo>
                    <a:lnTo>
                      <a:pt x="9" y="12"/>
                    </a:lnTo>
                    <a:lnTo>
                      <a:pt x="11" y="11"/>
                    </a:lnTo>
                    <a:lnTo>
                      <a:pt x="13" y="7"/>
                    </a:lnTo>
                    <a:lnTo>
                      <a:pt x="11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1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5" y="13"/>
                    </a:ln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69" name="Freeform 96"/>
              <p:cNvSpPr>
                <a:spLocks/>
              </p:cNvSpPr>
              <p:nvPr/>
            </p:nvSpPr>
            <p:spPr bwMode="auto">
              <a:xfrm>
                <a:off x="4061" y="1831"/>
                <a:ext cx="6" cy="7"/>
              </a:xfrm>
              <a:custGeom>
                <a:avLst/>
                <a:gdLst/>
                <a:ahLst/>
                <a:cxnLst>
                  <a:cxn ang="0">
                    <a:pos x="7" y="13"/>
                  </a:cxn>
                  <a:cxn ang="0">
                    <a:pos x="9" y="12"/>
                  </a:cxn>
                  <a:cxn ang="0">
                    <a:pos x="11" y="11"/>
                  </a:cxn>
                  <a:cxn ang="0">
                    <a:pos x="14" y="7"/>
                  </a:cxn>
                  <a:cxn ang="0">
                    <a:pos x="11" y="2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5" y="1"/>
                  </a:cxn>
                  <a:cxn ang="0">
                    <a:pos x="3" y="2"/>
                  </a:cxn>
                  <a:cxn ang="0">
                    <a:pos x="0" y="7"/>
                  </a:cxn>
                  <a:cxn ang="0">
                    <a:pos x="3" y="11"/>
                  </a:cxn>
                  <a:cxn ang="0">
                    <a:pos x="5" y="13"/>
                  </a:cxn>
                  <a:cxn ang="0">
                    <a:pos x="7" y="13"/>
                  </a:cxn>
                </a:cxnLst>
                <a:rect l="0" t="0" r="r" b="b"/>
                <a:pathLst>
                  <a:path w="14" h="13">
                    <a:moveTo>
                      <a:pt x="7" y="13"/>
                    </a:moveTo>
                    <a:lnTo>
                      <a:pt x="9" y="12"/>
                    </a:lnTo>
                    <a:lnTo>
                      <a:pt x="11" y="11"/>
                    </a:lnTo>
                    <a:lnTo>
                      <a:pt x="14" y="7"/>
                    </a:lnTo>
                    <a:lnTo>
                      <a:pt x="11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1"/>
                    </a:lnTo>
                    <a:lnTo>
                      <a:pt x="3" y="2"/>
                    </a:lnTo>
                    <a:lnTo>
                      <a:pt x="0" y="7"/>
                    </a:lnTo>
                    <a:lnTo>
                      <a:pt x="3" y="11"/>
                    </a:lnTo>
                    <a:lnTo>
                      <a:pt x="5" y="13"/>
                    </a:ln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70" name="Freeform 97"/>
              <p:cNvSpPr>
                <a:spLocks/>
              </p:cNvSpPr>
              <p:nvPr/>
            </p:nvSpPr>
            <p:spPr bwMode="auto">
              <a:xfrm>
                <a:off x="4047" y="1831"/>
                <a:ext cx="7" cy="7"/>
              </a:xfrm>
              <a:custGeom>
                <a:avLst/>
                <a:gdLst/>
                <a:ahLst/>
                <a:cxnLst>
                  <a:cxn ang="0">
                    <a:pos x="6" y="13"/>
                  </a:cxn>
                  <a:cxn ang="0">
                    <a:pos x="8" y="12"/>
                  </a:cxn>
                  <a:cxn ang="0">
                    <a:pos x="11" y="11"/>
                  </a:cxn>
                  <a:cxn ang="0">
                    <a:pos x="13" y="7"/>
                  </a:cxn>
                  <a:cxn ang="0">
                    <a:pos x="11" y="2"/>
                  </a:cxn>
                  <a:cxn ang="0">
                    <a:pos x="8" y="1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4" y="13"/>
                  </a:cxn>
                  <a:cxn ang="0">
                    <a:pos x="6" y="13"/>
                  </a:cxn>
                </a:cxnLst>
                <a:rect l="0" t="0" r="r" b="b"/>
                <a:pathLst>
                  <a:path w="13" h="13">
                    <a:moveTo>
                      <a:pt x="6" y="13"/>
                    </a:moveTo>
                    <a:lnTo>
                      <a:pt x="8" y="12"/>
                    </a:lnTo>
                    <a:lnTo>
                      <a:pt x="11" y="11"/>
                    </a:lnTo>
                    <a:lnTo>
                      <a:pt x="13" y="7"/>
                    </a:lnTo>
                    <a:lnTo>
                      <a:pt x="11" y="2"/>
                    </a:lnTo>
                    <a:lnTo>
                      <a:pt x="8" y="1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4" y="13"/>
                    </a:lnTo>
                    <a:lnTo>
                      <a:pt x="6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71" name="Freeform 98"/>
              <p:cNvSpPr>
                <a:spLocks/>
              </p:cNvSpPr>
              <p:nvPr/>
            </p:nvSpPr>
            <p:spPr bwMode="auto">
              <a:xfrm>
                <a:off x="4034" y="1831"/>
                <a:ext cx="7" cy="7"/>
              </a:xfrm>
              <a:custGeom>
                <a:avLst/>
                <a:gdLst/>
                <a:ahLst/>
                <a:cxnLst>
                  <a:cxn ang="0">
                    <a:pos x="7" y="13"/>
                  </a:cxn>
                  <a:cxn ang="0">
                    <a:pos x="9" y="12"/>
                  </a:cxn>
                  <a:cxn ang="0">
                    <a:pos x="11" y="11"/>
                  </a:cxn>
                  <a:cxn ang="0">
                    <a:pos x="13" y="7"/>
                  </a:cxn>
                  <a:cxn ang="0">
                    <a:pos x="11" y="2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4" y="13"/>
                  </a:cxn>
                  <a:cxn ang="0">
                    <a:pos x="7" y="13"/>
                  </a:cxn>
                </a:cxnLst>
                <a:rect l="0" t="0" r="r" b="b"/>
                <a:pathLst>
                  <a:path w="13" h="13">
                    <a:moveTo>
                      <a:pt x="7" y="13"/>
                    </a:moveTo>
                    <a:lnTo>
                      <a:pt x="9" y="12"/>
                    </a:lnTo>
                    <a:lnTo>
                      <a:pt x="11" y="11"/>
                    </a:lnTo>
                    <a:lnTo>
                      <a:pt x="13" y="7"/>
                    </a:lnTo>
                    <a:lnTo>
                      <a:pt x="11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4" y="13"/>
                    </a:ln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72" name="Freeform 99"/>
              <p:cNvSpPr>
                <a:spLocks/>
              </p:cNvSpPr>
              <p:nvPr/>
            </p:nvSpPr>
            <p:spPr bwMode="auto">
              <a:xfrm>
                <a:off x="4021" y="1831"/>
                <a:ext cx="6" cy="7"/>
              </a:xfrm>
              <a:custGeom>
                <a:avLst/>
                <a:gdLst/>
                <a:ahLst/>
                <a:cxnLst>
                  <a:cxn ang="0">
                    <a:pos x="7" y="13"/>
                  </a:cxn>
                  <a:cxn ang="0">
                    <a:pos x="9" y="12"/>
                  </a:cxn>
                  <a:cxn ang="0">
                    <a:pos x="11" y="11"/>
                  </a:cxn>
                  <a:cxn ang="0">
                    <a:pos x="13" y="7"/>
                  </a:cxn>
                  <a:cxn ang="0">
                    <a:pos x="11" y="2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5" y="1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5" y="13"/>
                  </a:cxn>
                  <a:cxn ang="0">
                    <a:pos x="7" y="13"/>
                  </a:cxn>
                </a:cxnLst>
                <a:rect l="0" t="0" r="r" b="b"/>
                <a:pathLst>
                  <a:path w="13" h="13">
                    <a:moveTo>
                      <a:pt x="7" y="13"/>
                    </a:moveTo>
                    <a:lnTo>
                      <a:pt x="9" y="12"/>
                    </a:lnTo>
                    <a:lnTo>
                      <a:pt x="11" y="11"/>
                    </a:lnTo>
                    <a:lnTo>
                      <a:pt x="13" y="7"/>
                    </a:lnTo>
                    <a:lnTo>
                      <a:pt x="11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1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5" y="13"/>
                    </a:ln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73" name="Freeform 100"/>
              <p:cNvSpPr>
                <a:spLocks/>
              </p:cNvSpPr>
              <p:nvPr/>
            </p:nvSpPr>
            <p:spPr bwMode="auto">
              <a:xfrm>
                <a:off x="4007" y="1831"/>
                <a:ext cx="7" cy="7"/>
              </a:xfrm>
              <a:custGeom>
                <a:avLst/>
                <a:gdLst/>
                <a:ahLst/>
                <a:cxnLst>
                  <a:cxn ang="0">
                    <a:pos x="7" y="13"/>
                  </a:cxn>
                  <a:cxn ang="0">
                    <a:pos x="9" y="12"/>
                  </a:cxn>
                  <a:cxn ang="0">
                    <a:pos x="11" y="11"/>
                  </a:cxn>
                  <a:cxn ang="0">
                    <a:pos x="14" y="7"/>
                  </a:cxn>
                  <a:cxn ang="0">
                    <a:pos x="11" y="2"/>
                  </a:cxn>
                  <a:cxn ang="0">
                    <a:pos x="9" y="1"/>
                  </a:cxn>
                  <a:cxn ang="0">
                    <a:pos x="7" y="0"/>
                  </a:cxn>
                  <a:cxn ang="0">
                    <a:pos x="7" y="0"/>
                  </a:cxn>
                  <a:cxn ang="0">
                    <a:pos x="5" y="1"/>
                  </a:cxn>
                  <a:cxn ang="0">
                    <a:pos x="3" y="2"/>
                  </a:cxn>
                  <a:cxn ang="0">
                    <a:pos x="0" y="7"/>
                  </a:cxn>
                  <a:cxn ang="0">
                    <a:pos x="3" y="11"/>
                  </a:cxn>
                  <a:cxn ang="0">
                    <a:pos x="5" y="13"/>
                  </a:cxn>
                  <a:cxn ang="0">
                    <a:pos x="7" y="13"/>
                  </a:cxn>
                </a:cxnLst>
                <a:rect l="0" t="0" r="r" b="b"/>
                <a:pathLst>
                  <a:path w="14" h="13">
                    <a:moveTo>
                      <a:pt x="7" y="13"/>
                    </a:moveTo>
                    <a:lnTo>
                      <a:pt x="9" y="12"/>
                    </a:lnTo>
                    <a:lnTo>
                      <a:pt x="11" y="11"/>
                    </a:lnTo>
                    <a:lnTo>
                      <a:pt x="14" y="7"/>
                    </a:lnTo>
                    <a:lnTo>
                      <a:pt x="11" y="2"/>
                    </a:lnTo>
                    <a:lnTo>
                      <a:pt x="9" y="1"/>
                    </a:lnTo>
                    <a:lnTo>
                      <a:pt x="7" y="0"/>
                    </a:lnTo>
                    <a:lnTo>
                      <a:pt x="7" y="0"/>
                    </a:lnTo>
                    <a:lnTo>
                      <a:pt x="5" y="1"/>
                    </a:lnTo>
                    <a:lnTo>
                      <a:pt x="3" y="2"/>
                    </a:lnTo>
                    <a:lnTo>
                      <a:pt x="0" y="7"/>
                    </a:lnTo>
                    <a:lnTo>
                      <a:pt x="3" y="11"/>
                    </a:lnTo>
                    <a:lnTo>
                      <a:pt x="5" y="13"/>
                    </a:lnTo>
                    <a:lnTo>
                      <a:pt x="7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74" name="Freeform 101"/>
              <p:cNvSpPr>
                <a:spLocks/>
              </p:cNvSpPr>
              <p:nvPr/>
            </p:nvSpPr>
            <p:spPr bwMode="auto">
              <a:xfrm>
                <a:off x="3994" y="1831"/>
                <a:ext cx="6" cy="7"/>
              </a:xfrm>
              <a:custGeom>
                <a:avLst/>
                <a:gdLst/>
                <a:ahLst/>
                <a:cxnLst>
                  <a:cxn ang="0">
                    <a:pos x="6" y="13"/>
                  </a:cxn>
                  <a:cxn ang="0">
                    <a:pos x="8" y="12"/>
                  </a:cxn>
                  <a:cxn ang="0">
                    <a:pos x="11" y="11"/>
                  </a:cxn>
                  <a:cxn ang="0">
                    <a:pos x="13" y="7"/>
                  </a:cxn>
                  <a:cxn ang="0">
                    <a:pos x="11" y="2"/>
                  </a:cxn>
                  <a:cxn ang="0">
                    <a:pos x="8" y="1"/>
                  </a:cxn>
                  <a:cxn ang="0">
                    <a:pos x="6" y="0"/>
                  </a:cxn>
                  <a:cxn ang="0">
                    <a:pos x="6" y="0"/>
                  </a:cxn>
                  <a:cxn ang="0">
                    <a:pos x="4" y="1"/>
                  </a:cxn>
                  <a:cxn ang="0">
                    <a:pos x="2" y="2"/>
                  </a:cxn>
                  <a:cxn ang="0">
                    <a:pos x="0" y="7"/>
                  </a:cxn>
                  <a:cxn ang="0">
                    <a:pos x="2" y="11"/>
                  </a:cxn>
                  <a:cxn ang="0">
                    <a:pos x="4" y="13"/>
                  </a:cxn>
                  <a:cxn ang="0">
                    <a:pos x="6" y="13"/>
                  </a:cxn>
                </a:cxnLst>
                <a:rect l="0" t="0" r="r" b="b"/>
                <a:pathLst>
                  <a:path w="13" h="13">
                    <a:moveTo>
                      <a:pt x="6" y="13"/>
                    </a:moveTo>
                    <a:lnTo>
                      <a:pt x="8" y="12"/>
                    </a:lnTo>
                    <a:lnTo>
                      <a:pt x="11" y="11"/>
                    </a:lnTo>
                    <a:lnTo>
                      <a:pt x="13" y="7"/>
                    </a:lnTo>
                    <a:lnTo>
                      <a:pt x="11" y="2"/>
                    </a:lnTo>
                    <a:lnTo>
                      <a:pt x="8" y="1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4" y="1"/>
                    </a:lnTo>
                    <a:lnTo>
                      <a:pt x="2" y="2"/>
                    </a:lnTo>
                    <a:lnTo>
                      <a:pt x="0" y="7"/>
                    </a:lnTo>
                    <a:lnTo>
                      <a:pt x="2" y="11"/>
                    </a:lnTo>
                    <a:lnTo>
                      <a:pt x="4" y="13"/>
                    </a:lnTo>
                    <a:lnTo>
                      <a:pt x="6" y="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  <p:sp>
            <p:nvSpPr>
              <p:cNvPr id="175" name="Freeform 102"/>
              <p:cNvSpPr>
                <a:spLocks/>
              </p:cNvSpPr>
              <p:nvPr/>
            </p:nvSpPr>
            <p:spPr bwMode="auto">
              <a:xfrm>
                <a:off x="3970" y="1821"/>
                <a:ext cx="28" cy="27"/>
              </a:xfrm>
              <a:custGeom>
                <a:avLst/>
                <a:gdLst/>
                <a:ahLst/>
                <a:cxnLst>
                  <a:cxn ang="0">
                    <a:pos x="55" y="0"/>
                  </a:cxn>
                  <a:cxn ang="0">
                    <a:pos x="0" y="27"/>
                  </a:cxn>
                  <a:cxn ang="0">
                    <a:pos x="55" y="55"/>
                  </a:cxn>
                  <a:cxn ang="0">
                    <a:pos x="55" y="0"/>
                  </a:cxn>
                </a:cxnLst>
                <a:rect l="0" t="0" r="r" b="b"/>
                <a:pathLst>
                  <a:path w="55" h="55">
                    <a:moveTo>
                      <a:pt x="55" y="0"/>
                    </a:moveTo>
                    <a:lnTo>
                      <a:pt x="0" y="27"/>
                    </a:lnTo>
                    <a:lnTo>
                      <a:pt x="55" y="55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 sz="1600"/>
              </a:p>
            </p:txBody>
          </p:sp>
        </p:grpSp>
        <p:sp>
          <p:nvSpPr>
            <p:cNvPr id="84" name="Rectangle 103"/>
            <p:cNvSpPr>
              <a:spLocks noChangeArrowheads="1"/>
            </p:cNvSpPr>
            <p:nvPr/>
          </p:nvSpPr>
          <p:spPr bwMode="auto">
            <a:xfrm>
              <a:off x="7067550" y="5076825"/>
              <a:ext cx="85725" cy="298450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85" name="Rectangle 104"/>
            <p:cNvSpPr>
              <a:spLocks noChangeArrowheads="1"/>
            </p:cNvSpPr>
            <p:nvPr/>
          </p:nvSpPr>
          <p:spPr bwMode="auto">
            <a:xfrm>
              <a:off x="6388100" y="5076825"/>
              <a:ext cx="765175" cy="857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86" name="Freeform 105"/>
            <p:cNvSpPr>
              <a:spLocks/>
            </p:cNvSpPr>
            <p:nvPr/>
          </p:nvSpPr>
          <p:spPr bwMode="auto">
            <a:xfrm>
              <a:off x="6302375" y="4992688"/>
              <a:ext cx="169863" cy="254000"/>
            </a:xfrm>
            <a:custGeom>
              <a:avLst/>
              <a:gdLst/>
              <a:ahLst/>
              <a:cxnLst>
                <a:cxn ang="0">
                  <a:pos x="214" y="320"/>
                </a:cxn>
                <a:cxn ang="0">
                  <a:pos x="0" y="160"/>
                </a:cxn>
                <a:cxn ang="0">
                  <a:pos x="214" y="0"/>
                </a:cxn>
                <a:cxn ang="0">
                  <a:pos x="214" y="320"/>
                </a:cxn>
              </a:cxnLst>
              <a:rect l="0" t="0" r="r" b="b"/>
              <a:pathLst>
                <a:path w="214" h="320">
                  <a:moveTo>
                    <a:pt x="214" y="320"/>
                  </a:moveTo>
                  <a:lnTo>
                    <a:pt x="0" y="160"/>
                  </a:lnTo>
                  <a:lnTo>
                    <a:pt x="214" y="0"/>
                  </a:lnTo>
                  <a:lnTo>
                    <a:pt x="214" y="320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87" name="Rectangle 106"/>
            <p:cNvSpPr>
              <a:spLocks noChangeArrowheads="1"/>
            </p:cNvSpPr>
            <p:nvPr/>
          </p:nvSpPr>
          <p:spPr bwMode="auto">
            <a:xfrm>
              <a:off x="6472238" y="4906963"/>
              <a:ext cx="638175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88" name="Rectangle 107"/>
            <p:cNvSpPr>
              <a:spLocks noChangeArrowheads="1"/>
            </p:cNvSpPr>
            <p:nvPr/>
          </p:nvSpPr>
          <p:spPr bwMode="auto">
            <a:xfrm>
              <a:off x="6886575" y="4938713"/>
              <a:ext cx="188252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valP</a:t>
              </a:r>
              <a:endParaRPr lang="en-US" sz="1600"/>
            </a:p>
          </p:txBody>
        </p:sp>
        <p:sp>
          <p:nvSpPr>
            <p:cNvPr id="89" name="Rectangle 108"/>
            <p:cNvSpPr>
              <a:spLocks noChangeArrowheads="1"/>
            </p:cNvSpPr>
            <p:nvPr/>
          </p:nvSpPr>
          <p:spPr bwMode="auto">
            <a:xfrm>
              <a:off x="6302375" y="4567238"/>
              <a:ext cx="765175" cy="857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90" name="Freeform 109"/>
            <p:cNvSpPr>
              <a:spLocks/>
            </p:cNvSpPr>
            <p:nvPr/>
          </p:nvSpPr>
          <p:spPr bwMode="auto">
            <a:xfrm>
              <a:off x="7024688" y="4483100"/>
              <a:ext cx="169862" cy="254000"/>
            </a:xfrm>
            <a:custGeom>
              <a:avLst/>
              <a:gdLst/>
              <a:ahLst/>
              <a:cxnLst>
                <a:cxn ang="0">
                  <a:pos x="0" y="321"/>
                </a:cxn>
                <a:cxn ang="0">
                  <a:pos x="214" y="160"/>
                </a:cxn>
                <a:cxn ang="0">
                  <a:pos x="0" y="0"/>
                </a:cxn>
                <a:cxn ang="0">
                  <a:pos x="0" y="321"/>
                </a:cxn>
              </a:cxnLst>
              <a:rect l="0" t="0" r="r" b="b"/>
              <a:pathLst>
                <a:path w="214" h="321">
                  <a:moveTo>
                    <a:pt x="0" y="321"/>
                  </a:moveTo>
                  <a:lnTo>
                    <a:pt x="214" y="160"/>
                  </a:lnTo>
                  <a:lnTo>
                    <a:pt x="0" y="0"/>
                  </a:lnTo>
                  <a:lnTo>
                    <a:pt x="0" y="32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91" name="Rectangle 110"/>
            <p:cNvSpPr>
              <a:spLocks noChangeArrowheads="1"/>
            </p:cNvSpPr>
            <p:nvPr/>
          </p:nvSpPr>
          <p:spPr bwMode="auto">
            <a:xfrm>
              <a:off x="6345238" y="4270375"/>
              <a:ext cx="59531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92" name="Rectangle 111"/>
            <p:cNvSpPr>
              <a:spLocks noChangeArrowheads="1"/>
            </p:cNvSpPr>
            <p:nvPr/>
          </p:nvSpPr>
          <p:spPr bwMode="auto">
            <a:xfrm>
              <a:off x="6418263" y="4302125"/>
              <a:ext cx="195224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srcA</a:t>
              </a:r>
              <a:endParaRPr lang="en-US" sz="1600"/>
            </a:p>
          </p:txBody>
        </p:sp>
        <p:sp>
          <p:nvSpPr>
            <p:cNvPr id="93" name="Rectangle 112"/>
            <p:cNvSpPr>
              <a:spLocks noChangeArrowheads="1"/>
            </p:cNvSpPr>
            <p:nvPr/>
          </p:nvSpPr>
          <p:spPr bwMode="auto">
            <a:xfrm>
              <a:off x="6594475" y="4302125"/>
              <a:ext cx="55778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, </a:t>
              </a:r>
              <a:endParaRPr lang="en-US" sz="1600"/>
            </a:p>
          </p:txBody>
        </p:sp>
        <p:sp>
          <p:nvSpPr>
            <p:cNvPr id="94" name="Rectangle 113"/>
            <p:cNvSpPr>
              <a:spLocks noChangeArrowheads="1"/>
            </p:cNvSpPr>
            <p:nvPr/>
          </p:nvSpPr>
          <p:spPr bwMode="auto">
            <a:xfrm>
              <a:off x="6672263" y="4302125"/>
              <a:ext cx="195224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srcB</a:t>
              </a:r>
              <a:endParaRPr lang="en-US" sz="1600"/>
            </a:p>
          </p:txBody>
        </p:sp>
        <p:sp>
          <p:nvSpPr>
            <p:cNvPr id="95" name="Rectangle 114"/>
            <p:cNvSpPr>
              <a:spLocks noChangeArrowheads="1"/>
            </p:cNvSpPr>
            <p:nvPr/>
          </p:nvSpPr>
          <p:spPr bwMode="auto">
            <a:xfrm>
              <a:off x="6418263" y="4421188"/>
              <a:ext cx="195224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dstA</a:t>
              </a:r>
              <a:endParaRPr lang="en-US" sz="1600"/>
            </a:p>
          </p:txBody>
        </p:sp>
        <p:sp>
          <p:nvSpPr>
            <p:cNvPr id="96" name="Rectangle 115"/>
            <p:cNvSpPr>
              <a:spLocks noChangeArrowheads="1"/>
            </p:cNvSpPr>
            <p:nvPr/>
          </p:nvSpPr>
          <p:spPr bwMode="auto">
            <a:xfrm>
              <a:off x="6594475" y="4421188"/>
              <a:ext cx="55778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, </a:t>
              </a:r>
              <a:endParaRPr lang="en-US" sz="1600"/>
            </a:p>
          </p:txBody>
        </p:sp>
        <p:sp>
          <p:nvSpPr>
            <p:cNvPr id="97" name="Rectangle 116"/>
            <p:cNvSpPr>
              <a:spLocks noChangeArrowheads="1"/>
            </p:cNvSpPr>
            <p:nvPr/>
          </p:nvSpPr>
          <p:spPr bwMode="auto">
            <a:xfrm>
              <a:off x="6672263" y="4421188"/>
              <a:ext cx="195224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dstB</a:t>
              </a:r>
              <a:endParaRPr lang="en-US" sz="1600"/>
            </a:p>
          </p:txBody>
        </p:sp>
        <p:sp>
          <p:nvSpPr>
            <p:cNvPr id="98" name="Rectangle 117"/>
            <p:cNvSpPr>
              <a:spLocks noChangeArrowheads="1"/>
            </p:cNvSpPr>
            <p:nvPr/>
          </p:nvSpPr>
          <p:spPr bwMode="auto">
            <a:xfrm>
              <a:off x="7407275" y="4057650"/>
              <a:ext cx="85725" cy="341313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99" name="Rectangle 118"/>
            <p:cNvSpPr>
              <a:spLocks noChangeArrowheads="1"/>
            </p:cNvSpPr>
            <p:nvPr/>
          </p:nvSpPr>
          <p:spPr bwMode="auto">
            <a:xfrm>
              <a:off x="6472238" y="4057650"/>
              <a:ext cx="1020762" cy="857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00" name="Freeform 119"/>
            <p:cNvSpPr>
              <a:spLocks/>
            </p:cNvSpPr>
            <p:nvPr/>
          </p:nvSpPr>
          <p:spPr bwMode="auto">
            <a:xfrm>
              <a:off x="6302375" y="3973513"/>
              <a:ext cx="169863" cy="254000"/>
            </a:xfrm>
            <a:custGeom>
              <a:avLst/>
              <a:gdLst/>
              <a:ahLst/>
              <a:cxnLst>
                <a:cxn ang="0">
                  <a:pos x="214" y="321"/>
                </a:cxn>
                <a:cxn ang="0">
                  <a:pos x="0" y="160"/>
                </a:cxn>
                <a:cxn ang="0">
                  <a:pos x="214" y="0"/>
                </a:cxn>
                <a:cxn ang="0">
                  <a:pos x="214" y="321"/>
                </a:cxn>
              </a:cxnLst>
              <a:rect l="0" t="0" r="r" b="b"/>
              <a:pathLst>
                <a:path w="214" h="321">
                  <a:moveTo>
                    <a:pt x="214" y="321"/>
                  </a:moveTo>
                  <a:lnTo>
                    <a:pt x="0" y="160"/>
                  </a:lnTo>
                  <a:lnTo>
                    <a:pt x="214" y="0"/>
                  </a:lnTo>
                  <a:lnTo>
                    <a:pt x="214" y="32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01" name="Rectangle 120"/>
            <p:cNvSpPr>
              <a:spLocks noChangeArrowheads="1"/>
            </p:cNvSpPr>
            <p:nvPr/>
          </p:nvSpPr>
          <p:spPr bwMode="auto">
            <a:xfrm>
              <a:off x="6811963" y="3846513"/>
              <a:ext cx="638175" cy="169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02" name="Rectangle 121"/>
            <p:cNvSpPr>
              <a:spLocks noChangeArrowheads="1"/>
            </p:cNvSpPr>
            <p:nvPr/>
          </p:nvSpPr>
          <p:spPr bwMode="auto">
            <a:xfrm>
              <a:off x="6980239" y="3876675"/>
              <a:ext cx="188252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valA</a:t>
              </a:r>
              <a:endParaRPr lang="en-US" sz="1600"/>
            </a:p>
          </p:txBody>
        </p:sp>
        <p:sp>
          <p:nvSpPr>
            <p:cNvPr id="103" name="Rectangle 122"/>
            <p:cNvSpPr>
              <a:spLocks noChangeArrowheads="1"/>
            </p:cNvSpPr>
            <p:nvPr/>
          </p:nvSpPr>
          <p:spPr bwMode="auto">
            <a:xfrm>
              <a:off x="7151688" y="3876675"/>
              <a:ext cx="55778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, </a:t>
              </a:r>
              <a:endParaRPr lang="en-US" sz="1600"/>
            </a:p>
          </p:txBody>
        </p:sp>
        <p:sp>
          <p:nvSpPr>
            <p:cNvPr id="104" name="Rectangle 123"/>
            <p:cNvSpPr>
              <a:spLocks noChangeArrowheads="1"/>
            </p:cNvSpPr>
            <p:nvPr/>
          </p:nvSpPr>
          <p:spPr bwMode="auto">
            <a:xfrm>
              <a:off x="7226300" y="3876675"/>
              <a:ext cx="188252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valB</a:t>
              </a:r>
              <a:endParaRPr lang="en-US" sz="1600"/>
            </a:p>
          </p:txBody>
        </p:sp>
        <p:sp>
          <p:nvSpPr>
            <p:cNvPr id="105" name="Rectangle 124"/>
            <p:cNvSpPr>
              <a:spLocks noChangeArrowheads="1"/>
            </p:cNvSpPr>
            <p:nvPr/>
          </p:nvSpPr>
          <p:spPr bwMode="auto">
            <a:xfrm>
              <a:off x="6302375" y="3379788"/>
              <a:ext cx="1063625" cy="857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06" name="Rectangle 125"/>
            <p:cNvSpPr>
              <a:spLocks noChangeArrowheads="1"/>
            </p:cNvSpPr>
            <p:nvPr/>
          </p:nvSpPr>
          <p:spPr bwMode="auto">
            <a:xfrm>
              <a:off x="7280275" y="3294063"/>
              <a:ext cx="85725" cy="171450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07" name="Freeform 126"/>
            <p:cNvSpPr>
              <a:spLocks/>
            </p:cNvSpPr>
            <p:nvPr/>
          </p:nvSpPr>
          <p:spPr bwMode="auto">
            <a:xfrm>
              <a:off x="7194550" y="3124200"/>
              <a:ext cx="255588" cy="169863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161" y="0"/>
                </a:cxn>
                <a:cxn ang="0">
                  <a:pos x="321" y="214"/>
                </a:cxn>
                <a:cxn ang="0">
                  <a:pos x="0" y="214"/>
                </a:cxn>
              </a:cxnLst>
              <a:rect l="0" t="0" r="r" b="b"/>
              <a:pathLst>
                <a:path w="321" h="214">
                  <a:moveTo>
                    <a:pt x="0" y="214"/>
                  </a:moveTo>
                  <a:lnTo>
                    <a:pt x="161" y="0"/>
                  </a:lnTo>
                  <a:lnTo>
                    <a:pt x="321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08" name="Rectangle 127"/>
            <p:cNvSpPr>
              <a:spLocks noChangeArrowheads="1"/>
            </p:cNvSpPr>
            <p:nvPr/>
          </p:nvSpPr>
          <p:spPr bwMode="auto">
            <a:xfrm>
              <a:off x="6345238" y="3167063"/>
              <a:ext cx="638175" cy="169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09" name="Rectangle 128"/>
            <p:cNvSpPr>
              <a:spLocks noChangeArrowheads="1"/>
            </p:cNvSpPr>
            <p:nvPr/>
          </p:nvSpPr>
          <p:spPr bwMode="auto">
            <a:xfrm>
              <a:off x="6418263" y="3198813"/>
              <a:ext cx="193481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aluA</a:t>
              </a:r>
              <a:endParaRPr lang="en-US" sz="1600"/>
            </a:p>
          </p:txBody>
        </p:sp>
        <p:sp>
          <p:nvSpPr>
            <p:cNvPr id="110" name="Rectangle 129"/>
            <p:cNvSpPr>
              <a:spLocks noChangeArrowheads="1"/>
            </p:cNvSpPr>
            <p:nvPr/>
          </p:nvSpPr>
          <p:spPr bwMode="auto">
            <a:xfrm>
              <a:off x="6594475" y="3198813"/>
              <a:ext cx="55778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, </a:t>
              </a:r>
              <a:endParaRPr lang="en-US" sz="1600"/>
            </a:p>
          </p:txBody>
        </p:sp>
        <p:sp>
          <p:nvSpPr>
            <p:cNvPr id="111" name="Rectangle 130"/>
            <p:cNvSpPr>
              <a:spLocks noChangeArrowheads="1"/>
            </p:cNvSpPr>
            <p:nvPr/>
          </p:nvSpPr>
          <p:spPr bwMode="auto">
            <a:xfrm>
              <a:off x="6672263" y="3198813"/>
              <a:ext cx="193481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aluB</a:t>
              </a:r>
              <a:endParaRPr lang="en-US" sz="1600"/>
            </a:p>
          </p:txBody>
        </p:sp>
        <p:sp>
          <p:nvSpPr>
            <p:cNvPr id="112" name="Rectangle 131"/>
            <p:cNvSpPr>
              <a:spLocks noChangeArrowheads="1"/>
            </p:cNvSpPr>
            <p:nvPr/>
          </p:nvSpPr>
          <p:spPr bwMode="auto">
            <a:xfrm>
              <a:off x="6345238" y="2954338"/>
              <a:ext cx="638175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13" name="Rectangle 132"/>
            <p:cNvSpPr>
              <a:spLocks noChangeArrowheads="1"/>
            </p:cNvSpPr>
            <p:nvPr/>
          </p:nvSpPr>
          <p:spPr bwMode="auto">
            <a:xfrm>
              <a:off x="6396038" y="2986088"/>
              <a:ext cx="177793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 dirty="0" err="1">
                  <a:solidFill>
                    <a:srgbClr val="000000"/>
                  </a:solidFill>
                </a:rPr>
                <a:t>Cnd</a:t>
              </a:r>
              <a:endParaRPr lang="en-US" sz="1600" dirty="0"/>
            </a:p>
          </p:txBody>
        </p:sp>
        <p:sp>
          <p:nvSpPr>
            <p:cNvPr id="114" name="Rectangle 133"/>
            <p:cNvSpPr>
              <a:spLocks noChangeArrowheads="1"/>
            </p:cNvSpPr>
            <p:nvPr/>
          </p:nvSpPr>
          <p:spPr bwMode="auto">
            <a:xfrm>
              <a:off x="7280275" y="2571750"/>
              <a:ext cx="85725" cy="298450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15" name="Rectangle 134"/>
            <p:cNvSpPr>
              <a:spLocks noChangeArrowheads="1"/>
            </p:cNvSpPr>
            <p:nvPr/>
          </p:nvSpPr>
          <p:spPr bwMode="auto">
            <a:xfrm>
              <a:off x="6430963" y="2571750"/>
              <a:ext cx="935037" cy="857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16" name="Freeform 135"/>
            <p:cNvSpPr>
              <a:spLocks/>
            </p:cNvSpPr>
            <p:nvPr/>
          </p:nvSpPr>
          <p:spPr bwMode="auto">
            <a:xfrm>
              <a:off x="6302375" y="2487613"/>
              <a:ext cx="169863" cy="254000"/>
            </a:xfrm>
            <a:custGeom>
              <a:avLst/>
              <a:gdLst/>
              <a:ahLst/>
              <a:cxnLst>
                <a:cxn ang="0">
                  <a:pos x="214" y="321"/>
                </a:cxn>
                <a:cxn ang="0">
                  <a:pos x="0" y="160"/>
                </a:cxn>
                <a:cxn ang="0">
                  <a:pos x="214" y="0"/>
                </a:cxn>
                <a:cxn ang="0">
                  <a:pos x="214" y="321"/>
                </a:cxn>
              </a:cxnLst>
              <a:rect l="0" t="0" r="r" b="b"/>
              <a:pathLst>
                <a:path w="214" h="321">
                  <a:moveTo>
                    <a:pt x="214" y="321"/>
                  </a:moveTo>
                  <a:lnTo>
                    <a:pt x="0" y="160"/>
                  </a:lnTo>
                  <a:lnTo>
                    <a:pt x="214" y="0"/>
                  </a:lnTo>
                  <a:lnTo>
                    <a:pt x="214" y="32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17" name="Rectangle 136"/>
            <p:cNvSpPr>
              <a:spLocks noChangeArrowheads="1"/>
            </p:cNvSpPr>
            <p:nvPr/>
          </p:nvSpPr>
          <p:spPr bwMode="auto">
            <a:xfrm>
              <a:off x="6684963" y="2360613"/>
              <a:ext cx="638175" cy="169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18" name="Rectangle 137"/>
            <p:cNvSpPr>
              <a:spLocks noChangeArrowheads="1"/>
            </p:cNvSpPr>
            <p:nvPr/>
          </p:nvSpPr>
          <p:spPr bwMode="auto">
            <a:xfrm>
              <a:off x="7099300" y="2390775"/>
              <a:ext cx="188252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valE</a:t>
              </a:r>
              <a:endParaRPr lang="en-US" sz="1600"/>
            </a:p>
          </p:txBody>
        </p:sp>
        <p:sp>
          <p:nvSpPr>
            <p:cNvPr id="119" name="Rectangle 138"/>
            <p:cNvSpPr>
              <a:spLocks noChangeArrowheads="1"/>
            </p:cNvSpPr>
            <p:nvPr/>
          </p:nvSpPr>
          <p:spPr bwMode="auto">
            <a:xfrm>
              <a:off x="7916863" y="4567238"/>
              <a:ext cx="468312" cy="857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0" name="Freeform 139"/>
            <p:cNvSpPr>
              <a:spLocks/>
            </p:cNvSpPr>
            <p:nvPr/>
          </p:nvSpPr>
          <p:spPr bwMode="auto">
            <a:xfrm>
              <a:off x="7747000" y="4483100"/>
              <a:ext cx="169863" cy="254000"/>
            </a:xfrm>
            <a:custGeom>
              <a:avLst/>
              <a:gdLst/>
              <a:ahLst/>
              <a:cxnLst>
                <a:cxn ang="0">
                  <a:pos x="213" y="321"/>
                </a:cxn>
                <a:cxn ang="0">
                  <a:pos x="0" y="160"/>
                </a:cxn>
                <a:cxn ang="0">
                  <a:pos x="213" y="0"/>
                </a:cxn>
                <a:cxn ang="0">
                  <a:pos x="213" y="321"/>
                </a:cxn>
              </a:cxnLst>
              <a:rect l="0" t="0" r="r" b="b"/>
              <a:pathLst>
                <a:path w="213" h="321">
                  <a:moveTo>
                    <a:pt x="213" y="321"/>
                  </a:moveTo>
                  <a:lnTo>
                    <a:pt x="0" y="160"/>
                  </a:lnTo>
                  <a:lnTo>
                    <a:pt x="213" y="0"/>
                  </a:lnTo>
                  <a:lnTo>
                    <a:pt x="213" y="32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1" name="Rectangle 140"/>
            <p:cNvSpPr>
              <a:spLocks noChangeArrowheads="1"/>
            </p:cNvSpPr>
            <p:nvPr/>
          </p:nvSpPr>
          <p:spPr bwMode="auto">
            <a:xfrm>
              <a:off x="8213725" y="874713"/>
              <a:ext cx="171450" cy="3778250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2" name="Rectangle 141"/>
            <p:cNvSpPr>
              <a:spLocks noChangeArrowheads="1"/>
            </p:cNvSpPr>
            <p:nvPr/>
          </p:nvSpPr>
          <p:spPr bwMode="auto">
            <a:xfrm>
              <a:off x="6132513" y="746125"/>
              <a:ext cx="2252662" cy="171450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3" name="Rectangle 142"/>
            <p:cNvSpPr>
              <a:spLocks noChangeArrowheads="1"/>
            </p:cNvSpPr>
            <p:nvPr/>
          </p:nvSpPr>
          <p:spPr bwMode="auto">
            <a:xfrm>
              <a:off x="6218238" y="6605588"/>
              <a:ext cx="2463800" cy="857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" name="Rectangle 143"/>
            <p:cNvSpPr>
              <a:spLocks noChangeArrowheads="1"/>
            </p:cNvSpPr>
            <p:nvPr/>
          </p:nvSpPr>
          <p:spPr bwMode="auto">
            <a:xfrm>
              <a:off x="6175375" y="6521450"/>
              <a:ext cx="85725" cy="169863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5" name="Freeform 144"/>
            <p:cNvSpPr>
              <a:spLocks/>
            </p:cNvSpPr>
            <p:nvPr/>
          </p:nvSpPr>
          <p:spPr bwMode="auto">
            <a:xfrm>
              <a:off x="6091238" y="6351588"/>
              <a:ext cx="254000" cy="169862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161" y="0"/>
                </a:cxn>
                <a:cxn ang="0">
                  <a:pos x="321" y="214"/>
                </a:cxn>
                <a:cxn ang="0">
                  <a:pos x="0" y="214"/>
                </a:cxn>
              </a:cxnLst>
              <a:rect l="0" t="0" r="r" b="b"/>
              <a:pathLst>
                <a:path w="321" h="214">
                  <a:moveTo>
                    <a:pt x="0" y="214"/>
                  </a:moveTo>
                  <a:lnTo>
                    <a:pt x="161" y="0"/>
                  </a:lnTo>
                  <a:lnTo>
                    <a:pt x="321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6" name="Rectangle 145"/>
            <p:cNvSpPr>
              <a:spLocks noChangeArrowheads="1"/>
            </p:cNvSpPr>
            <p:nvPr/>
          </p:nvSpPr>
          <p:spPr bwMode="auto">
            <a:xfrm>
              <a:off x="6302375" y="2105025"/>
              <a:ext cx="808038" cy="857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7" name="Rectangle 146"/>
            <p:cNvSpPr>
              <a:spLocks noChangeArrowheads="1"/>
            </p:cNvSpPr>
            <p:nvPr/>
          </p:nvSpPr>
          <p:spPr bwMode="auto">
            <a:xfrm>
              <a:off x="7024688" y="1978025"/>
              <a:ext cx="85725" cy="171450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8" name="Freeform 147"/>
            <p:cNvSpPr>
              <a:spLocks/>
            </p:cNvSpPr>
            <p:nvPr/>
          </p:nvSpPr>
          <p:spPr bwMode="auto">
            <a:xfrm>
              <a:off x="6940550" y="1808163"/>
              <a:ext cx="254000" cy="169862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161" y="0"/>
                </a:cxn>
                <a:cxn ang="0">
                  <a:pos x="321" y="214"/>
                </a:cxn>
                <a:cxn ang="0">
                  <a:pos x="0" y="214"/>
                </a:cxn>
              </a:cxnLst>
              <a:rect l="0" t="0" r="r" b="b"/>
              <a:pathLst>
                <a:path w="321" h="214">
                  <a:moveTo>
                    <a:pt x="0" y="214"/>
                  </a:moveTo>
                  <a:lnTo>
                    <a:pt x="161" y="0"/>
                  </a:lnTo>
                  <a:lnTo>
                    <a:pt x="321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9" name="Rectangle 148"/>
            <p:cNvSpPr>
              <a:spLocks noChangeArrowheads="1"/>
            </p:cNvSpPr>
            <p:nvPr/>
          </p:nvSpPr>
          <p:spPr bwMode="auto">
            <a:xfrm>
              <a:off x="6302375" y="1892300"/>
              <a:ext cx="638175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30" name="Rectangle 149"/>
            <p:cNvSpPr>
              <a:spLocks noChangeArrowheads="1"/>
            </p:cNvSpPr>
            <p:nvPr/>
          </p:nvSpPr>
          <p:spPr bwMode="auto">
            <a:xfrm>
              <a:off x="6376988" y="1924050"/>
              <a:ext cx="205683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Addr</a:t>
              </a:r>
              <a:endParaRPr lang="en-US" sz="1600"/>
            </a:p>
          </p:txBody>
        </p:sp>
        <p:sp>
          <p:nvSpPr>
            <p:cNvPr id="131" name="Rectangle 150"/>
            <p:cNvSpPr>
              <a:spLocks noChangeArrowheads="1"/>
            </p:cNvSpPr>
            <p:nvPr/>
          </p:nvSpPr>
          <p:spPr bwMode="auto">
            <a:xfrm>
              <a:off x="6562725" y="1924050"/>
              <a:ext cx="261461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, Data</a:t>
              </a:r>
              <a:endParaRPr lang="en-US" sz="1600"/>
            </a:p>
          </p:txBody>
        </p:sp>
        <p:sp>
          <p:nvSpPr>
            <p:cNvPr id="132" name="Rectangle 151"/>
            <p:cNvSpPr>
              <a:spLocks noChangeArrowheads="1"/>
            </p:cNvSpPr>
            <p:nvPr/>
          </p:nvSpPr>
          <p:spPr bwMode="auto">
            <a:xfrm>
              <a:off x="7024688" y="1128713"/>
              <a:ext cx="85725" cy="298450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33" name="Rectangle 152"/>
            <p:cNvSpPr>
              <a:spLocks noChangeArrowheads="1"/>
            </p:cNvSpPr>
            <p:nvPr/>
          </p:nvSpPr>
          <p:spPr bwMode="auto">
            <a:xfrm>
              <a:off x="6472238" y="1128713"/>
              <a:ext cx="638175" cy="857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34" name="Freeform 153"/>
            <p:cNvSpPr>
              <a:spLocks/>
            </p:cNvSpPr>
            <p:nvPr/>
          </p:nvSpPr>
          <p:spPr bwMode="auto">
            <a:xfrm>
              <a:off x="6302375" y="1044575"/>
              <a:ext cx="169863" cy="254000"/>
            </a:xfrm>
            <a:custGeom>
              <a:avLst/>
              <a:gdLst/>
              <a:ahLst/>
              <a:cxnLst>
                <a:cxn ang="0">
                  <a:pos x="214" y="321"/>
                </a:cxn>
                <a:cxn ang="0">
                  <a:pos x="0" y="161"/>
                </a:cxn>
                <a:cxn ang="0">
                  <a:pos x="214" y="0"/>
                </a:cxn>
                <a:cxn ang="0">
                  <a:pos x="214" y="321"/>
                </a:cxn>
              </a:cxnLst>
              <a:rect l="0" t="0" r="r" b="b"/>
              <a:pathLst>
                <a:path w="214" h="321">
                  <a:moveTo>
                    <a:pt x="214" y="321"/>
                  </a:moveTo>
                  <a:lnTo>
                    <a:pt x="0" y="161"/>
                  </a:lnTo>
                  <a:lnTo>
                    <a:pt x="214" y="0"/>
                  </a:lnTo>
                  <a:lnTo>
                    <a:pt x="214" y="321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35" name="Rectangle 154"/>
            <p:cNvSpPr>
              <a:spLocks noChangeArrowheads="1"/>
            </p:cNvSpPr>
            <p:nvPr/>
          </p:nvSpPr>
          <p:spPr bwMode="auto">
            <a:xfrm>
              <a:off x="6430963" y="915988"/>
              <a:ext cx="636587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36" name="Rectangle 155"/>
            <p:cNvSpPr>
              <a:spLocks noChangeArrowheads="1"/>
            </p:cNvSpPr>
            <p:nvPr/>
          </p:nvSpPr>
          <p:spPr bwMode="auto">
            <a:xfrm>
              <a:off x="6829425" y="947738"/>
              <a:ext cx="205683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valM</a:t>
              </a:r>
              <a:endParaRPr lang="en-US" sz="1600"/>
            </a:p>
          </p:txBody>
        </p:sp>
        <p:sp>
          <p:nvSpPr>
            <p:cNvPr id="137" name="Rectangle 156"/>
            <p:cNvSpPr>
              <a:spLocks noChangeArrowheads="1"/>
            </p:cNvSpPr>
            <p:nvPr/>
          </p:nvSpPr>
          <p:spPr bwMode="auto">
            <a:xfrm>
              <a:off x="8596313" y="322263"/>
              <a:ext cx="85725" cy="6369050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38" name="Freeform 157"/>
            <p:cNvSpPr>
              <a:spLocks/>
            </p:cNvSpPr>
            <p:nvPr/>
          </p:nvSpPr>
          <p:spPr bwMode="auto">
            <a:xfrm>
              <a:off x="5962650" y="1595438"/>
              <a:ext cx="339725" cy="169862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214" y="0"/>
                </a:cxn>
                <a:cxn ang="0">
                  <a:pos x="428" y="214"/>
                </a:cxn>
                <a:cxn ang="0">
                  <a:pos x="0" y="214"/>
                </a:cxn>
              </a:cxnLst>
              <a:rect l="0" t="0" r="r" b="b"/>
              <a:pathLst>
                <a:path w="428" h="214">
                  <a:moveTo>
                    <a:pt x="0" y="214"/>
                  </a:moveTo>
                  <a:lnTo>
                    <a:pt x="214" y="0"/>
                  </a:lnTo>
                  <a:lnTo>
                    <a:pt x="428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39" name="Freeform 158"/>
            <p:cNvSpPr>
              <a:spLocks/>
            </p:cNvSpPr>
            <p:nvPr/>
          </p:nvSpPr>
          <p:spPr bwMode="auto">
            <a:xfrm>
              <a:off x="6132513" y="1595438"/>
              <a:ext cx="339725" cy="169862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214" y="0"/>
                </a:cxn>
                <a:cxn ang="0">
                  <a:pos x="428" y="214"/>
                </a:cxn>
                <a:cxn ang="0">
                  <a:pos x="0" y="214"/>
                </a:cxn>
              </a:cxnLst>
              <a:rect l="0" t="0" r="r" b="b"/>
              <a:pathLst>
                <a:path w="428" h="214">
                  <a:moveTo>
                    <a:pt x="0" y="214"/>
                  </a:moveTo>
                  <a:lnTo>
                    <a:pt x="214" y="0"/>
                  </a:lnTo>
                  <a:lnTo>
                    <a:pt x="428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40" name="Freeform 159"/>
            <p:cNvSpPr>
              <a:spLocks/>
            </p:cNvSpPr>
            <p:nvPr/>
          </p:nvSpPr>
          <p:spPr bwMode="auto">
            <a:xfrm>
              <a:off x="5962650" y="1595438"/>
              <a:ext cx="339725" cy="169862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214" y="0"/>
                </a:cxn>
                <a:cxn ang="0">
                  <a:pos x="428" y="214"/>
                </a:cxn>
                <a:cxn ang="0">
                  <a:pos x="0" y="214"/>
                </a:cxn>
              </a:cxnLst>
              <a:rect l="0" t="0" r="r" b="b"/>
              <a:pathLst>
                <a:path w="428" h="214">
                  <a:moveTo>
                    <a:pt x="0" y="214"/>
                  </a:moveTo>
                  <a:lnTo>
                    <a:pt x="214" y="0"/>
                  </a:lnTo>
                  <a:lnTo>
                    <a:pt x="428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41" name="Freeform 160"/>
            <p:cNvSpPr>
              <a:spLocks/>
            </p:cNvSpPr>
            <p:nvPr/>
          </p:nvSpPr>
          <p:spPr bwMode="auto">
            <a:xfrm>
              <a:off x="6132513" y="1595438"/>
              <a:ext cx="339725" cy="169862"/>
            </a:xfrm>
            <a:custGeom>
              <a:avLst/>
              <a:gdLst/>
              <a:ahLst/>
              <a:cxnLst>
                <a:cxn ang="0">
                  <a:pos x="0" y="214"/>
                </a:cxn>
                <a:cxn ang="0">
                  <a:pos x="214" y="0"/>
                </a:cxn>
                <a:cxn ang="0">
                  <a:pos x="428" y="214"/>
                </a:cxn>
                <a:cxn ang="0">
                  <a:pos x="0" y="214"/>
                </a:cxn>
              </a:cxnLst>
              <a:rect l="0" t="0" r="r" b="b"/>
              <a:pathLst>
                <a:path w="428" h="214">
                  <a:moveTo>
                    <a:pt x="0" y="214"/>
                  </a:moveTo>
                  <a:lnTo>
                    <a:pt x="214" y="0"/>
                  </a:lnTo>
                  <a:lnTo>
                    <a:pt x="428" y="214"/>
                  </a:lnTo>
                  <a:lnTo>
                    <a:pt x="0" y="214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42" name="Freeform 161"/>
            <p:cNvSpPr>
              <a:spLocks/>
            </p:cNvSpPr>
            <p:nvPr/>
          </p:nvSpPr>
          <p:spPr bwMode="auto">
            <a:xfrm>
              <a:off x="8043863" y="2401888"/>
              <a:ext cx="339725" cy="1698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" y="214"/>
                </a:cxn>
                <a:cxn ang="0">
                  <a:pos x="428" y="0"/>
                </a:cxn>
                <a:cxn ang="0">
                  <a:pos x="0" y="0"/>
                </a:cxn>
              </a:cxnLst>
              <a:rect l="0" t="0" r="r" b="b"/>
              <a:pathLst>
                <a:path w="428" h="214">
                  <a:moveTo>
                    <a:pt x="0" y="0"/>
                  </a:moveTo>
                  <a:lnTo>
                    <a:pt x="214" y="214"/>
                  </a:lnTo>
                  <a:lnTo>
                    <a:pt x="4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43" name="Freeform 162"/>
            <p:cNvSpPr>
              <a:spLocks/>
            </p:cNvSpPr>
            <p:nvPr/>
          </p:nvSpPr>
          <p:spPr bwMode="auto">
            <a:xfrm>
              <a:off x="8213725" y="2401888"/>
              <a:ext cx="339725" cy="1698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" y="214"/>
                </a:cxn>
                <a:cxn ang="0">
                  <a:pos x="428" y="0"/>
                </a:cxn>
                <a:cxn ang="0">
                  <a:pos x="0" y="0"/>
                </a:cxn>
              </a:cxnLst>
              <a:rect l="0" t="0" r="r" b="b"/>
              <a:pathLst>
                <a:path w="428" h="214">
                  <a:moveTo>
                    <a:pt x="0" y="0"/>
                  </a:moveTo>
                  <a:lnTo>
                    <a:pt x="214" y="214"/>
                  </a:lnTo>
                  <a:lnTo>
                    <a:pt x="4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44" name="Freeform 163"/>
            <p:cNvSpPr>
              <a:spLocks/>
            </p:cNvSpPr>
            <p:nvPr/>
          </p:nvSpPr>
          <p:spPr bwMode="auto">
            <a:xfrm>
              <a:off x="8043863" y="2401888"/>
              <a:ext cx="339725" cy="1698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" y="214"/>
                </a:cxn>
                <a:cxn ang="0">
                  <a:pos x="428" y="0"/>
                </a:cxn>
                <a:cxn ang="0">
                  <a:pos x="0" y="0"/>
                </a:cxn>
              </a:cxnLst>
              <a:rect l="0" t="0" r="r" b="b"/>
              <a:pathLst>
                <a:path w="428" h="214">
                  <a:moveTo>
                    <a:pt x="0" y="0"/>
                  </a:moveTo>
                  <a:lnTo>
                    <a:pt x="214" y="214"/>
                  </a:lnTo>
                  <a:lnTo>
                    <a:pt x="4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45" name="Freeform 164"/>
            <p:cNvSpPr>
              <a:spLocks/>
            </p:cNvSpPr>
            <p:nvPr/>
          </p:nvSpPr>
          <p:spPr bwMode="auto">
            <a:xfrm>
              <a:off x="8213725" y="2401888"/>
              <a:ext cx="339725" cy="1698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14" y="214"/>
                </a:cxn>
                <a:cxn ang="0">
                  <a:pos x="428" y="0"/>
                </a:cxn>
                <a:cxn ang="0">
                  <a:pos x="0" y="0"/>
                </a:cxn>
              </a:cxnLst>
              <a:rect l="0" t="0" r="r" b="b"/>
              <a:pathLst>
                <a:path w="428" h="214">
                  <a:moveTo>
                    <a:pt x="0" y="0"/>
                  </a:moveTo>
                  <a:lnTo>
                    <a:pt x="214" y="214"/>
                  </a:lnTo>
                  <a:lnTo>
                    <a:pt x="42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46" name="Rectangle 165"/>
            <p:cNvSpPr>
              <a:spLocks noChangeArrowheads="1"/>
            </p:cNvSpPr>
            <p:nvPr/>
          </p:nvSpPr>
          <p:spPr bwMode="auto">
            <a:xfrm>
              <a:off x="6175375" y="5883275"/>
              <a:ext cx="85725" cy="255588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47" name="Rectangle 166"/>
            <p:cNvSpPr>
              <a:spLocks noChangeArrowheads="1"/>
            </p:cNvSpPr>
            <p:nvPr/>
          </p:nvSpPr>
          <p:spPr bwMode="auto">
            <a:xfrm>
              <a:off x="6261100" y="6011863"/>
              <a:ext cx="892175" cy="857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48" name="Rectangle 167"/>
            <p:cNvSpPr>
              <a:spLocks noChangeArrowheads="1"/>
            </p:cNvSpPr>
            <p:nvPr/>
          </p:nvSpPr>
          <p:spPr bwMode="auto">
            <a:xfrm>
              <a:off x="7067550" y="5883275"/>
              <a:ext cx="85725" cy="214313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49" name="Rectangle 168"/>
            <p:cNvSpPr>
              <a:spLocks noChangeArrowheads="1"/>
            </p:cNvSpPr>
            <p:nvPr/>
          </p:nvSpPr>
          <p:spPr bwMode="auto">
            <a:xfrm>
              <a:off x="5029200" y="236538"/>
              <a:ext cx="260350" cy="188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50" name="Rectangle 169"/>
            <p:cNvSpPr>
              <a:spLocks noChangeArrowheads="1"/>
            </p:cNvSpPr>
            <p:nvPr/>
          </p:nvSpPr>
          <p:spPr bwMode="auto">
            <a:xfrm>
              <a:off x="4953000" y="312738"/>
              <a:ext cx="271919" cy="2108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</a:rPr>
                <a:t>PC</a:t>
              </a:r>
              <a:endParaRPr lang="en-US" sz="1400"/>
            </a:p>
          </p:txBody>
        </p:sp>
        <p:sp>
          <p:nvSpPr>
            <p:cNvPr id="151" name="Rectangle 170"/>
            <p:cNvSpPr>
              <a:spLocks noChangeArrowheads="1"/>
            </p:cNvSpPr>
            <p:nvPr/>
          </p:nvSpPr>
          <p:spPr bwMode="auto">
            <a:xfrm>
              <a:off x="6302375" y="576263"/>
              <a:ext cx="1487488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52" name="Rectangle 171"/>
            <p:cNvSpPr>
              <a:spLocks noChangeArrowheads="1"/>
            </p:cNvSpPr>
            <p:nvPr/>
          </p:nvSpPr>
          <p:spPr bwMode="auto">
            <a:xfrm>
              <a:off x="6375400" y="608013"/>
              <a:ext cx="188252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valE</a:t>
              </a:r>
              <a:endParaRPr lang="en-US" sz="1600"/>
            </a:p>
          </p:txBody>
        </p:sp>
        <p:sp>
          <p:nvSpPr>
            <p:cNvPr id="153" name="Rectangle 172"/>
            <p:cNvSpPr>
              <a:spLocks noChangeArrowheads="1"/>
            </p:cNvSpPr>
            <p:nvPr/>
          </p:nvSpPr>
          <p:spPr bwMode="auto">
            <a:xfrm>
              <a:off x="6569075" y="608013"/>
              <a:ext cx="55778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, </a:t>
              </a:r>
              <a:endParaRPr lang="en-US" sz="1600"/>
            </a:p>
          </p:txBody>
        </p:sp>
        <p:sp>
          <p:nvSpPr>
            <p:cNvPr id="154" name="Rectangle 173"/>
            <p:cNvSpPr>
              <a:spLocks noChangeArrowheads="1"/>
            </p:cNvSpPr>
            <p:nvPr/>
          </p:nvSpPr>
          <p:spPr bwMode="auto">
            <a:xfrm>
              <a:off x="6621463" y="608013"/>
              <a:ext cx="205683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valM</a:t>
              </a:r>
              <a:endParaRPr lang="en-US" sz="1600"/>
            </a:p>
          </p:txBody>
        </p:sp>
        <p:sp>
          <p:nvSpPr>
            <p:cNvPr id="155" name="Rectangle 174"/>
            <p:cNvSpPr>
              <a:spLocks noChangeArrowheads="1"/>
            </p:cNvSpPr>
            <p:nvPr/>
          </p:nvSpPr>
          <p:spPr bwMode="auto">
            <a:xfrm>
              <a:off x="6132513" y="322263"/>
              <a:ext cx="2549525" cy="85725"/>
            </a:xfrm>
            <a:prstGeom prst="rect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56" name="Freeform 175"/>
            <p:cNvSpPr>
              <a:spLocks/>
            </p:cNvSpPr>
            <p:nvPr/>
          </p:nvSpPr>
          <p:spPr bwMode="auto">
            <a:xfrm>
              <a:off x="8467725" y="3590925"/>
              <a:ext cx="255588" cy="169863"/>
            </a:xfrm>
            <a:custGeom>
              <a:avLst/>
              <a:gdLst/>
              <a:ahLst/>
              <a:cxnLst>
                <a:cxn ang="0">
                  <a:pos x="321" y="0"/>
                </a:cxn>
                <a:cxn ang="0">
                  <a:pos x="160" y="214"/>
                </a:cxn>
                <a:cxn ang="0">
                  <a:pos x="0" y="0"/>
                </a:cxn>
                <a:cxn ang="0">
                  <a:pos x="321" y="0"/>
                </a:cxn>
              </a:cxnLst>
              <a:rect l="0" t="0" r="r" b="b"/>
              <a:pathLst>
                <a:path w="321" h="214">
                  <a:moveTo>
                    <a:pt x="321" y="0"/>
                  </a:moveTo>
                  <a:lnTo>
                    <a:pt x="160" y="214"/>
                  </a:lnTo>
                  <a:lnTo>
                    <a:pt x="0" y="0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57" name="Freeform 176"/>
            <p:cNvSpPr>
              <a:spLocks/>
            </p:cNvSpPr>
            <p:nvPr/>
          </p:nvSpPr>
          <p:spPr bwMode="auto">
            <a:xfrm>
              <a:off x="8553450" y="3590925"/>
              <a:ext cx="254000" cy="169863"/>
            </a:xfrm>
            <a:custGeom>
              <a:avLst/>
              <a:gdLst/>
              <a:ahLst/>
              <a:cxnLst>
                <a:cxn ang="0">
                  <a:pos x="321" y="0"/>
                </a:cxn>
                <a:cxn ang="0">
                  <a:pos x="160" y="214"/>
                </a:cxn>
                <a:cxn ang="0">
                  <a:pos x="0" y="0"/>
                </a:cxn>
                <a:cxn ang="0">
                  <a:pos x="321" y="0"/>
                </a:cxn>
              </a:cxnLst>
              <a:rect l="0" t="0" r="r" b="b"/>
              <a:pathLst>
                <a:path w="321" h="214">
                  <a:moveTo>
                    <a:pt x="321" y="0"/>
                  </a:moveTo>
                  <a:lnTo>
                    <a:pt x="160" y="214"/>
                  </a:lnTo>
                  <a:lnTo>
                    <a:pt x="0" y="0"/>
                  </a:lnTo>
                  <a:lnTo>
                    <a:pt x="321" y="0"/>
                  </a:lnTo>
                  <a:close/>
                </a:path>
              </a:pathLst>
            </a:custGeom>
            <a:solidFill>
              <a:srgbClr val="000000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58" name="Rectangle 177"/>
            <p:cNvSpPr>
              <a:spLocks noChangeArrowheads="1"/>
            </p:cNvSpPr>
            <p:nvPr/>
          </p:nvSpPr>
          <p:spPr bwMode="auto">
            <a:xfrm>
              <a:off x="6302375" y="152400"/>
              <a:ext cx="1487488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59" name="Rectangle 178"/>
            <p:cNvSpPr>
              <a:spLocks noChangeArrowheads="1"/>
            </p:cNvSpPr>
            <p:nvPr/>
          </p:nvSpPr>
          <p:spPr bwMode="auto">
            <a:xfrm>
              <a:off x="6375400" y="184150"/>
              <a:ext cx="312010" cy="1054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700" b="0">
                  <a:solidFill>
                    <a:srgbClr val="000000"/>
                  </a:solidFill>
                </a:rPr>
                <a:t>newPC</a:t>
              </a:r>
              <a:endParaRPr lang="en-US" sz="1600"/>
            </a:p>
          </p:txBody>
        </p:sp>
      </p:grpSp>
      <p:pic>
        <p:nvPicPr>
          <p:cNvPr id="412760" name="Picture 8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24174" y="739774"/>
            <a:ext cx="4284876" cy="6105526"/>
          </a:xfrm>
          <a:prstGeom prst="rect">
            <a:avLst/>
          </a:prstGeom>
          <a:noFill/>
          <a:ln w="19050" cap="flat" cmpd="sng">
            <a:noFill/>
            <a:prstDash val="solid"/>
            <a:miter lim="800000"/>
            <a:headEnd type="none" w="med" len="med"/>
            <a:tailEnd type="none" w="sm" len="sm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Pipeline Stages</a:t>
            </a:r>
          </a:p>
        </p:txBody>
      </p:sp>
      <p:sp>
        <p:nvSpPr>
          <p:cNvPr id="41472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4191000" cy="5213350"/>
          </a:xfrm>
        </p:spPr>
        <p:txBody>
          <a:bodyPr/>
          <a:lstStyle/>
          <a:p>
            <a:r>
              <a:rPr lang="en-US"/>
              <a:t>Fetch</a:t>
            </a:r>
          </a:p>
          <a:p>
            <a:pPr lvl="1"/>
            <a:r>
              <a:rPr lang="en-US"/>
              <a:t>Select current PC</a:t>
            </a:r>
          </a:p>
          <a:p>
            <a:pPr lvl="1"/>
            <a:r>
              <a:rPr lang="en-US"/>
              <a:t>Read instruction</a:t>
            </a:r>
          </a:p>
          <a:p>
            <a:pPr lvl="1"/>
            <a:r>
              <a:rPr lang="en-US"/>
              <a:t>Compute incremented PC</a:t>
            </a:r>
          </a:p>
          <a:p>
            <a:r>
              <a:rPr lang="en-US"/>
              <a:t>Decode</a:t>
            </a:r>
          </a:p>
          <a:p>
            <a:pPr lvl="1"/>
            <a:r>
              <a:rPr lang="en-US"/>
              <a:t>Read program registers</a:t>
            </a:r>
          </a:p>
          <a:p>
            <a:r>
              <a:rPr lang="en-US"/>
              <a:t>Execute</a:t>
            </a:r>
          </a:p>
          <a:p>
            <a:pPr lvl="1"/>
            <a:r>
              <a:rPr lang="en-US"/>
              <a:t>Operate ALU</a:t>
            </a:r>
          </a:p>
          <a:p>
            <a:r>
              <a:rPr lang="en-US"/>
              <a:t>Memory</a:t>
            </a:r>
          </a:p>
          <a:p>
            <a:pPr lvl="1"/>
            <a:r>
              <a:rPr lang="en-US"/>
              <a:t>Read or write data memory</a:t>
            </a:r>
          </a:p>
          <a:p>
            <a:r>
              <a:rPr lang="en-US"/>
              <a:t>Write Back</a:t>
            </a:r>
          </a:p>
          <a:p>
            <a:pPr lvl="1"/>
            <a:r>
              <a:rPr lang="en-US"/>
              <a:t>Update register file</a:t>
            </a:r>
          </a:p>
        </p:txBody>
      </p:sp>
      <p:pic>
        <p:nvPicPr>
          <p:cNvPr id="5" name="Picture 8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1850" y="593724"/>
            <a:ext cx="4284876" cy="6105526"/>
          </a:xfrm>
          <a:prstGeom prst="rect">
            <a:avLst/>
          </a:prstGeom>
          <a:noFill/>
          <a:ln w="19050" cap="flat" cmpd="sng">
            <a:noFill/>
            <a:prstDash val="solid"/>
            <a:miter lim="800000"/>
            <a:headEnd type="none" w="med" len="med"/>
            <a:tailEnd type="none" w="sm" len="sm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PIPE- Hardware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19200"/>
            <a:ext cx="3900487" cy="5213350"/>
          </a:xfrm>
        </p:spPr>
        <p:txBody>
          <a:bodyPr/>
          <a:lstStyle/>
          <a:p>
            <a:pPr lvl="1"/>
            <a:r>
              <a:rPr lang="en-US"/>
              <a:t>Pipeline registers hold intermediate values from instruction execution</a:t>
            </a:r>
          </a:p>
          <a:p>
            <a:r>
              <a:rPr lang="en-US"/>
              <a:t>Forward (Upward) Paths</a:t>
            </a:r>
          </a:p>
          <a:p>
            <a:pPr lvl="1"/>
            <a:r>
              <a:rPr lang="en-US"/>
              <a:t>Values passed from one stage to next</a:t>
            </a:r>
          </a:p>
          <a:p>
            <a:pPr lvl="1"/>
            <a:r>
              <a:rPr lang="en-US"/>
              <a:t>Cannot jump past stages</a:t>
            </a:r>
          </a:p>
          <a:p>
            <a:pPr lvl="2"/>
            <a:r>
              <a:rPr lang="en-US"/>
              <a:t>e.g., valC passes through decode</a:t>
            </a:r>
          </a:p>
        </p:txBody>
      </p:sp>
      <p:pic>
        <p:nvPicPr>
          <p:cNvPr id="41677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89450" y="222250"/>
            <a:ext cx="4495800" cy="6391275"/>
          </a:xfrm>
          <a:prstGeom prst="rect">
            <a:avLst/>
          </a:prstGeom>
          <a:noFill/>
          <a:ln w="19050" cap="flat" cmpd="sng">
            <a:noFill/>
            <a:prstDash val="solid"/>
            <a:miter lim="800000"/>
            <a:headEnd type="none" w="med" len="med"/>
            <a:tailEnd type="none" w="sm" len="sm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Naming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513" y="1219200"/>
            <a:ext cx="5494337" cy="3651250"/>
          </a:xfrm>
        </p:spPr>
        <p:txBody>
          <a:bodyPr/>
          <a:lstStyle/>
          <a:p>
            <a:r>
              <a:rPr lang="en-US" dirty="0" err="1"/>
              <a:t>S_Field</a:t>
            </a:r>
            <a:endParaRPr lang="en-US" dirty="0"/>
          </a:p>
          <a:p>
            <a:pPr lvl="1"/>
            <a:r>
              <a:rPr lang="en-US" dirty="0"/>
              <a:t>Value of Field held in stage S pipeline register</a:t>
            </a:r>
          </a:p>
          <a:p>
            <a:r>
              <a:rPr lang="en-US" dirty="0" err="1"/>
              <a:t>s_Field</a:t>
            </a:r>
            <a:endParaRPr lang="en-US" dirty="0"/>
          </a:p>
          <a:p>
            <a:pPr lvl="1"/>
            <a:r>
              <a:rPr lang="en-US" dirty="0"/>
              <a:t>Value of Field computed in stage 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37250" y="928687"/>
            <a:ext cx="2114550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Feedback Paths</a:t>
            </a:r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1219200"/>
            <a:ext cx="3900487" cy="5213350"/>
          </a:xfrm>
        </p:spPr>
        <p:txBody>
          <a:bodyPr/>
          <a:lstStyle/>
          <a:p>
            <a:r>
              <a:rPr lang="en-US"/>
              <a:t>Predicted PC</a:t>
            </a:r>
          </a:p>
          <a:p>
            <a:pPr lvl="1"/>
            <a:r>
              <a:rPr lang="en-US"/>
              <a:t>Guess value of next PC</a:t>
            </a:r>
          </a:p>
          <a:p>
            <a:r>
              <a:rPr lang="en-US"/>
              <a:t>Branch information</a:t>
            </a:r>
          </a:p>
          <a:p>
            <a:pPr lvl="1"/>
            <a:r>
              <a:rPr lang="en-US"/>
              <a:t>Jump taken/not-taken</a:t>
            </a:r>
          </a:p>
          <a:p>
            <a:pPr lvl="1"/>
            <a:r>
              <a:rPr lang="en-US"/>
              <a:t>Fall-through or target address</a:t>
            </a:r>
          </a:p>
          <a:p>
            <a:r>
              <a:rPr lang="en-US"/>
              <a:t>Return point</a:t>
            </a:r>
          </a:p>
          <a:p>
            <a:pPr lvl="1"/>
            <a:r>
              <a:rPr lang="en-US"/>
              <a:t>Read from memory</a:t>
            </a:r>
          </a:p>
          <a:p>
            <a:r>
              <a:rPr lang="en-US"/>
              <a:t>Register updates</a:t>
            </a:r>
          </a:p>
          <a:p>
            <a:pPr lvl="1"/>
            <a:r>
              <a:rPr lang="en-US"/>
              <a:t>To register file write ports</a:t>
            </a:r>
          </a:p>
        </p:txBody>
      </p:sp>
      <p:pic>
        <p:nvPicPr>
          <p:cNvPr id="417804" name="Picture 1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9425" y="217488"/>
            <a:ext cx="4619625" cy="6410325"/>
          </a:xfrm>
          <a:prstGeom prst="rect">
            <a:avLst/>
          </a:prstGeom>
          <a:noFill/>
          <a:ln w="19050" cap="flat" cmpd="sng">
            <a:noFill/>
            <a:prstDash val="solid"/>
            <a:miter lim="800000"/>
            <a:headEnd type="none" w="med" len="med"/>
            <a:tailEnd type="none" w="sm" len="sm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  <a:endParaRPr lang="en-US" dirty="0"/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 Principles of Pipelining</a:t>
            </a:r>
          </a:p>
          <a:p>
            <a:pPr lvl="1"/>
            <a:r>
              <a:rPr lang="en-US" dirty="0"/>
              <a:t>Goal</a:t>
            </a:r>
          </a:p>
          <a:p>
            <a:pPr lvl="1"/>
            <a:r>
              <a:rPr lang="en-US" dirty="0"/>
              <a:t>Difficulties</a:t>
            </a:r>
          </a:p>
          <a:p>
            <a:r>
              <a:rPr lang="en-US" dirty="0"/>
              <a:t>Creating a Pipelined Y86-64 Processor</a:t>
            </a:r>
          </a:p>
          <a:p>
            <a:pPr lvl="1"/>
            <a:r>
              <a:rPr lang="en-US" dirty="0"/>
              <a:t>Rearranging SEQ</a:t>
            </a:r>
          </a:p>
          <a:p>
            <a:pPr lvl="1"/>
            <a:r>
              <a:rPr lang="en-US" dirty="0"/>
              <a:t>Inserting pipeline registers</a:t>
            </a:r>
          </a:p>
          <a:p>
            <a:pPr lvl="1"/>
            <a:r>
              <a:rPr lang="en-US" dirty="0"/>
              <a:t>Problems with data and control hazards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247650"/>
            <a:ext cx="3328987" cy="971550"/>
          </a:xfrm>
        </p:spPr>
        <p:txBody>
          <a:bodyPr/>
          <a:lstStyle/>
          <a:p>
            <a:r>
              <a:rPr lang="en-US"/>
              <a:t>Predicting the PC</a:t>
            </a:r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450" y="4641850"/>
            <a:ext cx="8624887" cy="1936750"/>
          </a:xfrm>
        </p:spPr>
        <p:txBody>
          <a:bodyPr/>
          <a:lstStyle/>
          <a:p>
            <a:pPr lvl="1"/>
            <a:r>
              <a:rPr lang="en-US" dirty="0"/>
              <a:t>Start fetch of new instruction after current one has completed fetch stage</a:t>
            </a:r>
          </a:p>
          <a:p>
            <a:pPr lvl="2"/>
            <a:r>
              <a:rPr lang="en-US" dirty="0"/>
              <a:t>Not enough time to reliably determine next instruction</a:t>
            </a:r>
          </a:p>
          <a:p>
            <a:pPr lvl="1"/>
            <a:r>
              <a:rPr lang="en-US" dirty="0"/>
              <a:t>Guess which instruction will follow</a:t>
            </a:r>
          </a:p>
          <a:p>
            <a:pPr lvl="2"/>
            <a:r>
              <a:rPr lang="en-US" dirty="0"/>
              <a:t>Recover if prediction was incorrect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650" y="298450"/>
            <a:ext cx="5248943" cy="43434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Prediction Strategy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Instructions that Don’t Transfer Control</a:t>
            </a:r>
          </a:p>
          <a:p>
            <a:pPr lvl="1"/>
            <a:r>
              <a:rPr lang="en-US"/>
              <a:t>Predict next PC to be valP</a:t>
            </a:r>
          </a:p>
          <a:p>
            <a:pPr lvl="1"/>
            <a:r>
              <a:rPr lang="en-US"/>
              <a:t>Always reliable</a:t>
            </a:r>
          </a:p>
          <a:p>
            <a:r>
              <a:rPr lang="en-US"/>
              <a:t>Call and Unconditional Jumps</a:t>
            </a:r>
          </a:p>
          <a:p>
            <a:pPr lvl="1"/>
            <a:r>
              <a:rPr lang="en-US"/>
              <a:t>Predict next PC to be valC (destination)</a:t>
            </a:r>
          </a:p>
          <a:p>
            <a:pPr lvl="1"/>
            <a:r>
              <a:rPr lang="en-US"/>
              <a:t>Always reliable</a:t>
            </a:r>
          </a:p>
          <a:p>
            <a:r>
              <a:rPr lang="en-US"/>
              <a:t>Conditional Jumps</a:t>
            </a:r>
          </a:p>
          <a:p>
            <a:pPr lvl="1"/>
            <a:r>
              <a:rPr lang="en-US"/>
              <a:t>Predict next PC to be valC (destination)</a:t>
            </a:r>
          </a:p>
          <a:p>
            <a:pPr lvl="1"/>
            <a:r>
              <a:rPr lang="en-US"/>
              <a:t>Only correct if branch is taken</a:t>
            </a:r>
          </a:p>
          <a:p>
            <a:pPr lvl="2"/>
            <a:r>
              <a:rPr lang="en-US"/>
              <a:t>Typically right 60% of time</a:t>
            </a:r>
          </a:p>
          <a:p>
            <a:r>
              <a:rPr lang="en-US"/>
              <a:t>Return Instruction</a:t>
            </a:r>
          </a:p>
          <a:p>
            <a:pPr lvl="1"/>
            <a:r>
              <a:rPr lang="en-US"/>
              <a:t>Don’t try to predict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22300"/>
            <a:ext cx="3328988" cy="971550"/>
          </a:xfrm>
        </p:spPr>
        <p:txBody>
          <a:bodyPr/>
          <a:lstStyle/>
          <a:p>
            <a:r>
              <a:rPr lang="en-US" dirty="0"/>
              <a:t>Recovering from PC </a:t>
            </a:r>
            <a:r>
              <a:rPr lang="en-US" dirty="0" err="1"/>
              <a:t>Misprediction</a:t>
            </a:r>
            <a:endParaRPr lang="en-US" dirty="0"/>
          </a:p>
        </p:txBody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6051" y="4343400"/>
            <a:ext cx="8769350" cy="2089150"/>
          </a:xfrm>
        </p:spPr>
        <p:txBody>
          <a:bodyPr/>
          <a:lstStyle/>
          <a:p>
            <a:pPr lvl="1"/>
            <a:r>
              <a:rPr lang="en-US" dirty="0" err="1"/>
              <a:t>Mispredicted</a:t>
            </a:r>
            <a:r>
              <a:rPr lang="en-US" dirty="0"/>
              <a:t> Jump</a:t>
            </a:r>
          </a:p>
          <a:p>
            <a:pPr lvl="2"/>
            <a:r>
              <a:rPr lang="en-US" dirty="0"/>
              <a:t>Will see branch condition flag once instruction reaches memory stage</a:t>
            </a:r>
          </a:p>
          <a:p>
            <a:pPr lvl="2"/>
            <a:r>
              <a:rPr lang="en-US" dirty="0"/>
              <a:t>Can get fall-through PC from </a:t>
            </a:r>
            <a:r>
              <a:rPr lang="en-US" dirty="0" err="1"/>
              <a:t>valA</a:t>
            </a:r>
            <a:r>
              <a:rPr lang="en-US" dirty="0"/>
              <a:t> (value </a:t>
            </a:r>
            <a:r>
              <a:rPr lang="en-US" dirty="0" err="1"/>
              <a:t>M_valA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Return Instruction</a:t>
            </a:r>
          </a:p>
          <a:p>
            <a:pPr lvl="2"/>
            <a:r>
              <a:rPr lang="en-US" dirty="0"/>
              <a:t>Will get return PC when </a:t>
            </a:r>
            <a:r>
              <a:rPr lang="en-US" dirty="0">
                <a:latin typeface="Courier New" pitchFamily="49" charset="0"/>
              </a:rPr>
              <a:t>ret</a:t>
            </a:r>
            <a:r>
              <a:rPr lang="en-US" dirty="0"/>
              <a:t> reaches write-back stage (</a:t>
            </a:r>
            <a:r>
              <a:rPr lang="en-US" dirty="0" err="1"/>
              <a:t>W_valM</a:t>
            </a:r>
            <a:r>
              <a:rPr lang="en-US" dirty="0"/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650" y="146050"/>
            <a:ext cx="5248943" cy="4343400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 bwMode="auto">
          <a:xfrm>
            <a:off x="7842250" y="222250"/>
            <a:ext cx="685800" cy="4572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sm" len="sm"/>
          </a:ln>
          <a:effectLst/>
        </p:spPr>
        <p:txBody>
          <a:bodyPr vert="horz" wrap="square" lIns="45720" tIns="45720" rIns="4572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pitchFamily="34" charset="0"/>
            </a:endParaRP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Pipeline Demonstration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3505200"/>
            <a:ext cx="3048000" cy="533400"/>
          </a:xfrm>
        </p:spPr>
        <p:txBody>
          <a:bodyPr/>
          <a:lstStyle/>
          <a:p>
            <a:r>
              <a:rPr lang="en-US" sz="1800"/>
              <a:t>File: </a:t>
            </a:r>
            <a:r>
              <a:rPr lang="en-US" sz="1800">
                <a:latin typeface="Courier New" pitchFamily="49" charset="0"/>
              </a:rPr>
              <a:t>demo-basic.ys</a:t>
            </a:r>
          </a:p>
        </p:txBody>
      </p:sp>
      <p:grpSp>
        <p:nvGrpSpPr>
          <p:cNvPr id="421953" name="Group 65"/>
          <p:cNvGrpSpPr>
            <a:grpSpLocks/>
          </p:cNvGrpSpPr>
          <p:nvPr/>
        </p:nvGrpSpPr>
        <p:grpSpPr bwMode="auto">
          <a:xfrm>
            <a:off x="1143000" y="990600"/>
            <a:ext cx="7010400" cy="5486400"/>
            <a:chOff x="336" y="1056"/>
            <a:chExt cx="4416" cy="3456"/>
          </a:xfrm>
        </p:grpSpPr>
        <p:sp>
          <p:nvSpPr>
            <p:cNvPr id="421893" name="Rectangle 5"/>
            <p:cNvSpPr>
              <a:spLocks noChangeArrowheads="1"/>
            </p:cNvSpPr>
            <p:nvPr/>
          </p:nvSpPr>
          <p:spPr bwMode="auto">
            <a:xfrm>
              <a:off x="336" y="1296"/>
              <a:ext cx="1632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>
                  <a:latin typeface="Courier New" pitchFamily="49" charset="0"/>
                </a:rPr>
                <a:t>irmovq</a:t>
              </a:r>
              <a:r>
                <a:rPr lang="en-US" sz="1400" b="0" dirty="0">
                  <a:latin typeface="Courier New" pitchFamily="49" charset="0"/>
                </a:rPr>
                <a:t>   $1,%rax  #I1</a:t>
              </a:r>
            </a:p>
          </p:txBody>
        </p:sp>
        <p:sp>
          <p:nvSpPr>
            <p:cNvPr id="421894" name="Rectangle 6"/>
            <p:cNvSpPr>
              <a:spLocks noChangeArrowheads="1"/>
            </p:cNvSpPr>
            <p:nvPr/>
          </p:nvSpPr>
          <p:spPr bwMode="auto">
            <a:xfrm>
              <a:off x="2160" y="1056"/>
              <a:ext cx="288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200" b="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421895" name="Rectangle 7"/>
            <p:cNvSpPr>
              <a:spLocks noChangeArrowheads="1"/>
            </p:cNvSpPr>
            <p:nvPr/>
          </p:nvSpPr>
          <p:spPr bwMode="auto">
            <a:xfrm>
              <a:off x="2448" y="1056"/>
              <a:ext cx="288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200" b="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421896" name="Rectangle 8"/>
            <p:cNvSpPr>
              <a:spLocks noChangeArrowheads="1"/>
            </p:cNvSpPr>
            <p:nvPr/>
          </p:nvSpPr>
          <p:spPr bwMode="auto">
            <a:xfrm>
              <a:off x="2736" y="1056"/>
              <a:ext cx="288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200" b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421897" name="Rectangle 9"/>
            <p:cNvSpPr>
              <a:spLocks noChangeArrowheads="1"/>
            </p:cNvSpPr>
            <p:nvPr/>
          </p:nvSpPr>
          <p:spPr bwMode="auto">
            <a:xfrm>
              <a:off x="3024" y="1056"/>
              <a:ext cx="288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200" b="0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421898" name="Rectangle 10"/>
            <p:cNvSpPr>
              <a:spLocks noChangeArrowheads="1"/>
            </p:cNvSpPr>
            <p:nvPr/>
          </p:nvSpPr>
          <p:spPr bwMode="auto">
            <a:xfrm>
              <a:off x="3312" y="1056"/>
              <a:ext cx="288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200" b="0">
                  <a:solidFill>
                    <a:schemeClr val="accent2"/>
                  </a:solidFill>
                </a:rPr>
                <a:t>5</a:t>
              </a:r>
            </a:p>
          </p:txBody>
        </p:sp>
        <p:sp>
          <p:nvSpPr>
            <p:cNvPr id="421899" name="Rectangle 11"/>
            <p:cNvSpPr>
              <a:spLocks noChangeArrowheads="1"/>
            </p:cNvSpPr>
            <p:nvPr/>
          </p:nvSpPr>
          <p:spPr bwMode="auto">
            <a:xfrm>
              <a:off x="3600" y="1056"/>
              <a:ext cx="288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200" b="0">
                  <a:solidFill>
                    <a:schemeClr val="accent2"/>
                  </a:solidFill>
                </a:rPr>
                <a:t>6</a:t>
              </a:r>
            </a:p>
          </p:txBody>
        </p:sp>
        <p:sp>
          <p:nvSpPr>
            <p:cNvPr id="421900" name="Rectangle 12"/>
            <p:cNvSpPr>
              <a:spLocks noChangeArrowheads="1"/>
            </p:cNvSpPr>
            <p:nvPr/>
          </p:nvSpPr>
          <p:spPr bwMode="auto">
            <a:xfrm>
              <a:off x="3888" y="1056"/>
              <a:ext cx="288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200" b="0">
                  <a:solidFill>
                    <a:schemeClr val="accent2"/>
                  </a:solidFill>
                </a:rPr>
                <a:t>7</a:t>
              </a:r>
            </a:p>
          </p:txBody>
        </p:sp>
        <p:sp>
          <p:nvSpPr>
            <p:cNvPr id="421901" name="Rectangle 13"/>
            <p:cNvSpPr>
              <a:spLocks noChangeArrowheads="1"/>
            </p:cNvSpPr>
            <p:nvPr/>
          </p:nvSpPr>
          <p:spPr bwMode="auto">
            <a:xfrm>
              <a:off x="4176" y="1056"/>
              <a:ext cx="288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200" b="0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421902" name="Rectangle 14"/>
            <p:cNvSpPr>
              <a:spLocks noChangeArrowheads="1"/>
            </p:cNvSpPr>
            <p:nvPr/>
          </p:nvSpPr>
          <p:spPr bwMode="auto">
            <a:xfrm>
              <a:off x="4464" y="1056"/>
              <a:ext cx="288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200" b="0">
                  <a:solidFill>
                    <a:schemeClr val="accent2"/>
                  </a:solidFill>
                </a:rPr>
                <a:t>9</a:t>
              </a:r>
            </a:p>
          </p:txBody>
        </p:sp>
        <p:sp>
          <p:nvSpPr>
            <p:cNvPr id="421903" name="Rectangle 15"/>
            <p:cNvSpPr>
              <a:spLocks noChangeArrowheads="1"/>
            </p:cNvSpPr>
            <p:nvPr/>
          </p:nvSpPr>
          <p:spPr bwMode="auto">
            <a:xfrm>
              <a:off x="2160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F</a:t>
              </a:r>
            </a:p>
          </p:txBody>
        </p:sp>
        <p:sp>
          <p:nvSpPr>
            <p:cNvPr id="421904" name="Rectangle 16"/>
            <p:cNvSpPr>
              <a:spLocks noChangeArrowheads="1"/>
            </p:cNvSpPr>
            <p:nvPr/>
          </p:nvSpPr>
          <p:spPr bwMode="auto">
            <a:xfrm>
              <a:off x="2448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D</a:t>
              </a:r>
            </a:p>
          </p:txBody>
        </p:sp>
        <p:sp>
          <p:nvSpPr>
            <p:cNvPr id="421905" name="Rectangle 17"/>
            <p:cNvSpPr>
              <a:spLocks noChangeArrowheads="1"/>
            </p:cNvSpPr>
            <p:nvPr/>
          </p:nvSpPr>
          <p:spPr bwMode="auto">
            <a:xfrm>
              <a:off x="2736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E</a:t>
              </a:r>
            </a:p>
          </p:txBody>
        </p:sp>
        <p:sp>
          <p:nvSpPr>
            <p:cNvPr id="421906" name="Rectangle 18"/>
            <p:cNvSpPr>
              <a:spLocks noChangeArrowheads="1"/>
            </p:cNvSpPr>
            <p:nvPr/>
          </p:nvSpPr>
          <p:spPr bwMode="auto">
            <a:xfrm>
              <a:off x="3024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M</a:t>
              </a:r>
            </a:p>
          </p:txBody>
        </p:sp>
        <p:sp>
          <p:nvSpPr>
            <p:cNvPr id="421907" name="Rectangle 19"/>
            <p:cNvSpPr>
              <a:spLocks noChangeArrowheads="1"/>
            </p:cNvSpPr>
            <p:nvPr/>
          </p:nvSpPr>
          <p:spPr bwMode="auto">
            <a:xfrm>
              <a:off x="3600" y="1488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W</a:t>
              </a:r>
            </a:p>
          </p:txBody>
        </p:sp>
        <p:sp>
          <p:nvSpPr>
            <p:cNvPr id="421908" name="Rectangle 20"/>
            <p:cNvSpPr>
              <a:spLocks noChangeArrowheads="1"/>
            </p:cNvSpPr>
            <p:nvPr/>
          </p:nvSpPr>
          <p:spPr bwMode="auto">
            <a:xfrm>
              <a:off x="336" y="1488"/>
              <a:ext cx="1632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>
                  <a:latin typeface="Courier New" pitchFamily="49" charset="0"/>
                </a:rPr>
                <a:t>irmovq</a:t>
              </a:r>
              <a:r>
                <a:rPr lang="en-US" sz="1400" b="0" dirty="0">
                  <a:latin typeface="Courier New" pitchFamily="49" charset="0"/>
                </a:rPr>
                <a:t>   $2,%rcx  #I2</a:t>
              </a:r>
            </a:p>
          </p:txBody>
        </p:sp>
        <p:sp>
          <p:nvSpPr>
            <p:cNvPr id="421909" name="Rectangle 21"/>
            <p:cNvSpPr>
              <a:spLocks noChangeArrowheads="1"/>
            </p:cNvSpPr>
            <p:nvPr/>
          </p:nvSpPr>
          <p:spPr bwMode="auto">
            <a:xfrm>
              <a:off x="2448" y="1488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F</a:t>
              </a:r>
            </a:p>
          </p:txBody>
        </p:sp>
        <p:sp>
          <p:nvSpPr>
            <p:cNvPr id="421910" name="Rectangle 22"/>
            <p:cNvSpPr>
              <a:spLocks noChangeArrowheads="1"/>
            </p:cNvSpPr>
            <p:nvPr/>
          </p:nvSpPr>
          <p:spPr bwMode="auto">
            <a:xfrm>
              <a:off x="2736" y="1488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D</a:t>
              </a:r>
            </a:p>
          </p:txBody>
        </p:sp>
        <p:sp>
          <p:nvSpPr>
            <p:cNvPr id="421911" name="Rectangle 23"/>
            <p:cNvSpPr>
              <a:spLocks noChangeArrowheads="1"/>
            </p:cNvSpPr>
            <p:nvPr/>
          </p:nvSpPr>
          <p:spPr bwMode="auto">
            <a:xfrm>
              <a:off x="3024" y="1488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E</a:t>
              </a:r>
            </a:p>
          </p:txBody>
        </p:sp>
        <p:sp>
          <p:nvSpPr>
            <p:cNvPr id="421912" name="Rectangle 24"/>
            <p:cNvSpPr>
              <a:spLocks noChangeArrowheads="1"/>
            </p:cNvSpPr>
            <p:nvPr/>
          </p:nvSpPr>
          <p:spPr bwMode="auto">
            <a:xfrm>
              <a:off x="3312" y="1488"/>
              <a:ext cx="288" cy="192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M</a:t>
              </a:r>
            </a:p>
          </p:txBody>
        </p:sp>
        <p:sp>
          <p:nvSpPr>
            <p:cNvPr id="421913" name="Rectangle 25"/>
            <p:cNvSpPr>
              <a:spLocks noChangeArrowheads="1"/>
            </p:cNvSpPr>
            <p:nvPr/>
          </p:nvSpPr>
          <p:spPr bwMode="auto">
            <a:xfrm>
              <a:off x="3312" y="1296"/>
              <a:ext cx="288" cy="192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W</a:t>
              </a:r>
            </a:p>
          </p:txBody>
        </p:sp>
        <p:sp>
          <p:nvSpPr>
            <p:cNvPr id="421914" name="Rectangle 26"/>
            <p:cNvSpPr>
              <a:spLocks noChangeArrowheads="1"/>
            </p:cNvSpPr>
            <p:nvPr/>
          </p:nvSpPr>
          <p:spPr bwMode="auto">
            <a:xfrm>
              <a:off x="336" y="1680"/>
              <a:ext cx="1632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>
                  <a:latin typeface="Courier New" pitchFamily="49" charset="0"/>
                </a:rPr>
                <a:t>irmovq</a:t>
              </a:r>
              <a:r>
                <a:rPr lang="en-US" sz="1400" b="0" dirty="0">
                  <a:latin typeface="Courier New" pitchFamily="49" charset="0"/>
                </a:rPr>
                <a:t>   $3,%rdx  #I3</a:t>
              </a:r>
            </a:p>
          </p:txBody>
        </p:sp>
        <p:grpSp>
          <p:nvGrpSpPr>
            <p:cNvPr id="421915" name="Group 27"/>
            <p:cNvGrpSpPr>
              <a:grpSpLocks/>
            </p:cNvGrpSpPr>
            <p:nvPr/>
          </p:nvGrpSpPr>
          <p:grpSpPr bwMode="auto">
            <a:xfrm>
              <a:off x="2736" y="1680"/>
              <a:ext cx="1440" cy="192"/>
              <a:chOff x="2784" y="1872"/>
              <a:chExt cx="1440" cy="192"/>
            </a:xfrm>
          </p:grpSpPr>
          <p:sp>
            <p:nvSpPr>
              <p:cNvPr id="421916" name="Rectangle 28"/>
              <p:cNvSpPr>
                <a:spLocks noChangeArrowheads="1"/>
              </p:cNvSpPr>
              <p:nvPr/>
            </p:nvSpPr>
            <p:spPr bwMode="auto">
              <a:xfrm>
                <a:off x="2784" y="1872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F</a:t>
                </a:r>
              </a:p>
            </p:txBody>
          </p:sp>
          <p:sp>
            <p:nvSpPr>
              <p:cNvPr id="421917" name="Rectangle 29"/>
              <p:cNvSpPr>
                <a:spLocks noChangeArrowheads="1"/>
              </p:cNvSpPr>
              <p:nvPr/>
            </p:nvSpPr>
            <p:spPr bwMode="auto">
              <a:xfrm>
                <a:off x="3072" y="1872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D</a:t>
                </a:r>
              </a:p>
            </p:txBody>
          </p:sp>
          <p:sp>
            <p:nvSpPr>
              <p:cNvPr id="421918" name="Rectangle 30"/>
              <p:cNvSpPr>
                <a:spLocks noChangeArrowheads="1"/>
              </p:cNvSpPr>
              <p:nvPr/>
            </p:nvSpPr>
            <p:spPr bwMode="auto">
              <a:xfrm>
                <a:off x="3360" y="1872"/>
                <a:ext cx="288" cy="192"/>
              </a:xfrm>
              <a:prstGeom prst="rect">
                <a:avLst/>
              </a:prstGeom>
              <a:solidFill>
                <a:srgbClr val="66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E</a:t>
                </a:r>
              </a:p>
            </p:txBody>
          </p:sp>
          <p:sp>
            <p:nvSpPr>
              <p:cNvPr id="421919" name="Rectangle 31"/>
              <p:cNvSpPr>
                <a:spLocks noChangeArrowheads="1"/>
              </p:cNvSpPr>
              <p:nvPr/>
            </p:nvSpPr>
            <p:spPr bwMode="auto">
              <a:xfrm>
                <a:off x="3648" y="1872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M</a:t>
                </a:r>
              </a:p>
            </p:txBody>
          </p:sp>
          <p:sp>
            <p:nvSpPr>
              <p:cNvPr id="421920" name="Rectangle 32"/>
              <p:cNvSpPr>
                <a:spLocks noChangeArrowheads="1"/>
              </p:cNvSpPr>
              <p:nvPr/>
            </p:nvSpPr>
            <p:spPr bwMode="auto">
              <a:xfrm>
                <a:off x="3936" y="1872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W</a:t>
                </a:r>
              </a:p>
            </p:txBody>
          </p:sp>
        </p:grpSp>
        <p:sp>
          <p:nvSpPr>
            <p:cNvPr id="421921" name="Rectangle 33"/>
            <p:cNvSpPr>
              <a:spLocks noChangeArrowheads="1"/>
            </p:cNvSpPr>
            <p:nvPr/>
          </p:nvSpPr>
          <p:spPr bwMode="auto">
            <a:xfrm>
              <a:off x="336" y="1872"/>
              <a:ext cx="1632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 dirty="0" err="1">
                  <a:latin typeface="Courier New" pitchFamily="49" charset="0"/>
                </a:rPr>
                <a:t>irmovq</a:t>
              </a:r>
              <a:r>
                <a:rPr lang="en-US" sz="1400" b="0" dirty="0">
                  <a:latin typeface="Courier New" pitchFamily="49" charset="0"/>
                </a:rPr>
                <a:t>   $4,%rbx  #I4</a:t>
              </a:r>
            </a:p>
          </p:txBody>
        </p:sp>
        <p:grpSp>
          <p:nvGrpSpPr>
            <p:cNvPr id="421922" name="Group 34"/>
            <p:cNvGrpSpPr>
              <a:grpSpLocks/>
            </p:cNvGrpSpPr>
            <p:nvPr/>
          </p:nvGrpSpPr>
          <p:grpSpPr bwMode="auto">
            <a:xfrm>
              <a:off x="3024" y="1872"/>
              <a:ext cx="1440" cy="192"/>
              <a:chOff x="3072" y="2064"/>
              <a:chExt cx="1440" cy="192"/>
            </a:xfrm>
          </p:grpSpPr>
          <p:sp>
            <p:nvSpPr>
              <p:cNvPr id="421923" name="Rectangle 35"/>
              <p:cNvSpPr>
                <a:spLocks noChangeArrowheads="1"/>
              </p:cNvSpPr>
              <p:nvPr/>
            </p:nvSpPr>
            <p:spPr bwMode="auto">
              <a:xfrm>
                <a:off x="3072" y="2064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F</a:t>
                </a:r>
              </a:p>
            </p:txBody>
          </p:sp>
          <p:sp>
            <p:nvSpPr>
              <p:cNvPr id="421924" name="Rectangle 36"/>
              <p:cNvSpPr>
                <a:spLocks noChangeArrowheads="1"/>
              </p:cNvSpPr>
              <p:nvPr/>
            </p:nvSpPr>
            <p:spPr bwMode="auto">
              <a:xfrm>
                <a:off x="3360" y="2064"/>
                <a:ext cx="288" cy="192"/>
              </a:xfrm>
              <a:prstGeom prst="rect">
                <a:avLst/>
              </a:prstGeom>
              <a:solidFill>
                <a:srgbClr val="66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D</a:t>
                </a:r>
              </a:p>
            </p:txBody>
          </p:sp>
          <p:sp>
            <p:nvSpPr>
              <p:cNvPr id="421925" name="Rectangle 37"/>
              <p:cNvSpPr>
                <a:spLocks noChangeArrowheads="1"/>
              </p:cNvSpPr>
              <p:nvPr/>
            </p:nvSpPr>
            <p:spPr bwMode="auto">
              <a:xfrm>
                <a:off x="3648" y="2064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E</a:t>
                </a:r>
              </a:p>
            </p:txBody>
          </p:sp>
          <p:sp>
            <p:nvSpPr>
              <p:cNvPr id="421926" name="Rectangle 38"/>
              <p:cNvSpPr>
                <a:spLocks noChangeArrowheads="1"/>
              </p:cNvSpPr>
              <p:nvPr/>
            </p:nvSpPr>
            <p:spPr bwMode="auto">
              <a:xfrm>
                <a:off x="3936" y="2064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M</a:t>
                </a:r>
              </a:p>
            </p:txBody>
          </p:sp>
          <p:sp>
            <p:nvSpPr>
              <p:cNvPr id="421927" name="Rectangle 39"/>
              <p:cNvSpPr>
                <a:spLocks noChangeArrowheads="1"/>
              </p:cNvSpPr>
              <p:nvPr/>
            </p:nvSpPr>
            <p:spPr bwMode="auto">
              <a:xfrm>
                <a:off x="4224" y="2064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W</a:t>
                </a:r>
              </a:p>
            </p:txBody>
          </p:sp>
        </p:grpSp>
        <p:sp>
          <p:nvSpPr>
            <p:cNvPr id="421928" name="Rectangle 40"/>
            <p:cNvSpPr>
              <a:spLocks noChangeArrowheads="1"/>
            </p:cNvSpPr>
            <p:nvPr/>
          </p:nvSpPr>
          <p:spPr bwMode="auto">
            <a:xfrm>
              <a:off x="336" y="2064"/>
              <a:ext cx="1632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 eaLnBrk="1" hangingPunct="1">
                <a:lnSpc>
                  <a:spcPct val="100000"/>
                </a:lnSpc>
              </a:pPr>
              <a:r>
                <a:rPr lang="en-US" sz="1400" b="0">
                  <a:latin typeface="Courier New" pitchFamily="49" charset="0"/>
                </a:rPr>
                <a:t>halt              #I5</a:t>
              </a:r>
            </a:p>
          </p:txBody>
        </p:sp>
        <p:grpSp>
          <p:nvGrpSpPr>
            <p:cNvPr id="421929" name="Group 41"/>
            <p:cNvGrpSpPr>
              <a:grpSpLocks/>
            </p:cNvGrpSpPr>
            <p:nvPr/>
          </p:nvGrpSpPr>
          <p:grpSpPr bwMode="auto">
            <a:xfrm>
              <a:off x="3312" y="2064"/>
              <a:ext cx="1440" cy="192"/>
              <a:chOff x="3360" y="2256"/>
              <a:chExt cx="1440" cy="192"/>
            </a:xfrm>
          </p:grpSpPr>
          <p:sp>
            <p:nvSpPr>
              <p:cNvPr id="421930" name="Rectangle 42"/>
              <p:cNvSpPr>
                <a:spLocks noChangeArrowheads="1"/>
              </p:cNvSpPr>
              <p:nvPr/>
            </p:nvSpPr>
            <p:spPr bwMode="auto">
              <a:xfrm>
                <a:off x="3360" y="2256"/>
                <a:ext cx="288" cy="192"/>
              </a:xfrm>
              <a:prstGeom prst="rect">
                <a:avLst/>
              </a:prstGeom>
              <a:solidFill>
                <a:srgbClr val="66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F</a:t>
                </a:r>
              </a:p>
            </p:txBody>
          </p:sp>
          <p:sp>
            <p:nvSpPr>
              <p:cNvPr id="421931" name="Rectangle 43"/>
              <p:cNvSpPr>
                <a:spLocks noChangeArrowheads="1"/>
              </p:cNvSpPr>
              <p:nvPr/>
            </p:nvSpPr>
            <p:spPr bwMode="auto">
              <a:xfrm>
                <a:off x="3648" y="2256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D</a:t>
                </a:r>
              </a:p>
            </p:txBody>
          </p:sp>
          <p:sp>
            <p:nvSpPr>
              <p:cNvPr id="421932" name="Rectangle 44"/>
              <p:cNvSpPr>
                <a:spLocks noChangeArrowheads="1"/>
              </p:cNvSpPr>
              <p:nvPr/>
            </p:nvSpPr>
            <p:spPr bwMode="auto">
              <a:xfrm>
                <a:off x="3936" y="2256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E</a:t>
                </a:r>
              </a:p>
            </p:txBody>
          </p:sp>
          <p:sp>
            <p:nvSpPr>
              <p:cNvPr id="421933" name="Rectangle 45"/>
              <p:cNvSpPr>
                <a:spLocks noChangeArrowheads="1"/>
              </p:cNvSpPr>
              <p:nvPr/>
            </p:nvSpPr>
            <p:spPr bwMode="auto">
              <a:xfrm>
                <a:off x="4224" y="2256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M</a:t>
                </a:r>
              </a:p>
            </p:txBody>
          </p:sp>
          <p:sp>
            <p:nvSpPr>
              <p:cNvPr id="421934" name="Rectangle 46"/>
              <p:cNvSpPr>
                <a:spLocks noChangeArrowheads="1"/>
              </p:cNvSpPr>
              <p:nvPr/>
            </p:nvSpPr>
            <p:spPr bwMode="auto">
              <a:xfrm>
                <a:off x="4512" y="2256"/>
                <a:ext cx="288" cy="192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W</a:t>
                </a:r>
              </a:p>
            </p:txBody>
          </p:sp>
        </p:grpSp>
        <p:sp>
          <p:nvSpPr>
            <p:cNvPr id="421935" name="Line 47"/>
            <p:cNvSpPr>
              <a:spLocks noChangeShapeType="1"/>
            </p:cNvSpPr>
            <p:nvPr/>
          </p:nvSpPr>
          <p:spPr bwMode="auto">
            <a:xfrm flipH="1">
              <a:off x="3168" y="2256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1936" name="Line 48"/>
            <p:cNvSpPr>
              <a:spLocks noChangeShapeType="1"/>
            </p:cNvSpPr>
            <p:nvPr/>
          </p:nvSpPr>
          <p:spPr bwMode="auto">
            <a:xfrm>
              <a:off x="3600" y="2256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1937" name="Rectangle 49"/>
            <p:cNvSpPr>
              <a:spLocks noChangeArrowheads="1"/>
            </p:cNvSpPr>
            <p:nvPr/>
          </p:nvSpPr>
          <p:spPr bwMode="auto">
            <a:xfrm>
              <a:off x="3168" y="2352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00000"/>
                </a:lnSpc>
              </a:pPr>
              <a:r>
                <a:rPr lang="en-US" sz="1600" b="0"/>
                <a:t>Cycle 5</a:t>
              </a:r>
            </a:p>
          </p:txBody>
        </p:sp>
        <p:grpSp>
          <p:nvGrpSpPr>
            <p:cNvPr id="421938" name="Group 50"/>
            <p:cNvGrpSpPr>
              <a:grpSpLocks/>
            </p:cNvGrpSpPr>
            <p:nvPr/>
          </p:nvGrpSpPr>
          <p:grpSpPr bwMode="auto">
            <a:xfrm>
              <a:off x="3168" y="2592"/>
              <a:ext cx="576" cy="384"/>
              <a:chOff x="3408" y="1632"/>
              <a:chExt cx="576" cy="384"/>
            </a:xfrm>
          </p:grpSpPr>
          <p:sp>
            <p:nvSpPr>
              <p:cNvPr id="421939" name="Rectangle 51"/>
              <p:cNvSpPr>
                <a:spLocks noChangeArrowheads="1"/>
              </p:cNvSpPr>
              <p:nvPr/>
            </p:nvSpPr>
            <p:spPr bwMode="auto">
              <a:xfrm>
                <a:off x="3408" y="1632"/>
                <a:ext cx="576" cy="384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W</a:t>
                </a:r>
              </a:p>
            </p:txBody>
          </p:sp>
          <p:sp>
            <p:nvSpPr>
              <p:cNvPr id="421940" name="Rectangle 52"/>
              <p:cNvSpPr>
                <a:spLocks noChangeArrowheads="1"/>
              </p:cNvSpPr>
              <p:nvPr/>
            </p:nvSpPr>
            <p:spPr bwMode="auto">
              <a:xfrm>
                <a:off x="3456" y="1824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latin typeface="Courier New" pitchFamily="49" charset="0"/>
                  </a:rPr>
                  <a:t>I1</a:t>
                </a:r>
              </a:p>
            </p:txBody>
          </p:sp>
        </p:grpSp>
        <p:grpSp>
          <p:nvGrpSpPr>
            <p:cNvPr id="421941" name="Group 53"/>
            <p:cNvGrpSpPr>
              <a:grpSpLocks/>
            </p:cNvGrpSpPr>
            <p:nvPr/>
          </p:nvGrpSpPr>
          <p:grpSpPr bwMode="auto">
            <a:xfrm>
              <a:off x="3168" y="2976"/>
              <a:ext cx="576" cy="384"/>
              <a:chOff x="3408" y="1632"/>
              <a:chExt cx="576" cy="384"/>
            </a:xfrm>
          </p:grpSpPr>
          <p:sp>
            <p:nvSpPr>
              <p:cNvPr id="421942" name="Rectangle 54"/>
              <p:cNvSpPr>
                <a:spLocks noChangeArrowheads="1"/>
              </p:cNvSpPr>
              <p:nvPr/>
            </p:nvSpPr>
            <p:spPr bwMode="auto">
              <a:xfrm>
                <a:off x="3408" y="1632"/>
                <a:ext cx="576" cy="384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M</a:t>
                </a:r>
              </a:p>
            </p:txBody>
          </p:sp>
          <p:sp>
            <p:nvSpPr>
              <p:cNvPr id="421943" name="Rectangle 55"/>
              <p:cNvSpPr>
                <a:spLocks noChangeArrowheads="1"/>
              </p:cNvSpPr>
              <p:nvPr/>
            </p:nvSpPr>
            <p:spPr bwMode="auto">
              <a:xfrm>
                <a:off x="3456" y="1824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latin typeface="Courier New" pitchFamily="49" charset="0"/>
                  </a:rPr>
                  <a:t>I2</a:t>
                </a:r>
              </a:p>
            </p:txBody>
          </p:sp>
        </p:grpSp>
        <p:grpSp>
          <p:nvGrpSpPr>
            <p:cNvPr id="421944" name="Group 56"/>
            <p:cNvGrpSpPr>
              <a:grpSpLocks/>
            </p:cNvGrpSpPr>
            <p:nvPr/>
          </p:nvGrpSpPr>
          <p:grpSpPr bwMode="auto">
            <a:xfrm>
              <a:off x="3168" y="3360"/>
              <a:ext cx="576" cy="384"/>
              <a:chOff x="3408" y="1632"/>
              <a:chExt cx="576" cy="384"/>
            </a:xfrm>
          </p:grpSpPr>
          <p:sp>
            <p:nvSpPr>
              <p:cNvPr id="421945" name="Rectangle 57"/>
              <p:cNvSpPr>
                <a:spLocks noChangeArrowheads="1"/>
              </p:cNvSpPr>
              <p:nvPr/>
            </p:nvSpPr>
            <p:spPr bwMode="auto">
              <a:xfrm>
                <a:off x="3408" y="1632"/>
                <a:ext cx="576" cy="384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E</a:t>
                </a:r>
              </a:p>
            </p:txBody>
          </p:sp>
          <p:sp>
            <p:nvSpPr>
              <p:cNvPr id="421946" name="Rectangle 58"/>
              <p:cNvSpPr>
                <a:spLocks noChangeArrowheads="1"/>
              </p:cNvSpPr>
              <p:nvPr/>
            </p:nvSpPr>
            <p:spPr bwMode="auto">
              <a:xfrm>
                <a:off x="3456" y="1824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latin typeface="Courier New" pitchFamily="49" charset="0"/>
                  </a:rPr>
                  <a:t>I3</a:t>
                </a:r>
              </a:p>
            </p:txBody>
          </p:sp>
        </p:grpSp>
        <p:grpSp>
          <p:nvGrpSpPr>
            <p:cNvPr id="421947" name="Group 59"/>
            <p:cNvGrpSpPr>
              <a:grpSpLocks/>
            </p:cNvGrpSpPr>
            <p:nvPr/>
          </p:nvGrpSpPr>
          <p:grpSpPr bwMode="auto">
            <a:xfrm>
              <a:off x="3168" y="3744"/>
              <a:ext cx="576" cy="384"/>
              <a:chOff x="3408" y="1632"/>
              <a:chExt cx="576" cy="384"/>
            </a:xfrm>
          </p:grpSpPr>
          <p:sp>
            <p:nvSpPr>
              <p:cNvPr id="421948" name="Rectangle 60"/>
              <p:cNvSpPr>
                <a:spLocks noChangeArrowheads="1"/>
              </p:cNvSpPr>
              <p:nvPr/>
            </p:nvSpPr>
            <p:spPr bwMode="auto">
              <a:xfrm>
                <a:off x="3408" y="1632"/>
                <a:ext cx="576" cy="384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D</a:t>
                </a:r>
              </a:p>
            </p:txBody>
          </p:sp>
          <p:sp>
            <p:nvSpPr>
              <p:cNvPr id="421949" name="Rectangle 61"/>
              <p:cNvSpPr>
                <a:spLocks noChangeArrowheads="1"/>
              </p:cNvSpPr>
              <p:nvPr/>
            </p:nvSpPr>
            <p:spPr bwMode="auto">
              <a:xfrm>
                <a:off x="3456" y="1824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latin typeface="Courier New" pitchFamily="49" charset="0"/>
                  </a:rPr>
                  <a:t>I4</a:t>
                </a:r>
              </a:p>
            </p:txBody>
          </p:sp>
        </p:grpSp>
        <p:grpSp>
          <p:nvGrpSpPr>
            <p:cNvPr id="421950" name="Group 62"/>
            <p:cNvGrpSpPr>
              <a:grpSpLocks/>
            </p:cNvGrpSpPr>
            <p:nvPr/>
          </p:nvGrpSpPr>
          <p:grpSpPr bwMode="auto">
            <a:xfrm>
              <a:off x="3168" y="4128"/>
              <a:ext cx="576" cy="384"/>
              <a:chOff x="3408" y="1632"/>
              <a:chExt cx="576" cy="384"/>
            </a:xfrm>
          </p:grpSpPr>
          <p:sp>
            <p:nvSpPr>
              <p:cNvPr id="421951" name="Rectangle 63"/>
              <p:cNvSpPr>
                <a:spLocks noChangeArrowheads="1"/>
              </p:cNvSpPr>
              <p:nvPr/>
            </p:nvSpPr>
            <p:spPr bwMode="auto">
              <a:xfrm>
                <a:off x="3408" y="1632"/>
                <a:ext cx="576" cy="384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F</a:t>
                </a:r>
              </a:p>
            </p:txBody>
          </p:sp>
          <p:sp>
            <p:nvSpPr>
              <p:cNvPr id="421952" name="Rectangle 64"/>
              <p:cNvSpPr>
                <a:spLocks noChangeArrowheads="1"/>
              </p:cNvSpPr>
              <p:nvPr/>
            </p:nvSpPr>
            <p:spPr bwMode="auto">
              <a:xfrm>
                <a:off x="3456" y="1824"/>
                <a:ext cx="480" cy="19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>
                    <a:latin typeface="Courier New" pitchFamily="49" charset="0"/>
                  </a:rPr>
                  <a:t>I5</a:t>
                </a:r>
              </a:p>
            </p:txBody>
          </p:sp>
        </p:grpSp>
      </p:grp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8587"/>
            <a:ext cx="8704263" cy="779463"/>
          </a:xfrm>
        </p:spPr>
        <p:txBody>
          <a:bodyPr/>
          <a:lstStyle/>
          <a:p>
            <a:r>
              <a:rPr lang="en-US" dirty="0"/>
              <a:t>Data Dependencies: No </a:t>
            </a:r>
            <a:r>
              <a:rPr lang="en-US" dirty="0" err="1"/>
              <a:t>Nop</a:t>
            </a:r>
            <a:endParaRPr lang="en-US" dirty="0"/>
          </a:p>
        </p:txBody>
      </p:sp>
      <p:grpSp>
        <p:nvGrpSpPr>
          <p:cNvPr id="427420" name="Group 412"/>
          <p:cNvGrpSpPr>
            <a:grpSpLocks/>
          </p:cNvGrpSpPr>
          <p:nvPr/>
        </p:nvGrpSpPr>
        <p:grpSpPr bwMode="auto">
          <a:xfrm>
            <a:off x="1281113" y="747713"/>
            <a:ext cx="6554787" cy="5335587"/>
            <a:chOff x="807" y="471"/>
            <a:chExt cx="4129" cy="3361"/>
          </a:xfrm>
        </p:grpSpPr>
        <p:sp>
          <p:nvSpPr>
            <p:cNvPr id="427269" name="Rectangle 261"/>
            <p:cNvSpPr>
              <a:spLocks noChangeArrowheads="1"/>
            </p:cNvSpPr>
            <p:nvPr/>
          </p:nvSpPr>
          <p:spPr bwMode="auto">
            <a:xfrm>
              <a:off x="807" y="711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270" name="Rectangle 262"/>
            <p:cNvSpPr>
              <a:spLocks noChangeArrowheads="1"/>
            </p:cNvSpPr>
            <p:nvPr/>
          </p:nvSpPr>
          <p:spPr bwMode="auto">
            <a:xfrm>
              <a:off x="865" y="750"/>
              <a:ext cx="536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0x000: </a:t>
              </a:r>
              <a:endParaRPr lang="en-US"/>
            </a:p>
          </p:txBody>
        </p:sp>
        <p:sp>
          <p:nvSpPr>
            <p:cNvPr id="427271" name="Rectangle 263"/>
            <p:cNvSpPr>
              <a:spLocks noChangeArrowheads="1"/>
            </p:cNvSpPr>
            <p:nvPr/>
          </p:nvSpPr>
          <p:spPr bwMode="auto">
            <a:xfrm>
              <a:off x="1398" y="750"/>
              <a:ext cx="407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irmovq</a:t>
              </a:r>
              <a:r>
                <a:rPr lang="en-US" sz="1400" b="0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endParaRPr lang="en-US" dirty="0"/>
            </a:p>
          </p:txBody>
        </p:sp>
        <p:sp>
          <p:nvSpPr>
            <p:cNvPr id="427272" name="Rectangle 264"/>
            <p:cNvSpPr>
              <a:spLocks noChangeArrowheads="1"/>
            </p:cNvSpPr>
            <p:nvPr/>
          </p:nvSpPr>
          <p:spPr bwMode="auto">
            <a:xfrm>
              <a:off x="1803" y="750"/>
              <a:ext cx="402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$10,%</a:t>
              </a:r>
              <a:endParaRPr lang="en-US"/>
            </a:p>
          </p:txBody>
        </p:sp>
        <p:sp>
          <p:nvSpPr>
            <p:cNvPr id="427273" name="Rectangle 265"/>
            <p:cNvSpPr>
              <a:spLocks noChangeArrowheads="1"/>
            </p:cNvSpPr>
            <p:nvPr/>
          </p:nvSpPr>
          <p:spPr bwMode="auto">
            <a:xfrm>
              <a:off x="2170" y="750"/>
              <a:ext cx="204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rdx</a:t>
              </a:r>
              <a:endParaRPr lang="en-US" dirty="0"/>
            </a:p>
          </p:txBody>
        </p:sp>
        <p:sp>
          <p:nvSpPr>
            <p:cNvPr id="427274" name="Rectangle 266"/>
            <p:cNvSpPr>
              <a:spLocks noChangeArrowheads="1"/>
            </p:cNvSpPr>
            <p:nvPr/>
          </p:nvSpPr>
          <p:spPr bwMode="auto">
            <a:xfrm>
              <a:off x="2631" y="47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275" name="Rectangle 267"/>
            <p:cNvSpPr>
              <a:spLocks noChangeArrowheads="1"/>
            </p:cNvSpPr>
            <p:nvPr/>
          </p:nvSpPr>
          <p:spPr bwMode="auto">
            <a:xfrm>
              <a:off x="2748" y="515"/>
              <a:ext cx="95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1</a:t>
              </a:r>
              <a:endParaRPr lang="en-US"/>
            </a:p>
          </p:txBody>
        </p:sp>
        <p:sp>
          <p:nvSpPr>
            <p:cNvPr id="427276" name="Rectangle 268"/>
            <p:cNvSpPr>
              <a:spLocks noChangeArrowheads="1"/>
            </p:cNvSpPr>
            <p:nvPr/>
          </p:nvSpPr>
          <p:spPr bwMode="auto">
            <a:xfrm>
              <a:off x="2919" y="47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277" name="Rectangle 269"/>
            <p:cNvSpPr>
              <a:spLocks noChangeArrowheads="1"/>
            </p:cNvSpPr>
            <p:nvPr/>
          </p:nvSpPr>
          <p:spPr bwMode="auto">
            <a:xfrm>
              <a:off x="3036" y="515"/>
              <a:ext cx="95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2</a:t>
              </a:r>
              <a:endParaRPr lang="en-US"/>
            </a:p>
          </p:txBody>
        </p:sp>
        <p:sp>
          <p:nvSpPr>
            <p:cNvPr id="427278" name="Rectangle 270"/>
            <p:cNvSpPr>
              <a:spLocks noChangeArrowheads="1"/>
            </p:cNvSpPr>
            <p:nvPr/>
          </p:nvSpPr>
          <p:spPr bwMode="auto">
            <a:xfrm>
              <a:off x="3207" y="47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279" name="Rectangle 271"/>
            <p:cNvSpPr>
              <a:spLocks noChangeArrowheads="1"/>
            </p:cNvSpPr>
            <p:nvPr/>
          </p:nvSpPr>
          <p:spPr bwMode="auto">
            <a:xfrm>
              <a:off x="3324" y="515"/>
              <a:ext cx="95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3</a:t>
              </a:r>
              <a:endParaRPr lang="en-US"/>
            </a:p>
          </p:txBody>
        </p:sp>
        <p:sp>
          <p:nvSpPr>
            <p:cNvPr id="427280" name="Rectangle 272"/>
            <p:cNvSpPr>
              <a:spLocks noChangeArrowheads="1"/>
            </p:cNvSpPr>
            <p:nvPr/>
          </p:nvSpPr>
          <p:spPr bwMode="auto">
            <a:xfrm>
              <a:off x="3495" y="47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281" name="Rectangle 273"/>
            <p:cNvSpPr>
              <a:spLocks noChangeArrowheads="1"/>
            </p:cNvSpPr>
            <p:nvPr/>
          </p:nvSpPr>
          <p:spPr bwMode="auto">
            <a:xfrm>
              <a:off x="3612" y="515"/>
              <a:ext cx="95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4</a:t>
              </a:r>
              <a:endParaRPr lang="en-US"/>
            </a:p>
          </p:txBody>
        </p:sp>
        <p:sp>
          <p:nvSpPr>
            <p:cNvPr id="427282" name="Rectangle 274"/>
            <p:cNvSpPr>
              <a:spLocks noChangeArrowheads="1"/>
            </p:cNvSpPr>
            <p:nvPr/>
          </p:nvSpPr>
          <p:spPr bwMode="auto">
            <a:xfrm>
              <a:off x="3783" y="47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283" name="Rectangle 275"/>
            <p:cNvSpPr>
              <a:spLocks noChangeArrowheads="1"/>
            </p:cNvSpPr>
            <p:nvPr/>
          </p:nvSpPr>
          <p:spPr bwMode="auto">
            <a:xfrm>
              <a:off x="3900" y="515"/>
              <a:ext cx="95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5</a:t>
              </a:r>
              <a:endParaRPr lang="en-US"/>
            </a:p>
          </p:txBody>
        </p:sp>
        <p:sp>
          <p:nvSpPr>
            <p:cNvPr id="427284" name="Rectangle 276"/>
            <p:cNvSpPr>
              <a:spLocks noChangeArrowheads="1"/>
            </p:cNvSpPr>
            <p:nvPr/>
          </p:nvSpPr>
          <p:spPr bwMode="auto">
            <a:xfrm>
              <a:off x="4071" y="47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285" name="Rectangle 277"/>
            <p:cNvSpPr>
              <a:spLocks noChangeArrowheads="1"/>
            </p:cNvSpPr>
            <p:nvPr/>
          </p:nvSpPr>
          <p:spPr bwMode="auto">
            <a:xfrm>
              <a:off x="4188" y="515"/>
              <a:ext cx="95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6</a:t>
              </a:r>
              <a:endParaRPr lang="en-US"/>
            </a:p>
          </p:txBody>
        </p:sp>
        <p:sp>
          <p:nvSpPr>
            <p:cNvPr id="427286" name="Rectangle 278"/>
            <p:cNvSpPr>
              <a:spLocks noChangeArrowheads="1"/>
            </p:cNvSpPr>
            <p:nvPr/>
          </p:nvSpPr>
          <p:spPr bwMode="auto">
            <a:xfrm>
              <a:off x="4359" y="47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287" name="Rectangle 279"/>
            <p:cNvSpPr>
              <a:spLocks noChangeArrowheads="1"/>
            </p:cNvSpPr>
            <p:nvPr/>
          </p:nvSpPr>
          <p:spPr bwMode="auto">
            <a:xfrm>
              <a:off x="4476" y="515"/>
              <a:ext cx="95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7</a:t>
              </a:r>
              <a:endParaRPr lang="en-US"/>
            </a:p>
          </p:txBody>
        </p:sp>
        <p:sp>
          <p:nvSpPr>
            <p:cNvPr id="427288" name="Rectangle 280"/>
            <p:cNvSpPr>
              <a:spLocks noChangeArrowheads="1"/>
            </p:cNvSpPr>
            <p:nvPr/>
          </p:nvSpPr>
          <p:spPr bwMode="auto">
            <a:xfrm>
              <a:off x="4647" y="47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289" name="Rectangle 281"/>
            <p:cNvSpPr>
              <a:spLocks noChangeArrowheads="1"/>
            </p:cNvSpPr>
            <p:nvPr/>
          </p:nvSpPr>
          <p:spPr bwMode="auto">
            <a:xfrm>
              <a:off x="4764" y="515"/>
              <a:ext cx="95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8</a:t>
              </a:r>
              <a:endParaRPr lang="en-US"/>
            </a:p>
          </p:txBody>
        </p:sp>
        <p:sp>
          <p:nvSpPr>
            <p:cNvPr id="427290" name="Rectangle 282"/>
            <p:cNvSpPr>
              <a:spLocks noChangeArrowheads="1"/>
            </p:cNvSpPr>
            <p:nvPr/>
          </p:nvSpPr>
          <p:spPr bwMode="auto">
            <a:xfrm>
              <a:off x="2631" y="71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291" name="Rectangle 283"/>
            <p:cNvSpPr>
              <a:spLocks noChangeArrowheads="1"/>
            </p:cNvSpPr>
            <p:nvPr/>
          </p:nvSpPr>
          <p:spPr bwMode="auto">
            <a:xfrm>
              <a:off x="2736" y="739"/>
              <a:ext cx="135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7292" name="Rectangle 284"/>
            <p:cNvSpPr>
              <a:spLocks noChangeArrowheads="1"/>
            </p:cNvSpPr>
            <p:nvPr/>
          </p:nvSpPr>
          <p:spPr bwMode="auto">
            <a:xfrm>
              <a:off x="2919" y="71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293" name="Rectangle 285"/>
            <p:cNvSpPr>
              <a:spLocks noChangeArrowheads="1"/>
            </p:cNvSpPr>
            <p:nvPr/>
          </p:nvSpPr>
          <p:spPr bwMode="auto">
            <a:xfrm>
              <a:off x="3017" y="739"/>
              <a:ext cx="14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7294" name="Rectangle 286"/>
            <p:cNvSpPr>
              <a:spLocks noChangeArrowheads="1"/>
            </p:cNvSpPr>
            <p:nvPr/>
          </p:nvSpPr>
          <p:spPr bwMode="auto">
            <a:xfrm>
              <a:off x="3207" y="71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295" name="Rectangle 287"/>
            <p:cNvSpPr>
              <a:spLocks noChangeArrowheads="1"/>
            </p:cNvSpPr>
            <p:nvPr/>
          </p:nvSpPr>
          <p:spPr bwMode="auto">
            <a:xfrm>
              <a:off x="3308" y="739"/>
              <a:ext cx="14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7296" name="Rectangle 288"/>
            <p:cNvSpPr>
              <a:spLocks noChangeArrowheads="1"/>
            </p:cNvSpPr>
            <p:nvPr/>
          </p:nvSpPr>
          <p:spPr bwMode="auto">
            <a:xfrm>
              <a:off x="3495" y="711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297" name="Rectangle 289"/>
            <p:cNvSpPr>
              <a:spLocks noChangeArrowheads="1"/>
            </p:cNvSpPr>
            <p:nvPr/>
          </p:nvSpPr>
          <p:spPr bwMode="auto">
            <a:xfrm>
              <a:off x="3585" y="739"/>
              <a:ext cx="16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7298" name="Rectangle 290"/>
            <p:cNvSpPr>
              <a:spLocks noChangeArrowheads="1"/>
            </p:cNvSpPr>
            <p:nvPr/>
          </p:nvSpPr>
          <p:spPr bwMode="auto">
            <a:xfrm>
              <a:off x="4071" y="90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299" name="Rectangle 291"/>
            <p:cNvSpPr>
              <a:spLocks noChangeArrowheads="1"/>
            </p:cNvSpPr>
            <p:nvPr/>
          </p:nvSpPr>
          <p:spPr bwMode="auto">
            <a:xfrm>
              <a:off x="4152" y="931"/>
              <a:ext cx="18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7300" name="Rectangle 292"/>
            <p:cNvSpPr>
              <a:spLocks noChangeArrowheads="1"/>
            </p:cNvSpPr>
            <p:nvPr/>
          </p:nvSpPr>
          <p:spPr bwMode="auto">
            <a:xfrm>
              <a:off x="807" y="903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01" name="Rectangle 293"/>
            <p:cNvSpPr>
              <a:spLocks noChangeArrowheads="1"/>
            </p:cNvSpPr>
            <p:nvPr/>
          </p:nvSpPr>
          <p:spPr bwMode="auto">
            <a:xfrm>
              <a:off x="929" y="942"/>
              <a:ext cx="407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  <a:latin typeface="Courier New" pitchFamily="49" charset="0"/>
                </a:rPr>
                <a:t>0x00a: </a:t>
              </a:r>
              <a:endParaRPr lang="en-US" dirty="0"/>
            </a:p>
          </p:txBody>
        </p:sp>
        <p:sp>
          <p:nvSpPr>
            <p:cNvPr id="427302" name="Rectangle 294"/>
            <p:cNvSpPr>
              <a:spLocks noChangeArrowheads="1"/>
            </p:cNvSpPr>
            <p:nvPr/>
          </p:nvSpPr>
          <p:spPr bwMode="auto">
            <a:xfrm>
              <a:off x="1398" y="942"/>
              <a:ext cx="407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irmovq</a:t>
              </a:r>
              <a:r>
                <a:rPr lang="en-US" sz="1400" b="0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endParaRPr lang="en-US" dirty="0"/>
            </a:p>
          </p:txBody>
        </p:sp>
        <p:sp>
          <p:nvSpPr>
            <p:cNvPr id="427303" name="Rectangle 295"/>
            <p:cNvSpPr>
              <a:spLocks noChangeArrowheads="1"/>
            </p:cNvSpPr>
            <p:nvPr/>
          </p:nvSpPr>
          <p:spPr bwMode="auto">
            <a:xfrm>
              <a:off x="1870" y="942"/>
              <a:ext cx="335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$3,%</a:t>
              </a:r>
              <a:endParaRPr lang="en-US"/>
            </a:p>
          </p:txBody>
        </p:sp>
        <p:sp>
          <p:nvSpPr>
            <p:cNvPr id="427304" name="Rectangle 296"/>
            <p:cNvSpPr>
              <a:spLocks noChangeArrowheads="1"/>
            </p:cNvSpPr>
            <p:nvPr/>
          </p:nvSpPr>
          <p:spPr bwMode="auto">
            <a:xfrm>
              <a:off x="2170" y="942"/>
              <a:ext cx="204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rax</a:t>
              </a:r>
              <a:endParaRPr lang="en-US" dirty="0"/>
            </a:p>
          </p:txBody>
        </p:sp>
        <p:sp>
          <p:nvSpPr>
            <p:cNvPr id="427305" name="Rectangle 297"/>
            <p:cNvSpPr>
              <a:spLocks noChangeArrowheads="1"/>
            </p:cNvSpPr>
            <p:nvPr/>
          </p:nvSpPr>
          <p:spPr bwMode="auto">
            <a:xfrm>
              <a:off x="2919" y="90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06" name="Rectangle 298"/>
            <p:cNvSpPr>
              <a:spLocks noChangeArrowheads="1"/>
            </p:cNvSpPr>
            <p:nvPr/>
          </p:nvSpPr>
          <p:spPr bwMode="auto">
            <a:xfrm>
              <a:off x="3024" y="931"/>
              <a:ext cx="135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7307" name="Rectangle 299"/>
            <p:cNvSpPr>
              <a:spLocks noChangeArrowheads="1"/>
            </p:cNvSpPr>
            <p:nvPr/>
          </p:nvSpPr>
          <p:spPr bwMode="auto">
            <a:xfrm>
              <a:off x="3207" y="90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08" name="Rectangle 300"/>
            <p:cNvSpPr>
              <a:spLocks noChangeArrowheads="1"/>
            </p:cNvSpPr>
            <p:nvPr/>
          </p:nvSpPr>
          <p:spPr bwMode="auto">
            <a:xfrm>
              <a:off x="3305" y="931"/>
              <a:ext cx="14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7309" name="Rectangle 301"/>
            <p:cNvSpPr>
              <a:spLocks noChangeArrowheads="1"/>
            </p:cNvSpPr>
            <p:nvPr/>
          </p:nvSpPr>
          <p:spPr bwMode="auto">
            <a:xfrm>
              <a:off x="3495" y="903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10" name="Rectangle 302"/>
            <p:cNvSpPr>
              <a:spLocks noChangeArrowheads="1"/>
            </p:cNvSpPr>
            <p:nvPr/>
          </p:nvSpPr>
          <p:spPr bwMode="auto">
            <a:xfrm>
              <a:off x="3596" y="931"/>
              <a:ext cx="14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7311" name="Rectangle 303"/>
            <p:cNvSpPr>
              <a:spLocks noChangeArrowheads="1"/>
            </p:cNvSpPr>
            <p:nvPr/>
          </p:nvSpPr>
          <p:spPr bwMode="auto">
            <a:xfrm>
              <a:off x="3783" y="90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12" name="Rectangle 304"/>
            <p:cNvSpPr>
              <a:spLocks noChangeArrowheads="1"/>
            </p:cNvSpPr>
            <p:nvPr/>
          </p:nvSpPr>
          <p:spPr bwMode="auto">
            <a:xfrm>
              <a:off x="3873" y="931"/>
              <a:ext cx="16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7313" name="Rectangle 305"/>
            <p:cNvSpPr>
              <a:spLocks noChangeArrowheads="1"/>
            </p:cNvSpPr>
            <p:nvPr/>
          </p:nvSpPr>
          <p:spPr bwMode="auto">
            <a:xfrm>
              <a:off x="3783" y="71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14" name="Rectangle 306"/>
            <p:cNvSpPr>
              <a:spLocks noChangeArrowheads="1"/>
            </p:cNvSpPr>
            <p:nvPr/>
          </p:nvSpPr>
          <p:spPr bwMode="auto">
            <a:xfrm>
              <a:off x="3864" y="739"/>
              <a:ext cx="18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7315" name="Rectangle 307"/>
            <p:cNvSpPr>
              <a:spLocks noChangeArrowheads="1"/>
            </p:cNvSpPr>
            <p:nvPr/>
          </p:nvSpPr>
          <p:spPr bwMode="auto">
            <a:xfrm>
              <a:off x="3207" y="109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16" name="Rectangle 308"/>
            <p:cNvSpPr>
              <a:spLocks noChangeArrowheads="1"/>
            </p:cNvSpPr>
            <p:nvPr/>
          </p:nvSpPr>
          <p:spPr bwMode="auto">
            <a:xfrm>
              <a:off x="3312" y="1123"/>
              <a:ext cx="135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7317" name="Rectangle 309"/>
            <p:cNvSpPr>
              <a:spLocks noChangeArrowheads="1"/>
            </p:cNvSpPr>
            <p:nvPr/>
          </p:nvSpPr>
          <p:spPr bwMode="auto">
            <a:xfrm>
              <a:off x="3495" y="1095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18" name="Rectangle 310"/>
            <p:cNvSpPr>
              <a:spLocks noChangeArrowheads="1"/>
            </p:cNvSpPr>
            <p:nvPr/>
          </p:nvSpPr>
          <p:spPr bwMode="auto">
            <a:xfrm>
              <a:off x="3593" y="1123"/>
              <a:ext cx="14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7319" name="Rectangle 311"/>
            <p:cNvSpPr>
              <a:spLocks noChangeArrowheads="1"/>
            </p:cNvSpPr>
            <p:nvPr/>
          </p:nvSpPr>
          <p:spPr bwMode="auto">
            <a:xfrm>
              <a:off x="3783" y="109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20" name="Rectangle 312"/>
            <p:cNvSpPr>
              <a:spLocks noChangeArrowheads="1"/>
            </p:cNvSpPr>
            <p:nvPr/>
          </p:nvSpPr>
          <p:spPr bwMode="auto">
            <a:xfrm>
              <a:off x="3884" y="1123"/>
              <a:ext cx="14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7321" name="Rectangle 313"/>
            <p:cNvSpPr>
              <a:spLocks noChangeArrowheads="1"/>
            </p:cNvSpPr>
            <p:nvPr/>
          </p:nvSpPr>
          <p:spPr bwMode="auto">
            <a:xfrm>
              <a:off x="4071" y="109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22" name="Rectangle 314"/>
            <p:cNvSpPr>
              <a:spLocks noChangeArrowheads="1"/>
            </p:cNvSpPr>
            <p:nvPr/>
          </p:nvSpPr>
          <p:spPr bwMode="auto">
            <a:xfrm>
              <a:off x="4161" y="1123"/>
              <a:ext cx="16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7323" name="Rectangle 315"/>
            <p:cNvSpPr>
              <a:spLocks noChangeArrowheads="1"/>
            </p:cNvSpPr>
            <p:nvPr/>
          </p:nvSpPr>
          <p:spPr bwMode="auto">
            <a:xfrm>
              <a:off x="4359" y="109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24" name="Rectangle 316"/>
            <p:cNvSpPr>
              <a:spLocks noChangeArrowheads="1"/>
            </p:cNvSpPr>
            <p:nvPr/>
          </p:nvSpPr>
          <p:spPr bwMode="auto">
            <a:xfrm>
              <a:off x="4440" y="1123"/>
              <a:ext cx="18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7325" name="Rectangle 317"/>
            <p:cNvSpPr>
              <a:spLocks noChangeArrowheads="1"/>
            </p:cNvSpPr>
            <p:nvPr/>
          </p:nvSpPr>
          <p:spPr bwMode="auto">
            <a:xfrm>
              <a:off x="807" y="1095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26" name="Rectangle 318"/>
            <p:cNvSpPr>
              <a:spLocks noChangeArrowheads="1"/>
            </p:cNvSpPr>
            <p:nvPr/>
          </p:nvSpPr>
          <p:spPr bwMode="auto">
            <a:xfrm>
              <a:off x="929" y="1134"/>
              <a:ext cx="407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  <a:latin typeface="Courier New" pitchFamily="49" charset="0"/>
                </a:rPr>
                <a:t>0x014: </a:t>
              </a:r>
              <a:endParaRPr lang="en-US" dirty="0"/>
            </a:p>
          </p:txBody>
        </p:sp>
        <p:sp>
          <p:nvSpPr>
            <p:cNvPr id="427327" name="Rectangle 319"/>
            <p:cNvSpPr>
              <a:spLocks noChangeArrowheads="1"/>
            </p:cNvSpPr>
            <p:nvPr/>
          </p:nvSpPr>
          <p:spPr bwMode="auto">
            <a:xfrm>
              <a:off x="1365" y="1134"/>
              <a:ext cx="271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addq</a:t>
              </a:r>
              <a:endParaRPr lang="en-US" dirty="0"/>
            </a:p>
          </p:txBody>
        </p:sp>
        <p:sp>
          <p:nvSpPr>
            <p:cNvPr id="427328" name="Rectangle 320"/>
            <p:cNvSpPr>
              <a:spLocks noChangeArrowheads="1"/>
            </p:cNvSpPr>
            <p:nvPr/>
          </p:nvSpPr>
          <p:spPr bwMode="auto">
            <a:xfrm>
              <a:off x="1669" y="1134"/>
              <a:ext cx="134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/>
            </a:p>
          </p:txBody>
        </p:sp>
        <p:sp>
          <p:nvSpPr>
            <p:cNvPr id="427329" name="Rectangle 321"/>
            <p:cNvSpPr>
              <a:spLocks noChangeArrowheads="1"/>
            </p:cNvSpPr>
            <p:nvPr/>
          </p:nvSpPr>
          <p:spPr bwMode="auto">
            <a:xfrm>
              <a:off x="1768" y="1134"/>
              <a:ext cx="204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rdx</a:t>
              </a:r>
              <a:endParaRPr lang="en-US" dirty="0"/>
            </a:p>
          </p:txBody>
        </p:sp>
        <p:sp>
          <p:nvSpPr>
            <p:cNvPr id="427330" name="Rectangle 322"/>
            <p:cNvSpPr>
              <a:spLocks noChangeArrowheads="1"/>
            </p:cNvSpPr>
            <p:nvPr/>
          </p:nvSpPr>
          <p:spPr bwMode="auto">
            <a:xfrm>
              <a:off x="1937" y="1134"/>
              <a:ext cx="201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,%</a:t>
              </a:r>
              <a:endParaRPr lang="en-US"/>
            </a:p>
          </p:txBody>
        </p:sp>
        <p:sp>
          <p:nvSpPr>
            <p:cNvPr id="427331" name="Rectangle 323"/>
            <p:cNvSpPr>
              <a:spLocks noChangeArrowheads="1"/>
            </p:cNvSpPr>
            <p:nvPr/>
          </p:nvSpPr>
          <p:spPr bwMode="auto">
            <a:xfrm>
              <a:off x="2103" y="1134"/>
              <a:ext cx="204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rax</a:t>
              </a:r>
              <a:endParaRPr lang="en-US" dirty="0"/>
            </a:p>
          </p:txBody>
        </p:sp>
        <p:sp>
          <p:nvSpPr>
            <p:cNvPr id="427332" name="Rectangle 324"/>
            <p:cNvSpPr>
              <a:spLocks noChangeArrowheads="1"/>
            </p:cNvSpPr>
            <p:nvPr/>
          </p:nvSpPr>
          <p:spPr bwMode="auto">
            <a:xfrm>
              <a:off x="3495" y="1287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33" name="Rectangle 325"/>
            <p:cNvSpPr>
              <a:spLocks noChangeArrowheads="1"/>
            </p:cNvSpPr>
            <p:nvPr/>
          </p:nvSpPr>
          <p:spPr bwMode="auto">
            <a:xfrm>
              <a:off x="3600" y="1315"/>
              <a:ext cx="135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7334" name="Rectangle 326"/>
            <p:cNvSpPr>
              <a:spLocks noChangeArrowheads="1"/>
            </p:cNvSpPr>
            <p:nvPr/>
          </p:nvSpPr>
          <p:spPr bwMode="auto">
            <a:xfrm>
              <a:off x="3783" y="128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35" name="Rectangle 327"/>
            <p:cNvSpPr>
              <a:spLocks noChangeArrowheads="1"/>
            </p:cNvSpPr>
            <p:nvPr/>
          </p:nvSpPr>
          <p:spPr bwMode="auto">
            <a:xfrm>
              <a:off x="3881" y="1315"/>
              <a:ext cx="14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7336" name="Rectangle 328"/>
            <p:cNvSpPr>
              <a:spLocks noChangeArrowheads="1"/>
            </p:cNvSpPr>
            <p:nvPr/>
          </p:nvSpPr>
          <p:spPr bwMode="auto">
            <a:xfrm>
              <a:off x="4071" y="128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37" name="Rectangle 329"/>
            <p:cNvSpPr>
              <a:spLocks noChangeArrowheads="1"/>
            </p:cNvSpPr>
            <p:nvPr/>
          </p:nvSpPr>
          <p:spPr bwMode="auto">
            <a:xfrm>
              <a:off x="4172" y="1315"/>
              <a:ext cx="14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7338" name="Rectangle 330"/>
            <p:cNvSpPr>
              <a:spLocks noChangeArrowheads="1"/>
            </p:cNvSpPr>
            <p:nvPr/>
          </p:nvSpPr>
          <p:spPr bwMode="auto">
            <a:xfrm>
              <a:off x="4359" y="128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39" name="Rectangle 331"/>
            <p:cNvSpPr>
              <a:spLocks noChangeArrowheads="1"/>
            </p:cNvSpPr>
            <p:nvPr/>
          </p:nvSpPr>
          <p:spPr bwMode="auto">
            <a:xfrm>
              <a:off x="4449" y="1315"/>
              <a:ext cx="16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7340" name="Rectangle 332"/>
            <p:cNvSpPr>
              <a:spLocks noChangeArrowheads="1"/>
            </p:cNvSpPr>
            <p:nvPr/>
          </p:nvSpPr>
          <p:spPr bwMode="auto">
            <a:xfrm>
              <a:off x="4647" y="128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41" name="Rectangle 333"/>
            <p:cNvSpPr>
              <a:spLocks noChangeArrowheads="1"/>
            </p:cNvSpPr>
            <p:nvPr/>
          </p:nvSpPr>
          <p:spPr bwMode="auto">
            <a:xfrm>
              <a:off x="4728" y="1315"/>
              <a:ext cx="18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7342" name="Rectangle 334"/>
            <p:cNvSpPr>
              <a:spLocks noChangeArrowheads="1"/>
            </p:cNvSpPr>
            <p:nvPr/>
          </p:nvSpPr>
          <p:spPr bwMode="auto">
            <a:xfrm>
              <a:off x="807" y="1287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43" name="Rectangle 335"/>
            <p:cNvSpPr>
              <a:spLocks noChangeArrowheads="1"/>
            </p:cNvSpPr>
            <p:nvPr/>
          </p:nvSpPr>
          <p:spPr bwMode="auto">
            <a:xfrm>
              <a:off x="894" y="1326"/>
              <a:ext cx="747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  <a:latin typeface="Courier New" pitchFamily="49" charset="0"/>
                </a:rPr>
                <a:t>0x016: halt</a:t>
              </a:r>
              <a:endParaRPr lang="en-US" dirty="0"/>
            </a:p>
          </p:txBody>
        </p:sp>
        <p:sp>
          <p:nvSpPr>
            <p:cNvPr id="427344" name="Rectangle 336"/>
            <p:cNvSpPr>
              <a:spLocks noChangeArrowheads="1"/>
            </p:cNvSpPr>
            <p:nvPr/>
          </p:nvSpPr>
          <p:spPr bwMode="auto">
            <a:xfrm>
              <a:off x="807" y="519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45" name="Rectangle 337"/>
            <p:cNvSpPr>
              <a:spLocks noChangeArrowheads="1"/>
            </p:cNvSpPr>
            <p:nvPr/>
          </p:nvSpPr>
          <p:spPr bwMode="auto">
            <a:xfrm>
              <a:off x="898" y="553"/>
              <a:ext cx="804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Courier New" pitchFamily="49" charset="0"/>
                </a:rPr>
                <a:t># demo-h0.ys</a:t>
              </a:r>
              <a:endParaRPr lang="en-US"/>
            </a:p>
          </p:txBody>
        </p:sp>
        <p:sp>
          <p:nvSpPr>
            <p:cNvPr id="427346" name="Line 338"/>
            <p:cNvSpPr>
              <a:spLocks noChangeShapeType="1"/>
            </p:cNvSpPr>
            <p:nvPr/>
          </p:nvSpPr>
          <p:spPr bwMode="auto">
            <a:xfrm flipH="1">
              <a:off x="3015" y="1479"/>
              <a:ext cx="480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47" name="Line 339"/>
            <p:cNvSpPr>
              <a:spLocks noChangeShapeType="1"/>
            </p:cNvSpPr>
            <p:nvPr/>
          </p:nvSpPr>
          <p:spPr bwMode="auto">
            <a:xfrm>
              <a:off x="3783" y="1479"/>
              <a:ext cx="432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48" name="Rectangle 340"/>
            <p:cNvSpPr>
              <a:spLocks noChangeArrowheads="1"/>
            </p:cNvSpPr>
            <p:nvPr/>
          </p:nvSpPr>
          <p:spPr bwMode="auto">
            <a:xfrm>
              <a:off x="3015" y="2583"/>
              <a:ext cx="1201" cy="625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49" name="Rectangle 341"/>
            <p:cNvSpPr>
              <a:spLocks noChangeArrowheads="1"/>
            </p:cNvSpPr>
            <p:nvPr/>
          </p:nvSpPr>
          <p:spPr bwMode="auto">
            <a:xfrm>
              <a:off x="3572" y="2624"/>
              <a:ext cx="14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grpSp>
          <p:nvGrpSpPr>
            <p:cNvPr id="427419" name="Group 411"/>
            <p:cNvGrpSpPr>
              <a:grpSpLocks/>
            </p:cNvGrpSpPr>
            <p:nvPr/>
          </p:nvGrpSpPr>
          <p:grpSpPr bwMode="auto">
            <a:xfrm>
              <a:off x="3015" y="1719"/>
              <a:ext cx="1729" cy="2113"/>
              <a:chOff x="3015" y="1719"/>
              <a:chExt cx="1729" cy="2113"/>
            </a:xfrm>
          </p:grpSpPr>
          <p:sp>
            <p:nvSpPr>
              <p:cNvPr id="427350" name="Rectangle 342"/>
              <p:cNvSpPr>
                <a:spLocks noChangeArrowheads="1"/>
              </p:cNvSpPr>
              <p:nvPr/>
            </p:nvSpPr>
            <p:spPr bwMode="auto">
              <a:xfrm>
                <a:off x="3015" y="3207"/>
                <a:ext cx="1201" cy="625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7351" name="Rectangle 343"/>
              <p:cNvSpPr>
                <a:spLocks noChangeArrowheads="1"/>
              </p:cNvSpPr>
              <p:nvPr/>
            </p:nvSpPr>
            <p:spPr bwMode="auto">
              <a:xfrm>
                <a:off x="3569" y="3248"/>
                <a:ext cx="149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D</a:t>
                </a:r>
                <a:endParaRPr lang="en-US"/>
              </a:p>
            </p:txBody>
          </p:sp>
          <p:sp>
            <p:nvSpPr>
              <p:cNvPr id="427352" name="Rectangle 344"/>
              <p:cNvSpPr>
                <a:spLocks noChangeArrowheads="1"/>
              </p:cNvSpPr>
              <p:nvPr/>
            </p:nvSpPr>
            <p:spPr bwMode="auto">
              <a:xfrm>
                <a:off x="3015" y="3447"/>
                <a:ext cx="1201" cy="33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7353" name="Rectangle 345"/>
              <p:cNvSpPr>
                <a:spLocks noChangeArrowheads="1"/>
              </p:cNvSpPr>
              <p:nvPr/>
            </p:nvSpPr>
            <p:spPr bwMode="auto">
              <a:xfrm>
                <a:off x="3101" y="3479"/>
                <a:ext cx="21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valA</a:t>
                </a:r>
                <a:endParaRPr lang="en-US"/>
              </a:p>
            </p:txBody>
          </p:sp>
          <p:sp>
            <p:nvSpPr>
              <p:cNvPr id="427354" name="Rectangle 346"/>
              <p:cNvSpPr>
                <a:spLocks noChangeArrowheads="1"/>
              </p:cNvSpPr>
              <p:nvPr/>
            </p:nvSpPr>
            <p:spPr bwMode="auto">
              <a:xfrm>
                <a:off x="3325" y="3475"/>
                <a:ext cx="187" cy="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427355" name="Rectangle 347"/>
              <p:cNvSpPr>
                <a:spLocks noChangeArrowheads="1"/>
              </p:cNvSpPr>
              <p:nvPr/>
            </p:nvSpPr>
            <p:spPr bwMode="auto">
              <a:xfrm>
                <a:off x="3456" y="3479"/>
                <a:ext cx="161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/>
              </a:p>
            </p:txBody>
          </p:sp>
          <p:sp>
            <p:nvSpPr>
              <p:cNvPr id="427356" name="Rectangle 348"/>
              <p:cNvSpPr>
                <a:spLocks noChangeArrowheads="1"/>
              </p:cNvSpPr>
              <p:nvPr/>
            </p:nvSpPr>
            <p:spPr bwMode="auto">
              <a:xfrm>
                <a:off x="3568" y="3491"/>
                <a:ext cx="134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27357" name="Rectangle 349"/>
              <p:cNvSpPr>
                <a:spLocks noChangeArrowheads="1"/>
              </p:cNvSpPr>
              <p:nvPr/>
            </p:nvSpPr>
            <p:spPr bwMode="auto">
              <a:xfrm>
                <a:off x="3667" y="3491"/>
                <a:ext cx="204" cy="1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 err="1">
                    <a:solidFill>
                      <a:srgbClr val="000000"/>
                    </a:solidFill>
                    <a:latin typeface="Courier New" pitchFamily="49" charset="0"/>
                  </a:rPr>
                  <a:t>rdx</a:t>
                </a:r>
                <a:endParaRPr lang="en-US" dirty="0"/>
              </a:p>
            </p:txBody>
          </p:sp>
          <p:sp>
            <p:nvSpPr>
              <p:cNvPr id="427358" name="Rectangle 350"/>
              <p:cNvSpPr>
                <a:spLocks noChangeArrowheads="1"/>
              </p:cNvSpPr>
              <p:nvPr/>
            </p:nvSpPr>
            <p:spPr bwMode="auto">
              <a:xfrm>
                <a:off x="3836" y="3479"/>
                <a:ext cx="111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/>
              </a:p>
            </p:txBody>
          </p:sp>
          <p:sp>
            <p:nvSpPr>
              <p:cNvPr id="427359" name="Rectangle 351"/>
              <p:cNvSpPr>
                <a:spLocks noChangeArrowheads="1"/>
              </p:cNvSpPr>
              <p:nvPr/>
            </p:nvSpPr>
            <p:spPr bwMode="auto">
              <a:xfrm>
                <a:off x="3898" y="3479"/>
                <a:ext cx="145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/>
              </a:p>
            </p:txBody>
          </p:sp>
          <p:sp>
            <p:nvSpPr>
              <p:cNvPr id="427360" name="Rectangle 352"/>
              <p:cNvSpPr>
                <a:spLocks noChangeArrowheads="1"/>
              </p:cNvSpPr>
              <p:nvPr/>
            </p:nvSpPr>
            <p:spPr bwMode="auto">
              <a:xfrm>
                <a:off x="3994" y="3479"/>
                <a:ext cx="111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0</a:t>
                </a:r>
                <a:endParaRPr lang="en-US"/>
              </a:p>
            </p:txBody>
          </p:sp>
          <p:sp>
            <p:nvSpPr>
              <p:cNvPr id="427361" name="Rectangle 353"/>
              <p:cNvSpPr>
                <a:spLocks noChangeArrowheads="1"/>
              </p:cNvSpPr>
              <p:nvPr/>
            </p:nvSpPr>
            <p:spPr bwMode="auto">
              <a:xfrm>
                <a:off x="3101" y="3626"/>
                <a:ext cx="21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valB</a:t>
                </a:r>
                <a:endParaRPr lang="en-US"/>
              </a:p>
            </p:txBody>
          </p:sp>
          <p:sp>
            <p:nvSpPr>
              <p:cNvPr id="427362" name="Rectangle 354"/>
              <p:cNvSpPr>
                <a:spLocks noChangeArrowheads="1"/>
              </p:cNvSpPr>
              <p:nvPr/>
            </p:nvSpPr>
            <p:spPr bwMode="auto">
              <a:xfrm>
                <a:off x="3325" y="3622"/>
                <a:ext cx="187" cy="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427363" name="Rectangle 355"/>
              <p:cNvSpPr>
                <a:spLocks noChangeArrowheads="1"/>
              </p:cNvSpPr>
              <p:nvPr/>
            </p:nvSpPr>
            <p:spPr bwMode="auto">
              <a:xfrm>
                <a:off x="3456" y="3626"/>
                <a:ext cx="161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/>
              </a:p>
            </p:txBody>
          </p:sp>
          <p:sp>
            <p:nvSpPr>
              <p:cNvPr id="427364" name="Rectangle 356"/>
              <p:cNvSpPr>
                <a:spLocks noChangeArrowheads="1"/>
              </p:cNvSpPr>
              <p:nvPr/>
            </p:nvSpPr>
            <p:spPr bwMode="auto">
              <a:xfrm>
                <a:off x="3568" y="3638"/>
                <a:ext cx="134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27365" name="Rectangle 357"/>
              <p:cNvSpPr>
                <a:spLocks noChangeArrowheads="1"/>
              </p:cNvSpPr>
              <p:nvPr/>
            </p:nvSpPr>
            <p:spPr bwMode="auto">
              <a:xfrm>
                <a:off x="3667" y="3638"/>
                <a:ext cx="204" cy="1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 err="1">
                    <a:solidFill>
                      <a:srgbClr val="000000"/>
                    </a:solidFill>
                    <a:latin typeface="Courier New" pitchFamily="49" charset="0"/>
                  </a:rPr>
                  <a:t>rax</a:t>
                </a:r>
                <a:endParaRPr lang="en-US" dirty="0"/>
              </a:p>
            </p:txBody>
          </p:sp>
          <p:sp>
            <p:nvSpPr>
              <p:cNvPr id="427366" name="Rectangle 358"/>
              <p:cNvSpPr>
                <a:spLocks noChangeArrowheads="1"/>
              </p:cNvSpPr>
              <p:nvPr/>
            </p:nvSpPr>
            <p:spPr bwMode="auto">
              <a:xfrm>
                <a:off x="3836" y="3626"/>
                <a:ext cx="111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/>
              </a:p>
            </p:txBody>
          </p:sp>
          <p:sp>
            <p:nvSpPr>
              <p:cNvPr id="427367" name="Rectangle 359"/>
              <p:cNvSpPr>
                <a:spLocks noChangeArrowheads="1"/>
              </p:cNvSpPr>
              <p:nvPr/>
            </p:nvSpPr>
            <p:spPr bwMode="auto">
              <a:xfrm>
                <a:off x="3898" y="3626"/>
                <a:ext cx="145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/>
              </a:p>
            </p:txBody>
          </p:sp>
          <p:sp>
            <p:nvSpPr>
              <p:cNvPr id="427368" name="Rectangle 360"/>
              <p:cNvSpPr>
                <a:spLocks noChangeArrowheads="1"/>
              </p:cNvSpPr>
              <p:nvPr/>
            </p:nvSpPr>
            <p:spPr bwMode="auto">
              <a:xfrm>
                <a:off x="3994" y="3626"/>
                <a:ext cx="111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0</a:t>
                </a:r>
                <a:endParaRPr lang="en-US"/>
              </a:p>
            </p:txBody>
          </p:sp>
          <p:sp>
            <p:nvSpPr>
              <p:cNvPr id="427369" name="Rectangle 361"/>
              <p:cNvSpPr>
                <a:spLocks noChangeArrowheads="1"/>
              </p:cNvSpPr>
              <p:nvPr/>
            </p:nvSpPr>
            <p:spPr bwMode="auto">
              <a:xfrm>
                <a:off x="3015" y="3207"/>
                <a:ext cx="1201" cy="625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7370" name="Rectangle 362"/>
              <p:cNvSpPr>
                <a:spLocks noChangeArrowheads="1"/>
              </p:cNvSpPr>
              <p:nvPr/>
            </p:nvSpPr>
            <p:spPr bwMode="auto">
              <a:xfrm>
                <a:off x="3569" y="3248"/>
                <a:ext cx="149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D</a:t>
                </a:r>
                <a:endParaRPr lang="en-US"/>
              </a:p>
            </p:txBody>
          </p:sp>
          <p:sp>
            <p:nvSpPr>
              <p:cNvPr id="427371" name="Rectangle 363"/>
              <p:cNvSpPr>
                <a:spLocks noChangeArrowheads="1"/>
              </p:cNvSpPr>
              <p:nvPr/>
            </p:nvSpPr>
            <p:spPr bwMode="auto">
              <a:xfrm>
                <a:off x="3015" y="3447"/>
                <a:ext cx="1201" cy="33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7372" name="Rectangle 364"/>
              <p:cNvSpPr>
                <a:spLocks noChangeArrowheads="1"/>
              </p:cNvSpPr>
              <p:nvPr/>
            </p:nvSpPr>
            <p:spPr bwMode="auto">
              <a:xfrm>
                <a:off x="3101" y="3479"/>
                <a:ext cx="21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valA</a:t>
                </a:r>
                <a:endParaRPr lang="en-US"/>
              </a:p>
            </p:txBody>
          </p:sp>
          <p:sp>
            <p:nvSpPr>
              <p:cNvPr id="427373" name="Rectangle 365"/>
              <p:cNvSpPr>
                <a:spLocks noChangeArrowheads="1"/>
              </p:cNvSpPr>
              <p:nvPr/>
            </p:nvSpPr>
            <p:spPr bwMode="auto">
              <a:xfrm>
                <a:off x="3325" y="3475"/>
                <a:ext cx="187" cy="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427374" name="Rectangle 366"/>
              <p:cNvSpPr>
                <a:spLocks noChangeArrowheads="1"/>
              </p:cNvSpPr>
              <p:nvPr/>
            </p:nvSpPr>
            <p:spPr bwMode="auto">
              <a:xfrm>
                <a:off x="3456" y="3479"/>
                <a:ext cx="161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/>
              </a:p>
            </p:txBody>
          </p:sp>
          <p:sp>
            <p:nvSpPr>
              <p:cNvPr id="427375" name="Rectangle 367"/>
              <p:cNvSpPr>
                <a:spLocks noChangeArrowheads="1"/>
              </p:cNvSpPr>
              <p:nvPr/>
            </p:nvSpPr>
            <p:spPr bwMode="auto">
              <a:xfrm>
                <a:off x="3568" y="3491"/>
                <a:ext cx="134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27376" name="Rectangle 368"/>
              <p:cNvSpPr>
                <a:spLocks noChangeArrowheads="1"/>
              </p:cNvSpPr>
              <p:nvPr/>
            </p:nvSpPr>
            <p:spPr bwMode="auto">
              <a:xfrm>
                <a:off x="3667" y="3491"/>
                <a:ext cx="204" cy="1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 err="1">
                    <a:solidFill>
                      <a:srgbClr val="000000"/>
                    </a:solidFill>
                    <a:latin typeface="Courier New" pitchFamily="49" charset="0"/>
                  </a:rPr>
                  <a:t>rdx</a:t>
                </a:r>
                <a:endParaRPr lang="en-US" dirty="0"/>
              </a:p>
            </p:txBody>
          </p:sp>
          <p:sp>
            <p:nvSpPr>
              <p:cNvPr id="427377" name="Rectangle 369"/>
              <p:cNvSpPr>
                <a:spLocks noChangeArrowheads="1"/>
              </p:cNvSpPr>
              <p:nvPr/>
            </p:nvSpPr>
            <p:spPr bwMode="auto">
              <a:xfrm>
                <a:off x="3836" y="3479"/>
                <a:ext cx="111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/>
              </a:p>
            </p:txBody>
          </p:sp>
          <p:sp>
            <p:nvSpPr>
              <p:cNvPr id="427378" name="Rectangle 370"/>
              <p:cNvSpPr>
                <a:spLocks noChangeArrowheads="1"/>
              </p:cNvSpPr>
              <p:nvPr/>
            </p:nvSpPr>
            <p:spPr bwMode="auto">
              <a:xfrm>
                <a:off x="3898" y="3479"/>
                <a:ext cx="145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/>
              </a:p>
            </p:txBody>
          </p:sp>
          <p:sp>
            <p:nvSpPr>
              <p:cNvPr id="427379" name="Rectangle 371"/>
              <p:cNvSpPr>
                <a:spLocks noChangeArrowheads="1"/>
              </p:cNvSpPr>
              <p:nvPr/>
            </p:nvSpPr>
            <p:spPr bwMode="auto">
              <a:xfrm>
                <a:off x="3994" y="3479"/>
                <a:ext cx="111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0</a:t>
                </a:r>
                <a:endParaRPr lang="en-US"/>
              </a:p>
            </p:txBody>
          </p:sp>
          <p:sp>
            <p:nvSpPr>
              <p:cNvPr id="427380" name="Rectangle 372"/>
              <p:cNvSpPr>
                <a:spLocks noChangeArrowheads="1"/>
              </p:cNvSpPr>
              <p:nvPr/>
            </p:nvSpPr>
            <p:spPr bwMode="auto">
              <a:xfrm>
                <a:off x="3101" y="3626"/>
                <a:ext cx="21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valB</a:t>
                </a:r>
                <a:endParaRPr lang="en-US"/>
              </a:p>
            </p:txBody>
          </p:sp>
          <p:sp>
            <p:nvSpPr>
              <p:cNvPr id="427381" name="Rectangle 373"/>
              <p:cNvSpPr>
                <a:spLocks noChangeArrowheads="1"/>
              </p:cNvSpPr>
              <p:nvPr/>
            </p:nvSpPr>
            <p:spPr bwMode="auto">
              <a:xfrm>
                <a:off x="3325" y="3622"/>
                <a:ext cx="187" cy="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427382" name="Rectangle 374"/>
              <p:cNvSpPr>
                <a:spLocks noChangeArrowheads="1"/>
              </p:cNvSpPr>
              <p:nvPr/>
            </p:nvSpPr>
            <p:spPr bwMode="auto">
              <a:xfrm>
                <a:off x="3456" y="3626"/>
                <a:ext cx="161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/>
              </a:p>
            </p:txBody>
          </p:sp>
          <p:sp>
            <p:nvSpPr>
              <p:cNvPr id="427383" name="Rectangle 375"/>
              <p:cNvSpPr>
                <a:spLocks noChangeArrowheads="1"/>
              </p:cNvSpPr>
              <p:nvPr/>
            </p:nvSpPr>
            <p:spPr bwMode="auto">
              <a:xfrm>
                <a:off x="3568" y="3638"/>
                <a:ext cx="134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27384" name="Rectangle 376"/>
              <p:cNvSpPr>
                <a:spLocks noChangeArrowheads="1"/>
              </p:cNvSpPr>
              <p:nvPr/>
            </p:nvSpPr>
            <p:spPr bwMode="auto">
              <a:xfrm>
                <a:off x="3667" y="3638"/>
                <a:ext cx="204" cy="1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 err="1">
                    <a:solidFill>
                      <a:srgbClr val="000000"/>
                    </a:solidFill>
                    <a:latin typeface="Courier New" pitchFamily="49" charset="0"/>
                  </a:rPr>
                  <a:t>rax</a:t>
                </a:r>
                <a:endParaRPr lang="en-US" dirty="0"/>
              </a:p>
            </p:txBody>
          </p:sp>
          <p:sp>
            <p:nvSpPr>
              <p:cNvPr id="427385" name="Rectangle 377"/>
              <p:cNvSpPr>
                <a:spLocks noChangeArrowheads="1"/>
              </p:cNvSpPr>
              <p:nvPr/>
            </p:nvSpPr>
            <p:spPr bwMode="auto">
              <a:xfrm>
                <a:off x="3836" y="3626"/>
                <a:ext cx="111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/>
              </a:p>
            </p:txBody>
          </p:sp>
          <p:sp>
            <p:nvSpPr>
              <p:cNvPr id="427386" name="Rectangle 378"/>
              <p:cNvSpPr>
                <a:spLocks noChangeArrowheads="1"/>
              </p:cNvSpPr>
              <p:nvPr/>
            </p:nvSpPr>
            <p:spPr bwMode="auto">
              <a:xfrm>
                <a:off x="3898" y="3626"/>
                <a:ext cx="145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/>
              </a:p>
            </p:txBody>
          </p:sp>
          <p:sp>
            <p:nvSpPr>
              <p:cNvPr id="427387" name="Rectangle 379"/>
              <p:cNvSpPr>
                <a:spLocks noChangeArrowheads="1"/>
              </p:cNvSpPr>
              <p:nvPr/>
            </p:nvSpPr>
            <p:spPr bwMode="auto">
              <a:xfrm>
                <a:off x="3994" y="3626"/>
                <a:ext cx="111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0</a:t>
                </a:r>
                <a:endParaRPr lang="en-US"/>
              </a:p>
            </p:txBody>
          </p:sp>
          <p:sp>
            <p:nvSpPr>
              <p:cNvPr id="427388" name="Rectangle 380"/>
              <p:cNvSpPr>
                <a:spLocks noChangeArrowheads="1"/>
              </p:cNvSpPr>
              <p:nvPr/>
            </p:nvSpPr>
            <p:spPr bwMode="auto">
              <a:xfrm>
                <a:off x="3015" y="1719"/>
                <a:ext cx="1201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7389" name="Rectangle 381"/>
              <p:cNvSpPr>
                <a:spLocks noChangeArrowheads="1"/>
              </p:cNvSpPr>
              <p:nvPr/>
            </p:nvSpPr>
            <p:spPr bwMode="auto">
              <a:xfrm>
                <a:off x="3403" y="1757"/>
                <a:ext cx="480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Cycle 4</a:t>
                </a:r>
                <a:endParaRPr lang="en-US"/>
              </a:p>
            </p:txBody>
          </p:sp>
          <p:grpSp>
            <p:nvGrpSpPr>
              <p:cNvPr id="427392" name="Group 384"/>
              <p:cNvGrpSpPr>
                <a:grpSpLocks/>
              </p:cNvGrpSpPr>
              <p:nvPr/>
            </p:nvGrpSpPr>
            <p:grpSpPr bwMode="auto">
              <a:xfrm>
                <a:off x="4071" y="3495"/>
                <a:ext cx="336" cy="149"/>
                <a:chOff x="4071" y="3495"/>
                <a:chExt cx="336" cy="149"/>
              </a:xfrm>
            </p:grpSpPr>
            <p:sp>
              <p:nvSpPr>
                <p:cNvPr id="427390" name="Line 382"/>
                <p:cNvSpPr>
                  <a:spLocks noChangeShapeType="1"/>
                </p:cNvSpPr>
                <p:nvPr/>
              </p:nvSpPr>
              <p:spPr bwMode="auto">
                <a:xfrm flipH="1">
                  <a:off x="4126" y="3495"/>
                  <a:ext cx="281" cy="1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7391" name="Freeform 383"/>
                <p:cNvSpPr>
                  <a:spLocks/>
                </p:cNvSpPr>
                <p:nvPr/>
              </p:nvSpPr>
              <p:spPr bwMode="auto">
                <a:xfrm>
                  <a:off x="4071" y="3586"/>
                  <a:ext cx="70" cy="58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0" y="53"/>
                    </a:cxn>
                    <a:cxn ang="0">
                      <a:pos x="70" y="58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70" h="58">
                      <a:moveTo>
                        <a:pt x="46" y="0"/>
                      </a:moveTo>
                      <a:lnTo>
                        <a:pt x="0" y="53"/>
                      </a:lnTo>
                      <a:lnTo>
                        <a:pt x="70" y="58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27393" name="Rectangle 385"/>
              <p:cNvSpPr>
                <a:spLocks noChangeArrowheads="1"/>
              </p:cNvSpPr>
              <p:nvPr/>
            </p:nvSpPr>
            <p:spPr bwMode="auto">
              <a:xfrm>
                <a:off x="4379" y="3351"/>
                <a:ext cx="365" cy="1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7394" name="Rectangle 386"/>
              <p:cNvSpPr>
                <a:spLocks noChangeArrowheads="1"/>
              </p:cNvSpPr>
              <p:nvPr/>
            </p:nvSpPr>
            <p:spPr bwMode="auto">
              <a:xfrm>
                <a:off x="4437" y="3387"/>
                <a:ext cx="297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i="1">
                    <a:solidFill>
                      <a:srgbClr val="000000"/>
                    </a:solidFill>
                  </a:rPr>
                  <a:t>Error</a:t>
                </a:r>
                <a:endParaRPr lang="en-US"/>
              </a:p>
            </p:txBody>
          </p:sp>
          <p:sp>
            <p:nvSpPr>
              <p:cNvPr id="427395" name="Rectangle 387"/>
              <p:cNvSpPr>
                <a:spLocks noChangeArrowheads="1"/>
              </p:cNvSpPr>
              <p:nvPr/>
            </p:nvSpPr>
            <p:spPr bwMode="auto">
              <a:xfrm>
                <a:off x="3015" y="1959"/>
                <a:ext cx="1201" cy="625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7396" name="Rectangle 388"/>
              <p:cNvSpPr>
                <a:spLocks noChangeArrowheads="1"/>
              </p:cNvSpPr>
              <p:nvPr/>
            </p:nvSpPr>
            <p:spPr bwMode="auto">
              <a:xfrm>
                <a:off x="3561" y="2000"/>
                <a:ext cx="16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M</a:t>
                </a:r>
                <a:endParaRPr lang="en-US"/>
              </a:p>
            </p:txBody>
          </p:sp>
          <p:sp>
            <p:nvSpPr>
              <p:cNvPr id="427397" name="Rectangle 389"/>
              <p:cNvSpPr>
                <a:spLocks noChangeArrowheads="1"/>
              </p:cNvSpPr>
              <p:nvPr/>
            </p:nvSpPr>
            <p:spPr bwMode="auto">
              <a:xfrm>
                <a:off x="3015" y="2151"/>
                <a:ext cx="1201" cy="33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7398" name="Rectangle 390"/>
              <p:cNvSpPr>
                <a:spLocks noChangeArrowheads="1"/>
              </p:cNvSpPr>
              <p:nvPr/>
            </p:nvSpPr>
            <p:spPr bwMode="auto">
              <a:xfrm>
                <a:off x="3077" y="2190"/>
                <a:ext cx="204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M_</a:t>
                </a:r>
                <a:endParaRPr lang="en-US"/>
              </a:p>
            </p:txBody>
          </p:sp>
          <p:sp>
            <p:nvSpPr>
              <p:cNvPr id="427399" name="Rectangle 391"/>
              <p:cNvSpPr>
                <a:spLocks noChangeArrowheads="1"/>
              </p:cNvSpPr>
              <p:nvPr/>
            </p:nvSpPr>
            <p:spPr bwMode="auto">
              <a:xfrm>
                <a:off x="3256" y="2190"/>
                <a:ext cx="21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valE</a:t>
                </a:r>
                <a:endParaRPr lang="en-US"/>
              </a:p>
            </p:txBody>
          </p:sp>
          <p:sp>
            <p:nvSpPr>
              <p:cNvPr id="427400" name="Rectangle 392"/>
              <p:cNvSpPr>
                <a:spLocks noChangeArrowheads="1"/>
              </p:cNvSpPr>
              <p:nvPr/>
            </p:nvSpPr>
            <p:spPr bwMode="auto">
              <a:xfrm>
                <a:off x="3480" y="2190"/>
                <a:ext cx="269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10</a:t>
                </a:r>
                <a:endParaRPr lang="en-US"/>
              </a:p>
            </p:txBody>
          </p:sp>
          <p:sp>
            <p:nvSpPr>
              <p:cNvPr id="427401" name="Rectangle 393"/>
              <p:cNvSpPr>
                <a:spLocks noChangeArrowheads="1"/>
              </p:cNvSpPr>
              <p:nvPr/>
            </p:nvSpPr>
            <p:spPr bwMode="auto">
              <a:xfrm>
                <a:off x="3077" y="2329"/>
                <a:ext cx="204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M_</a:t>
                </a:r>
                <a:endParaRPr lang="en-US"/>
              </a:p>
            </p:txBody>
          </p:sp>
          <p:sp>
            <p:nvSpPr>
              <p:cNvPr id="427402" name="Rectangle 394"/>
              <p:cNvSpPr>
                <a:spLocks noChangeArrowheads="1"/>
              </p:cNvSpPr>
              <p:nvPr/>
            </p:nvSpPr>
            <p:spPr bwMode="auto">
              <a:xfrm>
                <a:off x="3256" y="2329"/>
                <a:ext cx="224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dstE</a:t>
                </a:r>
                <a:endParaRPr lang="en-US"/>
              </a:p>
            </p:txBody>
          </p:sp>
          <p:sp>
            <p:nvSpPr>
              <p:cNvPr id="427403" name="Rectangle 395"/>
              <p:cNvSpPr>
                <a:spLocks noChangeArrowheads="1"/>
              </p:cNvSpPr>
              <p:nvPr/>
            </p:nvSpPr>
            <p:spPr bwMode="auto">
              <a:xfrm>
                <a:off x="3487" y="2329"/>
                <a:ext cx="145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/>
              </a:p>
            </p:txBody>
          </p:sp>
          <p:sp>
            <p:nvSpPr>
              <p:cNvPr id="427404" name="Rectangle 396"/>
              <p:cNvSpPr>
                <a:spLocks noChangeArrowheads="1"/>
              </p:cNvSpPr>
              <p:nvPr/>
            </p:nvSpPr>
            <p:spPr bwMode="auto">
              <a:xfrm>
                <a:off x="3583" y="2341"/>
                <a:ext cx="134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27405" name="Rectangle 397"/>
              <p:cNvSpPr>
                <a:spLocks noChangeArrowheads="1"/>
              </p:cNvSpPr>
              <p:nvPr/>
            </p:nvSpPr>
            <p:spPr bwMode="auto">
              <a:xfrm>
                <a:off x="3682" y="2341"/>
                <a:ext cx="204" cy="1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 err="1">
                    <a:solidFill>
                      <a:srgbClr val="000000"/>
                    </a:solidFill>
                    <a:latin typeface="Courier New" pitchFamily="49" charset="0"/>
                  </a:rPr>
                  <a:t>rdx</a:t>
                </a:r>
                <a:endParaRPr lang="en-US" dirty="0"/>
              </a:p>
            </p:txBody>
          </p:sp>
          <p:grpSp>
            <p:nvGrpSpPr>
              <p:cNvPr id="427408" name="Group 400"/>
              <p:cNvGrpSpPr>
                <a:grpSpLocks/>
              </p:cNvGrpSpPr>
              <p:nvPr/>
            </p:nvGrpSpPr>
            <p:grpSpPr bwMode="auto">
              <a:xfrm>
                <a:off x="4071" y="3447"/>
                <a:ext cx="336" cy="70"/>
                <a:chOff x="4071" y="3447"/>
                <a:chExt cx="336" cy="70"/>
              </a:xfrm>
            </p:grpSpPr>
            <p:sp>
              <p:nvSpPr>
                <p:cNvPr id="427406" name="Line 398"/>
                <p:cNvSpPr>
                  <a:spLocks noChangeShapeType="1"/>
                </p:cNvSpPr>
                <p:nvPr/>
              </p:nvSpPr>
              <p:spPr bwMode="auto">
                <a:xfrm flipH="1">
                  <a:off x="4130" y="3447"/>
                  <a:ext cx="277" cy="3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7407" name="Freeform 399"/>
                <p:cNvSpPr>
                  <a:spLocks/>
                </p:cNvSpPr>
                <p:nvPr/>
              </p:nvSpPr>
              <p:spPr bwMode="auto">
                <a:xfrm>
                  <a:off x="4071" y="3455"/>
                  <a:ext cx="67" cy="62"/>
                </a:xfrm>
                <a:custGeom>
                  <a:avLst/>
                  <a:gdLst/>
                  <a:ahLst/>
                  <a:cxnLst>
                    <a:cxn ang="0">
                      <a:pos x="58" y="0"/>
                    </a:cxn>
                    <a:cxn ang="0">
                      <a:pos x="0" y="40"/>
                    </a:cxn>
                    <a:cxn ang="0">
                      <a:pos x="67" y="62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67" h="62">
                      <a:moveTo>
                        <a:pt x="58" y="0"/>
                      </a:moveTo>
                      <a:lnTo>
                        <a:pt x="0" y="40"/>
                      </a:lnTo>
                      <a:lnTo>
                        <a:pt x="67" y="62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27409" name="Rectangle 401"/>
              <p:cNvSpPr>
                <a:spLocks noChangeArrowheads="1"/>
              </p:cNvSpPr>
              <p:nvPr/>
            </p:nvSpPr>
            <p:spPr bwMode="auto">
              <a:xfrm>
                <a:off x="3015" y="2775"/>
                <a:ext cx="1201" cy="33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7410" name="Rectangle 402"/>
              <p:cNvSpPr>
                <a:spLocks noChangeArrowheads="1"/>
              </p:cNvSpPr>
              <p:nvPr/>
            </p:nvSpPr>
            <p:spPr bwMode="auto">
              <a:xfrm>
                <a:off x="3077" y="2815"/>
                <a:ext cx="173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e_</a:t>
                </a:r>
                <a:endParaRPr lang="en-US"/>
              </a:p>
            </p:txBody>
          </p:sp>
          <p:sp>
            <p:nvSpPr>
              <p:cNvPr id="427411" name="Rectangle 403"/>
              <p:cNvSpPr>
                <a:spLocks noChangeArrowheads="1"/>
              </p:cNvSpPr>
              <p:nvPr/>
            </p:nvSpPr>
            <p:spPr bwMode="auto">
              <a:xfrm>
                <a:off x="3225" y="2815"/>
                <a:ext cx="21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valE</a:t>
                </a:r>
                <a:endParaRPr lang="en-US"/>
              </a:p>
            </p:txBody>
          </p:sp>
          <p:sp>
            <p:nvSpPr>
              <p:cNvPr id="427412" name="Rectangle 404"/>
              <p:cNvSpPr>
                <a:spLocks noChangeArrowheads="1"/>
              </p:cNvSpPr>
              <p:nvPr/>
            </p:nvSpPr>
            <p:spPr bwMode="auto">
              <a:xfrm>
                <a:off x="3449" y="2811"/>
                <a:ext cx="187" cy="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427413" name="Rectangle 405"/>
              <p:cNvSpPr>
                <a:spLocks noChangeArrowheads="1"/>
              </p:cNvSpPr>
              <p:nvPr/>
            </p:nvSpPr>
            <p:spPr bwMode="auto">
              <a:xfrm>
                <a:off x="3580" y="2815"/>
                <a:ext cx="520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0 + 3 = 3 </a:t>
                </a:r>
                <a:endParaRPr lang="en-US"/>
              </a:p>
            </p:txBody>
          </p:sp>
          <p:sp>
            <p:nvSpPr>
              <p:cNvPr id="427414" name="Rectangle 406"/>
              <p:cNvSpPr>
                <a:spLocks noChangeArrowheads="1"/>
              </p:cNvSpPr>
              <p:nvPr/>
            </p:nvSpPr>
            <p:spPr bwMode="auto">
              <a:xfrm>
                <a:off x="3077" y="2953"/>
                <a:ext cx="186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E_</a:t>
                </a:r>
                <a:endParaRPr lang="en-US"/>
              </a:p>
            </p:txBody>
          </p:sp>
          <p:sp>
            <p:nvSpPr>
              <p:cNvPr id="427415" name="Rectangle 407"/>
              <p:cNvSpPr>
                <a:spLocks noChangeArrowheads="1"/>
              </p:cNvSpPr>
              <p:nvPr/>
            </p:nvSpPr>
            <p:spPr bwMode="auto">
              <a:xfrm>
                <a:off x="3238" y="2953"/>
                <a:ext cx="224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dstE</a:t>
                </a:r>
                <a:endParaRPr lang="en-US"/>
              </a:p>
            </p:txBody>
          </p:sp>
          <p:sp>
            <p:nvSpPr>
              <p:cNvPr id="427416" name="Rectangle 408"/>
              <p:cNvSpPr>
                <a:spLocks noChangeArrowheads="1"/>
              </p:cNvSpPr>
              <p:nvPr/>
            </p:nvSpPr>
            <p:spPr bwMode="auto">
              <a:xfrm>
                <a:off x="3469" y="2953"/>
                <a:ext cx="145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/>
              </a:p>
            </p:txBody>
          </p:sp>
          <p:sp>
            <p:nvSpPr>
              <p:cNvPr id="427417" name="Rectangle 409"/>
              <p:cNvSpPr>
                <a:spLocks noChangeArrowheads="1"/>
              </p:cNvSpPr>
              <p:nvPr/>
            </p:nvSpPr>
            <p:spPr bwMode="auto">
              <a:xfrm>
                <a:off x="3565" y="2965"/>
                <a:ext cx="134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27418" name="Rectangle 410"/>
              <p:cNvSpPr>
                <a:spLocks noChangeArrowheads="1"/>
              </p:cNvSpPr>
              <p:nvPr/>
            </p:nvSpPr>
            <p:spPr bwMode="auto">
              <a:xfrm>
                <a:off x="3664" y="2965"/>
                <a:ext cx="204" cy="1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 err="1">
                    <a:solidFill>
                      <a:srgbClr val="000000"/>
                    </a:solidFill>
                    <a:latin typeface="Courier New" pitchFamily="49" charset="0"/>
                  </a:rPr>
                  <a:t>rax</a:t>
                </a:r>
                <a:endParaRPr lang="en-US" dirty="0"/>
              </a:p>
            </p:txBody>
          </p:sp>
        </p:grpSp>
      </p:grp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8587"/>
            <a:ext cx="8704263" cy="779463"/>
          </a:xfrm>
        </p:spPr>
        <p:txBody>
          <a:bodyPr/>
          <a:lstStyle/>
          <a:p>
            <a:r>
              <a:rPr lang="en-US" dirty="0"/>
              <a:t>Data Dependencies: 1 </a:t>
            </a:r>
            <a:r>
              <a:rPr lang="en-US" dirty="0" err="1"/>
              <a:t>Nop</a:t>
            </a:r>
            <a:endParaRPr lang="en-US" dirty="0"/>
          </a:p>
        </p:txBody>
      </p:sp>
      <p:grpSp>
        <p:nvGrpSpPr>
          <p:cNvPr id="426659" name="Group 675"/>
          <p:cNvGrpSpPr>
            <a:grpSpLocks/>
          </p:cNvGrpSpPr>
          <p:nvPr/>
        </p:nvGrpSpPr>
        <p:grpSpPr bwMode="auto">
          <a:xfrm>
            <a:off x="1066800" y="685800"/>
            <a:ext cx="7011988" cy="6097588"/>
            <a:chOff x="663" y="231"/>
            <a:chExt cx="4417" cy="3841"/>
          </a:xfrm>
        </p:grpSpPr>
        <p:sp>
          <p:nvSpPr>
            <p:cNvPr id="426453" name="Rectangle 469"/>
            <p:cNvSpPr>
              <a:spLocks noChangeArrowheads="1"/>
            </p:cNvSpPr>
            <p:nvPr/>
          </p:nvSpPr>
          <p:spPr bwMode="auto">
            <a:xfrm>
              <a:off x="663" y="471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454" name="Rectangle 470"/>
            <p:cNvSpPr>
              <a:spLocks noChangeArrowheads="1"/>
            </p:cNvSpPr>
            <p:nvPr/>
          </p:nvSpPr>
          <p:spPr bwMode="auto">
            <a:xfrm>
              <a:off x="754" y="510"/>
              <a:ext cx="469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0x000: </a:t>
              </a:r>
              <a:endParaRPr lang="en-US"/>
            </a:p>
          </p:txBody>
        </p:sp>
        <p:sp>
          <p:nvSpPr>
            <p:cNvPr id="426455" name="Rectangle 471"/>
            <p:cNvSpPr>
              <a:spLocks noChangeArrowheads="1"/>
            </p:cNvSpPr>
            <p:nvPr/>
          </p:nvSpPr>
          <p:spPr bwMode="auto">
            <a:xfrm>
              <a:off x="1254" y="510"/>
              <a:ext cx="407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irmovq</a:t>
              </a:r>
              <a:r>
                <a:rPr lang="en-US" sz="1400" b="0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endParaRPr lang="en-US" dirty="0"/>
            </a:p>
          </p:txBody>
        </p:sp>
        <p:sp>
          <p:nvSpPr>
            <p:cNvPr id="426456" name="Rectangle 472"/>
            <p:cNvSpPr>
              <a:spLocks noChangeArrowheads="1"/>
            </p:cNvSpPr>
            <p:nvPr/>
          </p:nvSpPr>
          <p:spPr bwMode="auto">
            <a:xfrm>
              <a:off x="1692" y="510"/>
              <a:ext cx="335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$10,%</a:t>
              </a:r>
              <a:endParaRPr lang="en-US"/>
            </a:p>
          </p:txBody>
        </p:sp>
        <p:sp>
          <p:nvSpPr>
            <p:cNvPr id="426457" name="Rectangle 473"/>
            <p:cNvSpPr>
              <a:spLocks noChangeArrowheads="1"/>
            </p:cNvSpPr>
            <p:nvPr/>
          </p:nvSpPr>
          <p:spPr bwMode="auto">
            <a:xfrm>
              <a:off x="2026" y="510"/>
              <a:ext cx="204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rdx</a:t>
              </a:r>
              <a:endParaRPr lang="en-US" dirty="0"/>
            </a:p>
          </p:txBody>
        </p:sp>
        <p:sp>
          <p:nvSpPr>
            <p:cNvPr id="426458" name="Rectangle 474"/>
            <p:cNvSpPr>
              <a:spLocks noChangeArrowheads="1"/>
            </p:cNvSpPr>
            <p:nvPr/>
          </p:nvSpPr>
          <p:spPr bwMode="auto">
            <a:xfrm>
              <a:off x="2487" y="23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459" name="Rectangle 475"/>
            <p:cNvSpPr>
              <a:spLocks noChangeArrowheads="1"/>
            </p:cNvSpPr>
            <p:nvPr/>
          </p:nvSpPr>
          <p:spPr bwMode="auto">
            <a:xfrm>
              <a:off x="2625" y="275"/>
              <a:ext cx="5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1</a:t>
              </a:r>
              <a:endParaRPr lang="en-US"/>
            </a:p>
          </p:txBody>
        </p:sp>
        <p:sp>
          <p:nvSpPr>
            <p:cNvPr id="426460" name="Rectangle 476"/>
            <p:cNvSpPr>
              <a:spLocks noChangeArrowheads="1"/>
            </p:cNvSpPr>
            <p:nvPr/>
          </p:nvSpPr>
          <p:spPr bwMode="auto">
            <a:xfrm>
              <a:off x="2775" y="23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461" name="Rectangle 477"/>
            <p:cNvSpPr>
              <a:spLocks noChangeArrowheads="1"/>
            </p:cNvSpPr>
            <p:nvPr/>
          </p:nvSpPr>
          <p:spPr bwMode="auto">
            <a:xfrm>
              <a:off x="2913" y="275"/>
              <a:ext cx="5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2</a:t>
              </a:r>
              <a:endParaRPr lang="en-US"/>
            </a:p>
          </p:txBody>
        </p:sp>
        <p:sp>
          <p:nvSpPr>
            <p:cNvPr id="426462" name="Rectangle 478"/>
            <p:cNvSpPr>
              <a:spLocks noChangeArrowheads="1"/>
            </p:cNvSpPr>
            <p:nvPr/>
          </p:nvSpPr>
          <p:spPr bwMode="auto">
            <a:xfrm>
              <a:off x="3063" y="23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463" name="Rectangle 479"/>
            <p:cNvSpPr>
              <a:spLocks noChangeArrowheads="1"/>
            </p:cNvSpPr>
            <p:nvPr/>
          </p:nvSpPr>
          <p:spPr bwMode="auto">
            <a:xfrm>
              <a:off x="3201" y="275"/>
              <a:ext cx="5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3</a:t>
              </a:r>
              <a:endParaRPr lang="en-US"/>
            </a:p>
          </p:txBody>
        </p:sp>
        <p:sp>
          <p:nvSpPr>
            <p:cNvPr id="426464" name="Rectangle 480"/>
            <p:cNvSpPr>
              <a:spLocks noChangeArrowheads="1"/>
            </p:cNvSpPr>
            <p:nvPr/>
          </p:nvSpPr>
          <p:spPr bwMode="auto">
            <a:xfrm>
              <a:off x="3351" y="23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465" name="Rectangle 481"/>
            <p:cNvSpPr>
              <a:spLocks noChangeArrowheads="1"/>
            </p:cNvSpPr>
            <p:nvPr/>
          </p:nvSpPr>
          <p:spPr bwMode="auto">
            <a:xfrm>
              <a:off x="3489" y="275"/>
              <a:ext cx="5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4</a:t>
              </a:r>
              <a:endParaRPr lang="en-US"/>
            </a:p>
          </p:txBody>
        </p:sp>
        <p:sp>
          <p:nvSpPr>
            <p:cNvPr id="426466" name="Rectangle 482"/>
            <p:cNvSpPr>
              <a:spLocks noChangeArrowheads="1"/>
            </p:cNvSpPr>
            <p:nvPr/>
          </p:nvSpPr>
          <p:spPr bwMode="auto">
            <a:xfrm>
              <a:off x="3639" y="23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467" name="Rectangle 483"/>
            <p:cNvSpPr>
              <a:spLocks noChangeArrowheads="1"/>
            </p:cNvSpPr>
            <p:nvPr/>
          </p:nvSpPr>
          <p:spPr bwMode="auto">
            <a:xfrm>
              <a:off x="3777" y="275"/>
              <a:ext cx="5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5</a:t>
              </a:r>
              <a:endParaRPr lang="en-US"/>
            </a:p>
          </p:txBody>
        </p:sp>
        <p:sp>
          <p:nvSpPr>
            <p:cNvPr id="426468" name="Rectangle 484"/>
            <p:cNvSpPr>
              <a:spLocks noChangeArrowheads="1"/>
            </p:cNvSpPr>
            <p:nvPr/>
          </p:nvSpPr>
          <p:spPr bwMode="auto">
            <a:xfrm>
              <a:off x="3927" y="23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469" name="Rectangle 485"/>
            <p:cNvSpPr>
              <a:spLocks noChangeArrowheads="1"/>
            </p:cNvSpPr>
            <p:nvPr/>
          </p:nvSpPr>
          <p:spPr bwMode="auto">
            <a:xfrm>
              <a:off x="4065" y="275"/>
              <a:ext cx="5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6</a:t>
              </a:r>
              <a:endParaRPr lang="en-US"/>
            </a:p>
          </p:txBody>
        </p:sp>
        <p:sp>
          <p:nvSpPr>
            <p:cNvPr id="426470" name="Rectangle 486"/>
            <p:cNvSpPr>
              <a:spLocks noChangeArrowheads="1"/>
            </p:cNvSpPr>
            <p:nvPr/>
          </p:nvSpPr>
          <p:spPr bwMode="auto">
            <a:xfrm>
              <a:off x="4215" y="23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471" name="Rectangle 487"/>
            <p:cNvSpPr>
              <a:spLocks noChangeArrowheads="1"/>
            </p:cNvSpPr>
            <p:nvPr/>
          </p:nvSpPr>
          <p:spPr bwMode="auto">
            <a:xfrm>
              <a:off x="4353" y="275"/>
              <a:ext cx="5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7</a:t>
              </a:r>
              <a:endParaRPr lang="en-US"/>
            </a:p>
          </p:txBody>
        </p:sp>
        <p:sp>
          <p:nvSpPr>
            <p:cNvPr id="426472" name="Rectangle 488"/>
            <p:cNvSpPr>
              <a:spLocks noChangeArrowheads="1"/>
            </p:cNvSpPr>
            <p:nvPr/>
          </p:nvSpPr>
          <p:spPr bwMode="auto">
            <a:xfrm>
              <a:off x="4503" y="23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473" name="Rectangle 489"/>
            <p:cNvSpPr>
              <a:spLocks noChangeArrowheads="1"/>
            </p:cNvSpPr>
            <p:nvPr/>
          </p:nvSpPr>
          <p:spPr bwMode="auto">
            <a:xfrm>
              <a:off x="4641" y="275"/>
              <a:ext cx="5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8</a:t>
              </a:r>
              <a:endParaRPr lang="en-US"/>
            </a:p>
          </p:txBody>
        </p:sp>
        <p:sp>
          <p:nvSpPr>
            <p:cNvPr id="426474" name="Rectangle 490"/>
            <p:cNvSpPr>
              <a:spLocks noChangeArrowheads="1"/>
            </p:cNvSpPr>
            <p:nvPr/>
          </p:nvSpPr>
          <p:spPr bwMode="auto">
            <a:xfrm>
              <a:off x="4791" y="231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475" name="Rectangle 491"/>
            <p:cNvSpPr>
              <a:spLocks noChangeArrowheads="1"/>
            </p:cNvSpPr>
            <p:nvPr/>
          </p:nvSpPr>
          <p:spPr bwMode="auto">
            <a:xfrm>
              <a:off x="4929" y="275"/>
              <a:ext cx="5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9</a:t>
              </a:r>
              <a:endParaRPr lang="en-US"/>
            </a:p>
          </p:txBody>
        </p:sp>
        <p:sp>
          <p:nvSpPr>
            <p:cNvPr id="426476" name="Rectangle 492"/>
            <p:cNvSpPr>
              <a:spLocks noChangeArrowheads="1"/>
            </p:cNvSpPr>
            <p:nvPr/>
          </p:nvSpPr>
          <p:spPr bwMode="auto">
            <a:xfrm>
              <a:off x="2487" y="47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477" name="Rectangle 493"/>
            <p:cNvSpPr>
              <a:spLocks noChangeArrowheads="1"/>
            </p:cNvSpPr>
            <p:nvPr/>
          </p:nvSpPr>
          <p:spPr bwMode="auto">
            <a:xfrm>
              <a:off x="2620" y="499"/>
              <a:ext cx="7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6478" name="Rectangle 494"/>
            <p:cNvSpPr>
              <a:spLocks noChangeArrowheads="1"/>
            </p:cNvSpPr>
            <p:nvPr/>
          </p:nvSpPr>
          <p:spPr bwMode="auto">
            <a:xfrm>
              <a:off x="2775" y="47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479" name="Rectangle 495"/>
            <p:cNvSpPr>
              <a:spLocks noChangeArrowheads="1"/>
            </p:cNvSpPr>
            <p:nvPr/>
          </p:nvSpPr>
          <p:spPr bwMode="auto">
            <a:xfrm>
              <a:off x="2901" y="499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6480" name="Rectangle 496"/>
            <p:cNvSpPr>
              <a:spLocks noChangeArrowheads="1"/>
            </p:cNvSpPr>
            <p:nvPr/>
          </p:nvSpPr>
          <p:spPr bwMode="auto">
            <a:xfrm>
              <a:off x="3063" y="47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481" name="Rectangle 497"/>
            <p:cNvSpPr>
              <a:spLocks noChangeArrowheads="1"/>
            </p:cNvSpPr>
            <p:nvPr/>
          </p:nvSpPr>
          <p:spPr bwMode="auto">
            <a:xfrm>
              <a:off x="3192" y="499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6482" name="Rectangle 498"/>
            <p:cNvSpPr>
              <a:spLocks noChangeArrowheads="1"/>
            </p:cNvSpPr>
            <p:nvPr/>
          </p:nvSpPr>
          <p:spPr bwMode="auto">
            <a:xfrm>
              <a:off x="3351" y="47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483" name="Rectangle 499"/>
            <p:cNvSpPr>
              <a:spLocks noChangeArrowheads="1"/>
            </p:cNvSpPr>
            <p:nvPr/>
          </p:nvSpPr>
          <p:spPr bwMode="auto">
            <a:xfrm>
              <a:off x="3469" y="499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6484" name="Rectangle 500"/>
            <p:cNvSpPr>
              <a:spLocks noChangeArrowheads="1"/>
            </p:cNvSpPr>
            <p:nvPr/>
          </p:nvSpPr>
          <p:spPr bwMode="auto">
            <a:xfrm>
              <a:off x="3927" y="66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485" name="Rectangle 501"/>
            <p:cNvSpPr>
              <a:spLocks noChangeArrowheads="1"/>
            </p:cNvSpPr>
            <p:nvPr/>
          </p:nvSpPr>
          <p:spPr bwMode="auto">
            <a:xfrm>
              <a:off x="4036" y="691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6486" name="Rectangle 502"/>
            <p:cNvSpPr>
              <a:spLocks noChangeArrowheads="1"/>
            </p:cNvSpPr>
            <p:nvPr/>
          </p:nvSpPr>
          <p:spPr bwMode="auto">
            <a:xfrm>
              <a:off x="663" y="663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487" name="Rectangle 503"/>
            <p:cNvSpPr>
              <a:spLocks noChangeArrowheads="1"/>
            </p:cNvSpPr>
            <p:nvPr/>
          </p:nvSpPr>
          <p:spPr bwMode="auto">
            <a:xfrm>
              <a:off x="785" y="702"/>
              <a:ext cx="407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  <a:latin typeface="Courier New" pitchFamily="49" charset="0"/>
                </a:rPr>
                <a:t>0x00a: </a:t>
              </a:r>
              <a:endParaRPr lang="en-US" dirty="0"/>
            </a:p>
          </p:txBody>
        </p:sp>
        <p:sp>
          <p:nvSpPr>
            <p:cNvPr id="426488" name="Rectangle 504"/>
            <p:cNvSpPr>
              <a:spLocks noChangeArrowheads="1"/>
            </p:cNvSpPr>
            <p:nvPr/>
          </p:nvSpPr>
          <p:spPr bwMode="auto">
            <a:xfrm>
              <a:off x="1254" y="702"/>
              <a:ext cx="407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irmovq</a:t>
              </a:r>
              <a:r>
                <a:rPr lang="en-US" sz="1400" b="0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endParaRPr lang="en-US" dirty="0"/>
            </a:p>
          </p:txBody>
        </p:sp>
        <p:sp>
          <p:nvSpPr>
            <p:cNvPr id="426489" name="Rectangle 505"/>
            <p:cNvSpPr>
              <a:spLocks noChangeArrowheads="1"/>
            </p:cNvSpPr>
            <p:nvPr/>
          </p:nvSpPr>
          <p:spPr bwMode="auto">
            <a:xfrm>
              <a:off x="1759" y="702"/>
              <a:ext cx="26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$3,%</a:t>
              </a:r>
              <a:endParaRPr lang="en-US"/>
            </a:p>
          </p:txBody>
        </p:sp>
        <p:sp>
          <p:nvSpPr>
            <p:cNvPr id="426490" name="Rectangle 506"/>
            <p:cNvSpPr>
              <a:spLocks noChangeArrowheads="1"/>
            </p:cNvSpPr>
            <p:nvPr/>
          </p:nvSpPr>
          <p:spPr bwMode="auto">
            <a:xfrm>
              <a:off x="2026" y="702"/>
              <a:ext cx="204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rax</a:t>
              </a:r>
              <a:endParaRPr lang="en-US" dirty="0"/>
            </a:p>
          </p:txBody>
        </p:sp>
        <p:sp>
          <p:nvSpPr>
            <p:cNvPr id="426491" name="Rectangle 507"/>
            <p:cNvSpPr>
              <a:spLocks noChangeArrowheads="1"/>
            </p:cNvSpPr>
            <p:nvPr/>
          </p:nvSpPr>
          <p:spPr bwMode="auto">
            <a:xfrm>
              <a:off x="2775" y="66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492" name="Rectangle 508"/>
            <p:cNvSpPr>
              <a:spLocks noChangeArrowheads="1"/>
            </p:cNvSpPr>
            <p:nvPr/>
          </p:nvSpPr>
          <p:spPr bwMode="auto">
            <a:xfrm>
              <a:off x="2908" y="691"/>
              <a:ext cx="7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6493" name="Rectangle 509"/>
            <p:cNvSpPr>
              <a:spLocks noChangeArrowheads="1"/>
            </p:cNvSpPr>
            <p:nvPr/>
          </p:nvSpPr>
          <p:spPr bwMode="auto">
            <a:xfrm>
              <a:off x="3063" y="66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494" name="Rectangle 510"/>
            <p:cNvSpPr>
              <a:spLocks noChangeArrowheads="1"/>
            </p:cNvSpPr>
            <p:nvPr/>
          </p:nvSpPr>
          <p:spPr bwMode="auto">
            <a:xfrm>
              <a:off x="3189" y="691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6495" name="Rectangle 511"/>
            <p:cNvSpPr>
              <a:spLocks noChangeArrowheads="1"/>
            </p:cNvSpPr>
            <p:nvPr/>
          </p:nvSpPr>
          <p:spPr bwMode="auto">
            <a:xfrm>
              <a:off x="3351" y="66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496" name="Rectangle 512"/>
            <p:cNvSpPr>
              <a:spLocks noChangeArrowheads="1"/>
            </p:cNvSpPr>
            <p:nvPr/>
          </p:nvSpPr>
          <p:spPr bwMode="auto">
            <a:xfrm>
              <a:off x="3480" y="691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6497" name="Rectangle 513"/>
            <p:cNvSpPr>
              <a:spLocks noChangeArrowheads="1"/>
            </p:cNvSpPr>
            <p:nvPr/>
          </p:nvSpPr>
          <p:spPr bwMode="auto">
            <a:xfrm>
              <a:off x="3639" y="663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498" name="Rectangle 514"/>
            <p:cNvSpPr>
              <a:spLocks noChangeArrowheads="1"/>
            </p:cNvSpPr>
            <p:nvPr/>
          </p:nvSpPr>
          <p:spPr bwMode="auto">
            <a:xfrm>
              <a:off x="3757" y="691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6499" name="Rectangle 515"/>
            <p:cNvSpPr>
              <a:spLocks noChangeArrowheads="1"/>
            </p:cNvSpPr>
            <p:nvPr/>
          </p:nvSpPr>
          <p:spPr bwMode="auto">
            <a:xfrm>
              <a:off x="3639" y="471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00" name="Rectangle 516"/>
            <p:cNvSpPr>
              <a:spLocks noChangeArrowheads="1"/>
            </p:cNvSpPr>
            <p:nvPr/>
          </p:nvSpPr>
          <p:spPr bwMode="auto">
            <a:xfrm>
              <a:off x="3748" y="499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6501" name="Rectangle 517"/>
            <p:cNvSpPr>
              <a:spLocks noChangeArrowheads="1"/>
            </p:cNvSpPr>
            <p:nvPr/>
          </p:nvSpPr>
          <p:spPr bwMode="auto">
            <a:xfrm>
              <a:off x="663" y="855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02" name="Rectangle 518"/>
            <p:cNvSpPr>
              <a:spLocks noChangeArrowheads="1"/>
            </p:cNvSpPr>
            <p:nvPr/>
          </p:nvSpPr>
          <p:spPr bwMode="auto">
            <a:xfrm>
              <a:off x="785" y="894"/>
              <a:ext cx="407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  <a:latin typeface="Courier New" pitchFamily="49" charset="0"/>
                </a:rPr>
                <a:t>0x014: </a:t>
              </a:r>
              <a:endParaRPr lang="en-US" dirty="0"/>
            </a:p>
          </p:txBody>
        </p:sp>
        <p:sp>
          <p:nvSpPr>
            <p:cNvPr id="426503" name="Rectangle 519"/>
            <p:cNvSpPr>
              <a:spLocks noChangeArrowheads="1"/>
            </p:cNvSpPr>
            <p:nvPr/>
          </p:nvSpPr>
          <p:spPr bwMode="auto">
            <a:xfrm>
              <a:off x="1223" y="894"/>
              <a:ext cx="20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nop</a:t>
              </a:r>
              <a:endParaRPr lang="en-US"/>
            </a:p>
          </p:txBody>
        </p:sp>
        <p:sp>
          <p:nvSpPr>
            <p:cNvPr id="426504" name="Rectangle 520"/>
            <p:cNvSpPr>
              <a:spLocks noChangeArrowheads="1"/>
            </p:cNvSpPr>
            <p:nvPr/>
          </p:nvSpPr>
          <p:spPr bwMode="auto">
            <a:xfrm>
              <a:off x="3063" y="85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05" name="Rectangle 521"/>
            <p:cNvSpPr>
              <a:spLocks noChangeArrowheads="1"/>
            </p:cNvSpPr>
            <p:nvPr/>
          </p:nvSpPr>
          <p:spPr bwMode="auto">
            <a:xfrm>
              <a:off x="3196" y="883"/>
              <a:ext cx="7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6506" name="Rectangle 522"/>
            <p:cNvSpPr>
              <a:spLocks noChangeArrowheads="1"/>
            </p:cNvSpPr>
            <p:nvPr/>
          </p:nvSpPr>
          <p:spPr bwMode="auto">
            <a:xfrm>
              <a:off x="3351" y="85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07" name="Rectangle 523"/>
            <p:cNvSpPr>
              <a:spLocks noChangeArrowheads="1"/>
            </p:cNvSpPr>
            <p:nvPr/>
          </p:nvSpPr>
          <p:spPr bwMode="auto">
            <a:xfrm>
              <a:off x="3477" y="883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6508" name="Rectangle 524"/>
            <p:cNvSpPr>
              <a:spLocks noChangeArrowheads="1"/>
            </p:cNvSpPr>
            <p:nvPr/>
          </p:nvSpPr>
          <p:spPr bwMode="auto">
            <a:xfrm>
              <a:off x="3639" y="855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09" name="Rectangle 525"/>
            <p:cNvSpPr>
              <a:spLocks noChangeArrowheads="1"/>
            </p:cNvSpPr>
            <p:nvPr/>
          </p:nvSpPr>
          <p:spPr bwMode="auto">
            <a:xfrm>
              <a:off x="3768" y="883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6510" name="Rectangle 526"/>
            <p:cNvSpPr>
              <a:spLocks noChangeArrowheads="1"/>
            </p:cNvSpPr>
            <p:nvPr/>
          </p:nvSpPr>
          <p:spPr bwMode="auto">
            <a:xfrm>
              <a:off x="3927" y="85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11" name="Rectangle 527"/>
            <p:cNvSpPr>
              <a:spLocks noChangeArrowheads="1"/>
            </p:cNvSpPr>
            <p:nvPr/>
          </p:nvSpPr>
          <p:spPr bwMode="auto">
            <a:xfrm>
              <a:off x="4045" y="883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6512" name="Rectangle 528"/>
            <p:cNvSpPr>
              <a:spLocks noChangeArrowheads="1"/>
            </p:cNvSpPr>
            <p:nvPr/>
          </p:nvSpPr>
          <p:spPr bwMode="auto">
            <a:xfrm>
              <a:off x="4215" y="85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13" name="Rectangle 529"/>
            <p:cNvSpPr>
              <a:spLocks noChangeArrowheads="1"/>
            </p:cNvSpPr>
            <p:nvPr/>
          </p:nvSpPr>
          <p:spPr bwMode="auto">
            <a:xfrm>
              <a:off x="4324" y="883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6514" name="Rectangle 530"/>
            <p:cNvSpPr>
              <a:spLocks noChangeArrowheads="1"/>
            </p:cNvSpPr>
            <p:nvPr/>
          </p:nvSpPr>
          <p:spPr bwMode="auto">
            <a:xfrm>
              <a:off x="3063" y="85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15" name="Rectangle 531"/>
            <p:cNvSpPr>
              <a:spLocks noChangeArrowheads="1"/>
            </p:cNvSpPr>
            <p:nvPr/>
          </p:nvSpPr>
          <p:spPr bwMode="auto">
            <a:xfrm>
              <a:off x="3196" y="883"/>
              <a:ext cx="7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6516" name="Rectangle 532"/>
            <p:cNvSpPr>
              <a:spLocks noChangeArrowheads="1"/>
            </p:cNvSpPr>
            <p:nvPr/>
          </p:nvSpPr>
          <p:spPr bwMode="auto">
            <a:xfrm>
              <a:off x="3351" y="85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17" name="Rectangle 533"/>
            <p:cNvSpPr>
              <a:spLocks noChangeArrowheads="1"/>
            </p:cNvSpPr>
            <p:nvPr/>
          </p:nvSpPr>
          <p:spPr bwMode="auto">
            <a:xfrm>
              <a:off x="3477" y="883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6518" name="Rectangle 534"/>
            <p:cNvSpPr>
              <a:spLocks noChangeArrowheads="1"/>
            </p:cNvSpPr>
            <p:nvPr/>
          </p:nvSpPr>
          <p:spPr bwMode="auto">
            <a:xfrm>
              <a:off x="3639" y="855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19" name="Rectangle 535"/>
            <p:cNvSpPr>
              <a:spLocks noChangeArrowheads="1"/>
            </p:cNvSpPr>
            <p:nvPr/>
          </p:nvSpPr>
          <p:spPr bwMode="auto">
            <a:xfrm>
              <a:off x="3768" y="883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6520" name="Rectangle 536"/>
            <p:cNvSpPr>
              <a:spLocks noChangeArrowheads="1"/>
            </p:cNvSpPr>
            <p:nvPr/>
          </p:nvSpPr>
          <p:spPr bwMode="auto">
            <a:xfrm>
              <a:off x="3927" y="85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21" name="Rectangle 537"/>
            <p:cNvSpPr>
              <a:spLocks noChangeArrowheads="1"/>
            </p:cNvSpPr>
            <p:nvPr/>
          </p:nvSpPr>
          <p:spPr bwMode="auto">
            <a:xfrm>
              <a:off x="4045" y="883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6522" name="Rectangle 538"/>
            <p:cNvSpPr>
              <a:spLocks noChangeArrowheads="1"/>
            </p:cNvSpPr>
            <p:nvPr/>
          </p:nvSpPr>
          <p:spPr bwMode="auto">
            <a:xfrm>
              <a:off x="4215" y="85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23" name="Rectangle 539"/>
            <p:cNvSpPr>
              <a:spLocks noChangeArrowheads="1"/>
            </p:cNvSpPr>
            <p:nvPr/>
          </p:nvSpPr>
          <p:spPr bwMode="auto">
            <a:xfrm>
              <a:off x="4324" y="883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6524" name="Rectangle 540"/>
            <p:cNvSpPr>
              <a:spLocks noChangeArrowheads="1"/>
            </p:cNvSpPr>
            <p:nvPr/>
          </p:nvSpPr>
          <p:spPr bwMode="auto">
            <a:xfrm>
              <a:off x="663" y="1047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25" name="Rectangle 541"/>
            <p:cNvSpPr>
              <a:spLocks noChangeArrowheads="1"/>
            </p:cNvSpPr>
            <p:nvPr/>
          </p:nvSpPr>
          <p:spPr bwMode="auto">
            <a:xfrm>
              <a:off x="785" y="1086"/>
              <a:ext cx="407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  <a:latin typeface="Courier New" pitchFamily="49" charset="0"/>
                </a:rPr>
                <a:t>0x015: </a:t>
              </a:r>
              <a:endParaRPr lang="en-US" dirty="0"/>
            </a:p>
          </p:txBody>
        </p:sp>
        <p:sp>
          <p:nvSpPr>
            <p:cNvPr id="426526" name="Rectangle 542"/>
            <p:cNvSpPr>
              <a:spLocks noChangeArrowheads="1"/>
            </p:cNvSpPr>
            <p:nvPr/>
          </p:nvSpPr>
          <p:spPr bwMode="auto">
            <a:xfrm>
              <a:off x="1221" y="1086"/>
              <a:ext cx="271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addq</a:t>
              </a:r>
              <a:endParaRPr lang="en-US" dirty="0"/>
            </a:p>
          </p:txBody>
        </p:sp>
        <p:sp>
          <p:nvSpPr>
            <p:cNvPr id="426527" name="Rectangle 543"/>
            <p:cNvSpPr>
              <a:spLocks noChangeArrowheads="1"/>
            </p:cNvSpPr>
            <p:nvPr/>
          </p:nvSpPr>
          <p:spPr bwMode="auto">
            <a:xfrm>
              <a:off x="1558" y="1086"/>
              <a:ext cx="67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/>
            </a:p>
          </p:txBody>
        </p:sp>
        <p:sp>
          <p:nvSpPr>
            <p:cNvPr id="426528" name="Rectangle 544"/>
            <p:cNvSpPr>
              <a:spLocks noChangeArrowheads="1"/>
            </p:cNvSpPr>
            <p:nvPr/>
          </p:nvSpPr>
          <p:spPr bwMode="auto">
            <a:xfrm>
              <a:off x="1624" y="1086"/>
              <a:ext cx="204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rdx</a:t>
              </a:r>
              <a:endParaRPr lang="en-US" dirty="0"/>
            </a:p>
          </p:txBody>
        </p:sp>
        <p:sp>
          <p:nvSpPr>
            <p:cNvPr id="426529" name="Rectangle 545"/>
            <p:cNvSpPr>
              <a:spLocks noChangeArrowheads="1"/>
            </p:cNvSpPr>
            <p:nvPr/>
          </p:nvSpPr>
          <p:spPr bwMode="auto">
            <a:xfrm>
              <a:off x="1826" y="1086"/>
              <a:ext cx="134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,%</a:t>
              </a:r>
              <a:endParaRPr lang="en-US"/>
            </a:p>
          </p:txBody>
        </p:sp>
        <p:sp>
          <p:nvSpPr>
            <p:cNvPr id="426530" name="Rectangle 546"/>
            <p:cNvSpPr>
              <a:spLocks noChangeArrowheads="1"/>
            </p:cNvSpPr>
            <p:nvPr/>
          </p:nvSpPr>
          <p:spPr bwMode="auto">
            <a:xfrm>
              <a:off x="1959" y="1086"/>
              <a:ext cx="204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rax</a:t>
              </a:r>
              <a:endParaRPr lang="en-US" dirty="0"/>
            </a:p>
          </p:txBody>
        </p:sp>
        <p:sp>
          <p:nvSpPr>
            <p:cNvPr id="426531" name="Rectangle 547"/>
            <p:cNvSpPr>
              <a:spLocks noChangeArrowheads="1"/>
            </p:cNvSpPr>
            <p:nvPr/>
          </p:nvSpPr>
          <p:spPr bwMode="auto">
            <a:xfrm>
              <a:off x="3351" y="104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32" name="Rectangle 548"/>
            <p:cNvSpPr>
              <a:spLocks noChangeArrowheads="1"/>
            </p:cNvSpPr>
            <p:nvPr/>
          </p:nvSpPr>
          <p:spPr bwMode="auto">
            <a:xfrm>
              <a:off x="3484" y="1075"/>
              <a:ext cx="7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6533" name="Rectangle 549"/>
            <p:cNvSpPr>
              <a:spLocks noChangeArrowheads="1"/>
            </p:cNvSpPr>
            <p:nvPr/>
          </p:nvSpPr>
          <p:spPr bwMode="auto">
            <a:xfrm>
              <a:off x="3639" y="1047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34" name="Rectangle 550"/>
            <p:cNvSpPr>
              <a:spLocks noChangeArrowheads="1"/>
            </p:cNvSpPr>
            <p:nvPr/>
          </p:nvSpPr>
          <p:spPr bwMode="auto">
            <a:xfrm>
              <a:off x="3765" y="1075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6535" name="Rectangle 551"/>
            <p:cNvSpPr>
              <a:spLocks noChangeArrowheads="1"/>
            </p:cNvSpPr>
            <p:nvPr/>
          </p:nvSpPr>
          <p:spPr bwMode="auto">
            <a:xfrm>
              <a:off x="3927" y="104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36" name="Rectangle 552"/>
            <p:cNvSpPr>
              <a:spLocks noChangeArrowheads="1"/>
            </p:cNvSpPr>
            <p:nvPr/>
          </p:nvSpPr>
          <p:spPr bwMode="auto">
            <a:xfrm>
              <a:off x="4056" y="1075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6537" name="Rectangle 553"/>
            <p:cNvSpPr>
              <a:spLocks noChangeArrowheads="1"/>
            </p:cNvSpPr>
            <p:nvPr/>
          </p:nvSpPr>
          <p:spPr bwMode="auto">
            <a:xfrm>
              <a:off x="4215" y="104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38" name="Rectangle 554"/>
            <p:cNvSpPr>
              <a:spLocks noChangeArrowheads="1"/>
            </p:cNvSpPr>
            <p:nvPr/>
          </p:nvSpPr>
          <p:spPr bwMode="auto">
            <a:xfrm>
              <a:off x="4333" y="1075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6539" name="Rectangle 555"/>
            <p:cNvSpPr>
              <a:spLocks noChangeArrowheads="1"/>
            </p:cNvSpPr>
            <p:nvPr/>
          </p:nvSpPr>
          <p:spPr bwMode="auto">
            <a:xfrm>
              <a:off x="4503" y="104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40" name="Rectangle 556"/>
            <p:cNvSpPr>
              <a:spLocks noChangeArrowheads="1"/>
            </p:cNvSpPr>
            <p:nvPr/>
          </p:nvSpPr>
          <p:spPr bwMode="auto">
            <a:xfrm>
              <a:off x="4612" y="1075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6541" name="Rectangle 557"/>
            <p:cNvSpPr>
              <a:spLocks noChangeArrowheads="1"/>
            </p:cNvSpPr>
            <p:nvPr/>
          </p:nvSpPr>
          <p:spPr bwMode="auto">
            <a:xfrm>
              <a:off x="3351" y="104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42" name="Rectangle 558"/>
            <p:cNvSpPr>
              <a:spLocks noChangeArrowheads="1"/>
            </p:cNvSpPr>
            <p:nvPr/>
          </p:nvSpPr>
          <p:spPr bwMode="auto">
            <a:xfrm>
              <a:off x="3484" y="1075"/>
              <a:ext cx="7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6543" name="Rectangle 559"/>
            <p:cNvSpPr>
              <a:spLocks noChangeArrowheads="1"/>
            </p:cNvSpPr>
            <p:nvPr/>
          </p:nvSpPr>
          <p:spPr bwMode="auto">
            <a:xfrm>
              <a:off x="3639" y="1047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44" name="Rectangle 560"/>
            <p:cNvSpPr>
              <a:spLocks noChangeArrowheads="1"/>
            </p:cNvSpPr>
            <p:nvPr/>
          </p:nvSpPr>
          <p:spPr bwMode="auto">
            <a:xfrm>
              <a:off x="3765" y="1075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6545" name="Rectangle 561"/>
            <p:cNvSpPr>
              <a:spLocks noChangeArrowheads="1"/>
            </p:cNvSpPr>
            <p:nvPr/>
          </p:nvSpPr>
          <p:spPr bwMode="auto">
            <a:xfrm>
              <a:off x="3927" y="104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46" name="Rectangle 562"/>
            <p:cNvSpPr>
              <a:spLocks noChangeArrowheads="1"/>
            </p:cNvSpPr>
            <p:nvPr/>
          </p:nvSpPr>
          <p:spPr bwMode="auto">
            <a:xfrm>
              <a:off x="4056" y="1075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6547" name="Rectangle 563"/>
            <p:cNvSpPr>
              <a:spLocks noChangeArrowheads="1"/>
            </p:cNvSpPr>
            <p:nvPr/>
          </p:nvSpPr>
          <p:spPr bwMode="auto">
            <a:xfrm>
              <a:off x="4215" y="104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48" name="Rectangle 564"/>
            <p:cNvSpPr>
              <a:spLocks noChangeArrowheads="1"/>
            </p:cNvSpPr>
            <p:nvPr/>
          </p:nvSpPr>
          <p:spPr bwMode="auto">
            <a:xfrm>
              <a:off x="4333" y="1075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6549" name="Rectangle 565"/>
            <p:cNvSpPr>
              <a:spLocks noChangeArrowheads="1"/>
            </p:cNvSpPr>
            <p:nvPr/>
          </p:nvSpPr>
          <p:spPr bwMode="auto">
            <a:xfrm>
              <a:off x="4503" y="104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50" name="Rectangle 566"/>
            <p:cNvSpPr>
              <a:spLocks noChangeArrowheads="1"/>
            </p:cNvSpPr>
            <p:nvPr/>
          </p:nvSpPr>
          <p:spPr bwMode="auto">
            <a:xfrm>
              <a:off x="4612" y="1075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6551" name="Rectangle 567"/>
            <p:cNvSpPr>
              <a:spLocks noChangeArrowheads="1"/>
            </p:cNvSpPr>
            <p:nvPr/>
          </p:nvSpPr>
          <p:spPr bwMode="auto">
            <a:xfrm>
              <a:off x="663" y="1239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52" name="Rectangle 568"/>
            <p:cNvSpPr>
              <a:spLocks noChangeArrowheads="1"/>
            </p:cNvSpPr>
            <p:nvPr/>
          </p:nvSpPr>
          <p:spPr bwMode="auto">
            <a:xfrm>
              <a:off x="749" y="1278"/>
              <a:ext cx="747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  <a:latin typeface="Courier New" pitchFamily="49" charset="0"/>
                </a:rPr>
                <a:t>0x017: halt</a:t>
              </a:r>
              <a:endParaRPr lang="en-US" dirty="0"/>
            </a:p>
          </p:txBody>
        </p:sp>
        <p:sp>
          <p:nvSpPr>
            <p:cNvPr id="426553" name="Rectangle 569"/>
            <p:cNvSpPr>
              <a:spLocks noChangeArrowheads="1"/>
            </p:cNvSpPr>
            <p:nvPr/>
          </p:nvSpPr>
          <p:spPr bwMode="auto">
            <a:xfrm>
              <a:off x="3639" y="1239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54" name="Rectangle 570"/>
            <p:cNvSpPr>
              <a:spLocks noChangeArrowheads="1"/>
            </p:cNvSpPr>
            <p:nvPr/>
          </p:nvSpPr>
          <p:spPr bwMode="auto">
            <a:xfrm>
              <a:off x="3772" y="1267"/>
              <a:ext cx="7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6555" name="Rectangle 571"/>
            <p:cNvSpPr>
              <a:spLocks noChangeArrowheads="1"/>
            </p:cNvSpPr>
            <p:nvPr/>
          </p:nvSpPr>
          <p:spPr bwMode="auto">
            <a:xfrm>
              <a:off x="3927" y="12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56" name="Rectangle 572"/>
            <p:cNvSpPr>
              <a:spLocks noChangeArrowheads="1"/>
            </p:cNvSpPr>
            <p:nvPr/>
          </p:nvSpPr>
          <p:spPr bwMode="auto">
            <a:xfrm>
              <a:off x="4053" y="1267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6557" name="Rectangle 573"/>
            <p:cNvSpPr>
              <a:spLocks noChangeArrowheads="1"/>
            </p:cNvSpPr>
            <p:nvPr/>
          </p:nvSpPr>
          <p:spPr bwMode="auto">
            <a:xfrm>
              <a:off x="4215" y="12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58" name="Rectangle 574"/>
            <p:cNvSpPr>
              <a:spLocks noChangeArrowheads="1"/>
            </p:cNvSpPr>
            <p:nvPr/>
          </p:nvSpPr>
          <p:spPr bwMode="auto">
            <a:xfrm>
              <a:off x="4344" y="1267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6559" name="Rectangle 575"/>
            <p:cNvSpPr>
              <a:spLocks noChangeArrowheads="1"/>
            </p:cNvSpPr>
            <p:nvPr/>
          </p:nvSpPr>
          <p:spPr bwMode="auto">
            <a:xfrm>
              <a:off x="4503" y="12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60" name="Rectangle 576"/>
            <p:cNvSpPr>
              <a:spLocks noChangeArrowheads="1"/>
            </p:cNvSpPr>
            <p:nvPr/>
          </p:nvSpPr>
          <p:spPr bwMode="auto">
            <a:xfrm>
              <a:off x="4621" y="1267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6561" name="Rectangle 577"/>
            <p:cNvSpPr>
              <a:spLocks noChangeArrowheads="1"/>
            </p:cNvSpPr>
            <p:nvPr/>
          </p:nvSpPr>
          <p:spPr bwMode="auto">
            <a:xfrm>
              <a:off x="4791" y="12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62" name="Rectangle 578"/>
            <p:cNvSpPr>
              <a:spLocks noChangeArrowheads="1"/>
            </p:cNvSpPr>
            <p:nvPr/>
          </p:nvSpPr>
          <p:spPr bwMode="auto">
            <a:xfrm>
              <a:off x="4900" y="1267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6563" name="Rectangle 579"/>
            <p:cNvSpPr>
              <a:spLocks noChangeArrowheads="1"/>
            </p:cNvSpPr>
            <p:nvPr/>
          </p:nvSpPr>
          <p:spPr bwMode="auto">
            <a:xfrm>
              <a:off x="3639" y="1239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64" name="Rectangle 580"/>
            <p:cNvSpPr>
              <a:spLocks noChangeArrowheads="1"/>
            </p:cNvSpPr>
            <p:nvPr/>
          </p:nvSpPr>
          <p:spPr bwMode="auto">
            <a:xfrm>
              <a:off x="3772" y="1267"/>
              <a:ext cx="7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6565" name="Rectangle 581"/>
            <p:cNvSpPr>
              <a:spLocks noChangeArrowheads="1"/>
            </p:cNvSpPr>
            <p:nvPr/>
          </p:nvSpPr>
          <p:spPr bwMode="auto">
            <a:xfrm>
              <a:off x="3927" y="12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66" name="Rectangle 582"/>
            <p:cNvSpPr>
              <a:spLocks noChangeArrowheads="1"/>
            </p:cNvSpPr>
            <p:nvPr/>
          </p:nvSpPr>
          <p:spPr bwMode="auto">
            <a:xfrm>
              <a:off x="4053" y="1267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6567" name="Rectangle 583"/>
            <p:cNvSpPr>
              <a:spLocks noChangeArrowheads="1"/>
            </p:cNvSpPr>
            <p:nvPr/>
          </p:nvSpPr>
          <p:spPr bwMode="auto">
            <a:xfrm>
              <a:off x="4215" y="12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68" name="Rectangle 584"/>
            <p:cNvSpPr>
              <a:spLocks noChangeArrowheads="1"/>
            </p:cNvSpPr>
            <p:nvPr/>
          </p:nvSpPr>
          <p:spPr bwMode="auto">
            <a:xfrm>
              <a:off x="4344" y="1267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6569" name="Rectangle 585"/>
            <p:cNvSpPr>
              <a:spLocks noChangeArrowheads="1"/>
            </p:cNvSpPr>
            <p:nvPr/>
          </p:nvSpPr>
          <p:spPr bwMode="auto">
            <a:xfrm>
              <a:off x="4503" y="12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70" name="Rectangle 586"/>
            <p:cNvSpPr>
              <a:spLocks noChangeArrowheads="1"/>
            </p:cNvSpPr>
            <p:nvPr/>
          </p:nvSpPr>
          <p:spPr bwMode="auto">
            <a:xfrm>
              <a:off x="4621" y="1267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6571" name="Rectangle 587"/>
            <p:cNvSpPr>
              <a:spLocks noChangeArrowheads="1"/>
            </p:cNvSpPr>
            <p:nvPr/>
          </p:nvSpPr>
          <p:spPr bwMode="auto">
            <a:xfrm>
              <a:off x="4791" y="12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72" name="Rectangle 588"/>
            <p:cNvSpPr>
              <a:spLocks noChangeArrowheads="1"/>
            </p:cNvSpPr>
            <p:nvPr/>
          </p:nvSpPr>
          <p:spPr bwMode="auto">
            <a:xfrm>
              <a:off x="4900" y="1267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6573" name="Rectangle 589"/>
            <p:cNvSpPr>
              <a:spLocks noChangeArrowheads="1"/>
            </p:cNvSpPr>
            <p:nvPr/>
          </p:nvSpPr>
          <p:spPr bwMode="auto">
            <a:xfrm>
              <a:off x="663" y="231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74" name="Rectangle 590"/>
            <p:cNvSpPr>
              <a:spLocks noChangeArrowheads="1"/>
            </p:cNvSpPr>
            <p:nvPr/>
          </p:nvSpPr>
          <p:spPr bwMode="auto">
            <a:xfrm>
              <a:off x="754" y="265"/>
              <a:ext cx="804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 dirty="0">
                  <a:solidFill>
                    <a:srgbClr val="000000"/>
                  </a:solidFill>
                  <a:latin typeface="Courier New" pitchFamily="49" charset="0"/>
                </a:rPr>
                <a:t># demo-h1.ys</a:t>
              </a:r>
              <a:endParaRPr lang="en-US" dirty="0"/>
            </a:p>
          </p:txBody>
        </p:sp>
        <p:sp>
          <p:nvSpPr>
            <p:cNvPr id="426575" name="Line 591"/>
            <p:cNvSpPr>
              <a:spLocks noChangeShapeType="1"/>
            </p:cNvSpPr>
            <p:nvPr/>
          </p:nvSpPr>
          <p:spPr bwMode="auto">
            <a:xfrm flipH="1">
              <a:off x="3159" y="1431"/>
              <a:ext cx="480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76" name="Line 592"/>
            <p:cNvSpPr>
              <a:spLocks noChangeShapeType="1"/>
            </p:cNvSpPr>
            <p:nvPr/>
          </p:nvSpPr>
          <p:spPr bwMode="auto">
            <a:xfrm>
              <a:off x="3927" y="1431"/>
              <a:ext cx="432" cy="3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77" name="Rectangle 593"/>
            <p:cNvSpPr>
              <a:spLocks noChangeArrowheads="1"/>
            </p:cNvSpPr>
            <p:nvPr/>
          </p:nvSpPr>
          <p:spPr bwMode="auto">
            <a:xfrm>
              <a:off x="3159" y="1815"/>
              <a:ext cx="1201" cy="625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78" name="Rectangle 594"/>
            <p:cNvSpPr>
              <a:spLocks noChangeArrowheads="1"/>
            </p:cNvSpPr>
            <p:nvPr/>
          </p:nvSpPr>
          <p:spPr bwMode="auto">
            <a:xfrm>
              <a:off x="3724" y="1856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6579" name="Rectangle 595"/>
            <p:cNvSpPr>
              <a:spLocks noChangeArrowheads="1"/>
            </p:cNvSpPr>
            <p:nvPr/>
          </p:nvSpPr>
          <p:spPr bwMode="auto">
            <a:xfrm>
              <a:off x="3159" y="2055"/>
              <a:ext cx="1201" cy="1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80" name="Rectangle 596"/>
            <p:cNvSpPr>
              <a:spLocks noChangeArrowheads="1"/>
            </p:cNvSpPr>
            <p:nvPr/>
          </p:nvSpPr>
          <p:spPr bwMode="auto">
            <a:xfrm>
              <a:off x="3245" y="2085"/>
              <a:ext cx="112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R[</a:t>
              </a:r>
              <a:endParaRPr lang="en-US"/>
            </a:p>
          </p:txBody>
        </p:sp>
        <p:sp>
          <p:nvSpPr>
            <p:cNvPr id="426581" name="Rectangle 597"/>
            <p:cNvSpPr>
              <a:spLocks noChangeArrowheads="1"/>
            </p:cNvSpPr>
            <p:nvPr/>
          </p:nvSpPr>
          <p:spPr bwMode="auto">
            <a:xfrm>
              <a:off x="3366" y="2097"/>
              <a:ext cx="67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/>
            </a:p>
          </p:txBody>
        </p:sp>
        <p:sp>
          <p:nvSpPr>
            <p:cNvPr id="426582" name="Rectangle 598"/>
            <p:cNvSpPr>
              <a:spLocks noChangeArrowheads="1"/>
            </p:cNvSpPr>
            <p:nvPr/>
          </p:nvSpPr>
          <p:spPr bwMode="auto">
            <a:xfrm>
              <a:off x="3432" y="2097"/>
              <a:ext cx="204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rdx</a:t>
              </a:r>
              <a:endParaRPr lang="en-US" dirty="0"/>
            </a:p>
          </p:txBody>
        </p:sp>
        <p:sp>
          <p:nvSpPr>
            <p:cNvPr id="426583" name="Rectangle 599"/>
            <p:cNvSpPr>
              <a:spLocks noChangeArrowheads="1"/>
            </p:cNvSpPr>
            <p:nvPr/>
          </p:nvSpPr>
          <p:spPr bwMode="auto">
            <a:xfrm>
              <a:off x="3625" y="2085"/>
              <a:ext cx="62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] </a:t>
              </a:r>
              <a:endParaRPr lang="en-US"/>
            </a:p>
          </p:txBody>
        </p:sp>
        <p:sp>
          <p:nvSpPr>
            <p:cNvPr id="426584" name="Rectangle 600"/>
            <p:cNvSpPr>
              <a:spLocks noChangeArrowheads="1"/>
            </p:cNvSpPr>
            <p:nvPr/>
          </p:nvSpPr>
          <p:spPr bwMode="auto">
            <a:xfrm>
              <a:off x="3706" y="2081"/>
              <a:ext cx="100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Wingdings 3" pitchFamily="18" charset="2"/>
                </a:rPr>
                <a:t>f</a:t>
              </a:r>
              <a:endParaRPr lang="en-US"/>
            </a:p>
          </p:txBody>
        </p:sp>
        <p:sp>
          <p:nvSpPr>
            <p:cNvPr id="426585" name="Rectangle 601"/>
            <p:cNvSpPr>
              <a:spLocks noChangeArrowheads="1"/>
            </p:cNvSpPr>
            <p:nvPr/>
          </p:nvSpPr>
          <p:spPr bwMode="auto">
            <a:xfrm>
              <a:off x="3818" y="2085"/>
              <a:ext cx="124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10</a:t>
              </a:r>
              <a:endParaRPr lang="en-US"/>
            </a:p>
          </p:txBody>
        </p:sp>
        <p:sp>
          <p:nvSpPr>
            <p:cNvPr id="426586" name="Rectangle 602"/>
            <p:cNvSpPr>
              <a:spLocks noChangeArrowheads="1"/>
            </p:cNvSpPr>
            <p:nvPr/>
          </p:nvSpPr>
          <p:spPr bwMode="auto">
            <a:xfrm>
              <a:off x="3159" y="1815"/>
              <a:ext cx="1201" cy="625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87" name="Rectangle 603"/>
            <p:cNvSpPr>
              <a:spLocks noChangeArrowheads="1"/>
            </p:cNvSpPr>
            <p:nvPr/>
          </p:nvSpPr>
          <p:spPr bwMode="auto">
            <a:xfrm>
              <a:off x="3724" y="1856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6588" name="Rectangle 604"/>
            <p:cNvSpPr>
              <a:spLocks noChangeArrowheads="1"/>
            </p:cNvSpPr>
            <p:nvPr/>
          </p:nvSpPr>
          <p:spPr bwMode="auto">
            <a:xfrm>
              <a:off x="3159" y="2055"/>
              <a:ext cx="1201" cy="1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89" name="Rectangle 605"/>
            <p:cNvSpPr>
              <a:spLocks noChangeArrowheads="1"/>
            </p:cNvSpPr>
            <p:nvPr/>
          </p:nvSpPr>
          <p:spPr bwMode="auto">
            <a:xfrm>
              <a:off x="3245" y="2085"/>
              <a:ext cx="112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R[</a:t>
              </a:r>
              <a:endParaRPr lang="en-US"/>
            </a:p>
          </p:txBody>
        </p:sp>
        <p:sp>
          <p:nvSpPr>
            <p:cNvPr id="426590" name="Rectangle 606"/>
            <p:cNvSpPr>
              <a:spLocks noChangeArrowheads="1"/>
            </p:cNvSpPr>
            <p:nvPr/>
          </p:nvSpPr>
          <p:spPr bwMode="auto">
            <a:xfrm>
              <a:off x="3366" y="2097"/>
              <a:ext cx="67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/>
            </a:p>
          </p:txBody>
        </p:sp>
        <p:sp>
          <p:nvSpPr>
            <p:cNvPr id="426591" name="Rectangle 607"/>
            <p:cNvSpPr>
              <a:spLocks noChangeArrowheads="1"/>
            </p:cNvSpPr>
            <p:nvPr/>
          </p:nvSpPr>
          <p:spPr bwMode="auto">
            <a:xfrm>
              <a:off x="3432" y="2097"/>
              <a:ext cx="204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rdx</a:t>
              </a:r>
              <a:endParaRPr lang="en-US" dirty="0"/>
            </a:p>
          </p:txBody>
        </p:sp>
        <p:sp>
          <p:nvSpPr>
            <p:cNvPr id="426592" name="Rectangle 608"/>
            <p:cNvSpPr>
              <a:spLocks noChangeArrowheads="1"/>
            </p:cNvSpPr>
            <p:nvPr/>
          </p:nvSpPr>
          <p:spPr bwMode="auto">
            <a:xfrm>
              <a:off x="3625" y="2085"/>
              <a:ext cx="62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] </a:t>
              </a:r>
              <a:endParaRPr lang="en-US"/>
            </a:p>
          </p:txBody>
        </p:sp>
        <p:sp>
          <p:nvSpPr>
            <p:cNvPr id="426593" name="Rectangle 609"/>
            <p:cNvSpPr>
              <a:spLocks noChangeArrowheads="1"/>
            </p:cNvSpPr>
            <p:nvPr/>
          </p:nvSpPr>
          <p:spPr bwMode="auto">
            <a:xfrm>
              <a:off x="3706" y="2081"/>
              <a:ext cx="100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Wingdings 3" pitchFamily="18" charset="2"/>
                </a:rPr>
                <a:t>f</a:t>
              </a:r>
              <a:endParaRPr lang="en-US"/>
            </a:p>
          </p:txBody>
        </p:sp>
        <p:sp>
          <p:nvSpPr>
            <p:cNvPr id="426594" name="Rectangle 610"/>
            <p:cNvSpPr>
              <a:spLocks noChangeArrowheads="1"/>
            </p:cNvSpPr>
            <p:nvPr/>
          </p:nvSpPr>
          <p:spPr bwMode="auto">
            <a:xfrm>
              <a:off x="3818" y="2085"/>
              <a:ext cx="124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10</a:t>
              </a:r>
              <a:endParaRPr lang="en-US"/>
            </a:p>
          </p:txBody>
        </p:sp>
        <p:grpSp>
          <p:nvGrpSpPr>
            <p:cNvPr id="426658" name="Group 674"/>
            <p:cNvGrpSpPr>
              <a:grpSpLocks/>
            </p:cNvGrpSpPr>
            <p:nvPr/>
          </p:nvGrpSpPr>
          <p:grpSpPr bwMode="auto">
            <a:xfrm>
              <a:off x="3159" y="1575"/>
              <a:ext cx="1729" cy="2497"/>
              <a:chOff x="3159" y="1575"/>
              <a:chExt cx="1729" cy="2497"/>
            </a:xfrm>
          </p:grpSpPr>
          <p:sp>
            <p:nvSpPr>
              <p:cNvPr id="426595" name="Rectangle 611"/>
              <p:cNvSpPr>
                <a:spLocks noChangeArrowheads="1"/>
              </p:cNvSpPr>
              <p:nvPr/>
            </p:nvSpPr>
            <p:spPr bwMode="auto">
              <a:xfrm>
                <a:off x="3159" y="3447"/>
                <a:ext cx="1201" cy="625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596" name="Rectangle 612"/>
              <p:cNvSpPr>
                <a:spLocks noChangeArrowheads="1"/>
              </p:cNvSpPr>
              <p:nvPr/>
            </p:nvSpPr>
            <p:spPr bwMode="auto">
              <a:xfrm>
                <a:off x="3741" y="3488"/>
                <a:ext cx="92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D</a:t>
                </a:r>
                <a:endParaRPr lang="en-US"/>
              </a:p>
            </p:txBody>
          </p:sp>
          <p:sp>
            <p:nvSpPr>
              <p:cNvPr id="426597" name="Rectangle 613"/>
              <p:cNvSpPr>
                <a:spLocks noChangeArrowheads="1"/>
              </p:cNvSpPr>
              <p:nvPr/>
            </p:nvSpPr>
            <p:spPr bwMode="auto">
              <a:xfrm>
                <a:off x="3159" y="3687"/>
                <a:ext cx="1201" cy="33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598" name="Rectangle 614"/>
              <p:cNvSpPr>
                <a:spLocks noChangeArrowheads="1"/>
              </p:cNvSpPr>
              <p:nvPr/>
            </p:nvSpPr>
            <p:spPr bwMode="auto">
              <a:xfrm>
                <a:off x="3245" y="3719"/>
                <a:ext cx="21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valA</a:t>
                </a:r>
                <a:endParaRPr lang="en-US"/>
              </a:p>
            </p:txBody>
          </p:sp>
          <p:sp>
            <p:nvSpPr>
              <p:cNvPr id="426599" name="Rectangle 615"/>
              <p:cNvSpPr>
                <a:spLocks noChangeArrowheads="1"/>
              </p:cNvSpPr>
              <p:nvPr/>
            </p:nvSpPr>
            <p:spPr bwMode="auto">
              <a:xfrm>
                <a:off x="3512" y="3715"/>
                <a:ext cx="100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426600" name="Rectangle 616"/>
              <p:cNvSpPr>
                <a:spLocks noChangeArrowheads="1"/>
              </p:cNvSpPr>
              <p:nvPr/>
            </p:nvSpPr>
            <p:spPr bwMode="auto">
              <a:xfrm>
                <a:off x="3624" y="3719"/>
                <a:ext cx="11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/>
              </a:p>
            </p:txBody>
          </p:sp>
          <p:sp>
            <p:nvSpPr>
              <p:cNvPr id="426601" name="Rectangle 617"/>
              <p:cNvSpPr>
                <a:spLocks noChangeArrowheads="1"/>
              </p:cNvSpPr>
              <p:nvPr/>
            </p:nvSpPr>
            <p:spPr bwMode="auto">
              <a:xfrm>
                <a:off x="3745" y="3731"/>
                <a:ext cx="6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26602" name="Rectangle 618"/>
              <p:cNvSpPr>
                <a:spLocks noChangeArrowheads="1"/>
              </p:cNvSpPr>
              <p:nvPr/>
            </p:nvSpPr>
            <p:spPr bwMode="auto">
              <a:xfrm>
                <a:off x="3811" y="3731"/>
                <a:ext cx="204" cy="1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 err="1">
                    <a:solidFill>
                      <a:srgbClr val="000000"/>
                    </a:solidFill>
                    <a:latin typeface="Courier New" pitchFamily="49" charset="0"/>
                  </a:rPr>
                  <a:t>rdx</a:t>
                </a:r>
                <a:endParaRPr lang="en-US" dirty="0"/>
              </a:p>
            </p:txBody>
          </p:sp>
          <p:sp>
            <p:nvSpPr>
              <p:cNvPr id="426603" name="Rectangle 619"/>
              <p:cNvSpPr>
                <a:spLocks noChangeArrowheads="1"/>
              </p:cNvSpPr>
              <p:nvPr/>
            </p:nvSpPr>
            <p:spPr bwMode="auto">
              <a:xfrm>
                <a:off x="4004" y="3719"/>
                <a:ext cx="6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/>
              </a:p>
            </p:txBody>
          </p:sp>
          <p:sp>
            <p:nvSpPr>
              <p:cNvPr id="426604" name="Rectangle 620"/>
              <p:cNvSpPr>
                <a:spLocks noChangeArrowheads="1"/>
              </p:cNvSpPr>
              <p:nvPr/>
            </p:nvSpPr>
            <p:spPr bwMode="auto">
              <a:xfrm>
                <a:off x="4066" y="3719"/>
                <a:ext cx="96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/>
              </a:p>
            </p:txBody>
          </p:sp>
          <p:sp>
            <p:nvSpPr>
              <p:cNvPr id="426605" name="Rectangle 621"/>
              <p:cNvSpPr>
                <a:spLocks noChangeArrowheads="1"/>
              </p:cNvSpPr>
              <p:nvPr/>
            </p:nvSpPr>
            <p:spPr bwMode="auto">
              <a:xfrm>
                <a:off x="4162" y="3719"/>
                <a:ext cx="6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0</a:t>
                </a:r>
                <a:endParaRPr lang="en-US"/>
              </a:p>
            </p:txBody>
          </p:sp>
          <p:sp>
            <p:nvSpPr>
              <p:cNvPr id="426606" name="Rectangle 622"/>
              <p:cNvSpPr>
                <a:spLocks noChangeArrowheads="1"/>
              </p:cNvSpPr>
              <p:nvPr/>
            </p:nvSpPr>
            <p:spPr bwMode="auto">
              <a:xfrm>
                <a:off x="3245" y="3866"/>
                <a:ext cx="21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valB</a:t>
                </a:r>
                <a:endParaRPr lang="en-US"/>
              </a:p>
            </p:txBody>
          </p:sp>
          <p:sp>
            <p:nvSpPr>
              <p:cNvPr id="426607" name="Rectangle 623"/>
              <p:cNvSpPr>
                <a:spLocks noChangeArrowheads="1"/>
              </p:cNvSpPr>
              <p:nvPr/>
            </p:nvSpPr>
            <p:spPr bwMode="auto">
              <a:xfrm>
                <a:off x="3512" y="3862"/>
                <a:ext cx="100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426608" name="Rectangle 624"/>
              <p:cNvSpPr>
                <a:spLocks noChangeArrowheads="1"/>
              </p:cNvSpPr>
              <p:nvPr/>
            </p:nvSpPr>
            <p:spPr bwMode="auto">
              <a:xfrm>
                <a:off x="3624" y="3866"/>
                <a:ext cx="11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/>
              </a:p>
            </p:txBody>
          </p:sp>
          <p:sp>
            <p:nvSpPr>
              <p:cNvPr id="426609" name="Rectangle 625"/>
              <p:cNvSpPr>
                <a:spLocks noChangeArrowheads="1"/>
              </p:cNvSpPr>
              <p:nvPr/>
            </p:nvSpPr>
            <p:spPr bwMode="auto">
              <a:xfrm>
                <a:off x="3745" y="3878"/>
                <a:ext cx="6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26610" name="Rectangle 626"/>
              <p:cNvSpPr>
                <a:spLocks noChangeArrowheads="1"/>
              </p:cNvSpPr>
              <p:nvPr/>
            </p:nvSpPr>
            <p:spPr bwMode="auto">
              <a:xfrm>
                <a:off x="3811" y="3878"/>
                <a:ext cx="204" cy="1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 err="1">
                    <a:solidFill>
                      <a:srgbClr val="000000"/>
                    </a:solidFill>
                    <a:latin typeface="Courier New" pitchFamily="49" charset="0"/>
                  </a:rPr>
                  <a:t>rax</a:t>
                </a:r>
                <a:endParaRPr lang="en-US" dirty="0"/>
              </a:p>
            </p:txBody>
          </p:sp>
          <p:sp>
            <p:nvSpPr>
              <p:cNvPr id="426611" name="Rectangle 627"/>
              <p:cNvSpPr>
                <a:spLocks noChangeArrowheads="1"/>
              </p:cNvSpPr>
              <p:nvPr/>
            </p:nvSpPr>
            <p:spPr bwMode="auto">
              <a:xfrm>
                <a:off x="4004" y="3866"/>
                <a:ext cx="6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/>
              </a:p>
            </p:txBody>
          </p:sp>
          <p:sp>
            <p:nvSpPr>
              <p:cNvPr id="426612" name="Rectangle 628"/>
              <p:cNvSpPr>
                <a:spLocks noChangeArrowheads="1"/>
              </p:cNvSpPr>
              <p:nvPr/>
            </p:nvSpPr>
            <p:spPr bwMode="auto">
              <a:xfrm>
                <a:off x="4066" y="3866"/>
                <a:ext cx="96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/>
              </a:p>
            </p:txBody>
          </p:sp>
          <p:sp>
            <p:nvSpPr>
              <p:cNvPr id="426613" name="Rectangle 629"/>
              <p:cNvSpPr>
                <a:spLocks noChangeArrowheads="1"/>
              </p:cNvSpPr>
              <p:nvPr/>
            </p:nvSpPr>
            <p:spPr bwMode="auto">
              <a:xfrm>
                <a:off x="4162" y="3866"/>
                <a:ext cx="6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0</a:t>
                </a:r>
                <a:endParaRPr lang="en-US"/>
              </a:p>
            </p:txBody>
          </p:sp>
          <p:sp>
            <p:nvSpPr>
              <p:cNvPr id="426614" name="Rectangle 630"/>
              <p:cNvSpPr>
                <a:spLocks noChangeArrowheads="1"/>
              </p:cNvSpPr>
              <p:nvPr/>
            </p:nvSpPr>
            <p:spPr bwMode="auto">
              <a:xfrm>
                <a:off x="3159" y="3447"/>
                <a:ext cx="1201" cy="625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615" name="Rectangle 631"/>
              <p:cNvSpPr>
                <a:spLocks noChangeArrowheads="1"/>
              </p:cNvSpPr>
              <p:nvPr/>
            </p:nvSpPr>
            <p:spPr bwMode="auto">
              <a:xfrm>
                <a:off x="3741" y="3488"/>
                <a:ext cx="92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D</a:t>
                </a:r>
                <a:endParaRPr lang="en-US"/>
              </a:p>
            </p:txBody>
          </p:sp>
          <p:sp>
            <p:nvSpPr>
              <p:cNvPr id="426616" name="Rectangle 632"/>
              <p:cNvSpPr>
                <a:spLocks noChangeArrowheads="1"/>
              </p:cNvSpPr>
              <p:nvPr/>
            </p:nvSpPr>
            <p:spPr bwMode="auto">
              <a:xfrm>
                <a:off x="3159" y="3687"/>
                <a:ext cx="1201" cy="33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617" name="Rectangle 633"/>
              <p:cNvSpPr>
                <a:spLocks noChangeArrowheads="1"/>
              </p:cNvSpPr>
              <p:nvPr/>
            </p:nvSpPr>
            <p:spPr bwMode="auto">
              <a:xfrm>
                <a:off x="3245" y="3719"/>
                <a:ext cx="21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valA</a:t>
                </a:r>
                <a:endParaRPr lang="en-US"/>
              </a:p>
            </p:txBody>
          </p:sp>
          <p:sp>
            <p:nvSpPr>
              <p:cNvPr id="426618" name="Rectangle 634"/>
              <p:cNvSpPr>
                <a:spLocks noChangeArrowheads="1"/>
              </p:cNvSpPr>
              <p:nvPr/>
            </p:nvSpPr>
            <p:spPr bwMode="auto">
              <a:xfrm>
                <a:off x="3512" y="3715"/>
                <a:ext cx="100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426619" name="Rectangle 635"/>
              <p:cNvSpPr>
                <a:spLocks noChangeArrowheads="1"/>
              </p:cNvSpPr>
              <p:nvPr/>
            </p:nvSpPr>
            <p:spPr bwMode="auto">
              <a:xfrm>
                <a:off x="3624" y="3719"/>
                <a:ext cx="11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/>
              </a:p>
            </p:txBody>
          </p:sp>
          <p:sp>
            <p:nvSpPr>
              <p:cNvPr id="426620" name="Rectangle 636"/>
              <p:cNvSpPr>
                <a:spLocks noChangeArrowheads="1"/>
              </p:cNvSpPr>
              <p:nvPr/>
            </p:nvSpPr>
            <p:spPr bwMode="auto">
              <a:xfrm>
                <a:off x="3745" y="3731"/>
                <a:ext cx="6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26621" name="Rectangle 637"/>
              <p:cNvSpPr>
                <a:spLocks noChangeArrowheads="1"/>
              </p:cNvSpPr>
              <p:nvPr/>
            </p:nvSpPr>
            <p:spPr bwMode="auto">
              <a:xfrm>
                <a:off x="3811" y="3731"/>
                <a:ext cx="204" cy="1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 err="1">
                    <a:solidFill>
                      <a:srgbClr val="000000"/>
                    </a:solidFill>
                    <a:latin typeface="Courier New" pitchFamily="49" charset="0"/>
                  </a:rPr>
                  <a:t>rdx</a:t>
                </a:r>
                <a:endParaRPr lang="en-US" dirty="0"/>
              </a:p>
            </p:txBody>
          </p:sp>
          <p:sp>
            <p:nvSpPr>
              <p:cNvPr id="426622" name="Rectangle 638"/>
              <p:cNvSpPr>
                <a:spLocks noChangeArrowheads="1"/>
              </p:cNvSpPr>
              <p:nvPr/>
            </p:nvSpPr>
            <p:spPr bwMode="auto">
              <a:xfrm>
                <a:off x="4004" y="3719"/>
                <a:ext cx="6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/>
              </a:p>
            </p:txBody>
          </p:sp>
          <p:sp>
            <p:nvSpPr>
              <p:cNvPr id="426623" name="Rectangle 639"/>
              <p:cNvSpPr>
                <a:spLocks noChangeArrowheads="1"/>
              </p:cNvSpPr>
              <p:nvPr/>
            </p:nvSpPr>
            <p:spPr bwMode="auto">
              <a:xfrm>
                <a:off x="4066" y="3719"/>
                <a:ext cx="96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/>
              </a:p>
            </p:txBody>
          </p:sp>
          <p:sp>
            <p:nvSpPr>
              <p:cNvPr id="426624" name="Rectangle 640"/>
              <p:cNvSpPr>
                <a:spLocks noChangeArrowheads="1"/>
              </p:cNvSpPr>
              <p:nvPr/>
            </p:nvSpPr>
            <p:spPr bwMode="auto">
              <a:xfrm>
                <a:off x="4162" y="3719"/>
                <a:ext cx="6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0</a:t>
                </a:r>
                <a:endParaRPr lang="en-US"/>
              </a:p>
            </p:txBody>
          </p:sp>
          <p:sp>
            <p:nvSpPr>
              <p:cNvPr id="426625" name="Rectangle 641"/>
              <p:cNvSpPr>
                <a:spLocks noChangeArrowheads="1"/>
              </p:cNvSpPr>
              <p:nvPr/>
            </p:nvSpPr>
            <p:spPr bwMode="auto">
              <a:xfrm>
                <a:off x="3245" y="3866"/>
                <a:ext cx="21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valB</a:t>
                </a:r>
                <a:endParaRPr lang="en-US"/>
              </a:p>
            </p:txBody>
          </p:sp>
          <p:sp>
            <p:nvSpPr>
              <p:cNvPr id="426626" name="Rectangle 642"/>
              <p:cNvSpPr>
                <a:spLocks noChangeArrowheads="1"/>
              </p:cNvSpPr>
              <p:nvPr/>
            </p:nvSpPr>
            <p:spPr bwMode="auto">
              <a:xfrm>
                <a:off x="3512" y="3862"/>
                <a:ext cx="100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426627" name="Rectangle 643"/>
              <p:cNvSpPr>
                <a:spLocks noChangeArrowheads="1"/>
              </p:cNvSpPr>
              <p:nvPr/>
            </p:nvSpPr>
            <p:spPr bwMode="auto">
              <a:xfrm>
                <a:off x="3624" y="3866"/>
                <a:ext cx="11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/>
              </a:p>
            </p:txBody>
          </p:sp>
          <p:sp>
            <p:nvSpPr>
              <p:cNvPr id="426628" name="Rectangle 644"/>
              <p:cNvSpPr>
                <a:spLocks noChangeArrowheads="1"/>
              </p:cNvSpPr>
              <p:nvPr/>
            </p:nvSpPr>
            <p:spPr bwMode="auto">
              <a:xfrm>
                <a:off x="3745" y="3878"/>
                <a:ext cx="6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26629" name="Rectangle 645"/>
              <p:cNvSpPr>
                <a:spLocks noChangeArrowheads="1"/>
              </p:cNvSpPr>
              <p:nvPr/>
            </p:nvSpPr>
            <p:spPr bwMode="auto">
              <a:xfrm>
                <a:off x="3811" y="3878"/>
                <a:ext cx="204" cy="1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 err="1">
                    <a:solidFill>
                      <a:srgbClr val="000000"/>
                    </a:solidFill>
                    <a:latin typeface="Courier New" pitchFamily="49" charset="0"/>
                  </a:rPr>
                  <a:t>rax</a:t>
                </a:r>
                <a:endParaRPr lang="en-US" dirty="0"/>
              </a:p>
            </p:txBody>
          </p:sp>
          <p:sp>
            <p:nvSpPr>
              <p:cNvPr id="426630" name="Rectangle 646"/>
              <p:cNvSpPr>
                <a:spLocks noChangeArrowheads="1"/>
              </p:cNvSpPr>
              <p:nvPr/>
            </p:nvSpPr>
            <p:spPr bwMode="auto">
              <a:xfrm>
                <a:off x="4004" y="3866"/>
                <a:ext cx="6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/>
              </a:p>
            </p:txBody>
          </p:sp>
          <p:sp>
            <p:nvSpPr>
              <p:cNvPr id="426631" name="Rectangle 647"/>
              <p:cNvSpPr>
                <a:spLocks noChangeArrowheads="1"/>
              </p:cNvSpPr>
              <p:nvPr/>
            </p:nvSpPr>
            <p:spPr bwMode="auto">
              <a:xfrm>
                <a:off x="4066" y="3866"/>
                <a:ext cx="96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/>
              </a:p>
            </p:txBody>
          </p:sp>
          <p:sp>
            <p:nvSpPr>
              <p:cNvPr id="426632" name="Rectangle 648"/>
              <p:cNvSpPr>
                <a:spLocks noChangeArrowheads="1"/>
              </p:cNvSpPr>
              <p:nvPr/>
            </p:nvSpPr>
            <p:spPr bwMode="auto">
              <a:xfrm>
                <a:off x="4162" y="3866"/>
                <a:ext cx="6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0</a:t>
                </a:r>
                <a:endParaRPr lang="en-US"/>
              </a:p>
            </p:txBody>
          </p:sp>
          <p:sp>
            <p:nvSpPr>
              <p:cNvPr id="426633" name="Rectangle 649"/>
              <p:cNvSpPr>
                <a:spLocks noChangeArrowheads="1"/>
              </p:cNvSpPr>
              <p:nvPr/>
            </p:nvSpPr>
            <p:spPr bwMode="auto">
              <a:xfrm>
                <a:off x="3687" y="3063"/>
                <a:ext cx="162" cy="3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634" name="Rectangle 650"/>
              <p:cNvSpPr>
                <a:spLocks noChangeArrowheads="1"/>
              </p:cNvSpPr>
              <p:nvPr/>
            </p:nvSpPr>
            <p:spPr bwMode="auto">
              <a:xfrm>
                <a:off x="3773" y="3064"/>
                <a:ext cx="45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•</a:t>
                </a:r>
                <a:endParaRPr lang="en-US"/>
              </a:p>
            </p:txBody>
          </p:sp>
          <p:sp>
            <p:nvSpPr>
              <p:cNvPr id="426635" name="Rectangle 651"/>
              <p:cNvSpPr>
                <a:spLocks noChangeArrowheads="1"/>
              </p:cNvSpPr>
              <p:nvPr/>
            </p:nvSpPr>
            <p:spPr bwMode="auto">
              <a:xfrm>
                <a:off x="3773" y="3172"/>
                <a:ext cx="45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•</a:t>
                </a:r>
                <a:endParaRPr lang="en-US"/>
              </a:p>
            </p:txBody>
          </p:sp>
          <p:sp>
            <p:nvSpPr>
              <p:cNvPr id="426636" name="Rectangle 652"/>
              <p:cNvSpPr>
                <a:spLocks noChangeArrowheads="1"/>
              </p:cNvSpPr>
              <p:nvPr/>
            </p:nvSpPr>
            <p:spPr bwMode="auto">
              <a:xfrm>
                <a:off x="3773" y="3280"/>
                <a:ext cx="45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•</a:t>
                </a:r>
                <a:endParaRPr lang="en-US"/>
              </a:p>
            </p:txBody>
          </p:sp>
          <p:sp>
            <p:nvSpPr>
              <p:cNvPr id="426637" name="Rectangle 653"/>
              <p:cNvSpPr>
                <a:spLocks noChangeArrowheads="1"/>
              </p:cNvSpPr>
              <p:nvPr/>
            </p:nvSpPr>
            <p:spPr bwMode="auto">
              <a:xfrm>
                <a:off x="3159" y="1575"/>
                <a:ext cx="1201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638" name="Rectangle 654"/>
              <p:cNvSpPr>
                <a:spLocks noChangeArrowheads="1"/>
              </p:cNvSpPr>
              <p:nvPr/>
            </p:nvSpPr>
            <p:spPr bwMode="auto">
              <a:xfrm>
                <a:off x="3575" y="1613"/>
                <a:ext cx="423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Cycle 5</a:t>
                </a:r>
                <a:endParaRPr lang="en-US"/>
              </a:p>
            </p:txBody>
          </p:sp>
          <p:grpSp>
            <p:nvGrpSpPr>
              <p:cNvPr id="426641" name="Group 657"/>
              <p:cNvGrpSpPr>
                <a:grpSpLocks/>
              </p:cNvGrpSpPr>
              <p:nvPr/>
            </p:nvGrpSpPr>
            <p:grpSpPr bwMode="auto">
              <a:xfrm>
                <a:off x="4215" y="3735"/>
                <a:ext cx="336" cy="149"/>
                <a:chOff x="4215" y="3735"/>
                <a:chExt cx="336" cy="149"/>
              </a:xfrm>
            </p:grpSpPr>
            <p:sp>
              <p:nvSpPr>
                <p:cNvPr id="426639" name="Line 655"/>
                <p:cNvSpPr>
                  <a:spLocks noChangeShapeType="1"/>
                </p:cNvSpPr>
                <p:nvPr/>
              </p:nvSpPr>
              <p:spPr bwMode="auto">
                <a:xfrm flipH="1">
                  <a:off x="4270" y="3735"/>
                  <a:ext cx="281" cy="12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6640" name="Freeform 656"/>
                <p:cNvSpPr>
                  <a:spLocks/>
                </p:cNvSpPr>
                <p:nvPr/>
              </p:nvSpPr>
              <p:spPr bwMode="auto">
                <a:xfrm>
                  <a:off x="4215" y="3826"/>
                  <a:ext cx="70" cy="58"/>
                </a:xfrm>
                <a:custGeom>
                  <a:avLst/>
                  <a:gdLst/>
                  <a:ahLst/>
                  <a:cxnLst>
                    <a:cxn ang="0">
                      <a:pos x="46" y="0"/>
                    </a:cxn>
                    <a:cxn ang="0">
                      <a:pos x="0" y="53"/>
                    </a:cxn>
                    <a:cxn ang="0">
                      <a:pos x="70" y="58"/>
                    </a:cxn>
                    <a:cxn ang="0">
                      <a:pos x="46" y="0"/>
                    </a:cxn>
                  </a:cxnLst>
                  <a:rect l="0" t="0" r="r" b="b"/>
                  <a:pathLst>
                    <a:path w="70" h="58">
                      <a:moveTo>
                        <a:pt x="46" y="0"/>
                      </a:moveTo>
                      <a:lnTo>
                        <a:pt x="0" y="53"/>
                      </a:lnTo>
                      <a:lnTo>
                        <a:pt x="70" y="58"/>
                      </a:lnTo>
                      <a:lnTo>
                        <a:pt x="46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26642" name="Rectangle 658"/>
              <p:cNvSpPr>
                <a:spLocks noChangeArrowheads="1"/>
              </p:cNvSpPr>
              <p:nvPr/>
            </p:nvSpPr>
            <p:spPr bwMode="auto">
              <a:xfrm>
                <a:off x="4523" y="3591"/>
                <a:ext cx="365" cy="1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643" name="Rectangle 659"/>
              <p:cNvSpPr>
                <a:spLocks noChangeArrowheads="1"/>
              </p:cNvSpPr>
              <p:nvPr/>
            </p:nvSpPr>
            <p:spPr bwMode="auto">
              <a:xfrm>
                <a:off x="4605" y="3627"/>
                <a:ext cx="248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i="1">
                    <a:solidFill>
                      <a:srgbClr val="000000"/>
                    </a:solidFill>
                  </a:rPr>
                  <a:t>Error</a:t>
                </a:r>
                <a:endParaRPr lang="en-US"/>
              </a:p>
            </p:txBody>
          </p:sp>
          <p:sp>
            <p:nvSpPr>
              <p:cNvPr id="426644" name="Rectangle 660"/>
              <p:cNvSpPr>
                <a:spLocks noChangeArrowheads="1"/>
              </p:cNvSpPr>
              <p:nvPr/>
            </p:nvSpPr>
            <p:spPr bwMode="auto">
              <a:xfrm>
                <a:off x="3159" y="2439"/>
                <a:ext cx="1201" cy="625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645" name="Rectangle 661"/>
              <p:cNvSpPr>
                <a:spLocks noChangeArrowheads="1"/>
              </p:cNvSpPr>
              <p:nvPr/>
            </p:nvSpPr>
            <p:spPr bwMode="auto">
              <a:xfrm>
                <a:off x="3733" y="2480"/>
                <a:ext cx="107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M</a:t>
                </a:r>
                <a:endParaRPr lang="en-US"/>
              </a:p>
            </p:txBody>
          </p:sp>
          <p:sp>
            <p:nvSpPr>
              <p:cNvPr id="426646" name="Rectangle 662"/>
              <p:cNvSpPr>
                <a:spLocks noChangeArrowheads="1"/>
              </p:cNvSpPr>
              <p:nvPr/>
            </p:nvSpPr>
            <p:spPr bwMode="auto">
              <a:xfrm>
                <a:off x="3159" y="2631"/>
                <a:ext cx="1201" cy="33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647" name="Rectangle 663"/>
              <p:cNvSpPr>
                <a:spLocks noChangeArrowheads="1"/>
              </p:cNvSpPr>
              <p:nvPr/>
            </p:nvSpPr>
            <p:spPr bwMode="auto">
              <a:xfrm>
                <a:off x="3245" y="2670"/>
                <a:ext cx="155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M_</a:t>
                </a:r>
                <a:endParaRPr lang="en-US"/>
              </a:p>
            </p:txBody>
          </p:sp>
          <p:sp>
            <p:nvSpPr>
              <p:cNvPr id="426648" name="Rectangle 664"/>
              <p:cNvSpPr>
                <a:spLocks noChangeArrowheads="1"/>
              </p:cNvSpPr>
              <p:nvPr/>
            </p:nvSpPr>
            <p:spPr bwMode="auto">
              <a:xfrm>
                <a:off x="3400" y="2670"/>
                <a:ext cx="21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valE</a:t>
                </a:r>
                <a:endParaRPr lang="en-US"/>
              </a:p>
            </p:txBody>
          </p:sp>
          <p:sp>
            <p:nvSpPr>
              <p:cNvPr id="426649" name="Rectangle 665"/>
              <p:cNvSpPr>
                <a:spLocks noChangeArrowheads="1"/>
              </p:cNvSpPr>
              <p:nvPr/>
            </p:nvSpPr>
            <p:spPr bwMode="auto">
              <a:xfrm>
                <a:off x="3648" y="2670"/>
                <a:ext cx="158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3</a:t>
                </a:r>
                <a:endParaRPr lang="en-US"/>
              </a:p>
            </p:txBody>
          </p:sp>
          <p:sp>
            <p:nvSpPr>
              <p:cNvPr id="426650" name="Rectangle 666"/>
              <p:cNvSpPr>
                <a:spLocks noChangeArrowheads="1"/>
              </p:cNvSpPr>
              <p:nvPr/>
            </p:nvSpPr>
            <p:spPr bwMode="auto">
              <a:xfrm>
                <a:off x="3245" y="2809"/>
                <a:ext cx="155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M_</a:t>
                </a:r>
                <a:endParaRPr lang="en-US"/>
              </a:p>
            </p:txBody>
          </p:sp>
          <p:sp>
            <p:nvSpPr>
              <p:cNvPr id="426651" name="Rectangle 667"/>
              <p:cNvSpPr>
                <a:spLocks noChangeArrowheads="1"/>
              </p:cNvSpPr>
              <p:nvPr/>
            </p:nvSpPr>
            <p:spPr bwMode="auto">
              <a:xfrm>
                <a:off x="3400" y="2809"/>
                <a:ext cx="224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dstE</a:t>
                </a:r>
                <a:endParaRPr lang="en-US"/>
              </a:p>
            </p:txBody>
          </p:sp>
          <p:sp>
            <p:nvSpPr>
              <p:cNvPr id="426652" name="Rectangle 668"/>
              <p:cNvSpPr>
                <a:spLocks noChangeArrowheads="1"/>
              </p:cNvSpPr>
              <p:nvPr/>
            </p:nvSpPr>
            <p:spPr bwMode="auto">
              <a:xfrm>
                <a:off x="3655" y="2809"/>
                <a:ext cx="96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/>
              </a:p>
            </p:txBody>
          </p:sp>
          <p:sp>
            <p:nvSpPr>
              <p:cNvPr id="426653" name="Rectangle 669"/>
              <p:cNvSpPr>
                <a:spLocks noChangeArrowheads="1"/>
              </p:cNvSpPr>
              <p:nvPr/>
            </p:nvSpPr>
            <p:spPr bwMode="auto">
              <a:xfrm>
                <a:off x="3760" y="2821"/>
                <a:ext cx="6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26654" name="Rectangle 670"/>
              <p:cNvSpPr>
                <a:spLocks noChangeArrowheads="1"/>
              </p:cNvSpPr>
              <p:nvPr/>
            </p:nvSpPr>
            <p:spPr bwMode="auto">
              <a:xfrm>
                <a:off x="3826" y="2821"/>
                <a:ext cx="204" cy="1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 err="1">
                    <a:solidFill>
                      <a:srgbClr val="000000"/>
                    </a:solidFill>
                    <a:latin typeface="Courier New" pitchFamily="49" charset="0"/>
                  </a:rPr>
                  <a:t>rax</a:t>
                </a:r>
                <a:endParaRPr lang="en-US" dirty="0"/>
              </a:p>
            </p:txBody>
          </p:sp>
          <p:grpSp>
            <p:nvGrpSpPr>
              <p:cNvPr id="426657" name="Group 673"/>
              <p:cNvGrpSpPr>
                <a:grpSpLocks/>
              </p:cNvGrpSpPr>
              <p:nvPr/>
            </p:nvGrpSpPr>
            <p:grpSpPr bwMode="auto">
              <a:xfrm>
                <a:off x="4215" y="3687"/>
                <a:ext cx="336" cy="70"/>
                <a:chOff x="4215" y="3687"/>
                <a:chExt cx="336" cy="70"/>
              </a:xfrm>
            </p:grpSpPr>
            <p:sp>
              <p:nvSpPr>
                <p:cNvPr id="426655" name="Line 671"/>
                <p:cNvSpPr>
                  <a:spLocks noChangeShapeType="1"/>
                </p:cNvSpPr>
                <p:nvPr/>
              </p:nvSpPr>
              <p:spPr bwMode="auto">
                <a:xfrm flipH="1">
                  <a:off x="4274" y="3687"/>
                  <a:ext cx="277" cy="3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6656" name="Freeform 672"/>
                <p:cNvSpPr>
                  <a:spLocks/>
                </p:cNvSpPr>
                <p:nvPr/>
              </p:nvSpPr>
              <p:spPr bwMode="auto">
                <a:xfrm>
                  <a:off x="4215" y="3695"/>
                  <a:ext cx="67" cy="62"/>
                </a:xfrm>
                <a:custGeom>
                  <a:avLst/>
                  <a:gdLst/>
                  <a:ahLst/>
                  <a:cxnLst>
                    <a:cxn ang="0">
                      <a:pos x="58" y="0"/>
                    </a:cxn>
                    <a:cxn ang="0">
                      <a:pos x="0" y="40"/>
                    </a:cxn>
                    <a:cxn ang="0">
                      <a:pos x="67" y="62"/>
                    </a:cxn>
                    <a:cxn ang="0">
                      <a:pos x="58" y="0"/>
                    </a:cxn>
                  </a:cxnLst>
                  <a:rect l="0" t="0" r="r" b="b"/>
                  <a:pathLst>
                    <a:path w="67" h="62">
                      <a:moveTo>
                        <a:pt x="58" y="0"/>
                      </a:moveTo>
                      <a:lnTo>
                        <a:pt x="0" y="40"/>
                      </a:lnTo>
                      <a:lnTo>
                        <a:pt x="67" y="62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8587"/>
            <a:ext cx="8704263" cy="779463"/>
          </a:xfrm>
        </p:spPr>
        <p:txBody>
          <a:bodyPr/>
          <a:lstStyle/>
          <a:p>
            <a:r>
              <a:rPr lang="en-US" dirty="0"/>
              <a:t>Data Dependencies: 2 </a:t>
            </a:r>
            <a:r>
              <a:rPr lang="en-US" dirty="0" err="1"/>
              <a:t>Nop’s</a:t>
            </a:r>
            <a:endParaRPr lang="en-US" dirty="0"/>
          </a:p>
        </p:txBody>
      </p:sp>
      <p:grpSp>
        <p:nvGrpSpPr>
          <p:cNvPr id="425492" name="Group 532"/>
          <p:cNvGrpSpPr>
            <a:grpSpLocks/>
          </p:cNvGrpSpPr>
          <p:nvPr/>
        </p:nvGrpSpPr>
        <p:grpSpPr bwMode="auto">
          <a:xfrm>
            <a:off x="762000" y="762000"/>
            <a:ext cx="7469188" cy="5564188"/>
            <a:chOff x="519" y="399"/>
            <a:chExt cx="4705" cy="3505"/>
          </a:xfrm>
        </p:grpSpPr>
        <p:sp>
          <p:nvSpPr>
            <p:cNvPr id="425221" name="Rectangle 261"/>
            <p:cNvSpPr>
              <a:spLocks noChangeArrowheads="1"/>
            </p:cNvSpPr>
            <p:nvPr/>
          </p:nvSpPr>
          <p:spPr bwMode="auto">
            <a:xfrm>
              <a:off x="519" y="639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22" name="Rectangle 262"/>
            <p:cNvSpPr>
              <a:spLocks noChangeArrowheads="1"/>
            </p:cNvSpPr>
            <p:nvPr/>
          </p:nvSpPr>
          <p:spPr bwMode="auto">
            <a:xfrm>
              <a:off x="610" y="678"/>
              <a:ext cx="469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0x000: </a:t>
              </a:r>
              <a:endParaRPr lang="en-US"/>
            </a:p>
          </p:txBody>
        </p:sp>
        <p:sp>
          <p:nvSpPr>
            <p:cNvPr id="425223" name="Rectangle 263"/>
            <p:cNvSpPr>
              <a:spLocks noChangeArrowheads="1"/>
            </p:cNvSpPr>
            <p:nvPr/>
          </p:nvSpPr>
          <p:spPr bwMode="auto">
            <a:xfrm>
              <a:off x="1110" y="678"/>
              <a:ext cx="407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irmovq</a:t>
              </a:r>
              <a:r>
                <a:rPr lang="en-US" sz="1400" b="0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endParaRPr lang="en-US" dirty="0"/>
            </a:p>
          </p:txBody>
        </p:sp>
        <p:sp>
          <p:nvSpPr>
            <p:cNvPr id="425224" name="Rectangle 264"/>
            <p:cNvSpPr>
              <a:spLocks noChangeArrowheads="1"/>
            </p:cNvSpPr>
            <p:nvPr/>
          </p:nvSpPr>
          <p:spPr bwMode="auto">
            <a:xfrm>
              <a:off x="1548" y="678"/>
              <a:ext cx="335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$10,%</a:t>
              </a:r>
              <a:endParaRPr lang="en-US"/>
            </a:p>
          </p:txBody>
        </p:sp>
        <p:sp>
          <p:nvSpPr>
            <p:cNvPr id="425225" name="Rectangle 265"/>
            <p:cNvSpPr>
              <a:spLocks noChangeArrowheads="1"/>
            </p:cNvSpPr>
            <p:nvPr/>
          </p:nvSpPr>
          <p:spPr bwMode="auto">
            <a:xfrm>
              <a:off x="1882" y="678"/>
              <a:ext cx="204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rdx</a:t>
              </a:r>
              <a:endParaRPr lang="en-US" dirty="0"/>
            </a:p>
          </p:txBody>
        </p:sp>
        <p:sp>
          <p:nvSpPr>
            <p:cNvPr id="425226" name="Rectangle 266"/>
            <p:cNvSpPr>
              <a:spLocks noChangeArrowheads="1"/>
            </p:cNvSpPr>
            <p:nvPr/>
          </p:nvSpPr>
          <p:spPr bwMode="auto">
            <a:xfrm>
              <a:off x="2343" y="399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27" name="Rectangle 267"/>
            <p:cNvSpPr>
              <a:spLocks noChangeArrowheads="1"/>
            </p:cNvSpPr>
            <p:nvPr/>
          </p:nvSpPr>
          <p:spPr bwMode="auto">
            <a:xfrm>
              <a:off x="2481" y="443"/>
              <a:ext cx="5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1</a:t>
              </a:r>
              <a:endParaRPr lang="en-US"/>
            </a:p>
          </p:txBody>
        </p:sp>
        <p:sp>
          <p:nvSpPr>
            <p:cNvPr id="425228" name="Rectangle 268"/>
            <p:cNvSpPr>
              <a:spLocks noChangeArrowheads="1"/>
            </p:cNvSpPr>
            <p:nvPr/>
          </p:nvSpPr>
          <p:spPr bwMode="auto">
            <a:xfrm>
              <a:off x="2631" y="399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29" name="Rectangle 269"/>
            <p:cNvSpPr>
              <a:spLocks noChangeArrowheads="1"/>
            </p:cNvSpPr>
            <p:nvPr/>
          </p:nvSpPr>
          <p:spPr bwMode="auto">
            <a:xfrm>
              <a:off x="2769" y="443"/>
              <a:ext cx="5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2</a:t>
              </a:r>
              <a:endParaRPr lang="en-US"/>
            </a:p>
          </p:txBody>
        </p:sp>
        <p:sp>
          <p:nvSpPr>
            <p:cNvPr id="425230" name="Rectangle 270"/>
            <p:cNvSpPr>
              <a:spLocks noChangeArrowheads="1"/>
            </p:cNvSpPr>
            <p:nvPr/>
          </p:nvSpPr>
          <p:spPr bwMode="auto">
            <a:xfrm>
              <a:off x="2919" y="399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31" name="Rectangle 271"/>
            <p:cNvSpPr>
              <a:spLocks noChangeArrowheads="1"/>
            </p:cNvSpPr>
            <p:nvPr/>
          </p:nvSpPr>
          <p:spPr bwMode="auto">
            <a:xfrm>
              <a:off x="3057" y="443"/>
              <a:ext cx="5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3</a:t>
              </a:r>
              <a:endParaRPr lang="en-US"/>
            </a:p>
          </p:txBody>
        </p:sp>
        <p:sp>
          <p:nvSpPr>
            <p:cNvPr id="425232" name="Rectangle 272"/>
            <p:cNvSpPr>
              <a:spLocks noChangeArrowheads="1"/>
            </p:cNvSpPr>
            <p:nvPr/>
          </p:nvSpPr>
          <p:spPr bwMode="auto">
            <a:xfrm>
              <a:off x="3207" y="399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33" name="Rectangle 273"/>
            <p:cNvSpPr>
              <a:spLocks noChangeArrowheads="1"/>
            </p:cNvSpPr>
            <p:nvPr/>
          </p:nvSpPr>
          <p:spPr bwMode="auto">
            <a:xfrm>
              <a:off x="3345" y="443"/>
              <a:ext cx="5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4</a:t>
              </a:r>
              <a:endParaRPr lang="en-US"/>
            </a:p>
          </p:txBody>
        </p:sp>
        <p:sp>
          <p:nvSpPr>
            <p:cNvPr id="425234" name="Rectangle 274"/>
            <p:cNvSpPr>
              <a:spLocks noChangeArrowheads="1"/>
            </p:cNvSpPr>
            <p:nvPr/>
          </p:nvSpPr>
          <p:spPr bwMode="auto">
            <a:xfrm>
              <a:off x="3495" y="399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35" name="Rectangle 275"/>
            <p:cNvSpPr>
              <a:spLocks noChangeArrowheads="1"/>
            </p:cNvSpPr>
            <p:nvPr/>
          </p:nvSpPr>
          <p:spPr bwMode="auto">
            <a:xfrm>
              <a:off x="3633" y="443"/>
              <a:ext cx="5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5</a:t>
              </a:r>
              <a:endParaRPr lang="en-US"/>
            </a:p>
          </p:txBody>
        </p:sp>
        <p:sp>
          <p:nvSpPr>
            <p:cNvPr id="425236" name="Rectangle 276"/>
            <p:cNvSpPr>
              <a:spLocks noChangeArrowheads="1"/>
            </p:cNvSpPr>
            <p:nvPr/>
          </p:nvSpPr>
          <p:spPr bwMode="auto">
            <a:xfrm>
              <a:off x="3783" y="399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37" name="Rectangle 277"/>
            <p:cNvSpPr>
              <a:spLocks noChangeArrowheads="1"/>
            </p:cNvSpPr>
            <p:nvPr/>
          </p:nvSpPr>
          <p:spPr bwMode="auto">
            <a:xfrm>
              <a:off x="3921" y="443"/>
              <a:ext cx="5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6</a:t>
              </a:r>
              <a:endParaRPr lang="en-US"/>
            </a:p>
          </p:txBody>
        </p:sp>
        <p:sp>
          <p:nvSpPr>
            <p:cNvPr id="425238" name="Rectangle 278"/>
            <p:cNvSpPr>
              <a:spLocks noChangeArrowheads="1"/>
            </p:cNvSpPr>
            <p:nvPr/>
          </p:nvSpPr>
          <p:spPr bwMode="auto">
            <a:xfrm>
              <a:off x="4071" y="399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39" name="Rectangle 279"/>
            <p:cNvSpPr>
              <a:spLocks noChangeArrowheads="1"/>
            </p:cNvSpPr>
            <p:nvPr/>
          </p:nvSpPr>
          <p:spPr bwMode="auto">
            <a:xfrm>
              <a:off x="4209" y="443"/>
              <a:ext cx="5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7</a:t>
              </a:r>
              <a:endParaRPr lang="en-US"/>
            </a:p>
          </p:txBody>
        </p:sp>
        <p:sp>
          <p:nvSpPr>
            <p:cNvPr id="425240" name="Rectangle 280"/>
            <p:cNvSpPr>
              <a:spLocks noChangeArrowheads="1"/>
            </p:cNvSpPr>
            <p:nvPr/>
          </p:nvSpPr>
          <p:spPr bwMode="auto">
            <a:xfrm>
              <a:off x="4359" y="399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41" name="Rectangle 281"/>
            <p:cNvSpPr>
              <a:spLocks noChangeArrowheads="1"/>
            </p:cNvSpPr>
            <p:nvPr/>
          </p:nvSpPr>
          <p:spPr bwMode="auto">
            <a:xfrm>
              <a:off x="4497" y="443"/>
              <a:ext cx="5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8</a:t>
              </a:r>
              <a:endParaRPr lang="en-US"/>
            </a:p>
          </p:txBody>
        </p:sp>
        <p:sp>
          <p:nvSpPr>
            <p:cNvPr id="425242" name="Rectangle 282"/>
            <p:cNvSpPr>
              <a:spLocks noChangeArrowheads="1"/>
            </p:cNvSpPr>
            <p:nvPr/>
          </p:nvSpPr>
          <p:spPr bwMode="auto">
            <a:xfrm>
              <a:off x="4647" y="399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43" name="Rectangle 283"/>
            <p:cNvSpPr>
              <a:spLocks noChangeArrowheads="1"/>
            </p:cNvSpPr>
            <p:nvPr/>
          </p:nvSpPr>
          <p:spPr bwMode="auto">
            <a:xfrm>
              <a:off x="4785" y="443"/>
              <a:ext cx="53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9</a:t>
              </a:r>
              <a:endParaRPr lang="en-US"/>
            </a:p>
          </p:txBody>
        </p:sp>
        <p:sp>
          <p:nvSpPr>
            <p:cNvPr id="425244" name="Rectangle 284"/>
            <p:cNvSpPr>
              <a:spLocks noChangeArrowheads="1"/>
            </p:cNvSpPr>
            <p:nvPr/>
          </p:nvSpPr>
          <p:spPr bwMode="auto">
            <a:xfrm>
              <a:off x="2343" y="6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45" name="Rectangle 285"/>
            <p:cNvSpPr>
              <a:spLocks noChangeArrowheads="1"/>
            </p:cNvSpPr>
            <p:nvPr/>
          </p:nvSpPr>
          <p:spPr bwMode="auto">
            <a:xfrm>
              <a:off x="2476" y="667"/>
              <a:ext cx="7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5246" name="Rectangle 286"/>
            <p:cNvSpPr>
              <a:spLocks noChangeArrowheads="1"/>
            </p:cNvSpPr>
            <p:nvPr/>
          </p:nvSpPr>
          <p:spPr bwMode="auto">
            <a:xfrm>
              <a:off x="2631" y="6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47" name="Rectangle 287"/>
            <p:cNvSpPr>
              <a:spLocks noChangeArrowheads="1"/>
            </p:cNvSpPr>
            <p:nvPr/>
          </p:nvSpPr>
          <p:spPr bwMode="auto">
            <a:xfrm>
              <a:off x="2757" y="667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5248" name="Rectangle 288"/>
            <p:cNvSpPr>
              <a:spLocks noChangeArrowheads="1"/>
            </p:cNvSpPr>
            <p:nvPr/>
          </p:nvSpPr>
          <p:spPr bwMode="auto">
            <a:xfrm>
              <a:off x="2919" y="6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49" name="Rectangle 289"/>
            <p:cNvSpPr>
              <a:spLocks noChangeArrowheads="1"/>
            </p:cNvSpPr>
            <p:nvPr/>
          </p:nvSpPr>
          <p:spPr bwMode="auto">
            <a:xfrm>
              <a:off x="3048" y="667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5250" name="Rectangle 290"/>
            <p:cNvSpPr>
              <a:spLocks noChangeArrowheads="1"/>
            </p:cNvSpPr>
            <p:nvPr/>
          </p:nvSpPr>
          <p:spPr bwMode="auto">
            <a:xfrm>
              <a:off x="3207" y="6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51" name="Rectangle 291"/>
            <p:cNvSpPr>
              <a:spLocks noChangeArrowheads="1"/>
            </p:cNvSpPr>
            <p:nvPr/>
          </p:nvSpPr>
          <p:spPr bwMode="auto">
            <a:xfrm>
              <a:off x="3325" y="667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5252" name="Rectangle 292"/>
            <p:cNvSpPr>
              <a:spLocks noChangeArrowheads="1"/>
            </p:cNvSpPr>
            <p:nvPr/>
          </p:nvSpPr>
          <p:spPr bwMode="auto">
            <a:xfrm>
              <a:off x="3495" y="6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53" name="Rectangle 293"/>
            <p:cNvSpPr>
              <a:spLocks noChangeArrowheads="1"/>
            </p:cNvSpPr>
            <p:nvPr/>
          </p:nvSpPr>
          <p:spPr bwMode="auto">
            <a:xfrm>
              <a:off x="3604" y="667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5254" name="Rectangle 294"/>
            <p:cNvSpPr>
              <a:spLocks noChangeArrowheads="1"/>
            </p:cNvSpPr>
            <p:nvPr/>
          </p:nvSpPr>
          <p:spPr bwMode="auto">
            <a:xfrm>
              <a:off x="2343" y="6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55" name="Rectangle 295"/>
            <p:cNvSpPr>
              <a:spLocks noChangeArrowheads="1"/>
            </p:cNvSpPr>
            <p:nvPr/>
          </p:nvSpPr>
          <p:spPr bwMode="auto">
            <a:xfrm>
              <a:off x="2476" y="667"/>
              <a:ext cx="7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5256" name="Rectangle 296"/>
            <p:cNvSpPr>
              <a:spLocks noChangeArrowheads="1"/>
            </p:cNvSpPr>
            <p:nvPr/>
          </p:nvSpPr>
          <p:spPr bwMode="auto">
            <a:xfrm>
              <a:off x="2631" y="6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57" name="Rectangle 297"/>
            <p:cNvSpPr>
              <a:spLocks noChangeArrowheads="1"/>
            </p:cNvSpPr>
            <p:nvPr/>
          </p:nvSpPr>
          <p:spPr bwMode="auto">
            <a:xfrm>
              <a:off x="2757" y="667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5258" name="Rectangle 298"/>
            <p:cNvSpPr>
              <a:spLocks noChangeArrowheads="1"/>
            </p:cNvSpPr>
            <p:nvPr/>
          </p:nvSpPr>
          <p:spPr bwMode="auto">
            <a:xfrm>
              <a:off x="2919" y="6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59" name="Rectangle 299"/>
            <p:cNvSpPr>
              <a:spLocks noChangeArrowheads="1"/>
            </p:cNvSpPr>
            <p:nvPr/>
          </p:nvSpPr>
          <p:spPr bwMode="auto">
            <a:xfrm>
              <a:off x="3048" y="667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5260" name="Rectangle 300"/>
            <p:cNvSpPr>
              <a:spLocks noChangeArrowheads="1"/>
            </p:cNvSpPr>
            <p:nvPr/>
          </p:nvSpPr>
          <p:spPr bwMode="auto">
            <a:xfrm>
              <a:off x="3207" y="6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61" name="Rectangle 301"/>
            <p:cNvSpPr>
              <a:spLocks noChangeArrowheads="1"/>
            </p:cNvSpPr>
            <p:nvPr/>
          </p:nvSpPr>
          <p:spPr bwMode="auto">
            <a:xfrm>
              <a:off x="3325" y="667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5262" name="Rectangle 302"/>
            <p:cNvSpPr>
              <a:spLocks noChangeArrowheads="1"/>
            </p:cNvSpPr>
            <p:nvPr/>
          </p:nvSpPr>
          <p:spPr bwMode="auto">
            <a:xfrm>
              <a:off x="3495" y="63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63" name="Rectangle 303"/>
            <p:cNvSpPr>
              <a:spLocks noChangeArrowheads="1"/>
            </p:cNvSpPr>
            <p:nvPr/>
          </p:nvSpPr>
          <p:spPr bwMode="auto">
            <a:xfrm>
              <a:off x="3604" y="667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5264" name="Rectangle 304"/>
            <p:cNvSpPr>
              <a:spLocks noChangeArrowheads="1"/>
            </p:cNvSpPr>
            <p:nvPr/>
          </p:nvSpPr>
          <p:spPr bwMode="auto">
            <a:xfrm>
              <a:off x="519" y="831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65" name="Rectangle 305"/>
            <p:cNvSpPr>
              <a:spLocks noChangeArrowheads="1"/>
            </p:cNvSpPr>
            <p:nvPr/>
          </p:nvSpPr>
          <p:spPr bwMode="auto">
            <a:xfrm>
              <a:off x="641" y="870"/>
              <a:ext cx="407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  <a:latin typeface="Courier New" pitchFamily="49" charset="0"/>
                </a:rPr>
                <a:t>0x00a: </a:t>
              </a:r>
              <a:endParaRPr lang="en-US" dirty="0"/>
            </a:p>
          </p:txBody>
        </p:sp>
        <p:sp>
          <p:nvSpPr>
            <p:cNvPr id="425266" name="Rectangle 306"/>
            <p:cNvSpPr>
              <a:spLocks noChangeArrowheads="1"/>
            </p:cNvSpPr>
            <p:nvPr/>
          </p:nvSpPr>
          <p:spPr bwMode="auto">
            <a:xfrm>
              <a:off x="1110" y="870"/>
              <a:ext cx="407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irmovq</a:t>
              </a:r>
              <a:r>
                <a:rPr lang="en-US" sz="1400" b="0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endParaRPr lang="en-US" dirty="0"/>
            </a:p>
          </p:txBody>
        </p:sp>
        <p:sp>
          <p:nvSpPr>
            <p:cNvPr id="425267" name="Rectangle 307"/>
            <p:cNvSpPr>
              <a:spLocks noChangeArrowheads="1"/>
            </p:cNvSpPr>
            <p:nvPr/>
          </p:nvSpPr>
          <p:spPr bwMode="auto">
            <a:xfrm>
              <a:off x="1615" y="870"/>
              <a:ext cx="26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$3,%</a:t>
              </a:r>
              <a:endParaRPr lang="en-US"/>
            </a:p>
          </p:txBody>
        </p:sp>
        <p:sp>
          <p:nvSpPr>
            <p:cNvPr id="425268" name="Rectangle 308"/>
            <p:cNvSpPr>
              <a:spLocks noChangeArrowheads="1"/>
            </p:cNvSpPr>
            <p:nvPr/>
          </p:nvSpPr>
          <p:spPr bwMode="auto">
            <a:xfrm>
              <a:off x="1882" y="870"/>
              <a:ext cx="204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rax</a:t>
              </a:r>
              <a:endParaRPr lang="en-US" dirty="0"/>
            </a:p>
          </p:txBody>
        </p:sp>
        <p:sp>
          <p:nvSpPr>
            <p:cNvPr id="425269" name="Rectangle 309"/>
            <p:cNvSpPr>
              <a:spLocks noChangeArrowheads="1"/>
            </p:cNvSpPr>
            <p:nvPr/>
          </p:nvSpPr>
          <p:spPr bwMode="auto">
            <a:xfrm>
              <a:off x="2631" y="83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70" name="Rectangle 310"/>
            <p:cNvSpPr>
              <a:spLocks noChangeArrowheads="1"/>
            </p:cNvSpPr>
            <p:nvPr/>
          </p:nvSpPr>
          <p:spPr bwMode="auto">
            <a:xfrm>
              <a:off x="2764" y="859"/>
              <a:ext cx="7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5271" name="Rectangle 311"/>
            <p:cNvSpPr>
              <a:spLocks noChangeArrowheads="1"/>
            </p:cNvSpPr>
            <p:nvPr/>
          </p:nvSpPr>
          <p:spPr bwMode="auto">
            <a:xfrm>
              <a:off x="2919" y="83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72" name="Rectangle 312"/>
            <p:cNvSpPr>
              <a:spLocks noChangeArrowheads="1"/>
            </p:cNvSpPr>
            <p:nvPr/>
          </p:nvSpPr>
          <p:spPr bwMode="auto">
            <a:xfrm>
              <a:off x="3045" y="859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5273" name="Rectangle 313"/>
            <p:cNvSpPr>
              <a:spLocks noChangeArrowheads="1"/>
            </p:cNvSpPr>
            <p:nvPr/>
          </p:nvSpPr>
          <p:spPr bwMode="auto">
            <a:xfrm>
              <a:off x="3207" y="83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74" name="Rectangle 314"/>
            <p:cNvSpPr>
              <a:spLocks noChangeArrowheads="1"/>
            </p:cNvSpPr>
            <p:nvPr/>
          </p:nvSpPr>
          <p:spPr bwMode="auto">
            <a:xfrm>
              <a:off x="3336" y="859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5275" name="Rectangle 315"/>
            <p:cNvSpPr>
              <a:spLocks noChangeArrowheads="1"/>
            </p:cNvSpPr>
            <p:nvPr/>
          </p:nvSpPr>
          <p:spPr bwMode="auto">
            <a:xfrm>
              <a:off x="3495" y="83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76" name="Rectangle 316"/>
            <p:cNvSpPr>
              <a:spLocks noChangeArrowheads="1"/>
            </p:cNvSpPr>
            <p:nvPr/>
          </p:nvSpPr>
          <p:spPr bwMode="auto">
            <a:xfrm>
              <a:off x="3613" y="859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5277" name="Rectangle 317"/>
            <p:cNvSpPr>
              <a:spLocks noChangeArrowheads="1"/>
            </p:cNvSpPr>
            <p:nvPr/>
          </p:nvSpPr>
          <p:spPr bwMode="auto">
            <a:xfrm>
              <a:off x="3783" y="831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78" name="Rectangle 318"/>
            <p:cNvSpPr>
              <a:spLocks noChangeArrowheads="1"/>
            </p:cNvSpPr>
            <p:nvPr/>
          </p:nvSpPr>
          <p:spPr bwMode="auto">
            <a:xfrm>
              <a:off x="3892" y="859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5279" name="Rectangle 319"/>
            <p:cNvSpPr>
              <a:spLocks noChangeArrowheads="1"/>
            </p:cNvSpPr>
            <p:nvPr/>
          </p:nvSpPr>
          <p:spPr bwMode="auto">
            <a:xfrm>
              <a:off x="2631" y="83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80" name="Rectangle 320"/>
            <p:cNvSpPr>
              <a:spLocks noChangeArrowheads="1"/>
            </p:cNvSpPr>
            <p:nvPr/>
          </p:nvSpPr>
          <p:spPr bwMode="auto">
            <a:xfrm>
              <a:off x="2764" y="859"/>
              <a:ext cx="7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5281" name="Rectangle 321"/>
            <p:cNvSpPr>
              <a:spLocks noChangeArrowheads="1"/>
            </p:cNvSpPr>
            <p:nvPr/>
          </p:nvSpPr>
          <p:spPr bwMode="auto">
            <a:xfrm>
              <a:off x="2919" y="83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82" name="Rectangle 322"/>
            <p:cNvSpPr>
              <a:spLocks noChangeArrowheads="1"/>
            </p:cNvSpPr>
            <p:nvPr/>
          </p:nvSpPr>
          <p:spPr bwMode="auto">
            <a:xfrm>
              <a:off x="3045" y="859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5283" name="Rectangle 323"/>
            <p:cNvSpPr>
              <a:spLocks noChangeArrowheads="1"/>
            </p:cNvSpPr>
            <p:nvPr/>
          </p:nvSpPr>
          <p:spPr bwMode="auto">
            <a:xfrm>
              <a:off x="3207" y="83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84" name="Rectangle 324"/>
            <p:cNvSpPr>
              <a:spLocks noChangeArrowheads="1"/>
            </p:cNvSpPr>
            <p:nvPr/>
          </p:nvSpPr>
          <p:spPr bwMode="auto">
            <a:xfrm>
              <a:off x="3336" y="859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5285" name="Rectangle 325"/>
            <p:cNvSpPr>
              <a:spLocks noChangeArrowheads="1"/>
            </p:cNvSpPr>
            <p:nvPr/>
          </p:nvSpPr>
          <p:spPr bwMode="auto">
            <a:xfrm>
              <a:off x="3495" y="831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86" name="Rectangle 326"/>
            <p:cNvSpPr>
              <a:spLocks noChangeArrowheads="1"/>
            </p:cNvSpPr>
            <p:nvPr/>
          </p:nvSpPr>
          <p:spPr bwMode="auto">
            <a:xfrm>
              <a:off x="3613" y="859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5287" name="Rectangle 327"/>
            <p:cNvSpPr>
              <a:spLocks noChangeArrowheads="1"/>
            </p:cNvSpPr>
            <p:nvPr/>
          </p:nvSpPr>
          <p:spPr bwMode="auto">
            <a:xfrm>
              <a:off x="3783" y="831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88" name="Rectangle 328"/>
            <p:cNvSpPr>
              <a:spLocks noChangeArrowheads="1"/>
            </p:cNvSpPr>
            <p:nvPr/>
          </p:nvSpPr>
          <p:spPr bwMode="auto">
            <a:xfrm>
              <a:off x="3892" y="859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5289" name="Rectangle 329"/>
            <p:cNvSpPr>
              <a:spLocks noChangeArrowheads="1"/>
            </p:cNvSpPr>
            <p:nvPr/>
          </p:nvSpPr>
          <p:spPr bwMode="auto">
            <a:xfrm>
              <a:off x="519" y="1023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90" name="Rectangle 330"/>
            <p:cNvSpPr>
              <a:spLocks noChangeArrowheads="1"/>
            </p:cNvSpPr>
            <p:nvPr/>
          </p:nvSpPr>
          <p:spPr bwMode="auto">
            <a:xfrm>
              <a:off x="641" y="1062"/>
              <a:ext cx="407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  <a:latin typeface="Courier New" pitchFamily="49" charset="0"/>
                </a:rPr>
                <a:t>0x014: </a:t>
              </a:r>
              <a:endParaRPr lang="en-US" dirty="0"/>
            </a:p>
          </p:txBody>
        </p:sp>
        <p:sp>
          <p:nvSpPr>
            <p:cNvPr id="425291" name="Rectangle 331"/>
            <p:cNvSpPr>
              <a:spLocks noChangeArrowheads="1"/>
            </p:cNvSpPr>
            <p:nvPr/>
          </p:nvSpPr>
          <p:spPr bwMode="auto">
            <a:xfrm>
              <a:off x="1079" y="1062"/>
              <a:ext cx="20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nop</a:t>
              </a:r>
              <a:endParaRPr lang="en-US"/>
            </a:p>
          </p:txBody>
        </p:sp>
        <p:sp>
          <p:nvSpPr>
            <p:cNvPr id="425292" name="Rectangle 332"/>
            <p:cNvSpPr>
              <a:spLocks noChangeArrowheads="1"/>
            </p:cNvSpPr>
            <p:nvPr/>
          </p:nvSpPr>
          <p:spPr bwMode="auto">
            <a:xfrm>
              <a:off x="2919" y="102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93" name="Rectangle 333"/>
            <p:cNvSpPr>
              <a:spLocks noChangeArrowheads="1"/>
            </p:cNvSpPr>
            <p:nvPr/>
          </p:nvSpPr>
          <p:spPr bwMode="auto">
            <a:xfrm>
              <a:off x="3052" y="1051"/>
              <a:ext cx="7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5294" name="Rectangle 334"/>
            <p:cNvSpPr>
              <a:spLocks noChangeArrowheads="1"/>
            </p:cNvSpPr>
            <p:nvPr/>
          </p:nvSpPr>
          <p:spPr bwMode="auto">
            <a:xfrm>
              <a:off x="3207" y="102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95" name="Rectangle 335"/>
            <p:cNvSpPr>
              <a:spLocks noChangeArrowheads="1"/>
            </p:cNvSpPr>
            <p:nvPr/>
          </p:nvSpPr>
          <p:spPr bwMode="auto">
            <a:xfrm>
              <a:off x="3333" y="1051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5296" name="Rectangle 336"/>
            <p:cNvSpPr>
              <a:spLocks noChangeArrowheads="1"/>
            </p:cNvSpPr>
            <p:nvPr/>
          </p:nvSpPr>
          <p:spPr bwMode="auto">
            <a:xfrm>
              <a:off x="3495" y="102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97" name="Rectangle 337"/>
            <p:cNvSpPr>
              <a:spLocks noChangeArrowheads="1"/>
            </p:cNvSpPr>
            <p:nvPr/>
          </p:nvSpPr>
          <p:spPr bwMode="auto">
            <a:xfrm>
              <a:off x="3624" y="1051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5298" name="Rectangle 338"/>
            <p:cNvSpPr>
              <a:spLocks noChangeArrowheads="1"/>
            </p:cNvSpPr>
            <p:nvPr/>
          </p:nvSpPr>
          <p:spPr bwMode="auto">
            <a:xfrm>
              <a:off x="3783" y="1023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299" name="Rectangle 339"/>
            <p:cNvSpPr>
              <a:spLocks noChangeArrowheads="1"/>
            </p:cNvSpPr>
            <p:nvPr/>
          </p:nvSpPr>
          <p:spPr bwMode="auto">
            <a:xfrm>
              <a:off x="3901" y="1051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5300" name="Rectangle 340"/>
            <p:cNvSpPr>
              <a:spLocks noChangeArrowheads="1"/>
            </p:cNvSpPr>
            <p:nvPr/>
          </p:nvSpPr>
          <p:spPr bwMode="auto">
            <a:xfrm>
              <a:off x="4071" y="102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01" name="Rectangle 341"/>
            <p:cNvSpPr>
              <a:spLocks noChangeArrowheads="1"/>
            </p:cNvSpPr>
            <p:nvPr/>
          </p:nvSpPr>
          <p:spPr bwMode="auto">
            <a:xfrm>
              <a:off x="4180" y="1051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5302" name="Rectangle 342"/>
            <p:cNvSpPr>
              <a:spLocks noChangeArrowheads="1"/>
            </p:cNvSpPr>
            <p:nvPr/>
          </p:nvSpPr>
          <p:spPr bwMode="auto">
            <a:xfrm>
              <a:off x="2919" y="102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03" name="Rectangle 343"/>
            <p:cNvSpPr>
              <a:spLocks noChangeArrowheads="1"/>
            </p:cNvSpPr>
            <p:nvPr/>
          </p:nvSpPr>
          <p:spPr bwMode="auto">
            <a:xfrm>
              <a:off x="3052" y="1051"/>
              <a:ext cx="7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5304" name="Rectangle 344"/>
            <p:cNvSpPr>
              <a:spLocks noChangeArrowheads="1"/>
            </p:cNvSpPr>
            <p:nvPr/>
          </p:nvSpPr>
          <p:spPr bwMode="auto">
            <a:xfrm>
              <a:off x="3207" y="102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05" name="Rectangle 345"/>
            <p:cNvSpPr>
              <a:spLocks noChangeArrowheads="1"/>
            </p:cNvSpPr>
            <p:nvPr/>
          </p:nvSpPr>
          <p:spPr bwMode="auto">
            <a:xfrm>
              <a:off x="3333" y="1051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5306" name="Rectangle 346"/>
            <p:cNvSpPr>
              <a:spLocks noChangeArrowheads="1"/>
            </p:cNvSpPr>
            <p:nvPr/>
          </p:nvSpPr>
          <p:spPr bwMode="auto">
            <a:xfrm>
              <a:off x="3495" y="102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07" name="Rectangle 347"/>
            <p:cNvSpPr>
              <a:spLocks noChangeArrowheads="1"/>
            </p:cNvSpPr>
            <p:nvPr/>
          </p:nvSpPr>
          <p:spPr bwMode="auto">
            <a:xfrm>
              <a:off x="3624" y="1051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5308" name="Rectangle 348"/>
            <p:cNvSpPr>
              <a:spLocks noChangeArrowheads="1"/>
            </p:cNvSpPr>
            <p:nvPr/>
          </p:nvSpPr>
          <p:spPr bwMode="auto">
            <a:xfrm>
              <a:off x="3783" y="1023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09" name="Rectangle 349"/>
            <p:cNvSpPr>
              <a:spLocks noChangeArrowheads="1"/>
            </p:cNvSpPr>
            <p:nvPr/>
          </p:nvSpPr>
          <p:spPr bwMode="auto">
            <a:xfrm>
              <a:off x="3901" y="1051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5310" name="Rectangle 350"/>
            <p:cNvSpPr>
              <a:spLocks noChangeArrowheads="1"/>
            </p:cNvSpPr>
            <p:nvPr/>
          </p:nvSpPr>
          <p:spPr bwMode="auto">
            <a:xfrm>
              <a:off x="4071" y="1023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11" name="Rectangle 351"/>
            <p:cNvSpPr>
              <a:spLocks noChangeArrowheads="1"/>
            </p:cNvSpPr>
            <p:nvPr/>
          </p:nvSpPr>
          <p:spPr bwMode="auto">
            <a:xfrm>
              <a:off x="4180" y="1051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5312" name="Rectangle 352"/>
            <p:cNvSpPr>
              <a:spLocks noChangeArrowheads="1"/>
            </p:cNvSpPr>
            <p:nvPr/>
          </p:nvSpPr>
          <p:spPr bwMode="auto">
            <a:xfrm>
              <a:off x="519" y="1215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13" name="Rectangle 353"/>
            <p:cNvSpPr>
              <a:spLocks noChangeArrowheads="1"/>
            </p:cNvSpPr>
            <p:nvPr/>
          </p:nvSpPr>
          <p:spPr bwMode="auto">
            <a:xfrm>
              <a:off x="641" y="1254"/>
              <a:ext cx="407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  <a:latin typeface="Courier New" pitchFamily="49" charset="0"/>
                </a:rPr>
                <a:t>0x015: </a:t>
              </a:r>
              <a:endParaRPr lang="en-US" dirty="0"/>
            </a:p>
          </p:txBody>
        </p:sp>
        <p:sp>
          <p:nvSpPr>
            <p:cNvPr id="425314" name="Rectangle 354"/>
            <p:cNvSpPr>
              <a:spLocks noChangeArrowheads="1"/>
            </p:cNvSpPr>
            <p:nvPr/>
          </p:nvSpPr>
          <p:spPr bwMode="auto">
            <a:xfrm>
              <a:off x="1079" y="1254"/>
              <a:ext cx="20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nop</a:t>
              </a:r>
              <a:endParaRPr lang="en-US"/>
            </a:p>
          </p:txBody>
        </p:sp>
        <p:sp>
          <p:nvSpPr>
            <p:cNvPr id="425315" name="Rectangle 355"/>
            <p:cNvSpPr>
              <a:spLocks noChangeArrowheads="1"/>
            </p:cNvSpPr>
            <p:nvPr/>
          </p:nvSpPr>
          <p:spPr bwMode="auto">
            <a:xfrm>
              <a:off x="3207" y="121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16" name="Rectangle 356"/>
            <p:cNvSpPr>
              <a:spLocks noChangeArrowheads="1"/>
            </p:cNvSpPr>
            <p:nvPr/>
          </p:nvSpPr>
          <p:spPr bwMode="auto">
            <a:xfrm>
              <a:off x="3340" y="1243"/>
              <a:ext cx="7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5317" name="Rectangle 357"/>
            <p:cNvSpPr>
              <a:spLocks noChangeArrowheads="1"/>
            </p:cNvSpPr>
            <p:nvPr/>
          </p:nvSpPr>
          <p:spPr bwMode="auto">
            <a:xfrm>
              <a:off x="3495" y="121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18" name="Rectangle 358"/>
            <p:cNvSpPr>
              <a:spLocks noChangeArrowheads="1"/>
            </p:cNvSpPr>
            <p:nvPr/>
          </p:nvSpPr>
          <p:spPr bwMode="auto">
            <a:xfrm>
              <a:off x="3621" y="1243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5319" name="Rectangle 359"/>
            <p:cNvSpPr>
              <a:spLocks noChangeArrowheads="1"/>
            </p:cNvSpPr>
            <p:nvPr/>
          </p:nvSpPr>
          <p:spPr bwMode="auto">
            <a:xfrm>
              <a:off x="3783" y="1215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20" name="Rectangle 360"/>
            <p:cNvSpPr>
              <a:spLocks noChangeArrowheads="1"/>
            </p:cNvSpPr>
            <p:nvPr/>
          </p:nvSpPr>
          <p:spPr bwMode="auto">
            <a:xfrm>
              <a:off x="3912" y="1243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5321" name="Rectangle 361"/>
            <p:cNvSpPr>
              <a:spLocks noChangeArrowheads="1"/>
            </p:cNvSpPr>
            <p:nvPr/>
          </p:nvSpPr>
          <p:spPr bwMode="auto">
            <a:xfrm>
              <a:off x="4071" y="121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22" name="Rectangle 362"/>
            <p:cNvSpPr>
              <a:spLocks noChangeArrowheads="1"/>
            </p:cNvSpPr>
            <p:nvPr/>
          </p:nvSpPr>
          <p:spPr bwMode="auto">
            <a:xfrm>
              <a:off x="4189" y="1243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5323" name="Rectangle 363"/>
            <p:cNvSpPr>
              <a:spLocks noChangeArrowheads="1"/>
            </p:cNvSpPr>
            <p:nvPr/>
          </p:nvSpPr>
          <p:spPr bwMode="auto">
            <a:xfrm>
              <a:off x="4359" y="121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24" name="Rectangle 364"/>
            <p:cNvSpPr>
              <a:spLocks noChangeArrowheads="1"/>
            </p:cNvSpPr>
            <p:nvPr/>
          </p:nvSpPr>
          <p:spPr bwMode="auto">
            <a:xfrm>
              <a:off x="4468" y="1243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5325" name="Rectangle 365"/>
            <p:cNvSpPr>
              <a:spLocks noChangeArrowheads="1"/>
            </p:cNvSpPr>
            <p:nvPr/>
          </p:nvSpPr>
          <p:spPr bwMode="auto">
            <a:xfrm>
              <a:off x="3207" y="121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26" name="Rectangle 366"/>
            <p:cNvSpPr>
              <a:spLocks noChangeArrowheads="1"/>
            </p:cNvSpPr>
            <p:nvPr/>
          </p:nvSpPr>
          <p:spPr bwMode="auto">
            <a:xfrm>
              <a:off x="3340" y="1243"/>
              <a:ext cx="7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5327" name="Rectangle 367"/>
            <p:cNvSpPr>
              <a:spLocks noChangeArrowheads="1"/>
            </p:cNvSpPr>
            <p:nvPr/>
          </p:nvSpPr>
          <p:spPr bwMode="auto">
            <a:xfrm>
              <a:off x="3495" y="121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28" name="Rectangle 368"/>
            <p:cNvSpPr>
              <a:spLocks noChangeArrowheads="1"/>
            </p:cNvSpPr>
            <p:nvPr/>
          </p:nvSpPr>
          <p:spPr bwMode="auto">
            <a:xfrm>
              <a:off x="3621" y="1243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5329" name="Rectangle 369"/>
            <p:cNvSpPr>
              <a:spLocks noChangeArrowheads="1"/>
            </p:cNvSpPr>
            <p:nvPr/>
          </p:nvSpPr>
          <p:spPr bwMode="auto">
            <a:xfrm>
              <a:off x="3783" y="1215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30" name="Rectangle 370"/>
            <p:cNvSpPr>
              <a:spLocks noChangeArrowheads="1"/>
            </p:cNvSpPr>
            <p:nvPr/>
          </p:nvSpPr>
          <p:spPr bwMode="auto">
            <a:xfrm>
              <a:off x="3912" y="1243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5331" name="Rectangle 371"/>
            <p:cNvSpPr>
              <a:spLocks noChangeArrowheads="1"/>
            </p:cNvSpPr>
            <p:nvPr/>
          </p:nvSpPr>
          <p:spPr bwMode="auto">
            <a:xfrm>
              <a:off x="4071" y="121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32" name="Rectangle 372"/>
            <p:cNvSpPr>
              <a:spLocks noChangeArrowheads="1"/>
            </p:cNvSpPr>
            <p:nvPr/>
          </p:nvSpPr>
          <p:spPr bwMode="auto">
            <a:xfrm>
              <a:off x="4189" y="1243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5333" name="Rectangle 373"/>
            <p:cNvSpPr>
              <a:spLocks noChangeArrowheads="1"/>
            </p:cNvSpPr>
            <p:nvPr/>
          </p:nvSpPr>
          <p:spPr bwMode="auto">
            <a:xfrm>
              <a:off x="4359" y="1215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34" name="Rectangle 374"/>
            <p:cNvSpPr>
              <a:spLocks noChangeArrowheads="1"/>
            </p:cNvSpPr>
            <p:nvPr/>
          </p:nvSpPr>
          <p:spPr bwMode="auto">
            <a:xfrm>
              <a:off x="4468" y="1243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5335" name="Rectangle 375"/>
            <p:cNvSpPr>
              <a:spLocks noChangeArrowheads="1"/>
            </p:cNvSpPr>
            <p:nvPr/>
          </p:nvSpPr>
          <p:spPr bwMode="auto">
            <a:xfrm>
              <a:off x="519" y="1407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36" name="Rectangle 376"/>
            <p:cNvSpPr>
              <a:spLocks noChangeArrowheads="1"/>
            </p:cNvSpPr>
            <p:nvPr/>
          </p:nvSpPr>
          <p:spPr bwMode="auto">
            <a:xfrm>
              <a:off x="641" y="1446"/>
              <a:ext cx="407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  <a:latin typeface="Courier New" pitchFamily="49" charset="0"/>
                </a:rPr>
                <a:t>0x016: </a:t>
              </a:r>
              <a:endParaRPr lang="en-US" dirty="0"/>
            </a:p>
          </p:txBody>
        </p:sp>
        <p:sp>
          <p:nvSpPr>
            <p:cNvPr id="425337" name="Rectangle 377"/>
            <p:cNvSpPr>
              <a:spLocks noChangeArrowheads="1"/>
            </p:cNvSpPr>
            <p:nvPr/>
          </p:nvSpPr>
          <p:spPr bwMode="auto">
            <a:xfrm>
              <a:off x="1077" y="1446"/>
              <a:ext cx="271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addq</a:t>
              </a:r>
              <a:endParaRPr lang="en-US" dirty="0"/>
            </a:p>
          </p:txBody>
        </p:sp>
        <p:sp>
          <p:nvSpPr>
            <p:cNvPr id="425338" name="Rectangle 378"/>
            <p:cNvSpPr>
              <a:spLocks noChangeArrowheads="1"/>
            </p:cNvSpPr>
            <p:nvPr/>
          </p:nvSpPr>
          <p:spPr bwMode="auto">
            <a:xfrm>
              <a:off x="1414" y="1446"/>
              <a:ext cx="67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/>
            </a:p>
          </p:txBody>
        </p:sp>
        <p:sp>
          <p:nvSpPr>
            <p:cNvPr id="425339" name="Rectangle 379"/>
            <p:cNvSpPr>
              <a:spLocks noChangeArrowheads="1"/>
            </p:cNvSpPr>
            <p:nvPr/>
          </p:nvSpPr>
          <p:spPr bwMode="auto">
            <a:xfrm>
              <a:off x="1480" y="1446"/>
              <a:ext cx="204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rdx</a:t>
              </a:r>
              <a:endParaRPr lang="en-US" dirty="0"/>
            </a:p>
          </p:txBody>
        </p:sp>
        <p:sp>
          <p:nvSpPr>
            <p:cNvPr id="425340" name="Rectangle 380"/>
            <p:cNvSpPr>
              <a:spLocks noChangeArrowheads="1"/>
            </p:cNvSpPr>
            <p:nvPr/>
          </p:nvSpPr>
          <p:spPr bwMode="auto">
            <a:xfrm>
              <a:off x="1682" y="1446"/>
              <a:ext cx="134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,%</a:t>
              </a:r>
              <a:endParaRPr lang="en-US"/>
            </a:p>
          </p:txBody>
        </p:sp>
        <p:sp>
          <p:nvSpPr>
            <p:cNvPr id="425341" name="Rectangle 381"/>
            <p:cNvSpPr>
              <a:spLocks noChangeArrowheads="1"/>
            </p:cNvSpPr>
            <p:nvPr/>
          </p:nvSpPr>
          <p:spPr bwMode="auto">
            <a:xfrm>
              <a:off x="1815" y="1446"/>
              <a:ext cx="204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rax</a:t>
              </a:r>
              <a:endParaRPr lang="en-US" dirty="0"/>
            </a:p>
          </p:txBody>
        </p:sp>
        <p:sp>
          <p:nvSpPr>
            <p:cNvPr id="425342" name="Rectangle 382"/>
            <p:cNvSpPr>
              <a:spLocks noChangeArrowheads="1"/>
            </p:cNvSpPr>
            <p:nvPr/>
          </p:nvSpPr>
          <p:spPr bwMode="auto">
            <a:xfrm>
              <a:off x="3495" y="140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43" name="Rectangle 383"/>
            <p:cNvSpPr>
              <a:spLocks noChangeArrowheads="1"/>
            </p:cNvSpPr>
            <p:nvPr/>
          </p:nvSpPr>
          <p:spPr bwMode="auto">
            <a:xfrm>
              <a:off x="3628" y="1435"/>
              <a:ext cx="7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5344" name="Rectangle 384"/>
            <p:cNvSpPr>
              <a:spLocks noChangeArrowheads="1"/>
            </p:cNvSpPr>
            <p:nvPr/>
          </p:nvSpPr>
          <p:spPr bwMode="auto">
            <a:xfrm>
              <a:off x="3783" y="1407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45" name="Rectangle 385"/>
            <p:cNvSpPr>
              <a:spLocks noChangeArrowheads="1"/>
            </p:cNvSpPr>
            <p:nvPr/>
          </p:nvSpPr>
          <p:spPr bwMode="auto">
            <a:xfrm>
              <a:off x="3909" y="1435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5346" name="Rectangle 386"/>
            <p:cNvSpPr>
              <a:spLocks noChangeArrowheads="1"/>
            </p:cNvSpPr>
            <p:nvPr/>
          </p:nvSpPr>
          <p:spPr bwMode="auto">
            <a:xfrm>
              <a:off x="4071" y="140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47" name="Rectangle 387"/>
            <p:cNvSpPr>
              <a:spLocks noChangeArrowheads="1"/>
            </p:cNvSpPr>
            <p:nvPr/>
          </p:nvSpPr>
          <p:spPr bwMode="auto">
            <a:xfrm>
              <a:off x="4200" y="1435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5348" name="Rectangle 388"/>
            <p:cNvSpPr>
              <a:spLocks noChangeArrowheads="1"/>
            </p:cNvSpPr>
            <p:nvPr/>
          </p:nvSpPr>
          <p:spPr bwMode="auto">
            <a:xfrm>
              <a:off x="4359" y="140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49" name="Rectangle 389"/>
            <p:cNvSpPr>
              <a:spLocks noChangeArrowheads="1"/>
            </p:cNvSpPr>
            <p:nvPr/>
          </p:nvSpPr>
          <p:spPr bwMode="auto">
            <a:xfrm>
              <a:off x="4477" y="1435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5350" name="Rectangle 390"/>
            <p:cNvSpPr>
              <a:spLocks noChangeArrowheads="1"/>
            </p:cNvSpPr>
            <p:nvPr/>
          </p:nvSpPr>
          <p:spPr bwMode="auto">
            <a:xfrm>
              <a:off x="4647" y="140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51" name="Rectangle 391"/>
            <p:cNvSpPr>
              <a:spLocks noChangeArrowheads="1"/>
            </p:cNvSpPr>
            <p:nvPr/>
          </p:nvSpPr>
          <p:spPr bwMode="auto">
            <a:xfrm>
              <a:off x="4756" y="1435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5352" name="Rectangle 392"/>
            <p:cNvSpPr>
              <a:spLocks noChangeArrowheads="1"/>
            </p:cNvSpPr>
            <p:nvPr/>
          </p:nvSpPr>
          <p:spPr bwMode="auto">
            <a:xfrm>
              <a:off x="3495" y="140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53" name="Rectangle 393"/>
            <p:cNvSpPr>
              <a:spLocks noChangeArrowheads="1"/>
            </p:cNvSpPr>
            <p:nvPr/>
          </p:nvSpPr>
          <p:spPr bwMode="auto">
            <a:xfrm>
              <a:off x="3628" y="1435"/>
              <a:ext cx="7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5354" name="Rectangle 394"/>
            <p:cNvSpPr>
              <a:spLocks noChangeArrowheads="1"/>
            </p:cNvSpPr>
            <p:nvPr/>
          </p:nvSpPr>
          <p:spPr bwMode="auto">
            <a:xfrm>
              <a:off x="3783" y="1407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55" name="Rectangle 395"/>
            <p:cNvSpPr>
              <a:spLocks noChangeArrowheads="1"/>
            </p:cNvSpPr>
            <p:nvPr/>
          </p:nvSpPr>
          <p:spPr bwMode="auto">
            <a:xfrm>
              <a:off x="3909" y="1435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5356" name="Rectangle 396"/>
            <p:cNvSpPr>
              <a:spLocks noChangeArrowheads="1"/>
            </p:cNvSpPr>
            <p:nvPr/>
          </p:nvSpPr>
          <p:spPr bwMode="auto">
            <a:xfrm>
              <a:off x="4071" y="140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57" name="Rectangle 397"/>
            <p:cNvSpPr>
              <a:spLocks noChangeArrowheads="1"/>
            </p:cNvSpPr>
            <p:nvPr/>
          </p:nvSpPr>
          <p:spPr bwMode="auto">
            <a:xfrm>
              <a:off x="4200" y="1435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5358" name="Rectangle 398"/>
            <p:cNvSpPr>
              <a:spLocks noChangeArrowheads="1"/>
            </p:cNvSpPr>
            <p:nvPr/>
          </p:nvSpPr>
          <p:spPr bwMode="auto">
            <a:xfrm>
              <a:off x="4359" y="140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59" name="Rectangle 399"/>
            <p:cNvSpPr>
              <a:spLocks noChangeArrowheads="1"/>
            </p:cNvSpPr>
            <p:nvPr/>
          </p:nvSpPr>
          <p:spPr bwMode="auto">
            <a:xfrm>
              <a:off x="4477" y="1435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5360" name="Rectangle 400"/>
            <p:cNvSpPr>
              <a:spLocks noChangeArrowheads="1"/>
            </p:cNvSpPr>
            <p:nvPr/>
          </p:nvSpPr>
          <p:spPr bwMode="auto">
            <a:xfrm>
              <a:off x="4647" y="1407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61" name="Rectangle 401"/>
            <p:cNvSpPr>
              <a:spLocks noChangeArrowheads="1"/>
            </p:cNvSpPr>
            <p:nvPr/>
          </p:nvSpPr>
          <p:spPr bwMode="auto">
            <a:xfrm>
              <a:off x="4756" y="1435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5362" name="Rectangle 402"/>
            <p:cNvSpPr>
              <a:spLocks noChangeArrowheads="1"/>
            </p:cNvSpPr>
            <p:nvPr/>
          </p:nvSpPr>
          <p:spPr bwMode="auto">
            <a:xfrm>
              <a:off x="519" y="1599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63" name="Rectangle 403"/>
            <p:cNvSpPr>
              <a:spLocks noChangeArrowheads="1"/>
            </p:cNvSpPr>
            <p:nvPr/>
          </p:nvSpPr>
          <p:spPr bwMode="auto">
            <a:xfrm>
              <a:off x="605" y="1638"/>
              <a:ext cx="747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  <a:latin typeface="Courier New" pitchFamily="49" charset="0"/>
                </a:rPr>
                <a:t>0x018: halt</a:t>
              </a:r>
              <a:endParaRPr lang="en-US" dirty="0"/>
            </a:p>
          </p:txBody>
        </p:sp>
        <p:sp>
          <p:nvSpPr>
            <p:cNvPr id="425364" name="Rectangle 404"/>
            <p:cNvSpPr>
              <a:spLocks noChangeArrowheads="1"/>
            </p:cNvSpPr>
            <p:nvPr/>
          </p:nvSpPr>
          <p:spPr bwMode="auto">
            <a:xfrm>
              <a:off x="3783" y="1599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65" name="Rectangle 405"/>
            <p:cNvSpPr>
              <a:spLocks noChangeArrowheads="1"/>
            </p:cNvSpPr>
            <p:nvPr/>
          </p:nvSpPr>
          <p:spPr bwMode="auto">
            <a:xfrm>
              <a:off x="3916" y="1627"/>
              <a:ext cx="7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5366" name="Rectangle 406"/>
            <p:cNvSpPr>
              <a:spLocks noChangeArrowheads="1"/>
            </p:cNvSpPr>
            <p:nvPr/>
          </p:nvSpPr>
          <p:spPr bwMode="auto">
            <a:xfrm>
              <a:off x="4071" y="159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67" name="Rectangle 407"/>
            <p:cNvSpPr>
              <a:spLocks noChangeArrowheads="1"/>
            </p:cNvSpPr>
            <p:nvPr/>
          </p:nvSpPr>
          <p:spPr bwMode="auto">
            <a:xfrm>
              <a:off x="4197" y="1627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5368" name="Rectangle 408"/>
            <p:cNvSpPr>
              <a:spLocks noChangeArrowheads="1"/>
            </p:cNvSpPr>
            <p:nvPr/>
          </p:nvSpPr>
          <p:spPr bwMode="auto">
            <a:xfrm>
              <a:off x="4359" y="159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69" name="Rectangle 409"/>
            <p:cNvSpPr>
              <a:spLocks noChangeArrowheads="1"/>
            </p:cNvSpPr>
            <p:nvPr/>
          </p:nvSpPr>
          <p:spPr bwMode="auto">
            <a:xfrm>
              <a:off x="4488" y="1627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5370" name="Rectangle 410"/>
            <p:cNvSpPr>
              <a:spLocks noChangeArrowheads="1"/>
            </p:cNvSpPr>
            <p:nvPr/>
          </p:nvSpPr>
          <p:spPr bwMode="auto">
            <a:xfrm>
              <a:off x="4647" y="159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71" name="Rectangle 411"/>
            <p:cNvSpPr>
              <a:spLocks noChangeArrowheads="1"/>
            </p:cNvSpPr>
            <p:nvPr/>
          </p:nvSpPr>
          <p:spPr bwMode="auto">
            <a:xfrm>
              <a:off x="4765" y="1627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5372" name="Rectangle 412"/>
            <p:cNvSpPr>
              <a:spLocks noChangeArrowheads="1"/>
            </p:cNvSpPr>
            <p:nvPr/>
          </p:nvSpPr>
          <p:spPr bwMode="auto">
            <a:xfrm>
              <a:off x="4935" y="159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73" name="Rectangle 413"/>
            <p:cNvSpPr>
              <a:spLocks noChangeArrowheads="1"/>
            </p:cNvSpPr>
            <p:nvPr/>
          </p:nvSpPr>
          <p:spPr bwMode="auto">
            <a:xfrm>
              <a:off x="5044" y="1627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5374" name="Rectangle 414"/>
            <p:cNvSpPr>
              <a:spLocks noChangeArrowheads="1"/>
            </p:cNvSpPr>
            <p:nvPr/>
          </p:nvSpPr>
          <p:spPr bwMode="auto">
            <a:xfrm>
              <a:off x="3783" y="1599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75" name="Rectangle 415"/>
            <p:cNvSpPr>
              <a:spLocks noChangeArrowheads="1"/>
            </p:cNvSpPr>
            <p:nvPr/>
          </p:nvSpPr>
          <p:spPr bwMode="auto">
            <a:xfrm>
              <a:off x="3916" y="1627"/>
              <a:ext cx="7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5376" name="Rectangle 416"/>
            <p:cNvSpPr>
              <a:spLocks noChangeArrowheads="1"/>
            </p:cNvSpPr>
            <p:nvPr/>
          </p:nvSpPr>
          <p:spPr bwMode="auto">
            <a:xfrm>
              <a:off x="4071" y="159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77" name="Rectangle 417"/>
            <p:cNvSpPr>
              <a:spLocks noChangeArrowheads="1"/>
            </p:cNvSpPr>
            <p:nvPr/>
          </p:nvSpPr>
          <p:spPr bwMode="auto">
            <a:xfrm>
              <a:off x="4197" y="1627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5378" name="Rectangle 418"/>
            <p:cNvSpPr>
              <a:spLocks noChangeArrowheads="1"/>
            </p:cNvSpPr>
            <p:nvPr/>
          </p:nvSpPr>
          <p:spPr bwMode="auto">
            <a:xfrm>
              <a:off x="4359" y="159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79" name="Rectangle 419"/>
            <p:cNvSpPr>
              <a:spLocks noChangeArrowheads="1"/>
            </p:cNvSpPr>
            <p:nvPr/>
          </p:nvSpPr>
          <p:spPr bwMode="auto">
            <a:xfrm>
              <a:off x="4488" y="1627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5380" name="Rectangle 420"/>
            <p:cNvSpPr>
              <a:spLocks noChangeArrowheads="1"/>
            </p:cNvSpPr>
            <p:nvPr/>
          </p:nvSpPr>
          <p:spPr bwMode="auto">
            <a:xfrm>
              <a:off x="4647" y="159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81" name="Rectangle 421"/>
            <p:cNvSpPr>
              <a:spLocks noChangeArrowheads="1"/>
            </p:cNvSpPr>
            <p:nvPr/>
          </p:nvSpPr>
          <p:spPr bwMode="auto">
            <a:xfrm>
              <a:off x="4765" y="1627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5382" name="Rectangle 422"/>
            <p:cNvSpPr>
              <a:spLocks noChangeArrowheads="1"/>
            </p:cNvSpPr>
            <p:nvPr/>
          </p:nvSpPr>
          <p:spPr bwMode="auto">
            <a:xfrm>
              <a:off x="4935" y="1599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83" name="Rectangle 423"/>
            <p:cNvSpPr>
              <a:spLocks noChangeArrowheads="1"/>
            </p:cNvSpPr>
            <p:nvPr/>
          </p:nvSpPr>
          <p:spPr bwMode="auto">
            <a:xfrm>
              <a:off x="5044" y="1627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5384" name="Line 424"/>
            <p:cNvSpPr>
              <a:spLocks noChangeShapeType="1"/>
            </p:cNvSpPr>
            <p:nvPr/>
          </p:nvSpPr>
          <p:spPr bwMode="auto">
            <a:xfrm flipH="1">
              <a:off x="3303" y="1791"/>
              <a:ext cx="480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85" name="Line 425"/>
            <p:cNvSpPr>
              <a:spLocks noChangeShapeType="1"/>
            </p:cNvSpPr>
            <p:nvPr/>
          </p:nvSpPr>
          <p:spPr bwMode="auto">
            <a:xfrm>
              <a:off x="4071" y="1791"/>
              <a:ext cx="432" cy="4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86" name="Rectangle 426"/>
            <p:cNvSpPr>
              <a:spLocks noChangeArrowheads="1"/>
            </p:cNvSpPr>
            <p:nvPr/>
          </p:nvSpPr>
          <p:spPr bwMode="auto">
            <a:xfrm>
              <a:off x="4935" y="399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87" name="Rectangle 427"/>
            <p:cNvSpPr>
              <a:spLocks noChangeArrowheads="1"/>
            </p:cNvSpPr>
            <p:nvPr/>
          </p:nvSpPr>
          <p:spPr bwMode="auto">
            <a:xfrm>
              <a:off x="5047" y="443"/>
              <a:ext cx="106" cy="1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10</a:t>
              </a:r>
              <a:endParaRPr lang="en-US"/>
            </a:p>
          </p:txBody>
        </p:sp>
        <p:sp>
          <p:nvSpPr>
            <p:cNvPr id="425388" name="Rectangle 428"/>
            <p:cNvSpPr>
              <a:spLocks noChangeArrowheads="1"/>
            </p:cNvSpPr>
            <p:nvPr/>
          </p:nvSpPr>
          <p:spPr bwMode="auto">
            <a:xfrm>
              <a:off x="519" y="447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389" name="Rectangle 429"/>
            <p:cNvSpPr>
              <a:spLocks noChangeArrowheads="1"/>
            </p:cNvSpPr>
            <p:nvPr/>
          </p:nvSpPr>
          <p:spPr bwMode="auto">
            <a:xfrm>
              <a:off x="610" y="481"/>
              <a:ext cx="804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1400">
                  <a:solidFill>
                    <a:srgbClr val="000000"/>
                  </a:solidFill>
                  <a:latin typeface="Courier New" pitchFamily="49" charset="0"/>
                </a:rPr>
                <a:t># demo-h2.ys</a:t>
              </a:r>
              <a:endParaRPr lang="en-US"/>
            </a:p>
          </p:txBody>
        </p:sp>
        <p:grpSp>
          <p:nvGrpSpPr>
            <p:cNvPr id="425399" name="Group 439"/>
            <p:cNvGrpSpPr>
              <a:grpSpLocks/>
            </p:cNvGrpSpPr>
            <p:nvPr/>
          </p:nvGrpSpPr>
          <p:grpSpPr bwMode="auto">
            <a:xfrm>
              <a:off x="3303" y="2271"/>
              <a:ext cx="1201" cy="625"/>
              <a:chOff x="3303" y="2271"/>
              <a:chExt cx="1201" cy="625"/>
            </a:xfrm>
          </p:grpSpPr>
          <p:sp>
            <p:nvSpPr>
              <p:cNvPr id="425390" name="Rectangle 430"/>
              <p:cNvSpPr>
                <a:spLocks noChangeArrowheads="1"/>
              </p:cNvSpPr>
              <p:nvPr/>
            </p:nvSpPr>
            <p:spPr bwMode="auto">
              <a:xfrm>
                <a:off x="3303" y="2271"/>
                <a:ext cx="1201" cy="625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5391" name="Rectangle 431"/>
              <p:cNvSpPr>
                <a:spLocks noChangeArrowheads="1"/>
              </p:cNvSpPr>
              <p:nvPr/>
            </p:nvSpPr>
            <p:spPr bwMode="auto">
              <a:xfrm>
                <a:off x="3868" y="2312"/>
                <a:ext cx="125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W</a:t>
                </a:r>
                <a:endParaRPr lang="en-US"/>
              </a:p>
            </p:txBody>
          </p:sp>
          <p:sp>
            <p:nvSpPr>
              <p:cNvPr id="425392" name="Rectangle 432"/>
              <p:cNvSpPr>
                <a:spLocks noChangeArrowheads="1"/>
              </p:cNvSpPr>
              <p:nvPr/>
            </p:nvSpPr>
            <p:spPr bwMode="auto">
              <a:xfrm>
                <a:off x="3303" y="2511"/>
                <a:ext cx="1201" cy="193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5393" name="Rectangle 433"/>
              <p:cNvSpPr>
                <a:spLocks noChangeArrowheads="1"/>
              </p:cNvSpPr>
              <p:nvPr/>
            </p:nvSpPr>
            <p:spPr bwMode="auto">
              <a:xfrm>
                <a:off x="3389" y="2541"/>
                <a:ext cx="11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/>
              </a:p>
            </p:txBody>
          </p:sp>
          <p:sp>
            <p:nvSpPr>
              <p:cNvPr id="425394" name="Rectangle 434"/>
              <p:cNvSpPr>
                <a:spLocks noChangeArrowheads="1"/>
              </p:cNvSpPr>
              <p:nvPr/>
            </p:nvSpPr>
            <p:spPr bwMode="auto">
              <a:xfrm>
                <a:off x="3510" y="2553"/>
                <a:ext cx="6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25395" name="Rectangle 435"/>
              <p:cNvSpPr>
                <a:spLocks noChangeArrowheads="1"/>
              </p:cNvSpPr>
              <p:nvPr/>
            </p:nvSpPr>
            <p:spPr bwMode="auto">
              <a:xfrm>
                <a:off x="3576" y="2553"/>
                <a:ext cx="204" cy="1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 err="1">
                    <a:solidFill>
                      <a:srgbClr val="000000"/>
                    </a:solidFill>
                    <a:latin typeface="Courier New" pitchFamily="49" charset="0"/>
                  </a:rPr>
                  <a:t>rax</a:t>
                </a:r>
                <a:endParaRPr lang="en-US" dirty="0"/>
              </a:p>
            </p:txBody>
          </p:sp>
          <p:sp>
            <p:nvSpPr>
              <p:cNvPr id="425396" name="Rectangle 436"/>
              <p:cNvSpPr>
                <a:spLocks noChangeArrowheads="1"/>
              </p:cNvSpPr>
              <p:nvPr/>
            </p:nvSpPr>
            <p:spPr bwMode="auto">
              <a:xfrm>
                <a:off x="3769" y="2541"/>
                <a:ext cx="6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/>
              </a:p>
            </p:txBody>
          </p:sp>
          <p:sp>
            <p:nvSpPr>
              <p:cNvPr id="425397" name="Rectangle 437"/>
              <p:cNvSpPr>
                <a:spLocks noChangeArrowheads="1"/>
              </p:cNvSpPr>
              <p:nvPr/>
            </p:nvSpPr>
            <p:spPr bwMode="auto">
              <a:xfrm>
                <a:off x="3850" y="2537"/>
                <a:ext cx="100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425398" name="Rectangle 438"/>
              <p:cNvSpPr>
                <a:spLocks noChangeArrowheads="1"/>
              </p:cNvSpPr>
              <p:nvPr/>
            </p:nvSpPr>
            <p:spPr bwMode="auto">
              <a:xfrm>
                <a:off x="3962" y="2541"/>
                <a:ext cx="6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3</a:t>
                </a:r>
                <a:endParaRPr lang="en-US"/>
              </a:p>
            </p:txBody>
          </p:sp>
        </p:grpSp>
        <p:grpSp>
          <p:nvGrpSpPr>
            <p:cNvPr id="425419" name="Group 459"/>
            <p:cNvGrpSpPr>
              <a:grpSpLocks/>
            </p:cNvGrpSpPr>
            <p:nvPr/>
          </p:nvGrpSpPr>
          <p:grpSpPr bwMode="auto">
            <a:xfrm>
              <a:off x="3303" y="3279"/>
              <a:ext cx="1201" cy="625"/>
              <a:chOff x="3303" y="3279"/>
              <a:chExt cx="1201" cy="625"/>
            </a:xfrm>
          </p:grpSpPr>
          <p:sp>
            <p:nvSpPr>
              <p:cNvPr id="425400" name="Rectangle 440"/>
              <p:cNvSpPr>
                <a:spLocks noChangeArrowheads="1"/>
              </p:cNvSpPr>
              <p:nvPr/>
            </p:nvSpPr>
            <p:spPr bwMode="auto">
              <a:xfrm>
                <a:off x="3303" y="3279"/>
                <a:ext cx="1201" cy="625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5401" name="Rectangle 441"/>
              <p:cNvSpPr>
                <a:spLocks noChangeArrowheads="1"/>
              </p:cNvSpPr>
              <p:nvPr/>
            </p:nvSpPr>
            <p:spPr bwMode="auto">
              <a:xfrm>
                <a:off x="3885" y="3320"/>
                <a:ext cx="92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D</a:t>
                </a:r>
                <a:endParaRPr lang="en-US"/>
              </a:p>
            </p:txBody>
          </p:sp>
          <p:sp>
            <p:nvSpPr>
              <p:cNvPr id="425402" name="Rectangle 442"/>
              <p:cNvSpPr>
                <a:spLocks noChangeArrowheads="1"/>
              </p:cNvSpPr>
              <p:nvPr/>
            </p:nvSpPr>
            <p:spPr bwMode="auto">
              <a:xfrm>
                <a:off x="3303" y="3519"/>
                <a:ext cx="1201" cy="33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5403" name="Rectangle 443"/>
              <p:cNvSpPr>
                <a:spLocks noChangeArrowheads="1"/>
              </p:cNvSpPr>
              <p:nvPr/>
            </p:nvSpPr>
            <p:spPr bwMode="auto">
              <a:xfrm>
                <a:off x="3389" y="3551"/>
                <a:ext cx="21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valA</a:t>
                </a:r>
                <a:endParaRPr lang="en-US"/>
              </a:p>
            </p:txBody>
          </p:sp>
          <p:sp>
            <p:nvSpPr>
              <p:cNvPr id="425404" name="Rectangle 444"/>
              <p:cNvSpPr>
                <a:spLocks noChangeArrowheads="1"/>
              </p:cNvSpPr>
              <p:nvPr/>
            </p:nvSpPr>
            <p:spPr bwMode="auto">
              <a:xfrm>
                <a:off x="3656" y="3547"/>
                <a:ext cx="100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425405" name="Rectangle 445"/>
              <p:cNvSpPr>
                <a:spLocks noChangeArrowheads="1"/>
              </p:cNvSpPr>
              <p:nvPr/>
            </p:nvSpPr>
            <p:spPr bwMode="auto">
              <a:xfrm>
                <a:off x="3768" y="3551"/>
                <a:ext cx="11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/>
              </a:p>
            </p:txBody>
          </p:sp>
          <p:sp>
            <p:nvSpPr>
              <p:cNvPr id="425406" name="Rectangle 446"/>
              <p:cNvSpPr>
                <a:spLocks noChangeArrowheads="1"/>
              </p:cNvSpPr>
              <p:nvPr/>
            </p:nvSpPr>
            <p:spPr bwMode="auto">
              <a:xfrm>
                <a:off x="3889" y="3563"/>
                <a:ext cx="6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25407" name="Rectangle 447"/>
              <p:cNvSpPr>
                <a:spLocks noChangeArrowheads="1"/>
              </p:cNvSpPr>
              <p:nvPr/>
            </p:nvSpPr>
            <p:spPr bwMode="auto">
              <a:xfrm>
                <a:off x="3955" y="3563"/>
                <a:ext cx="204" cy="1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 err="1">
                    <a:solidFill>
                      <a:srgbClr val="000000"/>
                    </a:solidFill>
                    <a:latin typeface="Courier New" pitchFamily="49" charset="0"/>
                  </a:rPr>
                  <a:t>rdx</a:t>
                </a:r>
                <a:endParaRPr lang="en-US" dirty="0"/>
              </a:p>
            </p:txBody>
          </p:sp>
          <p:sp>
            <p:nvSpPr>
              <p:cNvPr id="425408" name="Rectangle 448"/>
              <p:cNvSpPr>
                <a:spLocks noChangeArrowheads="1"/>
              </p:cNvSpPr>
              <p:nvPr/>
            </p:nvSpPr>
            <p:spPr bwMode="auto">
              <a:xfrm>
                <a:off x="4148" y="3551"/>
                <a:ext cx="6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/>
              </a:p>
            </p:txBody>
          </p:sp>
          <p:sp>
            <p:nvSpPr>
              <p:cNvPr id="425409" name="Rectangle 449"/>
              <p:cNvSpPr>
                <a:spLocks noChangeArrowheads="1"/>
              </p:cNvSpPr>
              <p:nvPr/>
            </p:nvSpPr>
            <p:spPr bwMode="auto">
              <a:xfrm>
                <a:off x="4210" y="3551"/>
                <a:ext cx="96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/>
              </a:p>
            </p:txBody>
          </p:sp>
          <p:sp>
            <p:nvSpPr>
              <p:cNvPr id="425410" name="Rectangle 450"/>
              <p:cNvSpPr>
                <a:spLocks noChangeArrowheads="1"/>
              </p:cNvSpPr>
              <p:nvPr/>
            </p:nvSpPr>
            <p:spPr bwMode="auto">
              <a:xfrm>
                <a:off x="4306" y="3551"/>
                <a:ext cx="124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10</a:t>
                </a:r>
                <a:endParaRPr lang="en-US"/>
              </a:p>
            </p:txBody>
          </p:sp>
          <p:sp>
            <p:nvSpPr>
              <p:cNvPr id="425411" name="Rectangle 451"/>
              <p:cNvSpPr>
                <a:spLocks noChangeArrowheads="1"/>
              </p:cNvSpPr>
              <p:nvPr/>
            </p:nvSpPr>
            <p:spPr bwMode="auto">
              <a:xfrm>
                <a:off x="3389" y="3698"/>
                <a:ext cx="21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valB</a:t>
                </a:r>
                <a:endParaRPr lang="en-US"/>
              </a:p>
            </p:txBody>
          </p:sp>
          <p:sp>
            <p:nvSpPr>
              <p:cNvPr id="425412" name="Rectangle 452"/>
              <p:cNvSpPr>
                <a:spLocks noChangeArrowheads="1"/>
              </p:cNvSpPr>
              <p:nvPr/>
            </p:nvSpPr>
            <p:spPr bwMode="auto">
              <a:xfrm>
                <a:off x="3656" y="3694"/>
                <a:ext cx="100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425413" name="Rectangle 453"/>
              <p:cNvSpPr>
                <a:spLocks noChangeArrowheads="1"/>
              </p:cNvSpPr>
              <p:nvPr/>
            </p:nvSpPr>
            <p:spPr bwMode="auto">
              <a:xfrm>
                <a:off x="3768" y="3698"/>
                <a:ext cx="11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/>
              </a:p>
            </p:txBody>
          </p:sp>
          <p:sp>
            <p:nvSpPr>
              <p:cNvPr id="425414" name="Rectangle 454"/>
              <p:cNvSpPr>
                <a:spLocks noChangeArrowheads="1"/>
              </p:cNvSpPr>
              <p:nvPr/>
            </p:nvSpPr>
            <p:spPr bwMode="auto">
              <a:xfrm>
                <a:off x="3889" y="3710"/>
                <a:ext cx="6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25415" name="Rectangle 455"/>
              <p:cNvSpPr>
                <a:spLocks noChangeArrowheads="1"/>
              </p:cNvSpPr>
              <p:nvPr/>
            </p:nvSpPr>
            <p:spPr bwMode="auto">
              <a:xfrm>
                <a:off x="3955" y="3710"/>
                <a:ext cx="204" cy="1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 err="1">
                    <a:solidFill>
                      <a:srgbClr val="000000"/>
                    </a:solidFill>
                    <a:latin typeface="Courier New" pitchFamily="49" charset="0"/>
                  </a:rPr>
                  <a:t>rax</a:t>
                </a:r>
                <a:endParaRPr lang="en-US" dirty="0"/>
              </a:p>
            </p:txBody>
          </p:sp>
          <p:sp>
            <p:nvSpPr>
              <p:cNvPr id="425416" name="Rectangle 456"/>
              <p:cNvSpPr>
                <a:spLocks noChangeArrowheads="1"/>
              </p:cNvSpPr>
              <p:nvPr/>
            </p:nvSpPr>
            <p:spPr bwMode="auto">
              <a:xfrm>
                <a:off x="4148" y="3698"/>
                <a:ext cx="6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/>
              </a:p>
            </p:txBody>
          </p:sp>
          <p:sp>
            <p:nvSpPr>
              <p:cNvPr id="425417" name="Rectangle 457"/>
              <p:cNvSpPr>
                <a:spLocks noChangeArrowheads="1"/>
              </p:cNvSpPr>
              <p:nvPr/>
            </p:nvSpPr>
            <p:spPr bwMode="auto">
              <a:xfrm>
                <a:off x="4210" y="3698"/>
                <a:ext cx="96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/>
              </a:p>
            </p:txBody>
          </p:sp>
          <p:sp>
            <p:nvSpPr>
              <p:cNvPr id="425418" name="Rectangle 458"/>
              <p:cNvSpPr>
                <a:spLocks noChangeArrowheads="1"/>
              </p:cNvSpPr>
              <p:nvPr/>
            </p:nvSpPr>
            <p:spPr bwMode="auto">
              <a:xfrm>
                <a:off x="4306" y="3698"/>
                <a:ext cx="6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0</a:t>
                </a:r>
                <a:endParaRPr lang="en-US"/>
              </a:p>
            </p:txBody>
          </p:sp>
        </p:grpSp>
        <p:sp>
          <p:nvSpPr>
            <p:cNvPr id="425420" name="Rectangle 460"/>
            <p:cNvSpPr>
              <a:spLocks noChangeArrowheads="1"/>
            </p:cNvSpPr>
            <p:nvPr/>
          </p:nvSpPr>
          <p:spPr bwMode="auto">
            <a:xfrm>
              <a:off x="3831" y="2895"/>
              <a:ext cx="162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421" name="Rectangle 461"/>
            <p:cNvSpPr>
              <a:spLocks noChangeArrowheads="1"/>
            </p:cNvSpPr>
            <p:nvPr/>
          </p:nvSpPr>
          <p:spPr bwMode="auto">
            <a:xfrm>
              <a:off x="3917" y="2896"/>
              <a:ext cx="4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•</a:t>
              </a:r>
              <a:endParaRPr lang="en-US"/>
            </a:p>
          </p:txBody>
        </p:sp>
        <p:sp>
          <p:nvSpPr>
            <p:cNvPr id="425422" name="Rectangle 462"/>
            <p:cNvSpPr>
              <a:spLocks noChangeArrowheads="1"/>
            </p:cNvSpPr>
            <p:nvPr/>
          </p:nvSpPr>
          <p:spPr bwMode="auto">
            <a:xfrm>
              <a:off x="3917" y="3004"/>
              <a:ext cx="4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•</a:t>
              </a:r>
              <a:endParaRPr lang="en-US"/>
            </a:p>
          </p:txBody>
        </p:sp>
        <p:sp>
          <p:nvSpPr>
            <p:cNvPr id="425423" name="Rectangle 463"/>
            <p:cNvSpPr>
              <a:spLocks noChangeArrowheads="1"/>
            </p:cNvSpPr>
            <p:nvPr/>
          </p:nvSpPr>
          <p:spPr bwMode="auto">
            <a:xfrm>
              <a:off x="3917" y="3112"/>
              <a:ext cx="4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•</a:t>
              </a:r>
              <a:endParaRPr lang="en-US"/>
            </a:p>
          </p:txBody>
        </p:sp>
        <p:sp>
          <p:nvSpPr>
            <p:cNvPr id="425424" name="Rectangle 464"/>
            <p:cNvSpPr>
              <a:spLocks noChangeArrowheads="1"/>
            </p:cNvSpPr>
            <p:nvPr/>
          </p:nvSpPr>
          <p:spPr bwMode="auto">
            <a:xfrm>
              <a:off x="3303" y="2271"/>
              <a:ext cx="1201" cy="625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425" name="Rectangle 465"/>
            <p:cNvSpPr>
              <a:spLocks noChangeArrowheads="1"/>
            </p:cNvSpPr>
            <p:nvPr/>
          </p:nvSpPr>
          <p:spPr bwMode="auto">
            <a:xfrm>
              <a:off x="3868" y="2312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5426" name="Rectangle 466"/>
            <p:cNvSpPr>
              <a:spLocks noChangeArrowheads="1"/>
            </p:cNvSpPr>
            <p:nvPr/>
          </p:nvSpPr>
          <p:spPr bwMode="auto">
            <a:xfrm>
              <a:off x="3303" y="2511"/>
              <a:ext cx="1201" cy="1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427" name="Rectangle 467"/>
            <p:cNvSpPr>
              <a:spLocks noChangeArrowheads="1"/>
            </p:cNvSpPr>
            <p:nvPr/>
          </p:nvSpPr>
          <p:spPr bwMode="auto">
            <a:xfrm>
              <a:off x="3389" y="2541"/>
              <a:ext cx="112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R[</a:t>
              </a:r>
              <a:endParaRPr lang="en-US"/>
            </a:p>
          </p:txBody>
        </p:sp>
        <p:sp>
          <p:nvSpPr>
            <p:cNvPr id="425428" name="Rectangle 468"/>
            <p:cNvSpPr>
              <a:spLocks noChangeArrowheads="1"/>
            </p:cNvSpPr>
            <p:nvPr/>
          </p:nvSpPr>
          <p:spPr bwMode="auto">
            <a:xfrm>
              <a:off x="3510" y="2553"/>
              <a:ext cx="67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/>
            </a:p>
          </p:txBody>
        </p:sp>
        <p:sp>
          <p:nvSpPr>
            <p:cNvPr id="425429" name="Rectangle 469"/>
            <p:cNvSpPr>
              <a:spLocks noChangeArrowheads="1"/>
            </p:cNvSpPr>
            <p:nvPr/>
          </p:nvSpPr>
          <p:spPr bwMode="auto">
            <a:xfrm>
              <a:off x="3576" y="2553"/>
              <a:ext cx="204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rax</a:t>
              </a:r>
              <a:endParaRPr lang="en-US" dirty="0"/>
            </a:p>
          </p:txBody>
        </p:sp>
        <p:sp>
          <p:nvSpPr>
            <p:cNvPr id="425430" name="Rectangle 470"/>
            <p:cNvSpPr>
              <a:spLocks noChangeArrowheads="1"/>
            </p:cNvSpPr>
            <p:nvPr/>
          </p:nvSpPr>
          <p:spPr bwMode="auto">
            <a:xfrm>
              <a:off x="3769" y="2541"/>
              <a:ext cx="62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] </a:t>
              </a:r>
              <a:endParaRPr lang="en-US"/>
            </a:p>
          </p:txBody>
        </p:sp>
        <p:sp>
          <p:nvSpPr>
            <p:cNvPr id="425431" name="Rectangle 471"/>
            <p:cNvSpPr>
              <a:spLocks noChangeArrowheads="1"/>
            </p:cNvSpPr>
            <p:nvPr/>
          </p:nvSpPr>
          <p:spPr bwMode="auto">
            <a:xfrm>
              <a:off x="3850" y="2537"/>
              <a:ext cx="100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Wingdings 3" pitchFamily="18" charset="2"/>
                </a:rPr>
                <a:t>f</a:t>
              </a:r>
              <a:endParaRPr lang="en-US"/>
            </a:p>
          </p:txBody>
        </p:sp>
        <p:sp>
          <p:nvSpPr>
            <p:cNvPr id="425432" name="Rectangle 472"/>
            <p:cNvSpPr>
              <a:spLocks noChangeArrowheads="1"/>
            </p:cNvSpPr>
            <p:nvPr/>
          </p:nvSpPr>
          <p:spPr bwMode="auto">
            <a:xfrm>
              <a:off x="3962" y="2541"/>
              <a:ext cx="62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425433" name="Rectangle 473"/>
            <p:cNvSpPr>
              <a:spLocks noChangeArrowheads="1"/>
            </p:cNvSpPr>
            <p:nvPr/>
          </p:nvSpPr>
          <p:spPr bwMode="auto">
            <a:xfrm>
              <a:off x="3303" y="2271"/>
              <a:ext cx="1201" cy="625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434" name="Rectangle 474"/>
            <p:cNvSpPr>
              <a:spLocks noChangeArrowheads="1"/>
            </p:cNvSpPr>
            <p:nvPr/>
          </p:nvSpPr>
          <p:spPr bwMode="auto">
            <a:xfrm>
              <a:off x="3868" y="2312"/>
              <a:ext cx="12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5435" name="Rectangle 475"/>
            <p:cNvSpPr>
              <a:spLocks noChangeArrowheads="1"/>
            </p:cNvSpPr>
            <p:nvPr/>
          </p:nvSpPr>
          <p:spPr bwMode="auto">
            <a:xfrm>
              <a:off x="3303" y="2511"/>
              <a:ext cx="1201" cy="1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436" name="Rectangle 476"/>
            <p:cNvSpPr>
              <a:spLocks noChangeArrowheads="1"/>
            </p:cNvSpPr>
            <p:nvPr/>
          </p:nvSpPr>
          <p:spPr bwMode="auto">
            <a:xfrm>
              <a:off x="3389" y="2541"/>
              <a:ext cx="112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R[</a:t>
              </a:r>
              <a:endParaRPr lang="en-US"/>
            </a:p>
          </p:txBody>
        </p:sp>
        <p:sp>
          <p:nvSpPr>
            <p:cNvPr id="425437" name="Rectangle 477"/>
            <p:cNvSpPr>
              <a:spLocks noChangeArrowheads="1"/>
            </p:cNvSpPr>
            <p:nvPr/>
          </p:nvSpPr>
          <p:spPr bwMode="auto">
            <a:xfrm>
              <a:off x="3510" y="2553"/>
              <a:ext cx="67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/>
            </a:p>
          </p:txBody>
        </p:sp>
        <p:sp>
          <p:nvSpPr>
            <p:cNvPr id="425438" name="Rectangle 478"/>
            <p:cNvSpPr>
              <a:spLocks noChangeArrowheads="1"/>
            </p:cNvSpPr>
            <p:nvPr/>
          </p:nvSpPr>
          <p:spPr bwMode="auto">
            <a:xfrm>
              <a:off x="3576" y="2553"/>
              <a:ext cx="204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rax</a:t>
              </a:r>
              <a:endParaRPr lang="en-US" dirty="0"/>
            </a:p>
          </p:txBody>
        </p:sp>
        <p:sp>
          <p:nvSpPr>
            <p:cNvPr id="425439" name="Rectangle 479"/>
            <p:cNvSpPr>
              <a:spLocks noChangeArrowheads="1"/>
            </p:cNvSpPr>
            <p:nvPr/>
          </p:nvSpPr>
          <p:spPr bwMode="auto">
            <a:xfrm>
              <a:off x="3769" y="2541"/>
              <a:ext cx="62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] </a:t>
              </a:r>
              <a:endParaRPr lang="en-US"/>
            </a:p>
          </p:txBody>
        </p:sp>
        <p:sp>
          <p:nvSpPr>
            <p:cNvPr id="425440" name="Rectangle 480"/>
            <p:cNvSpPr>
              <a:spLocks noChangeArrowheads="1"/>
            </p:cNvSpPr>
            <p:nvPr/>
          </p:nvSpPr>
          <p:spPr bwMode="auto">
            <a:xfrm>
              <a:off x="3850" y="2537"/>
              <a:ext cx="100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Wingdings 3" pitchFamily="18" charset="2"/>
                </a:rPr>
                <a:t>f</a:t>
              </a:r>
              <a:endParaRPr lang="en-US"/>
            </a:p>
          </p:txBody>
        </p:sp>
        <p:sp>
          <p:nvSpPr>
            <p:cNvPr id="425441" name="Rectangle 481"/>
            <p:cNvSpPr>
              <a:spLocks noChangeArrowheads="1"/>
            </p:cNvSpPr>
            <p:nvPr/>
          </p:nvSpPr>
          <p:spPr bwMode="auto">
            <a:xfrm>
              <a:off x="3962" y="2541"/>
              <a:ext cx="62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grpSp>
          <p:nvGrpSpPr>
            <p:cNvPr id="425491" name="Group 531"/>
            <p:cNvGrpSpPr>
              <a:grpSpLocks/>
            </p:cNvGrpSpPr>
            <p:nvPr/>
          </p:nvGrpSpPr>
          <p:grpSpPr bwMode="auto">
            <a:xfrm>
              <a:off x="3303" y="2031"/>
              <a:ext cx="1709" cy="1873"/>
              <a:chOff x="3303" y="2031"/>
              <a:chExt cx="1709" cy="1873"/>
            </a:xfrm>
          </p:grpSpPr>
          <p:sp>
            <p:nvSpPr>
              <p:cNvPr id="425442" name="Rectangle 482"/>
              <p:cNvSpPr>
                <a:spLocks noChangeArrowheads="1"/>
              </p:cNvSpPr>
              <p:nvPr/>
            </p:nvSpPr>
            <p:spPr bwMode="auto">
              <a:xfrm>
                <a:off x="3303" y="3279"/>
                <a:ext cx="1201" cy="625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5443" name="Rectangle 483"/>
              <p:cNvSpPr>
                <a:spLocks noChangeArrowheads="1"/>
              </p:cNvSpPr>
              <p:nvPr/>
            </p:nvSpPr>
            <p:spPr bwMode="auto">
              <a:xfrm>
                <a:off x="3885" y="3320"/>
                <a:ext cx="92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D</a:t>
                </a:r>
                <a:endParaRPr lang="en-US"/>
              </a:p>
            </p:txBody>
          </p:sp>
          <p:sp>
            <p:nvSpPr>
              <p:cNvPr id="425444" name="Rectangle 484"/>
              <p:cNvSpPr>
                <a:spLocks noChangeArrowheads="1"/>
              </p:cNvSpPr>
              <p:nvPr/>
            </p:nvSpPr>
            <p:spPr bwMode="auto">
              <a:xfrm>
                <a:off x="3303" y="3519"/>
                <a:ext cx="1201" cy="33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5445" name="Rectangle 485"/>
              <p:cNvSpPr>
                <a:spLocks noChangeArrowheads="1"/>
              </p:cNvSpPr>
              <p:nvPr/>
            </p:nvSpPr>
            <p:spPr bwMode="auto">
              <a:xfrm>
                <a:off x="3389" y="3551"/>
                <a:ext cx="21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valA</a:t>
                </a:r>
                <a:endParaRPr lang="en-US"/>
              </a:p>
            </p:txBody>
          </p:sp>
          <p:sp>
            <p:nvSpPr>
              <p:cNvPr id="425446" name="Rectangle 486"/>
              <p:cNvSpPr>
                <a:spLocks noChangeArrowheads="1"/>
              </p:cNvSpPr>
              <p:nvPr/>
            </p:nvSpPr>
            <p:spPr bwMode="auto">
              <a:xfrm>
                <a:off x="3656" y="3547"/>
                <a:ext cx="100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425447" name="Rectangle 487"/>
              <p:cNvSpPr>
                <a:spLocks noChangeArrowheads="1"/>
              </p:cNvSpPr>
              <p:nvPr/>
            </p:nvSpPr>
            <p:spPr bwMode="auto">
              <a:xfrm>
                <a:off x="3768" y="3551"/>
                <a:ext cx="11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/>
              </a:p>
            </p:txBody>
          </p:sp>
          <p:sp>
            <p:nvSpPr>
              <p:cNvPr id="425448" name="Rectangle 488"/>
              <p:cNvSpPr>
                <a:spLocks noChangeArrowheads="1"/>
              </p:cNvSpPr>
              <p:nvPr/>
            </p:nvSpPr>
            <p:spPr bwMode="auto">
              <a:xfrm>
                <a:off x="3889" y="3563"/>
                <a:ext cx="6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25449" name="Rectangle 489"/>
              <p:cNvSpPr>
                <a:spLocks noChangeArrowheads="1"/>
              </p:cNvSpPr>
              <p:nvPr/>
            </p:nvSpPr>
            <p:spPr bwMode="auto">
              <a:xfrm>
                <a:off x="3955" y="3563"/>
                <a:ext cx="204" cy="1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 err="1">
                    <a:solidFill>
                      <a:srgbClr val="000000"/>
                    </a:solidFill>
                    <a:latin typeface="Courier New" pitchFamily="49" charset="0"/>
                  </a:rPr>
                  <a:t>rdx</a:t>
                </a:r>
                <a:endParaRPr lang="en-US" dirty="0"/>
              </a:p>
            </p:txBody>
          </p:sp>
          <p:sp>
            <p:nvSpPr>
              <p:cNvPr id="425450" name="Rectangle 490"/>
              <p:cNvSpPr>
                <a:spLocks noChangeArrowheads="1"/>
              </p:cNvSpPr>
              <p:nvPr/>
            </p:nvSpPr>
            <p:spPr bwMode="auto">
              <a:xfrm>
                <a:off x="4148" y="3551"/>
                <a:ext cx="6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/>
              </a:p>
            </p:txBody>
          </p:sp>
          <p:sp>
            <p:nvSpPr>
              <p:cNvPr id="425451" name="Rectangle 491"/>
              <p:cNvSpPr>
                <a:spLocks noChangeArrowheads="1"/>
              </p:cNvSpPr>
              <p:nvPr/>
            </p:nvSpPr>
            <p:spPr bwMode="auto">
              <a:xfrm>
                <a:off x="4210" y="3551"/>
                <a:ext cx="96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/>
              </a:p>
            </p:txBody>
          </p:sp>
          <p:sp>
            <p:nvSpPr>
              <p:cNvPr id="425452" name="Rectangle 492"/>
              <p:cNvSpPr>
                <a:spLocks noChangeArrowheads="1"/>
              </p:cNvSpPr>
              <p:nvPr/>
            </p:nvSpPr>
            <p:spPr bwMode="auto">
              <a:xfrm>
                <a:off x="4306" y="3551"/>
                <a:ext cx="124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10</a:t>
                </a:r>
                <a:endParaRPr lang="en-US"/>
              </a:p>
            </p:txBody>
          </p:sp>
          <p:sp>
            <p:nvSpPr>
              <p:cNvPr id="425453" name="Rectangle 493"/>
              <p:cNvSpPr>
                <a:spLocks noChangeArrowheads="1"/>
              </p:cNvSpPr>
              <p:nvPr/>
            </p:nvSpPr>
            <p:spPr bwMode="auto">
              <a:xfrm>
                <a:off x="3389" y="3698"/>
                <a:ext cx="21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valB</a:t>
                </a:r>
                <a:endParaRPr lang="en-US"/>
              </a:p>
            </p:txBody>
          </p:sp>
          <p:sp>
            <p:nvSpPr>
              <p:cNvPr id="425454" name="Rectangle 494"/>
              <p:cNvSpPr>
                <a:spLocks noChangeArrowheads="1"/>
              </p:cNvSpPr>
              <p:nvPr/>
            </p:nvSpPr>
            <p:spPr bwMode="auto">
              <a:xfrm>
                <a:off x="3656" y="3694"/>
                <a:ext cx="100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425455" name="Rectangle 495"/>
              <p:cNvSpPr>
                <a:spLocks noChangeArrowheads="1"/>
              </p:cNvSpPr>
              <p:nvPr/>
            </p:nvSpPr>
            <p:spPr bwMode="auto">
              <a:xfrm>
                <a:off x="3768" y="3698"/>
                <a:ext cx="11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/>
              </a:p>
            </p:txBody>
          </p:sp>
          <p:sp>
            <p:nvSpPr>
              <p:cNvPr id="425456" name="Rectangle 496"/>
              <p:cNvSpPr>
                <a:spLocks noChangeArrowheads="1"/>
              </p:cNvSpPr>
              <p:nvPr/>
            </p:nvSpPr>
            <p:spPr bwMode="auto">
              <a:xfrm>
                <a:off x="3889" y="3710"/>
                <a:ext cx="6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25457" name="Rectangle 497"/>
              <p:cNvSpPr>
                <a:spLocks noChangeArrowheads="1"/>
              </p:cNvSpPr>
              <p:nvPr/>
            </p:nvSpPr>
            <p:spPr bwMode="auto">
              <a:xfrm>
                <a:off x="3955" y="3710"/>
                <a:ext cx="204" cy="1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 err="1">
                    <a:solidFill>
                      <a:srgbClr val="000000"/>
                    </a:solidFill>
                    <a:latin typeface="Courier New" pitchFamily="49" charset="0"/>
                  </a:rPr>
                  <a:t>rax</a:t>
                </a:r>
                <a:endParaRPr lang="en-US" dirty="0"/>
              </a:p>
            </p:txBody>
          </p:sp>
          <p:sp>
            <p:nvSpPr>
              <p:cNvPr id="425458" name="Rectangle 498"/>
              <p:cNvSpPr>
                <a:spLocks noChangeArrowheads="1"/>
              </p:cNvSpPr>
              <p:nvPr/>
            </p:nvSpPr>
            <p:spPr bwMode="auto">
              <a:xfrm>
                <a:off x="4148" y="3698"/>
                <a:ext cx="6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/>
              </a:p>
            </p:txBody>
          </p:sp>
          <p:sp>
            <p:nvSpPr>
              <p:cNvPr id="425459" name="Rectangle 499"/>
              <p:cNvSpPr>
                <a:spLocks noChangeArrowheads="1"/>
              </p:cNvSpPr>
              <p:nvPr/>
            </p:nvSpPr>
            <p:spPr bwMode="auto">
              <a:xfrm>
                <a:off x="4210" y="3698"/>
                <a:ext cx="96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/>
              </a:p>
            </p:txBody>
          </p:sp>
          <p:sp>
            <p:nvSpPr>
              <p:cNvPr id="425460" name="Rectangle 500"/>
              <p:cNvSpPr>
                <a:spLocks noChangeArrowheads="1"/>
              </p:cNvSpPr>
              <p:nvPr/>
            </p:nvSpPr>
            <p:spPr bwMode="auto">
              <a:xfrm>
                <a:off x="4306" y="3698"/>
                <a:ext cx="6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0</a:t>
                </a:r>
                <a:endParaRPr lang="en-US"/>
              </a:p>
            </p:txBody>
          </p:sp>
          <p:sp>
            <p:nvSpPr>
              <p:cNvPr id="425461" name="Rectangle 501"/>
              <p:cNvSpPr>
                <a:spLocks noChangeArrowheads="1"/>
              </p:cNvSpPr>
              <p:nvPr/>
            </p:nvSpPr>
            <p:spPr bwMode="auto">
              <a:xfrm>
                <a:off x="3303" y="3279"/>
                <a:ext cx="1201" cy="625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5462" name="Rectangle 502"/>
              <p:cNvSpPr>
                <a:spLocks noChangeArrowheads="1"/>
              </p:cNvSpPr>
              <p:nvPr/>
            </p:nvSpPr>
            <p:spPr bwMode="auto">
              <a:xfrm>
                <a:off x="3885" y="3320"/>
                <a:ext cx="92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D</a:t>
                </a:r>
                <a:endParaRPr lang="en-US"/>
              </a:p>
            </p:txBody>
          </p:sp>
          <p:sp>
            <p:nvSpPr>
              <p:cNvPr id="425463" name="Rectangle 503"/>
              <p:cNvSpPr>
                <a:spLocks noChangeArrowheads="1"/>
              </p:cNvSpPr>
              <p:nvPr/>
            </p:nvSpPr>
            <p:spPr bwMode="auto">
              <a:xfrm>
                <a:off x="3303" y="3519"/>
                <a:ext cx="1201" cy="337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5464" name="Rectangle 504"/>
              <p:cNvSpPr>
                <a:spLocks noChangeArrowheads="1"/>
              </p:cNvSpPr>
              <p:nvPr/>
            </p:nvSpPr>
            <p:spPr bwMode="auto">
              <a:xfrm>
                <a:off x="3389" y="3551"/>
                <a:ext cx="21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valA</a:t>
                </a:r>
                <a:endParaRPr lang="en-US"/>
              </a:p>
            </p:txBody>
          </p:sp>
          <p:sp>
            <p:nvSpPr>
              <p:cNvPr id="425465" name="Rectangle 505"/>
              <p:cNvSpPr>
                <a:spLocks noChangeArrowheads="1"/>
              </p:cNvSpPr>
              <p:nvPr/>
            </p:nvSpPr>
            <p:spPr bwMode="auto">
              <a:xfrm>
                <a:off x="3656" y="3547"/>
                <a:ext cx="100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425466" name="Rectangle 506"/>
              <p:cNvSpPr>
                <a:spLocks noChangeArrowheads="1"/>
              </p:cNvSpPr>
              <p:nvPr/>
            </p:nvSpPr>
            <p:spPr bwMode="auto">
              <a:xfrm>
                <a:off x="3768" y="3551"/>
                <a:ext cx="11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/>
              </a:p>
            </p:txBody>
          </p:sp>
          <p:sp>
            <p:nvSpPr>
              <p:cNvPr id="425467" name="Rectangle 507"/>
              <p:cNvSpPr>
                <a:spLocks noChangeArrowheads="1"/>
              </p:cNvSpPr>
              <p:nvPr/>
            </p:nvSpPr>
            <p:spPr bwMode="auto">
              <a:xfrm>
                <a:off x="3889" y="3563"/>
                <a:ext cx="6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25468" name="Rectangle 508"/>
              <p:cNvSpPr>
                <a:spLocks noChangeArrowheads="1"/>
              </p:cNvSpPr>
              <p:nvPr/>
            </p:nvSpPr>
            <p:spPr bwMode="auto">
              <a:xfrm>
                <a:off x="3955" y="3563"/>
                <a:ext cx="204" cy="1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 err="1">
                    <a:solidFill>
                      <a:srgbClr val="000000"/>
                    </a:solidFill>
                    <a:latin typeface="Courier New" pitchFamily="49" charset="0"/>
                  </a:rPr>
                  <a:t>rdx</a:t>
                </a:r>
                <a:endParaRPr lang="en-US" dirty="0"/>
              </a:p>
            </p:txBody>
          </p:sp>
          <p:sp>
            <p:nvSpPr>
              <p:cNvPr id="425469" name="Rectangle 509"/>
              <p:cNvSpPr>
                <a:spLocks noChangeArrowheads="1"/>
              </p:cNvSpPr>
              <p:nvPr/>
            </p:nvSpPr>
            <p:spPr bwMode="auto">
              <a:xfrm>
                <a:off x="4148" y="3551"/>
                <a:ext cx="6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/>
              </a:p>
            </p:txBody>
          </p:sp>
          <p:sp>
            <p:nvSpPr>
              <p:cNvPr id="425470" name="Rectangle 510"/>
              <p:cNvSpPr>
                <a:spLocks noChangeArrowheads="1"/>
              </p:cNvSpPr>
              <p:nvPr/>
            </p:nvSpPr>
            <p:spPr bwMode="auto">
              <a:xfrm>
                <a:off x="4210" y="3551"/>
                <a:ext cx="96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/>
              </a:p>
            </p:txBody>
          </p:sp>
          <p:sp>
            <p:nvSpPr>
              <p:cNvPr id="425471" name="Rectangle 511"/>
              <p:cNvSpPr>
                <a:spLocks noChangeArrowheads="1"/>
              </p:cNvSpPr>
              <p:nvPr/>
            </p:nvSpPr>
            <p:spPr bwMode="auto">
              <a:xfrm>
                <a:off x="4306" y="3551"/>
                <a:ext cx="124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10</a:t>
                </a:r>
                <a:endParaRPr lang="en-US"/>
              </a:p>
            </p:txBody>
          </p:sp>
          <p:sp>
            <p:nvSpPr>
              <p:cNvPr id="425472" name="Rectangle 512"/>
              <p:cNvSpPr>
                <a:spLocks noChangeArrowheads="1"/>
              </p:cNvSpPr>
              <p:nvPr/>
            </p:nvSpPr>
            <p:spPr bwMode="auto">
              <a:xfrm>
                <a:off x="3389" y="3698"/>
                <a:ext cx="21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valB</a:t>
                </a:r>
                <a:endParaRPr lang="en-US"/>
              </a:p>
            </p:txBody>
          </p:sp>
          <p:sp>
            <p:nvSpPr>
              <p:cNvPr id="425473" name="Rectangle 513"/>
              <p:cNvSpPr>
                <a:spLocks noChangeArrowheads="1"/>
              </p:cNvSpPr>
              <p:nvPr/>
            </p:nvSpPr>
            <p:spPr bwMode="auto">
              <a:xfrm>
                <a:off x="3656" y="3694"/>
                <a:ext cx="100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Wingdings 3" pitchFamily="18" charset="2"/>
                  </a:rPr>
                  <a:t>f</a:t>
                </a:r>
                <a:endParaRPr lang="en-US"/>
              </a:p>
            </p:txBody>
          </p:sp>
          <p:sp>
            <p:nvSpPr>
              <p:cNvPr id="425474" name="Rectangle 514"/>
              <p:cNvSpPr>
                <a:spLocks noChangeArrowheads="1"/>
              </p:cNvSpPr>
              <p:nvPr/>
            </p:nvSpPr>
            <p:spPr bwMode="auto">
              <a:xfrm>
                <a:off x="3768" y="3698"/>
                <a:ext cx="11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R[</a:t>
                </a:r>
                <a:endParaRPr lang="en-US"/>
              </a:p>
            </p:txBody>
          </p:sp>
          <p:sp>
            <p:nvSpPr>
              <p:cNvPr id="425475" name="Rectangle 515"/>
              <p:cNvSpPr>
                <a:spLocks noChangeArrowheads="1"/>
              </p:cNvSpPr>
              <p:nvPr/>
            </p:nvSpPr>
            <p:spPr bwMode="auto">
              <a:xfrm>
                <a:off x="3889" y="3710"/>
                <a:ext cx="6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  <a:latin typeface="Courier New" pitchFamily="49" charset="0"/>
                  </a:rPr>
                  <a:t>%</a:t>
                </a:r>
                <a:endParaRPr lang="en-US"/>
              </a:p>
            </p:txBody>
          </p:sp>
          <p:sp>
            <p:nvSpPr>
              <p:cNvPr id="425476" name="Rectangle 516"/>
              <p:cNvSpPr>
                <a:spLocks noChangeArrowheads="1"/>
              </p:cNvSpPr>
              <p:nvPr/>
            </p:nvSpPr>
            <p:spPr bwMode="auto">
              <a:xfrm>
                <a:off x="3955" y="3710"/>
                <a:ext cx="204" cy="1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dirty="0" err="1">
                    <a:solidFill>
                      <a:srgbClr val="000000"/>
                    </a:solidFill>
                    <a:latin typeface="Courier New" pitchFamily="49" charset="0"/>
                  </a:rPr>
                  <a:t>rax</a:t>
                </a:r>
                <a:endParaRPr lang="en-US" dirty="0"/>
              </a:p>
            </p:txBody>
          </p:sp>
          <p:sp>
            <p:nvSpPr>
              <p:cNvPr id="425477" name="Rectangle 517"/>
              <p:cNvSpPr>
                <a:spLocks noChangeArrowheads="1"/>
              </p:cNvSpPr>
              <p:nvPr/>
            </p:nvSpPr>
            <p:spPr bwMode="auto">
              <a:xfrm>
                <a:off x="4148" y="3698"/>
                <a:ext cx="6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] </a:t>
                </a:r>
                <a:endParaRPr lang="en-US"/>
              </a:p>
            </p:txBody>
          </p:sp>
          <p:sp>
            <p:nvSpPr>
              <p:cNvPr id="425478" name="Rectangle 518"/>
              <p:cNvSpPr>
                <a:spLocks noChangeArrowheads="1"/>
              </p:cNvSpPr>
              <p:nvPr/>
            </p:nvSpPr>
            <p:spPr bwMode="auto">
              <a:xfrm>
                <a:off x="4210" y="3698"/>
                <a:ext cx="96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= </a:t>
                </a:r>
                <a:endParaRPr lang="en-US"/>
              </a:p>
            </p:txBody>
          </p:sp>
          <p:sp>
            <p:nvSpPr>
              <p:cNvPr id="425479" name="Rectangle 519"/>
              <p:cNvSpPr>
                <a:spLocks noChangeArrowheads="1"/>
              </p:cNvSpPr>
              <p:nvPr/>
            </p:nvSpPr>
            <p:spPr bwMode="auto">
              <a:xfrm>
                <a:off x="4306" y="3698"/>
                <a:ext cx="62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>
                    <a:solidFill>
                      <a:srgbClr val="000000"/>
                    </a:solidFill>
                  </a:rPr>
                  <a:t>0</a:t>
                </a:r>
                <a:endParaRPr lang="en-US"/>
              </a:p>
            </p:txBody>
          </p:sp>
          <p:sp>
            <p:nvSpPr>
              <p:cNvPr id="425480" name="Rectangle 520"/>
              <p:cNvSpPr>
                <a:spLocks noChangeArrowheads="1"/>
              </p:cNvSpPr>
              <p:nvPr/>
            </p:nvSpPr>
            <p:spPr bwMode="auto">
              <a:xfrm>
                <a:off x="3831" y="2895"/>
                <a:ext cx="162" cy="3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5481" name="Rectangle 521"/>
              <p:cNvSpPr>
                <a:spLocks noChangeArrowheads="1"/>
              </p:cNvSpPr>
              <p:nvPr/>
            </p:nvSpPr>
            <p:spPr bwMode="auto">
              <a:xfrm>
                <a:off x="3917" y="2896"/>
                <a:ext cx="45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•</a:t>
                </a:r>
                <a:endParaRPr lang="en-US"/>
              </a:p>
            </p:txBody>
          </p:sp>
          <p:sp>
            <p:nvSpPr>
              <p:cNvPr id="425482" name="Rectangle 522"/>
              <p:cNvSpPr>
                <a:spLocks noChangeArrowheads="1"/>
              </p:cNvSpPr>
              <p:nvPr/>
            </p:nvSpPr>
            <p:spPr bwMode="auto">
              <a:xfrm>
                <a:off x="3917" y="3004"/>
                <a:ext cx="45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•</a:t>
                </a:r>
                <a:endParaRPr lang="en-US"/>
              </a:p>
            </p:txBody>
          </p:sp>
          <p:sp>
            <p:nvSpPr>
              <p:cNvPr id="425483" name="Rectangle 523"/>
              <p:cNvSpPr>
                <a:spLocks noChangeArrowheads="1"/>
              </p:cNvSpPr>
              <p:nvPr/>
            </p:nvSpPr>
            <p:spPr bwMode="auto">
              <a:xfrm>
                <a:off x="3917" y="3112"/>
                <a:ext cx="45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•</a:t>
                </a:r>
                <a:endParaRPr lang="en-US"/>
              </a:p>
            </p:txBody>
          </p:sp>
          <p:sp>
            <p:nvSpPr>
              <p:cNvPr id="425484" name="Rectangle 524"/>
              <p:cNvSpPr>
                <a:spLocks noChangeArrowheads="1"/>
              </p:cNvSpPr>
              <p:nvPr/>
            </p:nvSpPr>
            <p:spPr bwMode="auto">
              <a:xfrm>
                <a:off x="3303" y="2031"/>
                <a:ext cx="1201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5485" name="Rectangle 525"/>
              <p:cNvSpPr>
                <a:spLocks noChangeArrowheads="1"/>
              </p:cNvSpPr>
              <p:nvPr/>
            </p:nvSpPr>
            <p:spPr bwMode="auto">
              <a:xfrm>
                <a:off x="3719" y="2069"/>
                <a:ext cx="423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Cycle 6</a:t>
                </a:r>
                <a:endParaRPr lang="en-US"/>
              </a:p>
            </p:txBody>
          </p:sp>
          <p:grpSp>
            <p:nvGrpSpPr>
              <p:cNvPr id="425488" name="Group 528"/>
              <p:cNvGrpSpPr>
                <a:grpSpLocks/>
              </p:cNvGrpSpPr>
              <p:nvPr/>
            </p:nvGrpSpPr>
            <p:grpSpPr bwMode="auto">
              <a:xfrm>
                <a:off x="4359" y="3615"/>
                <a:ext cx="336" cy="109"/>
                <a:chOff x="4359" y="3615"/>
                <a:chExt cx="336" cy="109"/>
              </a:xfrm>
            </p:grpSpPr>
            <p:sp>
              <p:nvSpPr>
                <p:cNvPr id="425486" name="Line 526"/>
                <p:cNvSpPr>
                  <a:spLocks noChangeShapeType="1"/>
                </p:cNvSpPr>
                <p:nvPr/>
              </p:nvSpPr>
              <p:spPr bwMode="auto">
                <a:xfrm flipH="1">
                  <a:off x="4417" y="3615"/>
                  <a:ext cx="278" cy="7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5487" name="Freeform 527"/>
                <p:cNvSpPr>
                  <a:spLocks/>
                </p:cNvSpPr>
                <p:nvPr/>
              </p:nvSpPr>
              <p:spPr bwMode="auto">
                <a:xfrm>
                  <a:off x="4359" y="3664"/>
                  <a:ext cx="69" cy="60"/>
                </a:xfrm>
                <a:custGeom>
                  <a:avLst/>
                  <a:gdLst/>
                  <a:ahLst/>
                  <a:cxnLst>
                    <a:cxn ang="0">
                      <a:pos x="52" y="0"/>
                    </a:cxn>
                    <a:cxn ang="0">
                      <a:pos x="0" y="47"/>
                    </a:cxn>
                    <a:cxn ang="0">
                      <a:pos x="69" y="60"/>
                    </a:cxn>
                    <a:cxn ang="0">
                      <a:pos x="52" y="0"/>
                    </a:cxn>
                  </a:cxnLst>
                  <a:rect l="0" t="0" r="r" b="b"/>
                  <a:pathLst>
                    <a:path w="69" h="60">
                      <a:moveTo>
                        <a:pt x="52" y="0"/>
                      </a:moveTo>
                      <a:lnTo>
                        <a:pt x="0" y="47"/>
                      </a:lnTo>
                      <a:lnTo>
                        <a:pt x="69" y="60"/>
                      </a:lnTo>
                      <a:lnTo>
                        <a:pt x="5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25489" name="Rectangle 529"/>
              <p:cNvSpPr>
                <a:spLocks noChangeArrowheads="1"/>
              </p:cNvSpPr>
              <p:nvPr/>
            </p:nvSpPr>
            <p:spPr bwMode="auto">
              <a:xfrm>
                <a:off x="4647" y="3519"/>
                <a:ext cx="365" cy="1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5490" name="Rectangle 530"/>
              <p:cNvSpPr>
                <a:spLocks noChangeArrowheads="1"/>
              </p:cNvSpPr>
              <p:nvPr/>
            </p:nvSpPr>
            <p:spPr bwMode="auto">
              <a:xfrm>
                <a:off x="4729" y="3555"/>
                <a:ext cx="248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400" b="0" i="1">
                    <a:solidFill>
                      <a:srgbClr val="000000"/>
                    </a:solidFill>
                  </a:rPr>
                  <a:t>Error</a:t>
                </a:r>
                <a:endParaRPr lang="en-US"/>
              </a:p>
            </p:txBody>
          </p:sp>
        </p:grpSp>
      </p:grp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8587"/>
            <a:ext cx="8704263" cy="779463"/>
          </a:xfrm>
        </p:spPr>
        <p:txBody>
          <a:bodyPr/>
          <a:lstStyle/>
          <a:p>
            <a:r>
              <a:rPr lang="en-US" dirty="0"/>
              <a:t>Data Dependencies: 3 </a:t>
            </a:r>
            <a:r>
              <a:rPr lang="en-US" dirty="0" err="1"/>
              <a:t>Nop’s</a:t>
            </a:r>
            <a:endParaRPr lang="en-US" dirty="0"/>
          </a:p>
        </p:txBody>
      </p:sp>
      <p:grpSp>
        <p:nvGrpSpPr>
          <p:cNvPr id="424330" name="Group 394"/>
          <p:cNvGrpSpPr>
            <a:grpSpLocks/>
          </p:cNvGrpSpPr>
          <p:nvPr/>
        </p:nvGrpSpPr>
        <p:grpSpPr bwMode="auto">
          <a:xfrm>
            <a:off x="990600" y="838200"/>
            <a:ext cx="7926388" cy="5868988"/>
            <a:chOff x="624" y="528"/>
            <a:chExt cx="4993" cy="3697"/>
          </a:xfrm>
        </p:grpSpPr>
        <p:sp>
          <p:nvSpPr>
            <p:cNvPr id="424074" name="Rectangle 138"/>
            <p:cNvSpPr>
              <a:spLocks noChangeArrowheads="1"/>
            </p:cNvSpPr>
            <p:nvPr/>
          </p:nvSpPr>
          <p:spPr bwMode="auto">
            <a:xfrm>
              <a:off x="624" y="768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075" name="Rectangle 139"/>
            <p:cNvSpPr>
              <a:spLocks noChangeArrowheads="1"/>
            </p:cNvSpPr>
            <p:nvPr/>
          </p:nvSpPr>
          <p:spPr bwMode="auto">
            <a:xfrm>
              <a:off x="682" y="807"/>
              <a:ext cx="536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0x000: </a:t>
              </a:r>
              <a:endParaRPr lang="en-US"/>
            </a:p>
          </p:txBody>
        </p:sp>
        <p:sp>
          <p:nvSpPr>
            <p:cNvPr id="424076" name="Rectangle 140"/>
            <p:cNvSpPr>
              <a:spLocks noChangeArrowheads="1"/>
            </p:cNvSpPr>
            <p:nvPr/>
          </p:nvSpPr>
          <p:spPr bwMode="auto">
            <a:xfrm>
              <a:off x="1215" y="807"/>
              <a:ext cx="407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irmovq</a:t>
              </a:r>
              <a:r>
                <a:rPr lang="en-US" sz="1400" b="0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endParaRPr lang="en-US" dirty="0"/>
            </a:p>
          </p:txBody>
        </p:sp>
        <p:sp>
          <p:nvSpPr>
            <p:cNvPr id="424077" name="Rectangle 141"/>
            <p:cNvSpPr>
              <a:spLocks noChangeArrowheads="1"/>
            </p:cNvSpPr>
            <p:nvPr/>
          </p:nvSpPr>
          <p:spPr bwMode="auto">
            <a:xfrm>
              <a:off x="1620" y="807"/>
              <a:ext cx="402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$10,%</a:t>
              </a:r>
              <a:endParaRPr lang="en-US"/>
            </a:p>
          </p:txBody>
        </p:sp>
        <p:sp>
          <p:nvSpPr>
            <p:cNvPr id="424078" name="Rectangle 142"/>
            <p:cNvSpPr>
              <a:spLocks noChangeArrowheads="1"/>
            </p:cNvSpPr>
            <p:nvPr/>
          </p:nvSpPr>
          <p:spPr bwMode="auto">
            <a:xfrm>
              <a:off x="1987" y="807"/>
              <a:ext cx="204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rdx</a:t>
              </a:r>
              <a:endParaRPr lang="en-US" dirty="0"/>
            </a:p>
          </p:txBody>
        </p:sp>
        <p:sp>
          <p:nvSpPr>
            <p:cNvPr id="424079" name="Rectangle 143"/>
            <p:cNvSpPr>
              <a:spLocks noChangeArrowheads="1"/>
            </p:cNvSpPr>
            <p:nvPr/>
          </p:nvSpPr>
          <p:spPr bwMode="auto">
            <a:xfrm>
              <a:off x="2448" y="528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080" name="Rectangle 144"/>
            <p:cNvSpPr>
              <a:spLocks noChangeArrowheads="1"/>
            </p:cNvSpPr>
            <p:nvPr/>
          </p:nvSpPr>
          <p:spPr bwMode="auto">
            <a:xfrm>
              <a:off x="2565" y="572"/>
              <a:ext cx="95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1</a:t>
              </a:r>
              <a:endParaRPr lang="en-US"/>
            </a:p>
          </p:txBody>
        </p:sp>
        <p:sp>
          <p:nvSpPr>
            <p:cNvPr id="424081" name="Rectangle 145"/>
            <p:cNvSpPr>
              <a:spLocks noChangeArrowheads="1"/>
            </p:cNvSpPr>
            <p:nvPr/>
          </p:nvSpPr>
          <p:spPr bwMode="auto">
            <a:xfrm>
              <a:off x="2736" y="528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082" name="Rectangle 146"/>
            <p:cNvSpPr>
              <a:spLocks noChangeArrowheads="1"/>
            </p:cNvSpPr>
            <p:nvPr/>
          </p:nvSpPr>
          <p:spPr bwMode="auto">
            <a:xfrm>
              <a:off x="2853" y="572"/>
              <a:ext cx="95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2</a:t>
              </a:r>
              <a:endParaRPr lang="en-US"/>
            </a:p>
          </p:txBody>
        </p:sp>
        <p:sp>
          <p:nvSpPr>
            <p:cNvPr id="424083" name="Rectangle 147"/>
            <p:cNvSpPr>
              <a:spLocks noChangeArrowheads="1"/>
            </p:cNvSpPr>
            <p:nvPr/>
          </p:nvSpPr>
          <p:spPr bwMode="auto">
            <a:xfrm>
              <a:off x="3024" y="528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084" name="Rectangle 148"/>
            <p:cNvSpPr>
              <a:spLocks noChangeArrowheads="1"/>
            </p:cNvSpPr>
            <p:nvPr/>
          </p:nvSpPr>
          <p:spPr bwMode="auto">
            <a:xfrm>
              <a:off x="3141" y="572"/>
              <a:ext cx="95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3</a:t>
              </a:r>
              <a:endParaRPr lang="en-US"/>
            </a:p>
          </p:txBody>
        </p:sp>
        <p:sp>
          <p:nvSpPr>
            <p:cNvPr id="424085" name="Rectangle 149"/>
            <p:cNvSpPr>
              <a:spLocks noChangeArrowheads="1"/>
            </p:cNvSpPr>
            <p:nvPr/>
          </p:nvSpPr>
          <p:spPr bwMode="auto">
            <a:xfrm>
              <a:off x="3312" y="528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086" name="Rectangle 150"/>
            <p:cNvSpPr>
              <a:spLocks noChangeArrowheads="1"/>
            </p:cNvSpPr>
            <p:nvPr/>
          </p:nvSpPr>
          <p:spPr bwMode="auto">
            <a:xfrm>
              <a:off x="3429" y="572"/>
              <a:ext cx="95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4</a:t>
              </a:r>
              <a:endParaRPr lang="en-US"/>
            </a:p>
          </p:txBody>
        </p:sp>
        <p:sp>
          <p:nvSpPr>
            <p:cNvPr id="424087" name="Rectangle 151"/>
            <p:cNvSpPr>
              <a:spLocks noChangeArrowheads="1"/>
            </p:cNvSpPr>
            <p:nvPr/>
          </p:nvSpPr>
          <p:spPr bwMode="auto">
            <a:xfrm>
              <a:off x="3600" y="528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088" name="Rectangle 152"/>
            <p:cNvSpPr>
              <a:spLocks noChangeArrowheads="1"/>
            </p:cNvSpPr>
            <p:nvPr/>
          </p:nvSpPr>
          <p:spPr bwMode="auto">
            <a:xfrm>
              <a:off x="3717" y="572"/>
              <a:ext cx="95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5</a:t>
              </a:r>
              <a:endParaRPr lang="en-US"/>
            </a:p>
          </p:txBody>
        </p:sp>
        <p:sp>
          <p:nvSpPr>
            <p:cNvPr id="424089" name="Rectangle 153"/>
            <p:cNvSpPr>
              <a:spLocks noChangeArrowheads="1"/>
            </p:cNvSpPr>
            <p:nvPr/>
          </p:nvSpPr>
          <p:spPr bwMode="auto">
            <a:xfrm>
              <a:off x="3888" y="528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090" name="Rectangle 154"/>
            <p:cNvSpPr>
              <a:spLocks noChangeArrowheads="1"/>
            </p:cNvSpPr>
            <p:nvPr/>
          </p:nvSpPr>
          <p:spPr bwMode="auto">
            <a:xfrm>
              <a:off x="4005" y="572"/>
              <a:ext cx="95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6</a:t>
              </a:r>
              <a:endParaRPr lang="en-US"/>
            </a:p>
          </p:txBody>
        </p:sp>
        <p:sp>
          <p:nvSpPr>
            <p:cNvPr id="424091" name="Rectangle 155"/>
            <p:cNvSpPr>
              <a:spLocks noChangeArrowheads="1"/>
            </p:cNvSpPr>
            <p:nvPr/>
          </p:nvSpPr>
          <p:spPr bwMode="auto">
            <a:xfrm>
              <a:off x="4176" y="528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092" name="Rectangle 156"/>
            <p:cNvSpPr>
              <a:spLocks noChangeArrowheads="1"/>
            </p:cNvSpPr>
            <p:nvPr/>
          </p:nvSpPr>
          <p:spPr bwMode="auto">
            <a:xfrm>
              <a:off x="4293" y="572"/>
              <a:ext cx="95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7</a:t>
              </a:r>
              <a:endParaRPr lang="en-US"/>
            </a:p>
          </p:txBody>
        </p:sp>
        <p:sp>
          <p:nvSpPr>
            <p:cNvPr id="424093" name="Rectangle 157"/>
            <p:cNvSpPr>
              <a:spLocks noChangeArrowheads="1"/>
            </p:cNvSpPr>
            <p:nvPr/>
          </p:nvSpPr>
          <p:spPr bwMode="auto">
            <a:xfrm>
              <a:off x="4464" y="528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094" name="Rectangle 158"/>
            <p:cNvSpPr>
              <a:spLocks noChangeArrowheads="1"/>
            </p:cNvSpPr>
            <p:nvPr/>
          </p:nvSpPr>
          <p:spPr bwMode="auto">
            <a:xfrm>
              <a:off x="4581" y="572"/>
              <a:ext cx="95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8</a:t>
              </a:r>
              <a:endParaRPr lang="en-US"/>
            </a:p>
          </p:txBody>
        </p:sp>
        <p:sp>
          <p:nvSpPr>
            <p:cNvPr id="424095" name="Rectangle 159"/>
            <p:cNvSpPr>
              <a:spLocks noChangeArrowheads="1"/>
            </p:cNvSpPr>
            <p:nvPr/>
          </p:nvSpPr>
          <p:spPr bwMode="auto">
            <a:xfrm>
              <a:off x="4752" y="528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096" name="Rectangle 160"/>
            <p:cNvSpPr>
              <a:spLocks noChangeArrowheads="1"/>
            </p:cNvSpPr>
            <p:nvPr/>
          </p:nvSpPr>
          <p:spPr bwMode="auto">
            <a:xfrm>
              <a:off x="4869" y="572"/>
              <a:ext cx="95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9</a:t>
              </a:r>
              <a:endParaRPr lang="en-US"/>
            </a:p>
          </p:txBody>
        </p:sp>
        <p:sp>
          <p:nvSpPr>
            <p:cNvPr id="424097" name="Rectangle 161"/>
            <p:cNvSpPr>
              <a:spLocks noChangeArrowheads="1"/>
            </p:cNvSpPr>
            <p:nvPr/>
          </p:nvSpPr>
          <p:spPr bwMode="auto">
            <a:xfrm>
              <a:off x="2448" y="768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098" name="Rectangle 162"/>
            <p:cNvSpPr>
              <a:spLocks noChangeArrowheads="1"/>
            </p:cNvSpPr>
            <p:nvPr/>
          </p:nvSpPr>
          <p:spPr bwMode="auto">
            <a:xfrm>
              <a:off x="2553" y="796"/>
              <a:ext cx="135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4099" name="Rectangle 163"/>
            <p:cNvSpPr>
              <a:spLocks noChangeArrowheads="1"/>
            </p:cNvSpPr>
            <p:nvPr/>
          </p:nvSpPr>
          <p:spPr bwMode="auto">
            <a:xfrm>
              <a:off x="2736" y="768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00" name="Rectangle 164"/>
            <p:cNvSpPr>
              <a:spLocks noChangeArrowheads="1"/>
            </p:cNvSpPr>
            <p:nvPr/>
          </p:nvSpPr>
          <p:spPr bwMode="auto">
            <a:xfrm>
              <a:off x="2834" y="796"/>
              <a:ext cx="14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4101" name="Rectangle 165"/>
            <p:cNvSpPr>
              <a:spLocks noChangeArrowheads="1"/>
            </p:cNvSpPr>
            <p:nvPr/>
          </p:nvSpPr>
          <p:spPr bwMode="auto">
            <a:xfrm>
              <a:off x="3024" y="768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02" name="Rectangle 166"/>
            <p:cNvSpPr>
              <a:spLocks noChangeArrowheads="1"/>
            </p:cNvSpPr>
            <p:nvPr/>
          </p:nvSpPr>
          <p:spPr bwMode="auto">
            <a:xfrm>
              <a:off x="3125" y="796"/>
              <a:ext cx="14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4103" name="Rectangle 167"/>
            <p:cNvSpPr>
              <a:spLocks noChangeArrowheads="1"/>
            </p:cNvSpPr>
            <p:nvPr/>
          </p:nvSpPr>
          <p:spPr bwMode="auto">
            <a:xfrm>
              <a:off x="3312" y="768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04" name="Rectangle 168"/>
            <p:cNvSpPr>
              <a:spLocks noChangeArrowheads="1"/>
            </p:cNvSpPr>
            <p:nvPr/>
          </p:nvSpPr>
          <p:spPr bwMode="auto">
            <a:xfrm>
              <a:off x="3402" y="796"/>
              <a:ext cx="16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4105" name="Rectangle 169"/>
            <p:cNvSpPr>
              <a:spLocks noChangeArrowheads="1"/>
            </p:cNvSpPr>
            <p:nvPr/>
          </p:nvSpPr>
          <p:spPr bwMode="auto">
            <a:xfrm>
              <a:off x="3600" y="768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06" name="Rectangle 170"/>
            <p:cNvSpPr>
              <a:spLocks noChangeArrowheads="1"/>
            </p:cNvSpPr>
            <p:nvPr/>
          </p:nvSpPr>
          <p:spPr bwMode="auto">
            <a:xfrm>
              <a:off x="3681" y="796"/>
              <a:ext cx="18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4107" name="Rectangle 171"/>
            <p:cNvSpPr>
              <a:spLocks noChangeArrowheads="1"/>
            </p:cNvSpPr>
            <p:nvPr/>
          </p:nvSpPr>
          <p:spPr bwMode="auto">
            <a:xfrm>
              <a:off x="2448" y="768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08" name="Rectangle 172"/>
            <p:cNvSpPr>
              <a:spLocks noChangeArrowheads="1"/>
            </p:cNvSpPr>
            <p:nvPr/>
          </p:nvSpPr>
          <p:spPr bwMode="auto">
            <a:xfrm>
              <a:off x="2553" y="796"/>
              <a:ext cx="135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4109" name="Rectangle 173"/>
            <p:cNvSpPr>
              <a:spLocks noChangeArrowheads="1"/>
            </p:cNvSpPr>
            <p:nvPr/>
          </p:nvSpPr>
          <p:spPr bwMode="auto">
            <a:xfrm>
              <a:off x="2736" y="768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10" name="Rectangle 174"/>
            <p:cNvSpPr>
              <a:spLocks noChangeArrowheads="1"/>
            </p:cNvSpPr>
            <p:nvPr/>
          </p:nvSpPr>
          <p:spPr bwMode="auto">
            <a:xfrm>
              <a:off x="2834" y="796"/>
              <a:ext cx="14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4111" name="Rectangle 175"/>
            <p:cNvSpPr>
              <a:spLocks noChangeArrowheads="1"/>
            </p:cNvSpPr>
            <p:nvPr/>
          </p:nvSpPr>
          <p:spPr bwMode="auto">
            <a:xfrm>
              <a:off x="3024" y="768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12" name="Rectangle 176"/>
            <p:cNvSpPr>
              <a:spLocks noChangeArrowheads="1"/>
            </p:cNvSpPr>
            <p:nvPr/>
          </p:nvSpPr>
          <p:spPr bwMode="auto">
            <a:xfrm>
              <a:off x="3125" y="796"/>
              <a:ext cx="14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4113" name="Rectangle 177"/>
            <p:cNvSpPr>
              <a:spLocks noChangeArrowheads="1"/>
            </p:cNvSpPr>
            <p:nvPr/>
          </p:nvSpPr>
          <p:spPr bwMode="auto">
            <a:xfrm>
              <a:off x="3312" y="768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14" name="Rectangle 178"/>
            <p:cNvSpPr>
              <a:spLocks noChangeArrowheads="1"/>
            </p:cNvSpPr>
            <p:nvPr/>
          </p:nvSpPr>
          <p:spPr bwMode="auto">
            <a:xfrm>
              <a:off x="3402" y="796"/>
              <a:ext cx="16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4115" name="Rectangle 179"/>
            <p:cNvSpPr>
              <a:spLocks noChangeArrowheads="1"/>
            </p:cNvSpPr>
            <p:nvPr/>
          </p:nvSpPr>
          <p:spPr bwMode="auto">
            <a:xfrm>
              <a:off x="3600" y="768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16" name="Rectangle 180"/>
            <p:cNvSpPr>
              <a:spLocks noChangeArrowheads="1"/>
            </p:cNvSpPr>
            <p:nvPr/>
          </p:nvSpPr>
          <p:spPr bwMode="auto">
            <a:xfrm>
              <a:off x="3681" y="796"/>
              <a:ext cx="18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4117" name="Rectangle 181"/>
            <p:cNvSpPr>
              <a:spLocks noChangeArrowheads="1"/>
            </p:cNvSpPr>
            <p:nvPr/>
          </p:nvSpPr>
          <p:spPr bwMode="auto">
            <a:xfrm>
              <a:off x="624" y="960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18" name="Rectangle 182"/>
            <p:cNvSpPr>
              <a:spLocks noChangeArrowheads="1"/>
            </p:cNvSpPr>
            <p:nvPr/>
          </p:nvSpPr>
          <p:spPr bwMode="auto">
            <a:xfrm>
              <a:off x="746" y="999"/>
              <a:ext cx="407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  <a:latin typeface="Courier New" pitchFamily="49" charset="0"/>
                </a:rPr>
                <a:t>0x00a: </a:t>
              </a:r>
              <a:endParaRPr lang="en-US" dirty="0"/>
            </a:p>
          </p:txBody>
        </p:sp>
        <p:sp>
          <p:nvSpPr>
            <p:cNvPr id="424119" name="Rectangle 183"/>
            <p:cNvSpPr>
              <a:spLocks noChangeArrowheads="1"/>
            </p:cNvSpPr>
            <p:nvPr/>
          </p:nvSpPr>
          <p:spPr bwMode="auto">
            <a:xfrm>
              <a:off x="1215" y="999"/>
              <a:ext cx="407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irmovq</a:t>
              </a:r>
              <a:r>
                <a:rPr lang="en-US" sz="1400" b="0" dirty="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  <a:endParaRPr lang="en-US" dirty="0"/>
            </a:p>
          </p:txBody>
        </p:sp>
        <p:sp>
          <p:nvSpPr>
            <p:cNvPr id="424120" name="Rectangle 184"/>
            <p:cNvSpPr>
              <a:spLocks noChangeArrowheads="1"/>
            </p:cNvSpPr>
            <p:nvPr/>
          </p:nvSpPr>
          <p:spPr bwMode="auto">
            <a:xfrm>
              <a:off x="1687" y="999"/>
              <a:ext cx="335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$3,%</a:t>
              </a:r>
              <a:endParaRPr lang="en-US"/>
            </a:p>
          </p:txBody>
        </p:sp>
        <p:sp>
          <p:nvSpPr>
            <p:cNvPr id="424121" name="Rectangle 185"/>
            <p:cNvSpPr>
              <a:spLocks noChangeArrowheads="1"/>
            </p:cNvSpPr>
            <p:nvPr/>
          </p:nvSpPr>
          <p:spPr bwMode="auto">
            <a:xfrm>
              <a:off x="1987" y="999"/>
              <a:ext cx="204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rax</a:t>
              </a:r>
              <a:endParaRPr lang="en-US" dirty="0"/>
            </a:p>
          </p:txBody>
        </p:sp>
        <p:sp>
          <p:nvSpPr>
            <p:cNvPr id="424122" name="Rectangle 186"/>
            <p:cNvSpPr>
              <a:spLocks noChangeArrowheads="1"/>
            </p:cNvSpPr>
            <p:nvPr/>
          </p:nvSpPr>
          <p:spPr bwMode="auto">
            <a:xfrm>
              <a:off x="2736" y="960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23" name="Rectangle 187"/>
            <p:cNvSpPr>
              <a:spLocks noChangeArrowheads="1"/>
            </p:cNvSpPr>
            <p:nvPr/>
          </p:nvSpPr>
          <p:spPr bwMode="auto">
            <a:xfrm>
              <a:off x="2841" y="988"/>
              <a:ext cx="135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4124" name="Rectangle 188"/>
            <p:cNvSpPr>
              <a:spLocks noChangeArrowheads="1"/>
            </p:cNvSpPr>
            <p:nvPr/>
          </p:nvSpPr>
          <p:spPr bwMode="auto">
            <a:xfrm>
              <a:off x="3024" y="960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25" name="Rectangle 189"/>
            <p:cNvSpPr>
              <a:spLocks noChangeArrowheads="1"/>
            </p:cNvSpPr>
            <p:nvPr/>
          </p:nvSpPr>
          <p:spPr bwMode="auto">
            <a:xfrm>
              <a:off x="3122" y="988"/>
              <a:ext cx="14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4126" name="Rectangle 190"/>
            <p:cNvSpPr>
              <a:spLocks noChangeArrowheads="1"/>
            </p:cNvSpPr>
            <p:nvPr/>
          </p:nvSpPr>
          <p:spPr bwMode="auto">
            <a:xfrm>
              <a:off x="3312" y="960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27" name="Rectangle 191"/>
            <p:cNvSpPr>
              <a:spLocks noChangeArrowheads="1"/>
            </p:cNvSpPr>
            <p:nvPr/>
          </p:nvSpPr>
          <p:spPr bwMode="auto">
            <a:xfrm>
              <a:off x="3413" y="988"/>
              <a:ext cx="14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4128" name="Rectangle 192"/>
            <p:cNvSpPr>
              <a:spLocks noChangeArrowheads="1"/>
            </p:cNvSpPr>
            <p:nvPr/>
          </p:nvSpPr>
          <p:spPr bwMode="auto">
            <a:xfrm>
              <a:off x="3600" y="960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29" name="Rectangle 193"/>
            <p:cNvSpPr>
              <a:spLocks noChangeArrowheads="1"/>
            </p:cNvSpPr>
            <p:nvPr/>
          </p:nvSpPr>
          <p:spPr bwMode="auto">
            <a:xfrm>
              <a:off x="3690" y="988"/>
              <a:ext cx="16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4130" name="Rectangle 194"/>
            <p:cNvSpPr>
              <a:spLocks noChangeArrowheads="1"/>
            </p:cNvSpPr>
            <p:nvPr/>
          </p:nvSpPr>
          <p:spPr bwMode="auto">
            <a:xfrm>
              <a:off x="3888" y="960"/>
              <a:ext cx="289" cy="193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31" name="Rectangle 195"/>
            <p:cNvSpPr>
              <a:spLocks noChangeArrowheads="1"/>
            </p:cNvSpPr>
            <p:nvPr/>
          </p:nvSpPr>
          <p:spPr bwMode="auto">
            <a:xfrm>
              <a:off x="3969" y="988"/>
              <a:ext cx="18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4132" name="Rectangle 196"/>
            <p:cNvSpPr>
              <a:spLocks noChangeArrowheads="1"/>
            </p:cNvSpPr>
            <p:nvPr/>
          </p:nvSpPr>
          <p:spPr bwMode="auto">
            <a:xfrm>
              <a:off x="2736" y="960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33" name="Rectangle 197"/>
            <p:cNvSpPr>
              <a:spLocks noChangeArrowheads="1"/>
            </p:cNvSpPr>
            <p:nvPr/>
          </p:nvSpPr>
          <p:spPr bwMode="auto">
            <a:xfrm>
              <a:off x="2841" y="988"/>
              <a:ext cx="135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4134" name="Rectangle 198"/>
            <p:cNvSpPr>
              <a:spLocks noChangeArrowheads="1"/>
            </p:cNvSpPr>
            <p:nvPr/>
          </p:nvSpPr>
          <p:spPr bwMode="auto">
            <a:xfrm>
              <a:off x="3024" y="960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35" name="Rectangle 199"/>
            <p:cNvSpPr>
              <a:spLocks noChangeArrowheads="1"/>
            </p:cNvSpPr>
            <p:nvPr/>
          </p:nvSpPr>
          <p:spPr bwMode="auto">
            <a:xfrm>
              <a:off x="3122" y="988"/>
              <a:ext cx="14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4136" name="Rectangle 200"/>
            <p:cNvSpPr>
              <a:spLocks noChangeArrowheads="1"/>
            </p:cNvSpPr>
            <p:nvPr/>
          </p:nvSpPr>
          <p:spPr bwMode="auto">
            <a:xfrm>
              <a:off x="3312" y="960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37" name="Rectangle 201"/>
            <p:cNvSpPr>
              <a:spLocks noChangeArrowheads="1"/>
            </p:cNvSpPr>
            <p:nvPr/>
          </p:nvSpPr>
          <p:spPr bwMode="auto">
            <a:xfrm>
              <a:off x="3413" y="988"/>
              <a:ext cx="14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4138" name="Rectangle 202"/>
            <p:cNvSpPr>
              <a:spLocks noChangeArrowheads="1"/>
            </p:cNvSpPr>
            <p:nvPr/>
          </p:nvSpPr>
          <p:spPr bwMode="auto">
            <a:xfrm>
              <a:off x="3600" y="960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39" name="Rectangle 203"/>
            <p:cNvSpPr>
              <a:spLocks noChangeArrowheads="1"/>
            </p:cNvSpPr>
            <p:nvPr/>
          </p:nvSpPr>
          <p:spPr bwMode="auto">
            <a:xfrm>
              <a:off x="3690" y="988"/>
              <a:ext cx="16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4140" name="Rectangle 204"/>
            <p:cNvSpPr>
              <a:spLocks noChangeArrowheads="1"/>
            </p:cNvSpPr>
            <p:nvPr/>
          </p:nvSpPr>
          <p:spPr bwMode="auto">
            <a:xfrm>
              <a:off x="3888" y="960"/>
              <a:ext cx="289" cy="193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41" name="Rectangle 205"/>
            <p:cNvSpPr>
              <a:spLocks noChangeArrowheads="1"/>
            </p:cNvSpPr>
            <p:nvPr/>
          </p:nvSpPr>
          <p:spPr bwMode="auto">
            <a:xfrm>
              <a:off x="3969" y="988"/>
              <a:ext cx="18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4142" name="Rectangle 206"/>
            <p:cNvSpPr>
              <a:spLocks noChangeArrowheads="1"/>
            </p:cNvSpPr>
            <p:nvPr/>
          </p:nvSpPr>
          <p:spPr bwMode="auto">
            <a:xfrm>
              <a:off x="624" y="1152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43" name="Rectangle 207"/>
            <p:cNvSpPr>
              <a:spLocks noChangeArrowheads="1"/>
            </p:cNvSpPr>
            <p:nvPr/>
          </p:nvSpPr>
          <p:spPr bwMode="auto">
            <a:xfrm>
              <a:off x="746" y="1191"/>
              <a:ext cx="407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  <a:latin typeface="Courier New" pitchFamily="49" charset="0"/>
                </a:rPr>
                <a:t>0x014: </a:t>
              </a:r>
              <a:endParaRPr lang="en-US" dirty="0"/>
            </a:p>
          </p:txBody>
        </p:sp>
        <p:sp>
          <p:nvSpPr>
            <p:cNvPr id="424144" name="Rectangle 208"/>
            <p:cNvSpPr>
              <a:spLocks noChangeArrowheads="1"/>
            </p:cNvSpPr>
            <p:nvPr/>
          </p:nvSpPr>
          <p:spPr bwMode="auto">
            <a:xfrm>
              <a:off x="1184" y="1191"/>
              <a:ext cx="20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nop</a:t>
              </a:r>
              <a:endParaRPr lang="en-US"/>
            </a:p>
          </p:txBody>
        </p:sp>
        <p:sp>
          <p:nvSpPr>
            <p:cNvPr id="424145" name="Rectangle 209"/>
            <p:cNvSpPr>
              <a:spLocks noChangeArrowheads="1"/>
            </p:cNvSpPr>
            <p:nvPr/>
          </p:nvSpPr>
          <p:spPr bwMode="auto">
            <a:xfrm>
              <a:off x="3024" y="1152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46" name="Rectangle 210"/>
            <p:cNvSpPr>
              <a:spLocks noChangeArrowheads="1"/>
            </p:cNvSpPr>
            <p:nvPr/>
          </p:nvSpPr>
          <p:spPr bwMode="auto">
            <a:xfrm>
              <a:off x="3129" y="1180"/>
              <a:ext cx="135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4147" name="Rectangle 211"/>
            <p:cNvSpPr>
              <a:spLocks noChangeArrowheads="1"/>
            </p:cNvSpPr>
            <p:nvPr/>
          </p:nvSpPr>
          <p:spPr bwMode="auto">
            <a:xfrm>
              <a:off x="3312" y="1152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48" name="Rectangle 212"/>
            <p:cNvSpPr>
              <a:spLocks noChangeArrowheads="1"/>
            </p:cNvSpPr>
            <p:nvPr/>
          </p:nvSpPr>
          <p:spPr bwMode="auto">
            <a:xfrm>
              <a:off x="3410" y="1180"/>
              <a:ext cx="14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4149" name="Rectangle 213"/>
            <p:cNvSpPr>
              <a:spLocks noChangeArrowheads="1"/>
            </p:cNvSpPr>
            <p:nvPr/>
          </p:nvSpPr>
          <p:spPr bwMode="auto">
            <a:xfrm>
              <a:off x="3600" y="1152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50" name="Rectangle 214"/>
            <p:cNvSpPr>
              <a:spLocks noChangeArrowheads="1"/>
            </p:cNvSpPr>
            <p:nvPr/>
          </p:nvSpPr>
          <p:spPr bwMode="auto">
            <a:xfrm>
              <a:off x="3701" y="1180"/>
              <a:ext cx="14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4151" name="Rectangle 215"/>
            <p:cNvSpPr>
              <a:spLocks noChangeArrowheads="1"/>
            </p:cNvSpPr>
            <p:nvPr/>
          </p:nvSpPr>
          <p:spPr bwMode="auto">
            <a:xfrm>
              <a:off x="3888" y="1152"/>
              <a:ext cx="289" cy="193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52" name="Rectangle 216"/>
            <p:cNvSpPr>
              <a:spLocks noChangeArrowheads="1"/>
            </p:cNvSpPr>
            <p:nvPr/>
          </p:nvSpPr>
          <p:spPr bwMode="auto">
            <a:xfrm>
              <a:off x="3978" y="1180"/>
              <a:ext cx="16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4153" name="Rectangle 217"/>
            <p:cNvSpPr>
              <a:spLocks noChangeArrowheads="1"/>
            </p:cNvSpPr>
            <p:nvPr/>
          </p:nvSpPr>
          <p:spPr bwMode="auto">
            <a:xfrm>
              <a:off x="4176" y="1152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54" name="Rectangle 218"/>
            <p:cNvSpPr>
              <a:spLocks noChangeArrowheads="1"/>
            </p:cNvSpPr>
            <p:nvPr/>
          </p:nvSpPr>
          <p:spPr bwMode="auto">
            <a:xfrm>
              <a:off x="4257" y="1180"/>
              <a:ext cx="18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4155" name="Rectangle 219"/>
            <p:cNvSpPr>
              <a:spLocks noChangeArrowheads="1"/>
            </p:cNvSpPr>
            <p:nvPr/>
          </p:nvSpPr>
          <p:spPr bwMode="auto">
            <a:xfrm>
              <a:off x="3024" y="1152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56" name="Rectangle 220"/>
            <p:cNvSpPr>
              <a:spLocks noChangeArrowheads="1"/>
            </p:cNvSpPr>
            <p:nvPr/>
          </p:nvSpPr>
          <p:spPr bwMode="auto">
            <a:xfrm>
              <a:off x="3129" y="1180"/>
              <a:ext cx="135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4157" name="Rectangle 221"/>
            <p:cNvSpPr>
              <a:spLocks noChangeArrowheads="1"/>
            </p:cNvSpPr>
            <p:nvPr/>
          </p:nvSpPr>
          <p:spPr bwMode="auto">
            <a:xfrm>
              <a:off x="3312" y="1152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58" name="Rectangle 222"/>
            <p:cNvSpPr>
              <a:spLocks noChangeArrowheads="1"/>
            </p:cNvSpPr>
            <p:nvPr/>
          </p:nvSpPr>
          <p:spPr bwMode="auto">
            <a:xfrm>
              <a:off x="3410" y="1180"/>
              <a:ext cx="14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4159" name="Rectangle 223"/>
            <p:cNvSpPr>
              <a:spLocks noChangeArrowheads="1"/>
            </p:cNvSpPr>
            <p:nvPr/>
          </p:nvSpPr>
          <p:spPr bwMode="auto">
            <a:xfrm>
              <a:off x="3600" y="1152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60" name="Rectangle 224"/>
            <p:cNvSpPr>
              <a:spLocks noChangeArrowheads="1"/>
            </p:cNvSpPr>
            <p:nvPr/>
          </p:nvSpPr>
          <p:spPr bwMode="auto">
            <a:xfrm>
              <a:off x="3701" y="1180"/>
              <a:ext cx="14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4161" name="Rectangle 225"/>
            <p:cNvSpPr>
              <a:spLocks noChangeArrowheads="1"/>
            </p:cNvSpPr>
            <p:nvPr/>
          </p:nvSpPr>
          <p:spPr bwMode="auto">
            <a:xfrm>
              <a:off x="3888" y="1152"/>
              <a:ext cx="289" cy="193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62" name="Rectangle 226"/>
            <p:cNvSpPr>
              <a:spLocks noChangeArrowheads="1"/>
            </p:cNvSpPr>
            <p:nvPr/>
          </p:nvSpPr>
          <p:spPr bwMode="auto">
            <a:xfrm>
              <a:off x="3978" y="1180"/>
              <a:ext cx="16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4163" name="Rectangle 227"/>
            <p:cNvSpPr>
              <a:spLocks noChangeArrowheads="1"/>
            </p:cNvSpPr>
            <p:nvPr/>
          </p:nvSpPr>
          <p:spPr bwMode="auto">
            <a:xfrm>
              <a:off x="4176" y="1152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64" name="Rectangle 228"/>
            <p:cNvSpPr>
              <a:spLocks noChangeArrowheads="1"/>
            </p:cNvSpPr>
            <p:nvPr/>
          </p:nvSpPr>
          <p:spPr bwMode="auto">
            <a:xfrm>
              <a:off x="4257" y="1180"/>
              <a:ext cx="18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4165" name="Rectangle 229"/>
            <p:cNvSpPr>
              <a:spLocks noChangeArrowheads="1"/>
            </p:cNvSpPr>
            <p:nvPr/>
          </p:nvSpPr>
          <p:spPr bwMode="auto">
            <a:xfrm>
              <a:off x="624" y="1344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66" name="Rectangle 230"/>
            <p:cNvSpPr>
              <a:spLocks noChangeArrowheads="1"/>
            </p:cNvSpPr>
            <p:nvPr/>
          </p:nvSpPr>
          <p:spPr bwMode="auto">
            <a:xfrm>
              <a:off x="746" y="1383"/>
              <a:ext cx="407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  <a:latin typeface="Courier New" pitchFamily="49" charset="0"/>
                </a:rPr>
                <a:t>0x015: </a:t>
              </a:r>
              <a:endParaRPr lang="en-US" dirty="0"/>
            </a:p>
          </p:txBody>
        </p:sp>
        <p:sp>
          <p:nvSpPr>
            <p:cNvPr id="424167" name="Rectangle 231"/>
            <p:cNvSpPr>
              <a:spLocks noChangeArrowheads="1"/>
            </p:cNvSpPr>
            <p:nvPr/>
          </p:nvSpPr>
          <p:spPr bwMode="auto">
            <a:xfrm>
              <a:off x="1184" y="1383"/>
              <a:ext cx="20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nop</a:t>
              </a:r>
              <a:endParaRPr lang="en-US"/>
            </a:p>
          </p:txBody>
        </p:sp>
        <p:sp>
          <p:nvSpPr>
            <p:cNvPr id="424168" name="Rectangle 232"/>
            <p:cNvSpPr>
              <a:spLocks noChangeArrowheads="1"/>
            </p:cNvSpPr>
            <p:nvPr/>
          </p:nvSpPr>
          <p:spPr bwMode="auto">
            <a:xfrm>
              <a:off x="3312" y="1344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69" name="Rectangle 233"/>
            <p:cNvSpPr>
              <a:spLocks noChangeArrowheads="1"/>
            </p:cNvSpPr>
            <p:nvPr/>
          </p:nvSpPr>
          <p:spPr bwMode="auto">
            <a:xfrm>
              <a:off x="3417" y="1372"/>
              <a:ext cx="135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4170" name="Rectangle 234"/>
            <p:cNvSpPr>
              <a:spLocks noChangeArrowheads="1"/>
            </p:cNvSpPr>
            <p:nvPr/>
          </p:nvSpPr>
          <p:spPr bwMode="auto">
            <a:xfrm>
              <a:off x="3600" y="1344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71" name="Rectangle 235"/>
            <p:cNvSpPr>
              <a:spLocks noChangeArrowheads="1"/>
            </p:cNvSpPr>
            <p:nvPr/>
          </p:nvSpPr>
          <p:spPr bwMode="auto">
            <a:xfrm>
              <a:off x="3698" y="1372"/>
              <a:ext cx="14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4172" name="Rectangle 236"/>
            <p:cNvSpPr>
              <a:spLocks noChangeArrowheads="1"/>
            </p:cNvSpPr>
            <p:nvPr/>
          </p:nvSpPr>
          <p:spPr bwMode="auto">
            <a:xfrm>
              <a:off x="3888" y="1344"/>
              <a:ext cx="289" cy="193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73" name="Rectangle 237"/>
            <p:cNvSpPr>
              <a:spLocks noChangeArrowheads="1"/>
            </p:cNvSpPr>
            <p:nvPr/>
          </p:nvSpPr>
          <p:spPr bwMode="auto">
            <a:xfrm>
              <a:off x="3989" y="1372"/>
              <a:ext cx="14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4174" name="Rectangle 238"/>
            <p:cNvSpPr>
              <a:spLocks noChangeArrowheads="1"/>
            </p:cNvSpPr>
            <p:nvPr/>
          </p:nvSpPr>
          <p:spPr bwMode="auto">
            <a:xfrm>
              <a:off x="4176" y="1344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75" name="Rectangle 239"/>
            <p:cNvSpPr>
              <a:spLocks noChangeArrowheads="1"/>
            </p:cNvSpPr>
            <p:nvPr/>
          </p:nvSpPr>
          <p:spPr bwMode="auto">
            <a:xfrm>
              <a:off x="4266" y="1372"/>
              <a:ext cx="16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4176" name="Rectangle 240"/>
            <p:cNvSpPr>
              <a:spLocks noChangeArrowheads="1"/>
            </p:cNvSpPr>
            <p:nvPr/>
          </p:nvSpPr>
          <p:spPr bwMode="auto">
            <a:xfrm>
              <a:off x="4464" y="1344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77" name="Rectangle 241"/>
            <p:cNvSpPr>
              <a:spLocks noChangeArrowheads="1"/>
            </p:cNvSpPr>
            <p:nvPr/>
          </p:nvSpPr>
          <p:spPr bwMode="auto">
            <a:xfrm>
              <a:off x="4545" y="1372"/>
              <a:ext cx="18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4178" name="Rectangle 242"/>
            <p:cNvSpPr>
              <a:spLocks noChangeArrowheads="1"/>
            </p:cNvSpPr>
            <p:nvPr/>
          </p:nvSpPr>
          <p:spPr bwMode="auto">
            <a:xfrm>
              <a:off x="3312" y="1344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79" name="Rectangle 243"/>
            <p:cNvSpPr>
              <a:spLocks noChangeArrowheads="1"/>
            </p:cNvSpPr>
            <p:nvPr/>
          </p:nvSpPr>
          <p:spPr bwMode="auto">
            <a:xfrm>
              <a:off x="3417" y="1372"/>
              <a:ext cx="135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4180" name="Rectangle 244"/>
            <p:cNvSpPr>
              <a:spLocks noChangeArrowheads="1"/>
            </p:cNvSpPr>
            <p:nvPr/>
          </p:nvSpPr>
          <p:spPr bwMode="auto">
            <a:xfrm>
              <a:off x="3600" y="1344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81" name="Rectangle 245"/>
            <p:cNvSpPr>
              <a:spLocks noChangeArrowheads="1"/>
            </p:cNvSpPr>
            <p:nvPr/>
          </p:nvSpPr>
          <p:spPr bwMode="auto">
            <a:xfrm>
              <a:off x="3698" y="1372"/>
              <a:ext cx="14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4182" name="Rectangle 246"/>
            <p:cNvSpPr>
              <a:spLocks noChangeArrowheads="1"/>
            </p:cNvSpPr>
            <p:nvPr/>
          </p:nvSpPr>
          <p:spPr bwMode="auto">
            <a:xfrm>
              <a:off x="3888" y="1344"/>
              <a:ext cx="289" cy="193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83" name="Rectangle 247"/>
            <p:cNvSpPr>
              <a:spLocks noChangeArrowheads="1"/>
            </p:cNvSpPr>
            <p:nvPr/>
          </p:nvSpPr>
          <p:spPr bwMode="auto">
            <a:xfrm>
              <a:off x="3989" y="1372"/>
              <a:ext cx="14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4184" name="Rectangle 248"/>
            <p:cNvSpPr>
              <a:spLocks noChangeArrowheads="1"/>
            </p:cNvSpPr>
            <p:nvPr/>
          </p:nvSpPr>
          <p:spPr bwMode="auto">
            <a:xfrm>
              <a:off x="4176" y="1344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85" name="Rectangle 249"/>
            <p:cNvSpPr>
              <a:spLocks noChangeArrowheads="1"/>
            </p:cNvSpPr>
            <p:nvPr/>
          </p:nvSpPr>
          <p:spPr bwMode="auto">
            <a:xfrm>
              <a:off x="4266" y="1372"/>
              <a:ext cx="16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4186" name="Rectangle 250"/>
            <p:cNvSpPr>
              <a:spLocks noChangeArrowheads="1"/>
            </p:cNvSpPr>
            <p:nvPr/>
          </p:nvSpPr>
          <p:spPr bwMode="auto">
            <a:xfrm>
              <a:off x="4464" y="1344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87" name="Rectangle 251"/>
            <p:cNvSpPr>
              <a:spLocks noChangeArrowheads="1"/>
            </p:cNvSpPr>
            <p:nvPr/>
          </p:nvSpPr>
          <p:spPr bwMode="auto">
            <a:xfrm>
              <a:off x="4545" y="1372"/>
              <a:ext cx="18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4188" name="Rectangle 252"/>
            <p:cNvSpPr>
              <a:spLocks noChangeArrowheads="1"/>
            </p:cNvSpPr>
            <p:nvPr/>
          </p:nvSpPr>
          <p:spPr bwMode="auto">
            <a:xfrm>
              <a:off x="624" y="1536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89" name="Rectangle 253"/>
            <p:cNvSpPr>
              <a:spLocks noChangeArrowheads="1"/>
            </p:cNvSpPr>
            <p:nvPr/>
          </p:nvSpPr>
          <p:spPr bwMode="auto">
            <a:xfrm>
              <a:off x="746" y="1575"/>
              <a:ext cx="407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  <a:latin typeface="Courier New" pitchFamily="49" charset="0"/>
                </a:rPr>
                <a:t>0x016: </a:t>
              </a:r>
              <a:endParaRPr lang="en-US" dirty="0"/>
            </a:p>
          </p:txBody>
        </p:sp>
        <p:sp>
          <p:nvSpPr>
            <p:cNvPr id="424190" name="Rectangle 254"/>
            <p:cNvSpPr>
              <a:spLocks noChangeArrowheads="1"/>
            </p:cNvSpPr>
            <p:nvPr/>
          </p:nvSpPr>
          <p:spPr bwMode="auto">
            <a:xfrm>
              <a:off x="1184" y="1575"/>
              <a:ext cx="20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nop</a:t>
              </a:r>
              <a:endParaRPr lang="en-US"/>
            </a:p>
          </p:txBody>
        </p:sp>
        <p:sp>
          <p:nvSpPr>
            <p:cNvPr id="424191" name="Rectangle 255"/>
            <p:cNvSpPr>
              <a:spLocks noChangeArrowheads="1"/>
            </p:cNvSpPr>
            <p:nvPr/>
          </p:nvSpPr>
          <p:spPr bwMode="auto">
            <a:xfrm>
              <a:off x="3600" y="1536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92" name="Rectangle 256"/>
            <p:cNvSpPr>
              <a:spLocks noChangeArrowheads="1"/>
            </p:cNvSpPr>
            <p:nvPr/>
          </p:nvSpPr>
          <p:spPr bwMode="auto">
            <a:xfrm>
              <a:off x="3705" y="1564"/>
              <a:ext cx="135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4193" name="Rectangle 257"/>
            <p:cNvSpPr>
              <a:spLocks noChangeArrowheads="1"/>
            </p:cNvSpPr>
            <p:nvPr/>
          </p:nvSpPr>
          <p:spPr bwMode="auto">
            <a:xfrm>
              <a:off x="3888" y="1536"/>
              <a:ext cx="289" cy="193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94" name="Rectangle 258"/>
            <p:cNvSpPr>
              <a:spLocks noChangeArrowheads="1"/>
            </p:cNvSpPr>
            <p:nvPr/>
          </p:nvSpPr>
          <p:spPr bwMode="auto">
            <a:xfrm>
              <a:off x="3986" y="1564"/>
              <a:ext cx="14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4195" name="Rectangle 259"/>
            <p:cNvSpPr>
              <a:spLocks noChangeArrowheads="1"/>
            </p:cNvSpPr>
            <p:nvPr/>
          </p:nvSpPr>
          <p:spPr bwMode="auto">
            <a:xfrm>
              <a:off x="4176" y="1536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96" name="Rectangle 260"/>
            <p:cNvSpPr>
              <a:spLocks noChangeArrowheads="1"/>
            </p:cNvSpPr>
            <p:nvPr/>
          </p:nvSpPr>
          <p:spPr bwMode="auto">
            <a:xfrm>
              <a:off x="4277" y="1564"/>
              <a:ext cx="14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4197" name="Rectangle 261"/>
            <p:cNvSpPr>
              <a:spLocks noChangeArrowheads="1"/>
            </p:cNvSpPr>
            <p:nvPr/>
          </p:nvSpPr>
          <p:spPr bwMode="auto">
            <a:xfrm>
              <a:off x="4464" y="1536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198" name="Rectangle 262"/>
            <p:cNvSpPr>
              <a:spLocks noChangeArrowheads="1"/>
            </p:cNvSpPr>
            <p:nvPr/>
          </p:nvSpPr>
          <p:spPr bwMode="auto">
            <a:xfrm>
              <a:off x="4554" y="1564"/>
              <a:ext cx="16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4199" name="Rectangle 263"/>
            <p:cNvSpPr>
              <a:spLocks noChangeArrowheads="1"/>
            </p:cNvSpPr>
            <p:nvPr/>
          </p:nvSpPr>
          <p:spPr bwMode="auto">
            <a:xfrm>
              <a:off x="4752" y="1536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00" name="Rectangle 264"/>
            <p:cNvSpPr>
              <a:spLocks noChangeArrowheads="1"/>
            </p:cNvSpPr>
            <p:nvPr/>
          </p:nvSpPr>
          <p:spPr bwMode="auto">
            <a:xfrm>
              <a:off x="4833" y="1564"/>
              <a:ext cx="18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4201" name="Rectangle 265"/>
            <p:cNvSpPr>
              <a:spLocks noChangeArrowheads="1"/>
            </p:cNvSpPr>
            <p:nvPr/>
          </p:nvSpPr>
          <p:spPr bwMode="auto">
            <a:xfrm>
              <a:off x="3600" y="1536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02" name="Rectangle 266"/>
            <p:cNvSpPr>
              <a:spLocks noChangeArrowheads="1"/>
            </p:cNvSpPr>
            <p:nvPr/>
          </p:nvSpPr>
          <p:spPr bwMode="auto">
            <a:xfrm>
              <a:off x="3705" y="1564"/>
              <a:ext cx="135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4203" name="Rectangle 267"/>
            <p:cNvSpPr>
              <a:spLocks noChangeArrowheads="1"/>
            </p:cNvSpPr>
            <p:nvPr/>
          </p:nvSpPr>
          <p:spPr bwMode="auto">
            <a:xfrm>
              <a:off x="3888" y="1536"/>
              <a:ext cx="289" cy="193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04" name="Rectangle 268"/>
            <p:cNvSpPr>
              <a:spLocks noChangeArrowheads="1"/>
            </p:cNvSpPr>
            <p:nvPr/>
          </p:nvSpPr>
          <p:spPr bwMode="auto">
            <a:xfrm>
              <a:off x="3986" y="1564"/>
              <a:ext cx="14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4205" name="Rectangle 269"/>
            <p:cNvSpPr>
              <a:spLocks noChangeArrowheads="1"/>
            </p:cNvSpPr>
            <p:nvPr/>
          </p:nvSpPr>
          <p:spPr bwMode="auto">
            <a:xfrm>
              <a:off x="4176" y="1536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06" name="Rectangle 270"/>
            <p:cNvSpPr>
              <a:spLocks noChangeArrowheads="1"/>
            </p:cNvSpPr>
            <p:nvPr/>
          </p:nvSpPr>
          <p:spPr bwMode="auto">
            <a:xfrm>
              <a:off x="4277" y="1564"/>
              <a:ext cx="14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4207" name="Rectangle 271"/>
            <p:cNvSpPr>
              <a:spLocks noChangeArrowheads="1"/>
            </p:cNvSpPr>
            <p:nvPr/>
          </p:nvSpPr>
          <p:spPr bwMode="auto">
            <a:xfrm>
              <a:off x="4464" y="1536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08" name="Rectangle 272"/>
            <p:cNvSpPr>
              <a:spLocks noChangeArrowheads="1"/>
            </p:cNvSpPr>
            <p:nvPr/>
          </p:nvSpPr>
          <p:spPr bwMode="auto">
            <a:xfrm>
              <a:off x="4554" y="1564"/>
              <a:ext cx="16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4209" name="Rectangle 273"/>
            <p:cNvSpPr>
              <a:spLocks noChangeArrowheads="1"/>
            </p:cNvSpPr>
            <p:nvPr/>
          </p:nvSpPr>
          <p:spPr bwMode="auto">
            <a:xfrm>
              <a:off x="4752" y="1536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10" name="Rectangle 274"/>
            <p:cNvSpPr>
              <a:spLocks noChangeArrowheads="1"/>
            </p:cNvSpPr>
            <p:nvPr/>
          </p:nvSpPr>
          <p:spPr bwMode="auto">
            <a:xfrm>
              <a:off x="4833" y="1564"/>
              <a:ext cx="18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4211" name="Rectangle 275"/>
            <p:cNvSpPr>
              <a:spLocks noChangeArrowheads="1"/>
            </p:cNvSpPr>
            <p:nvPr/>
          </p:nvSpPr>
          <p:spPr bwMode="auto">
            <a:xfrm>
              <a:off x="624" y="1728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12" name="Rectangle 276"/>
            <p:cNvSpPr>
              <a:spLocks noChangeArrowheads="1"/>
            </p:cNvSpPr>
            <p:nvPr/>
          </p:nvSpPr>
          <p:spPr bwMode="auto">
            <a:xfrm>
              <a:off x="746" y="1767"/>
              <a:ext cx="407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  <a:latin typeface="Courier New" pitchFamily="49" charset="0"/>
                </a:rPr>
                <a:t>0x017: </a:t>
              </a:r>
              <a:endParaRPr lang="en-US" dirty="0"/>
            </a:p>
          </p:txBody>
        </p:sp>
        <p:sp>
          <p:nvSpPr>
            <p:cNvPr id="424213" name="Rectangle 277"/>
            <p:cNvSpPr>
              <a:spLocks noChangeArrowheads="1"/>
            </p:cNvSpPr>
            <p:nvPr/>
          </p:nvSpPr>
          <p:spPr bwMode="auto">
            <a:xfrm>
              <a:off x="1182" y="1767"/>
              <a:ext cx="271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addq</a:t>
              </a:r>
              <a:endParaRPr lang="en-US" dirty="0"/>
            </a:p>
          </p:txBody>
        </p:sp>
        <p:sp>
          <p:nvSpPr>
            <p:cNvPr id="424214" name="Rectangle 278"/>
            <p:cNvSpPr>
              <a:spLocks noChangeArrowheads="1"/>
            </p:cNvSpPr>
            <p:nvPr/>
          </p:nvSpPr>
          <p:spPr bwMode="auto">
            <a:xfrm>
              <a:off x="1486" y="1767"/>
              <a:ext cx="134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/>
            </a:p>
          </p:txBody>
        </p:sp>
        <p:sp>
          <p:nvSpPr>
            <p:cNvPr id="424215" name="Rectangle 279"/>
            <p:cNvSpPr>
              <a:spLocks noChangeArrowheads="1"/>
            </p:cNvSpPr>
            <p:nvPr/>
          </p:nvSpPr>
          <p:spPr bwMode="auto">
            <a:xfrm>
              <a:off x="1585" y="1767"/>
              <a:ext cx="204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rdx</a:t>
              </a:r>
              <a:endParaRPr lang="en-US" dirty="0"/>
            </a:p>
          </p:txBody>
        </p:sp>
        <p:sp>
          <p:nvSpPr>
            <p:cNvPr id="424216" name="Rectangle 280"/>
            <p:cNvSpPr>
              <a:spLocks noChangeArrowheads="1"/>
            </p:cNvSpPr>
            <p:nvPr/>
          </p:nvSpPr>
          <p:spPr bwMode="auto">
            <a:xfrm>
              <a:off x="1754" y="1767"/>
              <a:ext cx="201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,%</a:t>
              </a:r>
              <a:endParaRPr lang="en-US"/>
            </a:p>
          </p:txBody>
        </p:sp>
        <p:sp>
          <p:nvSpPr>
            <p:cNvPr id="424217" name="Rectangle 281"/>
            <p:cNvSpPr>
              <a:spLocks noChangeArrowheads="1"/>
            </p:cNvSpPr>
            <p:nvPr/>
          </p:nvSpPr>
          <p:spPr bwMode="auto">
            <a:xfrm>
              <a:off x="1920" y="1767"/>
              <a:ext cx="204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rax</a:t>
              </a:r>
              <a:endParaRPr lang="en-US" dirty="0"/>
            </a:p>
          </p:txBody>
        </p:sp>
        <p:sp>
          <p:nvSpPr>
            <p:cNvPr id="424218" name="Rectangle 282"/>
            <p:cNvSpPr>
              <a:spLocks noChangeArrowheads="1"/>
            </p:cNvSpPr>
            <p:nvPr/>
          </p:nvSpPr>
          <p:spPr bwMode="auto">
            <a:xfrm>
              <a:off x="3888" y="1728"/>
              <a:ext cx="289" cy="193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19" name="Rectangle 283"/>
            <p:cNvSpPr>
              <a:spLocks noChangeArrowheads="1"/>
            </p:cNvSpPr>
            <p:nvPr/>
          </p:nvSpPr>
          <p:spPr bwMode="auto">
            <a:xfrm>
              <a:off x="3993" y="1756"/>
              <a:ext cx="135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4220" name="Rectangle 284"/>
            <p:cNvSpPr>
              <a:spLocks noChangeArrowheads="1"/>
            </p:cNvSpPr>
            <p:nvPr/>
          </p:nvSpPr>
          <p:spPr bwMode="auto">
            <a:xfrm>
              <a:off x="4176" y="1728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21" name="Rectangle 285"/>
            <p:cNvSpPr>
              <a:spLocks noChangeArrowheads="1"/>
            </p:cNvSpPr>
            <p:nvPr/>
          </p:nvSpPr>
          <p:spPr bwMode="auto">
            <a:xfrm>
              <a:off x="4274" y="1756"/>
              <a:ext cx="14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4222" name="Rectangle 286"/>
            <p:cNvSpPr>
              <a:spLocks noChangeArrowheads="1"/>
            </p:cNvSpPr>
            <p:nvPr/>
          </p:nvSpPr>
          <p:spPr bwMode="auto">
            <a:xfrm>
              <a:off x="4464" y="1728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23" name="Rectangle 287"/>
            <p:cNvSpPr>
              <a:spLocks noChangeArrowheads="1"/>
            </p:cNvSpPr>
            <p:nvPr/>
          </p:nvSpPr>
          <p:spPr bwMode="auto">
            <a:xfrm>
              <a:off x="4565" y="1756"/>
              <a:ext cx="14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4224" name="Rectangle 288"/>
            <p:cNvSpPr>
              <a:spLocks noChangeArrowheads="1"/>
            </p:cNvSpPr>
            <p:nvPr/>
          </p:nvSpPr>
          <p:spPr bwMode="auto">
            <a:xfrm>
              <a:off x="4752" y="1728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25" name="Rectangle 289"/>
            <p:cNvSpPr>
              <a:spLocks noChangeArrowheads="1"/>
            </p:cNvSpPr>
            <p:nvPr/>
          </p:nvSpPr>
          <p:spPr bwMode="auto">
            <a:xfrm>
              <a:off x="4842" y="1756"/>
              <a:ext cx="16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4226" name="Rectangle 290"/>
            <p:cNvSpPr>
              <a:spLocks noChangeArrowheads="1"/>
            </p:cNvSpPr>
            <p:nvPr/>
          </p:nvSpPr>
          <p:spPr bwMode="auto">
            <a:xfrm>
              <a:off x="5040" y="1728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27" name="Rectangle 291"/>
            <p:cNvSpPr>
              <a:spLocks noChangeArrowheads="1"/>
            </p:cNvSpPr>
            <p:nvPr/>
          </p:nvSpPr>
          <p:spPr bwMode="auto">
            <a:xfrm>
              <a:off x="5121" y="1756"/>
              <a:ext cx="18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4228" name="Rectangle 292"/>
            <p:cNvSpPr>
              <a:spLocks noChangeArrowheads="1"/>
            </p:cNvSpPr>
            <p:nvPr/>
          </p:nvSpPr>
          <p:spPr bwMode="auto">
            <a:xfrm>
              <a:off x="3888" y="1728"/>
              <a:ext cx="289" cy="193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29" name="Rectangle 293"/>
            <p:cNvSpPr>
              <a:spLocks noChangeArrowheads="1"/>
            </p:cNvSpPr>
            <p:nvPr/>
          </p:nvSpPr>
          <p:spPr bwMode="auto">
            <a:xfrm>
              <a:off x="3993" y="1756"/>
              <a:ext cx="135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F</a:t>
              </a:r>
              <a:endParaRPr lang="en-US"/>
            </a:p>
          </p:txBody>
        </p:sp>
        <p:sp>
          <p:nvSpPr>
            <p:cNvPr id="424230" name="Rectangle 294"/>
            <p:cNvSpPr>
              <a:spLocks noChangeArrowheads="1"/>
            </p:cNvSpPr>
            <p:nvPr/>
          </p:nvSpPr>
          <p:spPr bwMode="auto">
            <a:xfrm>
              <a:off x="4176" y="1728"/>
              <a:ext cx="289" cy="19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31" name="Rectangle 295"/>
            <p:cNvSpPr>
              <a:spLocks noChangeArrowheads="1"/>
            </p:cNvSpPr>
            <p:nvPr/>
          </p:nvSpPr>
          <p:spPr bwMode="auto">
            <a:xfrm>
              <a:off x="4274" y="1756"/>
              <a:ext cx="14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4232" name="Rectangle 296"/>
            <p:cNvSpPr>
              <a:spLocks noChangeArrowheads="1"/>
            </p:cNvSpPr>
            <p:nvPr/>
          </p:nvSpPr>
          <p:spPr bwMode="auto">
            <a:xfrm>
              <a:off x="4464" y="1728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33" name="Rectangle 297"/>
            <p:cNvSpPr>
              <a:spLocks noChangeArrowheads="1"/>
            </p:cNvSpPr>
            <p:nvPr/>
          </p:nvSpPr>
          <p:spPr bwMode="auto">
            <a:xfrm>
              <a:off x="4565" y="1756"/>
              <a:ext cx="14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E</a:t>
              </a:r>
              <a:endParaRPr lang="en-US"/>
            </a:p>
          </p:txBody>
        </p:sp>
        <p:sp>
          <p:nvSpPr>
            <p:cNvPr id="424234" name="Rectangle 298"/>
            <p:cNvSpPr>
              <a:spLocks noChangeArrowheads="1"/>
            </p:cNvSpPr>
            <p:nvPr/>
          </p:nvSpPr>
          <p:spPr bwMode="auto">
            <a:xfrm>
              <a:off x="4752" y="1728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35" name="Rectangle 299"/>
            <p:cNvSpPr>
              <a:spLocks noChangeArrowheads="1"/>
            </p:cNvSpPr>
            <p:nvPr/>
          </p:nvSpPr>
          <p:spPr bwMode="auto">
            <a:xfrm>
              <a:off x="4842" y="1756"/>
              <a:ext cx="164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M</a:t>
              </a:r>
              <a:endParaRPr lang="en-US"/>
            </a:p>
          </p:txBody>
        </p:sp>
        <p:sp>
          <p:nvSpPr>
            <p:cNvPr id="424236" name="Rectangle 300"/>
            <p:cNvSpPr>
              <a:spLocks noChangeArrowheads="1"/>
            </p:cNvSpPr>
            <p:nvPr/>
          </p:nvSpPr>
          <p:spPr bwMode="auto">
            <a:xfrm>
              <a:off x="5040" y="1728"/>
              <a:ext cx="289" cy="193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37" name="Rectangle 301"/>
            <p:cNvSpPr>
              <a:spLocks noChangeArrowheads="1"/>
            </p:cNvSpPr>
            <p:nvPr/>
          </p:nvSpPr>
          <p:spPr bwMode="auto">
            <a:xfrm>
              <a:off x="5121" y="1756"/>
              <a:ext cx="18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4238" name="Line 302"/>
            <p:cNvSpPr>
              <a:spLocks noChangeShapeType="1"/>
            </p:cNvSpPr>
            <p:nvPr/>
          </p:nvSpPr>
          <p:spPr bwMode="auto">
            <a:xfrm flipH="1">
              <a:off x="2976" y="1920"/>
              <a:ext cx="912" cy="6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39" name="Line 303"/>
            <p:cNvSpPr>
              <a:spLocks noChangeShapeType="1"/>
            </p:cNvSpPr>
            <p:nvPr/>
          </p:nvSpPr>
          <p:spPr bwMode="auto">
            <a:xfrm>
              <a:off x="4176" y="1920"/>
              <a:ext cx="1" cy="16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40" name="Rectangle 304"/>
            <p:cNvSpPr>
              <a:spLocks noChangeArrowheads="1"/>
            </p:cNvSpPr>
            <p:nvPr/>
          </p:nvSpPr>
          <p:spPr bwMode="auto">
            <a:xfrm>
              <a:off x="5040" y="528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41" name="Rectangle 305"/>
            <p:cNvSpPr>
              <a:spLocks noChangeArrowheads="1"/>
            </p:cNvSpPr>
            <p:nvPr/>
          </p:nvSpPr>
          <p:spPr bwMode="auto">
            <a:xfrm>
              <a:off x="5131" y="572"/>
              <a:ext cx="148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10</a:t>
              </a:r>
              <a:endParaRPr lang="en-US"/>
            </a:p>
          </p:txBody>
        </p:sp>
        <p:sp>
          <p:nvSpPr>
            <p:cNvPr id="424242" name="Rectangle 306"/>
            <p:cNvSpPr>
              <a:spLocks noChangeArrowheads="1"/>
            </p:cNvSpPr>
            <p:nvPr/>
          </p:nvSpPr>
          <p:spPr bwMode="auto">
            <a:xfrm>
              <a:off x="2976" y="2592"/>
              <a:ext cx="1201" cy="625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43" name="Rectangle 307"/>
            <p:cNvSpPr>
              <a:spLocks noChangeArrowheads="1"/>
            </p:cNvSpPr>
            <p:nvPr/>
          </p:nvSpPr>
          <p:spPr bwMode="auto">
            <a:xfrm>
              <a:off x="3513" y="2633"/>
              <a:ext cx="18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4244" name="Rectangle 308"/>
            <p:cNvSpPr>
              <a:spLocks noChangeArrowheads="1"/>
            </p:cNvSpPr>
            <p:nvPr/>
          </p:nvSpPr>
          <p:spPr bwMode="auto">
            <a:xfrm>
              <a:off x="2976" y="2832"/>
              <a:ext cx="1201" cy="1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45" name="Rectangle 309"/>
            <p:cNvSpPr>
              <a:spLocks noChangeArrowheads="1"/>
            </p:cNvSpPr>
            <p:nvPr/>
          </p:nvSpPr>
          <p:spPr bwMode="auto">
            <a:xfrm>
              <a:off x="3038" y="2862"/>
              <a:ext cx="161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R[</a:t>
              </a:r>
              <a:endParaRPr lang="en-US"/>
            </a:p>
          </p:txBody>
        </p:sp>
        <p:sp>
          <p:nvSpPr>
            <p:cNvPr id="424246" name="Rectangle 310"/>
            <p:cNvSpPr>
              <a:spLocks noChangeArrowheads="1"/>
            </p:cNvSpPr>
            <p:nvPr/>
          </p:nvSpPr>
          <p:spPr bwMode="auto">
            <a:xfrm>
              <a:off x="3150" y="2874"/>
              <a:ext cx="134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/>
            </a:p>
          </p:txBody>
        </p:sp>
        <p:sp>
          <p:nvSpPr>
            <p:cNvPr id="424247" name="Rectangle 311"/>
            <p:cNvSpPr>
              <a:spLocks noChangeArrowheads="1"/>
            </p:cNvSpPr>
            <p:nvPr/>
          </p:nvSpPr>
          <p:spPr bwMode="auto">
            <a:xfrm>
              <a:off x="3249" y="2874"/>
              <a:ext cx="204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rax</a:t>
              </a:r>
              <a:endParaRPr lang="en-US" dirty="0"/>
            </a:p>
          </p:txBody>
        </p:sp>
        <p:sp>
          <p:nvSpPr>
            <p:cNvPr id="424248" name="Rectangle 312"/>
            <p:cNvSpPr>
              <a:spLocks noChangeArrowheads="1"/>
            </p:cNvSpPr>
            <p:nvPr/>
          </p:nvSpPr>
          <p:spPr bwMode="auto">
            <a:xfrm>
              <a:off x="3418" y="2862"/>
              <a:ext cx="111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] </a:t>
              </a:r>
              <a:endParaRPr lang="en-US"/>
            </a:p>
          </p:txBody>
        </p:sp>
        <p:sp>
          <p:nvSpPr>
            <p:cNvPr id="424249" name="Rectangle 313"/>
            <p:cNvSpPr>
              <a:spLocks noChangeArrowheads="1"/>
            </p:cNvSpPr>
            <p:nvPr/>
          </p:nvSpPr>
          <p:spPr bwMode="auto">
            <a:xfrm>
              <a:off x="3480" y="2858"/>
              <a:ext cx="187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Wingdings 3" pitchFamily="18" charset="2"/>
                </a:rPr>
                <a:t>f</a:t>
              </a:r>
              <a:endParaRPr lang="en-US"/>
            </a:p>
          </p:txBody>
        </p:sp>
        <p:sp>
          <p:nvSpPr>
            <p:cNvPr id="424250" name="Rectangle 314"/>
            <p:cNvSpPr>
              <a:spLocks noChangeArrowheads="1"/>
            </p:cNvSpPr>
            <p:nvPr/>
          </p:nvSpPr>
          <p:spPr bwMode="auto">
            <a:xfrm>
              <a:off x="3611" y="2862"/>
              <a:ext cx="111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424251" name="Rectangle 315"/>
            <p:cNvSpPr>
              <a:spLocks noChangeArrowheads="1"/>
            </p:cNvSpPr>
            <p:nvPr/>
          </p:nvSpPr>
          <p:spPr bwMode="auto">
            <a:xfrm>
              <a:off x="2976" y="2592"/>
              <a:ext cx="1201" cy="625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52" name="Rectangle 316"/>
            <p:cNvSpPr>
              <a:spLocks noChangeArrowheads="1"/>
            </p:cNvSpPr>
            <p:nvPr/>
          </p:nvSpPr>
          <p:spPr bwMode="auto">
            <a:xfrm>
              <a:off x="3513" y="2633"/>
              <a:ext cx="18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W</a:t>
              </a:r>
              <a:endParaRPr lang="en-US"/>
            </a:p>
          </p:txBody>
        </p:sp>
        <p:sp>
          <p:nvSpPr>
            <p:cNvPr id="424253" name="Rectangle 317"/>
            <p:cNvSpPr>
              <a:spLocks noChangeArrowheads="1"/>
            </p:cNvSpPr>
            <p:nvPr/>
          </p:nvSpPr>
          <p:spPr bwMode="auto">
            <a:xfrm>
              <a:off x="2976" y="2832"/>
              <a:ext cx="1201" cy="19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54" name="Rectangle 318"/>
            <p:cNvSpPr>
              <a:spLocks noChangeArrowheads="1"/>
            </p:cNvSpPr>
            <p:nvPr/>
          </p:nvSpPr>
          <p:spPr bwMode="auto">
            <a:xfrm>
              <a:off x="3038" y="2862"/>
              <a:ext cx="161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R[</a:t>
              </a:r>
              <a:endParaRPr lang="en-US"/>
            </a:p>
          </p:txBody>
        </p:sp>
        <p:sp>
          <p:nvSpPr>
            <p:cNvPr id="424255" name="Rectangle 319"/>
            <p:cNvSpPr>
              <a:spLocks noChangeArrowheads="1"/>
            </p:cNvSpPr>
            <p:nvPr/>
          </p:nvSpPr>
          <p:spPr bwMode="auto">
            <a:xfrm>
              <a:off x="3150" y="2874"/>
              <a:ext cx="134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/>
            </a:p>
          </p:txBody>
        </p:sp>
        <p:sp>
          <p:nvSpPr>
            <p:cNvPr id="424256" name="Rectangle 320"/>
            <p:cNvSpPr>
              <a:spLocks noChangeArrowheads="1"/>
            </p:cNvSpPr>
            <p:nvPr/>
          </p:nvSpPr>
          <p:spPr bwMode="auto">
            <a:xfrm>
              <a:off x="3249" y="2874"/>
              <a:ext cx="204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rax</a:t>
              </a:r>
              <a:endParaRPr lang="en-US" dirty="0"/>
            </a:p>
          </p:txBody>
        </p:sp>
        <p:sp>
          <p:nvSpPr>
            <p:cNvPr id="424257" name="Rectangle 321"/>
            <p:cNvSpPr>
              <a:spLocks noChangeArrowheads="1"/>
            </p:cNvSpPr>
            <p:nvPr/>
          </p:nvSpPr>
          <p:spPr bwMode="auto">
            <a:xfrm>
              <a:off x="3418" y="2862"/>
              <a:ext cx="111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] </a:t>
              </a:r>
              <a:endParaRPr lang="en-US"/>
            </a:p>
          </p:txBody>
        </p:sp>
        <p:sp>
          <p:nvSpPr>
            <p:cNvPr id="424258" name="Rectangle 322"/>
            <p:cNvSpPr>
              <a:spLocks noChangeArrowheads="1"/>
            </p:cNvSpPr>
            <p:nvPr/>
          </p:nvSpPr>
          <p:spPr bwMode="auto">
            <a:xfrm>
              <a:off x="3480" y="2858"/>
              <a:ext cx="187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Wingdings 3" pitchFamily="18" charset="2"/>
                </a:rPr>
                <a:t>f</a:t>
              </a:r>
              <a:endParaRPr lang="en-US"/>
            </a:p>
          </p:txBody>
        </p:sp>
        <p:sp>
          <p:nvSpPr>
            <p:cNvPr id="424259" name="Rectangle 323"/>
            <p:cNvSpPr>
              <a:spLocks noChangeArrowheads="1"/>
            </p:cNvSpPr>
            <p:nvPr/>
          </p:nvSpPr>
          <p:spPr bwMode="auto">
            <a:xfrm>
              <a:off x="3611" y="2862"/>
              <a:ext cx="111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424260" name="Rectangle 324"/>
            <p:cNvSpPr>
              <a:spLocks noChangeArrowheads="1"/>
            </p:cNvSpPr>
            <p:nvPr/>
          </p:nvSpPr>
          <p:spPr bwMode="auto">
            <a:xfrm>
              <a:off x="4176" y="3600"/>
              <a:ext cx="1201" cy="625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61" name="Rectangle 325"/>
            <p:cNvSpPr>
              <a:spLocks noChangeArrowheads="1"/>
            </p:cNvSpPr>
            <p:nvPr/>
          </p:nvSpPr>
          <p:spPr bwMode="auto">
            <a:xfrm>
              <a:off x="4730" y="3641"/>
              <a:ext cx="14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4262" name="Rectangle 326"/>
            <p:cNvSpPr>
              <a:spLocks noChangeArrowheads="1"/>
            </p:cNvSpPr>
            <p:nvPr/>
          </p:nvSpPr>
          <p:spPr bwMode="auto">
            <a:xfrm>
              <a:off x="4176" y="3840"/>
              <a:ext cx="1201" cy="3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63" name="Rectangle 327"/>
            <p:cNvSpPr>
              <a:spLocks noChangeArrowheads="1"/>
            </p:cNvSpPr>
            <p:nvPr/>
          </p:nvSpPr>
          <p:spPr bwMode="auto">
            <a:xfrm>
              <a:off x="4262" y="3872"/>
              <a:ext cx="217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valA</a:t>
              </a:r>
              <a:endParaRPr lang="en-US"/>
            </a:p>
          </p:txBody>
        </p:sp>
        <p:sp>
          <p:nvSpPr>
            <p:cNvPr id="424264" name="Rectangle 328"/>
            <p:cNvSpPr>
              <a:spLocks noChangeArrowheads="1"/>
            </p:cNvSpPr>
            <p:nvPr/>
          </p:nvSpPr>
          <p:spPr bwMode="auto">
            <a:xfrm>
              <a:off x="4486" y="3868"/>
              <a:ext cx="187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Wingdings 3" pitchFamily="18" charset="2"/>
                </a:rPr>
                <a:t>f</a:t>
              </a:r>
              <a:endParaRPr lang="en-US"/>
            </a:p>
          </p:txBody>
        </p:sp>
        <p:sp>
          <p:nvSpPr>
            <p:cNvPr id="424265" name="Rectangle 329"/>
            <p:cNvSpPr>
              <a:spLocks noChangeArrowheads="1"/>
            </p:cNvSpPr>
            <p:nvPr/>
          </p:nvSpPr>
          <p:spPr bwMode="auto">
            <a:xfrm>
              <a:off x="4617" y="3872"/>
              <a:ext cx="161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R[</a:t>
              </a:r>
              <a:endParaRPr lang="en-US"/>
            </a:p>
          </p:txBody>
        </p:sp>
        <p:sp>
          <p:nvSpPr>
            <p:cNvPr id="424266" name="Rectangle 330"/>
            <p:cNvSpPr>
              <a:spLocks noChangeArrowheads="1"/>
            </p:cNvSpPr>
            <p:nvPr/>
          </p:nvSpPr>
          <p:spPr bwMode="auto">
            <a:xfrm>
              <a:off x="4729" y="3884"/>
              <a:ext cx="134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/>
            </a:p>
          </p:txBody>
        </p:sp>
        <p:sp>
          <p:nvSpPr>
            <p:cNvPr id="424267" name="Rectangle 331"/>
            <p:cNvSpPr>
              <a:spLocks noChangeArrowheads="1"/>
            </p:cNvSpPr>
            <p:nvPr/>
          </p:nvSpPr>
          <p:spPr bwMode="auto">
            <a:xfrm>
              <a:off x="4828" y="3884"/>
              <a:ext cx="204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rdx</a:t>
              </a:r>
              <a:endParaRPr lang="en-US" dirty="0"/>
            </a:p>
          </p:txBody>
        </p:sp>
        <p:sp>
          <p:nvSpPr>
            <p:cNvPr id="424268" name="Rectangle 332"/>
            <p:cNvSpPr>
              <a:spLocks noChangeArrowheads="1"/>
            </p:cNvSpPr>
            <p:nvPr/>
          </p:nvSpPr>
          <p:spPr bwMode="auto">
            <a:xfrm>
              <a:off x="4997" y="3872"/>
              <a:ext cx="111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] </a:t>
              </a:r>
              <a:endParaRPr lang="en-US"/>
            </a:p>
          </p:txBody>
        </p:sp>
        <p:sp>
          <p:nvSpPr>
            <p:cNvPr id="424269" name="Rectangle 333"/>
            <p:cNvSpPr>
              <a:spLocks noChangeArrowheads="1"/>
            </p:cNvSpPr>
            <p:nvPr/>
          </p:nvSpPr>
          <p:spPr bwMode="auto">
            <a:xfrm>
              <a:off x="5059" y="3872"/>
              <a:ext cx="145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= </a:t>
              </a:r>
              <a:endParaRPr lang="en-US"/>
            </a:p>
          </p:txBody>
        </p:sp>
        <p:sp>
          <p:nvSpPr>
            <p:cNvPr id="424270" name="Rectangle 334"/>
            <p:cNvSpPr>
              <a:spLocks noChangeArrowheads="1"/>
            </p:cNvSpPr>
            <p:nvPr/>
          </p:nvSpPr>
          <p:spPr bwMode="auto">
            <a:xfrm>
              <a:off x="5155" y="3872"/>
              <a:ext cx="173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10</a:t>
              </a:r>
              <a:endParaRPr lang="en-US"/>
            </a:p>
          </p:txBody>
        </p:sp>
        <p:sp>
          <p:nvSpPr>
            <p:cNvPr id="424271" name="Rectangle 335"/>
            <p:cNvSpPr>
              <a:spLocks noChangeArrowheads="1"/>
            </p:cNvSpPr>
            <p:nvPr/>
          </p:nvSpPr>
          <p:spPr bwMode="auto">
            <a:xfrm>
              <a:off x="4262" y="4019"/>
              <a:ext cx="217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valB</a:t>
              </a:r>
              <a:endParaRPr lang="en-US"/>
            </a:p>
          </p:txBody>
        </p:sp>
        <p:sp>
          <p:nvSpPr>
            <p:cNvPr id="424272" name="Rectangle 336"/>
            <p:cNvSpPr>
              <a:spLocks noChangeArrowheads="1"/>
            </p:cNvSpPr>
            <p:nvPr/>
          </p:nvSpPr>
          <p:spPr bwMode="auto">
            <a:xfrm>
              <a:off x="4486" y="4015"/>
              <a:ext cx="187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Wingdings 3" pitchFamily="18" charset="2"/>
                </a:rPr>
                <a:t>f</a:t>
              </a:r>
              <a:endParaRPr lang="en-US"/>
            </a:p>
          </p:txBody>
        </p:sp>
        <p:sp>
          <p:nvSpPr>
            <p:cNvPr id="424273" name="Rectangle 337"/>
            <p:cNvSpPr>
              <a:spLocks noChangeArrowheads="1"/>
            </p:cNvSpPr>
            <p:nvPr/>
          </p:nvSpPr>
          <p:spPr bwMode="auto">
            <a:xfrm>
              <a:off x="4617" y="4019"/>
              <a:ext cx="161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R[</a:t>
              </a:r>
              <a:endParaRPr lang="en-US"/>
            </a:p>
          </p:txBody>
        </p:sp>
        <p:sp>
          <p:nvSpPr>
            <p:cNvPr id="424274" name="Rectangle 338"/>
            <p:cNvSpPr>
              <a:spLocks noChangeArrowheads="1"/>
            </p:cNvSpPr>
            <p:nvPr/>
          </p:nvSpPr>
          <p:spPr bwMode="auto">
            <a:xfrm>
              <a:off x="4729" y="4031"/>
              <a:ext cx="134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/>
            </a:p>
          </p:txBody>
        </p:sp>
        <p:sp>
          <p:nvSpPr>
            <p:cNvPr id="424275" name="Rectangle 339"/>
            <p:cNvSpPr>
              <a:spLocks noChangeArrowheads="1"/>
            </p:cNvSpPr>
            <p:nvPr/>
          </p:nvSpPr>
          <p:spPr bwMode="auto">
            <a:xfrm>
              <a:off x="4828" y="4031"/>
              <a:ext cx="204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rax</a:t>
              </a:r>
              <a:endParaRPr lang="en-US" dirty="0"/>
            </a:p>
          </p:txBody>
        </p:sp>
        <p:sp>
          <p:nvSpPr>
            <p:cNvPr id="424276" name="Rectangle 340"/>
            <p:cNvSpPr>
              <a:spLocks noChangeArrowheads="1"/>
            </p:cNvSpPr>
            <p:nvPr/>
          </p:nvSpPr>
          <p:spPr bwMode="auto">
            <a:xfrm>
              <a:off x="4997" y="4019"/>
              <a:ext cx="111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] </a:t>
              </a:r>
              <a:endParaRPr lang="en-US"/>
            </a:p>
          </p:txBody>
        </p:sp>
        <p:sp>
          <p:nvSpPr>
            <p:cNvPr id="424277" name="Rectangle 341"/>
            <p:cNvSpPr>
              <a:spLocks noChangeArrowheads="1"/>
            </p:cNvSpPr>
            <p:nvPr/>
          </p:nvSpPr>
          <p:spPr bwMode="auto">
            <a:xfrm>
              <a:off x="5059" y="4019"/>
              <a:ext cx="145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= </a:t>
              </a:r>
              <a:endParaRPr lang="en-US"/>
            </a:p>
          </p:txBody>
        </p:sp>
        <p:sp>
          <p:nvSpPr>
            <p:cNvPr id="424278" name="Rectangle 342"/>
            <p:cNvSpPr>
              <a:spLocks noChangeArrowheads="1"/>
            </p:cNvSpPr>
            <p:nvPr/>
          </p:nvSpPr>
          <p:spPr bwMode="auto">
            <a:xfrm>
              <a:off x="5155" y="4019"/>
              <a:ext cx="111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424279" name="Rectangle 343"/>
            <p:cNvSpPr>
              <a:spLocks noChangeArrowheads="1"/>
            </p:cNvSpPr>
            <p:nvPr/>
          </p:nvSpPr>
          <p:spPr bwMode="auto">
            <a:xfrm>
              <a:off x="4176" y="3600"/>
              <a:ext cx="1201" cy="625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80" name="Rectangle 344"/>
            <p:cNvSpPr>
              <a:spLocks noChangeArrowheads="1"/>
            </p:cNvSpPr>
            <p:nvPr/>
          </p:nvSpPr>
          <p:spPr bwMode="auto">
            <a:xfrm>
              <a:off x="4730" y="3641"/>
              <a:ext cx="149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D</a:t>
              </a:r>
              <a:endParaRPr lang="en-US"/>
            </a:p>
          </p:txBody>
        </p:sp>
        <p:sp>
          <p:nvSpPr>
            <p:cNvPr id="424281" name="Rectangle 345"/>
            <p:cNvSpPr>
              <a:spLocks noChangeArrowheads="1"/>
            </p:cNvSpPr>
            <p:nvPr/>
          </p:nvSpPr>
          <p:spPr bwMode="auto">
            <a:xfrm>
              <a:off x="4176" y="3840"/>
              <a:ext cx="1201" cy="3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82" name="Rectangle 346"/>
            <p:cNvSpPr>
              <a:spLocks noChangeArrowheads="1"/>
            </p:cNvSpPr>
            <p:nvPr/>
          </p:nvSpPr>
          <p:spPr bwMode="auto">
            <a:xfrm>
              <a:off x="4262" y="3872"/>
              <a:ext cx="217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valA</a:t>
              </a:r>
              <a:endParaRPr lang="en-US"/>
            </a:p>
          </p:txBody>
        </p:sp>
        <p:sp>
          <p:nvSpPr>
            <p:cNvPr id="424283" name="Rectangle 347"/>
            <p:cNvSpPr>
              <a:spLocks noChangeArrowheads="1"/>
            </p:cNvSpPr>
            <p:nvPr/>
          </p:nvSpPr>
          <p:spPr bwMode="auto">
            <a:xfrm>
              <a:off x="4486" y="3868"/>
              <a:ext cx="187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Wingdings 3" pitchFamily="18" charset="2"/>
                </a:rPr>
                <a:t>f</a:t>
              </a:r>
              <a:endParaRPr lang="en-US"/>
            </a:p>
          </p:txBody>
        </p:sp>
        <p:sp>
          <p:nvSpPr>
            <p:cNvPr id="424284" name="Rectangle 348"/>
            <p:cNvSpPr>
              <a:spLocks noChangeArrowheads="1"/>
            </p:cNvSpPr>
            <p:nvPr/>
          </p:nvSpPr>
          <p:spPr bwMode="auto">
            <a:xfrm>
              <a:off x="4617" y="3872"/>
              <a:ext cx="161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R[</a:t>
              </a:r>
              <a:endParaRPr lang="en-US"/>
            </a:p>
          </p:txBody>
        </p:sp>
        <p:sp>
          <p:nvSpPr>
            <p:cNvPr id="424285" name="Rectangle 349"/>
            <p:cNvSpPr>
              <a:spLocks noChangeArrowheads="1"/>
            </p:cNvSpPr>
            <p:nvPr/>
          </p:nvSpPr>
          <p:spPr bwMode="auto">
            <a:xfrm>
              <a:off x="4729" y="3884"/>
              <a:ext cx="134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/>
            </a:p>
          </p:txBody>
        </p:sp>
        <p:sp>
          <p:nvSpPr>
            <p:cNvPr id="424286" name="Rectangle 350"/>
            <p:cNvSpPr>
              <a:spLocks noChangeArrowheads="1"/>
            </p:cNvSpPr>
            <p:nvPr/>
          </p:nvSpPr>
          <p:spPr bwMode="auto">
            <a:xfrm>
              <a:off x="4828" y="3884"/>
              <a:ext cx="204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rdx</a:t>
              </a:r>
              <a:endParaRPr lang="en-US" dirty="0"/>
            </a:p>
          </p:txBody>
        </p:sp>
        <p:sp>
          <p:nvSpPr>
            <p:cNvPr id="424287" name="Rectangle 351"/>
            <p:cNvSpPr>
              <a:spLocks noChangeArrowheads="1"/>
            </p:cNvSpPr>
            <p:nvPr/>
          </p:nvSpPr>
          <p:spPr bwMode="auto">
            <a:xfrm>
              <a:off x="4997" y="3872"/>
              <a:ext cx="111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] </a:t>
              </a:r>
              <a:endParaRPr lang="en-US"/>
            </a:p>
          </p:txBody>
        </p:sp>
        <p:sp>
          <p:nvSpPr>
            <p:cNvPr id="424288" name="Rectangle 352"/>
            <p:cNvSpPr>
              <a:spLocks noChangeArrowheads="1"/>
            </p:cNvSpPr>
            <p:nvPr/>
          </p:nvSpPr>
          <p:spPr bwMode="auto">
            <a:xfrm>
              <a:off x="5059" y="3872"/>
              <a:ext cx="145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= </a:t>
              </a:r>
              <a:endParaRPr lang="en-US"/>
            </a:p>
          </p:txBody>
        </p:sp>
        <p:sp>
          <p:nvSpPr>
            <p:cNvPr id="424289" name="Rectangle 353"/>
            <p:cNvSpPr>
              <a:spLocks noChangeArrowheads="1"/>
            </p:cNvSpPr>
            <p:nvPr/>
          </p:nvSpPr>
          <p:spPr bwMode="auto">
            <a:xfrm>
              <a:off x="5155" y="3872"/>
              <a:ext cx="173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10</a:t>
              </a:r>
              <a:endParaRPr lang="en-US"/>
            </a:p>
          </p:txBody>
        </p:sp>
        <p:sp>
          <p:nvSpPr>
            <p:cNvPr id="424290" name="Rectangle 354"/>
            <p:cNvSpPr>
              <a:spLocks noChangeArrowheads="1"/>
            </p:cNvSpPr>
            <p:nvPr/>
          </p:nvSpPr>
          <p:spPr bwMode="auto">
            <a:xfrm>
              <a:off x="4262" y="4019"/>
              <a:ext cx="217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valB</a:t>
              </a:r>
              <a:endParaRPr lang="en-US"/>
            </a:p>
          </p:txBody>
        </p:sp>
        <p:sp>
          <p:nvSpPr>
            <p:cNvPr id="424291" name="Rectangle 355"/>
            <p:cNvSpPr>
              <a:spLocks noChangeArrowheads="1"/>
            </p:cNvSpPr>
            <p:nvPr/>
          </p:nvSpPr>
          <p:spPr bwMode="auto">
            <a:xfrm>
              <a:off x="4486" y="4015"/>
              <a:ext cx="187" cy="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Wingdings 3" pitchFamily="18" charset="2"/>
                </a:rPr>
                <a:t>f</a:t>
              </a:r>
              <a:endParaRPr lang="en-US"/>
            </a:p>
          </p:txBody>
        </p:sp>
        <p:sp>
          <p:nvSpPr>
            <p:cNvPr id="424292" name="Rectangle 356"/>
            <p:cNvSpPr>
              <a:spLocks noChangeArrowheads="1"/>
            </p:cNvSpPr>
            <p:nvPr/>
          </p:nvSpPr>
          <p:spPr bwMode="auto">
            <a:xfrm>
              <a:off x="4617" y="4019"/>
              <a:ext cx="161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R[</a:t>
              </a:r>
              <a:endParaRPr lang="en-US"/>
            </a:p>
          </p:txBody>
        </p:sp>
        <p:sp>
          <p:nvSpPr>
            <p:cNvPr id="424293" name="Rectangle 357"/>
            <p:cNvSpPr>
              <a:spLocks noChangeArrowheads="1"/>
            </p:cNvSpPr>
            <p:nvPr/>
          </p:nvSpPr>
          <p:spPr bwMode="auto">
            <a:xfrm>
              <a:off x="4729" y="4031"/>
              <a:ext cx="134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  <a:latin typeface="Courier New" pitchFamily="49" charset="0"/>
                </a:rPr>
                <a:t>%</a:t>
              </a:r>
              <a:endParaRPr lang="en-US"/>
            </a:p>
          </p:txBody>
        </p:sp>
        <p:sp>
          <p:nvSpPr>
            <p:cNvPr id="424294" name="Rectangle 358"/>
            <p:cNvSpPr>
              <a:spLocks noChangeArrowheads="1"/>
            </p:cNvSpPr>
            <p:nvPr/>
          </p:nvSpPr>
          <p:spPr bwMode="auto">
            <a:xfrm>
              <a:off x="4828" y="4031"/>
              <a:ext cx="204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 err="1">
                  <a:solidFill>
                    <a:srgbClr val="000000"/>
                  </a:solidFill>
                  <a:latin typeface="Courier New" pitchFamily="49" charset="0"/>
                </a:rPr>
                <a:t>rax</a:t>
              </a:r>
              <a:endParaRPr lang="en-US" dirty="0"/>
            </a:p>
          </p:txBody>
        </p:sp>
        <p:sp>
          <p:nvSpPr>
            <p:cNvPr id="424295" name="Rectangle 359"/>
            <p:cNvSpPr>
              <a:spLocks noChangeArrowheads="1"/>
            </p:cNvSpPr>
            <p:nvPr/>
          </p:nvSpPr>
          <p:spPr bwMode="auto">
            <a:xfrm>
              <a:off x="4997" y="4019"/>
              <a:ext cx="111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] </a:t>
              </a:r>
              <a:endParaRPr lang="en-US"/>
            </a:p>
          </p:txBody>
        </p:sp>
        <p:sp>
          <p:nvSpPr>
            <p:cNvPr id="424296" name="Rectangle 360"/>
            <p:cNvSpPr>
              <a:spLocks noChangeArrowheads="1"/>
            </p:cNvSpPr>
            <p:nvPr/>
          </p:nvSpPr>
          <p:spPr bwMode="auto">
            <a:xfrm>
              <a:off x="5059" y="4019"/>
              <a:ext cx="145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= </a:t>
              </a:r>
              <a:endParaRPr lang="en-US"/>
            </a:p>
          </p:txBody>
        </p:sp>
        <p:sp>
          <p:nvSpPr>
            <p:cNvPr id="424297" name="Rectangle 361"/>
            <p:cNvSpPr>
              <a:spLocks noChangeArrowheads="1"/>
            </p:cNvSpPr>
            <p:nvPr/>
          </p:nvSpPr>
          <p:spPr bwMode="auto">
            <a:xfrm>
              <a:off x="5155" y="4019"/>
              <a:ext cx="111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>
                  <a:solidFill>
                    <a:srgbClr val="000000"/>
                  </a:solidFill>
                </a:rPr>
                <a:t>3</a:t>
              </a:r>
              <a:endParaRPr lang="en-US"/>
            </a:p>
          </p:txBody>
        </p:sp>
        <p:sp>
          <p:nvSpPr>
            <p:cNvPr id="424298" name="Rectangle 362"/>
            <p:cNvSpPr>
              <a:spLocks noChangeArrowheads="1"/>
            </p:cNvSpPr>
            <p:nvPr/>
          </p:nvSpPr>
          <p:spPr bwMode="auto">
            <a:xfrm>
              <a:off x="624" y="576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299" name="Rectangle 363"/>
            <p:cNvSpPr>
              <a:spLocks noChangeArrowheads="1"/>
            </p:cNvSpPr>
            <p:nvPr/>
          </p:nvSpPr>
          <p:spPr bwMode="auto">
            <a:xfrm>
              <a:off x="687" y="610"/>
              <a:ext cx="804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  <a:latin typeface="Courier New" pitchFamily="49" charset="0"/>
                </a:rPr>
                <a:t># demo-h3.ys</a:t>
              </a:r>
              <a:endParaRPr lang="en-US"/>
            </a:p>
          </p:txBody>
        </p:sp>
        <p:sp>
          <p:nvSpPr>
            <p:cNvPr id="424300" name="Rectangle 364"/>
            <p:cNvSpPr>
              <a:spLocks noChangeArrowheads="1"/>
            </p:cNvSpPr>
            <p:nvPr/>
          </p:nvSpPr>
          <p:spPr bwMode="auto">
            <a:xfrm>
              <a:off x="3024" y="2352"/>
              <a:ext cx="1105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301" name="Rectangle 365"/>
            <p:cNvSpPr>
              <a:spLocks noChangeArrowheads="1"/>
            </p:cNvSpPr>
            <p:nvPr/>
          </p:nvSpPr>
          <p:spPr bwMode="auto">
            <a:xfrm>
              <a:off x="3364" y="2390"/>
              <a:ext cx="480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</a:rPr>
                <a:t>Cycle 6</a:t>
              </a:r>
              <a:endParaRPr lang="en-US"/>
            </a:p>
          </p:txBody>
        </p:sp>
        <p:sp>
          <p:nvSpPr>
            <p:cNvPr id="424302" name="Rectangle 366"/>
            <p:cNvSpPr>
              <a:spLocks noChangeArrowheads="1"/>
            </p:cNvSpPr>
            <p:nvPr/>
          </p:nvSpPr>
          <p:spPr bwMode="auto">
            <a:xfrm>
              <a:off x="5328" y="528"/>
              <a:ext cx="288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303" name="Rectangle 367"/>
            <p:cNvSpPr>
              <a:spLocks noChangeArrowheads="1"/>
            </p:cNvSpPr>
            <p:nvPr/>
          </p:nvSpPr>
          <p:spPr bwMode="auto">
            <a:xfrm>
              <a:off x="5419" y="572"/>
              <a:ext cx="148" cy="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 b="0">
                  <a:solidFill>
                    <a:srgbClr val="3333CC"/>
                  </a:solidFill>
                </a:rPr>
                <a:t>11</a:t>
              </a:r>
              <a:endParaRPr lang="en-US"/>
            </a:p>
          </p:txBody>
        </p:sp>
        <p:sp>
          <p:nvSpPr>
            <p:cNvPr id="424304" name="Rectangle 368"/>
            <p:cNvSpPr>
              <a:spLocks noChangeArrowheads="1"/>
            </p:cNvSpPr>
            <p:nvPr/>
          </p:nvSpPr>
          <p:spPr bwMode="auto">
            <a:xfrm>
              <a:off x="624" y="1920"/>
              <a:ext cx="1632" cy="19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4305" name="Rectangle 369"/>
            <p:cNvSpPr>
              <a:spLocks noChangeArrowheads="1"/>
            </p:cNvSpPr>
            <p:nvPr/>
          </p:nvSpPr>
          <p:spPr bwMode="auto">
            <a:xfrm>
              <a:off x="711" y="1959"/>
              <a:ext cx="747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400" b="0" dirty="0">
                  <a:solidFill>
                    <a:srgbClr val="000000"/>
                  </a:solidFill>
                  <a:latin typeface="Courier New" pitchFamily="49" charset="0"/>
                </a:rPr>
                <a:t>0x019: halt</a:t>
              </a:r>
              <a:endParaRPr lang="en-US" dirty="0"/>
            </a:p>
          </p:txBody>
        </p:sp>
        <p:grpSp>
          <p:nvGrpSpPr>
            <p:cNvPr id="424329" name="Group 393"/>
            <p:cNvGrpSpPr>
              <a:grpSpLocks/>
            </p:cNvGrpSpPr>
            <p:nvPr/>
          </p:nvGrpSpPr>
          <p:grpSpPr bwMode="auto">
            <a:xfrm>
              <a:off x="4176" y="1920"/>
              <a:ext cx="1441" cy="1701"/>
              <a:chOff x="4176" y="1920"/>
              <a:chExt cx="1441" cy="1701"/>
            </a:xfrm>
          </p:grpSpPr>
          <p:sp>
            <p:nvSpPr>
              <p:cNvPr id="424306" name="Rectangle 370"/>
              <p:cNvSpPr>
                <a:spLocks noChangeArrowheads="1"/>
              </p:cNvSpPr>
              <p:nvPr/>
            </p:nvSpPr>
            <p:spPr bwMode="auto">
              <a:xfrm>
                <a:off x="4176" y="1920"/>
                <a:ext cx="289" cy="193"/>
              </a:xfrm>
              <a:prstGeom prst="rect">
                <a:avLst/>
              </a:prstGeom>
              <a:solidFill>
                <a:srgbClr val="66CC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4307" name="Rectangle 371"/>
              <p:cNvSpPr>
                <a:spLocks noChangeArrowheads="1"/>
              </p:cNvSpPr>
              <p:nvPr/>
            </p:nvSpPr>
            <p:spPr bwMode="auto">
              <a:xfrm>
                <a:off x="4281" y="1948"/>
                <a:ext cx="135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F</a:t>
                </a:r>
                <a:endParaRPr lang="en-US"/>
              </a:p>
            </p:txBody>
          </p:sp>
          <p:sp>
            <p:nvSpPr>
              <p:cNvPr id="424308" name="Rectangle 372"/>
              <p:cNvSpPr>
                <a:spLocks noChangeArrowheads="1"/>
              </p:cNvSpPr>
              <p:nvPr/>
            </p:nvSpPr>
            <p:spPr bwMode="auto">
              <a:xfrm>
                <a:off x="4464" y="1920"/>
                <a:ext cx="289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4309" name="Rectangle 373"/>
              <p:cNvSpPr>
                <a:spLocks noChangeArrowheads="1"/>
              </p:cNvSpPr>
              <p:nvPr/>
            </p:nvSpPr>
            <p:spPr bwMode="auto">
              <a:xfrm>
                <a:off x="4562" y="1948"/>
                <a:ext cx="149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D</a:t>
                </a:r>
                <a:endParaRPr lang="en-US"/>
              </a:p>
            </p:txBody>
          </p:sp>
          <p:sp>
            <p:nvSpPr>
              <p:cNvPr id="424310" name="Rectangle 374"/>
              <p:cNvSpPr>
                <a:spLocks noChangeArrowheads="1"/>
              </p:cNvSpPr>
              <p:nvPr/>
            </p:nvSpPr>
            <p:spPr bwMode="auto">
              <a:xfrm>
                <a:off x="4752" y="1920"/>
                <a:ext cx="289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4311" name="Rectangle 375"/>
              <p:cNvSpPr>
                <a:spLocks noChangeArrowheads="1"/>
              </p:cNvSpPr>
              <p:nvPr/>
            </p:nvSpPr>
            <p:spPr bwMode="auto">
              <a:xfrm>
                <a:off x="4853" y="1948"/>
                <a:ext cx="142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E</a:t>
                </a:r>
                <a:endParaRPr lang="en-US"/>
              </a:p>
            </p:txBody>
          </p:sp>
          <p:sp>
            <p:nvSpPr>
              <p:cNvPr id="424312" name="Rectangle 376"/>
              <p:cNvSpPr>
                <a:spLocks noChangeArrowheads="1"/>
              </p:cNvSpPr>
              <p:nvPr/>
            </p:nvSpPr>
            <p:spPr bwMode="auto">
              <a:xfrm>
                <a:off x="5040" y="1920"/>
                <a:ext cx="289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4313" name="Rectangle 377"/>
              <p:cNvSpPr>
                <a:spLocks noChangeArrowheads="1"/>
              </p:cNvSpPr>
              <p:nvPr/>
            </p:nvSpPr>
            <p:spPr bwMode="auto">
              <a:xfrm>
                <a:off x="5130" y="1948"/>
                <a:ext cx="16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M</a:t>
                </a:r>
                <a:endParaRPr lang="en-US"/>
              </a:p>
            </p:txBody>
          </p:sp>
          <p:sp>
            <p:nvSpPr>
              <p:cNvPr id="424314" name="Rectangle 378"/>
              <p:cNvSpPr>
                <a:spLocks noChangeArrowheads="1"/>
              </p:cNvSpPr>
              <p:nvPr/>
            </p:nvSpPr>
            <p:spPr bwMode="auto">
              <a:xfrm>
                <a:off x="5328" y="1920"/>
                <a:ext cx="289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4315" name="Rectangle 379"/>
              <p:cNvSpPr>
                <a:spLocks noChangeArrowheads="1"/>
              </p:cNvSpPr>
              <p:nvPr/>
            </p:nvSpPr>
            <p:spPr bwMode="auto">
              <a:xfrm>
                <a:off x="5409" y="1948"/>
                <a:ext cx="182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W</a:t>
                </a:r>
                <a:endParaRPr lang="en-US"/>
              </a:p>
            </p:txBody>
          </p:sp>
          <p:sp>
            <p:nvSpPr>
              <p:cNvPr id="424316" name="Rectangle 380"/>
              <p:cNvSpPr>
                <a:spLocks noChangeArrowheads="1"/>
              </p:cNvSpPr>
              <p:nvPr/>
            </p:nvSpPr>
            <p:spPr bwMode="auto">
              <a:xfrm>
                <a:off x="4176" y="1920"/>
                <a:ext cx="289" cy="193"/>
              </a:xfrm>
              <a:prstGeom prst="rect">
                <a:avLst/>
              </a:prstGeom>
              <a:solidFill>
                <a:srgbClr val="66CC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4317" name="Rectangle 381"/>
              <p:cNvSpPr>
                <a:spLocks noChangeArrowheads="1"/>
              </p:cNvSpPr>
              <p:nvPr/>
            </p:nvSpPr>
            <p:spPr bwMode="auto">
              <a:xfrm>
                <a:off x="4281" y="1948"/>
                <a:ext cx="135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F</a:t>
                </a:r>
                <a:endParaRPr lang="en-US"/>
              </a:p>
            </p:txBody>
          </p:sp>
          <p:sp>
            <p:nvSpPr>
              <p:cNvPr id="424318" name="Rectangle 382"/>
              <p:cNvSpPr>
                <a:spLocks noChangeArrowheads="1"/>
              </p:cNvSpPr>
              <p:nvPr/>
            </p:nvSpPr>
            <p:spPr bwMode="auto">
              <a:xfrm>
                <a:off x="4464" y="1920"/>
                <a:ext cx="289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4319" name="Rectangle 383"/>
              <p:cNvSpPr>
                <a:spLocks noChangeArrowheads="1"/>
              </p:cNvSpPr>
              <p:nvPr/>
            </p:nvSpPr>
            <p:spPr bwMode="auto">
              <a:xfrm>
                <a:off x="4562" y="1948"/>
                <a:ext cx="149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D</a:t>
                </a:r>
                <a:endParaRPr lang="en-US"/>
              </a:p>
            </p:txBody>
          </p:sp>
          <p:sp>
            <p:nvSpPr>
              <p:cNvPr id="424320" name="Rectangle 384"/>
              <p:cNvSpPr>
                <a:spLocks noChangeArrowheads="1"/>
              </p:cNvSpPr>
              <p:nvPr/>
            </p:nvSpPr>
            <p:spPr bwMode="auto">
              <a:xfrm>
                <a:off x="4752" y="1920"/>
                <a:ext cx="289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4321" name="Rectangle 385"/>
              <p:cNvSpPr>
                <a:spLocks noChangeArrowheads="1"/>
              </p:cNvSpPr>
              <p:nvPr/>
            </p:nvSpPr>
            <p:spPr bwMode="auto">
              <a:xfrm>
                <a:off x="4853" y="1948"/>
                <a:ext cx="142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E</a:t>
                </a:r>
                <a:endParaRPr lang="en-US"/>
              </a:p>
            </p:txBody>
          </p:sp>
          <p:sp>
            <p:nvSpPr>
              <p:cNvPr id="424322" name="Rectangle 386"/>
              <p:cNvSpPr>
                <a:spLocks noChangeArrowheads="1"/>
              </p:cNvSpPr>
              <p:nvPr/>
            </p:nvSpPr>
            <p:spPr bwMode="auto">
              <a:xfrm>
                <a:off x="5040" y="1920"/>
                <a:ext cx="289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4323" name="Rectangle 387"/>
              <p:cNvSpPr>
                <a:spLocks noChangeArrowheads="1"/>
              </p:cNvSpPr>
              <p:nvPr/>
            </p:nvSpPr>
            <p:spPr bwMode="auto">
              <a:xfrm>
                <a:off x="5130" y="1948"/>
                <a:ext cx="164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M</a:t>
                </a:r>
                <a:endParaRPr lang="en-US"/>
              </a:p>
            </p:txBody>
          </p:sp>
          <p:sp>
            <p:nvSpPr>
              <p:cNvPr id="424324" name="Rectangle 388"/>
              <p:cNvSpPr>
                <a:spLocks noChangeArrowheads="1"/>
              </p:cNvSpPr>
              <p:nvPr/>
            </p:nvSpPr>
            <p:spPr bwMode="auto">
              <a:xfrm>
                <a:off x="5328" y="1920"/>
                <a:ext cx="289" cy="193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4325" name="Rectangle 389"/>
              <p:cNvSpPr>
                <a:spLocks noChangeArrowheads="1"/>
              </p:cNvSpPr>
              <p:nvPr/>
            </p:nvSpPr>
            <p:spPr bwMode="auto">
              <a:xfrm>
                <a:off x="5409" y="1948"/>
                <a:ext cx="182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W</a:t>
                </a:r>
                <a:endParaRPr lang="en-US"/>
              </a:p>
            </p:txBody>
          </p:sp>
          <p:sp>
            <p:nvSpPr>
              <p:cNvPr id="424326" name="Line 390"/>
              <p:cNvSpPr>
                <a:spLocks noChangeShapeType="1"/>
              </p:cNvSpPr>
              <p:nvPr/>
            </p:nvSpPr>
            <p:spPr bwMode="auto">
              <a:xfrm>
                <a:off x="4464" y="2112"/>
                <a:ext cx="912" cy="14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4327" name="Rectangle 391"/>
              <p:cNvSpPr>
                <a:spLocks noChangeArrowheads="1"/>
              </p:cNvSpPr>
              <p:nvPr/>
            </p:nvSpPr>
            <p:spPr bwMode="auto">
              <a:xfrm>
                <a:off x="4176" y="3408"/>
                <a:ext cx="1153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4328" name="Rectangle 392"/>
              <p:cNvSpPr>
                <a:spLocks noChangeArrowheads="1"/>
              </p:cNvSpPr>
              <p:nvPr/>
            </p:nvSpPr>
            <p:spPr bwMode="auto">
              <a:xfrm>
                <a:off x="4540" y="3446"/>
                <a:ext cx="480" cy="1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600" b="0">
                    <a:solidFill>
                      <a:srgbClr val="000000"/>
                    </a:solidFill>
                  </a:rPr>
                  <a:t>Cycle 7</a:t>
                </a:r>
                <a:endParaRPr lang="en-US"/>
              </a:p>
            </p:txBody>
          </p:sp>
        </p:grpSp>
      </p:grp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Stalling for Data Dependencies</a:t>
            </a:r>
          </a:p>
        </p:txBody>
      </p:sp>
      <p:sp>
        <p:nvSpPr>
          <p:cNvPr id="436436" name="Rectangle 212"/>
          <p:cNvSpPr>
            <a:spLocks noGrp="1" noChangeArrowheads="1"/>
          </p:cNvSpPr>
          <p:nvPr>
            <p:ph idx="1"/>
          </p:nvPr>
        </p:nvSpPr>
        <p:spPr>
          <a:xfrm>
            <a:off x="290513" y="3810000"/>
            <a:ext cx="8294687" cy="2622550"/>
          </a:xfrm>
        </p:spPr>
        <p:txBody>
          <a:bodyPr/>
          <a:lstStyle/>
          <a:p>
            <a:pPr lvl="1"/>
            <a:r>
              <a:rPr lang="en-US"/>
              <a:t>If instruction follows too closely after one that writes register, slow it down</a:t>
            </a:r>
          </a:p>
          <a:p>
            <a:pPr lvl="1"/>
            <a:r>
              <a:rPr lang="en-US"/>
              <a:t>Hold instruction in decode</a:t>
            </a:r>
          </a:p>
          <a:p>
            <a:pPr lvl="1"/>
            <a:r>
              <a:rPr lang="en-US"/>
              <a:t>Dynamically inject nop into execute stage</a:t>
            </a:r>
          </a:p>
        </p:txBody>
      </p:sp>
      <p:sp>
        <p:nvSpPr>
          <p:cNvPr id="436379" name="Rectangle 155"/>
          <p:cNvSpPr>
            <a:spLocks noChangeArrowheads="1"/>
          </p:cNvSpPr>
          <p:nvPr/>
        </p:nvSpPr>
        <p:spPr bwMode="auto">
          <a:xfrm>
            <a:off x="685800" y="1371600"/>
            <a:ext cx="25908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0x000: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irmovq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$10,%rdx</a:t>
            </a:r>
          </a:p>
        </p:txBody>
      </p:sp>
      <p:sp>
        <p:nvSpPr>
          <p:cNvPr id="436380" name="Rectangle 156"/>
          <p:cNvSpPr>
            <a:spLocks noChangeArrowheads="1"/>
          </p:cNvSpPr>
          <p:nvPr/>
        </p:nvSpPr>
        <p:spPr bwMode="auto">
          <a:xfrm>
            <a:off x="3581400" y="990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3CCCC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436381" name="Rectangle 157"/>
          <p:cNvSpPr>
            <a:spLocks noChangeArrowheads="1"/>
          </p:cNvSpPr>
          <p:nvPr/>
        </p:nvSpPr>
        <p:spPr bwMode="auto">
          <a:xfrm>
            <a:off x="4038600" y="990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3CCCC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436382" name="Rectangle 158"/>
          <p:cNvSpPr>
            <a:spLocks noChangeArrowheads="1"/>
          </p:cNvSpPr>
          <p:nvPr/>
        </p:nvSpPr>
        <p:spPr bwMode="auto">
          <a:xfrm>
            <a:off x="4495800" y="990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3CCCC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436383" name="Rectangle 159"/>
          <p:cNvSpPr>
            <a:spLocks noChangeArrowheads="1"/>
          </p:cNvSpPr>
          <p:nvPr/>
        </p:nvSpPr>
        <p:spPr bwMode="auto">
          <a:xfrm>
            <a:off x="4953000" y="990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3CCCC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436384" name="Rectangle 160"/>
          <p:cNvSpPr>
            <a:spLocks noChangeArrowheads="1"/>
          </p:cNvSpPr>
          <p:nvPr/>
        </p:nvSpPr>
        <p:spPr bwMode="auto">
          <a:xfrm>
            <a:off x="5410200" y="990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3CCCC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5</a:t>
            </a:r>
          </a:p>
        </p:txBody>
      </p:sp>
      <p:sp>
        <p:nvSpPr>
          <p:cNvPr id="436385" name="Rectangle 161"/>
          <p:cNvSpPr>
            <a:spLocks noChangeArrowheads="1"/>
          </p:cNvSpPr>
          <p:nvPr/>
        </p:nvSpPr>
        <p:spPr bwMode="auto">
          <a:xfrm>
            <a:off x="5867400" y="990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3CCCC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6</a:t>
            </a:r>
          </a:p>
        </p:txBody>
      </p:sp>
      <p:sp>
        <p:nvSpPr>
          <p:cNvPr id="436386" name="Rectangle 162"/>
          <p:cNvSpPr>
            <a:spLocks noChangeArrowheads="1"/>
          </p:cNvSpPr>
          <p:nvPr/>
        </p:nvSpPr>
        <p:spPr bwMode="auto">
          <a:xfrm>
            <a:off x="6324600" y="990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3CCCC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7</a:t>
            </a:r>
          </a:p>
        </p:txBody>
      </p:sp>
      <p:sp>
        <p:nvSpPr>
          <p:cNvPr id="436387" name="Rectangle 163"/>
          <p:cNvSpPr>
            <a:spLocks noChangeArrowheads="1"/>
          </p:cNvSpPr>
          <p:nvPr/>
        </p:nvSpPr>
        <p:spPr bwMode="auto">
          <a:xfrm>
            <a:off x="6781800" y="990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3CCCC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436388" name="Rectangle 164"/>
          <p:cNvSpPr>
            <a:spLocks noChangeArrowheads="1"/>
          </p:cNvSpPr>
          <p:nvPr/>
        </p:nvSpPr>
        <p:spPr bwMode="auto">
          <a:xfrm>
            <a:off x="7239000" y="990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3CCCC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9</a:t>
            </a:r>
          </a:p>
        </p:txBody>
      </p:sp>
      <p:grpSp>
        <p:nvGrpSpPr>
          <p:cNvPr id="436389" name="Group 165"/>
          <p:cNvGrpSpPr>
            <a:grpSpLocks/>
          </p:cNvGrpSpPr>
          <p:nvPr/>
        </p:nvGrpSpPr>
        <p:grpSpPr bwMode="auto">
          <a:xfrm>
            <a:off x="3581400" y="1371600"/>
            <a:ext cx="2286000" cy="304800"/>
            <a:chOff x="1920" y="1296"/>
            <a:chExt cx="1440" cy="192"/>
          </a:xfrm>
        </p:grpSpPr>
        <p:sp>
          <p:nvSpPr>
            <p:cNvPr id="436390" name="Rectangle 166"/>
            <p:cNvSpPr>
              <a:spLocks noChangeArrowheads="1"/>
            </p:cNvSpPr>
            <p:nvPr/>
          </p:nvSpPr>
          <p:spPr bwMode="auto">
            <a:xfrm>
              <a:off x="1920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436391" name="Rectangle 167"/>
            <p:cNvSpPr>
              <a:spLocks noChangeArrowheads="1"/>
            </p:cNvSpPr>
            <p:nvPr/>
          </p:nvSpPr>
          <p:spPr bwMode="auto">
            <a:xfrm>
              <a:off x="2208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436392" name="Rectangle 168"/>
            <p:cNvSpPr>
              <a:spLocks noChangeArrowheads="1"/>
            </p:cNvSpPr>
            <p:nvPr/>
          </p:nvSpPr>
          <p:spPr bwMode="auto">
            <a:xfrm>
              <a:off x="2496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436393" name="Rectangle 169"/>
            <p:cNvSpPr>
              <a:spLocks noChangeArrowheads="1"/>
            </p:cNvSpPr>
            <p:nvPr/>
          </p:nvSpPr>
          <p:spPr bwMode="auto">
            <a:xfrm>
              <a:off x="2784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M</a:t>
              </a:r>
            </a:p>
          </p:txBody>
        </p:sp>
        <p:sp>
          <p:nvSpPr>
            <p:cNvPr id="436394" name="Rectangle 170"/>
            <p:cNvSpPr>
              <a:spLocks noChangeArrowheads="1"/>
            </p:cNvSpPr>
            <p:nvPr/>
          </p:nvSpPr>
          <p:spPr bwMode="auto">
            <a:xfrm>
              <a:off x="3072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W</a:t>
              </a:r>
            </a:p>
          </p:txBody>
        </p:sp>
      </p:grpSp>
      <p:sp>
        <p:nvSpPr>
          <p:cNvPr id="436395" name="Rectangle 171"/>
          <p:cNvSpPr>
            <a:spLocks noChangeArrowheads="1"/>
          </p:cNvSpPr>
          <p:nvPr/>
        </p:nvSpPr>
        <p:spPr bwMode="auto">
          <a:xfrm>
            <a:off x="685800" y="1676400"/>
            <a:ext cx="25908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0x00a: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irmovq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$3,%rax</a:t>
            </a:r>
          </a:p>
        </p:txBody>
      </p:sp>
      <p:sp>
        <p:nvSpPr>
          <p:cNvPr id="436396" name="Rectangle 172"/>
          <p:cNvSpPr>
            <a:spLocks noChangeArrowheads="1"/>
          </p:cNvSpPr>
          <p:nvPr/>
        </p:nvSpPr>
        <p:spPr bwMode="auto">
          <a:xfrm>
            <a:off x="4038600" y="1676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436397" name="Rectangle 173"/>
          <p:cNvSpPr>
            <a:spLocks noChangeArrowheads="1"/>
          </p:cNvSpPr>
          <p:nvPr/>
        </p:nvSpPr>
        <p:spPr bwMode="auto">
          <a:xfrm>
            <a:off x="4495800" y="1676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D</a:t>
            </a:r>
          </a:p>
        </p:txBody>
      </p:sp>
      <p:sp>
        <p:nvSpPr>
          <p:cNvPr id="436398" name="Rectangle 174"/>
          <p:cNvSpPr>
            <a:spLocks noChangeArrowheads="1"/>
          </p:cNvSpPr>
          <p:nvPr/>
        </p:nvSpPr>
        <p:spPr bwMode="auto">
          <a:xfrm>
            <a:off x="4953000" y="1676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436399" name="Rectangle 175"/>
          <p:cNvSpPr>
            <a:spLocks noChangeArrowheads="1"/>
          </p:cNvSpPr>
          <p:nvPr/>
        </p:nvSpPr>
        <p:spPr bwMode="auto">
          <a:xfrm>
            <a:off x="5410200" y="1676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M</a:t>
            </a:r>
          </a:p>
        </p:txBody>
      </p:sp>
      <p:sp>
        <p:nvSpPr>
          <p:cNvPr id="436400" name="Rectangle 176"/>
          <p:cNvSpPr>
            <a:spLocks noChangeArrowheads="1"/>
          </p:cNvSpPr>
          <p:nvPr/>
        </p:nvSpPr>
        <p:spPr bwMode="auto">
          <a:xfrm>
            <a:off x="5867400" y="1676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W</a:t>
            </a:r>
          </a:p>
        </p:txBody>
      </p:sp>
      <p:sp>
        <p:nvSpPr>
          <p:cNvPr id="436401" name="Rectangle 177"/>
          <p:cNvSpPr>
            <a:spLocks noChangeArrowheads="1"/>
          </p:cNvSpPr>
          <p:nvPr/>
        </p:nvSpPr>
        <p:spPr bwMode="auto">
          <a:xfrm>
            <a:off x="685800" y="1981200"/>
            <a:ext cx="25908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0x014: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nop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436402" name="Rectangle 178"/>
          <p:cNvSpPr>
            <a:spLocks noChangeArrowheads="1"/>
          </p:cNvSpPr>
          <p:nvPr/>
        </p:nvSpPr>
        <p:spPr bwMode="auto">
          <a:xfrm>
            <a:off x="4495800" y="1981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436403" name="Rectangle 179"/>
          <p:cNvSpPr>
            <a:spLocks noChangeArrowheads="1"/>
          </p:cNvSpPr>
          <p:nvPr/>
        </p:nvSpPr>
        <p:spPr bwMode="auto">
          <a:xfrm>
            <a:off x="4953000" y="1981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D</a:t>
            </a:r>
          </a:p>
        </p:txBody>
      </p:sp>
      <p:sp>
        <p:nvSpPr>
          <p:cNvPr id="436404" name="Rectangle 180"/>
          <p:cNvSpPr>
            <a:spLocks noChangeArrowheads="1"/>
          </p:cNvSpPr>
          <p:nvPr/>
        </p:nvSpPr>
        <p:spPr bwMode="auto">
          <a:xfrm>
            <a:off x="5410200" y="1981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436405" name="Rectangle 181"/>
          <p:cNvSpPr>
            <a:spLocks noChangeArrowheads="1"/>
          </p:cNvSpPr>
          <p:nvPr/>
        </p:nvSpPr>
        <p:spPr bwMode="auto">
          <a:xfrm>
            <a:off x="5867400" y="1981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M</a:t>
            </a:r>
          </a:p>
        </p:txBody>
      </p:sp>
      <p:sp>
        <p:nvSpPr>
          <p:cNvPr id="436406" name="Rectangle 182"/>
          <p:cNvSpPr>
            <a:spLocks noChangeArrowheads="1"/>
          </p:cNvSpPr>
          <p:nvPr/>
        </p:nvSpPr>
        <p:spPr bwMode="auto">
          <a:xfrm>
            <a:off x="6324600" y="1981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W</a:t>
            </a:r>
          </a:p>
        </p:txBody>
      </p:sp>
      <p:sp>
        <p:nvSpPr>
          <p:cNvPr id="436407" name="Rectangle 183"/>
          <p:cNvSpPr>
            <a:spLocks noChangeArrowheads="1"/>
          </p:cNvSpPr>
          <p:nvPr/>
        </p:nvSpPr>
        <p:spPr bwMode="auto">
          <a:xfrm>
            <a:off x="685800" y="2590800"/>
            <a:ext cx="25908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 </a:t>
            </a:r>
            <a:r>
              <a:rPr kumimoji="0" lang="en-US" sz="1400" b="1" i="1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bubble</a:t>
            </a:r>
          </a:p>
        </p:txBody>
      </p:sp>
      <p:grpSp>
        <p:nvGrpSpPr>
          <p:cNvPr id="436408" name="Group 184"/>
          <p:cNvGrpSpPr>
            <a:grpSpLocks/>
          </p:cNvGrpSpPr>
          <p:nvPr/>
        </p:nvGrpSpPr>
        <p:grpSpPr bwMode="auto">
          <a:xfrm>
            <a:off x="5410200" y="2590800"/>
            <a:ext cx="2286000" cy="609600"/>
            <a:chOff x="2976" y="1008"/>
            <a:chExt cx="1440" cy="384"/>
          </a:xfrm>
        </p:grpSpPr>
        <p:sp>
          <p:nvSpPr>
            <p:cNvPr id="436409" name="Rectangle 185"/>
            <p:cNvSpPr>
              <a:spLocks noChangeArrowheads="1"/>
            </p:cNvSpPr>
            <p:nvPr/>
          </p:nvSpPr>
          <p:spPr bwMode="auto">
            <a:xfrm>
              <a:off x="2976" y="1200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436410" name="Rectangle 186"/>
            <p:cNvSpPr>
              <a:spLocks noChangeArrowheads="1"/>
            </p:cNvSpPr>
            <p:nvPr/>
          </p:nvSpPr>
          <p:spPr bwMode="auto">
            <a:xfrm>
              <a:off x="3552" y="1008"/>
              <a:ext cx="28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436411" name="Rectangle 187"/>
            <p:cNvSpPr>
              <a:spLocks noChangeArrowheads="1"/>
            </p:cNvSpPr>
            <p:nvPr/>
          </p:nvSpPr>
          <p:spPr bwMode="auto">
            <a:xfrm>
              <a:off x="3840" y="1008"/>
              <a:ext cx="28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M</a:t>
              </a:r>
            </a:p>
          </p:txBody>
        </p:sp>
        <p:sp>
          <p:nvSpPr>
            <p:cNvPr id="436412" name="Rectangle 188"/>
            <p:cNvSpPr>
              <a:spLocks noChangeArrowheads="1"/>
            </p:cNvSpPr>
            <p:nvPr/>
          </p:nvSpPr>
          <p:spPr bwMode="auto">
            <a:xfrm>
              <a:off x="4128" y="1008"/>
              <a:ext cx="28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W</a:t>
              </a:r>
            </a:p>
          </p:txBody>
        </p:sp>
      </p:grpSp>
      <p:sp>
        <p:nvSpPr>
          <p:cNvPr id="436413" name="Rectangle 189"/>
          <p:cNvSpPr>
            <a:spLocks noChangeArrowheads="1"/>
          </p:cNvSpPr>
          <p:nvPr/>
        </p:nvSpPr>
        <p:spPr bwMode="auto">
          <a:xfrm>
            <a:off x="685800" y="2895600"/>
            <a:ext cx="25908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0x016: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addq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%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rdx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,%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rax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436414" name="Rectangle 190"/>
          <p:cNvSpPr>
            <a:spLocks noChangeArrowheads="1"/>
          </p:cNvSpPr>
          <p:nvPr/>
        </p:nvSpPr>
        <p:spPr bwMode="auto">
          <a:xfrm>
            <a:off x="5867400" y="28956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D</a:t>
            </a:r>
          </a:p>
        </p:txBody>
      </p:sp>
      <p:sp>
        <p:nvSpPr>
          <p:cNvPr id="436415" name="Rectangle 191"/>
          <p:cNvSpPr>
            <a:spLocks noChangeArrowheads="1"/>
          </p:cNvSpPr>
          <p:nvPr/>
        </p:nvSpPr>
        <p:spPr bwMode="auto">
          <a:xfrm>
            <a:off x="6324600" y="28956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D</a:t>
            </a:r>
          </a:p>
        </p:txBody>
      </p:sp>
      <p:sp>
        <p:nvSpPr>
          <p:cNvPr id="436416" name="Rectangle 192"/>
          <p:cNvSpPr>
            <a:spLocks noChangeArrowheads="1"/>
          </p:cNvSpPr>
          <p:nvPr/>
        </p:nvSpPr>
        <p:spPr bwMode="auto">
          <a:xfrm>
            <a:off x="6781800" y="28956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436417" name="Rectangle 193"/>
          <p:cNvSpPr>
            <a:spLocks noChangeArrowheads="1"/>
          </p:cNvSpPr>
          <p:nvPr/>
        </p:nvSpPr>
        <p:spPr bwMode="auto">
          <a:xfrm>
            <a:off x="7239000" y="28956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M</a:t>
            </a:r>
          </a:p>
        </p:txBody>
      </p:sp>
      <p:sp>
        <p:nvSpPr>
          <p:cNvPr id="436418" name="Rectangle 194"/>
          <p:cNvSpPr>
            <a:spLocks noChangeArrowheads="1"/>
          </p:cNvSpPr>
          <p:nvPr/>
        </p:nvSpPr>
        <p:spPr bwMode="auto">
          <a:xfrm>
            <a:off x="7696200" y="28956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W</a:t>
            </a:r>
          </a:p>
        </p:txBody>
      </p:sp>
      <p:sp>
        <p:nvSpPr>
          <p:cNvPr id="436419" name="Rectangle 195"/>
          <p:cNvSpPr>
            <a:spLocks noChangeArrowheads="1"/>
          </p:cNvSpPr>
          <p:nvPr/>
        </p:nvSpPr>
        <p:spPr bwMode="auto">
          <a:xfrm>
            <a:off x="685800" y="3200400"/>
            <a:ext cx="25908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0x018: halt</a:t>
            </a:r>
          </a:p>
        </p:txBody>
      </p:sp>
      <p:sp>
        <p:nvSpPr>
          <p:cNvPr id="436420" name="Rectangle 196"/>
          <p:cNvSpPr>
            <a:spLocks noChangeArrowheads="1"/>
          </p:cNvSpPr>
          <p:nvPr/>
        </p:nvSpPr>
        <p:spPr bwMode="auto">
          <a:xfrm>
            <a:off x="6324600" y="3200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436421" name="Rectangle 197"/>
          <p:cNvSpPr>
            <a:spLocks noChangeArrowheads="1"/>
          </p:cNvSpPr>
          <p:nvPr/>
        </p:nvSpPr>
        <p:spPr bwMode="auto">
          <a:xfrm>
            <a:off x="6781800" y="3200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D</a:t>
            </a:r>
          </a:p>
        </p:txBody>
      </p:sp>
      <p:sp>
        <p:nvSpPr>
          <p:cNvPr id="436422" name="Rectangle 198"/>
          <p:cNvSpPr>
            <a:spLocks noChangeArrowheads="1"/>
          </p:cNvSpPr>
          <p:nvPr/>
        </p:nvSpPr>
        <p:spPr bwMode="auto">
          <a:xfrm>
            <a:off x="7239000" y="3200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436423" name="Rectangle 199"/>
          <p:cNvSpPr>
            <a:spLocks noChangeArrowheads="1"/>
          </p:cNvSpPr>
          <p:nvPr/>
        </p:nvSpPr>
        <p:spPr bwMode="auto">
          <a:xfrm>
            <a:off x="7696200" y="3200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M</a:t>
            </a:r>
          </a:p>
        </p:txBody>
      </p:sp>
      <p:sp>
        <p:nvSpPr>
          <p:cNvPr id="436424" name="Rectangle 200"/>
          <p:cNvSpPr>
            <a:spLocks noChangeArrowheads="1"/>
          </p:cNvSpPr>
          <p:nvPr/>
        </p:nvSpPr>
        <p:spPr bwMode="auto">
          <a:xfrm>
            <a:off x="8153400" y="3200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W</a:t>
            </a:r>
          </a:p>
        </p:txBody>
      </p:sp>
      <p:sp>
        <p:nvSpPr>
          <p:cNvPr id="436425" name="Rectangle 201"/>
          <p:cNvSpPr>
            <a:spLocks noChangeArrowheads="1"/>
          </p:cNvSpPr>
          <p:nvPr/>
        </p:nvSpPr>
        <p:spPr bwMode="auto">
          <a:xfrm>
            <a:off x="7696200" y="990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3CCCC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10</a:t>
            </a:r>
          </a:p>
        </p:txBody>
      </p:sp>
      <p:sp>
        <p:nvSpPr>
          <p:cNvPr id="436426" name="Rectangle 202"/>
          <p:cNvSpPr>
            <a:spLocks noChangeArrowheads="1"/>
          </p:cNvSpPr>
          <p:nvPr/>
        </p:nvSpPr>
        <p:spPr bwMode="auto">
          <a:xfrm>
            <a:off x="685800" y="1066800"/>
            <a:ext cx="25908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# demo-h2.ys</a:t>
            </a:r>
          </a:p>
        </p:txBody>
      </p:sp>
      <p:sp>
        <p:nvSpPr>
          <p:cNvPr id="436427" name="Freeform 203"/>
          <p:cNvSpPr>
            <a:spLocks/>
          </p:cNvSpPr>
          <p:nvPr/>
        </p:nvSpPr>
        <p:spPr bwMode="auto">
          <a:xfrm>
            <a:off x="6172200" y="2743200"/>
            <a:ext cx="152400" cy="1524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0" y="0"/>
              </a:cxn>
              <a:cxn ang="0">
                <a:pos x="96" y="0"/>
              </a:cxn>
            </a:cxnLst>
            <a:rect l="0" t="0" r="r" b="b"/>
            <a:pathLst>
              <a:path w="96" h="240">
                <a:moveTo>
                  <a:pt x="0" y="240"/>
                </a:moveTo>
                <a:lnTo>
                  <a:pt x="0" y="0"/>
                </a:lnTo>
                <a:lnTo>
                  <a:pt x="96" y="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36428" name="Rectangle 204"/>
          <p:cNvSpPr>
            <a:spLocks noChangeArrowheads="1"/>
          </p:cNvSpPr>
          <p:nvPr/>
        </p:nvSpPr>
        <p:spPr bwMode="auto">
          <a:xfrm>
            <a:off x="5867400" y="3200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436429" name="Rectangle 205"/>
          <p:cNvSpPr>
            <a:spLocks noChangeArrowheads="1"/>
          </p:cNvSpPr>
          <p:nvPr/>
        </p:nvSpPr>
        <p:spPr bwMode="auto">
          <a:xfrm>
            <a:off x="4953000" y="22860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436430" name="Rectangle 206"/>
          <p:cNvSpPr>
            <a:spLocks noChangeArrowheads="1"/>
          </p:cNvSpPr>
          <p:nvPr/>
        </p:nvSpPr>
        <p:spPr bwMode="auto">
          <a:xfrm>
            <a:off x="5410200" y="22860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D</a:t>
            </a:r>
          </a:p>
        </p:txBody>
      </p:sp>
      <p:sp>
        <p:nvSpPr>
          <p:cNvPr id="436431" name="Rectangle 207"/>
          <p:cNvSpPr>
            <a:spLocks noChangeArrowheads="1"/>
          </p:cNvSpPr>
          <p:nvPr/>
        </p:nvSpPr>
        <p:spPr bwMode="auto">
          <a:xfrm>
            <a:off x="5867400" y="22860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436432" name="Rectangle 208"/>
          <p:cNvSpPr>
            <a:spLocks noChangeArrowheads="1"/>
          </p:cNvSpPr>
          <p:nvPr/>
        </p:nvSpPr>
        <p:spPr bwMode="auto">
          <a:xfrm>
            <a:off x="6324600" y="22860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M</a:t>
            </a:r>
          </a:p>
        </p:txBody>
      </p:sp>
      <p:sp>
        <p:nvSpPr>
          <p:cNvPr id="436433" name="Rectangle 209"/>
          <p:cNvSpPr>
            <a:spLocks noChangeArrowheads="1"/>
          </p:cNvSpPr>
          <p:nvPr/>
        </p:nvSpPr>
        <p:spPr bwMode="auto">
          <a:xfrm>
            <a:off x="6781800" y="22860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W</a:t>
            </a:r>
          </a:p>
        </p:txBody>
      </p:sp>
      <p:sp>
        <p:nvSpPr>
          <p:cNvPr id="436434" name="Rectangle 210"/>
          <p:cNvSpPr>
            <a:spLocks noChangeArrowheads="1"/>
          </p:cNvSpPr>
          <p:nvPr/>
        </p:nvSpPr>
        <p:spPr bwMode="auto">
          <a:xfrm>
            <a:off x="685800" y="2286000"/>
            <a:ext cx="25908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0x015: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nop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436435" name="Rectangle 211"/>
          <p:cNvSpPr>
            <a:spLocks noChangeArrowheads="1"/>
          </p:cNvSpPr>
          <p:nvPr/>
        </p:nvSpPr>
        <p:spPr bwMode="auto">
          <a:xfrm>
            <a:off x="8153400" y="990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3CCCC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51229771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Stall Condition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984250"/>
            <a:ext cx="3900487" cy="5213350"/>
          </a:xfrm>
        </p:spPr>
        <p:txBody>
          <a:bodyPr/>
          <a:lstStyle/>
          <a:p>
            <a:r>
              <a:rPr lang="en-US" dirty="0"/>
              <a:t>Source Registers</a:t>
            </a:r>
          </a:p>
          <a:p>
            <a:pPr lvl="1"/>
            <a:r>
              <a:rPr lang="en-US" dirty="0" err="1"/>
              <a:t>srcA</a:t>
            </a:r>
            <a:r>
              <a:rPr lang="en-US" dirty="0"/>
              <a:t> and </a:t>
            </a:r>
            <a:r>
              <a:rPr lang="en-US" dirty="0" err="1"/>
              <a:t>srcB</a:t>
            </a:r>
            <a:r>
              <a:rPr lang="en-US" dirty="0"/>
              <a:t> of current instruction in decode stage</a:t>
            </a:r>
          </a:p>
          <a:p>
            <a:r>
              <a:rPr lang="en-US" dirty="0"/>
              <a:t>Destination Registers</a:t>
            </a:r>
          </a:p>
          <a:p>
            <a:pPr lvl="1"/>
            <a:r>
              <a:rPr lang="en-US" dirty="0" err="1"/>
              <a:t>dstE</a:t>
            </a:r>
            <a:r>
              <a:rPr lang="en-US" dirty="0"/>
              <a:t> and </a:t>
            </a:r>
            <a:r>
              <a:rPr lang="en-US" dirty="0" err="1"/>
              <a:t>dstM</a:t>
            </a:r>
            <a:r>
              <a:rPr lang="en-US" dirty="0"/>
              <a:t> fields</a:t>
            </a:r>
          </a:p>
          <a:p>
            <a:pPr lvl="1"/>
            <a:r>
              <a:rPr lang="en-US" dirty="0"/>
              <a:t>Instructions in execute, memory, and write-back stages</a:t>
            </a:r>
          </a:p>
          <a:p>
            <a:r>
              <a:rPr lang="en-US" dirty="0"/>
              <a:t>Special Case</a:t>
            </a:r>
          </a:p>
          <a:p>
            <a:pPr lvl="1"/>
            <a:r>
              <a:rPr lang="en-US" dirty="0"/>
              <a:t>Don’t stall for register ID 15 (0xF)</a:t>
            </a:r>
          </a:p>
          <a:p>
            <a:pPr lvl="2"/>
            <a:r>
              <a:rPr lang="en-US" dirty="0"/>
              <a:t>Indicates absence of register operand</a:t>
            </a:r>
          </a:p>
          <a:p>
            <a:pPr lvl="2"/>
            <a:r>
              <a:rPr lang="en-US" dirty="0"/>
              <a:t>Or failed cond. move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0850" y="21537"/>
            <a:ext cx="4794250" cy="6823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2142148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Real-World Pipelines: Car Washes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657600" y="3886200"/>
            <a:ext cx="4635500" cy="457200"/>
          </a:xfrm>
        </p:spPr>
        <p:txBody>
          <a:bodyPr/>
          <a:lstStyle/>
          <a:p>
            <a:r>
              <a:rPr lang="en-US"/>
              <a:t>Idea</a:t>
            </a:r>
          </a:p>
          <a:p>
            <a:pPr lvl="1"/>
            <a:r>
              <a:rPr lang="en-US"/>
              <a:t>Divide process into independent stages</a:t>
            </a:r>
          </a:p>
          <a:p>
            <a:pPr lvl="1"/>
            <a:r>
              <a:rPr lang="en-US"/>
              <a:t>Move objects through stages in sequence</a:t>
            </a:r>
          </a:p>
          <a:p>
            <a:pPr lvl="1"/>
            <a:r>
              <a:rPr lang="en-US"/>
              <a:t>At any given times, multiple objects being processed</a:t>
            </a:r>
          </a:p>
        </p:txBody>
      </p:sp>
      <p:grpSp>
        <p:nvGrpSpPr>
          <p:cNvPr id="399370" name="Group 10"/>
          <p:cNvGrpSpPr>
            <a:grpSpLocks/>
          </p:cNvGrpSpPr>
          <p:nvPr/>
        </p:nvGrpSpPr>
        <p:grpSpPr bwMode="auto">
          <a:xfrm>
            <a:off x="838200" y="1143000"/>
            <a:ext cx="2514600" cy="2319338"/>
            <a:chOff x="576" y="1045"/>
            <a:chExt cx="1584" cy="1461"/>
          </a:xfrm>
        </p:grpSpPr>
        <p:pic>
          <p:nvPicPr>
            <p:cNvPr id="399366" name="Picture 6" descr="C:\Documents and Settings\bryant\Desktop\Figs\story.car.wash.ap[1].jp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76" y="1296"/>
              <a:ext cx="1584" cy="1210"/>
            </a:xfrm>
            <a:prstGeom prst="rect">
              <a:avLst/>
            </a:prstGeom>
            <a:noFill/>
          </p:spPr>
        </p:pic>
        <p:sp>
          <p:nvSpPr>
            <p:cNvPr id="399367" name="Text Box 7"/>
            <p:cNvSpPr txBox="1">
              <a:spLocks noChangeArrowheads="1"/>
            </p:cNvSpPr>
            <p:nvPr/>
          </p:nvSpPr>
          <p:spPr bwMode="auto">
            <a:xfrm>
              <a:off x="576" y="1045"/>
              <a:ext cx="148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r>
                <a:rPr lang="en-US"/>
                <a:t>Sequential</a:t>
              </a:r>
            </a:p>
          </p:txBody>
        </p:sp>
      </p:grpSp>
      <p:grpSp>
        <p:nvGrpSpPr>
          <p:cNvPr id="399371" name="Group 11"/>
          <p:cNvGrpSpPr>
            <a:grpSpLocks/>
          </p:cNvGrpSpPr>
          <p:nvPr/>
        </p:nvGrpSpPr>
        <p:grpSpPr bwMode="auto">
          <a:xfrm>
            <a:off x="5181600" y="1143000"/>
            <a:ext cx="1622425" cy="2449513"/>
            <a:chOff x="3504" y="960"/>
            <a:chExt cx="1022" cy="1543"/>
          </a:xfrm>
        </p:grpSpPr>
        <p:pic>
          <p:nvPicPr>
            <p:cNvPr id="399364" name="Picture 4" descr="C:\Documents and Settings\bryant\Desktop\Figs\car-wash[1]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04" y="1200"/>
              <a:ext cx="1022" cy="1303"/>
            </a:xfrm>
            <a:prstGeom prst="rect">
              <a:avLst/>
            </a:prstGeom>
            <a:noFill/>
          </p:spPr>
        </p:pic>
        <p:sp>
          <p:nvSpPr>
            <p:cNvPr id="399368" name="Text Box 8"/>
            <p:cNvSpPr txBox="1">
              <a:spLocks noChangeArrowheads="1"/>
            </p:cNvSpPr>
            <p:nvPr/>
          </p:nvSpPr>
          <p:spPr bwMode="auto">
            <a:xfrm>
              <a:off x="3504" y="960"/>
              <a:ext cx="1008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r>
                <a:rPr lang="en-US"/>
                <a:t>Parallel</a:t>
              </a:r>
            </a:p>
          </p:txBody>
        </p:sp>
      </p:grpSp>
      <p:grpSp>
        <p:nvGrpSpPr>
          <p:cNvPr id="399372" name="Group 12"/>
          <p:cNvGrpSpPr>
            <a:grpSpLocks/>
          </p:cNvGrpSpPr>
          <p:nvPr/>
        </p:nvGrpSpPr>
        <p:grpSpPr bwMode="auto">
          <a:xfrm>
            <a:off x="762000" y="3657600"/>
            <a:ext cx="2743200" cy="2100263"/>
            <a:chOff x="720" y="2688"/>
            <a:chExt cx="1728" cy="1323"/>
          </a:xfrm>
        </p:grpSpPr>
        <p:pic>
          <p:nvPicPr>
            <p:cNvPr id="399365" name="Picture 5" descr="C:\Documents and Settings\bryant\Desktop\Figs\CarWash11.jp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20" y="2928"/>
              <a:ext cx="1728" cy="1083"/>
            </a:xfrm>
            <a:prstGeom prst="rect">
              <a:avLst/>
            </a:prstGeom>
            <a:noFill/>
          </p:spPr>
        </p:pic>
        <p:sp>
          <p:nvSpPr>
            <p:cNvPr id="399369" name="Text Box 9"/>
            <p:cNvSpPr txBox="1">
              <a:spLocks noChangeArrowheads="1"/>
            </p:cNvSpPr>
            <p:nvPr/>
          </p:nvSpPr>
          <p:spPr bwMode="auto">
            <a:xfrm>
              <a:off x="720" y="2688"/>
              <a:ext cx="1680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r>
                <a:rPr lang="en-US"/>
                <a:t>Pipelined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3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Detecting Stall Condition</a:t>
            </a:r>
          </a:p>
        </p:txBody>
      </p:sp>
      <p:sp>
        <p:nvSpPr>
          <p:cNvPr id="439300" name="Rectangle 4"/>
          <p:cNvSpPr>
            <a:spLocks noChangeArrowheads="1"/>
          </p:cNvSpPr>
          <p:nvPr/>
        </p:nvSpPr>
        <p:spPr bwMode="auto">
          <a:xfrm>
            <a:off x="685800" y="1371600"/>
            <a:ext cx="25908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0x000: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irmovq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$10,%rdx</a:t>
            </a:r>
          </a:p>
        </p:txBody>
      </p:sp>
      <p:sp>
        <p:nvSpPr>
          <p:cNvPr id="439301" name="Rectangle 5"/>
          <p:cNvSpPr>
            <a:spLocks noChangeArrowheads="1"/>
          </p:cNvSpPr>
          <p:nvPr/>
        </p:nvSpPr>
        <p:spPr bwMode="auto">
          <a:xfrm>
            <a:off x="3581400" y="990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3CCCC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439302" name="Rectangle 6"/>
          <p:cNvSpPr>
            <a:spLocks noChangeArrowheads="1"/>
          </p:cNvSpPr>
          <p:nvPr/>
        </p:nvSpPr>
        <p:spPr bwMode="auto">
          <a:xfrm>
            <a:off x="4038600" y="990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3CCCC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439303" name="Rectangle 7"/>
          <p:cNvSpPr>
            <a:spLocks noChangeArrowheads="1"/>
          </p:cNvSpPr>
          <p:nvPr/>
        </p:nvSpPr>
        <p:spPr bwMode="auto">
          <a:xfrm>
            <a:off x="4495800" y="990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3CCCC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439304" name="Rectangle 8"/>
          <p:cNvSpPr>
            <a:spLocks noChangeArrowheads="1"/>
          </p:cNvSpPr>
          <p:nvPr/>
        </p:nvSpPr>
        <p:spPr bwMode="auto">
          <a:xfrm>
            <a:off x="4953000" y="990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3CCCC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439305" name="Rectangle 9"/>
          <p:cNvSpPr>
            <a:spLocks noChangeArrowheads="1"/>
          </p:cNvSpPr>
          <p:nvPr/>
        </p:nvSpPr>
        <p:spPr bwMode="auto">
          <a:xfrm>
            <a:off x="5410200" y="990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3CCCC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5</a:t>
            </a:r>
          </a:p>
        </p:txBody>
      </p:sp>
      <p:sp>
        <p:nvSpPr>
          <p:cNvPr id="439306" name="Rectangle 10"/>
          <p:cNvSpPr>
            <a:spLocks noChangeArrowheads="1"/>
          </p:cNvSpPr>
          <p:nvPr/>
        </p:nvSpPr>
        <p:spPr bwMode="auto">
          <a:xfrm>
            <a:off x="5867400" y="990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3CCCC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6</a:t>
            </a:r>
          </a:p>
        </p:txBody>
      </p:sp>
      <p:sp>
        <p:nvSpPr>
          <p:cNvPr id="439307" name="Rectangle 11"/>
          <p:cNvSpPr>
            <a:spLocks noChangeArrowheads="1"/>
          </p:cNvSpPr>
          <p:nvPr/>
        </p:nvSpPr>
        <p:spPr bwMode="auto">
          <a:xfrm>
            <a:off x="6324600" y="990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3CCCC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7</a:t>
            </a:r>
          </a:p>
        </p:txBody>
      </p:sp>
      <p:sp>
        <p:nvSpPr>
          <p:cNvPr id="439308" name="Rectangle 12"/>
          <p:cNvSpPr>
            <a:spLocks noChangeArrowheads="1"/>
          </p:cNvSpPr>
          <p:nvPr/>
        </p:nvSpPr>
        <p:spPr bwMode="auto">
          <a:xfrm>
            <a:off x="6781800" y="990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3CCCC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439309" name="Rectangle 13"/>
          <p:cNvSpPr>
            <a:spLocks noChangeArrowheads="1"/>
          </p:cNvSpPr>
          <p:nvPr/>
        </p:nvSpPr>
        <p:spPr bwMode="auto">
          <a:xfrm>
            <a:off x="7239000" y="990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3CCCC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9</a:t>
            </a:r>
          </a:p>
        </p:txBody>
      </p:sp>
      <p:grpSp>
        <p:nvGrpSpPr>
          <p:cNvPr id="439310" name="Group 14"/>
          <p:cNvGrpSpPr>
            <a:grpSpLocks/>
          </p:cNvGrpSpPr>
          <p:nvPr/>
        </p:nvGrpSpPr>
        <p:grpSpPr bwMode="auto">
          <a:xfrm>
            <a:off x="3581400" y="1371600"/>
            <a:ext cx="2286000" cy="304800"/>
            <a:chOff x="1920" y="1296"/>
            <a:chExt cx="1440" cy="192"/>
          </a:xfrm>
        </p:grpSpPr>
        <p:sp>
          <p:nvSpPr>
            <p:cNvPr id="439311" name="Rectangle 15"/>
            <p:cNvSpPr>
              <a:spLocks noChangeArrowheads="1"/>
            </p:cNvSpPr>
            <p:nvPr/>
          </p:nvSpPr>
          <p:spPr bwMode="auto">
            <a:xfrm>
              <a:off x="1920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439312" name="Rectangle 16"/>
            <p:cNvSpPr>
              <a:spLocks noChangeArrowheads="1"/>
            </p:cNvSpPr>
            <p:nvPr/>
          </p:nvSpPr>
          <p:spPr bwMode="auto">
            <a:xfrm>
              <a:off x="2208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439313" name="Rectangle 17"/>
            <p:cNvSpPr>
              <a:spLocks noChangeArrowheads="1"/>
            </p:cNvSpPr>
            <p:nvPr/>
          </p:nvSpPr>
          <p:spPr bwMode="auto">
            <a:xfrm>
              <a:off x="2496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439314" name="Rectangle 18"/>
            <p:cNvSpPr>
              <a:spLocks noChangeArrowheads="1"/>
            </p:cNvSpPr>
            <p:nvPr/>
          </p:nvSpPr>
          <p:spPr bwMode="auto">
            <a:xfrm>
              <a:off x="2784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M</a:t>
              </a:r>
            </a:p>
          </p:txBody>
        </p:sp>
        <p:sp>
          <p:nvSpPr>
            <p:cNvPr id="439315" name="Rectangle 19"/>
            <p:cNvSpPr>
              <a:spLocks noChangeArrowheads="1"/>
            </p:cNvSpPr>
            <p:nvPr/>
          </p:nvSpPr>
          <p:spPr bwMode="auto">
            <a:xfrm>
              <a:off x="3072" y="1296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W</a:t>
              </a:r>
            </a:p>
          </p:txBody>
        </p:sp>
      </p:grpSp>
      <p:sp>
        <p:nvSpPr>
          <p:cNvPr id="439316" name="Rectangle 20"/>
          <p:cNvSpPr>
            <a:spLocks noChangeArrowheads="1"/>
          </p:cNvSpPr>
          <p:nvPr/>
        </p:nvSpPr>
        <p:spPr bwMode="auto">
          <a:xfrm>
            <a:off x="685800" y="1676400"/>
            <a:ext cx="25908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0x00a: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irmovq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$3,%rax</a:t>
            </a:r>
          </a:p>
        </p:txBody>
      </p:sp>
      <p:sp>
        <p:nvSpPr>
          <p:cNvPr id="439317" name="Rectangle 21"/>
          <p:cNvSpPr>
            <a:spLocks noChangeArrowheads="1"/>
          </p:cNvSpPr>
          <p:nvPr/>
        </p:nvSpPr>
        <p:spPr bwMode="auto">
          <a:xfrm>
            <a:off x="4038600" y="1676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439318" name="Rectangle 22"/>
          <p:cNvSpPr>
            <a:spLocks noChangeArrowheads="1"/>
          </p:cNvSpPr>
          <p:nvPr/>
        </p:nvSpPr>
        <p:spPr bwMode="auto">
          <a:xfrm>
            <a:off x="4495800" y="1676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D</a:t>
            </a:r>
          </a:p>
        </p:txBody>
      </p:sp>
      <p:sp>
        <p:nvSpPr>
          <p:cNvPr id="439319" name="Rectangle 23"/>
          <p:cNvSpPr>
            <a:spLocks noChangeArrowheads="1"/>
          </p:cNvSpPr>
          <p:nvPr/>
        </p:nvSpPr>
        <p:spPr bwMode="auto">
          <a:xfrm>
            <a:off x="4953000" y="1676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439320" name="Rectangle 24"/>
          <p:cNvSpPr>
            <a:spLocks noChangeArrowheads="1"/>
          </p:cNvSpPr>
          <p:nvPr/>
        </p:nvSpPr>
        <p:spPr bwMode="auto">
          <a:xfrm>
            <a:off x="5410200" y="1676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M</a:t>
            </a:r>
          </a:p>
        </p:txBody>
      </p:sp>
      <p:sp>
        <p:nvSpPr>
          <p:cNvPr id="439321" name="Rectangle 25"/>
          <p:cNvSpPr>
            <a:spLocks noChangeArrowheads="1"/>
          </p:cNvSpPr>
          <p:nvPr/>
        </p:nvSpPr>
        <p:spPr bwMode="auto">
          <a:xfrm>
            <a:off x="5867400" y="1676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W</a:t>
            </a:r>
          </a:p>
        </p:txBody>
      </p:sp>
      <p:sp>
        <p:nvSpPr>
          <p:cNvPr id="439322" name="Rectangle 26"/>
          <p:cNvSpPr>
            <a:spLocks noChangeArrowheads="1"/>
          </p:cNvSpPr>
          <p:nvPr/>
        </p:nvSpPr>
        <p:spPr bwMode="auto">
          <a:xfrm>
            <a:off x="685800" y="1981200"/>
            <a:ext cx="25908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0x014: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nop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439323" name="Rectangle 27"/>
          <p:cNvSpPr>
            <a:spLocks noChangeArrowheads="1"/>
          </p:cNvSpPr>
          <p:nvPr/>
        </p:nvSpPr>
        <p:spPr bwMode="auto">
          <a:xfrm>
            <a:off x="4495800" y="1981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439324" name="Rectangle 28"/>
          <p:cNvSpPr>
            <a:spLocks noChangeArrowheads="1"/>
          </p:cNvSpPr>
          <p:nvPr/>
        </p:nvSpPr>
        <p:spPr bwMode="auto">
          <a:xfrm>
            <a:off x="4953000" y="1981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D</a:t>
            </a:r>
          </a:p>
        </p:txBody>
      </p:sp>
      <p:sp>
        <p:nvSpPr>
          <p:cNvPr id="439325" name="Rectangle 29"/>
          <p:cNvSpPr>
            <a:spLocks noChangeArrowheads="1"/>
          </p:cNvSpPr>
          <p:nvPr/>
        </p:nvSpPr>
        <p:spPr bwMode="auto">
          <a:xfrm>
            <a:off x="5410200" y="1981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439326" name="Rectangle 30"/>
          <p:cNvSpPr>
            <a:spLocks noChangeArrowheads="1"/>
          </p:cNvSpPr>
          <p:nvPr/>
        </p:nvSpPr>
        <p:spPr bwMode="auto">
          <a:xfrm>
            <a:off x="5867400" y="1981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M</a:t>
            </a:r>
          </a:p>
        </p:txBody>
      </p:sp>
      <p:sp>
        <p:nvSpPr>
          <p:cNvPr id="439327" name="Rectangle 31"/>
          <p:cNvSpPr>
            <a:spLocks noChangeArrowheads="1"/>
          </p:cNvSpPr>
          <p:nvPr/>
        </p:nvSpPr>
        <p:spPr bwMode="auto">
          <a:xfrm>
            <a:off x="6324600" y="1981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W</a:t>
            </a:r>
          </a:p>
        </p:txBody>
      </p:sp>
      <p:sp>
        <p:nvSpPr>
          <p:cNvPr id="439328" name="Rectangle 32"/>
          <p:cNvSpPr>
            <a:spLocks noChangeArrowheads="1"/>
          </p:cNvSpPr>
          <p:nvPr/>
        </p:nvSpPr>
        <p:spPr bwMode="auto">
          <a:xfrm>
            <a:off x="685800" y="2590800"/>
            <a:ext cx="25908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 </a:t>
            </a:r>
            <a:r>
              <a:rPr kumimoji="0" lang="en-US" sz="1400" b="1" i="1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bubble</a:t>
            </a:r>
          </a:p>
        </p:txBody>
      </p:sp>
      <p:grpSp>
        <p:nvGrpSpPr>
          <p:cNvPr id="439329" name="Group 33"/>
          <p:cNvGrpSpPr>
            <a:grpSpLocks/>
          </p:cNvGrpSpPr>
          <p:nvPr/>
        </p:nvGrpSpPr>
        <p:grpSpPr bwMode="auto">
          <a:xfrm>
            <a:off x="5410200" y="2590800"/>
            <a:ext cx="2286000" cy="609600"/>
            <a:chOff x="2976" y="1008"/>
            <a:chExt cx="1440" cy="384"/>
          </a:xfrm>
        </p:grpSpPr>
        <p:sp>
          <p:nvSpPr>
            <p:cNvPr id="439330" name="Rectangle 34"/>
            <p:cNvSpPr>
              <a:spLocks noChangeArrowheads="1"/>
            </p:cNvSpPr>
            <p:nvPr/>
          </p:nvSpPr>
          <p:spPr bwMode="auto">
            <a:xfrm>
              <a:off x="2976" y="1200"/>
              <a:ext cx="288" cy="192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439331" name="Rectangle 35"/>
            <p:cNvSpPr>
              <a:spLocks noChangeArrowheads="1"/>
            </p:cNvSpPr>
            <p:nvPr/>
          </p:nvSpPr>
          <p:spPr bwMode="auto">
            <a:xfrm>
              <a:off x="3552" y="1008"/>
              <a:ext cx="28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439332" name="Rectangle 36"/>
            <p:cNvSpPr>
              <a:spLocks noChangeArrowheads="1"/>
            </p:cNvSpPr>
            <p:nvPr/>
          </p:nvSpPr>
          <p:spPr bwMode="auto">
            <a:xfrm>
              <a:off x="3840" y="1008"/>
              <a:ext cx="28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M</a:t>
              </a:r>
            </a:p>
          </p:txBody>
        </p:sp>
        <p:sp>
          <p:nvSpPr>
            <p:cNvPr id="439333" name="Rectangle 37"/>
            <p:cNvSpPr>
              <a:spLocks noChangeArrowheads="1"/>
            </p:cNvSpPr>
            <p:nvPr/>
          </p:nvSpPr>
          <p:spPr bwMode="auto">
            <a:xfrm>
              <a:off x="4128" y="1008"/>
              <a:ext cx="288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W</a:t>
              </a:r>
            </a:p>
          </p:txBody>
        </p:sp>
      </p:grpSp>
      <p:sp>
        <p:nvSpPr>
          <p:cNvPr id="439334" name="Rectangle 38"/>
          <p:cNvSpPr>
            <a:spLocks noChangeArrowheads="1"/>
          </p:cNvSpPr>
          <p:nvPr/>
        </p:nvSpPr>
        <p:spPr bwMode="auto">
          <a:xfrm>
            <a:off x="685800" y="2895600"/>
            <a:ext cx="25908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0x016: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addq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%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rdx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,%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rax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439335" name="Rectangle 39"/>
          <p:cNvSpPr>
            <a:spLocks noChangeArrowheads="1"/>
          </p:cNvSpPr>
          <p:nvPr/>
        </p:nvSpPr>
        <p:spPr bwMode="auto">
          <a:xfrm>
            <a:off x="5867400" y="28956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D</a:t>
            </a:r>
          </a:p>
        </p:txBody>
      </p:sp>
      <p:sp>
        <p:nvSpPr>
          <p:cNvPr id="439336" name="Rectangle 40"/>
          <p:cNvSpPr>
            <a:spLocks noChangeArrowheads="1"/>
          </p:cNvSpPr>
          <p:nvPr/>
        </p:nvSpPr>
        <p:spPr bwMode="auto">
          <a:xfrm>
            <a:off x="6324600" y="28956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D</a:t>
            </a:r>
          </a:p>
        </p:txBody>
      </p:sp>
      <p:sp>
        <p:nvSpPr>
          <p:cNvPr id="439337" name="Rectangle 41"/>
          <p:cNvSpPr>
            <a:spLocks noChangeArrowheads="1"/>
          </p:cNvSpPr>
          <p:nvPr/>
        </p:nvSpPr>
        <p:spPr bwMode="auto">
          <a:xfrm>
            <a:off x="6781800" y="28956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439338" name="Rectangle 42"/>
          <p:cNvSpPr>
            <a:spLocks noChangeArrowheads="1"/>
          </p:cNvSpPr>
          <p:nvPr/>
        </p:nvSpPr>
        <p:spPr bwMode="auto">
          <a:xfrm>
            <a:off x="7239000" y="28956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M</a:t>
            </a:r>
          </a:p>
        </p:txBody>
      </p:sp>
      <p:sp>
        <p:nvSpPr>
          <p:cNvPr id="439339" name="Rectangle 43"/>
          <p:cNvSpPr>
            <a:spLocks noChangeArrowheads="1"/>
          </p:cNvSpPr>
          <p:nvPr/>
        </p:nvSpPr>
        <p:spPr bwMode="auto">
          <a:xfrm>
            <a:off x="7696200" y="28956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W</a:t>
            </a:r>
          </a:p>
        </p:txBody>
      </p:sp>
      <p:sp>
        <p:nvSpPr>
          <p:cNvPr id="439340" name="Rectangle 44"/>
          <p:cNvSpPr>
            <a:spLocks noChangeArrowheads="1"/>
          </p:cNvSpPr>
          <p:nvPr/>
        </p:nvSpPr>
        <p:spPr bwMode="auto">
          <a:xfrm>
            <a:off x="685800" y="3200400"/>
            <a:ext cx="25908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0x018: halt</a:t>
            </a:r>
          </a:p>
        </p:txBody>
      </p:sp>
      <p:sp>
        <p:nvSpPr>
          <p:cNvPr id="439341" name="Rectangle 45"/>
          <p:cNvSpPr>
            <a:spLocks noChangeArrowheads="1"/>
          </p:cNvSpPr>
          <p:nvPr/>
        </p:nvSpPr>
        <p:spPr bwMode="auto">
          <a:xfrm>
            <a:off x="6324600" y="3200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439342" name="Rectangle 46"/>
          <p:cNvSpPr>
            <a:spLocks noChangeArrowheads="1"/>
          </p:cNvSpPr>
          <p:nvPr/>
        </p:nvSpPr>
        <p:spPr bwMode="auto">
          <a:xfrm>
            <a:off x="6781800" y="3200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D</a:t>
            </a:r>
          </a:p>
        </p:txBody>
      </p:sp>
      <p:sp>
        <p:nvSpPr>
          <p:cNvPr id="439343" name="Rectangle 47"/>
          <p:cNvSpPr>
            <a:spLocks noChangeArrowheads="1"/>
          </p:cNvSpPr>
          <p:nvPr/>
        </p:nvSpPr>
        <p:spPr bwMode="auto">
          <a:xfrm>
            <a:off x="7239000" y="3200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439344" name="Rectangle 48"/>
          <p:cNvSpPr>
            <a:spLocks noChangeArrowheads="1"/>
          </p:cNvSpPr>
          <p:nvPr/>
        </p:nvSpPr>
        <p:spPr bwMode="auto">
          <a:xfrm>
            <a:off x="7696200" y="3200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M</a:t>
            </a:r>
          </a:p>
        </p:txBody>
      </p:sp>
      <p:sp>
        <p:nvSpPr>
          <p:cNvPr id="439345" name="Rectangle 49"/>
          <p:cNvSpPr>
            <a:spLocks noChangeArrowheads="1"/>
          </p:cNvSpPr>
          <p:nvPr/>
        </p:nvSpPr>
        <p:spPr bwMode="auto">
          <a:xfrm>
            <a:off x="8153400" y="3200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W</a:t>
            </a:r>
          </a:p>
        </p:txBody>
      </p:sp>
      <p:sp>
        <p:nvSpPr>
          <p:cNvPr id="439346" name="Rectangle 50"/>
          <p:cNvSpPr>
            <a:spLocks noChangeArrowheads="1"/>
          </p:cNvSpPr>
          <p:nvPr/>
        </p:nvSpPr>
        <p:spPr bwMode="auto">
          <a:xfrm>
            <a:off x="7696200" y="990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3CCCC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10</a:t>
            </a:r>
          </a:p>
        </p:txBody>
      </p:sp>
      <p:sp>
        <p:nvSpPr>
          <p:cNvPr id="439347" name="Rectangle 51"/>
          <p:cNvSpPr>
            <a:spLocks noChangeArrowheads="1"/>
          </p:cNvSpPr>
          <p:nvPr/>
        </p:nvSpPr>
        <p:spPr bwMode="auto">
          <a:xfrm>
            <a:off x="685800" y="1066800"/>
            <a:ext cx="25908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# demo-h2.ys</a:t>
            </a:r>
          </a:p>
        </p:txBody>
      </p:sp>
      <p:sp>
        <p:nvSpPr>
          <p:cNvPr id="439348" name="Freeform 52"/>
          <p:cNvSpPr>
            <a:spLocks/>
          </p:cNvSpPr>
          <p:nvPr/>
        </p:nvSpPr>
        <p:spPr bwMode="auto">
          <a:xfrm>
            <a:off x="6172200" y="2743200"/>
            <a:ext cx="152400" cy="1524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0" y="0"/>
              </a:cxn>
              <a:cxn ang="0">
                <a:pos x="96" y="0"/>
              </a:cxn>
            </a:cxnLst>
            <a:rect l="0" t="0" r="r" b="b"/>
            <a:pathLst>
              <a:path w="96" h="240">
                <a:moveTo>
                  <a:pt x="0" y="240"/>
                </a:moveTo>
                <a:lnTo>
                  <a:pt x="0" y="0"/>
                </a:lnTo>
                <a:lnTo>
                  <a:pt x="96" y="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39349" name="Rectangle 53"/>
          <p:cNvSpPr>
            <a:spLocks noChangeArrowheads="1"/>
          </p:cNvSpPr>
          <p:nvPr/>
        </p:nvSpPr>
        <p:spPr bwMode="auto">
          <a:xfrm>
            <a:off x="5867400" y="3200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439350" name="Rectangle 54"/>
          <p:cNvSpPr>
            <a:spLocks noChangeArrowheads="1"/>
          </p:cNvSpPr>
          <p:nvPr/>
        </p:nvSpPr>
        <p:spPr bwMode="auto">
          <a:xfrm>
            <a:off x="4953000" y="22860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439351" name="Rectangle 55"/>
          <p:cNvSpPr>
            <a:spLocks noChangeArrowheads="1"/>
          </p:cNvSpPr>
          <p:nvPr/>
        </p:nvSpPr>
        <p:spPr bwMode="auto">
          <a:xfrm>
            <a:off x="5410200" y="22860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D</a:t>
            </a:r>
          </a:p>
        </p:txBody>
      </p:sp>
      <p:sp>
        <p:nvSpPr>
          <p:cNvPr id="439352" name="Rectangle 56"/>
          <p:cNvSpPr>
            <a:spLocks noChangeArrowheads="1"/>
          </p:cNvSpPr>
          <p:nvPr/>
        </p:nvSpPr>
        <p:spPr bwMode="auto">
          <a:xfrm>
            <a:off x="5867400" y="22860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439353" name="Rectangle 57"/>
          <p:cNvSpPr>
            <a:spLocks noChangeArrowheads="1"/>
          </p:cNvSpPr>
          <p:nvPr/>
        </p:nvSpPr>
        <p:spPr bwMode="auto">
          <a:xfrm>
            <a:off x="6324600" y="22860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M</a:t>
            </a:r>
          </a:p>
        </p:txBody>
      </p:sp>
      <p:sp>
        <p:nvSpPr>
          <p:cNvPr id="439354" name="Rectangle 58"/>
          <p:cNvSpPr>
            <a:spLocks noChangeArrowheads="1"/>
          </p:cNvSpPr>
          <p:nvPr/>
        </p:nvSpPr>
        <p:spPr bwMode="auto">
          <a:xfrm>
            <a:off x="6781800" y="22860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W</a:t>
            </a:r>
          </a:p>
        </p:txBody>
      </p:sp>
      <p:sp>
        <p:nvSpPr>
          <p:cNvPr id="439355" name="Rectangle 59"/>
          <p:cNvSpPr>
            <a:spLocks noChangeArrowheads="1"/>
          </p:cNvSpPr>
          <p:nvPr/>
        </p:nvSpPr>
        <p:spPr bwMode="auto">
          <a:xfrm>
            <a:off x="685800" y="2286000"/>
            <a:ext cx="25908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0x015: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nop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439356" name="Rectangle 60"/>
          <p:cNvSpPr>
            <a:spLocks noChangeArrowheads="1"/>
          </p:cNvSpPr>
          <p:nvPr/>
        </p:nvSpPr>
        <p:spPr bwMode="auto">
          <a:xfrm>
            <a:off x="8153400" y="990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3CCCC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11</a:t>
            </a:r>
          </a:p>
        </p:txBody>
      </p:sp>
      <p:sp>
        <p:nvSpPr>
          <p:cNvPr id="439357" name="Line 61"/>
          <p:cNvSpPr>
            <a:spLocks noChangeShapeType="1"/>
          </p:cNvSpPr>
          <p:nvPr/>
        </p:nvSpPr>
        <p:spPr bwMode="auto">
          <a:xfrm flipH="1">
            <a:off x="5181600" y="3492500"/>
            <a:ext cx="68580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39358" name="Line 62"/>
          <p:cNvSpPr>
            <a:spLocks noChangeShapeType="1"/>
          </p:cNvSpPr>
          <p:nvPr/>
        </p:nvSpPr>
        <p:spPr bwMode="auto">
          <a:xfrm>
            <a:off x="6324600" y="3492500"/>
            <a:ext cx="685800" cy="622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grpSp>
        <p:nvGrpSpPr>
          <p:cNvPr id="439368" name="Group 72"/>
          <p:cNvGrpSpPr>
            <a:grpSpLocks/>
          </p:cNvGrpSpPr>
          <p:nvPr/>
        </p:nvGrpSpPr>
        <p:grpSpPr bwMode="auto">
          <a:xfrm>
            <a:off x="5181600" y="3733800"/>
            <a:ext cx="1828800" cy="2971800"/>
            <a:chOff x="2880" y="2440"/>
            <a:chExt cx="1152" cy="1872"/>
          </a:xfrm>
        </p:grpSpPr>
        <p:sp>
          <p:nvSpPr>
            <p:cNvPr id="439359" name="Rectangle 63"/>
            <p:cNvSpPr>
              <a:spLocks noChangeArrowheads="1"/>
            </p:cNvSpPr>
            <p:nvPr/>
          </p:nvSpPr>
          <p:spPr bwMode="auto">
            <a:xfrm>
              <a:off x="2880" y="2440"/>
              <a:ext cx="115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Cycle 6</a:t>
              </a:r>
            </a:p>
          </p:txBody>
        </p:sp>
        <p:sp>
          <p:nvSpPr>
            <p:cNvPr id="439360" name="Rectangle 64"/>
            <p:cNvSpPr>
              <a:spLocks noChangeArrowheads="1"/>
            </p:cNvSpPr>
            <p:nvPr/>
          </p:nvSpPr>
          <p:spPr bwMode="auto">
            <a:xfrm>
              <a:off x="2880" y="2680"/>
              <a:ext cx="1152" cy="62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W</a:t>
              </a:r>
            </a:p>
          </p:txBody>
        </p:sp>
        <p:sp>
          <p:nvSpPr>
            <p:cNvPr id="439362" name="Rectangle 66"/>
            <p:cNvSpPr>
              <a:spLocks noChangeArrowheads="1"/>
            </p:cNvSpPr>
            <p:nvPr/>
          </p:nvSpPr>
          <p:spPr bwMode="auto">
            <a:xfrm>
              <a:off x="2880" y="3688"/>
              <a:ext cx="1152" cy="62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439364" name="Rectangle 68"/>
            <p:cNvSpPr>
              <a:spLocks noChangeArrowheads="1"/>
            </p:cNvSpPr>
            <p:nvPr/>
          </p:nvSpPr>
          <p:spPr bwMode="auto">
            <a:xfrm>
              <a:off x="3343" y="3312"/>
              <a:ext cx="161" cy="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•</a:t>
              </a:r>
            </a:p>
            <a:p>
              <a:pPr marL="0" marR="0" lvl="0" indent="0" algn="l" defTabSz="914400" rtl="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•</a:t>
              </a:r>
            </a:p>
            <a:p>
              <a:pPr marL="0" marR="0" lvl="0" indent="0" algn="l" defTabSz="914400" rtl="0" eaLnBrk="1" fontAlgn="base" latinLnBrk="0" hangingPunct="1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•</a:t>
              </a:r>
            </a:p>
          </p:txBody>
        </p:sp>
        <p:sp>
          <p:nvSpPr>
            <p:cNvPr id="439365" name="Rectangle 69"/>
            <p:cNvSpPr>
              <a:spLocks noChangeArrowheads="1"/>
            </p:cNvSpPr>
            <p:nvPr/>
          </p:nvSpPr>
          <p:spPr bwMode="auto">
            <a:xfrm>
              <a:off x="2880" y="2920"/>
              <a:ext cx="1152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W_dstE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 = 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%</a:t>
              </a: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rax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W_valE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 = 3</a:t>
              </a:r>
            </a:p>
          </p:txBody>
        </p:sp>
        <p:sp>
          <p:nvSpPr>
            <p:cNvPr id="439366" name="Rectangle 70"/>
            <p:cNvSpPr>
              <a:spLocks noChangeArrowheads="1"/>
            </p:cNvSpPr>
            <p:nvPr/>
          </p:nvSpPr>
          <p:spPr bwMode="auto">
            <a:xfrm>
              <a:off x="2880" y="3928"/>
              <a:ext cx="76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srcA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 =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%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rdx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srcB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 = 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%</a:t>
              </a: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rax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0796144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152400"/>
            <a:ext cx="8704262" cy="779463"/>
          </a:xfrm>
        </p:spPr>
        <p:txBody>
          <a:bodyPr/>
          <a:lstStyle/>
          <a:p>
            <a:r>
              <a:rPr lang="en-US"/>
              <a:t>Stalling X3</a:t>
            </a:r>
          </a:p>
        </p:txBody>
      </p:sp>
      <p:sp>
        <p:nvSpPr>
          <p:cNvPr id="441405" name="Rectangle 61"/>
          <p:cNvSpPr>
            <a:spLocks noChangeArrowheads="1"/>
          </p:cNvSpPr>
          <p:nvPr/>
        </p:nvSpPr>
        <p:spPr bwMode="auto">
          <a:xfrm>
            <a:off x="685800" y="1295400"/>
            <a:ext cx="25908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0x000: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irmovq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$10,%rdx</a:t>
            </a:r>
          </a:p>
        </p:txBody>
      </p:sp>
      <p:sp>
        <p:nvSpPr>
          <p:cNvPr id="441406" name="Rectangle 62"/>
          <p:cNvSpPr>
            <a:spLocks noChangeArrowheads="1"/>
          </p:cNvSpPr>
          <p:nvPr/>
        </p:nvSpPr>
        <p:spPr bwMode="auto">
          <a:xfrm>
            <a:off x="3581400" y="9144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3CCCC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441407" name="Rectangle 63"/>
          <p:cNvSpPr>
            <a:spLocks noChangeArrowheads="1"/>
          </p:cNvSpPr>
          <p:nvPr/>
        </p:nvSpPr>
        <p:spPr bwMode="auto">
          <a:xfrm>
            <a:off x="4038600" y="9144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3CCCC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441408" name="Rectangle 64"/>
          <p:cNvSpPr>
            <a:spLocks noChangeArrowheads="1"/>
          </p:cNvSpPr>
          <p:nvPr/>
        </p:nvSpPr>
        <p:spPr bwMode="auto">
          <a:xfrm>
            <a:off x="4495800" y="9144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3CCCC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441409" name="Rectangle 65"/>
          <p:cNvSpPr>
            <a:spLocks noChangeArrowheads="1"/>
          </p:cNvSpPr>
          <p:nvPr/>
        </p:nvSpPr>
        <p:spPr bwMode="auto">
          <a:xfrm>
            <a:off x="4953000" y="9144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3CCCC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441410" name="Rectangle 66"/>
          <p:cNvSpPr>
            <a:spLocks noChangeArrowheads="1"/>
          </p:cNvSpPr>
          <p:nvPr/>
        </p:nvSpPr>
        <p:spPr bwMode="auto">
          <a:xfrm>
            <a:off x="5410200" y="9144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3CCCC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5</a:t>
            </a:r>
          </a:p>
        </p:txBody>
      </p:sp>
      <p:sp>
        <p:nvSpPr>
          <p:cNvPr id="441411" name="Rectangle 67"/>
          <p:cNvSpPr>
            <a:spLocks noChangeArrowheads="1"/>
          </p:cNvSpPr>
          <p:nvPr/>
        </p:nvSpPr>
        <p:spPr bwMode="auto">
          <a:xfrm>
            <a:off x="5867400" y="9144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3CCCC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6</a:t>
            </a:r>
          </a:p>
        </p:txBody>
      </p:sp>
      <p:sp>
        <p:nvSpPr>
          <p:cNvPr id="441412" name="Rectangle 68"/>
          <p:cNvSpPr>
            <a:spLocks noChangeArrowheads="1"/>
          </p:cNvSpPr>
          <p:nvPr/>
        </p:nvSpPr>
        <p:spPr bwMode="auto">
          <a:xfrm>
            <a:off x="6324600" y="9144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3CCCC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7</a:t>
            </a:r>
          </a:p>
        </p:txBody>
      </p:sp>
      <p:sp>
        <p:nvSpPr>
          <p:cNvPr id="441413" name="Rectangle 69"/>
          <p:cNvSpPr>
            <a:spLocks noChangeArrowheads="1"/>
          </p:cNvSpPr>
          <p:nvPr/>
        </p:nvSpPr>
        <p:spPr bwMode="auto">
          <a:xfrm>
            <a:off x="6781800" y="9144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3CCCC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441414" name="Rectangle 70"/>
          <p:cNvSpPr>
            <a:spLocks noChangeArrowheads="1"/>
          </p:cNvSpPr>
          <p:nvPr/>
        </p:nvSpPr>
        <p:spPr bwMode="auto">
          <a:xfrm>
            <a:off x="7239000" y="9144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3CCCC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9</a:t>
            </a:r>
          </a:p>
        </p:txBody>
      </p:sp>
      <p:sp>
        <p:nvSpPr>
          <p:cNvPr id="441415" name="Rectangle 71"/>
          <p:cNvSpPr>
            <a:spLocks noChangeArrowheads="1"/>
          </p:cNvSpPr>
          <p:nvPr/>
        </p:nvSpPr>
        <p:spPr bwMode="auto">
          <a:xfrm>
            <a:off x="3581400" y="1295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441416" name="Rectangle 72"/>
          <p:cNvSpPr>
            <a:spLocks noChangeArrowheads="1"/>
          </p:cNvSpPr>
          <p:nvPr/>
        </p:nvSpPr>
        <p:spPr bwMode="auto">
          <a:xfrm>
            <a:off x="4038600" y="1295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D</a:t>
            </a:r>
          </a:p>
        </p:txBody>
      </p:sp>
      <p:sp>
        <p:nvSpPr>
          <p:cNvPr id="441417" name="Rectangle 73"/>
          <p:cNvSpPr>
            <a:spLocks noChangeArrowheads="1"/>
          </p:cNvSpPr>
          <p:nvPr/>
        </p:nvSpPr>
        <p:spPr bwMode="auto">
          <a:xfrm>
            <a:off x="4495800" y="1295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441418" name="Rectangle 74"/>
          <p:cNvSpPr>
            <a:spLocks noChangeArrowheads="1"/>
          </p:cNvSpPr>
          <p:nvPr/>
        </p:nvSpPr>
        <p:spPr bwMode="auto">
          <a:xfrm>
            <a:off x="4953000" y="1295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M</a:t>
            </a:r>
          </a:p>
        </p:txBody>
      </p:sp>
      <p:sp>
        <p:nvSpPr>
          <p:cNvPr id="441419" name="Rectangle 75"/>
          <p:cNvSpPr>
            <a:spLocks noChangeArrowheads="1"/>
          </p:cNvSpPr>
          <p:nvPr/>
        </p:nvSpPr>
        <p:spPr bwMode="auto">
          <a:xfrm>
            <a:off x="5410200" y="1295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W</a:t>
            </a:r>
          </a:p>
        </p:txBody>
      </p:sp>
      <p:sp>
        <p:nvSpPr>
          <p:cNvPr id="441420" name="Rectangle 76"/>
          <p:cNvSpPr>
            <a:spLocks noChangeArrowheads="1"/>
          </p:cNvSpPr>
          <p:nvPr/>
        </p:nvSpPr>
        <p:spPr bwMode="auto">
          <a:xfrm>
            <a:off x="685800" y="1600200"/>
            <a:ext cx="25908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0x00a: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irmovq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$3,%rax</a:t>
            </a:r>
          </a:p>
        </p:txBody>
      </p:sp>
      <p:sp>
        <p:nvSpPr>
          <p:cNvPr id="441421" name="Rectangle 77"/>
          <p:cNvSpPr>
            <a:spLocks noChangeArrowheads="1"/>
          </p:cNvSpPr>
          <p:nvPr/>
        </p:nvSpPr>
        <p:spPr bwMode="auto">
          <a:xfrm>
            <a:off x="4038600" y="1600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441422" name="Rectangle 78"/>
          <p:cNvSpPr>
            <a:spLocks noChangeArrowheads="1"/>
          </p:cNvSpPr>
          <p:nvPr/>
        </p:nvSpPr>
        <p:spPr bwMode="auto">
          <a:xfrm>
            <a:off x="4495800" y="1600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D</a:t>
            </a:r>
          </a:p>
        </p:txBody>
      </p:sp>
      <p:sp>
        <p:nvSpPr>
          <p:cNvPr id="441423" name="Rectangle 79"/>
          <p:cNvSpPr>
            <a:spLocks noChangeArrowheads="1"/>
          </p:cNvSpPr>
          <p:nvPr/>
        </p:nvSpPr>
        <p:spPr bwMode="auto">
          <a:xfrm>
            <a:off x="4953000" y="1600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441424" name="Rectangle 80"/>
          <p:cNvSpPr>
            <a:spLocks noChangeArrowheads="1"/>
          </p:cNvSpPr>
          <p:nvPr/>
        </p:nvSpPr>
        <p:spPr bwMode="auto">
          <a:xfrm>
            <a:off x="5410200" y="1600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M</a:t>
            </a:r>
          </a:p>
        </p:txBody>
      </p:sp>
      <p:sp>
        <p:nvSpPr>
          <p:cNvPr id="441425" name="Rectangle 81"/>
          <p:cNvSpPr>
            <a:spLocks noChangeArrowheads="1"/>
          </p:cNvSpPr>
          <p:nvPr/>
        </p:nvSpPr>
        <p:spPr bwMode="auto">
          <a:xfrm>
            <a:off x="5867400" y="1600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W</a:t>
            </a:r>
          </a:p>
        </p:txBody>
      </p:sp>
      <p:sp>
        <p:nvSpPr>
          <p:cNvPr id="441426" name="Rectangle 82"/>
          <p:cNvSpPr>
            <a:spLocks noChangeArrowheads="1"/>
          </p:cNvSpPr>
          <p:nvPr/>
        </p:nvSpPr>
        <p:spPr bwMode="auto">
          <a:xfrm>
            <a:off x="685800" y="1905000"/>
            <a:ext cx="25908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 </a:t>
            </a:r>
            <a:r>
              <a:rPr kumimoji="0" lang="en-US" sz="1400" b="1" i="1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bubble</a:t>
            </a:r>
          </a:p>
        </p:txBody>
      </p:sp>
      <p:sp>
        <p:nvSpPr>
          <p:cNvPr id="441427" name="Rectangle 83"/>
          <p:cNvSpPr>
            <a:spLocks noChangeArrowheads="1"/>
          </p:cNvSpPr>
          <p:nvPr/>
        </p:nvSpPr>
        <p:spPr bwMode="auto">
          <a:xfrm>
            <a:off x="4495800" y="2819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441428" name="Rectangle 84"/>
          <p:cNvSpPr>
            <a:spLocks noChangeArrowheads="1"/>
          </p:cNvSpPr>
          <p:nvPr/>
        </p:nvSpPr>
        <p:spPr bwMode="auto">
          <a:xfrm>
            <a:off x="5410200" y="19050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441429" name="Rectangle 85"/>
          <p:cNvSpPr>
            <a:spLocks noChangeArrowheads="1"/>
          </p:cNvSpPr>
          <p:nvPr/>
        </p:nvSpPr>
        <p:spPr bwMode="auto">
          <a:xfrm>
            <a:off x="5867400" y="19050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M</a:t>
            </a:r>
          </a:p>
        </p:txBody>
      </p:sp>
      <p:sp>
        <p:nvSpPr>
          <p:cNvPr id="441430" name="Rectangle 86"/>
          <p:cNvSpPr>
            <a:spLocks noChangeArrowheads="1"/>
          </p:cNvSpPr>
          <p:nvPr/>
        </p:nvSpPr>
        <p:spPr bwMode="auto">
          <a:xfrm>
            <a:off x="6324600" y="19050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W</a:t>
            </a:r>
          </a:p>
        </p:txBody>
      </p:sp>
      <p:sp>
        <p:nvSpPr>
          <p:cNvPr id="441431" name="Rectangle 87"/>
          <p:cNvSpPr>
            <a:spLocks noChangeArrowheads="1"/>
          </p:cNvSpPr>
          <p:nvPr/>
        </p:nvSpPr>
        <p:spPr bwMode="auto">
          <a:xfrm>
            <a:off x="685800" y="2209800"/>
            <a:ext cx="25908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 </a:t>
            </a:r>
            <a:r>
              <a:rPr kumimoji="0" lang="en-US" sz="1400" b="1" i="1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bubble</a:t>
            </a:r>
          </a:p>
        </p:txBody>
      </p:sp>
      <p:sp>
        <p:nvSpPr>
          <p:cNvPr id="441432" name="Rectangle 88"/>
          <p:cNvSpPr>
            <a:spLocks noChangeArrowheads="1"/>
          </p:cNvSpPr>
          <p:nvPr/>
        </p:nvSpPr>
        <p:spPr bwMode="auto">
          <a:xfrm>
            <a:off x="4953000" y="2819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D</a:t>
            </a:r>
          </a:p>
        </p:txBody>
      </p:sp>
      <p:sp>
        <p:nvSpPr>
          <p:cNvPr id="441433" name="Rectangle 89"/>
          <p:cNvSpPr>
            <a:spLocks noChangeArrowheads="1"/>
          </p:cNvSpPr>
          <p:nvPr/>
        </p:nvSpPr>
        <p:spPr bwMode="auto">
          <a:xfrm>
            <a:off x="5867400" y="22098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441434" name="Rectangle 90"/>
          <p:cNvSpPr>
            <a:spLocks noChangeArrowheads="1"/>
          </p:cNvSpPr>
          <p:nvPr/>
        </p:nvSpPr>
        <p:spPr bwMode="auto">
          <a:xfrm>
            <a:off x="6324600" y="22098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M</a:t>
            </a:r>
          </a:p>
        </p:txBody>
      </p:sp>
      <p:sp>
        <p:nvSpPr>
          <p:cNvPr id="441435" name="Rectangle 91"/>
          <p:cNvSpPr>
            <a:spLocks noChangeArrowheads="1"/>
          </p:cNvSpPr>
          <p:nvPr/>
        </p:nvSpPr>
        <p:spPr bwMode="auto">
          <a:xfrm>
            <a:off x="6781800" y="22098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W</a:t>
            </a:r>
          </a:p>
        </p:txBody>
      </p:sp>
      <p:sp>
        <p:nvSpPr>
          <p:cNvPr id="441436" name="Rectangle 92"/>
          <p:cNvSpPr>
            <a:spLocks noChangeArrowheads="1"/>
          </p:cNvSpPr>
          <p:nvPr/>
        </p:nvSpPr>
        <p:spPr bwMode="auto">
          <a:xfrm>
            <a:off x="685800" y="2819400"/>
            <a:ext cx="25908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0x014: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addq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%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rdx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,%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rax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441437" name="Rectangle 93"/>
          <p:cNvSpPr>
            <a:spLocks noChangeArrowheads="1"/>
          </p:cNvSpPr>
          <p:nvPr/>
        </p:nvSpPr>
        <p:spPr bwMode="auto">
          <a:xfrm>
            <a:off x="5410200" y="2819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D</a:t>
            </a:r>
          </a:p>
        </p:txBody>
      </p:sp>
      <p:sp>
        <p:nvSpPr>
          <p:cNvPr id="441438" name="Rectangle 94"/>
          <p:cNvSpPr>
            <a:spLocks noChangeArrowheads="1"/>
          </p:cNvSpPr>
          <p:nvPr/>
        </p:nvSpPr>
        <p:spPr bwMode="auto">
          <a:xfrm>
            <a:off x="6324600" y="2819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D</a:t>
            </a:r>
          </a:p>
        </p:txBody>
      </p:sp>
      <p:sp>
        <p:nvSpPr>
          <p:cNvPr id="441439" name="Rectangle 95"/>
          <p:cNvSpPr>
            <a:spLocks noChangeArrowheads="1"/>
          </p:cNvSpPr>
          <p:nvPr/>
        </p:nvSpPr>
        <p:spPr bwMode="auto">
          <a:xfrm>
            <a:off x="6781800" y="2819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441440" name="Rectangle 96"/>
          <p:cNvSpPr>
            <a:spLocks noChangeArrowheads="1"/>
          </p:cNvSpPr>
          <p:nvPr/>
        </p:nvSpPr>
        <p:spPr bwMode="auto">
          <a:xfrm>
            <a:off x="7239000" y="2819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M</a:t>
            </a:r>
          </a:p>
        </p:txBody>
      </p:sp>
      <p:sp>
        <p:nvSpPr>
          <p:cNvPr id="441441" name="Rectangle 97"/>
          <p:cNvSpPr>
            <a:spLocks noChangeArrowheads="1"/>
          </p:cNvSpPr>
          <p:nvPr/>
        </p:nvSpPr>
        <p:spPr bwMode="auto">
          <a:xfrm>
            <a:off x="7696200" y="2819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W</a:t>
            </a:r>
          </a:p>
        </p:txBody>
      </p:sp>
      <p:sp>
        <p:nvSpPr>
          <p:cNvPr id="441442" name="Rectangle 98"/>
          <p:cNvSpPr>
            <a:spLocks noChangeArrowheads="1"/>
          </p:cNvSpPr>
          <p:nvPr/>
        </p:nvSpPr>
        <p:spPr bwMode="auto">
          <a:xfrm>
            <a:off x="685800" y="3124200"/>
            <a:ext cx="25908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0x016: halt</a:t>
            </a:r>
          </a:p>
        </p:txBody>
      </p:sp>
      <p:sp>
        <p:nvSpPr>
          <p:cNvPr id="441443" name="Rectangle 99"/>
          <p:cNvSpPr>
            <a:spLocks noChangeArrowheads="1"/>
          </p:cNvSpPr>
          <p:nvPr/>
        </p:nvSpPr>
        <p:spPr bwMode="auto">
          <a:xfrm>
            <a:off x="6324600" y="3124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441444" name="Rectangle 100"/>
          <p:cNvSpPr>
            <a:spLocks noChangeArrowheads="1"/>
          </p:cNvSpPr>
          <p:nvPr/>
        </p:nvSpPr>
        <p:spPr bwMode="auto">
          <a:xfrm>
            <a:off x="6781800" y="3124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D</a:t>
            </a:r>
          </a:p>
        </p:txBody>
      </p:sp>
      <p:sp>
        <p:nvSpPr>
          <p:cNvPr id="441445" name="Rectangle 101"/>
          <p:cNvSpPr>
            <a:spLocks noChangeArrowheads="1"/>
          </p:cNvSpPr>
          <p:nvPr/>
        </p:nvSpPr>
        <p:spPr bwMode="auto">
          <a:xfrm>
            <a:off x="7239000" y="3124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441446" name="Rectangle 102"/>
          <p:cNvSpPr>
            <a:spLocks noChangeArrowheads="1"/>
          </p:cNvSpPr>
          <p:nvPr/>
        </p:nvSpPr>
        <p:spPr bwMode="auto">
          <a:xfrm>
            <a:off x="7696200" y="3124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M</a:t>
            </a:r>
          </a:p>
        </p:txBody>
      </p:sp>
      <p:sp>
        <p:nvSpPr>
          <p:cNvPr id="441447" name="Rectangle 103"/>
          <p:cNvSpPr>
            <a:spLocks noChangeArrowheads="1"/>
          </p:cNvSpPr>
          <p:nvPr/>
        </p:nvSpPr>
        <p:spPr bwMode="auto">
          <a:xfrm>
            <a:off x="8153400" y="3124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W</a:t>
            </a:r>
          </a:p>
        </p:txBody>
      </p:sp>
      <p:sp>
        <p:nvSpPr>
          <p:cNvPr id="441448" name="Rectangle 104"/>
          <p:cNvSpPr>
            <a:spLocks noChangeArrowheads="1"/>
          </p:cNvSpPr>
          <p:nvPr/>
        </p:nvSpPr>
        <p:spPr bwMode="auto">
          <a:xfrm>
            <a:off x="7696200" y="9144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3CCCC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10</a:t>
            </a:r>
          </a:p>
        </p:txBody>
      </p:sp>
      <p:sp>
        <p:nvSpPr>
          <p:cNvPr id="441449" name="Rectangle 105"/>
          <p:cNvSpPr>
            <a:spLocks noChangeArrowheads="1"/>
          </p:cNvSpPr>
          <p:nvPr/>
        </p:nvSpPr>
        <p:spPr bwMode="auto">
          <a:xfrm>
            <a:off x="685800" y="990600"/>
            <a:ext cx="25908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# demo-h0.ys</a:t>
            </a:r>
          </a:p>
        </p:txBody>
      </p:sp>
      <p:sp>
        <p:nvSpPr>
          <p:cNvPr id="441450" name="Freeform 106"/>
          <p:cNvSpPr>
            <a:spLocks/>
          </p:cNvSpPr>
          <p:nvPr/>
        </p:nvSpPr>
        <p:spPr bwMode="auto">
          <a:xfrm>
            <a:off x="5257800" y="2057400"/>
            <a:ext cx="152400" cy="7620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0" y="0"/>
              </a:cxn>
              <a:cxn ang="0">
                <a:pos x="96" y="0"/>
              </a:cxn>
            </a:cxnLst>
            <a:rect l="0" t="0" r="r" b="b"/>
            <a:pathLst>
              <a:path w="96" h="240">
                <a:moveTo>
                  <a:pt x="0" y="240"/>
                </a:moveTo>
                <a:lnTo>
                  <a:pt x="0" y="0"/>
                </a:lnTo>
                <a:lnTo>
                  <a:pt x="96" y="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41451" name="Freeform 107"/>
          <p:cNvSpPr>
            <a:spLocks/>
          </p:cNvSpPr>
          <p:nvPr/>
        </p:nvSpPr>
        <p:spPr bwMode="auto">
          <a:xfrm>
            <a:off x="5715000" y="2362200"/>
            <a:ext cx="152400" cy="4572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0" y="0"/>
              </a:cxn>
              <a:cxn ang="0">
                <a:pos x="96" y="0"/>
              </a:cxn>
            </a:cxnLst>
            <a:rect l="0" t="0" r="r" b="b"/>
            <a:pathLst>
              <a:path w="96" h="240">
                <a:moveTo>
                  <a:pt x="0" y="240"/>
                </a:moveTo>
                <a:lnTo>
                  <a:pt x="0" y="0"/>
                </a:lnTo>
                <a:lnTo>
                  <a:pt x="96" y="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41452" name="Rectangle 108"/>
          <p:cNvSpPr>
            <a:spLocks noChangeArrowheads="1"/>
          </p:cNvSpPr>
          <p:nvPr/>
        </p:nvSpPr>
        <p:spPr bwMode="auto">
          <a:xfrm>
            <a:off x="4953000" y="3124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441453" name="Rectangle 109"/>
          <p:cNvSpPr>
            <a:spLocks noChangeArrowheads="1"/>
          </p:cNvSpPr>
          <p:nvPr/>
        </p:nvSpPr>
        <p:spPr bwMode="auto">
          <a:xfrm>
            <a:off x="5410200" y="3124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441454" name="Rectangle 110"/>
          <p:cNvSpPr>
            <a:spLocks noChangeArrowheads="1"/>
          </p:cNvSpPr>
          <p:nvPr/>
        </p:nvSpPr>
        <p:spPr bwMode="auto">
          <a:xfrm>
            <a:off x="5867400" y="28194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D</a:t>
            </a:r>
          </a:p>
        </p:txBody>
      </p:sp>
      <p:sp>
        <p:nvSpPr>
          <p:cNvPr id="441455" name="Rectangle 111"/>
          <p:cNvSpPr>
            <a:spLocks noChangeArrowheads="1"/>
          </p:cNvSpPr>
          <p:nvPr/>
        </p:nvSpPr>
        <p:spPr bwMode="auto">
          <a:xfrm>
            <a:off x="5867400" y="3124200"/>
            <a:ext cx="457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F</a:t>
            </a:r>
          </a:p>
        </p:txBody>
      </p:sp>
      <p:sp>
        <p:nvSpPr>
          <p:cNvPr id="441456" name="Rectangle 112"/>
          <p:cNvSpPr>
            <a:spLocks noChangeArrowheads="1"/>
          </p:cNvSpPr>
          <p:nvPr/>
        </p:nvSpPr>
        <p:spPr bwMode="auto">
          <a:xfrm>
            <a:off x="6324600" y="2514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E</a:t>
            </a:r>
          </a:p>
        </p:txBody>
      </p:sp>
      <p:sp>
        <p:nvSpPr>
          <p:cNvPr id="441457" name="Rectangle 113"/>
          <p:cNvSpPr>
            <a:spLocks noChangeArrowheads="1"/>
          </p:cNvSpPr>
          <p:nvPr/>
        </p:nvSpPr>
        <p:spPr bwMode="auto">
          <a:xfrm>
            <a:off x="6781800" y="2514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M</a:t>
            </a:r>
          </a:p>
        </p:txBody>
      </p:sp>
      <p:sp>
        <p:nvSpPr>
          <p:cNvPr id="441458" name="Rectangle 114"/>
          <p:cNvSpPr>
            <a:spLocks noChangeArrowheads="1"/>
          </p:cNvSpPr>
          <p:nvPr/>
        </p:nvSpPr>
        <p:spPr bwMode="auto">
          <a:xfrm>
            <a:off x="7239000" y="25146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W</a:t>
            </a:r>
          </a:p>
        </p:txBody>
      </p:sp>
      <p:sp>
        <p:nvSpPr>
          <p:cNvPr id="441459" name="Freeform 115"/>
          <p:cNvSpPr>
            <a:spLocks/>
          </p:cNvSpPr>
          <p:nvPr/>
        </p:nvSpPr>
        <p:spPr bwMode="auto">
          <a:xfrm>
            <a:off x="6172200" y="2667000"/>
            <a:ext cx="152400" cy="152400"/>
          </a:xfrm>
          <a:custGeom>
            <a:avLst/>
            <a:gdLst/>
            <a:ahLst/>
            <a:cxnLst>
              <a:cxn ang="0">
                <a:pos x="0" y="240"/>
              </a:cxn>
              <a:cxn ang="0">
                <a:pos x="0" y="0"/>
              </a:cxn>
              <a:cxn ang="0">
                <a:pos x="96" y="0"/>
              </a:cxn>
            </a:cxnLst>
            <a:rect l="0" t="0" r="r" b="b"/>
            <a:pathLst>
              <a:path w="96" h="240">
                <a:moveTo>
                  <a:pt x="0" y="240"/>
                </a:moveTo>
                <a:lnTo>
                  <a:pt x="0" y="0"/>
                </a:lnTo>
                <a:lnTo>
                  <a:pt x="96" y="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 type="triangle" w="sm" len="sm"/>
          </a:ln>
          <a:effectLst/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41460" name="Rectangle 116"/>
          <p:cNvSpPr>
            <a:spLocks noChangeArrowheads="1"/>
          </p:cNvSpPr>
          <p:nvPr/>
        </p:nvSpPr>
        <p:spPr bwMode="auto">
          <a:xfrm>
            <a:off x="685800" y="2514600"/>
            <a:ext cx="25908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 </a:t>
            </a:r>
            <a:r>
              <a:rPr kumimoji="0" lang="en-US" sz="1400" b="1" i="1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bubble</a:t>
            </a:r>
          </a:p>
        </p:txBody>
      </p:sp>
      <p:sp>
        <p:nvSpPr>
          <p:cNvPr id="441461" name="Rectangle 117"/>
          <p:cNvSpPr>
            <a:spLocks noChangeArrowheads="1"/>
          </p:cNvSpPr>
          <p:nvPr/>
        </p:nvSpPr>
        <p:spPr bwMode="auto">
          <a:xfrm>
            <a:off x="8153400" y="914400"/>
            <a:ext cx="457200" cy="3048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3CCCC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11</a:t>
            </a:r>
          </a:p>
        </p:txBody>
      </p:sp>
      <p:sp>
        <p:nvSpPr>
          <p:cNvPr id="441462" name="Line 118"/>
          <p:cNvSpPr>
            <a:spLocks noChangeShapeType="1"/>
          </p:cNvSpPr>
          <p:nvPr/>
        </p:nvSpPr>
        <p:spPr bwMode="auto">
          <a:xfrm flipH="1">
            <a:off x="2971800" y="3429000"/>
            <a:ext cx="1981200" cy="191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41463" name="Line 119"/>
          <p:cNvSpPr>
            <a:spLocks noChangeShapeType="1"/>
          </p:cNvSpPr>
          <p:nvPr/>
        </p:nvSpPr>
        <p:spPr bwMode="auto">
          <a:xfrm flipH="1">
            <a:off x="4419600" y="3429000"/>
            <a:ext cx="990600" cy="130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41465" name="Rectangle 121"/>
          <p:cNvSpPr>
            <a:spLocks noChangeArrowheads="1"/>
          </p:cNvSpPr>
          <p:nvPr/>
        </p:nvSpPr>
        <p:spPr bwMode="auto">
          <a:xfrm>
            <a:off x="2971800" y="4953000"/>
            <a:ext cx="1447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Cycle 4</a:t>
            </a:r>
          </a:p>
        </p:txBody>
      </p:sp>
      <p:sp>
        <p:nvSpPr>
          <p:cNvPr id="441468" name="Rectangle 124"/>
          <p:cNvSpPr>
            <a:spLocks noChangeArrowheads="1"/>
          </p:cNvSpPr>
          <p:nvPr/>
        </p:nvSpPr>
        <p:spPr bwMode="auto">
          <a:xfrm>
            <a:off x="6400800" y="5105400"/>
            <a:ext cx="255588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•</a:t>
            </a: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•</a:t>
            </a: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•</a:t>
            </a:r>
          </a:p>
        </p:txBody>
      </p:sp>
      <p:grpSp>
        <p:nvGrpSpPr>
          <p:cNvPr id="441490" name="Group 146"/>
          <p:cNvGrpSpPr>
            <a:grpSpLocks/>
          </p:cNvGrpSpPr>
          <p:nvPr/>
        </p:nvGrpSpPr>
        <p:grpSpPr bwMode="auto">
          <a:xfrm>
            <a:off x="5867400" y="4114800"/>
            <a:ext cx="1447800" cy="609600"/>
            <a:chOff x="1728" y="2736"/>
            <a:chExt cx="912" cy="384"/>
          </a:xfrm>
        </p:grpSpPr>
        <p:sp>
          <p:nvSpPr>
            <p:cNvPr id="441466" name="Rectangle 122"/>
            <p:cNvSpPr>
              <a:spLocks noChangeArrowheads="1"/>
            </p:cNvSpPr>
            <p:nvPr/>
          </p:nvSpPr>
          <p:spPr bwMode="auto">
            <a:xfrm>
              <a:off x="1728" y="2736"/>
              <a:ext cx="912" cy="38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W</a:t>
              </a:r>
            </a:p>
          </p:txBody>
        </p:sp>
        <p:sp>
          <p:nvSpPr>
            <p:cNvPr id="441469" name="Rectangle 125"/>
            <p:cNvSpPr>
              <a:spLocks noChangeArrowheads="1"/>
            </p:cNvSpPr>
            <p:nvPr/>
          </p:nvSpPr>
          <p:spPr bwMode="auto">
            <a:xfrm>
              <a:off x="1728" y="2920"/>
              <a:ext cx="912" cy="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W_dstE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 = 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%</a:t>
              </a: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rax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</p:grpSp>
      <p:grpSp>
        <p:nvGrpSpPr>
          <p:cNvPr id="441472" name="Group 128"/>
          <p:cNvGrpSpPr>
            <a:grpSpLocks/>
          </p:cNvGrpSpPr>
          <p:nvPr/>
        </p:nvGrpSpPr>
        <p:grpSpPr bwMode="auto">
          <a:xfrm>
            <a:off x="5867400" y="5943600"/>
            <a:ext cx="1447800" cy="838200"/>
            <a:chOff x="1728" y="3648"/>
            <a:chExt cx="912" cy="528"/>
          </a:xfrm>
        </p:grpSpPr>
        <p:sp>
          <p:nvSpPr>
            <p:cNvPr id="441467" name="Rectangle 123"/>
            <p:cNvSpPr>
              <a:spLocks noChangeArrowheads="1"/>
            </p:cNvSpPr>
            <p:nvPr/>
          </p:nvSpPr>
          <p:spPr bwMode="auto">
            <a:xfrm>
              <a:off x="1728" y="3648"/>
              <a:ext cx="912" cy="528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441470" name="Rectangle 126"/>
            <p:cNvSpPr>
              <a:spLocks noChangeArrowheads="1"/>
            </p:cNvSpPr>
            <p:nvPr/>
          </p:nvSpPr>
          <p:spPr bwMode="auto">
            <a:xfrm>
              <a:off x="1728" y="3832"/>
              <a:ext cx="76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srcA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 =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%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rdx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srcB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 = 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%</a:t>
              </a: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rax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</p:grpSp>
      <p:sp>
        <p:nvSpPr>
          <p:cNvPr id="441474" name="Rectangle 130"/>
          <p:cNvSpPr>
            <a:spLocks noChangeArrowheads="1"/>
          </p:cNvSpPr>
          <p:nvPr/>
        </p:nvSpPr>
        <p:spPr bwMode="auto">
          <a:xfrm>
            <a:off x="5002213" y="5410200"/>
            <a:ext cx="255587" cy="60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•</a:t>
            </a: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•</a:t>
            </a:r>
          </a:p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•</a:t>
            </a:r>
          </a:p>
        </p:txBody>
      </p:sp>
      <p:grpSp>
        <p:nvGrpSpPr>
          <p:cNvPr id="441489" name="Group 145"/>
          <p:cNvGrpSpPr>
            <a:grpSpLocks/>
          </p:cNvGrpSpPr>
          <p:nvPr/>
        </p:nvGrpSpPr>
        <p:grpSpPr bwMode="auto">
          <a:xfrm>
            <a:off x="4419600" y="4724400"/>
            <a:ext cx="1447800" cy="609600"/>
            <a:chOff x="816" y="2736"/>
            <a:chExt cx="912" cy="384"/>
          </a:xfrm>
        </p:grpSpPr>
        <p:sp>
          <p:nvSpPr>
            <p:cNvPr id="441476" name="Rectangle 132"/>
            <p:cNvSpPr>
              <a:spLocks noChangeArrowheads="1"/>
            </p:cNvSpPr>
            <p:nvPr/>
          </p:nvSpPr>
          <p:spPr bwMode="auto">
            <a:xfrm>
              <a:off x="816" y="2736"/>
              <a:ext cx="912" cy="38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M</a:t>
              </a:r>
            </a:p>
          </p:txBody>
        </p:sp>
        <p:sp>
          <p:nvSpPr>
            <p:cNvPr id="441477" name="Rectangle 133"/>
            <p:cNvSpPr>
              <a:spLocks noChangeArrowheads="1"/>
            </p:cNvSpPr>
            <p:nvPr/>
          </p:nvSpPr>
          <p:spPr bwMode="auto">
            <a:xfrm>
              <a:off x="816" y="2920"/>
              <a:ext cx="912" cy="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M_dstE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 = 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%</a:t>
              </a: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rax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</p:grpSp>
      <p:grpSp>
        <p:nvGrpSpPr>
          <p:cNvPr id="441478" name="Group 134"/>
          <p:cNvGrpSpPr>
            <a:grpSpLocks/>
          </p:cNvGrpSpPr>
          <p:nvPr/>
        </p:nvGrpSpPr>
        <p:grpSpPr bwMode="auto">
          <a:xfrm>
            <a:off x="4419600" y="5943600"/>
            <a:ext cx="1447800" cy="838200"/>
            <a:chOff x="1728" y="3648"/>
            <a:chExt cx="912" cy="528"/>
          </a:xfrm>
        </p:grpSpPr>
        <p:sp>
          <p:nvSpPr>
            <p:cNvPr id="441479" name="Rectangle 135"/>
            <p:cNvSpPr>
              <a:spLocks noChangeArrowheads="1"/>
            </p:cNvSpPr>
            <p:nvPr/>
          </p:nvSpPr>
          <p:spPr bwMode="auto">
            <a:xfrm>
              <a:off x="1728" y="3648"/>
              <a:ext cx="912" cy="528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441480" name="Rectangle 136"/>
            <p:cNvSpPr>
              <a:spLocks noChangeArrowheads="1"/>
            </p:cNvSpPr>
            <p:nvPr/>
          </p:nvSpPr>
          <p:spPr bwMode="auto">
            <a:xfrm>
              <a:off x="1728" y="3832"/>
              <a:ext cx="76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srcA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 =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%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rdx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srcB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 = 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%</a:t>
              </a: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rax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</p:grpSp>
      <p:grpSp>
        <p:nvGrpSpPr>
          <p:cNvPr id="441488" name="Group 144"/>
          <p:cNvGrpSpPr>
            <a:grpSpLocks/>
          </p:cNvGrpSpPr>
          <p:nvPr/>
        </p:nvGrpSpPr>
        <p:grpSpPr bwMode="auto">
          <a:xfrm>
            <a:off x="2971800" y="5334000"/>
            <a:ext cx="1447800" cy="609600"/>
            <a:chOff x="-96" y="2736"/>
            <a:chExt cx="912" cy="384"/>
          </a:xfrm>
        </p:grpSpPr>
        <p:sp>
          <p:nvSpPr>
            <p:cNvPr id="441483" name="Rectangle 139"/>
            <p:cNvSpPr>
              <a:spLocks noChangeArrowheads="1"/>
            </p:cNvSpPr>
            <p:nvPr/>
          </p:nvSpPr>
          <p:spPr bwMode="auto">
            <a:xfrm>
              <a:off x="-96" y="2736"/>
              <a:ext cx="912" cy="38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441484" name="Rectangle 140"/>
            <p:cNvSpPr>
              <a:spLocks noChangeArrowheads="1"/>
            </p:cNvSpPr>
            <p:nvPr/>
          </p:nvSpPr>
          <p:spPr bwMode="auto">
            <a:xfrm>
              <a:off x="-96" y="2920"/>
              <a:ext cx="912" cy="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e_dstE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 = 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%</a:t>
              </a: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rax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</p:grpSp>
      <p:grpSp>
        <p:nvGrpSpPr>
          <p:cNvPr id="441485" name="Group 141"/>
          <p:cNvGrpSpPr>
            <a:grpSpLocks/>
          </p:cNvGrpSpPr>
          <p:nvPr/>
        </p:nvGrpSpPr>
        <p:grpSpPr bwMode="auto">
          <a:xfrm>
            <a:off x="2971800" y="5943600"/>
            <a:ext cx="1447800" cy="838200"/>
            <a:chOff x="1728" y="3648"/>
            <a:chExt cx="912" cy="528"/>
          </a:xfrm>
        </p:grpSpPr>
        <p:sp>
          <p:nvSpPr>
            <p:cNvPr id="441486" name="Rectangle 142"/>
            <p:cNvSpPr>
              <a:spLocks noChangeArrowheads="1"/>
            </p:cNvSpPr>
            <p:nvPr/>
          </p:nvSpPr>
          <p:spPr bwMode="auto">
            <a:xfrm>
              <a:off x="1728" y="3648"/>
              <a:ext cx="912" cy="528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441487" name="Rectangle 143"/>
            <p:cNvSpPr>
              <a:spLocks noChangeArrowheads="1"/>
            </p:cNvSpPr>
            <p:nvPr/>
          </p:nvSpPr>
          <p:spPr bwMode="auto">
            <a:xfrm>
              <a:off x="1728" y="3832"/>
              <a:ext cx="768" cy="3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srcA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 =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%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rdx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srcB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 = 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%</a:t>
              </a: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rax</a:t>
              </a: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</p:grpSp>
      <p:sp>
        <p:nvSpPr>
          <p:cNvPr id="441491" name="Rectangle 147"/>
          <p:cNvSpPr>
            <a:spLocks noChangeArrowheads="1"/>
          </p:cNvSpPr>
          <p:nvPr/>
        </p:nvSpPr>
        <p:spPr bwMode="auto">
          <a:xfrm>
            <a:off x="4419600" y="4343400"/>
            <a:ext cx="1447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Cycle 5</a:t>
            </a:r>
          </a:p>
        </p:txBody>
      </p:sp>
      <p:sp>
        <p:nvSpPr>
          <p:cNvPr id="441492" name="Rectangle 148"/>
          <p:cNvSpPr>
            <a:spLocks noChangeArrowheads="1"/>
          </p:cNvSpPr>
          <p:nvPr/>
        </p:nvSpPr>
        <p:spPr bwMode="auto">
          <a:xfrm>
            <a:off x="5867400" y="3733800"/>
            <a:ext cx="1143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Cycle 6</a:t>
            </a:r>
          </a:p>
        </p:txBody>
      </p:sp>
      <p:sp>
        <p:nvSpPr>
          <p:cNvPr id="441493" name="Line 149"/>
          <p:cNvSpPr>
            <a:spLocks noChangeShapeType="1"/>
          </p:cNvSpPr>
          <p:nvPr/>
        </p:nvSpPr>
        <p:spPr bwMode="auto">
          <a:xfrm>
            <a:off x="5867400" y="3429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41494" name="Line 150"/>
          <p:cNvSpPr>
            <a:spLocks noChangeShapeType="1"/>
          </p:cNvSpPr>
          <p:nvPr/>
        </p:nvSpPr>
        <p:spPr bwMode="auto">
          <a:xfrm>
            <a:off x="6324600" y="34290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0272870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Happens When Stalling?</a:t>
            </a:r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3505200"/>
            <a:ext cx="8294688" cy="2590800"/>
          </a:xfrm>
        </p:spPr>
        <p:txBody>
          <a:bodyPr/>
          <a:lstStyle/>
          <a:p>
            <a:pPr lvl="1"/>
            <a:r>
              <a:rPr lang="en-US"/>
              <a:t>Stalling instruction held back in decode stage</a:t>
            </a:r>
          </a:p>
          <a:p>
            <a:pPr lvl="1"/>
            <a:r>
              <a:rPr lang="en-US"/>
              <a:t>Following instruction stays in fetch stage</a:t>
            </a:r>
          </a:p>
          <a:p>
            <a:pPr lvl="1"/>
            <a:r>
              <a:rPr lang="en-US"/>
              <a:t>Bubbles injected into execute stage</a:t>
            </a:r>
          </a:p>
          <a:p>
            <a:pPr lvl="2"/>
            <a:r>
              <a:rPr lang="en-US"/>
              <a:t>Like dynamically generated nop’s</a:t>
            </a:r>
          </a:p>
          <a:p>
            <a:pPr lvl="2"/>
            <a:r>
              <a:rPr lang="en-US"/>
              <a:t>Move through later stages</a:t>
            </a:r>
          </a:p>
        </p:txBody>
      </p:sp>
      <p:grpSp>
        <p:nvGrpSpPr>
          <p:cNvPr id="443482" name="Group 90"/>
          <p:cNvGrpSpPr>
            <a:grpSpLocks/>
          </p:cNvGrpSpPr>
          <p:nvPr/>
        </p:nvGrpSpPr>
        <p:grpSpPr bwMode="auto">
          <a:xfrm>
            <a:off x="5327650" y="1289050"/>
            <a:ext cx="2590800" cy="1828800"/>
            <a:chOff x="-1104" y="1680"/>
            <a:chExt cx="1632" cy="1152"/>
          </a:xfrm>
        </p:grpSpPr>
        <p:sp>
          <p:nvSpPr>
            <p:cNvPr id="443452" name="Rectangle 60"/>
            <p:cNvSpPr>
              <a:spLocks noChangeArrowheads="1"/>
            </p:cNvSpPr>
            <p:nvPr/>
          </p:nvSpPr>
          <p:spPr bwMode="auto">
            <a:xfrm>
              <a:off x="-1104" y="2064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0x000: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irmovq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$10,%rdx</a:t>
              </a:r>
            </a:p>
          </p:txBody>
        </p:sp>
        <p:sp>
          <p:nvSpPr>
            <p:cNvPr id="443453" name="Rectangle 61"/>
            <p:cNvSpPr>
              <a:spLocks noChangeArrowheads="1"/>
            </p:cNvSpPr>
            <p:nvPr/>
          </p:nvSpPr>
          <p:spPr bwMode="auto">
            <a:xfrm>
              <a:off x="-1104" y="2256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0x00a: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irmovq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 $3,%rax</a:t>
              </a:r>
            </a:p>
          </p:txBody>
        </p:sp>
        <p:sp>
          <p:nvSpPr>
            <p:cNvPr id="443456" name="Rectangle 64"/>
            <p:cNvSpPr>
              <a:spLocks noChangeArrowheads="1"/>
            </p:cNvSpPr>
            <p:nvPr/>
          </p:nvSpPr>
          <p:spPr bwMode="auto">
            <a:xfrm>
              <a:off x="-1104" y="2448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0x014: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addq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%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rdx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,%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rax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443458" name="Rectangle 66"/>
            <p:cNvSpPr>
              <a:spLocks noChangeArrowheads="1"/>
            </p:cNvSpPr>
            <p:nvPr/>
          </p:nvSpPr>
          <p:spPr bwMode="auto">
            <a:xfrm>
              <a:off x="-1104" y="1680"/>
              <a:ext cx="163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Cycle 4</a:t>
              </a:r>
            </a:p>
          </p:txBody>
        </p:sp>
        <p:sp>
          <p:nvSpPr>
            <p:cNvPr id="443471" name="Rectangle 79"/>
            <p:cNvSpPr>
              <a:spLocks noChangeArrowheads="1"/>
            </p:cNvSpPr>
            <p:nvPr/>
          </p:nvSpPr>
          <p:spPr bwMode="auto">
            <a:xfrm>
              <a:off x="-1104" y="2640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0x016: halt</a:t>
              </a:r>
            </a:p>
          </p:txBody>
        </p:sp>
      </p:grpSp>
      <p:grpSp>
        <p:nvGrpSpPr>
          <p:cNvPr id="443473" name="Group 81"/>
          <p:cNvGrpSpPr>
            <a:grpSpLocks/>
          </p:cNvGrpSpPr>
          <p:nvPr/>
        </p:nvGrpSpPr>
        <p:grpSpPr bwMode="auto">
          <a:xfrm>
            <a:off x="304800" y="1143000"/>
            <a:ext cx="2895600" cy="1600200"/>
            <a:chOff x="1968" y="816"/>
            <a:chExt cx="1824" cy="1008"/>
          </a:xfrm>
        </p:grpSpPr>
        <p:sp>
          <p:nvSpPr>
            <p:cNvPr id="443416" name="Rectangle 24"/>
            <p:cNvSpPr>
              <a:spLocks noChangeArrowheads="1"/>
            </p:cNvSpPr>
            <p:nvPr/>
          </p:nvSpPr>
          <p:spPr bwMode="auto">
            <a:xfrm>
              <a:off x="1968" y="816"/>
              <a:ext cx="1824" cy="1008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folHlink"/>
              </a:solidFill>
              <a:miter lim="800000"/>
              <a:headEnd/>
              <a:tailEnd type="none" w="sm" len="sm"/>
            </a:ln>
            <a:effectLst/>
          </p:spPr>
          <p:txBody>
            <a:bodyPr lIns="45720" rIns="45720" anchor="ctr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3409" name="Rectangle 17"/>
            <p:cNvSpPr>
              <a:spLocks noChangeArrowheads="1"/>
            </p:cNvSpPr>
            <p:nvPr/>
          </p:nvSpPr>
          <p:spPr bwMode="auto">
            <a:xfrm>
              <a:off x="2112" y="1056"/>
              <a:ext cx="163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0x000: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irmovq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$10,%rdx</a:t>
              </a:r>
            </a:p>
          </p:txBody>
        </p:sp>
        <p:sp>
          <p:nvSpPr>
            <p:cNvPr id="443410" name="Rectangle 18"/>
            <p:cNvSpPr>
              <a:spLocks noChangeArrowheads="1"/>
            </p:cNvSpPr>
            <p:nvPr/>
          </p:nvSpPr>
          <p:spPr bwMode="auto">
            <a:xfrm>
              <a:off x="2112" y="1248"/>
              <a:ext cx="163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0x00a: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irmovq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 $3,%rax</a:t>
              </a:r>
            </a:p>
          </p:txBody>
        </p:sp>
        <p:sp>
          <p:nvSpPr>
            <p:cNvPr id="443413" name="Rectangle 21"/>
            <p:cNvSpPr>
              <a:spLocks noChangeArrowheads="1"/>
            </p:cNvSpPr>
            <p:nvPr/>
          </p:nvSpPr>
          <p:spPr bwMode="auto">
            <a:xfrm>
              <a:off x="2112" y="1440"/>
              <a:ext cx="163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0x014: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addq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%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rdx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,%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rax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443415" name="Rectangle 23"/>
            <p:cNvSpPr>
              <a:spLocks noChangeArrowheads="1"/>
            </p:cNvSpPr>
            <p:nvPr/>
          </p:nvSpPr>
          <p:spPr bwMode="auto">
            <a:xfrm>
              <a:off x="2112" y="864"/>
              <a:ext cx="163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# demo-h0.ys</a:t>
              </a:r>
            </a:p>
          </p:txBody>
        </p:sp>
        <p:sp>
          <p:nvSpPr>
            <p:cNvPr id="443472" name="Rectangle 80"/>
            <p:cNvSpPr>
              <a:spLocks noChangeArrowheads="1"/>
            </p:cNvSpPr>
            <p:nvPr/>
          </p:nvSpPr>
          <p:spPr bwMode="auto">
            <a:xfrm>
              <a:off x="2112" y="1632"/>
              <a:ext cx="1632" cy="19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0x016: halt</a:t>
              </a:r>
            </a:p>
          </p:txBody>
        </p:sp>
      </p:grpSp>
      <p:grpSp>
        <p:nvGrpSpPr>
          <p:cNvPr id="443481" name="Group 89"/>
          <p:cNvGrpSpPr>
            <a:grpSpLocks/>
          </p:cNvGrpSpPr>
          <p:nvPr/>
        </p:nvGrpSpPr>
        <p:grpSpPr bwMode="auto">
          <a:xfrm>
            <a:off x="5327650" y="1289050"/>
            <a:ext cx="2590800" cy="1828800"/>
            <a:chOff x="528" y="1680"/>
            <a:chExt cx="1632" cy="1152"/>
          </a:xfrm>
        </p:grpSpPr>
        <p:sp>
          <p:nvSpPr>
            <p:cNvPr id="443444" name="Rectangle 52"/>
            <p:cNvSpPr>
              <a:spLocks noChangeArrowheads="1"/>
            </p:cNvSpPr>
            <p:nvPr/>
          </p:nvSpPr>
          <p:spPr bwMode="auto">
            <a:xfrm>
              <a:off x="528" y="1872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0x000: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irmovq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$10,%rdx</a:t>
              </a:r>
            </a:p>
          </p:txBody>
        </p:sp>
        <p:sp>
          <p:nvSpPr>
            <p:cNvPr id="443445" name="Rectangle 53"/>
            <p:cNvSpPr>
              <a:spLocks noChangeArrowheads="1"/>
            </p:cNvSpPr>
            <p:nvPr/>
          </p:nvSpPr>
          <p:spPr bwMode="auto">
            <a:xfrm>
              <a:off x="528" y="2064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0x00a: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irmovq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 $3,%rax</a:t>
              </a:r>
            </a:p>
          </p:txBody>
        </p:sp>
        <p:sp>
          <p:nvSpPr>
            <p:cNvPr id="443446" name="Rectangle 54"/>
            <p:cNvSpPr>
              <a:spLocks noChangeArrowheads="1"/>
            </p:cNvSpPr>
            <p:nvPr/>
          </p:nvSpPr>
          <p:spPr bwMode="auto">
            <a:xfrm>
              <a:off x="528" y="2256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      </a:t>
              </a:r>
              <a:r>
                <a:rPr kumimoji="0" lang="en-US" sz="1400" b="1" i="1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bubble</a:t>
              </a:r>
            </a:p>
          </p:txBody>
        </p:sp>
        <p:sp>
          <p:nvSpPr>
            <p:cNvPr id="443448" name="Rectangle 56"/>
            <p:cNvSpPr>
              <a:spLocks noChangeArrowheads="1"/>
            </p:cNvSpPr>
            <p:nvPr/>
          </p:nvSpPr>
          <p:spPr bwMode="auto">
            <a:xfrm>
              <a:off x="528" y="2448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0x014: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addq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%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rdx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,%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rax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443450" name="Rectangle 58"/>
            <p:cNvSpPr>
              <a:spLocks noChangeArrowheads="1"/>
            </p:cNvSpPr>
            <p:nvPr/>
          </p:nvSpPr>
          <p:spPr bwMode="auto">
            <a:xfrm>
              <a:off x="528" y="1680"/>
              <a:ext cx="1632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Cycle 5</a:t>
              </a:r>
            </a:p>
          </p:txBody>
        </p:sp>
        <p:sp>
          <p:nvSpPr>
            <p:cNvPr id="443474" name="Rectangle 82"/>
            <p:cNvSpPr>
              <a:spLocks noChangeArrowheads="1"/>
            </p:cNvSpPr>
            <p:nvPr/>
          </p:nvSpPr>
          <p:spPr bwMode="auto">
            <a:xfrm>
              <a:off x="528" y="2640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0x016: halt</a:t>
              </a:r>
            </a:p>
          </p:txBody>
        </p:sp>
      </p:grpSp>
      <p:grpSp>
        <p:nvGrpSpPr>
          <p:cNvPr id="443480" name="Group 88"/>
          <p:cNvGrpSpPr>
            <a:grpSpLocks/>
          </p:cNvGrpSpPr>
          <p:nvPr/>
        </p:nvGrpSpPr>
        <p:grpSpPr bwMode="auto">
          <a:xfrm>
            <a:off x="5327650" y="1289050"/>
            <a:ext cx="2590800" cy="1828800"/>
            <a:chOff x="2160" y="1680"/>
            <a:chExt cx="1632" cy="1152"/>
          </a:xfrm>
        </p:grpSpPr>
        <p:sp>
          <p:nvSpPr>
            <p:cNvPr id="443437" name="Rectangle 45"/>
            <p:cNvSpPr>
              <a:spLocks noChangeArrowheads="1"/>
            </p:cNvSpPr>
            <p:nvPr/>
          </p:nvSpPr>
          <p:spPr bwMode="auto">
            <a:xfrm>
              <a:off x="2160" y="1872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0x00a: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irmovq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 $3,%rax</a:t>
              </a:r>
            </a:p>
          </p:txBody>
        </p:sp>
        <p:sp>
          <p:nvSpPr>
            <p:cNvPr id="443439" name="Rectangle 47"/>
            <p:cNvSpPr>
              <a:spLocks noChangeArrowheads="1"/>
            </p:cNvSpPr>
            <p:nvPr/>
          </p:nvSpPr>
          <p:spPr bwMode="auto">
            <a:xfrm>
              <a:off x="2160" y="2064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      </a:t>
              </a:r>
              <a:r>
                <a:rPr kumimoji="0" lang="en-US" sz="1400" b="1" i="1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bubble</a:t>
              </a:r>
            </a:p>
          </p:txBody>
        </p:sp>
        <p:sp>
          <p:nvSpPr>
            <p:cNvPr id="443440" name="Rectangle 48"/>
            <p:cNvSpPr>
              <a:spLocks noChangeArrowheads="1"/>
            </p:cNvSpPr>
            <p:nvPr/>
          </p:nvSpPr>
          <p:spPr bwMode="auto">
            <a:xfrm>
              <a:off x="2160" y="2448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0x014: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addq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%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rdx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,%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rax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443441" name="Rectangle 49"/>
            <p:cNvSpPr>
              <a:spLocks noChangeArrowheads="1"/>
            </p:cNvSpPr>
            <p:nvPr/>
          </p:nvSpPr>
          <p:spPr bwMode="auto">
            <a:xfrm>
              <a:off x="2160" y="2256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      </a:t>
              </a:r>
              <a:r>
                <a:rPr kumimoji="0" lang="en-US" sz="1400" b="1" i="1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bubble</a:t>
              </a:r>
            </a:p>
          </p:txBody>
        </p:sp>
        <p:sp>
          <p:nvSpPr>
            <p:cNvPr id="443442" name="Rectangle 50"/>
            <p:cNvSpPr>
              <a:spLocks noChangeArrowheads="1"/>
            </p:cNvSpPr>
            <p:nvPr/>
          </p:nvSpPr>
          <p:spPr bwMode="auto">
            <a:xfrm>
              <a:off x="2160" y="1680"/>
              <a:ext cx="1632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Cycle 6</a:t>
              </a:r>
            </a:p>
          </p:txBody>
        </p:sp>
        <p:sp>
          <p:nvSpPr>
            <p:cNvPr id="443475" name="Rectangle 83"/>
            <p:cNvSpPr>
              <a:spLocks noChangeArrowheads="1"/>
            </p:cNvSpPr>
            <p:nvPr/>
          </p:nvSpPr>
          <p:spPr bwMode="auto">
            <a:xfrm>
              <a:off x="2160" y="2640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0x016: halt</a:t>
              </a:r>
            </a:p>
          </p:txBody>
        </p:sp>
      </p:grpSp>
      <p:grpSp>
        <p:nvGrpSpPr>
          <p:cNvPr id="443479" name="Group 87"/>
          <p:cNvGrpSpPr>
            <a:grpSpLocks/>
          </p:cNvGrpSpPr>
          <p:nvPr/>
        </p:nvGrpSpPr>
        <p:grpSpPr bwMode="auto">
          <a:xfrm>
            <a:off x="5327650" y="1289050"/>
            <a:ext cx="2590800" cy="1828800"/>
            <a:chOff x="3792" y="1680"/>
            <a:chExt cx="1632" cy="1152"/>
          </a:xfrm>
        </p:grpSpPr>
        <p:sp>
          <p:nvSpPr>
            <p:cNvPr id="443430" name="Rectangle 38"/>
            <p:cNvSpPr>
              <a:spLocks noChangeArrowheads="1"/>
            </p:cNvSpPr>
            <p:nvPr/>
          </p:nvSpPr>
          <p:spPr bwMode="auto">
            <a:xfrm>
              <a:off x="3792" y="1872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      </a:t>
              </a:r>
              <a:r>
                <a:rPr kumimoji="0" lang="en-US" sz="1400" b="1" i="1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bubble</a:t>
              </a:r>
            </a:p>
          </p:txBody>
        </p:sp>
        <p:sp>
          <p:nvSpPr>
            <p:cNvPr id="443431" name="Rectangle 39"/>
            <p:cNvSpPr>
              <a:spLocks noChangeArrowheads="1"/>
            </p:cNvSpPr>
            <p:nvPr/>
          </p:nvSpPr>
          <p:spPr bwMode="auto">
            <a:xfrm>
              <a:off x="3792" y="2064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      </a:t>
              </a:r>
              <a:r>
                <a:rPr kumimoji="0" lang="en-US" sz="1400" b="1" i="1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bubble</a:t>
              </a:r>
            </a:p>
          </p:txBody>
        </p:sp>
        <p:sp>
          <p:nvSpPr>
            <p:cNvPr id="443432" name="Rectangle 40"/>
            <p:cNvSpPr>
              <a:spLocks noChangeArrowheads="1"/>
            </p:cNvSpPr>
            <p:nvPr/>
          </p:nvSpPr>
          <p:spPr bwMode="auto">
            <a:xfrm>
              <a:off x="3792" y="2448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0x014: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addq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%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rdx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,%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rax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443433" name="Rectangle 41"/>
            <p:cNvSpPr>
              <a:spLocks noChangeArrowheads="1"/>
            </p:cNvSpPr>
            <p:nvPr/>
          </p:nvSpPr>
          <p:spPr bwMode="auto">
            <a:xfrm>
              <a:off x="3792" y="2256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      </a:t>
              </a:r>
              <a:r>
                <a:rPr kumimoji="0" lang="en-US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bubble</a:t>
              </a:r>
            </a:p>
          </p:txBody>
        </p:sp>
        <p:sp>
          <p:nvSpPr>
            <p:cNvPr id="443434" name="Rectangle 42"/>
            <p:cNvSpPr>
              <a:spLocks noChangeArrowheads="1"/>
            </p:cNvSpPr>
            <p:nvPr/>
          </p:nvSpPr>
          <p:spPr bwMode="auto">
            <a:xfrm>
              <a:off x="3792" y="1680"/>
              <a:ext cx="1632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Cycle 7</a:t>
              </a:r>
            </a:p>
          </p:txBody>
        </p:sp>
        <p:sp>
          <p:nvSpPr>
            <p:cNvPr id="443476" name="Rectangle 84"/>
            <p:cNvSpPr>
              <a:spLocks noChangeArrowheads="1"/>
            </p:cNvSpPr>
            <p:nvPr/>
          </p:nvSpPr>
          <p:spPr bwMode="auto">
            <a:xfrm>
              <a:off x="3792" y="2640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0x016: halt</a:t>
              </a:r>
            </a:p>
          </p:txBody>
        </p:sp>
      </p:grpSp>
      <p:grpSp>
        <p:nvGrpSpPr>
          <p:cNvPr id="443478" name="Group 86"/>
          <p:cNvGrpSpPr>
            <a:grpSpLocks/>
          </p:cNvGrpSpPr>
          <p:nvPr/>
        </p:nvGrpSpPr>
        <p:grpSpPr bwMode="auto">
          <a:xfrm>
            <a:off x="5327650" y="1289050"/>
            <a:ext cx="2667000" cy="1981200"/>
            <a:chOff x="5424" y="1680"/>
            <a:chExt cx="1680" cy="1248"/>
          </a:xfrm>
        </p:grpSpPr>
        <p:sp>
          <p:nvSpPr>
            <p:cNvPr id="443399" name="Rectangle 7"/>
            <p:cNvSpPr>
              <a:spLocks noChangeArrowheads="1"/>
            </p:cNvSpPr>
            <p:nvPr/>
          </p:nvSpPr>
          <p:spPr bwMode="auto">
            <a:xfrm>
              <a:off x="5424" y="1872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      </a:t>
              </a:r>
              <a:r>
                <a:rPr kumimoji="0" lang="en-US" sz="1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bubble</a:t>
              </a:r>
            </a:p>
          </p:txBody>
        </p:sp>
        <p:sp>
          <p:nvSpPr>
            <p:cNvPr id="443402" name="Rectangle 10"/>
            <p:cNvSpPr>
              <a:spLocks noChangeArrowheads="1"/>
            </p:cNvSpPr>
            <p:nvPr/>
          </p:nvSpPr>
          <p:spPr bwMode="auto">
            <a:xfrm>
              <a:off x="5424" y="2064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      </a:t>
              </a:r>
              <a:r>
                <a:rPr kumimoji="0" lang="en-US" sz="1400" b="1" i="1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bubble</a:t>
              </a:r>
            </a:p>
          </p:txBody>
        </p:sp>
        <p:sp>
          <p:nvSpPr>
            <p:cNvPr id="443425" name="Rectangle 33"/>
            <p:cNvSpPr>
              <a:spLocks noChangeArrowheads="1"/>
            </p:cNvSpPr>
            <p:nvPr/>
          </p:nvSpPr>
          <p:spPr bwMode="auto">
            <a:xfrm>
              <a:off x="5424" y="1680"/>
              <a:ext cx="1632" cy="192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Cycle 8</a:t>
              </a:r>
            </a:p>
          </p:txBody>
        </p:sp>
        <p:sp>
          <p:nvSpPr>
            <p:cNvPr id="443468" name="Rectangle 76"/>
            <p:cNvSpPr>
              <a:spLocks noChangeArrowheads="1"/>
            </p:cNvSpPr>
            <p:nvPr/>
          </p:nvSpPr>
          <p:spPr bwMode="auto">
            <a:xfrm>
              <a:off x="5424" y="2640"/>
              <a:ext cx="1680" cy="28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3400" name="Rectangle 8"/>
            <p:cNvSpPr>
              <a:spLocks noChangeArrowheads="1"/>
            </p:cNvSpPr>
            <p:nvPr/>
          </p:nvSpPr>
          <p:spPr bwMode="auto">
            <a:xfrm>
              <a:off x="5424" y="2256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0x014: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addq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%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rdx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,%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rax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endParaRPr>
            </a:p>
          </p:txBody>
        </p:sp>
        <p:sp>
          <p:nvSpPr>
            <p:cNvPr id="443477" name="Rectangle 85"/>
            <p:cNvSpPr>
              <a:spLocks noChangeArrowheads="1"/>
            </p:cNvSpPr>
            <p:nvPr/>
          </p:nvSpPr>
          <p:spPr bwMode="auto">
            <a:xfrm>
              <a:off x="5424" y="2448"/>
              <a:ext cx="1632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0x016: halt</a:t>
              </a:r>
            </a:p>
          </p:txBody>
        </p:sp>
      </p:grpSp>
      <p:grpSp>
        <p:nvGrpSpPr>
          <p:cNvPr id="443424" name="Group 32"/>
          <p:cNvGrpSpPr>
            <a:grpSpLocks/>
          </p:cNvGrpSpPr>
          <p:nvPr/>
        </p:nvGrpSpPr>
        <p:grpSpPr bwMode="auto">
          <a:xfrm>
            <a:off x="3810000" y="1600200"/>
            <a:ext cx="1524000" cy="1524000"/>
            <a:chOff x="-48" y="1344"/>
            <a:chExt cx="960" cy="960"/>
          </a:xfrm>
        </p:grpSpPr>
        <p:sp>
          <p:nvSpPr>
            <p:cNvPr id="443403" name="Rectangle 11"/>
            <p:cNvSpPr>
              <a:spLocks noChangeArrowheads="1"/>
            </p:cNvSpPr>
            <p:nvPr/>
          </p:nvSpPr>
          <p:spPr bwMode="auto">
            <a:xfrm>
              <a:off x="-48" y="1344"/>
              <a:ext cx="96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Write Back</a:t>
              </a:r>
            </a:p>
          </p:txBody>
        </p:sp>
        <p:sp>
          <p:nvSpPr>
            <p:cNvPr id="443404" name="Rectangle 12"/>
            <p:cNvSpPr>
              <a:spLocks noChangeArrowheads="1"/>
            </p:cNvSpPr>
            <p:nvPr/>
          </p:nvSpPr>
          <p:spPr bwMode="auto">
            <a:xfrm>
              <a:off x="-48" y="1536"/>
              <a:ext cx="96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Memory</a:t>
              </a:r>
            </a:p>
          </p:txBody>
        </p:sp>
        <p:sp>
          <p:nvSpPr>
            <p:cNvPr id="443405" name="Rectangle 13"/>
            <p:cNvSpPr>
              <a:spLocks noChangeArrowheads="1"/>
            </p:cNvSpPr>
            <p:nvPr/>
          </p:nvSpPr>
          <p:spPr bwMode="auto">
            <a:xfrm>
              <a:off x="-48" y="1728"/>
              <a:ext cx="96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Execute</a:t>
              </a:r>
              <a:endParaRPr kumimoji="0" lang="en-US" sz="1800" b="1" i="1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3406" name="Rectangle 14"/>
            <p:cNvSpPr>
              <a:spLocks noChangeArrowheads="1"/>
            </p:cNvSpPr>
            <p:nvPr/>
          </p:nvSpPr>
          <p:spPr bwMode="auto">
            <a:xfrm>
              <a:off x="-48" y="1920"/>
              <a:ext cx="96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Decode</a:t>
              </a:r>
              <a:endParaRPr kumimoji="0" lang="en-US" sz="1800" b="1" i="1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3408" name="Rectangle 16"/>
            <p:cNvSpPr>
              <a:spLocks noChangeArrowheads="1"/>
            </p:cNvSpPr>
            <p:nvPr/>
          </p:nvSpPr>
          <p:spPr bwMode="auto">
            <a:xfrm>
              <a:off x="-48" y="2112"/>
              <a:ext cx="960" cy="192"/>
            </a:xfrm>
            <a:prstGeom prst="rect">
              <a:avLst/>
            </a:prstGeom>
            <a:solidFill>
              <a:srgbClr val="CCFF99"/>
            </a:solidFill>
            <a:ln w="12700">
              <a:solidFill>
                <a:srgbClr val="008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Fetch</a:t>
              </a:r>
              <a:endParaRPr kumimoji="0" lang="en-US" sz="1800" b="1" i="1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3820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04813" y="76200"/>
            <a:ext cx="8704262" cy="779463"/>
          </a:xfrm>
        </p:spPr>
        <p:txBody>
          <a:bodyPr/>
          <a:lstStyle/>
          <a:p>
            <a:r>
              <a:rPr lang="en-US"/>
              <a:t>Implementing Stalling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5238750"/>
            <a:ext cx="8294688" cy="1295400"/>
          </a:xfrm>
        </p:spPr>
        <p:txBody>
          <a:bodyPr/>
          <a:lstStyle/>
          <a:p>
            <a:r>
              <a:rPr lang="en-US"/>
              <a:t>Pipeline Control</a:t>
            </a:r>
          </a:p>
          <a:p>
            <a:pPr lvl="1"/>
            <a:r>
              <a:rPr lang="en-US"/>
              <a:t>Combinational logic detects stall condition</a:t>
            </a:r>
          </a:p>
          <a:p>
            <a:pPr lvl="1"/>
            <a:r>
              <a:rPr lang="en-US"/>
              <a:t>Sets mode signals for how pipeline registers should update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850" y="908050"/>
            <a:ext cx="6064250" cy="417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97918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Pipeline Register Modes</a:t>
            </a:r>
          </a:p>
        </p:txBody>
      </p:sp>
      <p:grpSp>
        <p:nvGrpSpPr>
          <p:cNvPr id="445507" name="Group 67"/>
          <p:cNvGrpSpPr>
            <a:grpSpLocks/>
          </p:cNvGrpSpPr>
          <p:nvPr/>
        </p:nvGrpSpPr>
        <p:grpSpPr bwMode="auto">
          <a:xfrm>
            <a:off x="4927600" y="1217613"/>
            <a:ext cx="3559175" cy="1117600"/>
            <a:chOff x="3104" y="767"/>
            <a:chExt cx="2242" cy="704"/>
          </a:xfrm>
        </p:grpSpPr>
        <p:sp>
          <p:nvSpPr>
            <p:cNvPr id="445452" name="Freeform 12"/>
            <p:cNvSpPr>
              <a:spLocks/>
            </p:cNvSpPr>
            <p:nvPr/>
          </p:nvSpPr>
          <p:spPr bwMode="auto">
            <a:xfrm>
              <a:off x="3482" y="1112"/>
              <a:ext cx="346" cy="231"/>
            </a:xfrm>
            <a:custGeom>
              <a:avLst/>
              <a:gdLst/>
              <a:ahLst/>
              <a:cxnLst>
                <a:cxn ang="0">
                  <a:pos x="0" y="460"/>
                </a:cxn>
                <a:cxn ang="0">
                  <a:pos x="384" y="460"/>
                </a:cxn>
                <a:cxn ang="0">
                  <a:pos x="384" y="0"/>
                </a:cxn>
                <a:cxn ang="0">
                  <a:pos x="691" y="0"/>
                </a:cxn>
              </a:cxnLst>
              <a:rect l="0" t="0" r="r" b="b"/>
              <a:pathLst>
                <a:path w="691" h="460">
                  <a:moveTo>
                    <a:pt x="0" y="460"/>
                  </a:moveTo>
                  <a:lnTo>
                    <a:pt x="384" y="460"/>
                  </a:lnTo>
                  <a:lnTo>
                    <a:pt x="384" y="0"/>
                  </a:lnTo>
                  <a:lnTo>
                    <a:pt x="691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5453" name="Rectangle 13"/>
            <p:cNvSpPr>
              <a:spLocks noChangeArrowheads="1"/>
            </p:cNvSpPr>
            <p:nvPr/>
          </p:nvSpPr>
          <p:spPr bwMode="auto">
            <a:xfrm>
              <a:off x="3328" y="767"/>
              <a:ext cx="692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5454" name="Rectangle 14"/>
            <p:cNvSpPr>
              <a:spLocks noChangeArrowheads="1"/>
            </p:cNvSpPr>
            <p:nvPr/>
          </p:nvSpPr>
          <p:spPr bwMode="auto">
            <a:xfrm>
              <a:off x="3532" y="797"/>
              <a:ext cx="334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Rising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5455" name="Rectangle 15"/>
            <p:cNvSpPr>
              <a:spLocks noChangeArrowheads="1"/>
            </p:cNvSpPr>
            <p:nvPr/>
          </p:nvSpPr>
          <p:spPr bwMode="auto">
            <a:xfrm>
              <a:off x="3557" y="920"/>
              <a:ext cx="282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clock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5456" name="Freeform 16"/>
            <p:cNvSpPr>
              <a:spLocks/>
            </p:cNvSpPr>
            <p:nvPr/>
          </p:nvSpPr>
          <p:spPr bwMode="auto">
            <a:xfrm>
              <a:off x="3482" y="1112"/>
              <a:ext cx="346" cy="231"/>
            </a:xfrm>
            <a:custGeom>
              <a:avLst/>
              <a:gdLst/>
              <a:ahLst/>
              <a:cxnLst>
                <a:cxn ang="0">
                  <a:pos x="0" y="460"/>
                </a:cxn>
                <a:cxn ang="0">
                  <a:pos x="384" y="460"/>
                </a:cxn>
                <a:cxn ang="0">
                  <a:pos x="384" y="0"/>
                </a:cxn>
                <a:cxn ang="0">
                  <a:pos x="691" y="0"/>
                </a:cxn>
              </a:cxnLst>
              <a:rect l="0" t="0" r="r" b="b"/>
              <a:pathLst>
                <a:path w="691" h="460">
                  <a:moveTo>
                    <a:pt x="0" y="460"/>
                  </a:moveTo>
                  <a:lnTo>
                    <a:pt x="384" y="460"/>
                  </a:lnTo>
                  <a:lnTo>
                    <a:pt x="384" y="0"/>
                  </a:lnTo>
                  <a:lnTo>
                    <a:pt x="691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5457" name="Rectangle 17"/>
            <p:cNvSpPr>
              <a:spLocks noChangeArrowheads="1"/>
            </p:cNvSpPr>
            <p:nvPr/>
          </p:nvSpPr>
          <p:spPr bwMode="auto">
            <a:xfrm>
              <a:off x="3328" y="767"/>
              <a:ext cx="692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5458" name="Rectangle 18"/>
            <p:cNvSpPr>
              <a:spLocks noChangeArrowheads="1"/>
            </p:cNvSpPr>
            <p:nvPr/>
          </p:nvSpPr>
          <p:spPr bwMode="auto">
            <a:xfrm>
              <a:off x="3532" y="797"/>
              <a:ext cx="334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Rising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5459" name="Rectangle 19"/>
            <p:cNvSpPr>
              <a:spLocks noChangeArrowheads="1"/>
            </p:cNvSpPr>
            <p:nvPr/>
          </p:nvSpPr>
          <p:spPr bwMode="auto">
            <a:xfrm>
              <a:off x="3557" y="920"/>
              <a:ext cx="282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clock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5461" name="Rectangle 21"/>
            <p:cNvSpPr>
              <a:spLocks noChangeArrowheads="1"/>
            </p:cNvSpPr>
            <p:nvPr/>
          </p:nvSpPr>
          <p:spPr bwMode="auto">
            <a:xfrm>
              <a:off x="3104" y="902"/>
              <a:ext cx="397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900" b="0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Wingdings 3" pitchFamily="18" charset="2"/>
                  <a:ea typeface="+mn-ea"/>
                  <a:cs typeface="+mn-cs"/>
                </a:rPr>
                <a:t>_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5462" name="Rectangle 22"/>
            <p:cNvSpPr>
              <a:spLocks noChangeArrowheads="1"/>
            </p:cNvSpPr>
            <p:nvPr/>
          </p:nvSpPr>
          <p:spPr bwMode="auto">
            <a:xfrm>
              <a:off x="4017" y="866"/>
              <a:ext cx="310" cy="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5463" name="Rectangle 23"/>
            <p:cNvSpPr>
              <a:spLocks noChangeArrowheads="1"/>
            </p:cNvSpPr>
            <p:nvPr/>
          </p:nvSpPr>
          <p:spPr bwMode="auto">
            <a:xfrm>
              <a:off x="4063" y="902"/>
              <a:ext cx="397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900" b="0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Wingdings 3" pitchFamily="18" charset="2"/>
                  <a:ea typeface="+mn-ea"/>
                  <a:cs typeface="+mn-cs"/>
                </a:rPr>
                <a:t>_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5470" name="Rectangle 30"/>
            <p:cNvSpPr>
              <a:spLocks noChangeArrowheads="1"/>
            </p:cNvSpPr>
            <p:nvPr/>
          </p:nvSpPr>
          <p:spPr bwMode="auto">
            <a:xfrm>
              <a:off x="4775" y="856"/>
              <a:ext cx="567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5471" name="Rectangle 31"/>
            <p:cNvSpPr>
              <a:spLocks noChangeArrowheads="1"/>
            </p:cNvSpPr>
            <p:nvPr/>
          </p:nvSpPr>
          <p:spPr bwMode="auto">
            <a:xfrm>
              <a:off x="4821" y="886"/>
              <a:ext cx="525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Output = y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grpSp>
          <p:nvGrpSpPr>
            <p:cNvPr id="445506" name="Group 66"/>
            <p:cNvGrpSpPr>
              <a:grpSpLocks/>
            </p:cNvGrpSpPr>
            <p:nvPr/>
          </p:nvGrpSpPr>
          <p:grpSpPr bwMode="auto">
            <a:xfrm>
              <a:off x="4375" y="817"/>
              <a:ext cx="575" cy="654"/>
              <a:chOff x="4375" y="817"/>
              <a:chExt cx="575" cy="654"/>
            </a:xfrm>
          </p:grpSpPr>
          <p:sp>
            <p:nvSpPr>
              <p:cNvPr id="445498" name="Rectangle 58"/>
              <p:cNvSpPr>
                <a:spLocks noChangeArrowheads="1"/>
              </p:cNvSpPr>
              <p:nvPr/>
            </p:nvSpPr>
            <p:spPr bwMode="auto">
              <a:xfrm>
                <a:off x="4605" y="817"/>
                <a:ext cx="116" cy="654"/>
              </a:xfrm>
              <a:prstGeom prst="rect">
                <a:avLst/>
              </a:prstGeom>
              <a:solidFill>
                <a:srgbClr val="66CC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5499" name="Rectangle 59"/>
              <p:cNvSpPr>
                <a:spLocks noChangeArrowheads="1"/>
              </p:cNvSpPr>
              <p:nvPr/>
            </p:nvSpPr>
            <p:spPr bwMode="auto">
              <a:xfrm>
                <a:off x="4631" y="1076"/>
                <a:ext cx="121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y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5500" name="Freeform 60"/>
              <p:cNvSpPr>
                <a:spLocks/>
              </p:cNvSpPr>
              <p:nvPr/>
            </p:nvSpPr>
            <p:spPr bwMode="auto">
              <a:xfrm>
                <a:off x="4375" y="1086"/>
                <a:ext cx="230" cy="115"/>
              </a:xfrm>
              <a:custGeom>
                <a:avLst/>
                <a:gdLst/>
                <a:ahLst/>
                <a:cxnLst>
                  <a:cxn ang="0">
                    <a:pos x="307" y="0"/>
                  </a:cxn>
                  <a:cxn ang="0">
                    <a:pos x="307" y="96"/>
                  </a:cxn>
                  <a:cxn ang="0">
                    <a:pos x="0" y="96"/>
                  </a:cxn>
                  <a:cxn ang="0">
                    <a:pos x="0" y="134"/>
                  </a:cxn>
                  <a:cxn ang="0">
                    <a:pos x="307" y="134"/>
                  </a:cxn>
                  <a:cxn ang="0">
                    <a:pos x="307" y="230"/>
                  </a:cxn>
                  <a:cxn ang="0">
                    <a:pos x="461" y="115"/>
                  </a:cxn>
                  <a:cxn ang="0">
                    <a:pos x="307" y="0"/>
                  </a:cxn>
                </a:cxnLst>
                <a:rect l="0" t="0" r="r" b="b"/>
                <a:pathLst>
                  <a:path w="461" h="230">
                    <a:moveTo>
                      <a:pt x="307" y="0"/>
                    </a:moveTo>
                    <a:lnTo>
                      <a:pt x="307" y="96"/>
                    </a:lnTo>
                    <a:lnTo>
                      <a:pt x="0" y="96"/>
                    </a:lnTo>
                    <a:lnTo>
                      <a:pt x="0" y="134"/>
                    </a:lnTo>
                    <a:lnTo>
                      <a:pt x="307" y="134"/>
                    </a:lnTo>
                    <a:lnTo>
                      <a:pt x="307" y="230"/>
                    </a:lnTo>
                    <a:lnTo>
                      <a:pt x="461" y="115"/>
                    </a:lnTo>
                    <a:lnTo>
                      <a:pt x="307" y="0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5501" name="Freeform 61"/>
              <p:cNvSpPr>
                <a:spLocks/>
              </p:cNvSpPr>
              <p:nvPr/>
            </p:nvSpPr>
            <p:spPr bwMode="auto">
              <a:xfrm>
                <a:off x="4720" y="1086"/>
                <a:ext cx="230" cy="115"/>
              </a:xfrm>
              <a:custGeom>
                <a:avLst/>
                <a:gdLst/>
                <a:ahLst/>
                <a:cxnLst>
                  <a:cxn ang="0">
                    <a:pos x="307" y="0"/>
                  </a:cxn>
                  <a:cxn ang="0">
                    <a:pos x="307" y="96"/>
                  </a:cxn>
                  <a:cxn ang="0">
                    <a:pos x="0" y="96"/>
                  </a:cxn>
                  <a:cxn ang="0">
                    <a:pos x="0" y="134"/>
                  </a:cxn>
                  <a:cxn ang="0">
                    <a:pos x="307" y="134"/>
                  </a:cxn>
                  <a:cxn ang="0">
                    <a:pos x="307" y="230"/>
                  </a:cxn>
                  <a:cxn ang="0">
                    <a:pos x="461" y="115"/>
                  </a:cxn>
                  <a:cxn ang="0">
                    <a:pos x="307" y="0"/>
                  </a:cxn>
                </a:cxnLst>
                <a:rect l="0" t="0" r="r" b="b"/>
                <a:pathLst>
                  <a:path w="461" h="230">
                    <a:moveTo>
                      <a:pt x="307" y="0"/>
                    </a:moveTo>
                    <a:lnTo>
                      <a:pt x="307" y="96"/>
                    </a:lnTo>
                    <a:lnTo>
                      <a:pt x="0" y="96"/>
                    </a:lnTo>
                    <a:lnTo>
                      <a:pt x="0" y="134"/>
                    </a:lnTo>
                    <a:lnTo>
                      <a:pt x="307" y="134"/>
                    </a:lnTo>
                    <a:lnTo>
                      <a:pt x="307" y="230"/>
                    </a:lnTo>
                    <a:lnTo>
                      <a:pt x="461" y="115"/>
                    </a:lnTo>
                    <a:lnTo>
                      <a:pt x="307" y="0"/>
                    </a:lnTo>
                    <a:close/>
                  </a:path>
                </a:pathLst>
              </a:custGeom>
              <a:solidFill>
                <a:srgbClr val="66CC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5502" name="Rectangle 62"/>
              <p:cNvSpPr>
                <a:spLocks noChangeArrowheads="1"/>
              </p:cNvSpPr>
              <p:nvPr/>
            </p:nvSpPr>
            <p:spPr bwMode="auto">
              <a:xfrm>
                <a:off x="4605" y="817"/>
                <a:ext cx="116" cy="654"/>
              </a:xfrm>
              <a:prstGeom prst="rect">
                <a:avLst/>
              </a:prstGeom>
              <a:solidFill>
                <a:srgbClr val="66CC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5503" name="Rectangle 63"/>
              <p:cNvSpPr>
                <a:spLocks noChangeArrowheads="1"/>
              </p:cNvSpPr>
              <p:nvPr/>
            </p:nvSpPr>
            <p:spPr bwMode="auto">
              <a:xfrm>
                <a:off x="4631" y="1076"/>
                <a:ext cx="121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y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5504" name="Freeform 64"/>
              <p:cNvSpPr>
                <a:spLocks/>
              </p:cNvSpPr>
              <p:nvPr/>
            </p:nvSpPr>
            <p:spPr bwMode="auto">
              <a:xfrm>
                <a:off x="4375" y="1086"/>
                <a:ext cx="230" cy="115"/>
              </a:xfrm>
              <a:custGeom>
                <a:avLst/>
                <a:gdLst/>
                <a:ahLst/>
                <a:cxnLst>
                  <a:cxn ang="0">
                    <a:pos x="307" y="0"/>
                  </a:cxn>
                  <a:cxn ang="0">
                    <a:pos x="307" y="96"/>
                  </a:cxn>
                  <a:cxn ang="0">
                    <a:pos x="0" y="96"/>
                  </a:cxn>
                  <a:cxn ang="0">
                    <a:pos x="0" y="134"/>
                  </a:cxn>
                  <a:cxn ang="0">
                    <a:pos x="307" y="134"/>
                  </a:cxn>
                  <a:cxn ang="0">
                    <a:pos x="307" y="230"/>
                  </a:cxn>
                  <a:cxn ang="0">
                    <a:pos x="461" y="115"/>
                  </a:cxn>
                  <a:cxn ang="0">
                    <a:pos x="307" y="0"/>
                  </a:cxn>
                </a:cxnLst>
                <a:rect l="0" t="0" r="r" b="b"/>
                <a:pathLst>
                  <a:path w="461" h="230">
                    <a:moveTo>
                      <a:pt x="307" y="0"/>
                    </a:moveTo>
                    <a:lnTo>
                      <a:pt x="307" y="96"/>
                    </a:lnTo>
                    <a:lnTo>
                      <a:pt x="0" y="96"/>
                    </a:lnTo>
                    <a:lnTo>
                      <a:pt x="0" y="134"/>
                    </a:lnTo>
                    <a:lnTo>
                      <a:pt x="307" y="134"/>
                    </a:lnTo>
                    <a:lnTo>
                      <a:pt x="307" y="230"/>
                    </a:lnTo>
                    <a:lnTo>
                      <a:pt x="461" y="115"/>
                    </a:lnTo>
                    <a:lnTo>
                      <a:pt x="307" y="0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5505" name="Freeform 65"/>
              <p:cNvSpPr>
                <a:spLocks/>
              </p:cNvSpPr>
              <p:nvPr/>
            </p:nvSpPr>
            <p:spPr bwMode="auto">
              <a:xfrm>
                <a:off x="4720" y="1086"/>
                <a:ext cx="230" cy="115"/>
              </a:xfrm>
              <a:custGeom>
                <a:avLst/>
                <a:gdLst/>
                <a:ahLst/>
                <a:cxnLst>
                  <a:cxn ang="0">
                    <a:pos x="307" y="0"/>
                  </a:cxn>
                  <a:cxn ang="0">
                    <a:pos x="307" y="96"/>
                  </a:cxn>
                  <a:cxn ang="0">
                    <a:pos x="0" y="96"/>
                  </a:cxn>
                  <a:cxn ang="0">
                    <a:pos x="0" y="134"/>
                  </a:cxn>
                  <a:cxn ang="0">
                    <a:pos x="307" y="134"/>
                  </a:cxn>
                  <a:cxn ang="0">
                    <a:pos x="307" y="230"/>
                  </a:cxn>
                  <a:cxn ang="0">
                    <a:pos x="461" y="115"/>
                  </a:cxn>
                  <a:cxn ang="0">
                    <a:pos x="307" y="0"/>
                  </a:cxn>
                </a:cxnLst>
                <a:rect l="0" t="0" r="r" b="b"/>
                <a:pathLst>
                  <a:path w="461" h="230">
                    <a:moveTo>
                      <a:pt x="307" y="0"/>
                    </a:moveTo>
                    <a:lnTo>
                      <a:pt x="307" y="96"/>
                    </a:lnTo>
                    <a:lnTo>
                      <a:pt x="0" y="96"/>
                    </a:lnTo>
                    <a:lnTo>
                      <a:pt x="0" y="134"/>
                    </a:lnTo>
                    <a:lnTo>
                      <a:pt x="307" y="134"/>
                    </a:lnTo>
                    <a:lnTo>
                      <a:pt x="307" y="230"/>
                    </a:lnTo>
                    <a:lnTo>
                      <a:pt x="461" y="115"/>
                    </a:lnTo>
                    <a:lnTo>
                      <a:pt x="307" y="0"/>
                    </a:lnTo>
                    <a:close/>
                  </a:path>
                </a:pathLst>
              </a:custGeom>
              <a:solidFill>
                <a:srgbClr val="66CC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45565" name="Group 125"/>
          <p:cNvGrpSpPr>
            <a:grpSpLocks/>
          </p:cNvGrpSpPr>
          <p:nvPr/>
        </p:nvGrpSpPr>
        <p:grpSpPr bwMode="auto">
          <a:xfrm>
            <a:off x="4833938" y="3103563"/>
            <a:ext cx="3636962" cy="1136650"/>
            <a:chOff x="3045" y="1955"/>
            <a:chExt cx="2291" cy="716"/>
          </a:xfrm>
        </p:grpSpPr>
        <p:sp>
          <p:nvSpPr>
            <p:cNvPr id="445510" name="Freeform 70"/>
            <p:cNvSpPr>
              <a:spLocks/>
            </p:cNvSpPr>
            <p:nvPr/>
          </p:nvSpPr>
          <p:spPr bwMode="auto">
            <a:xfrm>
              <a:off x="3470" y="2300"/>
              <a:ext cx="345" cy="231"/>
            </a:xfrm>
            <a:custGeom>
              <a:avLst/>
              <a:gdLst/>
              <a:ahLst/>
              <a:cxnLst>
                <a:cxn ang="0">
                  <a:pos x="0" y="460"/>
                </a:cxn>
                <a:cxn ang="0">
                  <a:pos x="384" y="460"/>
                </a:cxn>
                <a:cxn ang="0">
                  <a:pos x="384" y="0"/>
                </a:cxn>
                <a:cxn ang="0">
                  <a:pos x="691" y="0"/>
                </a:cxn>
              </a:cxnLst>
              <a:rect l="0" t="0" r="r" b="b"/>
              <a:pathLst>
                <a:path w="691" h="460">
                  <a:moveTo>
                    <a:pt x="0" y="460"/>
                  </a:moveTo>
                  <a:lnTo>
                    <a:pt x="384" y="460"/>
                  </a:lnTo>
                  <a:lnTo>
                    <a:pt x="384" y="0"/>
                  </a:lnTo>
                  <a:lnTo>
                    <a:pt x="691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5511" name="Rectangle 71"/>
            <p:cNvSpPr>
              <a:spLocks noChangeArrowheads="1"/>
            </p:cNvSpPr>
            <p:nvPr/>
          </p:nvSpPr>
          <p:spPr bwMode="auto">
            <a:xfrm>
              <a:off x="3316" y="1955"/>
              <a:ext cx="692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5512" name="Rectangle 72"/>
            <p:cNvSpPr>
              <a:spLocks noChangeArrowheads="1"/>
            </p:cNvSpPr>
            <p:nvPr/>
          </p:nvSpPr>
          <p:spPr bwMode="auto">
            <a:xfrm>
              <a:off x="3520" y="1985"/>
              <a:ext cx="334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Rising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5513" name="Rectangle 73"/>
            <p:cNvSpPr>
              <a:spLocks noChangeArrowheads="1"/>
            </p:cNvSpPr>
            <p:nvPr/>
          </p:nvSpPr>
          <p:spPr bwMode="auto">
            <a:xfrm>
              <a:off x="3545" y="2108"/>
              <a:ext cx="282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clock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5514" name="Freeform 74"/>
            <p:cNvSpPr>
              <a:spLocks/>
            </p:cNvSpPr>
            <p:nvPr/>
          </p:nvSpPr>
          <p:spPr bwMode="auto">
            <a:xfrm>
              <a:off x="3470" y="2300"/>
              <a:ext cx="345" cy="231"/>
            </a:xfrm>
            <a:custGeom>
              <a:avLst/>
              <a:gdLst/>
              <a:ahLst/>
              <a:cxnLst>
                <a:cxn ang="0">
                  <a:pos x="0" y="460"/>
                </a:cxn>
                <a:cxn ang="0">
                  <a:pos x="384" y="460"/>
                </a:cxn>
                <a:cxn ang="0">
                  <a:pos x="384" y="0"/>
                </a:cxn>
                <a:cxn ang="0">
                  <a:pos x="691" y="0"/>
                </a:cxn>
              </a:cxnLst>
              <a:rect l="0" t="0" r="r" b="b"/>
              <a:pathLst>
                <a:path w="691" h="460">
                  <a:moveTo>
                    <a:pt x="0" y="460"/>
                  </a:moveTo>
                  <a:lnTo>
                    <a:pt x="384" y="460"/>
                  </a:lnTo>
                  <a:lnTo>
                    <a:pt x="384" y="0"/>
                  </a:lnTo>
                  <a:lnTo>
                    <a:pt x="691" y="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5515" name="Rectangle 75"/>
            <p:cNvSpPr>
              <a:spLocks noChangeArrowheads="1"/>
            </p:cNvSpPr>
            <p:nvPr/>
          </p:nvSpPr>
          <p:spPr bwMode="auto">
            <a:xfrm>
              <a:off x="3316" y="1955"/>
              <a:ext cx="692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5516" name="Rectangle 76"/>
            <p:cNvSpPr>
              <a:spLocks noChangeArrowheads="1"/>
            </p:cNvSpPr>
            <p:nvPr/>
          </p:nvSpPr>
          <p:spPr bwMode="auto">
            <a:xfrm>
              <a:off x="3520" y="1985"/>
              <a:ext cx="334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Rising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5517" name="Rectangle 77"/>
            <p:cNvSpPr>
              <a:spLocks noChangeArrowheads="1"/>
            </p:cNvSpPr>
            <p:nvPr/>
          </p:nvSpPr>
          <p:spPr bwMode="auto">
            <a:xfrm>
              <a:off x="3545" y="2108"/>
              <a:ext cx="282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clock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5518" name="Rectangle 78"/>
            <p:cNvSpPr>
              <a:spLocks noChangeArrowheads="1"/>
            </p:cNvSpPr>
            <p:nvPr/>
          </p:nvSpPr>
          <p:spPr bwMode="auto">
            <a:xfrm>
              <a:off x="3045" y="2054"/>
              <a:ext cx="310" cy="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5519" name="Rectangle 79"/>
            <p:cNvSpPr>
              <a:spLocks noChangeArrowheads="1"/>
            </p:cNvSpPr>
            <p:nvPr/>
          </p:nvSpPr>
          <p:spPr bwMode="auto">
            <a:xfrm>
              <a:off x="3092" y="2090"/>
              <a:ext cx="397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900" b="0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Wingdings 3" pitchFamily="18" charset="2"/>
                  <a:ea typeface="+mn-ea"/>
                  <a:cs typeface="+mn-cs"/>
                </a:rPr>
                <a:t>_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5520" name="Rectangle 80"/>
            <p:cNvSpPr>
              <a:spLocks noChangeArrowheads="1"/>
            </p:cNvSpPr>
            <p:nvPr/>
          </p:nvSpPr>
          <p:spPr bwMode="auto">
            <a:xfrm>
              <a:off x="4005" y="2054"/>
              <a:ext cx="310" cy="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5521" name="Rectangle 81"/>
            <p:cNvSpPr>
              <a:spLocks noChangeArrowheads="1"/>
            </p:cNvSpPr>
            <p:nvPr/>
          </p:nvSpPr>
          <p:spPr bwMode="auto">
            <a:xfrm>
              <a:off x="4051" y="2090"/>
              <a:ext cx="397" cy="3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900" b="0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Wingdings 3" pitchFamily="18" charset="2"/>
                  <a:ea typeface="+mn-ea"/>
                  <a:cs typeface="+mn-cs"/>
                </a:rPr>
                <a:t>_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5528" name="Rectangle 88"/>
            <p:cNvSpPr>
              <a:spLocks noChangeArrowheads="1"/>
            </p:cNvSpPr>
            <p:nvPr/>
          </p:nvSpPr>
          <p:spPr bwMode="auto">
            <a:xfrm>
              <a:off x="4762" y="2044"/>
              <a:ext cx="570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5529" name="Rectangle 89"/>
            <p:cNvSpPr>
              <a:spLocks noChangeArrowheads="1"/>
            </p:cNvSpPr>
            <p:nvPr/>
          </p:nvSpPr>
          <p:spPr bwMode="auto">
            <a:xfrm>
              <a:off x="4809" y="2074"/>
              <a:ext cx="527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Output = x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grpSp>
          <p:nvGrpSpPr>
            <p:cNvPr id="445564" name="Group 124"/>
            <p:cNvGrpSpPr>
              <a:grpSpLocks/>
            </p:cNvGrpSpPr>
            <p:nvPr/>
          </p:nvGrpSpPr>
          <p:grpSpPr bwMode="auto">
            <a:xfrm>
              <a:off x="4362" y="2017"/>
              <a:ext cx="576" cy="654"/>
              <a:chOff x="4362" y="2017"/>
              <a:chExt cx="576" cy="654"/>
            </a:xfrm>
          </p:grpSpPr>
          <p:sp>
            <p:nvSpPr>
              <p:cNvPr id="445556" name="Rectangle 116"/>
              <p:cNvSpPr>
                <a:spLocks noChangeArrowheads="1"/>
              </p:cNvSpPr>
              <p:nvPr/>
            </p:nvSpPr>
            <p:spPr bwMode="auto">
              <a:xfrm>
                <a:off x="4593" y="2017"/>
                <a:ext cx="116" cy="654"/>
              </a:xfrm>
              <a:prstGeom prst="rect">
                <a:avLst/>
              </a:prstGeom>
              <a:solidFill>
                <a:srgbClr val="B2B2B2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5557" name="Rectangle 117"/>
              <p:cNvSpPr>
                <a:spLocks noChangeArrowheads="1"/>
              </p:cNvSpPr>
              <p:nvPr/>
            </p:nvSpPr>
            <p:spPr bwMode="auto">
              <a:xfrm>
                <a:off x="4619" y="2276"/>
                <a:ext cx="120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x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5558" name="Freeform 118"/>
              <p:cNvSpPr>
                <a:spLocks/>
              </p:cNvSpPr>
              <p:nvPr/>
            </p:nvSpPr>
            <p:spPr bwMode="auto">
              <a:xfrm>
                <a:off x="4362" y="2286"/>
                <a:ext cx="231" cy="115"/>
              </a:xfrm>
              <a:custGeom>
                <a:avLst/>
                <a:gdLst/>
                <a:ahLst/>
                <a:cxnLst>
                  <a:cxn ang="0">
                    <a:pos x="307" y="0"/>
                  </a:cxn>
                  <a:cxn ang="0">
                    <a:pos x="307" y="96"/>
                  </a:cxn>
                  <a:cxn ang="0">
                    <a:pos x="0" y="96"/>
                  </a:cxn>
                  <a:cxn ang="0">
                    <a:pos x="0" y="134"/>
                  </a:cxn>
                  <a:cxn ang="0">
                    <a:pos x="307" y="134"/>
                  </a:cxn>
                  <a:cxn ang="0">
                    <a:pos x="307" y="230"/>
                  </a:cxn>
                  <a:cxn ang="0">
                    <a:pos x="460" y="115"/>
                  </a:cxn>
                  <a:cxn ang="0">
                    <a:pos x="307" y="0"/>
                  </a:cxn>
                </a:cxnLst>
                <a:rect l="0" t="0" r="r" b="b"/>
                <a:pathLst>
                  <a:path w="460" h="230">
                    <a:moveTo>
                      <a:pt x="307" y="0"/>
                    </a:moveTo>
                    <a:lnTo>
                      <a:pt x="307" y="96"/>
                    </a:lnTo>
                    <a:lnTo>
                      <a:pt x="0" y="96"/>
                    </a:lnTo>
                    <a:lnTo>
                      <a:pt x="0" y="134"/>
                    </a:lnTo>
                    <a:lnTo>
                      <a:pt x="307" y="134"/>
                    </a:lnTo>
                    <a:lnTo>
                      <a:pt x="307" y="230"/>
                    </a:lnTo>
                    <a:lnTo>
                      <a:pt x="460" y="115"/>
                    </a:lnTo>
                    <a:lnTo>
                      <a:pt x="307" y="0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5559" name="Freeform 119"/>
              <p:cNvSpPr>
                <a:spLocks/>
              </p:cNvSpPr>
              <p:nvPr/>
            </p:nvSpPr>
            <p:spPr bwMode="auto">
              <a:xfrm>
                <a:off x="4708" y="2286"/>
                <a:ext cx="230" cy="115"/>
              </a:xfrm>
              <a:custGeom>
                <a:avLst/>
                <a:gdLst/>
                <a:ahLst/>
                <a:cxnLst>
                  <a:cxn ang="0">
                    <a:pos x="307" y="0"/>
                  </a:cxn>
                  <a:cxn ang="0">
                    <a:pos x="307" y="96"/>
                  </a:cxn>
                  <a:cxn ang="0">
                    <a:pos x="0" y="96"/>
                  </a:cxn>
                  <a:cxn ang="0">
                    <a:pos x="0" y="134"/>
                  </a:cxn>
                  <a:cxn ang="0">
                    <a:pos x="307" y="134"/>
                  </a:cxn>
                  <a:cxn ang="0">
                    <a:pos x="307" y="230"/>
                  </a:cxn>
                  <a:cxn ang="0">
                    <a:pos x="460" y="115"/>
                  </a:cxn>
                  <a:cxn ang="0">
                    <a:pos x="307" y="0"/>
                  </a:cxn>
                </a:cxnLst>
                <a:rect l="0" t="0" r="r" b="b"/>
                <a:pathLst>
                  <a:path w="460" h="230">
                    <a:moveTo>
                      <a:pt x="307" y="0"/>
                    </a:moveTo>
                    <a:lnTo>
                      <a:pt x="307" y="96"/>
                    </a:lnTo>
                    <a:lnTo>
                      <a:pt x="0" y="96"/>
                    </a:lnTo>
                    <a:lnTo>
                      <a:pt x="0" y="134"/>
                    </a:lnTo>
                    <a:lnTo>
                      <a:pt x="307" y="134"/>
                    </a:lnTo>
                    <a:lnTo>
                      <a:pt x="307" y="230"/>
                    </a:lnTo>
                    <a:lnTo>
                      <a:pt x="460" y="115"/>
                    </a:lnTo>
                    <a:lnTo>
                      <a:pt x="307" y="0"/>
                    </a:lnTo>
                    <a:close/>
                  </a:path>
                </a:pathLst>
              </a:custGeom>
              <a:solidFill>
                <a:srgbClr val="B2B2B2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5560" name="Rectangle 120"/>
              <p:cNvSpPr>
                <a:spLocks noChangeArrowheads="1"/>
              </p:cNvSpPr>
              <p:nvPr/>
            </p:nvSpPr>
            <p:spPr bwMode="auto">
              <a:xfrm>
                <a:off x="4593" y="2017"/>
                <a:ext cx="116" cy="654"/>
              </a:xfrm>
              <a:prstGeom prst="rect">
                <a:avLst/>
              </a:prstGeom>
              <a:solidFill>
                <a:srgbClr val="B2B2B2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5561" name="Rectangle 121"/>
              <p:cNvSpPr>
                <a:spLocks noChangeArrowheads="1"/>
              </p:cNvSpPr>
              <p:nvPr/>
            </p:nvSpPr>
            <p:spPr bwMode="auto">
              <a:xfrm>
                <a:off x="4619" y="2276"/>
                <a:ext cx="120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x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5562" name="Freeform 122"/>
              <p:cNvSpPr>
                <a:spLocks/>
              </p:cNvSpPr>
              <p:nvPr/>
            </p:nvSpPr>
            <p:spPr bwMode="auto">
              <a:xfrm>
                <a:off x="4362" y="2286"/>
                <a:ext cx="231" cy="115"/>
              </a:xfrm>
              <a:custGeom>
                <a:avLst/>
                <a:gdLst/>
                <a:ahLst/>
                <a:cxnLst>
                  <a:cxn ang="0">
                    <a:pos x="307" y="0"/>
                  </a:cxn>
                  <a:cxn ang="0">
                    <a:pos x="307" y="96"/>
                  </a:cxn>
                  <a:cxn ang="0">
                    <a:pos x="0" y="96"/>
                  </a:cxn>
                  <a:cxn ang="0">
                    <a:pos x="0" y="134"/>
                  </a:cxn>
                  <a:cxn ang="0">
                    <a:pos x="307" y="134"/>
                  </a:cxn>
                  <a:cxn ang="0">
                    <a:pos x="307" y="230"/>
                  </a:cxn>
                  <a:cxn ang="0">
                    <a:pos x="460" y="115"/>
                  </a:cxn>
                  <a:cxn ang="0">
                    <a:pos x="307" y="0"/>
                  </a:cxn>
                </a:cxnLst>
                <a:rect l="0" t="0" r="r" b="b"/>
                <a:pathLst>
                  <a:path w="460" h="230">
                    <a:moveTo>
                      <a:pt x="307" y="0"/>
                    </a:moveTo>
                    <a:lnTo>
                      <a:pt x="307" y="96"/>
                    </a:lnTo>
                    <a:lnTo>
                      <a:pt x="0" y="96"/>
                    </a:lnTo>
                    <a:lnTo>
                      <a:pt x="0" y="134"/>
                    </a:lnTo>
                    <a:lnTo>
                      <a:pt x="307" y="134"/>
                    </a:lnTo>
                    <a:lnTo>
                      <a:pt x="307" y="230"/>
                    </a:lnTo>
                    <a:lnTo>
                      <a:pt x="460" y="115"/>
                    </a:lnTo>
                    <a:lnTo>
                      <a:pt x="307" y="0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5563" name="Freeform 123"/>
              <p:cNvSpPr>
                <a:spLocks/>
              </p:cNvSpPr>
              <p:nvPr/>
            </p:nvSpPr>
            <p:spPr bwMode="auto">
              <a:xfrm>
                <a:off x="4708" y="2286"/>
                <a:ext cx="230" cy="115"/>
              </a:xfrm>
              <a:custGeom>
                <a:avLst/>
                <a:gdLst/>
                <a:ahLst/>
                <a:cxnLst>
                  <a:cxn ang="0">
                    <a:pos x="307" y="0"/>
                  </a:cxn>
                  <a:cxn ang="0">
                    <a:pos x="307" y="96"/>
                  </a:cxn>
                  <a:cxn ang="0">
                    <a:pos x="0" y="96"/>
                  </a:cxn>
                  <a:cxn ang="0">
                    <a:pos x="0" y="134"/>
                  </a:cxn>
                  <a:cxn ang="0">
                    <a:pos x="307" y="134"/>
                  </a:cxn>
                  <a:cxn ang="0">
                    <a:pos x="307" y="230"/>
                  </a:cxn>
                  <a:cxn ang="0">
                    <a:pos x="460" y="115"/>
                  </a:cxn>
                  <a:cxn ang="0">
                    <a:pos x="307" y="0"/>
                  </a:cxn>
                </a:cxnLst>
                <a:rect l="0" t="0" r="r" b="b"/>
                <a:pathLst>
                  <a:path w="460" h="230">
                    <a:moveTo>
                      <a:pt x="307" y="0"/>
                    </a:moveTo>
                    <a:lnTo>
                      <a:pt x="307" y="96"/>
                    </a:lnTo>
                    <a:lnTo>
                      <a:pt x="0" y="96"/>
                    </a:lnTo>
                    <a:lnTo>
                      <a:pt x="0" y="134"/>
                    </a:lnTo>
                    <a:lnTo>
                      <a:pt x="307" y="134"/>
                    </a:lnTo>
                    <a:lnTo>
                      <a:pt x="307" y="230"/>
                    </a:lnTo>
                    <a:lnTo>
                      <a:pt x="460" y="115"/>
                    </a:lnTo>
                    <a:lnTo>
                      <a:pt x="307" y="0"/>
                    </a:lnTo>
                    <a:close/>
                  </a:path>
                </a:pathLst>
              </a:custGeom>
              <a:solidFill>
                <a:srgbClr val="B2B2B2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445595" name="Rectangle 155"/>
          <p:cNvSpPr>
            <a:spLocks noChangeArrowheads="1"/>
          </p:cNvSpPr>
          <p:nvPr/>
        </p:nvSpPr>
        <p:spPr bwMode="auto">
          <a:xfrm>
            <a:off x="3513138" y="4992688"/>
            <a:ext cx="184150" cy="1038225"/>
          </a:xfrm>
          <a:prstGeom prst="rect">
            <a:avLst/>
          </a:prstGeom>
          <a:solidFill>
            <a:srgbClr val="B2B2B2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45596" name="Rectangle 156"/>
          <p:cNvSpPr>
            <a:spLocks noChangeArrowheads="1"/>
          </p:cNvSpPr>
          <p:nvPr/>
        </p:nvSpPr>
        <p:spPr bwMode="auto">
          <a:xfrm>
            <a:off x="3598863" y="5403850"/>
            <a:ext cx="101600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x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grpSp>
        <p:nvGrpSpPr>
          <p:cNvPr id="445599" name="Group 159"/>
          <p:cNvGrpSpPr>
            <a:grpSpLocks/>
          </p:cNvGrpSpPr>
          <p:nvPr/>
        </p:nvGrpSpPr>
        <p:grpSpPr bwMode="auto">
          <a:xfrm>
            <a:off x="3330575" y="6029325"/>
            <a:ext cx="252413" cy="182563"/>
            <a:chOff x="2098" y="3798"/>
            <a:chExt cx="159" cy="115"/>
          </a:xfrm>
        </p:grpSpPr>
        <p:sp>
          <p:nvSpPr>
            <p:cNvPr id="445597" name="Freeform 157"/>
            <p:cNvSpPr>
              <a:spLocks/>
            </p:cNvSpPr>
            <p:nvPr/>
          </p:nvSpPr>
          <p:spPr bwMode="auto">
            <a:xfrm>
              <a:off x="2098" y="3827"/>
              <a:ext cx="143" cy="86"/>
            </a:xfrm>
            <a:custGeom>
              <a:avLst/>
              <a:gdLst/>
              <a:ahLst/>
              <a:cxnLst>
                <a:cxn ang="0">
                  <a:pos x="286" y="0"/>
                </a:cxn>
                <a:cxn ang="0">
                  <a:pos x="230" y="173"/>
                </a:cxn>
                <a:cxn ang="0">
                  <a:pos x="0" y="173"/>
                </a:cxn>
              </a:cxnLst>
              <a:rect l="0" t="0" r="r" b="b"/>
              <a:pathLst>
                <a:path w="286" h="173">
                  <a:moveTo>
                    <a:pt x="286" y="0"/>
                  </a:moveTo>
                  <a:lnTo>
                    <a:pt x="230" y="173"/>
                  </a:lnTo>
                  <a:lnTo>
                    <a:pt x="0" y="173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5598" name="Freeform 158"/>
            <p:cNvSpPr>
              <a:spLocks/>
            </p:cNvSpPr>
            <p:nvPr/>
          </p:nvSpPr>
          <p:spPr bwMode="auto">
            <a:xfrm>
              <a:off x="2225" y="3798"/>
              <a:ext cx="32" cy="36"/>
            </a:xfrm>
            <a:custGeom>
              <a:avLst/>
              <a:gdLst/>
              <a:ahLst/>
              <a:cxnLst>
                <a:cxn ang="0">
                  <a:pos x="62" y="74"/>
                </a:cxn>
                <a:cxn ang="0">
                  <a:pos x="51" y="0"/>
                </a:cxn>
                <a:cxn ang="0">
                  <a:pos x="0" y="53"/>
                </a:cxn>
                <a:cxn ang="0">
                  <a:pos x="62" y="74"/>
                </a:cxn>
              </a:cxnLst>
              <a:rect l="0" t="0" r="r" b="b"/>
              <a:pathLst>
                <a:path w="62" h="74">
                  <a:moveTo>
                    <a:pt x="62" y="74"/>
                  </a:moveTo>
                  <a:lnTo>
                    <a:pt x="51" y="0"/>
                  </a:lnTo>
                  <a:lnTo>
                    <a:pt x="0" y="53"/>
                  </a:lnTo>
                  <a:lnTo>
                    <a:pt x="62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445602" name="Group 162"/>
          <p:cNvGrpSpPr>
            <a:grpSpLocks/>
          </p:cNvGrpSpPr>
          <p:nvPr/>
        </p:nvGrpSpPr>
        <p:grpSpPr bwMode="auto">
          <a:xfrm>
            <a:off x="3627438" y="6029325"/>
            <a:ext cx="250825" cy="182563"/>
            <a:chOff x="2285" y="3798"/>
            <a:chExt cx="158" cy="115"/>
          </a:xfrm>
        </p:grpSpPr>
        <p:sp>
          <p:nvSpPr>
            <p:cNvPr id="445600" name="Freeform 160"/>
            <p:cNvSpPr>
              <a:spLocks/>
            </p:cNvSpPr>
            <p:nvPr/>
          </p:nvSpPr>
          <p:spPr bwMode="auto">
            <a:xfrm>
              <a:off x="2300" y="3827"/>
              <a:ext cx="143" cy="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" y="173"/>
                </a:cxn>
                <a:cxn ang="0">
                  <a:pos x="286" y="173"/>
                </a:cxn>
              </a:cxnLst>
              <a:rect l="0" t="0" r="r" b="b"/>
              <a:pathLst>
                <a:path w="286" h="173">
                  <a:moveTo>
                    <a:pt x="0" y="0"/>
                  </a:moveTo>
                  <a:lnTo>
                    <a:pt x="56" y="173"/>
                  </a:lnTo>
                  <a:lnTo>
                    <a:pt x="286" y="173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5601" name="Freeform 161"/>
            <p:cNvSpPr>
              <a:spLocks/>
            </p:cNvSpPr>
            <p:nvPr/>
          </p:nvSpPr>
          <p:spPr bwMode="auto">
            <a:xfrm>
              <a:off x="2285" y="3798"/>
              <a:ext cx="31" cy="36"/>
            </a:xfrm>
            <a:custGeom>
              <a:avLst/>
              <a:gdLst/>
              <a:ahLst/>
              <a:cxnLst>
                <a:cxn ang="0">
                  <a:pos x="63" y="53"/>
                </a:cxn>
                <a:cxn ang="0">
                  <a:pos x="10" y="0"/>
                </a:cxn>
                <a:cxn ang="0">
                  <a:pos x="0" y="74"/>
                </a:cxn>
                <a:cxn ang="0">
                  <a:pos x="63" y="53"/>
                </a:cxn>
              </a:cxnLst>
              <a:rect l="0" t="0" r="r" b="b"/>
              <a:pathLst>
                <a:path w="63" h="74">
                  <a:moveTo>
                    <a:pt x="63" y="53"/>
                  </a:moveTo>
                  <a:lnTo>
                    <a:pt x="10" y="0"/>
                  </a:lnTo>
                  <a:lnTo>
                    <a:pt x="0" y="74"/>
                  </a:lnTo>
                  <a:lnTo>
                    <a:pt x="63" y="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</p:grpSp>
      <p:sp>
        <p:nvSpPr>
          <p:cNvPr id="445603" name="Freeform 163"/>
          <p:cNvSpPr>
            <a:spLocks/>
          </p:cNvSpPr>
          <p:nvPr/>
        </p:nvSpPr>
        <p:spPr bwMode="auto">
          <a:xfrm>
            <a:off x="3146425" y="5419725"/>
            <a:ext cx="366713" cy="182563"/>
          </a:xfrm>
          <a:custGeom>
            <a:avLst/>
            <a:gdLst/>
            <a:ahLst/>
            <a:cxnLst>
              <a:cxn ang="0">
                <a:pos x="307" y="0"/>
              </a:cxn>
              <a:cxn ang="0">
                <a:pos x="307" y="96"/>
              </a:cxn>
              <a:cxn ang="0">
                <a:pos x="0" y="96"/>
              </a:cxn>
              <a:cxn ang="0">
                <a:pos x="0" y="134"/>
              </a:cxn>
              <a:cxn ang="0">
                <a:pos x="307" y="134"/>
              </a:cxn>
              <a:cxn ang="0">
                <a:pos x="307" y="230"/>
              </a:cxn>
              <a:cxn ang="0">
                <a:pos x="460" y="115"/>
              </a:cxn>
              <a:cxn ang="0">
                <a:pos x="307" y="0"/>
              </a:cxn>
            </a:cxnLst>
            <a:rect l="0" t="0" r="r" b="b"/>
            <a:pathLst>
              <a:path w="460" h="230">
                <a:moveTo>
                  <a:pt x="307" y="0"/>
                </a:moveTo>
                <a:lnTo>
                  <a:pt x="307" y="96"/>
                </a:lnTo>
                <a:lnTo>
                  <a:pt x="0" y="96"/>
                </a:lnTo>
                <a:lnTo>
                  <a:pt x="0" y="134"/>
                </a:lnTo>
                <a:lnTo>
                  <a:pt x="307" y="134"/>
                </a:lnTo>
                <a:lnTo>
                  <a:pt x="307" y="230"/>
                </a:lnTo>
                <a:lnTo>
                  <a:pt x="460" y="115"/>
                </a:lnTo>
                <a:lnTo>
                  <a:pt x="307" y="0"/>
                </a:lnTo>
                <a:close/>
              </a:path>
            </a:pathLst>
          </a:custGeom>
          <a:solidFill>
            <a:srgbClr val="66CCFF"/>
          </a:solidFill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45604" name="Freeform 164"/>
          <p:cNvSpPr>
            <a:spLocks/>
          </p:cNvSpPr>
          <p:nvPr/>
        </p:nvSpPr>
        <p:spPr bwMode="auto">
          <a:xfrm>
            <a:off x="3695700" y="5419725"/>
            <a:ext cx="365125" cy="182563"/>
          </a:xfrm>
          <a:custGeom>
            <a:avLst/>
            <a:gdLst/>
            <a:ahLst/>
            <a:cxnLst>
              <a:cxn ang="0">
                <a:pos x="307" y="0"/>
              </a:cxn>
              <a:cxn ang="0">
                <a:pos x="307" y="96"/>
              </a:cxn>
              <a:cxn ang="0">
                <a:pos x="0" y="96"/>
              </a:cxn>
              <a:cxn ang="0">
                <a:pos x="0" y="134"/>
              </a:cxn>
              <a:cxn ang="0">
                <a:pos x="307" y="134"/>
              </a:cxn>
              <a:cxn ang="0">
                <a:pos x="307" y="230"/>
              </a:cxn>
              <a:cxn ang="0">
                <a:pos x="460" y="115"/>
              </a:cxn>
              <a:cxn ang="0">
                <a:pos x="307" y="0"/>
              </a:cxn>
            </a:cxnLst>
            <a:rect l="0" t="0" r="r" b="b"/>
            <a:pathLst>
              <a:path w="460" h="230">
                <a:moveTo>
                  <a:pt x="307" y="0"/>
                </a:moveTo>
                <a:lnTo>
                  <a:pt x="307" y="96"/>
                </a:lnTo>
                <a:lnTo>
                  <a:pt x="0" y="96"/>
                </a:lnTo>
                <a:lnTo>
                  <a:pt x="0" y="134"/>
                </a:lnTo>
                <a:lnTo>
                  <a:pt x="307" y="134"/>
                </a:lnTo>
                <a:lnTo>
                  <a:pt x="307" y="230"/>
                </a:lnTo>
                <a:lnTo>
                  <a:pt x="460" y="115"/>
                </a:lnTo>
                <a:lnTo>
                  <a:pt x="307" y="0"/>
                </a:lnTo>
                <a:close/>
              </a:path>
            </a:pathLst>
          </a:custGeom>
          <a:solidFill>
            <a:srgbClr val="B2B2B2"/>
          </a:solidFill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45605" name="Rectangle 165"/>
          <p:cNvSpPr>
            <a:spLocks noChangeArrowheads="1"/>
          </p:cNvSpPr>
          <p:nvPr/>
        </p:nvSpPr>
        <p:spPr bwMode="auto">
          <a:xfrm>
            <a:off x="3513138" y="4992688"/>
            <a:ext cx="184150" cy="1038225"/>
          </a:xfrm>
          <a:prstGeom prst="rect">
            <a:avLst/>
          </a:prstGeom>
          <a:solidFill>
            <a:srgbClr val="B2B2B2"/>
          </a:solidFill>
          <a:ln w="79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45606" name="Rectangle 166"/>
          <p:cNvSpPr>
            <a:spLocks noChangeArrowheads="1"/>
          </p:cNvSpPr>
          <p:nvPr/>
        </p:nvSpPr>
        <p:spPr bwMode="auto">
          <a:xfrm>
            <a:off x="3598863" y="5403850"/>
            <a:ext cx="101600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x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grpSp>
        <p:nvGrpSpPr>
          <p:cNvPr id="445609" name="Group 169"/>
          <p:cNvGrpSpPr>
            <a:grpSpLocks/>
          </p:cNvGrpSpPr>
          <p:nvPr/>
        </p:nvGrpSpPr>
        <p:grpSpPr bwMode="auto">
          <a:xfrm>
            <a:off x="3330575" y="6029325"/>
            <a:ext cx="252413" cy="182563"/>
            <a:chOff x="2098" y="3798"/>
            <a:chExt cx="159" cy="115"/>
          </a:xfrm>
        </p:grpSpPr>
        <p:sp>
          <p:nvSpPr>
            <p:cNvPr id="445607" name="Freeform 167"/>
            <p:cNvSpPr>
              <a:spLocks/>
            </p:cNvSpPr>
            <p:nvPr/>
          </p:nvSpPr>
          <p:spPr bwMode="auto">
            <a:xfrm>
              <a:off x="2098" y="3827"/>
              <a:ext cx="143" cy="86"/>
            </a:xfrm>
            <a:custGeom>
              <a:avLst/>
              <a:gdLst/>
              <a:ahLst/>
              <a:cxnLst>
                <a:cxn ang="0">
                  <a:pos x="286" y="0"/>
                </a:cxn>
                <a:cxn ang="0">
                  <a:pos x="230" y="173"/>
                </a:cxn>
                <a:cxn ang="0">
                  <a:pos x="0" y="173"/>
                </a:cxn>
              </a:cxnLst>
              <a:rect l="0" t="0" r="r" b="b"/>
              <a:pathLst>
                <a:path w="286" h="173">
                  <a:moveTo>
                    <a:pt x="286" y="0"/>
                  </a:moveTo>
                  <a:lnTo>
                    <a:pt x="230" y="173"/>
                  </a:lnTo>
                  <a:lnTo>
                    <a:pt x="0" y="173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5608" name="Freeform 168"/>
            <p:cNvSpPr>
              <a:spLocks/>
            </p:cNvSpPr>
            <p:nvPr/>
          </p:nvSpPr>
          <p:spPr bwMode="auto">
            <a:xfrm>
              <a:off x="2225" y="3798"/>
              <a:ext cx="32" cy="36"/>
            </a:xfrm>
            <a:custGeom>
              <a:avLst/>
              <a:gdLst/>
              <a:ahLst/>
              <a:cxnLst>
                <a:cxn ang="0">
                  <a:pos x="62" y="74"/>
                </a:cxn>
                <a:cxn ang="0">
                  <a:pos x="51" y="0"/>
                </a:cxn>
                <a:cxn ang="0">
                  <a:pos x="0" y="53"/>
                </a:cxn>
                <a:cxn ang="0">
                  <a:pos x="62" y="74"/>
                </a:cxn>
              </a:cxnLst>
              <a:rect l="0" t="0" r="r" b="b"/>
              <a:pathLst>
                <a:path w="62" h="74">
                  <a:moveTo>
                    <a:pt x="62" y="74"/>
                  </a:moveTo>
                  <a:lnTo>
                    <a:pt x="51" y="0"/>
                  </a:lnTo>
                  <a:lnTo>
                    <a:pt x="0" y="53"/>
                  </a:lnTo>
                  <a:lnTo>
                    <a:pt x="62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445612" name="Group 172"/>
          <p:cNvGrpSpPr>
            <a:grpSpLocks/>
          </p:cNvGrpSpPr>
          <p:nvPr/>
        </p:nvGrpSpPr>
        <p:grpSpPr bwMode="auto">
          <a:xfrm>
            <a:off x="3627438" y="6029325"/>
            <a:ext cx="250825" cy="182563"/>
            <a:chOff x="2285" y="3798"/>
            <a:chExt cx="158" cy="115"/>
          </a:xfrm>
        </p:grpSpPr>
        <p:sp>
          <p:nvSpPr>
            <p:cNvPr id="445610" name="Freeform 170"/>
            <p:cNvSpPr>
              <a:spLocks/>
            </p:cNvSpPr>
            <p:nvPr/>
          </p:nvSpPr>
          <p:spPr bwMode="auto">
            <a:xfrm>
              <a:off x="2300" y="3827"/>
              <a:ext cx="143" cy="8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6" y="173"/>
                </a:cxn>
                <a:cxn ang="0">
                  <a:pos x="286" y="173"/>
                </a:cxn>
              </a:cxnLst>
              <a:rect l="0" t="0" r="r" b="b"/>
              <a:pathLst>
                <a:path w="286" h="173">
                  <a:moveTo>
                    <a:pt x="0" y="0"/>
                  </a:moveTo>
                  <a:lnTo>
                    <a:pt x="56" y="173"/>
                  </a:lnTo>
                  <a:lnTo>
                    <a:pt x="286" y="173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5611" name="Freeform 171"/>
            <p:cNvSpPr>
              <a:spLocks/>
            </p:cNvSpPr>
            <p:nvPr/>
          </p:nvSpPr>
          <p:spPr bwMode="auto">
            <a:xfrm>
              <a:off x="2285" y="3798"/>
              <a:ext cx="31" cy="36"/>
            </a:xfrm>
            <a:custGeom>
              <a:avLst/>
              <a:gdLst/>
              <a:ahLst/>
              <a:cxnLst>
                <a:cxn ang="0">
                  <a:pos x="63" y="53"/>
                </a:cxn>
                <a:cxn ang="0">
                  <a:pos x="10" y="0"/>
                </a:cxn>
                <a:cxn ang="0">
                  <a:pos x="0" y="74"/>
                </a:cxn>
                <a:cxn ang="0">
                  <a:pos x="63" y="53"/>
                </a:cxn>
              </a:cxnLst>
              <a:rect l="0" t="0" r="r" b="b"/>
              <a:pathLst>
                <a:path w="63" h="74">
                  <a:moveTo>
                    <a:pt x="63" y="53"/>
                  </a:moveTo>
                  <a:lnTo>
                    <a:pt x="10" y="0"/>
                  </a:lnTo>
                  <a:lnTo>
                    <a:pt x="0" y="74"/>
                  </a:lnTo>
                  <a:lnTo>
                    <a:pt x="63" y="5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</p:grpSp>
      <p:sp>
        <p:nvSpPr>
          <p:cNvPr id="445613" name="Freeform 173"/>
          <p:cNvSpPr>
            <a:spLocks/>
          </p:cNvSpPr>
          <p:nvPr/>
        </p:nvSpPr>
        <p:spPr bwMode="auto">
          <a:xfrm>
            <a:off x="3146425" y="5419725"/>
            <a:ext cx="366713" cy="182563"/>
          </a:xfrm>
          <a:custGeom>
            <a:avLst/>
            <a:gdLst/>
            <a:ahLst/>
            <a:cxnLst>
              <a:cxn ang="0">
                <a:pos x="307" y="0"/>
              </a:cxn>
              <a:cxn ang="0">
                <a:pos x="307" y="96"/>
              </a:cxn>
              <a:cxn ang="0">
                <a:pos x="0" y="96"/>
              </a:cxn>
              <a:cxn ang="0">
                <a:pos x="0" y="134"/>
              </a:cxn>
              <a:cxn ang="0">
                <a:pos x="307" y="134"/>
              </a:cxn>
              <a:cxn ang="0">
                <a:pos x="307" y="230"/>
              </a:cxn>
              <a:cxn ang="0">
                <a:pos x="460" y="115"/>
              </a:cxn>
              <a:cxn ang="0">
                <a:pos x="307" y="0"/>
              </a:cxn>
            </a:cxnLst>
            <a:rect l="0" t="0" r="r" b="b"/>
            <a:pathLst>
              <a:path w="460" h="230">
                <a:moveTo>
                  <a:pt x="307" y="0"/>
                </a:moveTo>
                <a:lnTo>
                  <a:pt x="307" y="96"/>
                </a:lnTo>
                <a:lnTo>
                  <a:pt x="0" y="96"/>
                </a:lnTo>
                <a:lnTo>
                  <a:pt x="0" y="134"/>
                </a:lnTo>
                <a:lnTo>
                  <a:pt x="307" y="134"/>
                </a:lnTo>
                <a:lnTo>
                  <a:pt x="307" y="230"/>
                </a:lnTo>
                <a:lnTo>
                  <a:pt x="460" y="115"/>
                </a:lnTo>
                <a:lnTo>
                  <a:pt x="307" y="0"/>
                </a:lnTo>
                <a:close/>
              </a:path>
            </a:pathLst>
          </a:custGeom>
          <a:solidFill>
            <a:srgbClr val="66CCFF"/>
          </a:solidFill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45614" name="Freeform 174"/>
          <p:cNvSpPr>
            <a:spLocks/>
          </p:cNvSpPr>
          <p:nvPr/>
        </p:nvSpPr>
        <p:spPr bwMode="auto">
          <a:xfrm>
            <a:off x="3695700" y="5419725"/>
            <a:ext cx="365125" cy="182563"/>
          </a:xfrm>
          <a:custGeom>
            <a:avLst/>
            <a:gdLst/>
            <a:ahLst/>
            <a:cxnLst>
              <a:cxn ang="0">
                <a:pos x="307" y="0"/>
              </a:cxn>
              <a:cxn ang="0">
                <a:pos x="307" y="96"/>
              </a:cxn>
              <a:cxn ang="0">
                <a:pos x="0" y="96"/>
              </a:cxn>
              <a:cxn ang="0">
                <a:pos x="0" y="134"/>
              </a:cxn>
              <a:cxn ang="0">
                <a:pos x="307" y="134"/>
              </a:cxn>
              <a:cxn ang="0">
                <a:pos x="307" y="230"/>
              </a:cxn>
              <a:cxn ang="0">
                <a:pos x="460" y="115"/>
              </a:cxn>
              <a:cxn ang="0">
                <a:pos x="307" y="0"/>
              </a:cxn>
            </a:cxnLst>
            <a:rect l="0" t="0" r="r" b="b"/>
            <a:pathLst>
              <a:path w="460" h="230">
                <a:moveTo>
                  <a:pt x="307" y="0"/>
                </a:moveTo>
                <a:lnTo>
                  <a:pt x="307" y="96"/>
                </a:lnTo>
                <a:lnTo>
                  <a:pt x="0" y="96"/>
                </a:lnTo>
                <a:lnTo>
                  <a:pt x="0" y="134"/>
                </a:lnTo>
                <a:lnTo>
                  <a:pt x="307" y="134"/>
                </a:lnTo>
                <a:lnTo>
                  <a:pt x="307" y="230"/>
                </a:lnTo>
                <a:lnTo>
                  <a:pt x="460" y="115"/>
                </a:lnTo>
                <a:lnTo>
                  <a:pt x="307" y="0"/>
                </a:lnTo>
                <a:close/>
              </a:path>
            </a:pathLst>
          </a:custGeom>
          <a:solidFill>
            <a:srgbClr val="B2B2B2"/>
          </a:solidFill>
          <a:ln w="79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grpSp>
        <p:nvGrpSpPr>
          <p:cNvPr id="445624" name="Group 184"/>
          <p:cNvGrpSpPr>
            <a:grpSpLocks/>
          </p:cNvGrpSpPr>
          <p:nvPr/>
        </p:nvGrpSpPr>
        <p:grpSpPr bwMode="auto">
          <a:xfrm>
            <a:off x="4833938" y="4864100"/>
            <a:ext cx="3843337" cy="1155700"/>
            <a:chOff x="3045" y="3064"/>
            <a:chExt cx="2421" cy="728"/>
          </a:xfrm>
        </p:grpSpPr>
        <p:grpSp>
          <p:nvGrpSpPr>
            <p:cNvPr id="445623" name="Group 183"/>
            <p:cNvGrpSpPr>
              <a:grpSpLocks/>
            </p:cNvGrpSpPr>
            <p:nvPr/>
          </p:nvGrpSpPr>
          <p:grpSpPr bwMode="auto">
            <a:xfrm>
              <a:off x="3045" y="3064"/>
              <a:ext cx="2421" cy="728"/>
              <a:chOff x="3045" y="3071"/>
              <a:chExt cx="2421" cy="728"/>
            </a:xfrm>
          </p:grpSpPr>
          <p:sp>
            <p:nvSpPr>
              <p:cNvPr id="445578" name="Rectangle 138"/>
              <p:cNvSpPr>
                <a:spLocks noChangeArrowheads="1"/>
              </p:cNvSpPr>
              <p:nvPr/>
            </p:nvSpPr>
            <p:spPr bwMode="auto">
              <a:xfrm>
                <a:off x="3045" y="3170"/>
                <a:ext cx="311" cy="3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5566" name="Rectangle 126"/>
              <p:cNvSpPr>
                <a:spLocks noChangeArrowheads="1"/>
              </p:cNvSpPr>
              <p:nvPr/>
            </p:nvSpPr>
            <p:spPr bwMode="auto">
              <a:xfrm>
                <a:off x="4593" y="3145"/>
                <a:ext cx="116" cy="654"/>
              </a:xfrm>
              <a:prstGeom prst="rect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5567" name="Rectangle 127"/>
              <p:cNvSpPr>
                <a:spLocks noChangeArrowheads="1"/>
              </p:cNvSpPr>
              <p:nvPr/>
            </p:nvSpPr>
            <p:spPr bwMode="auto">
              <a:xfrm>
                <a:off x="4638" y="3273"/>
                <a:ext cx="6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n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5568" name="Rectangle 128"/>
              <p:cNvSpPr>
                <a:spLocks noChangeArrowheads="1"/>
              </p:cNvSpPr>
              <p:nvPr/>
            </p:nvSpPr>
            <p:spPr bwMode="auto">
              <a:xfrm>
                <a:off x="4638" y="3412"/>
                <a:ext cx="6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o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5569" name="Rectangle 129"/>
              <p:cNvSpPr>
                <a:spLocks noChangeArrowheads="1"/>
              </p:cNvSpPr>
              <p:nvPr/>
            </p:nvSpPr>
            <p:spPr bwMode="auto">
              <a:xfrm>
                <a:off x="4638" y="3550"/>
                <a:ext cx="67" cy="1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p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5570" name="Freeform 130"/>
              <p:cNvSpPr>
                <a:spLocks/>
              </p:cNvSpPr>
              <p:nvPr/>
            </p:nvSpPr>
            <p:spPr bwMode="auto">
              <a:xfrm>
                <a:off x="3470" y="3416"/>
                <a:ext cx="346" cy="231"/>
              </a:xfrm>
              <a:custGeom>
                <a:avLst/>
                <a:gdLst/>
                <a:ahLst/>
                <a:cxnLst>
                  <a:cxn ang="0">
                    <a:pos x="0" y="460"/>
                  </a:cxn>
                  <a:cxn ang="0">
                    <a:pos x="384" y="460"/>
                  </a:cxn>
                  <a:cxn ang="0">
                    <a:pos x="384" y="0"/>
                  </a:cxn>
                  <a:cxn ang="0">
                    <a:pos x="691" y="0"/>
                  </a:cxn>
                </a:cxnLst>
                <a:rect l="0" t="0" r="r" b="b"/>
                <a:pathLst>
                  <a:path w="691" h="460">
                    <a:moveTo>
                      <a:pt x="0" y="460"/>
                    </a:moveTo>
                    <a:lnTo>
                      <a:pt x="384" y="460"/>
                    </a:lnTo>
                    <a:lnTo>
                      <a:pt x="384" y="0"/>
                    </a:lnTo>
                    <a:lnTo>
                      <a:pt x="691" y="0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5571" name="Rectangle 131"/>
              <p:cNvSpPr>
                <a:spLocks noChangeArrowheads="1"/>
              </p:cNvSpPr>
              <p:nvPr/>
            </p:nvSpPr>
            <p:spPr bwMode="auto">
              <a:xfrm>
                <a:off x="3316" y="3071"/>
                <a:ext cx="692" cy="2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5572" name="Rectangle 132"/>
              <p:cNvSpPr>
                <a:spLocks noChangeArrowheads="1"/>
              </p:cNvSpPr>
              <p:nvPr/>
            </p:nvSpPr>
            <p:spPr bwMode="auto">
              <a:xfrm>
                <a:off x="3542" y="3101"/>
                <a:ext cx="289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Rising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5573" name="Rectangle 133"/>
              <p:cNvSpPr>
                <a:spLocks noChangeArrowheads="1"/>
              </p:cNvSpPr>
              <p:nvPr/>
            </p:nvSpPr>
            <p:spPr bwMode="auto">
              <a:xfrm>
                <a:off x="3567" y="3224"/>
                <a:ext cx="237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clock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5574" name="Freeform 134"/>
              <p:cNvSpPr>
                <a:spLocks/>
              </p:cNvSpPr>
              <p:nvPr/>
            </p:nvSpPr>
            <p:spPr bwMode="auto">
              <a:xfrm>
                <a:off x="3470" y="3416"/>
                <a:ext cx="346" cy="231"/>
              </a:xfrm>
              <a:custGeom>
                <a:avLst/>
                <a:gdLst/>
                <a:ahLst/>
                <a:cxnLst>
                  <a:cxn ang="0">
                    <a:pos x="0" y="460"/>
                  </a:cxn>
                  <a:cxn ang="0">
                    <a:pos x="384" y="460"/>
                  </a:cxn>
                  <a:cxn ang="0">
                    <a:pos x="384" y="0"/>
                  </a:cxn>
                  <a:cxn ang="0">
                    <a:pos x="691" y="0"/>
                  </a:cxn>
                </a:cxnLst>
                <a:rect l="0" t="0" r="r" b="b"/>
                <a:pathLst>
                  <a:path w="691" h="460">
                    <a:moveTo>
                      <a:pt x="0" y="460"/>
                    </a:moveTo>
                    <a:lnTo>
                      <a:pt x="384" y="460"/>
                    </a:lnTo>
                    <a:lnTo>
                      <a:pt x="384" y="0"/>
                    </a:lnTo>
                    <a:lnTo>
                      <a:pt x="691" y="0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5575" name="Rectangle 135"/>
              <p:cNvSpPr>
                <a:spLocks noChangeArrowheads="1"/>
              </p:cNvSpPr>
              <p:nvPr/>
            </p:nvSpPr>
            <p:spPr bwMode="auto">
              <a:xfrm>
                <a:off x="3316" y="3071"/>
                <a:ext cx="692" cy="2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5576" name="Rectangle 136"/>
              <p:cNvSpPr>
                <a:spLocks noChangeArrowheads="1"/>
              </p:cNvSpPr>
              <p:nvPr/>
            </p:nvSpPr>
            <p:spPr bwMode="auto">
              <a:xfrm>
                <a:off x="3542" y="3101"/>
                <a:ext cx="289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Rising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5577" name="Rectangle 137"/>
              <p:cNvSpPr>
                <a:spLocks noChangeArrowheads="1"/>
              </p:cNvSpPr>
              <p:nvPr/>
            </p:nvSpPr>
            <p:spPr bwMode="auto">
              <a:xfrm>
                <a:off x="3567" y="3224"/>
                <a:ext cx="237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clock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5579" name="Rectangle 139"/>
              <p:cNvSpPr>
                <a:spLocks noChangeArrowheads="1"/>
              </p:cNvSpPr>
              <p:nvPr/>
            </p:nvSpPr>
            <p:spPr bwMode="auto">
              <a:xfrm>
                <a:off x="3181" y="3206"/>
                <a:ext cx="21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9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Wingdings 3" pitchFamily="18" charset="2"/>
                    <a:ea typeface="+mn-ea"/>
                    <a:cs typeface="+mn-cs"/>
                  </a:rPr>
                  <a:t>_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5580" name="Rectangle 140"/>
              <p:cNvSpPr>
                <a:spLocks noChangeArrowheads="1"/>
              </p:cNvSpPr>
              <p:nvPr/>
            </p:nvSpPr>
            <p:spPr bwMode="auto">
              <a:xfrm>
                <a:off x="4005" y="3170"/>
                <a:ext cx="310" cy="3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5581" name="Rectangle 141"/>
              <p:cNvSpPr>
                <a:spLocks noChangeArrowheads="1"/>
              </p:cNvSpPr>
              <p:nvPr/>
            </p:nvSpPr>
            <p:spPr bwMode="auto">
              <a:xfrm>
                <a:off x="4141" y="3206"/>
                <a:ext cx="21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9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Wingdings 3" pitchFamily="18" charset="2"/>
                    <a:ea typeface="+mn-ea"/>
                    <a:cs typeface="+mn-cs"/>
                  </a:rPr>
                  <a:t>_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5586" name="Rectangle 146"/>
              <p:cNvSpPr>
                <a:spLocks noChangeArrowheads="1"/>
              </p:cNvSpPr>
              <p:nvPr/>
            </p:nvSpPr>
            <p:spPr bwMode="auto">
              <a:xfrm>
                <a:off x="4763" y="3166"/>
                <a:ext cx="703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5587" name="Rectangle 147"/>
              <p:cNvSpPr>
                <a:spLocks noChangeArrowheads="1"/>
              </p:cNvSpPr>
              <p:nvPr/>
            </p:nvSpPr>
            <p:spPr bwMode="auto">
              <a:xfrm>
                <a:off x="4830" y="3190"/>
                <a:ext cx="432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Output = 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5588" name="Rectangle 148"/>
              <p:cNvSpPr>
                <a:spLocks noChangeArrowheads="1"/>
              </p:cNvSpPr>
              <p:nvPr/>
            </p:nvSpPr>
            <p:spPr bwMode="auto">
              <a:xfrm>
                <a:off x="5266" y="3200"/>
                <a:ext cx="186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nop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445615" name="Freeform 175"/>
            <p:cNvSpPr>
              <a:spLocks/>
            </p:cNvSpPr>
            <p:nvPr/>
          </p:nvSpPr>
          <p:spPr bwMode="auto">
            <a:xfrm>
              <a:off x="4363" y="3414"/>
              <a:ext cx="230" cy="115"/>
            </a:xfrm>
            <a:custGeom>
              <a:avLst/>
              <a:gdLst/>
              <a:ahLst/>
              <a:cxnLst>
                <a:cxn ang="0">
                  <a:pos x="307" y="0"/>
                </a:cxn>
                <a:cxn ang="0">
                  <a:pos x="307" y="96"/>
                </a:cxn>
                <a:cxn ang="0">
                  <a:pos x="0" y="96"/>
                </a:cxn>
                <a:cxn ang="0">
                  <a:pos x="0" y="134"/>
                </a:cxn>
                <a:cxn ang="0">
                  <a:pos x="307" y="134"/>
                </a:cxn>
                <a:cxn ang="0">
                  <a:pos x="307" y="230"/>
                </a:cxn>
                <a:cxn ang="0">
                  <a:pos x="461" y="115"/>
                </a:cxn>
                <a:cxn ang="0">
                  <a:pos x="307" y="0"/>
                </a:cxn>
              </a:cxnLst>
              <a:rect l="0" t="0" r="r" b="b"/>
              <a:pathLst>
                <a:path w="461" h="230">
                  <a:moveTo>
                    <a:pt x="307" y="0"/>
                  </a:moveTo>
                  <a:lnTo>
                    <a:pt x="307" y="96"/>
                  </a:lnTo>
                  <a:lnTo>
                    <a:pt x="0" y="96"/>
                  </a:lnTo>
                  <a:lnTo>
                    <a:pt x="0" y="134"/>
                  </a:lnTo>
                  <a:lnTo>
                    <a:pt x="307" y="134"/>
                  </a:lnTo>
                  <a:lnTo>
                    <a:pt x="307" y="230"/>
                  </a:lnTo>
                  <a:lnTo>
                    <a:pt x="461" y="115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FFFF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5616" name="Freeform 176"/>
            <p:cNvSpPr>
              <a:spLocks/>
            </p:cNvSpPr>
            <p:nvPr/>
          </p:nvSpPr>
          <p:spPr bwMode="auto">
            <a:xfrm>
              <a:off x="4708" y="3414"/>
              <a:ext cx="231" cy="115"/>
            </a:xfrm>
            <a:custGeom>
              <a:avLst/>
              <a:gdLst/>
              <a:ahLst/>
              <a:cxnLst>
                <a:cxn ang="0">
                  <a:pos x="307" y="0"/>
                </a:cxn>
                <a:cxn ang="0">
                  <a:pos x="307" y="96"/>
                </a:cxn>
                <a:cxn ang="0">
                  <a:pos x="0" y="96"/>
                </a:cxn>
                <a:cxn ang="0">
                  <a:pos x="0" y="134"/>
                </a:cxn>
                <a:cxn ang="0">
                  <a:pos x="307" y="134"/>
                </a:cxn>
                <a:cxn ang="0">
                  <a:pos x="307" y="230"/>
                </a:cxn>
                <a:cxn ang="0">
                  <a:pos x="461" y="115"/>
                </a:cxn>
                <a:cxn ang="0">
                  <a:pos x="307" y="0"/>
                </a:cxn>
              </a:cxnLst>
              <a:rect l="0" t="0" r="r" b="b"/>
              <a:pathLst>
                <a:path w="461" h="230">
                  <a:moveTo>
                    <a:pt x="307" y="0"/>
                  </a:moveTo>
                  <a:lnTo>
                    <a:pt x="307" y="96"/>
                  </a:lnTo>
                  <a:lnTo>
                    <a:pt x="0" y="96"/>
                  </a:lnTo>
                  <a:lnTo>
                    <a:pt x="0" y="134"/>
                  </a:lnTo>
                  <a:lnTo>
                    <a:pt x="307" y="134"/>
                  </a:lnTo>
                  <a:lnTo>
                    <a:pt x="307" y="230"/>
                  </a:lnTo>
                  <a:lnTo>
                    <a:pt x="461" y="115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FFFF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445619" name="Group 179"/>
          <p:cNvGrpSpPr>
            <a:grpSpLocks/>
          </p:cNvGrpSpPr>
          <p:nvPr/>
        </p:nvGrpSpPr>
        <p:grpSpPr bwMode="auto">
          <a:xfrm>
            <a:off x="609600" y="1296988"/>
            <a:ext cx="4737100" cy="1360487"/>
            <a:chOff x="384" y="817"/>
            <a:chExt cx="2984" cy="857"/>
          </a:xfrm>
        </p:grpSpPr>
        <p:sp>
          <p:nvSpPr>
            <p:cNvPr id="445460" name="Rectangle 20"/>
            <p:cNvSpPr>
              <a:spLocks noChangeArrowheads="1"/>
            </p:cNvSpPr>
            <p:nvPr/>
          </p:nvSpPr>
          <p:spPr bwMode="auto">
            <a:xfrm>
              <a:off x="3057" y="866"/>
              <a:ext cx="311" cy="3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5464" name="Rectangle 24"/>
            <p:cNvSpPr>
              <a:spLocks noChangeArrowheads="1"/>
            </p:cNvSpPr>
            <p:nvPr/>
          </p:nvSpPr>
          <p:spPr bwMode="auto">
            <a:xfrm>
              <a:off x="2356" y="856"/>
              <a:ext cx="570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5465" name="Rectangle 25"/>
            <p:cNvSpPr>
              <a:spLocks noChangeArrowheads="1"/>
            </p:cNvSpPr>
            <p:nvPr/>
          </p:nvSpPr>
          <p:spPr bwMode="auto">
            <a:xfrm>
              <a:off x="2402" y="886"/>
              <a:ext cx="527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Output = x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5466" name="Rectangle 26"/>
            <p:cNvSpPr>
              <a:spLocks noChangeArrowheads="1"/>
            </p:cNvSpPr>
            <p:nvPr/>
          </p:nvSpPr>
          <p:spPr bwMode="auto">
            <a:xfrm>
              <a:off x="1728" y="856"/>
              <a:ext cx="488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5467" name="Rectangle 27"/>
            <p:cNvSpPr>
              <a:spLocks noChangeArrowheads="1"/>
            </p:cNvSpPr>
            <p:nvPr/>
          </p:nvSpPr>
          <p:spPr bwMode="auto">
            <a:xfrm>
              <a:off x="1774" y="886"/>
              <a:ext cx="445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Input = y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5472" name="Rectangle 32"/>
            <p:cNvSpPr>
              <a:spLocks noChangeArrowheads="1"/>
            </p:cNvSpPr>
            <p:nvPr/>
          </p:nvSpPr>
          <p:spPr bwMode="auto">
            <a:xfrm>
              <a:off x="1831" y="1381"/>
              <a:ext cx="375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5473" name="Rectangle 33"/>
            <p:cNvSpPr>
              <a:spLocks noChangeArrowheads="1"/>
            </p:cNvSpPr>
            <p:nvPr/>
          </p:nvSpPr>
          <p:spPr bwMode="auto">
            <a:xfrm>
              <a:off x="1878" y="1411"/>
              <a:ext cx="259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stall 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5474" name="Rectangle 34"/>
            <p:cNvSpPr>
              <a:spLocks noChangeArrowheads="1"/>
            </p:cNvSpPr>
            <p:nvPr/>
          </p:nvSpPr>
          <p:spPr bwMode="auto">
            <a:xfrm>
              <a:off x="1878" y="1534"/>
              <a:ext cx="193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= 0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5475" name="Rectangle 35"/>
            <p:cNvSpPr>
              <a:spLocks noChangeArrowheads="1"/>
            </p:cNvSpPr>
            <p:nvPr/>
          </p:nvSpPr>
          <p:spPr bwMode="auto">
            <a:xfrm>
              <a:off x="2330" y="1381"/>
              <a:ext cx="423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5476" name="Rectangle 36"/>
            <p:cNvSpPr>
              <a:spLocks noChangeArrowheads="1"/>
            </p:cNvSpPr>
            <p:nvPr/>
          </p:nvSpPr>
          <p:spPr bwMode="auto">
            <a:xfrm>
              <a:off x="2377" y="1411"/>
              <a:ext cx="357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bubble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5477" name="Rectangle 37"/>
            <p:cNvSpPr>
              <a:spLocks noChangeArrowheads="1"/>
            </p:cNvSpPr>
            <p:nvPr/>
          </p:nvSpPr>
          <p:spPr bwMode="auto">
            <a:xfrm>
              <a:off x="2561" y="1534"/>
              <a:ext cx="193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= 0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5478" name="Rectangle 38"/>
            <p:cNvSpPr>
              <a:spLocks noChangeArrowheads="1"/>
            </p:cNvSpPr>
            <p:nvPr/>
          </p:nvSpPr>
          <p:spPr bwMode="auto">
            <a:xfrm>
              <a:off x="2225" y="817"/>
              <a:ext cx="116" cy="654"/>
            </a:xfrm>
            <a:prstGeom prst="rect">
              <a:avLst/>
            </a:prstGeom>
            <a:solidFill>
              <a:srgbClr val="B2B2B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5479" name="Rectangle 39"/>
            <p:cNvSpPr>
              <a:spLocks noChangeArrowheads="1"/>
            </p:cNvSpPr>
            <p:nvPr/>
          </p:nvSpPr>
          <p:spPr bwMode="auto">
            <a:xfrm>
              <a:off x="2251" y="1076"/>
              <a:ext cx="120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x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grpSp>
          <p:nvGrpSpPr>
            <p:cNvPr id="445482" name="Group 42"/>
            <p:cNvGrpSpPr>
              <a:grpSpLocks/>
            </p:cNvGrpSpPr>
            <p:nvPr/>
          </p:nvGrpSpPr>
          <p:grpSpPr bwMode="auto">
            <a:xfrm>
              <a:off x="2110" y="1470"/>
              <a:ext cx="159" cy="115"/>
              <a:chOff x="2110" y="1470"/>
              <a:chExt cx="159" cy="115"/>
            </a:xfrm>
          </p:grpSpPr>
          <p:sp>
            <p:nvSpPr>
              <p:cNvPr id="445480" name="Freeform 40"/>
              <p:cNvSpPr>
                <a:spLocks/>
              </p:cNvSpPr>
              <p:nvPr/>
            </p:nvSpPr>
            <p:spPr bwMode="auto">
              <a:xfrm>
                <a:off x="2110" y="1498"/>
                <a:ext cx="143" cy="87"/>
              </a:xfrm>
              <a:custGeom>
                <a:avLst/>
                <a:gdLst/>
                <a:ahLst/>
                <a:cxnLst>
                  <a:cxn ang="0">
                    <a:pos x="286" y="0"/>
                  </a:cxn>
                  <a:cxn ang="0">
                    <a:pos x="230" y="173"/>
                  </a:cxn>
                  <a:cxn ang="0">
                    <a:pos x="0" y="173"/>
                  </a:cxn>
                </a:cxnLst>
                <a:rect l="0" t="0" r="r" b="b"/>
                <a:pathLst>
                  <a:path w="286" h="173">
                    <a:moveTo>
                      <a:pt x="286" y="0"/>
                    </a:moveTo>
                    <a:lnTo>
                      <a:pt x="230" y="173"/>
                    </a:lnTo>
                    <a:lnTo>
                      <a:pt x="0" y="173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5481" name="Freeform 41"/>
              <p:cNvSpPr>
                <a:spLocks/>
              </p:cNvSpPr>
              <p:nvPr/>
            </p:nvSpPr>
            <p:spPr bwMode="auto">
              <a:xfrm>
                <a:off x="2237" y="1470"/>
                <a:ext cx="32" cy="36"/>
              </a:xfrm>
              <a:custGeom>
                <a:avLst/>
                <a:gdLst/>
                <a:ahLst/>
                <a:cxnLst>
                  <a:cxn ang="0">
                    <a:pos x="62" y="74"/>
                  </a:cxn>
                  <a:cxn ang="0">
                    <a:pos x="51" y="0"/>
                  </a:cxn>
                  <a:cxn ang="0">
                    <a:pos x="0" y="53"/>
                  </a:cxn>
                  <a:cxn ang="0">
                    <a:pos x="62" y="74"/>
                  </a:cxn>
                </a:cxnLst>
                <a:rect l="0" t="0" r="r" b="b"/>
                <a:pathLst>
                  <a:path w="62" h="74">
                    <a:moveTo>
                      <a:pt x="62" y="74"/>
                    </a:moveTo>
                    <a:lnTo>
                      <a:pt x="51" y="0"/>
                    </a:lnTo>
                    <a:lnTo>
                      <a:pt x="0" y="53"/>
                    </a:lnTo>
                    <a:lnTo>
                      <a:pt x="62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445485" name="Group 45"/>
            <p:cNvGrpSpPr>
              <a:grpSpLocks/>
            </p:cNvGrpSpPr>
            <p:nvPr/>
          </p:nvGrpSpPr>
          <p:grpSpPr bwMode="auto">
            <a:xfrm>
              <a:off x="2297" y="1470"/>
              <a:ext cx="158" cy="115"/>
              <a:chOff x="2297" y="1470"/>
              <a:chExt cx="158" cy="115"/>
            </a:xfrm>
          </p:grpSpPr>
          <p:sp>
            <p:nvSpPr>
              <p:cNvPr id="445483" name="Freeform 43"/>
              <p:cNvSpPr>
                <a:spLocks/>
              </p:cNvSpPr>
              <p:nvPr/>
            </p:nvSpPr>
            <p:spPr bwMode="auto">
              <a:xfrm>
                <a:off x="2312" y="1498"/>
                <a:ext cx="143" cy="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73"/>
                  </a:cxn>
                  <a:cxn ang="0">
                    <a:pos x="286" y="173"/>
                  </a:cxn>
                </a:cxnLst>
                <a:rect l="0" t="0" r="r" b="b"/>
                <a:pathLst>
                  <a:path w="286" h="173">
                    <a:moveTo>
                      <a:pt x="0" y="0"/>
                    </a:moveTo>
                    <a:lnTo>
                      <a:pt x="56" y="173"/>
                    </a:lnTo>
                    <a:lnTo>
                      <a:pt x="286" y="173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5484" name="Freeform 44"/>
              <p:cNvSpPr>
                <a:spLocks/>
              </p:cNvSpPr>
              <p:nvPr/>
            </p:nvSpPr>
            <p:spPr bwMode="auto">
              <a:xfrm>
                <a:off x="2297" y="1470"/>
                <a:ext cx="31" cy="36"/>
              </a:xfrm>
              <a:custGeom>
                <a:avLst/>
                <a:gdLst/>
                <a:ahLst/>
                <a:cxnLst>
                  <a:cxn ang="0">
                    <a:pos x="63" y="53"/>
                  </a:cxn>
                  <a:cxn ang="0">
                    <a:pos x="10" y="0"/>
                  </a:cxn>
                  <a:cxn ang="0">
                    <a:pos x="0" y="74"/>
                  </a:cxn>
                  <a:cxn ang="0">
                    <a:pos x="63" y="53"/>
                  </a:cxn>
                </a:cxnLst>
                <a:rect l="0" t="0" r="r" b="b"/>
                <a:pathLst>
                  <a:path w="63" h="74">
                    <a:moveTo>
                      <a:pt x="63" y="53"/>
                    </a:moveTo>
                    <a:lnTo>
                      <a:pt x="10" y="0"/>
                    </a:lnTo>
                    <a:lnTo>
                      <a:pt x="0" y="74"/>
                    </a:lnTo>
                    <a:lnTo>
                      <a:pt x="63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445486" name="Freeform 46"/>
            <p:cNvSpPr>
              <a:spLocks/>
            </p:cNvSpPr>
            <p:nvPr/>
          </p:nvSpPr>
          <p:spPr bwMode="auto">
            <a:xfrm>
              <a:off x="1994" y="1086"/>
              <a:ext cx="231" cy="115"/>
            </a:xfrm>
            <a:custGeom>
              <a:avLst/>
              <a:gdLst/>
              <a:ahLst/>
              <a:cxnLst>
                <a:cxn ang="0">
                  <a:pos x="307" y="0"/>
                </a:cxn>
                <a:cxn ang="0">
                  <a:pos x="307" y="96"/>
                </a:cxn>
                <a:cxn ang="0">
                  <a:pos x="0" y="96"/>
                </a:cxn>
                <a:cxn ang="0">
                  <a:pos x="0" y="134"/>
                </a:cxn>
                <a:cxn ang="0">
                  <a:pos x="307" y="134"/>
                </a:cxn>
                <a:cxn ang="0">
                  <a:pos x="307" y="230"/>
                </a:cxn>
                <a:cxn ang="0">
                  <a:pos x="460" y="115"/>
                </a:cxn>
                <a:cxn ang="0">
                  <a:pos x="307" y="0"/>
                </a:cxn>
              </a:cxnLst>
              <a:rect l="0" t="0" r="r" b="b"/>
              <a:pathLst>
                <a:path w="460" h="230">
                  <a:moveTo>
                    <a:pt x="307" y="0"/>
                  </a:moveTo>
                  <a:lnTo>
                    <a:pt x="307" y="96"/>
                  </a:lnTo>
                  <a:lnTo>
                    <a:pt x="0" y="96"/>
                  </a:lnTo>
                  <a:lnTo>
                    <a:pt x="0" y="134"/>
                  </a:lnTo>
                  <a:lnTo>
                    <a:pt x="307" y="134"/>
                  </a:lnTo>
                  <a:lnTo>
                    <a:pt x="307" y="230"/>
                  </a:lnTo>
                  <a:lnTo>
                    <a:pt x="460" y="115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66CC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5487" name="Freeform 47"/>
            <p:cNvSpPr>
              <a:spLocks/>
            </p:cNvSpPr>
            <p:nvPr/>
          </p:nvSpPr>
          <p:spPr bwMode="auto">
            <a:xfrm>
              <a:off x="2340" y="1086"/>
              <a:ext cx="230" cy="115"/>
            </a:xfrm>
            <a:custGeom>
              <a:avLst/>
              <a:gdLst/>
              <a:ahLst/>
              <a:cxnLst>
                <a:cxn ang="0">
                  <a:pos x="307" y="0"/>
                </a:cxn>
                <a:cxn ang="0">
                  <a:pos x="307" y="96"/>
                </a:cxn>
                <a:cxn ang="0">
                  <a:pos x="0" y="96"/>
                </a:cxn>
                <a:cxn ang="0">
                  <a:pos x="0" y="134"/>
                </a:cxn>
                <a:cxn ang="0">
                  <a:pos x="307" y="134"/>
                </a:cxn>
                <a:cxn ang="0">
                  <a:pos x="307" y="230"/>
                </a:cxn>
                <a:cxn ang="0">
                  <a:pos x="460" y="115"/>
                </a:cxn>
                <a:cxn ang="0">
                  <a:pos x="307" y="0"/>
                </a:cxn>
              </a:cxnLst>
              <a:rect l="0" t="0" r="r" b="b"/>
              <a:pathLst>
                <a:path w="460" h="230">
                  <a:moveTo>
                    <a:pt x="307" y="0"/>
                  </a:moveTo>
                  <a:lnTo>
                    <a:pt x="307" y="96"/>
                  </a:lnTo>
                  <a:lnTo>
                    <a:pt x="0" y="96"/>
                  </a:lnTo>
                  <a:lnTo>
                    <a:pt x="0" y="134"/>
                  </a:lnTo>
                  <a:lnTo>
                    <a:pt x="307" y="134"/>
                  </a:lnTo>
                  <a:lnTo>
                    <a:pt x="307" y="230"/>
                  </a:lnTo>
                  <a:lnTo>
                    <a:pt x="460" y="115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B2B2B2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5488" name="Rectangle 48"/>
            <p:cNvSpPr>
              <a:spLocks noChangeArrowheads="1"/>
            </p:cNvSpPr>
            <p:nvPr/>
          </p:nvSpPr>
          <p:spPr bwMode="auto">
            <a:xfrm>
              <a:off x="2225" y="817"/>
              <a:ext cx="116" cy="654"/>
            </a:xfrm>
            <a:prstGeom prst="rect">
              <a:avLst/>
            </a:prstGeom>
            <a:solidFill>
              <a:srgbClr val="B2B2B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5489" name="Rectangle 49"/>
            <p:cNvSpPr>
              <a:spLocks noChangeArrowheads="1"/>
            </p:cNvSpPr>
            <p:nvPr/>
          </p:nvSpPr>
          <p:spPr bwMode="auto">
            <a:xfrm>
              <a:off x="2251" y="1076"/>
              <a:ext cx="120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x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grpSp>
          <p:nvGrpSpPr>
            <p:cNvPr id="445492" name="Group 52"/>
            <p:cNvGrpSpPr>
              <a:grpSpLocks/>
            </p:cNvGrpSpPr>
            <p:nvPr/>
          </p:nvGrpSpPr>
          <p:grpSpPr bwMode="auto">
            <a:xfrm>
              <a:off x="2110" y="1470"/>
              <a:ext cx="159" cy="115"/>
              <a:chOff x="2110" y="1470"/>
              <a:chExt cx="159" cy="115"/>
            </a:xfrm>
          </p:grpSpPr>
          <p:sp>
            <p:nvSpPr>
              <p:cNvPr id="445490" name="Freeform 50"/>
              <p:cNvSpPr>
                <a:spLocks/>
              </p:cNvSpPr>
              <p:nvPr/>
            </p:nvSpPr>
            <p:spPr bwMode="auto">
              <a:xfrm>
                <a:off x="2110" y="1498"/>
                <a:ext cx="143" cy="87"/>
              </a:xfrm>
              <a:custGeom>
                <a:avLst/>
                <a:gdLst/>
                <a:ahLst/>
                <a:cxnLst>
                  <a:cxn ang="0">
                    <a:pos x="286" y="0"/>
                  </a:cxn>
                  <a:cxn ang="0">
                    <a:pos x="230" y="173"/>
                  </a:cxn>
                  <a:cxn ang="0">
                    <a:pos x="0" y="173"/>
                  </a:cxn>
                </a:cxnLst>
                <a:rect l="0" t="0" r="r" b="b"/>
                <a:pathLst>
                  <a:path w="286" h="173">
                    <a:moveTo>
                      <a:pt x="286" y="0"/>
                    </a:moveTo>
                    <a:lnTo>
                      <a:pt x="230" y="173"/>
                    </a:lnTo>
                    <a:lnTo>
                      <a:pt x="0" y="173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5491" name="Freeform 51"/>
              <p:cNvSpPr>
                <a:spLocks/>
              </p:cNvSpPr>
              <p:nvPr/>
            </p:nvSpPr>
            <p:spPr bwMode="auto">
              <a:xfrm>
                <a:off x="2237" y="1470"/>
                <a:ext cx="32" cy="36"/>
              </a:xfrm>
              <a:custGeom>
                <a:avLst/>
                <a:gdLst/>
                <a:ahLst/>
                <a:cxnLst>
                  <a:cxn ang="0">
                    <a:pos x="62" y="74"/>
                  </a:cxn>
                  <a:cxn ang="0">
                    <a:pos x="51" y="0"/>
                  </a:cxn>
                  <a:cxn ang="0">
                    <a:pos x="0" y="53"/>
                  </a:cxn>
                  <a:cxn ang="0">
                    <a:pos x="62" y="74"/>
                  </a:cxn>
                </a:cxnLst>
                <a:rect l="0" t="0" r="r" b="b"/>
                <a:pathLst>
                  <a:path w="62" h="74">
                    <a:moveTo>
                      <a:pt x="62" y="74"/>
                    </a:moveTo>
                    <a:lnTo>
                      <a:pt x="51" y="0"/>
                    </a:lnTo>
                    <a:lnTo>
                      <a:pt x="0" y="53"/>
                    </a:lnTo>
                    <a:lnTo>
                      <a:pt x="62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445495" name="Group 55"/>
            <p:cNvGrpSpPr>
              <a:grpSpLocks/>
            </p:cNvGrpSpPr>
            <p:nvPr/>
          </p:nvGrpSpPr>
          <p:grpSpPr bwMode="auto">
            <a:xfrm>
              <a:off x="2297" y="1470"/>
              <a:ext cx="158" cy="115"/>
              <a:chOff x="2297" y="1470"/>
              <a:chExt cx="158" cy="115"/>
            </a:xfrm>
          </p:grpSpPr>
          <p:sp>
            <p:nvSpPr>
              <p:cNvPr id="445493" name="Freeform 53"/>
              <p:cNvSpPr>
                <a:spLocks/>
              </p:cNvSpPr>
              <p:nvPr/>
            </p:nvSpPr>
            <p:spPr bwMode="auto">
              <a:xfrm>
                <a:off x="2312" y="1498"/>
                <a:ext cx="143" cy="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73"/>
                  </a:cxn>
                  <a:cxn ang="0">
                    <a:pos x="286" y="173"/>
                  </a:cxn>
                </a:cxnLst>
                <a:rect l="0" t="0" r="r" b="b"/>
                <a:pathLst>
                  <a:path w="286" h="173">
                    <a:moveTo>
                      <a:pt x="0" y="0"/>
                    </a:moveTo>
                    <a:lnTo>
                      <a:pt x="56" y="173"/>
                    </a:lnTo>
                    <a:lnTo>
                      <a:pt x="286" y="173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5494" name="Freeform 54"/>
              <p:cNvSpPr>
                <a:spLocks/>
              </p:cNvSpPr>
              <p:nvPr/>
            </p:nvSpPr>
            <p:spPr bwMode="auto">
              <a:xfrm>
                <a:off x="2297" y="1470"/>
                <a:ext cx="31" cy="36"/>
              </a:xfrm>
              <a:custGeom>
                <a:avLst/>
                <a:gdLst/>
                <a:ahLst/>
                <a:cxnLst>
                  <a:cxn ang="0">
                    <a:pos x="63" y="53"/>
                  </a:cxn>
                  <a:cxn ang="0">
                    <a:pos x="10" y="0"/>
                  </a:cxn>
                  <a:cxn ang="0">
                    <a:pos x="0" y="74"/>
                  </a:cxn>
                  <a:cxn ang="0">
                    <a:pos x="63" y="53"/>
                  </a:cxn>
                </a:cxnLst>
                <a:rect l="0" t="0" r="r" b="b"/>
                <a:pathLst>
                  <a:path w="63" h="74">
                    <a:moveTo>
                      <a:pt x="63" y="53"/>
                    </a:moveTo>
                    <a:lnTo>
                      <a:pt x="10" y="0"/>
                    </a:lnTo>
                    <a:lnTo>
                      <a:pt x="0" y="74"/>
                    </a:lnTo>
                    <a:lnTo>
                      <a:pt x="63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445496" name="Freeform 56"/>
            <p:cNvSpPr>
              <a:spLocks/>
            </p:cNvSpPr>
            <p:nvPr/>
          </p:nvSpPr>
          <p:spPr bwMode="auto">
            <a:xfrm>
              <a:off x="1994" y="1086"/>
              <a:ext cx="231" cy="115"/>
            </a:xfrm>
            <a:custGeom>
              <a:avLst/>
              <a:gdLst/>
              <a:ahLst/>
              <a:cxnLst>
                <a:cxn ang="0">
                  <a:pos x="307" y="0"/>
                </a:cxn>
                <a:cxn ang="0">
                  <a:pos x="307" y="96"/>
                </a:cxn>
                <a:cxn ang="0">
                  <a:pos x="0" y="96"/>
                </a:cxn>
                <a:cxn ang="0">
                  <a:pos x="0" y="134"/>
                </a:cxn>
                <a:cxn ang="0">
                  <a:pos x="307" y="134"/>
                </a:cxn>
                <a:cxn ang="0">
                  <a:pos x="307" y="230"/>
                </a:cxn>
                <a:cxn ang="0">
                  <a:pos x="460" y="115"/>
                </a:cxn>
                <a:cxn ang="0">
                  <a:pos x="307" y="0"/>
                </a:cxn>
              </a:cxnLst>
              <a:rect l="0" t="0" r="r" b="b"/>
              <a:pathLst>
                <a:path w="460" h="230">
                  <a:moveTo>
                    <a:pt x="307" y="0"/>
                  </a:moveTo>
                  <a:lnTo>
                    <a:pt x="307" y="96"/>
                  </a:lnTo>
                  <a:lnTo>
                    <a:pt x="0" y="96"/>
                  </a:lnTo>
                  <a:lnTo>
                    <a:pt x="0" y="134"/>
                  </a:lnTo>
                  <a:lnTo>
                    <a:pt x="307" y="134"/>
                  </a:lnTo>
                  <a:lnTo>
                    <a:pt x="307" y="230"/>
                  </a:lnTo>
                  <a:lnTo>
                    <a:pt x="460" y="115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66CC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5497" name="Freeform 57"/>
            <p:cNvSpPr>
              <a:spLocks/>
            </p:cNvSpPr>
            <p:nvPr/>
          </p:nvSpPr>
          <p:spPr bwMode="auto">
            <a:xfrm>
              <a:off x="2340" y="1086"/>
              <a:ext cx="230" cy="115"/>
            </a:xfrm>
            <a:custGeom>
              <a:avLst/>
              <a:gdLst/>
              <a:ahLst/>
              <a:cxnLst>
                <a:cxn ang="0">
                  <a:pos x="307" y="0"/>
                </a:cxn>
                <a:cxn ang="0">
                  <a:pos x="307" y="96"/>
                </a:cxn>
                <a:cxn ang="0">
                  <a:pos x="0" y="96"/>
                </a:cxn>
                <a:cxn ang="0">
                  <a:pos x="0" y="134"/>
                </a:cxn>
                <a:cxn ang="0">
                  <a:pos x="307" y="134"/>
                </a:cxn>
                <a:cxn ang="0">
                  <a:pos x="307" y="230"/>
                </a:cxn>
                <a:cxn ang="0">
                  <a:pos x="460" y="115"/>
                </a:cxn>
                <a:cxn ang="0">
                  <a:pos x="307" y="0"/>
                </a:cxn>
              </a:cxnLst>
              <a:rect l="0" t="0" r="r" b="b"/>
              <a:pathLst>
                <a:path w="460" h="230">
                  <a:moveTo>
                    <a:pt x="307" y="0"/>
                  </a:moveTo>
                  <a:lnTo>
                    <a:pt x="307" y="96"/>
                  </a:lnTo>
                  <a:lnTo>
                    <a:pt x="0" y="96"/>
                  </a:lnTo>
                  <a:lnTo>
                    <a:pt x="0" y="134"/>
                  </a:lnTo>
                  <a:lnTo>
                    <a:pt x="307" y="134"/>
                  </a:lnTo>
                  <a:lnTo>
                    <a:pt x="307" y="230"/>
                  </a:lnTo>
                  <a:lnTo>
                    <a:pt x="460" y="115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B2B2B2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5447" name="Text Box 7"/>
            <p:cNvSpPr txBox="1">
              <a:spLocks noChangeArrowheads="1"/>
            </p:cNvSpPr>
            <p:nvPr/>
          </p:nvSpPr>
          <p:spPr bwMode="auto">
            <a:xfrm>
              <a:off x="384" y="1046"/>
              <a:ext cx="997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Normal</a:t>
              </a:r>
            </a:p>
          </p:txBody>
        </p:sp>
      </p:grpSp>
      <p:grpSp>
        <p:nvGrpSpPr>
          <p:cNvPr id="445620" name="Group 180"/>
          <p:cNvGrpSpPr>
            <a:grpSpLocks/>
          </p:cNvGrpSpPr>
          <p:nvPr/>
        </p:nvGrpSpPr>
        <p:grpSpPr bwMode="auto">
          <a:xfrm>
            <a:off x="609600" y="3201988"/>
            <a:ext cx="4021138" cy="1341437"/>
            <a:chOff x="384" y="2017"/>
            <a:chExt cx="2533" cy="845"/>
          </a:xfrm>
        </p:grpSpPr>
        <p:sp>
          <p:nvSpPr>
            <p:cNvPr id="445522" name="Rectangle 82"/>
            <p:cNvSpPr>
              <a:spLocks noChangeArrowheads="1"/>
            </p:cNvSpPr>
            <p:nvPr/>
          </p:nvSpPr>
          <p:spPr bwMode="auto">
            <a:xfrm>
              <a:off x="2344" y="2044"/>
              <a:ext cx="570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5523" name="Rectangle 83"/>
            <p:cNvSpPr>
              <a:spLocks noChangeArrowheads="1"/>
            </p:cNvSpPr>
            <p:nvPr/>
          </p:nvSpPr>
          <p:spPr bwMode="auto">
            <a:xfrm>
              <a:off x="2390" y="2074"/>
              <a:ext cx="527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Output = x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5524" name="Rectangle 84"/>
            <p:cNvSpPr>
              <a:spLocks noChangeArrowheads="1"/>
            </p:cNvSpPr>
            <p:nvPr/>
          </p:nvSpPr>
          <p:spPr bwMode="auto">
            <a:xfrm>
              <a:off x="1716" y="2044"/>
              <a:ext cx="488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5525" name="Rectangle 85"/>
            <p:cNvSpPr>
              <a:spLocks noChangeArrowheads="1"/>
            </p:cNvSpPr>
            <p:nvPr/>
          </p:nvSpPr>
          <p:spPr bwMode="auto">
            <a:xfrm>
              <a:off x="1762" y="2074"/>
              <a:ext cx="445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Input = y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5530" name="Rectangle 90"/>
            <p:cNvSpPr>
              <a:spLocks noChangeArrowheads="1"/>
            </p:cNvSpPr>
            <p:nvPr/>
          </p:nvSpPr>
          <p:spPr bwMode="auto">
            <a:xfrm>
              <a:off x="1819" y="2569"/>
              <a:ext cx="375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5531" name="Rectangle 91"/>
            <p:cNvSpPr>
              <a:spLocks noChangeArrowheads="1"/>
            </p:cNvSpPr>
            <p:nvPr/>
          </p:nvSpPr>
          <p:spPr bwMode="auto">
            <a:xfrm>
              <a:off x="1876" y="2599"/>
              <a:ext cx="238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stall </a:t>
              </a:r>
            </a:p>
          </p:txBody>
        </p:sp>
        <p:sp>
          <p:nvSpPr>
            <p:cNvPr id="445532" name="Rectangle 92"/>
            <p:cNvSpPr>
              <a:spLocks noChangeArrowheads="1"/>
            </p:cNvSpPr>
            <p:nvPr/>
          </p:nvSpPr>
          <p:spPr bwMode="auto">
            <a:xfrm>
              <a:off x="1888" y="2722"/>
              <a:ext cx="148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= 1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5533" name="Rectangle 93"/>
            <p:cNvSpPr>
              <a:spLocks noChangeArrowheads="1"/>
            </p:cNvSpPr>
            <p:nvPr/>
          </p:nvSpPr>
          <p:spPr bwMode="auto">
            <a:xfrm>
              <a:off x="2318" y="2569"/>
              <a:ext cx="423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5534" name="Rectangle 94"/>
            <p:cNvSpPr>
              <a:spLocks noChangeArrowheads="1"/>
            </p:cNvSpPr>
            <p:nvPr/>
          </p:nvSpPr>
          <p:spPr bwMode="auto">
            <a:xfrm>
              <a:off x="2365" y="2599"/>
              <a:ext cx="357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bubble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5535" name="Rectangle 95"/>
            <p:cNvSpPr>
              <a:spLocks noChangeArrowheads="1"/>
            </p:cNvSpPr>
            <p:nvPr/>
          </p:nvSpPr>
          <p:spPr bwMode="auto">
            <a:xfrm>
              <a:off x="2549" y="2722"/>
              <a:ext cx="193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= 0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5536" name="Rectangle 96"/>
            <p:cNvSpPr>
              <a:spLocks noChangeArrowheads="1"/>
            </p:cNvSpPr>
            <p:nvPr/>
          </p:nvSpPr>
          <p:spPr bwMode="auto">
            <a:xfrm>
              <a:off x="2213" y="2017"/>
              <a:ext cx="116" cy="654"/>
            </a:xfrm>
            <a:prstGeom prst="rect">
              <a:avLst/>
            </a:prstGeom>
            <a:solidFill>
              <a:srgbClr val="B2B2B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5537" name="Rectangle 97"/>
            <p:cNvSpPr>
              <a:spLocks noChangeArrowheads="1"/>
            </p:cNvSpPr>
            <p:nvPr/>
          </p:nvSpPr>
          <p:spPr bwMode="auto">
            <a:xfrm>
              <a:off x="2239" y="2276"/>
              <a:ext cx="120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x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grpSp>
          <p:nvGrpSpPr>
            <p:cNvPr id="445540" name="Group 100"/>
            <p:cNvGrpSpPr>
              <a:grpSpLocks/>
            </p:cNvGrpSpPr>
            <p:nvPr/>
          </p:nvGrpSpPr>
          <p:grpSpPr bwMode="auto">
            <a:xfrm>
              <a:off x="2097" y="2670"/>
              <a:ext cx="160" cy="115"/>
              <a:chOff x="2097" y="2670"/>
              <a:chExt cx="160" cy="115"/>
            </a:xfrm>
          </p:grpSpPr>
          <p:sp>
            <p:nvSpPr>
              <p:cNvPr id="445538" name="Freeform 98"/>
              <p:cNvSpPr>
                <a:spLocks/>
              </p:cNvSpPr>
              <p:nvPr/>
            </p:nvSpPr>
            <p:spPr bwMode="auto">
              <a:xfrm>
                <a:off x="2097" y="2698"/>
                <a:ext cx="144" cy="87"/>
              </a:xfrm>
              <a:custGeom>
                <a:avLst/>
                <a:gdLst/>
                <a:ahLst/>
                <a:cxnLst>
                  <a:cxn ang="0">
                    <a:pos x="286" y="0"/>
                  </a:cxn>
                  <a:cxn ang="0">
                    <a:pos x="230" y="173"/>
                  </a:cxn>
                  <a:cxn ang="0">
                    <a:pos x="0" y="173"/>
                  </a:cxn>
                </a:cxnLst>
                <a:rect l="0" t="0" r="r" b="b"/>
                <a:pathLst>
                  <a:path w="286" h="173">
                    <a:moveTo>
                      <a:pt x="286" y="0"/>
                    </a:moveTo>
                    <a:lnTo>
                      <a:pt x="230" y="173"/>
                    </a:lnTo>
                    <a:lnTo>
                      <a:pt x="0" y="173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5539" name="Freeform 99"/>
              <p:cNvSpPr>
                <a:spLocks/>
              </p:cNvSpPr>
              <p:nvPr/>
            </p:nvSpPr>
            <p:spPr bwMode="auto">
              <a:xfrm>
                <a:off x="2225" y="2670"/>
                <a:ext cx="32" cy="36"/>
              </a:xfrm>
              <a:custGeom>
                <a:avLst/>
                <a:gdLst/>
                <a:ahLst/>
                <a:cxnLst>
                  <a:cxn ang="0">
                    <a:pos x="62" y="74"/>
                  </a:cxn>
                  <a:cxn ang="0">
                    <a:pos x="51" y="0"/>
                  </a:cxn>
                  <a:cxn ang="0">
                    <a:pos x="0" y="53"/>
                  </a:cxn>
                  <a:cxn ang="0">
                    <a:pos x="62" y="74"/>
                  </a:cxn>
                </a:cxnLst>
                <a:rect l="0" t="0" r="r" b="b"/>
                <a:pathLst>
                  <a:path w="62" h="74">
                    <a:moveTo>
                      <a:pt x="62" y="74"/>
                    </a:moveTo>
                    <a:lnTo>
                      <a:pt x="51" y="0"/>
                    </a:lnTo>
                    <a:lnTo>
                      <a:pt x="0" y="53"/>
                    </a:lnTo>
                    <a:lnTo>
                      <a:pt x="62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445543" name="Group 103"/>
            <p:cNvGrpSpPr>
              <a:grpSpLocks/>
            </p:cNvGrpSpPr>
            <p:nvPr/>
          </p:nvGrpSpPr>
          <p:grpSpPr bwMode="auto">
            <a:xfrm>
              <a:off x="2285" y="2670"/>
              <a:ext cx="158" cy="115"/>
              <a:chOff x="2285" y="2670"/>
              <a:chExt cx="158" cy="115"/>
            </a:xfrm>
          </p:grpSpPr>
          <p:sp>
            <p:nvSpPr>
              <p:cNvPr id="445541" name="Freeform 101"/>
              <p:cNvSpPr>
                <a:spLocks/>
              </p:cNvSpPr>
              <p:nvPr/>
            </p:nvSpPr>
            <p:spPr bwMode="auto">
              <a:xfrm>
                <a:off x="2300" y="2698"/>
                <a:ext cx="143" cy="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73"/>
                  </a:cxn>
                  <a:cxn ang="0">
                    <a:pos x="286" y="173"/>
                  </a:cxn>
                </a:cxnLst>
                <a:rect l="0" t="0" r="r" b="b"/>
                <a:pathLst>
                  <a:path w="286" h="173">
                    <a:moveTo>
                      <a:pt x="0" y="0"/>
                    </a:moveTo>
                    <a:lnTo>
                      <a:pt x="56" y="173"/>
                    </a:lnTo>
                    <a:lnTo>
                      <a:pt x="286" y="173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5542" name="Freeform 102"/>
              <p:cNvSpPr>
                <a:spLocks/>
              </p:cNvSpPr>
              <p:nvPr/>
            </p:nvSpPr>
            <p:spPr bwMode="auto">
              <a:xfrm>
                <a:off x="2285" y="2670"/>
                <a:ext cx="31" cy="36"/>
              </a:xfrm>
              <a:custGeom>
                <a:avLst/>
                <a:gdLst/>
                <a:ahLst/>
                <a:cxnLst>
                  <a:cxn ang="0">
                    <a:pos x="63" y="53"/>
                  </a:cxn>
                  <a:cxn ang="0">
                    <a:pos x="10" y="0"/>
                  </a:cxn>
                  <a:cxn ang="0">
                    <a:pos x="0" y="74"/>
                  </a:cxn>
                  <a:cxn ang="0">
                    <a:pos x="63" y="53"/>
                  </a:cxn>
                </a:cxnLst>
                <a:rect l="0" t="0" r="r" b="b"/>
                <a:pathLst>
                  <a:path w="63" h="74">
                    <a:moveTo>
                      <a:pt x="63" y="53"/>
                    </a:moveTo>
                    <a:lnTo>
                      <a:pt x="10" y="0"/>
                    </a:lnTo>
                    <a:lnTo>
                      <a:pt x="0" y="74"/>
                    </a:lnTo>
                    <a:lnTo>
                      <a:pt x="63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445544" name="Freeform 104"/>
            <p:cNvSpPr>
              <a:spLocks/>
            </p:cNvSpPr>
            <p:nvPr/>
          </p:nvSpPr>
          <p:spPr bwMode="auto">
            <a:xfrm>
              <a:off x="1982" y="2286"/>
              <a:ext cx="231" cy="115"/>
            </a:xfrm>
            <a:custGeom>
              <a:avLst/>
              <a:gdLst/>
              <a:ahLst/>
              <a:cxnLst>
                <a:cxn ang="0">
                  <a:pos x="307" y="0"/>
                </a:cxn>
                <a:cxn ang="0">
                  <a:pos x="307" y="96"/>
                </a:cxn>
                <a:cxn ang="0">
                  <a:pos x="0" y="96"/>
                </a:cxn>
                <a:cxn ang="0">
                  <a:pos x="0" y="134"/>
                </a:cxn>
                <a:cxn ang="0">
                  <a:pos x="307" y="134"/>
                </a:cxn>
                <a:cxn ang="0">
                  <a:pos x="307" y="230"/>
                </a:cxn>
                <a:cxn ang="0">
                  <a:pos x="460" y="115"/>
                </a:cxn>
                <a:cxn ang="0">
                  <a:pos x="307" y="0"/>
                </a:cxn>
              </a:cxnLst>
              <a:rect l="0" t="0" r="r" b="b"/>
              <a:pathLst>
                <a:path w="460" h="230">
                  <a:moveTo>
                    <a:pt x="307" y="0"/>
                  </a:moveTo>
                  <a:lnTo>
                    <a:pt x="307" y="96"/>
                  </a:lnTo>
                  <a:lnTo>
                    <a:pt x="0" y="96"/>
                  </a:lnTo>
                  <a:lnTo>
                    <a:pt x="0" y="134"/>
                  </a:lnTo>
                  <a:lnTo>
                    <a:pt x="307" y="134"/>
                  </a:lnTo>
                  <a:lnTo>
                    <a:pt x="307" y="230"/>
                  </a:lnTo>
                  <a:lnTo>
                    <a:pt x="460" y="115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66CC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5545" name="Freeform 105"/>
            <p:cNvSpPr>
              <a:spLocks/>
            </p:cNvSpPr>
            <p:nvPr/>
          </p:nvSpPr>
          <p:spPr bwMode="auto">
            <a:xfrm>
              <a:off x="2328" y="2286"/>
              <a:ext cx="230" cy="115"/>
            </a:xfrm>
            <a:custGeom>
              <a:avLst/>
              <a:gdLst/>
              <a:ahLst/>
              <a:cxnLst>
                <a:cxn ang="0">
                  <a:pos x="307" y="0"/>
                </a:cxn>
                <a:cxn ang="0">
                  <a:pos x="307" y="96"/>
                </a:cxn>
                <a:cxn ang="0">
                  <a:pos x="0" y="96"/>
                </a:cxn>
                <a:cxn ang="0">
                  <a:pos x="0" y="134"/>
                </a:cxn>
                <a:cxn ang="0">
                  <a:pos x="307" y="134"/>
                </a:cxn>
                <a:cxn ang="0">
                  <a:pos x="307" y="230"/>
                </a:cxn>
                <a:cxn ang="0">
                  <a:pos x="460" y="115"/>
                </a:cxn>
                <a:cxn ang="0">
                  <a:pos x="307" y="0"/>
                </a:cxn>
              </a:cxnLst>
              <a:rect l="0" t="0" r="r" b="b"/>
              <a:pathLst>
                <a:path w="460" h="230">
                  <a:moveTo>
                    <a:pt x="307" y="0"/>
                  </a:moveTo>
                  <a:lnTo>
                    <a:pt x="307" y="96"/>
                  </a:lnTo>
                  <a:lnTo>
                    <a:pt x="0" y="96"/>
                  </a:lnTo>
                  <a:lnTo>
                    <a:pt x="0" y="134"/>
                  </a:lnTo>
                  <a:lnTo>
                    <a:pt x="307" y="134"/>
                  </a:lnTo>
                  <a:lnTo>
                    <a:pt x="307" y="230"/>
                  </a:lnTo>
                  <a:lnTo>
                    <a:pt x="460" y="115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B2B2B2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5546" name="Rectangle 106"/>
            <p:cNvSpPr>
              <a:spLocks noChangeArrowheads="1"/>
            </p:cNvSpPr>
            <p:nvPr/>
          </p:nvSpPr>
          <p:spPr bwMode="auto">
            <a:xfrm>
              <a:off x="2213" y="2017"/>
              <a:ext cx="116" cy="654"/>
            </a:xfrm>
            <a:prstGeom prst="rect">
              <a:avLst/>
            </a:prstGeom>
            <a:solidFill>
              <a:srgbClr val="B2B2B2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5547" name="Rectangle 107"/>
            <p:cNvSpPr>
              <a:spLocks noChangeArrowheads="1"/>
            </p:cNvSpPr>
            <p:nvPr/>
          </p:nvSpPr>
          <p:spPr bwMode="auto">
            <a:xfrm>
              <a:off x="2239" y="2276"/>
              <a:ext cx="120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x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grpSp>
          <p:nvGrpSpPr>
            <p:cNvPr id="445550" name="Group 110"/>
            <p:cNvGrpSpPr>
              <a:grpSpLocks/>
            </p:cNvGrpSpPr>
            <p:nvPr/>
          </p:nvGrpSpPr>
          <p:grpSpPr bwMode="auto">
            <a:xfrm>
              <a:off x="2097" y="2670"/>
              <a:ext cx="160" cy="115"/>
              <a:chOff x="2097" y="2670"/>
              <a:chExt cx="160" cy="115"/>
            </a:xfrm>
          </p:grpSpPr>
          <p:sp>
            <p:nvSpPr>
              <p:cNvPr id="445548" name="Freeform 108"/>
              <p:cNvSpPr>
                <a:spLocks/>
              </p:cNvSpPr>
              <p:nvPr/>
            </p:nvSpPr>
            <p:spPr bwMode="auto">
              <a:xfrm>
                <a:off x="2097" y="2698"/>
                <a:ext cx="144" cy="87"/>
              </a:xfrm>
              <a:custGeom>
                <a:avLst/>
                <a:gdLst/>
                <a:ahLst/>
                <a:cxnLst>
                  <a:cxn ang="0">
                    <a:pos x="286" y="0"/>
                  </a:cxn>
                  <a:cxn ang="0">
                    <a:pos x="230" y="173"/>
                  </a:cxn>
                  <a:cxn ang="0">
                    <a:pos x="0" y="173"/>
                  </a:cxn>
                </a:cxnLst>
                <a:rect l="0" t="0" r="r" b="b"/>
                <a:pathLst>
                  <a:path w="286" h="173">
                    <a:moveTo>
                      <a:pt x="286" y="0"/>
                    </a:moveTo>
                    <a:lnTo>
                      <a:pt x="230" y="173"/>
                    </a:lnTo>
                    <a:lnTo>
                      <a:pt x="0" y="173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5549" name="Freeform 109"/>
              <p:cNvSpPr>
                <a:spLocks/>
              </p:cNvSpPr>
              <p:nvPr/>
            </p:nvSpPr>
            <p:spPr bwMode="auto">
              <a:xfrm>
                <a:off x="2225" y="2670"/>
                <a:ext cx="32" cy="36"/>
              </a:xfrm>
              <a:custGeom>
                <a:avLst/>
                <a:gdLst/>
                <a:ahLst/>
                <a:cxnLst>
                  <a:cxn ang="0">
                    <a:pos x="62" y="74"/>
                  </a:cxn>
                  <a:cxn ang="0">
                    <a:pos x="51" y="0"/>
                  </a:cxn>
                  <a:cxn ang="0">
                    <a:pos x="0" y="53"/>
                  </a:cxn>
                  <a:cxn ang="0">
                    <a:pos x="62" y="74"/>
                  </a:cxn>
                </a:cxnLst>
                <a:rect l="0" t="0" r="r" b="b"/>
                <a:pathLst>
                  <a:path w="62" h="74">
                    <a:moveTo>
                      <a:pt x="62" y="74"/>
                    </a:moveTo>
                    <a:lnTo>
                      <a:pt x="51" y="0"/>
                    </a:lnTo>
                    <a:lnTo>
                      <a:pt x="0" y="53"/>
                    </a:lnTo>
                    <a:lnTo>
                      <a:pt x="62" y="7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445553" name="Group 113"/>
            <p:cNvGrpSpPr>
              <a:grpSpLocks/>
            </p:cNvGrpSpPr>
            <p:nvPr/>
          </p:nvGrpSpPr>
          <p:grpSpPr bwMode="auto">
            <a:xfrm>
              <a:off x="2285" y="2670"/>
              <a:ext cx="158" cy="115"/>
              <a:chOff x="2285" y="2670"/>
              <a:chExt cx="158" cy="115"/>
            </a:xfrm>
          </p:grpSpPr>
          <p:sp>
            <p:nvSpPr>
              <p:cNvPr id="445551" name="Freeform 111"/>
              <p:cNvSpPr>
                <a:spLocks/>
              </p:cNvSpPr>
              <p:nvPr/>
            </p:nvSpPr>
            <p:spPr bwMode="auto">
              <a:xfrm>
                <a:off x="2300" y="2698"/>
                <a:ext cx="143" cy="8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73"/>
                  </a:cxn>
                  <a:cxn ang="0">
                    <a:pos x="286" y="173"/>
                  </a:cxn>
                </a:cxnLst>
                <a:rect l="0" t="0" r="r" b="b"/>
                <a:pathLst>
                  <a:path w="286" h="173">
                    <a:moveTo>
                      <a:pt x="0" y="0"/>
                    </a:moveTo>
                    <a:lnTo>
                      <a:pt x="56" y="173"/>
                    </a:lnTo>
                    <a:lnTo>
                      <a:pt x="286" y="173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5552" name="Freeform 112"/>
              <p:cNvSpPr>
                <a:spLocks/>
              </p:cNvSpPr>
              <p:nvPr/>
            </p:nvSpPr>
            <p:spPr bwMode="auto">
              <a:xfrm>
                <a:off x="2285" y="2670"/>
                <a:ext cx="31" cy="36"/>
              </a:xfrm>
              <a:custGeom>
                <a:avLst/>
                <a:gdLst/>
                <a:ahLst/>
                <a:cxnLst>
                  <a:cxn ang="0">
                    <a:pos x="63" y="53"/>
                  </a:cxn>
                  <a:cxn ang="0">
                    <a:pos x="10" y="0"/>
                  </a:cxn>
                  <a:cxn ang="0">
                    <a:pos x="0" y="74"/>
                  </a:cxn>
                  <a:cxn ang="0">
                    <a:pos x="63" y="53"/>
                  </a:cxn>
                </a:cxnLst>
                <a:rect l="0" t="0" r="r" b="b"/>
                <a:pathLst>
                  <a:path w="63" h="74">
                    <a:moveTo>
                      <a:pt x="63" y="53"/>
                    </a:moveTo>
                    <a:lnTo>
                      <a:pt x="10" y="0"/>
                    </a:lnTo>
                    <a:lnTo>
                      <a:pt x="0" y="74"/>
                    </a:lnTo>
                    <a:lnTo>
                      <a:pt x="63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445554" name="Freeform 114"/>
            <p:cNvSpPr>
              <a:spLocks/>
            </p:cNvSpPr>
            <p:nvPr/>
          </p:nvSpPr>
          <p:spPr bwMode="auto">
            <a:xfrm>
              <a:off x="1982" y="2286"/>
              <a:ext cx="231" cy="115"/>
            </a:xfrm>
            <a:custGeom>
              <a:avLst/>
              <a:gdLst/>
              <a:ahLst/>
              <a:cxnLst>
                <a:cxn ang="0">
                  <a:pos x="307" y="0"/>
                </a:cxn>
                <a:cxn ang="0">
                  <a:pos x="307" y="96"/>
                </a:cxn>
                <a:cxn ang="0">
                  <a:pos x="0" y="96"/>
                </a:cxn>
                <a:cxn ang="0">
                  <a:pos x="0" y="134"/>
                </a:cxn>
                <a:cxn ang="0">
                  <a:pos x="307" y="134"/>
                </a:cxn>
                <a:cxn ang="0">
                  <a:pos x="307" y="230"/>
                </a:cxn>
                <a:cxn ang="0">
                  <a:pos x="460" y="115"/>
                </a:cxn>
                <a:cxn ang="0">
                  <a:pos x="307" y="0"/>
                </a:cxn>
              </a:cxnLst>
              <a:rect l="0" t="0" r="r" b="b"/>
              <a:pathLst>
                <a:path w="460" h="230">
                  <a:moveTo>
                    <a:pt x="307" y="0"/>
                  </a:moveTo>
                  <a:lnTo>
                    <a:pt x="307" y="96"/>
                  </a:lnTo>
                  <a:lnTo>
                    <a:pt x="0" y="96"/>
                  </a:lnTo>
                  <a:lnTo>
                    <a:pt x="0" y="134"/>
                  </a:lnTo>
                  <a:lnTo>
                    <a:pt x="307" y="134"/>
                  </a:lnTo>
                  <a:lnTo>
                    <a:pt x="307" y="230"/>
                  </a:lnTo>
                  <a:lnTo>
                    <a:pt x="460" y="115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66CC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5555" name="Freeform 115"/>
            <p:cNvSpPr>
              <a:spLocks/>
            </p:cNvSpPr>
            <p:nvPr/>
          </p:nvSpPr>
          <p:spPr bwMode="auto">
            <a:xfrm>
              <a:off x="2328" y="2286"/>
              <a:ext cx="230" cy="115"/>
            </a:xfrm>
            <a:custGeom>
              <a:avLst/>
              <a:gdLst/>
              <a:ahLst/>
              <a:cxnLst>
                <a:cxn ang="0">
                  <a:pos x="307" y="0"/>
                </a:cxn>
                <a:cxn ang="0">
                  <a:pos x="307" y="96"/>
                </a:cxn>
                <a:cxn ang="0">
                  <a:pos x="0" y="96"/>
                </a:cxn>
                <a:cxn ang="0">
                  <a:pos x="0" y="134"/>
                </a:cxn>
                <a:cxn ang="0">
                  <a:pos x="307" y="134"/>
                </a:cxn>
                <a:cxn ang="0">
                  <a:pos x="307" y="230"/>
                </a:cxn>
                <a:cxn ang="0">
                  <a:pos x="460" y="115"/>
                </a:cxn>
                <a:cxn ang="0">
                  <a:pos x="307" y="0"/>
                </a:cxn>
              </a:cxnLst>
              <a:rect l="0" t="0" r="r" b="b"/>
              <a:pathLst>
                <a:path w="460" h="230">
                  <a:moveTo>
                    <a:pt x="307" y="0"/>
                  </a:moveTo>
                  <a:lnTo>
                    <a:pt x="307" y="96"/>
                  </a:lnTo>
                  <a:lnTo>
                    <a:pt x="0" y="96"/>
                  </a:lnTo>
                  <a:lnTo>
                    <a:pt x="0" y="134"/>
                  </a:lnTo>
                  <a:lnTo>
                    <a:pt x="307" y="134"/>
                  </a:lnTo>
                  <a:lnTo>
                    <a:pt x="307" y="230"/>
                  </a:lnTo>
                  <a:lnTo>
                    <a:pt x="460" y="115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B2B2B2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5448" name="Text Box 8"/>
            <p:cNvSpPr txBox="1">
              <a:spLocks noChangeArrowheads="1"/>
            </p:cNvSpPr>
            <p:nvPr/>
          </p:nvSpPr>
          <p:spPr bwMode="auto">
            <a:xfrm>
              <a:off x="384" y="2234"/>
              <a:ext cx="997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Stall</a:t>
              </a:r>
            </a:p>
          </p:txBody>
        </p:sp>
      </p:grpSp>
      <p:grpSp>
        <p:nvGrpSpPr>
          <p:cNvPr id="445622" name="Group 182"/>
          <p:cNvGrpSpPr>
            <a:grpSpLocks/>
          </p:cNvGrpSpPr>
          <p:nvPr/>
        </p:nvGrpSpPr>
        <p:grpSpPr bwMode="auto">
          <a:xfrm>
            <a:off x="609600" y="5016500"/>
            <a:ext cx="4021138" cy="1298575"/>
            <a:chOff x="384" y="3160"/>
            <a:chExt cx="2533" cy="818"/>
          </a:xfrm>
        </p:grpSpPr>
        <p:sp>
          <p:nvSpPr>
            <p:cNvPr id="445582" name="Rectangle 142"/>
            <p:cNvSpPr>
              <a:spLocks noChangeArrowheads="1"/>
            </p:cNvSpPr>
            <p:nvPr/>
          </p:nvSpPr>
          <p:spPr bwMode="auto">
            <a:xfrm>
              <a:off x="2344" y="3160"/>
              <a:ext cx="570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5583" name="Rectangle 143"/>
            <p:cNvSpPr>
              <a:spLocks noChangeArrowheads="1"/>
            </p:cNvSpPr>
            <p:nvPr/>
          </p:nvSpPr>
          <p:spPr bwMode="auto">
            <a:xfrm>
              <a:off x="2390" y="3190"/>
              <a:ext cx="527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Output = x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5584" name="Rectangle 144"/>
            <p:cNvSpPr>
              <a:spLocks noChangeArrowheads="1"/>
            </p:cNvSpPr>
            <p:nvPr/>
          </p:nvSpPr>
          <p:spPr bwMode="auto">
            <a:xfrm>
              <a:off x="1716" y="3160"/>
              <a:ext cx="488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5585" name="Rectangle 145"/>
            <p:cNvSpPr>
              <a:spLocks noChangeArrowheads="1"/>
            </p:cNvSpPr>
            <p:nvPr/>
          </p:nvSpPr>
          <p:spPr bwMode="auto">
            <a:xfrm>
              <a:off x="1762" y="3190"/>
              <a:ext cx="445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Input = y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5589" name="Rectangle 149"/>
            <p:cNvSpPr>
              <a:spLocks noChangeArrowheads="1"/>
            </p:cNvSpPr>
            <p:nvPr/>
          </p:nvSpPr>
          <p:spPr bwMode="auto">
            <a:xfrm>
              <a:off x="1819" y="3685"/>
              <a:ext cx="375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5590" name="Rectangle 150"/>
            <p:cNvSpPr>
              <a:spLocks noChangeArrowheads="1"/>
            </p:cNvSpPr>
            <p:nvPr/>
          </p:nvSpPr>
          <p:spPr bwMode="auto">
            <a:xfrm>
              <a:off x="1866" y="3715"/>
              <a:ext cx="259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stall 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5591" name="Rectangle 151"/>
            <p:cNvSpPr>
              <a:spLocks noChangeArrowheads="1"/>
            </p:cNvSpPr>
            <p:nvPr/>
          </p:nvSpPr>
          <p:spPr bwMode="auto">
            <a:xfrm>
              <a:off x="1866" y="3838"/>
              <a:ext cx="193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= 0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5592" name="Rectangle 152"/>
            <p:cNvSpPr>
              <a:spLocks noChangeArrowheads="1"/>
            </p:cNvSpPr>
            <p:nvPr/>
          </p:nvSpPr>
          <p:spPr bwMode="auto">
            <a:xfrm>
              <a:off x="2318" y="3685"/>
              <a:ext cx="423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5593" name="Rectangle 153"/>
            <p:cNvSpPr>
              <a:spLocks noChangeArrowheads="1"/>
            </p:cNvSpPr>
            <p:nvPr/>
          </p:nvSpPr>
          <p:spPr bwMode="auto">
            <a:xfrm>
              <a:off x="2372" y="3715"/>
              <a:ext cx="343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bubble</a:t>
              </a:r>
            </a:p>
          </p:txBody>
        </p:sp>
        <p:sp>
          <p:nvSpPr>
            <p:cNvPr id="445594" name="Rectangle 154"/>
            <p:cNvSpPr>
              <a:spLocks noChangeArrowheads="1"/>
            </p:cNvSpPr>
            <p:nvPr/>
          </p:nvSpPr>
          <p:spPr bwMode="auto">
            <a:xfrm>
              <a:off x="2571" y="3838"/>
              <a:ext cx="148" cy="1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= 1</a:t>
              </a:r>
            </a:p>
          </p:txBody>
        </p:sp>
        <p:sp>
          <p:nvSpPr>
            <p:cNvPr id="445449" name="Text Box 9"/>
            <p:cNvSpPr txBox="1">
              <a:spLocks noChangeArrowheads="1"/>
            </p:cNvSpPr>
            <p:nvPr/>
          </p:nvSpPr>
          <p:spPr bwMode="auto">
            <a:xfrm>
              <a:off x="384" y="3360"/>
              <a:ext cx="997" cy="2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  <a:effectLst/>
          </p:spPr>
          <p:txBody>
            <a:bodyPr lIns="45720" rIns="45720"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Bubble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160244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5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Forwarding</a:t>
            </a:r>
          </a:p>
        </p:txBody>
      </p:sp>
      <p:sp>
        <p:nvSpPr>
          <p:cNvPr id="447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Naïve Pipeline</a:t>
            </a:r>
          </a:p>
          <a:p>
            <a:pPr lvl="1"/>
            <a:r>
              <a:rPr lang="en-US"/>
              <a:t>Register isn’t written until completion of write-back stage</a:t>
            </a:r>
          </a:p>
          <a:p>
            <a:pPr lvl="1"/>
            <a:r>
              <a:rPr lang="en-US"/>
              <a:t>Source operands read from register file in decode stage</a:t>
            </a:r>
          </a:p>
          <a:p>
            <a:pPr lvl="2"/>
            <a:r>
              <a:rPr lang="en-US"/>
              <a:t>Needs to be in register file at start of stage</a:t>
            </a:r>
          </a:p>
          <a:p>
            <a:r>
              <a:rPr lang="en-US"/>
              <a:t>Observation</a:t>
            </a:r>
          </a:p>
          <a:p>
            <a:pPr lvl="1"/>
            <a:r>
              <a:rPr lang="en-US"/>
              <a:t>Value generated in execute or memory stage</a:t>
            </a:r>
          </a:p>
          <a:p>
            <a:r>
              <a:rPr lang="en-US"/>
              <a:t>Trick</a:t>
            </a:r>
          </a:p>
          <a:p>
            <a:pPr lvl="1"/>
            <a:r>
              <a:rPr lang="en-US"/>
              <a:t>Pass value directly from generating instruction to decode stage</a:t>
            </a:r>
          </a:p>
          <a:p>
            <a:pPr lvl="1"/>
            <a:r>
              <a:rPr lang="en-US"/>
              <a:t>Needs to be available at end of decode stage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16501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Forwarding Example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3048000"/>
            <a:ext cx="3443287" cy="3384550"/>
          </a:xfrm>
        </p:spPr>
        <p:txBody>
          <a:bodyPr/>
          <a:lstStyle/>
          <a:p>
            <a:pPr lvl="1"/>
            <a:r>
              <a:rPr lang="en-US" dirty="0"/>
              <a:t> </a:t>
            </a:r>
            <a:r>
              <a:rPr lang="en-US" dirty="0" err="1">
                <a:latin typeface="Courier New" pitchFamily="49" charset="0"/>
              </a:rPr>
              <a:t>irmovq</a:t>
            </a:r>
            <a:r>
              <a:rPr lang="en-US" dirty="0"/>
              <a:t> in write-back stage</a:t>
            </a:r>
          </a:p>
          <a:p>
            <a:pPr lvl="1"/>
            <a:r>
              <a:rPr lang="en-US" dirty="0"/>
              <a:t>Destination value in W pipeline register</a:t>
            </a:r>
          </a:p>
          <a:p>
            <a:pPr lvl="1"/>
            <a:r>
              <a:rPr lang="en-US" dirty="0"/>
              <a:t>Forward as </a:t>
            </a:r>
            <a:r>
              <a:rPr lang="en-US" dirty="0" err="1"/>
              <a:t>valB</a:t>
            </a:r>
            <a:r>
              <a:rPr lang="en-US" dirty="0"/>
              <a:t> for decode stage</a:t>
            </a:r>
          </a:p>
        </p:txBody>
      </p:sp>
      <p:grpSp>
        <p:nvGrpSpPr>
          <p:cNvPr id="448966" name="Group 454"/>
          <p:cNvGrpSpPr>
            <a:grpSpLocks/>
          </p:cNvGrpSpPr>
          <p:nvPr/>
        </p:nvGrpSpPr>
        <p:grpSpPr bwMode="auto">
          <a:xfrm>
            <a:off x="2514600" y="914400"/>
            <a:ext cx="5973763" cy="4449763"/>
            <a:chOff x="1584" y="576"/>
            <a:chExt cx="3763" cy="2803"/>
          </a:xfrm>
        </p:grpSpPr>
        <p:sp>
          <p:nvSpPr>
            <p:cNvPr id="448742" name="Rectangle 230"/>
            <p:cNvSpPr>
              <a:spLocks noChangeArrowheads="1"/>
            </p:cNvSpPr>
            <p:nvPr/>
          </p:nvSpPr>
          <p:spPr bwMode="auto">
            <a:xfrm>
              <a:off x="1584" y="768"/>
              <a:ext cx="1305" cy="15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743" name="Rectangle 231"/>
            <p:cNvSpPr>
              <a:spLocks noChangeArrowheads="1"/>
            </p:cNvSpPr>
            <p:nvPr/>
          </p:nvSpPr>
          <p:spPr bwMode="auto">
            <a:xfrm>
              <a:off x="1630" y="799"/>
              <a:ext cx="461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0x000: 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744" name="Rectangle 232"/>
            <p:cNvSpPr>
              <a:spLocks noChangeArrowheads="1"/>
            </p:cNvSpPr>
            <p:nvPr/>
          </p:nvSpPr>
          <p:spPr bwMode="auto">
            <a:xfrm>
              <a:off x="2075" y="799"/>
              <a:ext cx="323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irmovq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745" name="Rectangle 233"/>
            <p:cNvSpPr>
              <a:spLocks noChangeArrowheads="1"/>
            </p:cNvSpPr>
            <p:nvPr/>
          </p:nvSpPr>
          <p:spPr bwMode="auto">
            <a:xfrm>
              <a:off x="2381" y="799"/>
              <a:ext cx="346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$10,%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746" name="Rectangle 234"/>
            <p:cNvSpPr>
              <a:spLocks noChangeArrowheads="1"/>
            </p:cNvSpPr>
            <p:nvPr/>
          </p:nvSpPr>
          <p:spPr bwMode="auto">
            <a:xfrm>
              <a:off x="2684" y="799"/>
              <a:ext cx="160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rdx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747" name="Rectangle 235"/>
            <p:cNvSpPr>
              <a:spLocks noChangeArrowheads="1"/>
            </p:cNvSpPr>
            <p:nvPr/>
          </p:nvSpPr>
          <p:spPr bwMode="auto">
            <a:xfrm>
              <a:off x="3043" y="576"/>
              <a:ext cx="230" cy="15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748" name="Rectangle 236"/>
            <p:cNvSpPr>
              <a:spLocks noChangeArrowheads="1"/>
            </p:cNvSpPr>
            <p:nvPr/>
          </p:nvSpPr>
          <p:spPr bwMode="auto">
            <a:xfrm>
              <a:off x="3136" y="611"/>
              <a:ext cx="8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1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749" name="Rectangle 237"/>
            <p:cNvSpPr>
              <a:spLocks noChangeArrowheads="1"/>
            </p:cNvSpPr>
            <p:nvPr/>
          </p:nvSpPr>
          <p:spPr bwMode="auto">
            <a:xfrm>
              <a:off x="3273" y="576"/>
              <a:ext cx="231" cy="15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750" name="Rectangle 238"/>
            <p:cNvSpPr>
              <a:spLocks noChangeArrowheads="1"/>
            </p:cNvSpPr>
            <p:nvPr/>
          </p:nvSpPr>
          <p:spPr bwMode="auto">
            <a:xfrm>
              <a:off x="3367" y="611"/>
              <a:ext cx="8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2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751" name="Rectangle 239"/>
            <p:cNvSpPr>
              <a:spLocks noChangeArrowheads="1"/>
            </p:cNvSpPr>
            <p:nvPr/>
          </p:nvSpPr>
          <p:spPr bwMode="auto">
            <a:xfrm>
              <a:off x="3504" y="576"/>
              <a:ext cx="230" cy="15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752" name="Rectangle 240"/>
            <p:cNvSpPr>
              <a:spLocks noChangeArrowheads="1"/>
            </p:cNvSpPr>
            <p:nvPr/>
          </p:nvSpPr>
          <p:spPr bwMode="auto">
            <a:xfrm>
              <a:off x="3597" y="611"/>
              <a:ext cx="8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3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753" name="Rectangle 241"/>
            <p:cNvSpPr>
              <a:spLocks noChangeArrowheads="1"/>
            </p:cNvSpPr>
            <p:nvPr/>
          </p:nvSpPr>
          <p:spPr bwMode="auto">
            <a:xfrm>
              <a:off x="3734" y="576"/>
              <a:ext cx="230" cy="15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754" name="Rectangle 242"/>
            <p:cNvSpPr>
              <a:spLocks noChangeArrowheads="1"/>
            </p:cNvSpPr>
            <p:nvPr/>
          </p:nvSpPr>
          <p:spPr bwMode="auto">
            <a:xfrm>
              <a:off x="3828" y="611"/>
              <a:ext cx="8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4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755" name="Rectangle 243"/>
            <p:cNvSpPr>
              <a:spLocks noChangeArrowheads="1"/>
            </p:cNvSpPr>
            <p:nvPr/>
          </p:nvSpPr>
          <p:spPr bwMode="auto">
            <a:xfrm>
              <a:off x="3964" y="576"/>
              <a:ext cx="231" cy="15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756" name="Rectangle 244"/>
            <p:cNvSpPr>
              <a:spLocks noChangeArrowheads="1"/>
            </p:cNvSpPr>
            <p:nvPr/>
          </p:nvSpPr>
          <p:spPr bwMode="auto">
            <a:xfrm>
              <a:off x="4058" y="611"/>
              <a:ext cx="8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5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757" name="Rectangle 245"/>
            <p:cNvSpPr>
              <a:spLocks noChangeArrowheads="1"/>
            </p:cNvSpPr>
            <p:nvPr/>
          </p:nvSpPr>
          <p:spPr bwMode="auto">
            <a:xfrm>
              <a:off x="4195" y="576"/>
              <a:ext cx="230" cy="15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758" name="Rectangle 246"/>
            <p:cNvSpPr>
              <a:spLocks noChangeArrowheads="1"/>
            </p:cNvSpPr>
            <p:nvPr/>
          </p:nvSpPr>
          <p:spPr bwMode="auto">
            <a:xfrm>
              <a:off x="4288" y="611"/>
              <a:ext cx="8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6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759" name="Rectangle 247"/>
            <p:cNvSpPr>
              <a:spLocks noChangeArrowheads="1"/>
            </p:cNvSpPr>
            <p:nvPr/>
          </p:nvSpPr>
          <p:spPr bwMode="auto">
            <a:xfrm>
              <a:off x="4425" y="576"/>
              <a:ext cx="230" cy="15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760" name="Rectangle 248"/>
            <p:cNvSpPr>
              <a:spLocks noChangeArrowheads="1"/>
            </p:cNvSpPr>
            <p:nvPr/>
          </p:nvSpPr>
          <p:spPr bwMode="auto">
            <a:xfrm>
              <a:off x="4519" y="611"/>
              <a:ext cx="8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7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761" name="Rectangle 249"/>
            <p:cNvSpPr>
              <a:spLocks noChangeArrowheads="1"/>
            </p:cNvSpPr>
            <p:nvPr/>
          </p:nvSpPr>
          <p:spPr bwMode="auto">
            <a:xfrm>
              <a:off x="4655" y="576"/>
              <a:ext cx="231" cy="15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762" name="Rectangle 250"/>
            <p:cNvSpPr>
              <a:spLocks noChangeArrowheads="1"/>
            </p:cNvSpPr>
            <p:nvPr/>
          </p:nvSpPr>
          <p:spPr bwMode="auto">
            <a:xfrm>
              <a:off x="4749" y="611"/>
              <a:ext cx="8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8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763" name="Rectangle 251"/>
            <p:cNvSpPr>
              <a:spLocks noChangeArrowheads="1"/>
            </p:cNvSpPr>
            <p:nvPr/>
          </p:nvSpPr>
          <p:spPr bwMode="auto">
            <a:xfrm>
              <a:off x="4886" y="576"/>
              <a:ext cx="230" cy="15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764" name="Rectangle 252"/>
            <p:cNvSpPr>
              <a:spLocks noChangeArrowheads="1"/>
            </p:cNvSpPr>
            <p:nvPr/>
          </p:nvSpPr>
          <p:spPr bwMode="auto">
            <a:xfrm>
              <a:off x="4979" y="611"/>
              <a:ext cx="80" cy="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9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765" name="Rectangle 253"/>
            <p:cNvSpPr>
              <a:spLocks noChangeArrowheads="1"/>
            </p:cNvSpPr>
            <p:nvPr/>
          </p:nvSpPr>
          <p:spPr bwMode="auto">
            <a:xfrm>
              <a:off x="3043" y="768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766" name="Rectangle 254"/>
            <p:cNvSpPr>
              <a:spLocks noChangeArrowheads="1"/>
            </p:cNvSpPr>
            <p:nvPr/>
          </p:nvSpPr>
          <p:spPr bwMode="auto">
            <a:xfrm>
              <a:off x="3127" y="790"/>
              <a:ext cx="109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F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767" name="Rectangle 255"/>
            <p:cNvSpPr>
              <a:spLocks noChangeArrowheads="1"/>
            </p:cNvSpPr>
            <p:nvPr/>
          </p:nvSpPr>
          <p:spPr bwMode="auto">
            <a:xfrm>
              <a:off x="3273" y="768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768" name="Rectangle 256"/>
            <p:cNvSpPr>
              <a:spLocks noChangeArrowheads="1"/>
            </p:cNvSpPr>
            <p:nvPr/>
          </p:nvSpPr>
          <p:spPr bwMode="auto">
            <a:xfrm>
              <a:off x="3352" y="790"/>
              <a:ext cx="121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D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769" name="Rectangle 257"/>
            <p:cNvSpPr>
              <a:spLocks noChangeArrowheads="1"/>
            </p:cNvSpPr>
            <p:nvPr/>
          </p:nvSpPr>
          <p:spPr bwMode="auto">
            <a:xfrm>
              <a:off x="3504" y="768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770" name="Rectangle 258"/>
            <p:cNvSpPr>
              <a:spLocks noChangeArrowheads="1"/>
            </p:cNvSpPr>
            <p:nvPr/>
          </p:nvSpPr>
          <p:spPr bwMode="auto">
            <a:xfrm>
              <a:off x="3584" y="790"/>
              <a:ext cx="115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E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771" name="Rectangle 259"/>
            <p:cNvSpPr>
              <a:spLocks noChangeArrowheads="1"/>
            </p:cNvSpPr>
            <p:nvPr/>
          </p:nvSpPr>
          <p:spPr bwMode="auto">
            <a:xfrm>
              <a:off x="3734" y="768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772" name="Rectangle 260"/>
            <p:cNvSpPr>
              <a:spLocks noChangeArrowheads="1"/>
            </p:cNvSpPr>
            <p:nvPr/>
          </p:nvSpPr>
          <p:spPr bwMode="auto">
            <a:xfrm>
              <a:off x="3806" y="790"/>
              <a:ext cx="132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M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773" name="Rectangle 261"/>
            <p:cNvSpPr>
              <a:spLocks noChangeArrowheads="1"/>
            </p:cNvSpPr>
            <p:nvPr/>
          </p:nvSpPr>
          <p:spPr bwMode="auto">
            <a:xfrm>
              <a:off x="3964" y="768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774" name="Rectangle 262"/>
            <p:cNvSpPr>
              <a:spLocks noChangeArrowheads="1"/>
            </p:cNvSpPr>
            <p:nvPr/>
          </p:nvSpPr>
          <p:spPr bwMode="auto">
            <a:xfrm>
              <a:off x="4029" y="790"/>
              <a:ext cx="14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W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775" name="Rectangle 263"/>
            <p:cNvSpPr>
              <a:spLocks noChangeArrowheads="1"/>
            </p:cNvSpPr>
            <p:nvPr/>
          </p:nvSpPr>
          <p:spPr bwMode="auto">
            <a:xfrm>
              <a:off x="3043" y="768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776" name="Rectangle 264"/>
            <p:cNvSpPr>
              <a:spLocks noChangeArrowheads="1"/>
            </p:cNvSpPr>
            <p:nvPr/>
          </p:nvSpPr>
          <p:spPr bwMode="auto">
            <a:xfrm>
              <a:off x="3127" y="790"/>
              <a:ext cx="109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F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777" name="Rectangle 265"/>
            <p:cNvSpPr>
              <a:spLocks noChangeArrowheads="1"/>
            </p:cNvSpPr>
            <p:nvPr/>
          </p:nvSpPr>
          <p:spPr bwMode="auto">
            <a:xfrm>
              <a:off x="3273" y="768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778" name="Rectangle 266"/>
            <p:cNvSpPr>
              <a:spLocks noChangeArrowheads="1"/>
            </p:cNvSpPr>
            <p:nvPr/>
          </p:nvSpPr>
          <p:spPr bwMode="auto">
            <a:xfrm>
              <a:off x="3352" y="790"/>
              <a:ext cx="121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D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779" name="Rectangle 267"/>
            <p:cNvSpPr>
              <a:spLocks noChangeArrowheads="1"/>
            </p:cNvSpPr>
            <p:nvPr/>
          </p:nvSpPr>
          <p:spPr bwMode="auto">
            <a:xfrm>
              <a:off x="3504" y="768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780" name="Rectangle 268"/>
            <p:cNvSpPr>
              <a:spLocks noChangeArrowheads="1"/>
            </p:cNvSpPr>
            <p:nvPr/>
          </p:nvSpPr>
          <p:spPr bwMode="auto">
            <a:xfrm>
              <a:off x="3584" y="790"/>
              <a:ext cx="115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E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781" name="Rectangle 269"/>
            <p:cNvSpPr>
              <a:spLocks noChangeArrowheads="1"/>
            </p:cNvSpPr>
            <p:nvPr/>
          </p:nvSpPr>
          <p:spPr bwMode="auto">
            <a:xfrm>
              <a:off x="3734" y="768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782" name="Rectangle 270"/>
            <p:cNvSpPr>
              <a:spLocks noChangeArrowheads="1"/>
            </p:cNvSpPr>
            <p:nvPr/>
          </p:nvSpPr>
          <p:spPr bwMode="auto">
            <a:xfrm>
              <a:off x="3806" y="790"/>
              <a:ext cx="132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M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783" name="Rectangle 271"/>
            <p:cNvSpPr>
              <a:spLocks noChangeArrowheads="1"/>
            </p:cNvSpPr>
            <p:nvPr/>
          </p:nvSpPr>
          <p:spPr bwMode="auto">
            <a:xfrm>
              <a:off x="3964" y="768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784" name="Rectangle 272"/>
            <p:cNvSpPr>
              <a:spLocks noChangeArrowheads="1"/>
            </p:cNvSpPr>
            <p:nvPr/>
          </p:nvSpPr>
          <p:spPr bwMode="auto">
            <a:xfrm>
              <a:off x="4029" y="790"/>
              <a:ext cx="14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W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785" name="Rectangle 273"/>
            <p:cNvSpPr>
              <a:spLocks noChangeArrowheads="1"/>
            </p:cNvSpPr>
            <p:nvPr/>
          </p:nvSpPr>
          <p:spPr bwMode="auto">
            <a:xfrm>
              <a:off x="1584" y="921"/>
              <a:ext cx="1305" cy="15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786" name="Rectangle 274"/>
            <p:cNvSpPr>
              <a:spLocks noChangeArrowheads="1"/>
            </p:cNvSpPr>
            <p:nvPr/>
          </p:nvSpPr>
          <p:spPr bwMode="auto">
            <a:xfrm>
              <a:off x="1701" y="953"/>
              <a:ext cx="320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0x00a: 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787" name="Rectangle 275"/>
            <p:cNvSpPr>
              <a:spLocks noChangeArrowheads="1"/>
            </p:cNvSpPr>
            <p:nvPr/>
          </p:nvSpPr>
          <p:spPr bwMode="auto">
            <a:xfrm>
              <a:off x="2075" y="953"/>
              <a:ext cx="323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irmovq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788" name="Rectangle 276"/>
            <p:cNvSpPr>
              <a:spLocks noChangeArrowheads="1"/>
            </p:cNvSpPr>
            <p:nvPr/>
          </p:nvSpPr>
          <p:spPr bwMode="auto">
            <a:xfrm>
              <a:off x="2434" y="953"/>
              <a:ext cx="288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$3,%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789" name="Rectangle 277"/>
            <p:cNvSpPr>
              <a:spLocks noChangeArrowheads="1"/>
            </p:cNvSpPr>
            <p:nvPr/>
          </p:nvSpPr>
          <p:spPr bwMode="auto">
            <a:xfrm>
              <a:off x="2684" y="953"/>
              <a:ext cx="160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rax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790" name="Rectangle 278"/>
            <p:cNvSpPr>
              <a:spLocks noChangeArrowheads="1"/>
            </p:cNvSpPr>
            <p:nvPr/>
          </p:nvSpPr>
          <p:spPr bwMode="auto">
            <a:xfrm>
              <a:off x="3273" y="921"/>
              <a:ext cx="231" cy="15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791" name="Rectangle 279"/>
            <p:cNvSpPr>
              <a:spLocks noChangeArrowheads="1"/>
            </p:cNvSpPr>
            <p:nvPr/>
          </p:nvSpPr>
          <p:spPr bwMode="auto">
            <a:xfrm>
              <a:off x="3357" y="944"/>
              <a:ext cx="109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F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792" name="Rectangle 280"/>
            <p:cNvSpPr>
              <a:spLocks noChangeArrowheads="1"/>
            </p:cNvSpPr>
            <p:nvPr/>
          </p:nvSpPr>
          <p:spPr bwMode="auto">
            <a:xfrm>
              <a:off x="3504" y="921"/>
              <a:ext cx="231" cy="15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793" name="Rectangle 281"/>
            <p:cNvSpPr>
              <a:spLocks noChangeArrowheads="1"/>
            </p:cNvSpPr>
            <p:nvPr/>
          </p:nvSpPr>
          <p:spPr bwMode="auto">
            <a:xfrm>
              <a:off x="3582" y="944"/>
              <a:ext cx="121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D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794" name="Rectangle 282"/>
            <p:cNvSpPr>
              <a:spLocks noChangeArrowheads="1"/>
            </p:cNvSpPr>
            <p:nvPr/>
          </p:nvSpPr>
          <p:spPr bwMode="auto">
            <a:xfrm>
              <a:off x="3734" y="921"/>
              <a:ext cx="231" cy="15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795" name="Rectangle 283"/>
            <p:cNvSpPr>
              <a:spLocks noChangeArrowheads="1"/>
            </p:cNvSpPr>
            <p:nvPr/>
          </p:nvSpPr>
          <p:spPr bwMode="auto">
            <a:xfrm>
              <a:off x="3815" y="944"/>
              <a:ext cx="115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E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796" name="Rectangle 284"/>
            <p:cNvSpPr>
              <a:spLocks noChangeArrowheads="1"/>
            </p:cNvSpPr>
            <p:nvPr/>
          </p:nvSpPr>
          <p:spPr bwMode="auto">
            <a:xfrm>
              <a:off x="3964" y="921"/>
              <a:ext cx="231" cy="15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797" name="Rectangle 285"/>
            <p:cNvSpPr>
              <a:spLocks noChangeArrowheads="1"/>
            </p:cNvSpPr>
            <p:nvPr/>
          </p:nvSpPr>
          <p:spPr bwMode="auto">
            <a:xfrm>
              <a:off x="4036" y="944"/>
              <a:ext cx="132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M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798" name="Rectangle 286"/>
            <p:cNvSpPr>
              <a:spLocks noChangeArrowheads="1"/>
            </p:cNvSpPr>
            <p:nvPr/>
          </p:nvSpPr>
          <p:spPr bwMode="auto">
            <a:xfrm>
              <a:off x="4195" y="921"/>
              <a:ext cx="231" cy="155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799" name="Rectangle 287"/>
            <p:cNvSpPr>
              <a:spLocks noChangeArrowheads="1"/>
            </p:cNvSpPr>
            <p:nvPr/>
          </p:nvSpPr>
          <p:spPr bwMode="auto">
            <a:xfrm>
              <a:off x="4259" y="944"/>
              <a:ext cx="14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W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800" name="Rectangle 288"/>
            <p:cNvSpPr>
              <a:spLocks noChangeArrowheads="1"/>
            </p:cNvSpPr>
            <p:nvPr/>
          </p:nvSpPr>
          <p:spPr bwMode="auto">
            <a:xfrm>
              <a:off x="3273" y="921"/>
              <a:ext cx="231" cy="15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801" name="Rectangle 289"/>
            <p:cNvSpPr>
              <a:spLocks noChangeArrowheads="1"/>
            </p:cNvSpPr>
            <p:nvPr/>
          </p:nvSpPr>
          <p:spPr bwMode="auto">
            <a:xfrm>
              <a:off x="3357" y="944"/>
              <a:ext cx="109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F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802" name="Rectangle 290"/>
            <p:cNvSpPr>
              <a:spLocks noChangeArrowheads="1"/>
            </p:cNvSpPr>
            <p:nvPr/>
          </p:nvSpPr>
          <p:spPr bwMode="auto">
            <a:xfrm>
              <a:off x="3504" y="921"/>
              <a:ext cx="231" cy="15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803" name="Rectangle 291"/>
            <p:cNvSpPr>
              <a:spLocks noChangeArrowheads="1"/>
            </p:cNvSpPr>
            <p:nvPr/>
          </p:nvSpPr>
          <p:spPr bwMode="auto">
            <a:xfrm>
              <a:off x="3582" y="944"/>
              <a:ext cx="121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D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804" name="Rectangle 292"/>
            <p:cNvSpPr>
              <a:spLocks noChangeArrowheads="1"/>
            </p:cNvSpPr>
            <p:nvPr/>
          </p:nvSpPr>
          <p:spPr bwMode="auto">
            <a:xfrm>
              <a:off x="3734" y="921"/>
              <a:ext cx="231" cy="15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805" name="Rectangle 293"/>
            <p:cNvSpPr>
              <a:spLocks noChangeArrowheads="1"/>
            </p:cNvSpPr>
            <p:nvPr/>
          </p:nvSpPr>
          <p:spPr bwMode="auto">
            <a:xfrm>
              <a:off x="3815" y="944"/>
              <a:ext cx="115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E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806" name="Rectangle 294"/>
            <p:cNvSpPr>
              <a:spLocks noChangeArrowheads="1"/>
            </p:cNvSpPr>
            <p:nvPr/>
          </p:nvSpPr>
          <p:spPr bwMode="auto">
            <a:xfrm>
              <a:off x="3964" y="921"/>
              <a:ext cx="231" cy="155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807" name="Rectangle 295"/>
            <p:cNvSpPr>
              <a:spLocks noChangeArrowheads="1"/>
            </p:cNvSpPr>
            <p:nvPr/>
          </p:nvSpPr>
          <p:spPr bwMode="auto">
            <a:xfrm>
              <a:off x="4036" y="944"/>
              <a:ext cx="132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M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808" name="Rectangle 296"/>
            <p:cNvSpPr>
              <a:spLocks noChangeArrowheads="1"/>
            </p:cNvSpPr>
            <p:nvPr/>
          </p:nvSpPr>
          <p:spPr bwMode="auto">
            <a:xfrm>
              <a:off x="4195" y="921"/>
              <a:ext cx="231" cy="155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809" name="Rectangle 297"/>
            <p:cNvSpPr>
              <a:spLocks noChangeArrowheads="1"/>
            </p:cNvSpPr>
            <p:nvPr/>
          </p:nvSpPr>
          <p:spPr bwMode="auto">
            <a:xfrm>
              <a:off x="4259" y="944"/>
              <a:ext cx="14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W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810" name="Rectangle 298"/>
            <p:cNvSpPr>
              <a:spLocks noChangeArrowheads="1"/>
            </p:cNvSpPr>
            <p:nvPr/>
          </p:nvSpPr>
          <p:spPr bwMode="auto">
            <a:xfrm>
              <a:off x="1584" y="1075"/>
              <a:ext cx="1305" cy="15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811" name="Rectangle 299"/>
            <p:cNvSpPr>
              <a:spLocks noChangeArrowheads="1"/>
            </p:cNvSpPr>
            <p:nvPr/>
          </p:nvSpPr>
          <p:spPr bwMode="auto">
            <a:xfrm>
              <a:off x="1701" y="1107"/>
              <a:ext cx="320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0x014: 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812" name="Rectangle 300"/>
            <p:cNvSpPr>
              <a:spLocks noChangeArrowheads="1"/>
            </p:cNvSpPr>
            <p:nvPr/>
          </p:nvSpPr>
          <p:spPr bwMode="auto">
            <a:xfrm>
              <a:off x="2041" y="1107"/>
              <a:ext cx="159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nop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813" name="Rectangle 301"/>
            <p:cNvSpPr>
              <a:spLocks noChangeArrowheads="1"/>
            </p:cNvSpPr>
            <p:nvPr/>
          </p:nvSpPr>
          <p:spPr bwMode="auto">
            <a:xfrm>
              <a:off x="3504" y="1075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814" name="Rectangle 302"/>
            <p:cNvSpPr>
              <a:spLocks noChangeArrowheads="1"/>
            </p:cNvSpPr>
            <p:nvPr/>
          </p:nvSpPr>
          <p:spPr bwMode="auto">
            <a:xfrm>
              <a:off x="3588" y="1097"/>
              <a:ext cx="109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F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815" name="Rectangle 303"/>
            <p:cNvSpPr>
              <a:spLocks noChangeArrowheads="1"/>
            </p:cNvSpPr>
            <p:nvPr/>
          </p:nvSpPr>
          <p:spPr bwMode="auto">
            <a:xfrm>
              <a:off x="3734" y="1075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816" name="Rectangle 304"/>
            <p:cNvSpPr>
              <a:spLocks noChangeArrowheads="1"/>
            </p:cNvSpPr>
            <p:nvPr/>
          </p:nvSpPr>
          <p:spPr bwMode="auto">
            <a:xfrm>
              <a:off x="3812" y="1097"/>
              <a:ext cx="121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D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817" name="Rectangle 305"/>
            <p:cNvSpPr>
              <a:spLocks noChangeArrowheads="1"/>
            </p:cNvSpPr>
            <p:nvPr/>
          </p:nvSpPr>
          <p:spPr bwMode="auto">
            <a:xfrm>
              <a:off x="3964" y="1075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818" name="Rectangle 306"/>
            <p:cNvSpPr>
              <a:spLocks noChangeArrowheads="1"/>
            </p:cNvSpPr>
            <p:nvPr/>
          </p:nvSpPr>
          <p:spPr bwMode="auto">
            <a:xfrm>
              <a:off x="4045" y="1097"/>
              <a:ext cx="115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E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819" name="Rectangle 307"/>
            <p:cNvSpPr>
              <a:spLocks noChangeArrowheads="1"/>
            </p:cNvSpPr>
            <p:nvPr/>
          </p:nvSpPr>
          <p:spPr bwMode="auto">
            <a:xfrm>
              <a:off x="4195" y="1075"/>
              <a:ext cx="231" cy="15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820" name="Rectangle 308"/>
            <p:cNvSpPr>
              <a:spLocks noChangeArrowheads="1"/>
            </p:cNvSpPr>
            <p:nvPr/>
          </p:nvSpPr>
          <p:spPr bwMode="auto">
            <a:xfrm>
              <a:off x="4267" y="1097"/>
              <a:ext cx="132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M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821" name="Rectangle 309"/>
            <p:cNvSpPr>
              <a:spLocks noChangeArrowheads="1"/>
            </p:cNvSpPr>
            <p:nvPr/>
          </p:nvSpPr>
          <p:spPr bwMode="auto">
            <a:xfrm>
              <a:off x="4425" y="1075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822" name="Rectangle 310"/>
            <p:cNvSpPr>
              <a:spLocks noChangeArrowheads="1"/>
            </p:cNvSpPr>
            <p:nvPr/>
          </p:nvSpPr>
          <p:spPr bwMode="auto">
            <a:xfrm>
              <a:off x="4490" y="1097"/>
              <a:ext cx="14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W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823" name="Rectangle 311"/>
            <p:cNvSpPr>
              <a:spLocks noChangeArrowheads="1"/>
            </p:cNvSpPr>
            <p:nvPr/>
          </p:nvSpPr>
          <p:spPr bwMode="auto">
            <a:xfrm>
              <a:off x="3504" y="1075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824" name="Rectangle 312"/>
            <p:cNvSpPr>
              <a:spLocks noChangeArrowheads="1"/>
            </p:cNvSpPr>
            <p:nvPr/>
          </p:nvSpPr>
          <p:spPr bwMode="auto">
            <a:xfrm>
              <a:off x="3588" y="1097"/>
              <a:ext cx="109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F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825" name="Rectangle 313"/>
            <p:cNvSpPr>
              <a:spLocks noChangeArrowheads="1"/>
            </p:cNvSpPr>
            <p:nvPr/>
          </p:nvSpPr>
          <p:spPr bwMode="auto">
            <a:xfrm>
              <a:off x="3734" y="1075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826" name="Rectangle 314"/>
            <p:cNvSpPr>
              <a:spLocks noChangeArrowheads="1"/>
            </p:cNvSpPr>
            <p:nvPr/>
          </p:nvSpPr>
          <p:spPr bwMode="auto">
            <a:xfrm>
              <a:off x="3812" y="1097"/>
              <a:ext cx="121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D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827" name="Rectangle 315"/>
            <p:cNvSpPr>
              <a:spLocks noChangeArrowheads="1"/>
            </p:cNvSpPr>
            <p:nvPr/>
          </p:nvSpPr>
          <p:spPr bwMode="auto">
            <a:xfrm>
              <a:off x="3964" y="1075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828" name="Rectangle 316"/>
            <p:cNvSpPr>
              <a:spLocks noChangeArrowheads="1"/>
            </p:cNvSpPr>
            <p:nvPr/>
          </p:nvSpPr>
          <p:spPr bwMode="auto">
            <a:xfrm>
              <a:off x="4045" y="1097"/>
              <a:ext cx="115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E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829" name="Rectangle 317"/>
            <p:cNvSpPr>
              <a:spLocks noChangeArrowheads="1"/>
            </p:cNvSpPr>
            <p:nvPr/>
          </p:nvSpPr>
          <p:spPr bwMode="auto">
            <a:xfrm>
              <a:off x="4195" y="1075"/>
              <a:ext cx="231" cy="15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830" name="Rectangle 318"/>
            <p:cNvSpPr>
              <a:spLocks noChangeArrowheads="1"/>
            </p:cNvSpPr>
            <p:nvPr/>
          </p:nvSpPr>
          <p:spPr bwMode="auto">
            <a:xfrm>
              <a:off x="4267" y="1097"/>
              <a:ext cx="132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M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831" name="Rectangle 319"/>
            <p:cNvSpPr>
              <a:spLocks noChangeArrowheads="1"/>
            </p:cNvSpPr>
            <p:nvPr/>
          </p:nvSpPr>
          <p:spPr bwMode="auto">
            <a:xfrm>
              <a:off x="4425" y="1075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832" name="Rectangle 320"/>
            <p:cNvSpPr>
              <a:spLocks noChangeArrowheads="1"/>
            </p:cNvSpPr>
            <p:nvPr/>
          </p:nvSpPr>
          <p:spPr bwMode="auto">
            <a:xfrm>
              <a:off x="4490" y="1097"/>
              <a:ext cx="14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W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833" name="Rectangle 321"/>
            <p:cNvSpPr>
              <a:spLocks noChangeArrowheads="1"/>
            </p:cNvSpPr>
            <p:nvPr/>
          </p:nvSpPr>
          <p:spPr bwMode="auto">
            <a:xfrm>
              <a:off x="1584" y="1229"/>
              <a:ext cx="1305" cy="15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834" name="Rectangle 322"/>
            <p:cNvSpPr>
              <a:spLocks noChangeArrowheads="1"/>
            </p:cNvSpPr>
            <p:nvPr/>
          </p:nvSpPr>
          <p:spPr bwMode="auto">
            <a:xfrm>
              <a:off x="1701" y="1260"/>
              <a:ext cx="320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0x015: 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835" name="Rectangle 323"/>
            <p:cNvSpPr>
              <a:spLocks noChangeArrowheads="1"/>
            </p:cNvSpPr>
            <p:nvPr/>
          </p:nvSpPr>
          <p:spPr bwMode="auto">
            <a:xfrm>
              <a:off x="2041" y="1260"/>
              <a:ext cx="159" cy="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nop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836" name="Rectangle 324"/>
            <p:cNvSpPr>
              <a:spLocks noChangeArrowheads="1"/>
            </p:cNvSpPr>
            <p:nvPr/>
          </p:nvSpPr>
          <p:spPr bwMode="auto">
            <a:xfrm>
              <a:off x="3734" y="1229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837" name="Rectangle 325"/>
            <p:cNvSpPr>
              <a:spLocks noChangeArrowheads="1"/>
            </p:cNvSpPr>
            <p:nvPr/>
          </p:nvSpPr>
          <p:spPr bwMode="auto">
            <a:xfrm>
              <a:off x="3818" y="1251"/>
              <a:ext cx="109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F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838" name="Rectangle 326"/>
            <p:cNvSpPr>
              <a:spLocks noChangeArrowheads="1"/>
            </p:cNvSpPr>
            <p:nvPr/>
          </p:nvSpPr>
          <p:spPr bwMode="auto">
            <a:xfrm>
              <a:off x="3964" y="1229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839" name="Rectangle 327"/>
            <p:cNvSpPr>
              <a:spLocks noChangeArrowheads="1"/>
            </p:cNvSpPr>
            <p:nvPr/>
          </p:nvSpPr>
          <p:spPr bwMode="auto">
            <a:xfrm>
              <a:off x="4043" y="1251"/>
              <a:ext cx="121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D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840" name="Rectangle 328"/>
            <p:cNvSpPr>
              <a:spLocks noChangeArrowheads="1"/>
            </p:cNvSpPr>
            <p:nvPr/>
          </p:nvSpPr>
          <p:spPr bwMode="auto">
            <a:xfrm>
              <a:off x="4195" y="1229"/>
              <a:ext cx="231" cy="15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841" name="Rectangle 329"/>
            <p:cNvSpPr>
              <a:spLocks noChangeArrowheads="1"/>
            </p:cNvSpPr>
            <p:nvPr/>
          </p:nvSpPr>
          <p:spPr bwMode="auto">
            <a:xfrm>
              <a:off x="4275" y="1251"/>
              <a:ext cx="115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E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842" name="Rectangle 330"/>
            <p:cNvSpPr>
              <a:spLocks noChangeArrowheads="1"/>
            </p:cNvSpPr>
            <p:nvPr/>
          </p:nvSpPr>
          <p:spPr bwMode="auto">
            <a:xfrm>
              <a:off x="4425" y="1229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843" name="Rectangle 331"/>
            <p:cNvSpPr>
              <a:spLocks noChangeArrowheads="1"/>
            </p:cNvSpPr>
            <p:nvPr/>
          </p:nvSpPr>
          <p:spPr bwMode="auto">
            <a:xfrm>
              <a:off x="4497" y="1251"/>
              <a:ext cx="132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M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844" name="Rectangle 332"/>
            <p:cNvSpPr>
              <a:spLocks noChangeArrowheads="1"/>
            </p:cNvSpPr>
            <p:nvPr/>
          </p:nvSpPr>
          <p:spPr bwMode="auto">
            <a:xfrm>
              <a:off x="4655" y="1229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845" name="Rectangle 333"/>
            <p:cNvSpPr>
              <a:spLocks noChangeArrowheads="1"/>
            </p:cNvSpPr>
            <p:nvPr/>
          </p:nvSpPr>
          <p:spPr bwMode="auto">
            <a:xfrm>
              <a:off x="4720" y="1251"/>
              <a:ext cx="14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W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846" name="Rectangle 334"/>
            <p:cNvSpPr>
              <a:spLocks noChangeArrowheads="1"/>
            </p:cNvSpPr>
            <p:nvPr/>
          </p:nvSpPr>
          <p:spPr bwMode="auto">
            <a:xfrm>
              <a:off x="3734" y="1229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847" name="Rectangle 335"/>
            <p:cNvSpPr>
              <a:spLocks noChangeArrowheads="1"/>
            </p:cNvSpPr>
            <p:nvPr/>
          </p:nvSpPr>
          <p:spPr bwMode="auto">
            <a:xfrm>
              <a:off x="3818" y="1251"/>
              <a:ext cx="109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F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848" name="Rectangle 336"/>
            <p:cNvSpPr>
              <a:spLocks noChangeArrowheads="1"/>
            </p:cNvSpPr>
            <p:nvPr/>
          </p:nvSpPr>
          <p:spPr bwMode="auto">
            <a:xfrm>
              <a:off x="3964" y="1229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849" name="Rectangle 337"/>
            <p:cNvSpPr>
              <a:spLocks noChangeArrowheads="1"/>
            </p:cNvSpPr>
            <p:nvPr/>
          </p:nvSpPr>
          <p:spPr bwMode="auto">
            <a:xfrm>
              <a:off x="4043" y="1251"/>
              <a:ext cx="121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D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850" name="Rectangle 338"/>
            <p:cNvSpPr>
              <a:spLocks noChangeArrowheads="1"/>
            </p:cNvSpPr>
            <p:nvPr/>
          </p:nvSpPr>
          <p:spPr bwMode="auto">
            <a:xfrm>
              <a:off x="4195" y="1229"/>
              <a:ext cx="231" cy="15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851" name="Rectangle 339"/>
            <p:cNvSpPr>
              <a:spLocks noChangeArrowheads="1"/>
            </p:cNvSpPr>
            <p:nvPr/>
          </p:nvSpPr>
          <p:spPr bwMode="auto">
            <a:xfrm>
              <a:off x="4275" y="1251"/>
              <a:ext cx="115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E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852" name="Rectangle 340"/>
            <p:cNvSpPr>
              <a:spLocks noChangeArrowheads="1"/>
            </p:cNvSpPr>
            <p:nvPr/>
          </p:nvSpPr>
          <p:spPr bwMode="auto">
            <a:xfrm>
              <a:off x="4425" y="1229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853" name="Rectangle 341"/>
            <p:cNvSpPr>
              <a:spLocks noChangeArrowheads="1"/>
            </p:cNvSpPr>
            <p:nvPr/>
          </p:nvSpPr>
          <p:spPr bwMode="auto">
            <a:xfrm>
              <a:off x="4497" y="1251"/>
              <a:ext cx="132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M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854" name="Rectangle 342"/>
            <p:cNvSpPr>
              <a:spLocks noChangeArrowheads="1"/>
            </p:cNvSpPr>
            <p:nvPr/>
          </p:nvSpPr>
          <p:spPr bwMode="auto">
            <a:xfrm>
              <a:off x="4655" y="1229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855" name="Rectangle 343"/>
            <p:cNvSpPr>
              <a:spLocks noChangeArrowheads="1"/>
            </p:cNvSpPr>
            <p:nvPr/>
          </p:nvSpPr>
          <p:spPr bwMode="auto">
            <a:xfrm>
              <a:off x="4720" y="1251"/>
              <a:ext cx="14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W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856" name="Rectangle 344"/>
            <p:cNvSpPr>
              <a:spLocks noChangeArrowheads="1"/>
            </p:cNvSpPr>
            <p:nvPr/>
          </p:nvSpPr>
          <p:spPr bwMode="auto">
            <a:xfrm>
              <a:off x="1584" y="1382"/>
              <a:ext cx="1305" cy="15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857" name="Rectangle 345"/>
            <p:cNvSpPr>
              <a:spLocks noChangeArrowheads="1"/>
            </p:cNvSpPr>
            <p:nvPr/>
          </p:nvSpPr>
          <p:spPr bwMode="auto">
            <a:xfrm>
              <a:off x="1703" y="1414"/>
              <a:ext cx="320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0x016: 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858" name="Rectangle 346"/>
            <p:cNvSpPr>
              <a:spLocks noChangeArrowheads="1"/>
            </p:cNvSpPr>
            <p:nvPr/>
          </p:nvSpPr>
          <p:spPr bwMode="auto">
            <a:xfrm>
              <a:off x="2041" y="1414"/>
              <a:ext cx="218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addq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859" name="Rectangle 347"/>
            <p:cNvSpPr>
              <a:spLocks noChangeArrowheads="1"/>
            </p:cNvSpPr>
            <p:nvPr/>
          </p:nvSpPr>
          <p:spPr bwMode="auto">
            <a:xfrm>
              <a:off x="2273" y="1414"/>
              <a:ext cx="115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%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860" name="Rectangle 348"/>
            <p:cNvSpPr>
              <a:spLocks noChangeArrowheads="1"/>
            </p:cNvSpPr>
            <p:nvPr/>
          </p:nvSpPr>
          <p:spPr bwMode="auto">
            <a:xfrm>
              <a:off x="2362" y="1414"/>
              <a:ext cx="160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rdx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861" name="Rectangle 349"/>
            <p:cNvSpPr>
              <a:spLocks noChangeArrowheads="1"/>
            </p:cNvSpPr>
            <p:nvPr/>
          </p:nvSpPr>
          <p:spPr bwMode="auto">
            <a:xfrm>
              <a:off x="2488" y="1414"/>
              <a:ext cx="173" cy="1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,%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862" name="Rectangle 350"/>
            <p:cNvSpPr>
              <a:spLocks noChangeArrowheads="1"/>
            </p:cNvSpPr>
            <p:nvPr/>
          </p:nvSpPr>
          <p:spPr bwMode="auto">
            <a:xfrm>
              <a:off x="2630" y="1414"/>
              <a:ext cx="160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rax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863" name="Rectangle 351"/>
            <p:cNvSpPr>
              <a:spLocks noChangeArrowheads="1"/>
            </p:cNvSpPr>
            <p:nvPr/>
          </p:nvSpPr>
          <p:spPr bwMode="auto">
            <a:xfrm>
              <a:off x="3964" y="1382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864" name="Rectangle 352"/>
            <p:cNvSpPr>
              <a:spLocks noChangeArrowheads="1"/>
            </p:cNvSpPr>
            <p:nvPr/>
          </p:nvSpPr>
          <p:spPr bwMode="auto">
            <a:xfrm>
              <a:off x="4048" y="1404"/>
              <a:ext cx="109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F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865" name="Rectangle 353"/>
            <p:cNvSpPr>
              <a:spLocks noChangeArrowheads="1"/>
            </p:cNvSpPr>
            <p:nvPr/>
          </p:nvSpPr>
          <p:spPr bwMode="auto">
            <a:xfrm>
              <a:off x="4195" y="1382"/>
              <a:ext cx="231" cy="15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866" name="Rectangle 354"/>
            <p:cNvSpPr>
              <a:spLocks noChangeArrowheads="1"/>
            </p:cNvSpPr>
            <p:nvPr/>
          </p:nvSpPr>
          <p:spPr bwMode="auto">
            <a:xfrm>
              <a:off x="4273" y="1404"/>
              <a:ext cx="121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D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867" name="Rectangle 355"/>
            <p:cNvSpPr>
              <a:spLocks noChangeArrowheads="1"/>
            </p:cNvSpPr>
            <p:nvPr/>
          </p:nvSpPr>
          <p:spPr bwMode="auto">
            <a:xfrm>
              <a:off x="4425" y="1382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868" name="Rectangle 356"/>
            <p:cNvSpPr>
              <a:spLocks noChangeArrowheads="1"/>
            </p:cNvSpPr>
            <p:nvPr/>
          </p:nvSpPr>
          <p:spPr bwMode="auto">
            <a:xfrm>
              <a:off x="4506" y="1404"/>
              <a:ext cx="115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E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869" name="Rectangle 357"/>
            <p:cNvSpPr>
              <a:spLocks noChangeArrowheads="1"/>
            </p:cNvSpPr>
            <p:nvPr/>
          </p:nvSpPr>
          <p:spPr bwMode="auto">
            <a:xfrm>
              <a:off x="4655" y="1382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870" name="Rectangle 358"/>
            <p:cNvSpPr>
              <a:spLocks noChangeArrowheads="1"/>
            </p:cNvSpPr>
            <p:nvPr/>
          </p:nvSpPr>
          <p:spPr bwMode="auto">
            <a:xfrm>
              <a:off x="4727" y="1404"/>
              <a:ext cx="132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M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871" name="Rectangle 359"/>
            <p:cNvSpPr>
              <a:spLocks noChangeArrowheads="1"/>
            </p:cNvSpPr>
            <p:nvPr/>
          </p:nvSpPr>
          <p:spPr bwMode="auto">
            <a:xfrm>
              <a:off x="4886" y="1382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872" name="Rectangle 360"/>
            <p:cNvSpPr>
              <a:spLocks noChangeArrowheads="1"/>
            </p:cNvSpPr>
            <p:nvPr/>
          </p:nvSpPr>
          <p:spPr bwMode="auto">
            <a:xfrm>
              <a:off x="4950" y="1404"/>
              <a:ext cx="14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W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873" name="Rectangle 361"/>
            <p:cNvSpPr>
              <a:spLocks noChangeArrowheads="1"/>
            </p:cNvSpPr>
            <p:nvPr/>
          </p:nvSpPr>
          <p:spPr bwMode="auto">
            <a:xfrm>
              <a:off x="3964" y="1382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874" name="Rectangle 362"/>
            <p:cNvSpPr>
              <a:spLocks noChangeArrowheads="1"/>
            </p:cNvSpPr>
            <p:nvPr/>
          </p:nvSpPr>
          <p:spPr bwMode="auto">
            <a:xfrm>
              <a:off x="4048" y="1404"/>
              <a:ext cx="109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F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875" name="Rectangle 363"/>
            <p:cNvSpPr>
              <a:spLocks noChangeArrowheads="1"/>
            </p:cNvSpPr>
            <p:nvPr/>
          </p:nvSpPr>
          <p:spPr bwMode="auto">
            <a:xfrm>
              <a:off x="4195" y="1382"/>
              <a:ext cx="231" cy="154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876" name="Rectangle 364"/>
            <p:cNvSpPr>
              <a:spLocks noChangeArrowheads="1"/>
            </p:cNvSpPr>
            <p:nvPr/>
          </p:nvSpPr>
          <p:spPr bwMode="auto">
            <a:xfrm>
              <a:off x="4273" y="1404"/>
              <a:ext cx="121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D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877" name="Rectangle 365"/>
            <p:cNvSpPr>
              <a:spLocks noChangeArrowheads="1"/>
            </p:cNvSpPr>
            <p:nvPr/>
          </p:nvSpPr>
          <p:spPr bwMode="auto">
            <a:xfrm>
              <a:off x="4425" y="1382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878" name="Rectangle 366"/>
            <p:cNvSpPr>
              <a:spLocks noChangeArrowheads="1"/>
            </p:cNvSpPr>
            <p:nvPr/>
          </p:nvSpPr>
          <p:spPr bwMode="auto">
            <a:xfrm>
              <a:off x="4506" y="1404"/>
              <a:ext cx="115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E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879" name="Rectangle 367"/>
            <p:cNvSpPr>
              <a:spLocks noChangeArrowheads="1"/>
            </p:cNvSpPr>
            <p:nvPr/>
          </p:nvSpPr>
          <p:spPr bwMode="auto">
            <a:xfrm>
              <a:off x="4655" y="1382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880" name="Rectangle 368"/>
            <p:cNvSpPr>
              <a:spLocks noChangeArrowheads="1"/>
            </p:cNvSpPr>
            <p:nvPr/>
          </p:nvSpPr>
          <p:spPr bwMode="auto">
            <a:xfrm>
              <a:off x="4727" y="1404"/>
              <a:ext cx="132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M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881" name="Rectangle 369"/>
            <p:cNvSpPr>
              <a:spLocks noChangeArrowheads="1"/>
            </p:cNvSpPr>
            <p:nvPr/>
          </p:nvSpPr>
          <p:spPr bwMode="auto">
            <a:xfrm>
              <a:off x="4886" y="1382"/>
              <a:ext cx="231" cy="15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882" name="Rectangle 370"/>
            <p:cNvSpPr>
              <a:spLocks noChangeArrowheads="1"/>
            </p:cNvSpPr>
            <p:nvPr/>
          </p:nvSpPr>
          <p:spPr bwMode="auto">
            <a:xfrm>
              <a:off x="4950" y="1404"/>
              <a:ext cx="14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W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883" name="Rectangle 371"/>
            <p:cNvSpPr>
              <a:spLocks noChangeArrowheads="1"/>
            </p:cNvSpPr>
            <p:nvPr/>
          </p:nvSpPr>
          <p:spPr bwMode="auto">
            <a:xfrm>
              <a:off x="1584" y="1536"/>
              <a:ext cx="1305" cy="15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48884" name="Rectangle 372"/>
            <p:cNvSpPr>
              <a:spLocks noChangeArrowheads="1"/>
            </p:cNvSpPr>
            <p:nvPr/>
          </p:nvSpPr>
          <p:spPr bwMode="auto">
            <a:xfrm>
              <a:off x="1682" y="1567"/>
              <a:ext cx="587" cy="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0x018: halt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grpSp>
          <p:nvGrpSpPr>
            <p:cNvPr id="448965" name="Group 453"/>
            <p:cNvGrpSpPr>
              <a:grpSpLocks/>
            </p:cNvGrpSpPr>
            <p:nvPr/>
          </p:nvGrpSpPr>
          <p:grpSpPr bwMode="auto">
            <a:xfrm>
              <a:off x="1584" y="576"/>
              <a:ext cx="3763" cy="2803"/>
              <a:chOff x="1584" y="576"/>
              <a:chExt cx="3763" cy="2803"/>
            </a:xfrm>
          </p:grpSpPr>
          <p:sp>
            <p:nvSpPr>
              <p:cNvPr id="448885" name="Rectangle 373"/>
              <p:cNvSpPr>
                <a:spLocks noChangeArrowheads="1"/>
              </p:cNvSpPr>
              <p:nvPr/>
            </p:nvSpPr>
            <p:spPr bwMode="auto">
              <a:xfrm>
                <a:off x="4195" y="1536"/>
                <a:ext cx="231" cy="154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8886" name="Rectangle 374"/>
              <p:cNvSpPr>
                <a:spLocks noChangeArrowheads="1"/>
              </p:cNvSpPr>
              <p:nvPr/>
            </p:nvSpPr>
            <p:spPr bwMode="auto">
              <a:xfrm>
                <a:off x="4301" y="1558"/>
                <a:ext cx="64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F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8887" name="Rectangle 375"/>
              <p:cNvSpPr>
                <a:spLocks noChangeArrowheads="1"/>
              </p:cNvSpPr>
              <p:nvPr/>
            </p:nvSpPr>
            <p:spPr bwMode="auto">
              <a:xfrm>
                <a:off x="4425" y="1536"/>
                <a:ext cx="231" cy="15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8888" name="Rectangle 376"/>
              <p:cNvSpPr>
                <a:spLocks noChangeArrowheads="1"/>
              </p:cNvSpPr>
              <p:nvPr/>
            </p:nvSpPr>
            <p:spPr bwMode="auto">
              <a:xfrm>
                <a:off x="4526" y="1558"/>
                <a:ext cx="7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D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8889" name="Rectangle 377"/>
              <p:cNvSpPr>
                <a:spLocks noChangeArrowheads="1"/>
              </p:cNvSpPr>
              <p:nvPr/>
            </p:nvSpPr>
            <p:spPr bwMode="auto">
              <a:xfrm>
                <a:off x="4655" y="1536"/>
                <a:ext cx="231" cy="15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8890" name="Rectangle 378"/>
              <p:cNvSpPr>
                <a:spLocks noChangeArrowheads="1"/>
              </p:cNvSpPr>
              <p:nvPr/>
            </p:nvSpPr>
            <p:spPr bwMode="auto">
              <a:xfrm>
                <a:off x="4759" y="1558"/>
                <a:ext cx="69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E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8891" name="Rectangle 379"/>
              <p:cNvSpPr>
                <a:spLocks noChangeArrowheads="1"/>
              </p:cNvSpPr>
              <p:nvPr/>
            </p:nvSpPr>
            <p:spPr bwMode="auto">
              <a:xfrm>
                <a:off x="4886" y="1536"/>
                <a:ext cx="231" cy="15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8892" name="Rectangle 380"/>
              <p:cNvSpPr>
                <a:spLocks noChangeArrowheads="1"/>
              </p:cNvSpPr>
              <p:nvPr/>
            </p:nvSpPr>
            <p:spPr bwMode="auto">
              <a:xfrm>
                <a:off x="4981" y="1558"/>
                <a:ext cx="8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M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8893" name="Rectangle 381"/>
              <p:cNvSpPr>
                <a:spLocks noChangeArrowheads="1"/>
              </p:cNvSpPr>
              <p:nvPr/>
            </p:nvSpPr>
            <p:spPr bwMode="auto">
              <a:xfrm>
                <a:off x="5116" y="1536"/>
                <a:ext cx="231" cy="15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8894" name="Rectangle 382"/>
              <p:cNvSpPr>
                <a:spLocks noChangeArrowheads="1"/>
              </p:cNvSpPr>
              <p:nvPr/>
            </p:nvSpPr>
            <p:spPr bwMode="auto">
              <a:xfrm>
                <a:off x="5202" y="1558"/>
                <a:ext cx="10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W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8895" name="Rectangle 383"/>
              <p:cNvSpPr>
                <a:spLocks noChangeArrowheads="1"/>
              </p:cNvSpPr>
              <p:nvPr/>
            </p:nvSpPr>
            <p:spPr bwMode="auto">
              <a:xfrm>
                <a:off x="4195" y="1536"/>
                <a:ext cx="231" cy="154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8896" name="Rectangle 384"/>
              <p:cNvSpPr>
                <a:spLocks noChangeArrowheads="1"/>
              </p:cNvSpPr>
              <p:nvPr/>
            </p:nvSpPr>
            <p:spPr bwMode="auto">
              <a:xfrm>
                <a:off x="4301" y="1558"/>
                <a:ext cx="64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F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8897" name="Rectangle 385"/>
              <p:cNvSpPr>
                <a:spLocks noChangeArrowheads="1"/>
              </p:cNvSpPr>
              <p:nvPr/>
            </p:nvSpPr>
            <p:spPr bwMode="auto">
              <a:xfrm>
                <a:off x="4425" y="1536"/>
                <a:ext cx="231" cy="15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8898" name="Rectangle 386"/>
              <p:cNvSpPr>
                <a:spLocks noChangeArrowheads="1"/>
              </p:cNvSpPr>
              <p:nvPr/>
            </p:nvSpPr>
            <p:spPr bwMode="auto">
              <a:xfrm>
                <a:off x="4526" y="1558"/>
                <a:ext cx="7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D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8899" name="Rectangle 387"/>
              <p:cNvSpPr>
                <a:spLocks noChangeArrowheads="1"/>
              </p:cNvSpPr>
              <p:nvPr/>
            </p:nvSpPr>
            <p:spPr bwMode="auto">
              <a:xfrm>
                <a:off x="4655" y="1536"/>
                <a:ext cx="231" cy="15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8900" name="Rectangle 388"/>
              <p:cNvSpPr>
                <a:spLocks noChangeArrowheads="1"/>
              </p:cNvSpPr>
              <p:nvPr/>
            </p:nvSpPr>
            <p:spPr bwMode="auto">
              <a:xfrm>
                <a:off x="4759" y="1558"/>
                <a:ext cx="69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E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8901" name="Rectangle 389"/>
              <p:cNvSpPr>
                <a:spLocks noChangeArrowheads="1"/>
              </p:cNvSpPr>
              <p:nvPr/>
            </p:nvSpPr>
            <p:spPr bwMode="auto">
              <a:xfrm>
                <a:off x="4886" y="1536"/>
                <a:ext cx="231" cy="15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8902" name="Rectangle 390"/>
              <p:cNvSpPr>
                <a:spLocks noChangeArrowheads="1"/>
              </p:cNvSpPr>
              <p:nvPr/>
            </p:nvSpPr>
            <p:spPr bwMode="auto">
              <a:xfrm>
                <a:off x="4981" y="1558"/>
                <a:ext cx="8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M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8903" name="Rectangle 391"/>
              <p:cNvSpPr>
                <a:spLocks noChangeArrowheads="1"/>
              </p:cNvSpPr>
              <p:nvPr/>
            </p:nvSpPr>
            <p:spPr bwMode="auto">
              <a:xfrm>
                <a:off x="5116" y="1536"/>
                <a:ext cx="231" cy="15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8904" name="Rectangle 392"/>
              <p:cNvSpPr>
                <a:spLocks noChangeArrowheads="1"/>
              </p:cNvSpPr>
              <p:nvPr/>
            </p:nvSpPr>
            <p:spPr bwMode="auto">
              <a:xfrm>
                <a:off x="5202" y="1558"/>
                <a:ext cx="10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W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8905" name="Line 393"/>
              <p:cNvSpPr>
                <a:spLocks noChangeShapeType="1"/>
              </p:cNvSpPr>
              <p:nvPr/>
            </p:nvSpPr>
            <p:spPr bwMode="auto">
              <a:xfrm flipH="1">
                <a:off x="3542" y="1689"/>
                <a:ext cx="653" cy="384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8906" name="Line 394"/>
              <p:cNvSpPr>
                <a:spLocks noChangeShapeType="1"/>
              </p:cNvSpPr>
              <p:nvPr/>
            </p:nvSpPr>
            <p:spPr bwMode="auto">
              <a:xfrm>
                <a:off x="4425" y="1689"/>
                <a:ext cx="653" cy="384"/>
              </a:xfrm>
              <a:prstGeom prst="line">
                <a:avLst/>
              </a:prstGeom>
              <a:noFill/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8907" name="Rectangle 395"/>
              <p:cNvSpPr>
                <a:spLocks noChangeArrowheads="1"/>
              </p:cNvSpPr>
              <p:nvPr/>
            </p:nvSpPr>
            <p:spPr bwMode="auto">
              <a:xfrm>
                <a:off x="5116" y="576"/>
                <a:ext cx="230" cy="15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8908" name="Rectangle 396"/>
              <p:cNvSpPr>
                <a:spLocks noChangeArrowheads="1"/>
              </p:cNvSpPr>
              <p:nvPr/>
            </p:nvSpPr>
            <p:spPr bwMode="auto">
              <a:xfrm>
                <a:off x="5207" y="611"/>
                <a:ext cx="88" cy="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>
                    <a:ln>
                      <a:noFill/>
                    </a:ln>
                    <a:solidFill>
                      <a:srgbClr val="3333CC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10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8909" name="Rectangle 397"/>
              <p:cNvSpPr>
                <a:spLocks noChangeArrowheads="1"/>
              </p:cNvSpPr>
              <p:nvPr/>
            </p:nvSpPr>
            <p:spPr bwMode="auto">
              <a:xfrm>
                <a:off x="1584" y="614"/>
                <a:ext cx="1305" cy="154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8910" name="Rectangle 398"/>
              <p:cNvSpPr>
                <a:spLocks noChangeArrowheads="1"/>
              </p:cNvSpPr>
              <p:nvPr/>
            </p:nvSpPr>
            <p:spPr bwMode="auto">
              <a:xfrm>
                <a:off x="1675" y="642"/>
                <a:ext cx="636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# demo-h2.ys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8911" name="Rectangle 399"/>
              <p:cNvSpPr>
                <a:spLocks noChangeArrowheads="1"/>
              </p:cNvSpPr>
              <p:nvPr/>
            </p:nvSpPr>
            <p:spPr bwMode="auto">
              <a:xfrm>
                <a:off x="3811" y="1881"/>
                <a:ext cx="960" cy="1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8912" name="Rectangle 400"/>
              <p:cNvSpPr>
                <a:spLocks noChangeArrowheads="1"/>
              </p:cNvSpPr>
              <p:nvPr/>
            </p:nvSpPr>
            <p:spPr bwMode="auto">
              <a:xfrm>
                <a:off x="4143" y="1911"/>
                <a:ext cx="346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Cycle 6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8913" name="Rectangle 401"/>
              <p:cNvSpPr>
                <a:spLocks noChangeArrowheads="1"/>
              </p:cNvSpPr>
              <p:nvPr/>
            </p:nvSpPr>
            <p:spPr bwMode="auto">
              <a:xfrm>
                <a:off x="3542" y="2073"/>
                <a:ext cx="1536" cy="500"/>
              </a:xfrm>
              <a:prstGeom prst="rect">
                <a:avLst/>
              </a:prstGeom>
              <a:solidFill>
                <a:srgbClr val="66CC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8914" name="Rectangle 402"/>
              <p:cNvSpPr>
                <a:spLocks noChangeArrowheads="1"/>
              </p:cNvSpPr>
              <p:nvPr/>
            </p:nvSpPr>
            <p:spPr bwMode="auto">
              <a:xfrm>
                <a:off x="4280" y="2106"/>
                <a:ext cx="103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W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8915" name="Rectangle 403"/>
              <p:cNvSpPr>
                <a:spLocks noChangeArrowheads="1"/>
              </p:cNvSpPr>
              <p:nvPr/>
            </p:nvSpPr>
            <p:spPr bwMode="auto">
              <a:xfrm>
                <a:off x="4463" y="2265"/>
                <a:ext cx="615" cy="15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8916" name="Rectangle 404"/>
              <p:cNvSpPr>
                <a:spLocks noChangeArrowheads="1"/>
              </p:cNvSpPr>
              <p:nvPr/>
            </p:nvSpPr>
            <p:spPr bwMode="auto">
              <a:xfrm>
                <a:off x="4538" y="2289"/>
                <a:ext cx="88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R[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8917" name="Rectangle 405"/>
              <p:cNvSpPr>
                <a:spLocks noChangeArrowheads="1"/>
              </p:cNvSpPr>
              <p:nvPr/>
            </p:nvSpPr>
            <p:spPr bwMode="auto">
              <a:xfrm>
                <a:off x="4634" y="2299"/>
                <a:ext cx="53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%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8918" name="Rectangle 406"/>
              <p:cNvSpPr>
                <a:spLocks noChangeArrowheads="1"/>
              </p:cNvSpPr>
              <p:nvPr/>
            </p:nvSpPr>
            <p:spPr bwMode="auto">
              <a:xfrm>
                <a:off x="4691" y="2299"/>
                <a:ext cx="160" cy="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rax</a:t>
                </a: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8919" name="Rectangle 407"/>
              <p:cNvSpPr>
                <a:spLocks noChangeArrowheads="1"/>
              </p:cNvSpPr>
              <p:nvPr/>
            </p:nvSpPr>
            <p:spPr bwMode="auto">
              <a:xfrm>
                <a:off x="4840" y="2289"/>
                <a:ext cx="48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] 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8920" name="Rectangle 408"/>
              <p:cNvSpPr>
                <a:spLocks noChangeArrowheads="1"/>
              </p:cNvSpPr>
              <p:nvPr/>
            </p:nvSpPr>
            <p:spPr bwMode="auto">
              <a:xfrm>
                <a:off x="4908" y="2286"/>
                <a:ext cx="78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Wingdings 3" pitchFamily="18" charset="2"/>
                    <a:ea typeface="+mn-ea"/>
                    <a:cs typeface="+mn-cs"/>
                  </a:rPr>
                  <a:t>f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8921" name="Rectangle 409"/>
              <p:cNvSpPr>
                <a:spLocks noChangeArrowheads="1"/>
              </p:cNvSpPr>
              <p:nvPr/>
            </p:nvSpPr>
            <p:spPr bwMode="auto">
              <a:xfrm>
                <a:off x="4994" y="2289"/>
                <a:ext cx="49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3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8922" name="Rectangle 410"/>
              <p:cNvSpPr>
                <a:spLocks noChangeArrowheads="1"/>
              </p:cNvSpPr>
              <p:nvPr/>
            </p:nvSpPr>
            <p:spPr bwMode="auto">
              <a:xfrm>
                <a:off x="3542" y="2879"/>
                <a:ext cx="1536" cy="500"/>
              </a:xfrm>
              <a:prstGeom prst="rect">
                <a:avLst/>
              </a:prstGeom>
              <a:solidFill>
                <a:srgbClr val="66CC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8923" name="Rectangle 411"/>
              <p:cNvSpPr>
                <a:spLocks noChangeArrowheads="1"/>
              </p:cNvSpPr>
              <p:nvPr/>
            </p:nvSpPr>
            <p:spPr bwMode="auto">
              <a:xfrm>
                <a:off x="4296" y="2912"/>
                <a:ext cx="75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D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8924" name="Rectangle 412"/>
              <p:cNvSpPr>
                <a:spLocks noChangeArrowheads="1"/>
              </p:cNvSpPr>
              <p:nvPr/>
            </p:nvSpPr>
            <p:spPr bwMode="auto">
              <a:xfrm>
                <a:off x="4156" y="3071"/>
                <a:ext cx="922" cy="27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8925" name="Rectangle 413"/>
              <p:cNvSpPr>
                <a:spLocks noChangeArrowheads="1"/>
              </p:cNvSpPr>
              <p:nvPr/>
            </p:nvSpPr>
            <p:spPr bwMode="auto">
              <a:xfrm>
                <a:off x="4235" y="3097"/>
                <a:ext cx="171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valA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8926" name="Rectangle 414"/>
              <p:cNvSpPr>
                <a:spLocks noChangeArrowheads="1"/>
              </p:cNvSpPr>
              <p:nvPr/>
            </p:nvSpPr>
            <p:spPr bwMode="auto">
              <a:xfrm>
                <a:off x="4445" y="3094"/>
                <a:ext cx="78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Wingdings 3" pitchFamily="18" charset="2"/>
                    <a:ea typeface="+mn-ea"/>
                    <a:cs typeface="+mn-cs"/>
                  </a:rPr>
                  <a:t>f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8927" name="Rectangle 415"/>
              <p:cNvSpPr>
                <a:spLocks noChangeArrowheads="1"/>
              </p:cNvSpPr>
              <p:nvPr/>
            </p:nvSpPr>
            <p:spPr bwMode="auto">
              <a:xfrm>
                <a:off x="4534" y="3097"/>
                <a:ext cx="88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R[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8928" name="Rectangle 416"/>
              <p:cNvSpPr>
                <a:spLocks noChangeArrowheads="1"/>
              </p:cNvSpPr>
              <p:nvPr/>
            </p:nvSpPr>
            <p:spPr bwMode="auto">
              <a:xfrm>
                <a:off x="4630" y="3107"/>
                <a:ext cx="53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%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8929" name="Rectangle 417"/>
              <p:cNvSpPr>
                <a:spLocks noChangeArrowheads="1"/>
              </p:cNvSpPr>
              <p:nvPr/>
            </p:nvSpPr>
            <p:spPr bwMode="auto">
              <a:xfrm>
                <a:off x="4687" y="3107"/>
                <a:ext cx="160" cy="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rdx</a:t>
                </a: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8930" name="Rectangle 418"/>
              <p:cNvSpPr>
                <a:spLocks noChangeArrowheads="1"/>
              </p:cNvSpPr>
              <p:nvPr/>
            </p:nvSpPr>
            <p:spPr bwMode="auto">
              <a:xfrm>
                <a:off x="4836" y="3097"/>
                <a:ext cx="48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] 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8931" name="Rectangle 419"/>
              <p:cNvSpPr>
                <a:spLocks noChangeArrowheads="1"/>
              </p:cNvSpPr>
              <p:nvPr/>
            </p:nvSpPr>
            <p:spPr bwMode="auto">
              <a:xfrm>
                <a:off x="4888" y="3097"/>
                <a:ext cx="75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= 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8932" name="Rectangle 420"/>
              <p:cNvSpPr>
                <a:spLocks noChangeArrowheads="1"/>
              </p:cNvSpPr>
              <p:nvPr/>
            </p:nvSpPr>
            <p:spPr bwMode="auto">
              <a:xfrm>
                <a:off x="4965" y="3097"/>
                <a:ext cx="98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10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8933" name="Rectangle 421"/>
              <p:cNvSpPr>
                <a:spLocks noChangeArrowheads="1"/>
              </p:cNvSpPr>
              <p:nvPr/>
            </p:nvSpPr>
            <p:spPr bwMode="auto">
              <a:xfrm>
                <a:off x="4235" y="3221"/>
                <a:ext cx="171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valB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8934" name="Rectangle 422"/>
              <p:cNvSpPr>
                <a:spLocks noChangeArrowheads="1"/>
              </p:cNvSpPr>
              <p:nvPr/>
            </p:nvSpPr>
            <p:spPr bwMode="auto">
              <a:xfrm>
                <a:off x="4445" y="3218"/>
                <a:ext cx="78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Wingdings 3" pitchFamily="18" charset="2"/>
                    <a:ea typeface="+mn-ea"/>
                    <a:cs typeface="+mn-cs"/>
                  </a:rPr>
                  <a:t>f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8935" name="Rectangle 423"/>
              <p:cNvSpPr>
                <a:spLocks noChangeArrowheads="1"/>
              </p:cNvSpPr>
              <p:nvPr/>
            </p:nvSpPr>
            <p:spPr bwMode="auto">
              <a:xfrm>
                <a:off x="4535" y="3221"/>
                <a:ext cx="136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W_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8936" name="Rectangle 424"/>
              <p:cNvSpPr>
                <a:spLocks noChangeArrowheads="1"/>
              </p:cNvSpPr>
              <p:nvPr/>
            </p:nvSpPr>
            <p:spPr bwMode="auto">
              <a:xfrm>
                <a:off x="4674" y="3221"/>
                <a:ext cx="171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valE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8937" name="Rectangle 425"/>
              <p:cNvSpPr>
                <a:spLocks noChangeArrowheads="1"/>
              </p:cNvSpPr>
              <p:nvPr/>
            </p:nvSpPr>
            <p:spPr bwMode="auto">
              <a:xfrm>
                <a:off x="4868" y="3221"/>
                <a:ext cx="75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= 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8938" name="Rectangle 426"/>
              <p:cNvSpPr>
                <a:spLocks noChangeArrowheads="1"/>
              </p:cNvSpPr>
              <p:nvPr/>
            </p:nvSpPr>
            <p:spPr bwMode="auto">
              <a:xfrm>
                <a:off x="4943" y="3221"/>
                <a:ext cx="49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3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8939" name="Rectangle 427"/>
              <p:cNvSpPr>
                <a:spLocks noChangeArrowheads="1"/>
              </p:cNvSpPr>
              <p:nvPr/>
            </p:nvSpPr>
            <p:spPr bwMode="auto">
              <a:xfrm>
                <a:off x="4233" y="2572"/>
                <a:ext cx="130" cy="30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8940" name="Rectangle 428"/>
              <p:cNvSpPr>
                <a:spLocks noChangeArrowheads="1"/>
              </p:cNvSpPr>
              <p:nvPr/>
            </p:nvSpPr>
            <p:spPr bwMode="auto">
              <a:xfrm>
                <a:off x="4302" y="2573"/>
                <a:ext cx="36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•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8941" name="Rectangle 429"/>
              <p:cNvSpPr>
                <a:spLocks noChangeArrowheads="1"/>
              </p:cNvSpPr>
              <p:nvPr/>
            </p:nvSpPr>
            <p:spPr bwMode="auto">
              <a:xfrm>
                <a:off x="4302" y="2659"/>
                <a:ext cx="36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•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8942" name="Rectangle 430"/>
              <p:cNvSpPr>
                <a:spLocks noChangeArrowheads="1"/>
              </p:cNvSpPr>
              <p:nvPr/>
            </p:nvSpPr>
            <p:spPr bwMode="auto">
              <a:xfrm>
                <a:off x="4302" y="2746"/>
                <a:ext cx="36" cy="1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•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8943" name="Rectangle 431"/>
              <p:cNvSpPr>
                <a:spLocks noChangeArrowheads="1"/>
              </p:cNvSpPr>
              <p:nvPr/>
            </p:nvSpPr>
            <p:spPr bwMode="auto">
              <a:xfrm>
                <a:off x="3542" y="2265"/>
                <a:ext cx="922" cy="27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8944" name="Rectangle 432"/>
              <p:cNvSpPr>
                <a:spLocks noChangeArrowheads="1"/>
              </p:cNvSpPr>
              <p:nvPr/>
            </p:nvSpPr>
            <p:spPr bwMode="auto">
              <a:xfrm>
                <a:off x="3618" y="2292"/>
                <a:ext cx="136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W_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8945" name="Rectangle 433"/>
              <p:cNvSpPr>
                <a:spLocks noChangeArrowheads="1"/>
              </p:cNvSpPr>
              <p:nvPr/>
            </p:nvSpPr>
            <p:spPr bwMode="auto">
              <a:xfrm>
                <a:off x="3757" y="2292"/>
                <a:ext cx="176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dstE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8946" name="Rectangle 434"/>
              <p:cNvSpPr>
                <a:spLocks noChangeArrowheads="1"/>
              </p:cNvSpPr>
              <p:nvPr/>
            </p:nvSpPr>
            <p:spPr bwMode="auto">
              <a:xfrm>
                <a:off x="3957" y="2292"/>
                <a:ext cx="75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= 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8947" name="Rectangle 435"/>
              <p:cNvSpPr>
                <a:spLocks noChangeArrowheads="1"/>
              </p:cNvSpPr>
              <p:nvPr/>
            </p:nvSpPr>
            <p:spPr bwMode="auto">
              <a:xfrm>
                <a:off x="4037" y="2298"/>
                <a:ext cx="57" cy="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%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8948" name="Rectangle 436"/>
              <p:cNvSpPr>
                <a:spLocks noChangeArrowheads="1"/>
              </p:cNvSpPr>
              <p:nvPr/>
            </p:nvSpPr>
            <p:spPr bwMode="auto">
              <a:xfrm>
                <a:off x="4092" y="2298"/>
                <a:ext cx="170" cy="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rax</a:t>
                </a: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8949" name="Rectangle 437"/>
              <p:cNvSpPr>
                <a:spLocks noChangeArrowheads="1"/>
              </p:cNvSpPr>
              <p:nvPr/>
            </p:nvSpPr>
            <p:spPr bwMode="auto">
              <a:xfrm>
                <a:off x="3618" y="2405"/>
                <a:ext cx="136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W_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8950" name="Rectangle 438"/>
              <p:cNvSpPr>
                <a:spLocks noChangeArrowheads="1"/>
              </p:cNvSpPr>
              <p:nvPr/>
            </p:nvSpPr>
            <p:spPr bwMode="auto">
              <a:xfrm>
                <a:off x="3758" y="2405"/>
                <a:ext cx="195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valE 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8951" name="Rectangle 439"/>
              <p:cNvSpPr>
                <a:spLocks noChangeArrowheads="1"/>
              </p:cNvSpPr>
              <p:nvPr/>
            </p:nvSpPr>
            <p:spPr bwMode="auto">
              <a:xfrm>
                <a:off x="3953" y="2405"/>
                <a:ext cx="124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= 3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8952" name="Rectangle 440"/>
              <p:cNvSpPr>
                <a:spLocks noChangeArrowheads="1"/>
              </p:cNvSpPr>
              <p:nvPr/>
            </p:nvSpPr>
            <p:spPr bwMode="auto">
              <a:xfrm>
                <a:off x="3542" y="3071"/>
                <a:ext cx="615" cy="27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8953" name="Rectangle 441"/>
              <p:cNvSpPr>
                <a:spLocks noChangeArrowheads="1"/>
              </p:cNvSpPr>
              <p:nvPr/>
            </p:nvSpPr>
            <p:spPr bwMode="auto">
              <a:xfrm>
                <a:off x="3621" y="3098"/>
                <a:ext cx="176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srcA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8954" name="Rectangle 442"/>
              <p:cNvSpPr>
                <a:spLocks noChangeArrowheads="1"/>
              </p:cNvSpPr>
              <p:nvPr/>
            </p:nvSpPr>
            <p:spPr bwMode="auto">
              <a:xfrm>
                <a:off x="3821" y="3098"/>
                <a:ext cx="75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= 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8955" name="Rectangle 443"/>
              <p:cNvSpPr>
                <a:spLocks noChangeArrowheads="1"/>
              </p:cNvSpPr>
              <p:nvPr/>
            </p:nvSpPr>
            <p:spPr bwMode="auto">
              <a:xfrm>
                <a:off x="3903" y="3108"/>
                <a:ext cx="53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%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8956" name="Rectangle 444"/>
              <p:cNvSpPr>
                <a:spLocks noChangeArrowheads="1"/>
              </p:cNvSpPr>
              <p:nvPr/>
            </p:nvSpPr>
            <p:spPr bwMode="auto">
              <a:xfrm>
                <a:off x="3961" y="3108"/>
                <a:ext cx="160" cy="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rdx</a:t>
                </a: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8957" name="Rectangle 445"/>
              <p:cNvSpPr>
                <a:spLocks noChangeArrowheads="1"/>
              </p:cNvSpPr>
              <p:nvPr/>
            </p:nvSpPr>
            <p:spPr bwMode="auto">
              <a:xfrm>
                <a:off x="3621" y="3205"/>
                <a:ext cx="176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srcB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8958" name="Rectangle 446"/>
              <p:cNvSpPr>
                <a:spLocks noChangeArrowheads="1"/>
              </p:cNvSpPr>
              <p:nvPr/>
            </p:nvSpPr>
            <p:spPr bwMode="auto">
              <a:xfrm>
                <a:off x="3821" y="3205"/>
                <a:ext cx="75" cy="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= 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8959" name="Rectangle 447"/>
              <p:cNvSpPr>
                <a:spLocks noChangeArrowheads="1"/>
              </p:cNvSpPr>
              <p:nvPr/>
            </p:nvSpPr>
            <p:spPr bwMode="auto">
              <a:xfrm>
                <a:off x="3901" y="3211"/>
                <a:ext cx="57" cy="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%</a:t>
                </a: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48960" name="Rectangle 448"/>
              <p:cNvSpPr>
                <a:spLocks noChangeArrowheads="1"/>
              </p:cNvSpPr>
              <p:nvPr/>
            </p:nvSpPr>
            <p:spPr bwMode="auto">
              <a:xfrm>
                <a:off x="3956" y="3211"/>
                <a:ext cx="170" cy="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rax</a:t>
                </a: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grpSp>
            <p:nvGrpSpPr>
              <p:cNvPr id="448963" name="Group 451"/>
              <p:cNvGrpSpPr>
                <a:grpSpLocks/>
              </p:cNvGrpSpPr>
              <p:nvPr/>
            </p:nvGrpSpPr>
            <p:grpSpPr bwMode="auto">
              <a:xfrm>
                <a:off x="4463" y="2488"/>
                <a:ext cx="537" cy="583"/>
                <a:chOff x="4463" y="2488"/>
                <a:chExt cx="537" cy="583"/>
              </a:xfrm>
            </p:grpSpPr>
            <p:sp>
              <p:nvSpPr>
                <p:cNvPr id="448961" name="Freeform 449"/>
                <p:cNvSpPr>
                  <a:spLocks/>
                </p:cNvSpPr>
                <p:nvPr/>
              </p:nvSpPr>
              <p:spPr bwMode="auto">
                <a:xfrm>
                  <a:off x="4463" y="2488"/>
                  <a:ext cx="507" cy="51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29"/>
                    </a:cxn>
                    <a:cxn ang="0">
                      <a:pos x="998" y="29"/>
                    </a:cxn>
                    <a:cxn ang="0">
                      <a:pos x="998" y="15"/>
                    </a:cxn>
                    <a:cxn ang="0">
                      <a:pos x="984" y="15"/>
                    </a:cxn>
                    <a:cxn ang="0">
                      <a:pos x="985" y="19"/>
                    </a:cxn>
                    <a:cxn ang="0">
                      <a:pos x="988" y="24"/>
                    </a:cxn>
                    <a:cxn ang="0">
                      <a:pos x="993" y="27"/>
                    </a:cxn>
                    <a:cxn ang="0">
                      <a:pos x="984" y="15"/>
                    </a:cxn>
                    <a:cxn ang="0">
                      <a:pos x="984" y="1022"/>
                    </a:cxn>
                    <a:cxn ang="0">
                      <a:pos x="1012" y="1022"/>
                    </a:cxn>
                    <a:cxn ang="0">
                      <a:pos x="1012" y="15"/>
                    </a:cxn>
                    <a:cxn ang="0">
                      <a:pos x="1012" y="15"/>
                    </a:cxn>
                    <a:cxn ang="0">
                      <a:pos x="1011" y="10"/>
                    </a:cxn>
                    <a:cxn ang="0">
                      <a:pos x="1008" y="5"/>
                    </a:cxn>
                    <a:cxn ang="0">
                      <a:pos x="1003" y="2"/>
                    </a:cxn>
                    <a:cxn ang="0">
                      <a:pos x="998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012" h="1022">
                      <a:moveTo>
                        <a:pt x="0" y="0"/>
                      </a:moveTo>
                      <a:lnTo>
                        <a:pt x="0" y="29"/>
                      </a:lnTo>
                      <a:lnTo>
                        <a:pt x="998" y="29"/>
                      </a:lnTo>
                      <a:lnTo>
                        <a:pt x="998" y="15"/>
                      </a:lnTo>
                      <a:lnTo>
                        <a:pt x="984" y="15"/>
                      </a:lnTo>
                      <a:lnTo>
                        <a:pt x="985" y="19"/>
                      </a:lnTo>
                      <a:lnTo>
                        <a:pt x="988" y="24"/>
                      </a:lnTo>
                      <a:lnTo>
                        <a:pt x="993" y="27"/>
                      </a:lnTo>
                      <a:lnTo>
                        <a:pt x="984" y="15"/>
                      </a:lnTo>
                      <a:lnTo>
                        <a:pt x="984" y="1022"/>
                      </a:lnTo>
                      <a:lnTo>
                        <a:pt x="1012" y="1022"/>
                      </a:lnTo>
                      <a:lnTo>
                        <a:pt x="1012" y="15"/>
                      </a:lnTo>
                      <a:lnTo>
                        <a:pt x="1012" y="15"/>
                      </a:lnTo>
                      <a:lnTo>
                        <a:pt x="1011" y="10"/>
                      </a:lnTo>
                      <a:lnTo>
                        <a:pt x="1008" y="5"/>
                      </a:lnTo>
                      <a:lnTo>
                        <a:pt x="1003" y="2"/>
                      </a:lnTo>
                      <a:lnTo>
                        <a:pt x="99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48962" name="Freeform 450"/>
                <p:cNvSpPr>
                  <a:spLocks/>
                </p:cNvSpPr>
                <p:nvPr/>
              </p:nvSpPr>
              <p:spPr bwMode="auto">
                <a:xfrm>
                  <a:off x="4926" y="2998"/>
                  <a:ext cx="74" cy="7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4" y="147"/>
                    </a:cxn>
                    <a:cxn ang="0">
                      <a:pos x="149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49" h="147">
                      <a:moveTo>
                        <a:pt x="0" y="0"/>
                      </a:moveTo>
                      <a:lnTo>
                        <a:pt x="74" y="147"/>
                      </a:lnTo>
                      <a:lnTo>
                        <a:pt x="14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60996739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Bypass Paths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1066800"/>
            <a:ext cx="3900487" cy="5365750"/>
          </a:xfrm>
        </p:spPr>
        <p:txBody>
          <a:bodyPr/>
          <a:lstStyle/>
          <a:p>
            <a:r>
              <a:rPr lang="en-US"/>
              <a:t>Decode Stage</a:t>
            </a:r>
          </a:p>
          <a:p>
            <a:pPr lvl="1"/>
            <a:r>
              <a:rPr lang="en-US"/>
              <a:t>Forwarding logic selects valA and valB</a:t>
            </a:r>
          </a:p>
          <a:p>
            <a:pPr lvl="1"/>
            <a:r>
              <a:rPr lang="en-US"/>
              <a:t>Normally from register file</a:t>
            </a:r>
          </a:p>
          <a:p>
            <a:pPr lvl="1"/>
            <a:r>
              <a:rPr lang="en-US"/>
              <a:t>Forwarding: get valA or valB from later pipeline stage</a:t>
            </a:r>
          </a:p>
          <a:p>
            <a:r>
              <a:rPr lang="en-US"/>
              <a:t>Forwarding Sources</a:t>
            </a:r>
          </a:p>
          <a:p>
            <a:pPr lvl="1"/>
            <a:r>
              <a:rPr lang="en-US"/>
              <a:t>Execute: valE</a:t>
            </a:r>
          </a:p>
          <a:p>
            <a:pPr lvl="1"/>
            <a:r>
              <a:rPr lang="en-US"/>
              <a:t>Memory: valE, valM</a:t>
            </a:r>
          </a:p>
          <a:p>
            <a:pPr lvl="1"/>
            <a:r>
              <a:rPr lang="en-US"/>
              <a:t>Write back: valE, valM</a:t>
            </a:r>
          </a:p>
        </p:txBody>
      </p:sp>
      <p:pic>
        <p:nvPicPr>
          <p:cNvPr id="44954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3076" y="0"/>
            <a:ext cx="4525010" cy="6845300"/>
          </a:xfrm>
          <a:prstGeom prst="rect">
            <a:avLst/>
          </a:prstGeom>
          <a:noFill/>
          <a:ln w="19050" cap="flat" cmpd="sng">
            <a:noFill/>
            <a:prstDash val="solid"/>
            <a:miter lim="800000"/>
            <a:headEnd type="none" w="med" len="med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830916484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Forwarding Example #2</a:t>
            </a:r>
          </a:p>
        </p:txBody>
      </p:sp>
      <p:sp>
        <p:nvSpPr>
          <p:cNvPr id="45056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819400"/>
            <a:ext cx="3443288" cy="3384550"/>
          </a:xfrm>
        </p:spPr>
        <p:txBody>
          <a:bodyPr/>
          <a:lstStyle/>
          <a:p>
            <a:r>
              <a:rPr lang="en-US" sz="2000" dirty="0"/>
              <a:t>Register </a:t>
            </a:r>
            <a:r>
              <a:rPr lang="en-US" sz="2000" dirty="0">
                <a:latin typeface="Courier New" pitchFamily="49" charset="0"/>
              </a:rPr>
              <a:t>%</a:t>
            </a:r>
            <a:r>
              <a:rPr lang="en-US" sz="2000" dirty="0" err="1">
                <a:latin typeface="Courier New" pitchFamily="49" charset="0"/>
              </a:rPr>
              <a:t>rdx</a:t>
            </a:r>
            <a:endParaRPr lang="en-US" sz="2000" dirty="0">
              <a:latin typeface="Courier New" pitchFamily="49" charset="0"/>
            </a:endParaRPr>
          </a:p>
          <a:p>
            <a:pPr lvl="1"/>
            <a:r>
              <a:rPr lang="en-US" sz="1800" dirty="0"/>
              <a:t>Generated by ALU during previous cycle</a:t>
            </a:r>
          </a:p>
          <a:p>
            <a:pPr lvl="1"/>
            <a:r>
              <a:rPr lang="en-US" sz="1800" dirty="0"/>
              <a:t>Forward from memory as </a:t>
            </a:r>
            <a:r>
              <a:rPr lang="en-US" sz="1800" dirty="0" err="1"/>
              <a:t>valA</a:t>
            </a:r>
            <a:endParaRPr lang="en-US" sz="1800" dirty="0"/>
          </a:p>
          <a:p>
            <a:r>
              <a:rPr lang="en-US" sz="2000" dirty="0"/>
              <a:t>Register </a:t>
            </a:r>
            <a:r>
              <a:rPr lang="en-US" sz="2000" dirty="0">
                <a:latin typeface="Courier New" pitchFamily="49" charset="0"/>
              </a:rPr>
              <a:t>%</a:t>
            </a:r>
            <a:r>
              <a:rPr lang="en-US" sz="2000" dirty="0" err="1">
                <a:latin typeface="Courier New" pitchFamily="49" charset="0"/>
              </a:rPr>
              <a:t>rax</a:t>
            </a:r>
            <a:endParaRPr lang="en-US" sz="2000" dirty="0">
              <a:latin typeface="Courier New" pitchFamily="49" charset="0"/>
            </a:endParaRPr>
          </a:p>
          <a:p>
            <a:pPr lvl="1"/>
            <a:r>
              <a:rPr lang="en-US" sz="1800" dirty="0"/>
              <a:t>Value just generated by ALU</a:t>
            </a:r>
          </a:p>
          <a:p>
            <a:pPr lvl="1"/>
            <a:r>
              <a:rPr lang="en-US" sz="1800" dirty="0"/>
              <a:t>Forward from execute as </a:t>
            </a:r>
            <a:r>
              <a:rPr lang="en-US" sz="1800" dirty="0" err="1"/>
              <a:t>valB</a:t>
            </a:r>
            <a:endParaRPr lang="en-US" sz="1800" dirty="0"/>
          </a:p>
        </p:txBody>
      </p:sp>
      <p:grpSp>
        <p:nvGrpSpPr>
          <p:cNvPr id="2" name="Group 1"/>
          <p:cNvGrpSpPr/>
          <p:nvPr/>
        </p:nvGrpSpPr>
        <p:grpSpPr>
          <a:xfrm>
            <a:off x="1822450" y="831850"/>
            <a:ext cx="6553200" cy="5334000"/>
            <a:chOff x="152400" y="76200"/>
            <a:chExt cx="6553200" cy="5334000"/>
          </a:xfrm>
        </p:grpSpPr>
        <p:sp>
          <p:nvSpPr>
            <p:cNvPr id="50" name="Rectangle 5"/>
            <p:cNvSpPr>
              <a:spLocks noChangeArrowheads="1"/>
            </p:cNvSpPr>
            <p:nvPr/>
          </p:nvSpPr>
          <p:spPr bwMode="auto">
            <a:xfrm>
              <a:off x="152400" y="457200"/>
              <a:ext cx="2590800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0x000: 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irmovq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 $10,%rdx</a:t>
              </a:r>
            </a:p>
          </p:txBody>
        </p:sp>
        <p:sp>
          <p:nvSpPr>
            <p:cNvPr id="51" name="Rectangle 6"/>
            <p:cNvSpPr>
              <a:spLocks noChangeArrowheads="1"/>
            </p:cNvSpPr>
            <p:nvPr/>
          </p:nvSpPr>
          <p:spPr bwMode="auto">
            <a:xfrm>
              <a:off x="3048000" y="76200"/>
              <a:ext cx="457200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Helvetica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52" name="Rectangle 7"/>
            <p:cNvSpPr>
              <a:spLocks noChangeArrowheads="1"/>
            </p:cNvSpPr>
            <p:nvPr/>
          </p:nvSpPr>
          <p:spPr bwMode="auto">
            <a:xfrm>
              <a:off x="3505200" y="76200"/>
              <a:ext cx="457200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Helvetica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53" name="Rectangle 8"/>
            <p:cNvSpPr>
              <a:spLocks noChangeArrowheads="1"/>
            </p:cNvSpPr>
            <p:nvPr/>
          </p:nvSpPr>
          <p:spPr bwMode="auto">
            <a:xfrm>
              <a:off x="3962400" y="76200"/>
              <a:ext cx="457200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Helvetica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4" name="Rectangle 9"/>
            <p:cNvSpPr>
              <a:spLocks noChangeArrowheads="1"/>
            </p:cNvSpPr>
            <p:nvPr/>
          </p:nvSpPr>
          <p:spPr bwMode="auto">
            <a:xfrm>
              <a:off x="4419600" y="76200"/>
              <a:ext cx="457200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Helvetica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55" name="Rectangle 10"/>
            <p:cNvSpPr>
              <a:spLocks noChangeArrowheads="1"/>
            </p:cNvSpPr>
            <p:nvPr/>
          </p:nvSpPr>
          <p:spPr bwMode="auto">
            <a:xfrm>
              <a:off x="4876800" y="76200"/>
              <a:ext cx="457200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Helvetica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56" name="Rectangle 11"/>
            <p:cNvSpPr>
              <a:spLocks noChangeArrowheads="1"/>
            </p:cNvSpPr>
            <p:nvPr/>
          </p:nvSpPr>
          <p:spPr bwMode="auto">
            <a:xfrm>
              <a:off x="5334000" y="76200"/>
              <a:ext cx="457200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Helvetica" charset="0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57" name="Rectangle 12"/>
            <p:cNvSpPr>
              <a:spLocks noChangeArrowheads="1"/>
            </p:cNvSpPr>
            <p:nvPr/>
          </p:nvSpPr>
          <p:spPr bwMode="auto">
            <a:xfrm>
              <a:off x="5791200" y="76200"/>
              <a:ext cx="457200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Helvetica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58" name="Rectangle 13"/>
            <p:cNvSpPr>
              <a:spLocks noChangeArrowheads="1"/>
            </p:cNvSpPr>
            <p:nvPr/>
          </p:nvSpPr>
          <p:spPr bwMode="auto">
            <a:xfrm>
              <a:off x="6248400" y="76200"/>
              <a:ext cx="457200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Helvetica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59" name="Rectangle 2"/>
            <p:cNvSpPr>
              <a:spLocks noChangeArrowheads="1"/>
            </p:cNvSpPr>
            <p:nvPr/>
          </p:nvSpPr>
          <p:spPr bwMode="auto">
            <a:xfrm>
              <a:off x="3048000" y="457200"/>
              <a:ext cx="457200" cy="3048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60" name="Rectangle 15"/>
            <p:cNvSpPr>
              <a:spLocks noChangeArrowheads="1"/>
            </p:cNvSpPr>
            <p:nvPr/>
          </p:nvSpPr>
          <p:spPr bwMode="auto">
            <a:xfrm>
              <a:off x="3505200" y="457200"/>
              <a:ext cx="457200" cy="3048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61" name="Rectangle 16"/>
            <p:cNvSpPr>
              <a:spLocks noChangeArrowheads="1"/>
            </p:cNvSpPr>
            <p:nvPr/>
          </p:nvSpPr>
          <p:spPr bwMode="auto">
            <a:xfrm>
              <a:off x="3962400" y="457200"/>
              <a:ext cx="457200" cy="3048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62" name="Rectangle 17"/>
            <p:cNvSpPr>
              <a:spLocks noChangeArrowheads="1"/>
            </p:cNvSpPr>
            <p:nvPr/>
          </p:nvSpPr>
          <p:spPr bwMode="auto">
            <a:xfrm>
              <a:off x="4419600" y="457200"/>
              <a:ext cx="457200" cy="304800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charset="0"/>
                  <a:ea typeface="+mn-ea"/>
                  <a:cs typeface="+mn-cs"/>
                </a:rPr>
                <a:t>M</a:t>
              </a:r>
            </a:p>
          </p:txBody>
        </p:sp>
        <p:sp>
          <p:nvSpPr>
            <p:cNvPr id="63" name="Rectangle 18"/>
            <p:cNvSpPr>
              <a:spLocks noChangeArrowheads="1"/>
            </p:cNvSpPr>
            <p:nvPr/>
          </p:nvSpPr>
          <p:spPr bwMode="auto">
            <a:xfrm>
              <a:off x="5334000" y="762000"/>
              <a:ext cx="457200" cy="3048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charset="0"/>
                  <a:ea typeface="+mn-ea"/>
                  <a:cs typeface="+mn-cs"/>
                </a:rPr>
                <a:t>W</a:t>
              </a:r>
            </a:p>
          </p:txBody>
        </p:sp>
        <p:sp>
          <p:nvSpPr>
            <p:cNvPr id="64" name="Rectangle 20"/>
            <p:cNvSpPr>
              <a:spLocks noChangeArrowheads="1"/>
            </p:cNvSpPr>
            <p:nvPr/>
          </p:nvSpPr>
          <p:spPr bwMode="auto">
            <a:xfrm>
              <a:off x="152400" y="762000"/>
              <a:ext cx="2590800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0x00a: 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irmovq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  $3,%rax</a:t>
              </a:r>
            </a:p>
          </p:txBody>
        </p:sp>
        <p:sp>
          <p:nvSpPr>
            <p:cNvPr id="65" name="Rectangle 19"/>
            <p:cNvSpPr>
              <a:spLocks noChangeArrowheads="1"/>
            </p:cNvSpPr>
            <p:nvPr/>
          </p:nvSpPr>
          <p:spPr bwMode="auto">
            <a:xfrm>
              <a:off x="3505200" y="762000"/>
              <a:ext cx="457200" cy="3048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66" name="Rectangle 21"/>
            <p:cNvSpPr>
              <a:spLocks noChangeArrowheads="1"/>
            </p:cNvSpPr>
            <p:nvPr/>
          </p:nvSpPr>
          <p:spPr bwMode="auto">
            <a:xfrm>
              <a:off x="3962400" y="762000"/>
              <a:ext cx="457200" cy="3048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67" name="Rectangle 22"/>
            <p:cNvSpPr>
              <a:spLocks noChangeArrowheads="1"/>
            </p:cNvSpPr>
            <p:nvPr/>
          </p:nvSpPr>
          <p:spPr bwMode="auto">
            <a:xfrm>
              <a:off x="4419600" y="762000"/>
              <a:ext cx="457200" cy="304800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68" name="Rectangle 23"/>
            <p:cNvSpPr>
              <a:spLocks noChangeArrowheads="1"/>
            </p:cNvSpPr>
            <p:nvPr/>
          </p:nvSpPr>
          <p:spPr bwMode="auto">
            <a:xfrm>
              <a:off x="4876800" y="762000"/>
              <a:ext cx="457200" cy="3048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charset="0"/>
                  <a:ea typeface="+mn-ea"/>
                  <a:cs typeface="+mn-cs"/>
                </a:rPr>
                <a:t>M</a:t>
              </a:r>
            </a:p>
          </p:txBody>
        </p:sp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4876800" y="457200"/>
              <a:ext cx="457200" cy="3048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charset="0"/>
                  <a:ea typeface="+mn-ea"/>
                  <a:cs typeface="+mn-cs"/>
                </a:rPr>
                <a:t>W</a:t>
              </a:r>
            </a:p>
          </p:txBody>
        </p:sp>
        <p:sp>
          <p:nvSpPr>
            <p:cNvPr id="70" name="Rectangle 31"/>
            <p:cNvSpPr>
              <a:spLocks noChangeArrowheads="1"/>
            </p:cNvSpPr>
            <p:nvPr/>
          </p:nvSpPr>
          <p:spPr bwMode="auto">
            <a:xfrm>
              <a:off x="3962400" y="1066800"/>
              <a:ext cx="457200" cy="3048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71" name="Rectangle 33"/>
            <p:cNvSpPr>
              <a:spLocks noChangeArrowheads="1"/>
            </p:cNvSpPr>
            <p:nvPr/>
          </p:nvSpPr>
          <p:spPr bwMode="auto">
            <a:xfrm>
              <a:off x="4419600" y="1066800"/>
              <a:ext cx="457200" cy="304800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72" name="Rectangle 34"/>
            <p:cNvSpPr>
              <a:spLocks noChangeArrowheads="1"/>
            </p:cNvSpPr>
            <p:nvPr/>
          </p:nvSpPr>
          <p:spPr bwMode="auto">
            <a:xfrm>
              <a:off x="4876800" y="1066800"/>
              <a:ext cx="457200" cy="3048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73" name="Rectangle 35"/>
            <p:cNvSpPr>
              <a:spLocks noChangeArrowheads="1"/>
            </p:cNvSpPr>
            <p:nvPr/>
          </p:nvSpPr>
          <p:spPr bwMode="auto">
            <a:xfrm>
              <a:off x="5334000" y="1066800"/>
              <a:ext cx="457200" cy="3048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charset="0"/>
                  <a:ea typeface="+mn-ea"/>
                  <a:cs typeface="+mn-cs"/>
                </a:rPr>
                <a:t>M</a:t>
              </a:r>
            </a:p>
          </p:txBody>
        </p:sp>
        <p:sp>
          <p:nvSpPr>
            <p:cNvPr id="74" name="Rectangle 36"/>
            <p:cNvSpPr>
              <a:spLocks noChangeArrowheads="1"/>
            </p:cNvSpPr>
            <p:nvPr/>
          </p:nvSpPr>
          <p:spPr bwMode="auto">
            <a:xfrm>
              <a:off x="5791200" y="1066800"/>
              <a:ext cx="457200" cy="3048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charset="0"/>
                  <a:ea typeface="+mn-ea"/>
                  <a:cs typeface="+mn-cs"/>
                </a:rPr>
                <a:t>W</a:t>
              </a:r>
            </a:p>
          </p:txBody>
        </p:sp>
        <p:sp>
          <p:nvSpPr>
            <p:cNvPr id="75" name="Rectangle 38"/>
            <p:cNvSpPr>
              <a:spLocks noChangeArrowheads="1"/>
            </p:cNvSpPr>
            <p:nvPr/>
          </p:nvSpPr>
          <p:spPr bwMode="auto">
            <a:xfrm>
              <a:off x="152400" y="1066800"/>
              <a:ext cx="2590800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0x014: 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addq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 %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rdx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,%</a:t>
              </a: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rax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endParaRPr>
            </a:p>
          </p:txBody>
        </p:sp>
        <p:sp>
          <p:nvSpPr>
            <p:cNvPr id="76" name="Rectangle 37"/>
            <p:cNvSpPr>
              <a:spLocks noChangeArrowheads="1"/>
            </p:cNvSpPr>
            <p:nvPr/>
          </p:nvSpPr>
          <p:spPr bwMode="auto">
            <a:xfrm>
              <a:off x="4419600" y="1371600"/>
              <a:ext cx="457200" cy="304800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77" name="Rectangle 39"/>
            <p:cNvSpPr>
              <a:spLocks noChangeArrowheads="1"/>
            </p:cNvSpPr>
            <p:nvPr/>
          </p:nvSpPr>
          <p:spPr bwMode="auto">
            <a:xfrm>
              <a:off x="4876800" y="1371600"/>
              <a:ext cx="457200" cy="3048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78" name="Rectangle 40"/>
            <p:cNvSpPr>
              <a:spLocks noChangeArrowheads="1"/>
            </p:cNvSpPr>
            <p:nvPr/>
          </p:nvSpPr>
          <p:spPr bwMode="auto">
            <a:xfrm>
              <a:off x="5334000" y="1371600"/>
              <a:ext cx="457200" cy="3048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79" name="Rectangle 41"/>
            <p:cNvSpPr>
              <a:spLocks noChangeArrowheads="1"/>
            </p:cNvSpPr>
            <p:nvPr/>
          </p:nvSpPr>
          <p:spPr bwMode="auto">
            <a:xfrm>
              <a:off x="5791200" y="1371600"/>
              <a:ext cx="457200" cy="3048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charset="0"/>
                  <a:ea typeface="+mn-ea"/>
                  <a:cs typeface="+mn-cs"/>
                </a:rPr>
                <a:t>M</a:t>
              </a:r>
            </a:p>
          </p:txBody>
        </p:sp>
        <p:sp>
          <p:nvSpPr>
            <p:cNvPr id="80" name="Rectangle 42"/>
            <p:cNvSpPr>
              <a:spLocks noChangeArrowheads="1"/>
            </p:cNvSpPr>
            <p:nvPr/>
          </p:nvSpPr>
          <p:spPr bwMode="auto">
            <a:xfrm>
              <a:off x="6248400" y="1371600"/>
              <a:ext cx="457200" cy="304800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charset="0"/>
                  <a:ea typeface="+mn-ea"/>
                  <a:cs typeface="+mn-cs"/>
                </a:rPr>
                <a:t>W</a:t>
              </a:r>
            </a:p>
          </p:txBody>
        </p:sp>
        <p:sp>
          <p:nvSpPr>
            <p:cNvPr id="81" name="Rectangle 44"/>
            <p:cNvSpPr>
              <a:spLocks noChangeArrowheads="1"/>
            </p:cNvSpPr>
            <p:nvPr/>
          </p:nvSpPr>
          <p:spPr bwMode="auto">
            <a:xfrm>
              <a:off x="152400" y="1371600"/>
              <a:ext cx="2590800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0x016: halt</a:t>
              </a:r>
            </a:p>
          </p:txBody>
        </p:sp>
        <p:sp>
          <p:nvSpPr>
            <p:cNvPr id="82" name="Rectangle 88"/>
            <p:cNvSpPr>
              <a:spLocks noChangeArrowheads="1"/>
            </p:cNvSpPr>
            <p:nvPr/>
          </p:nvSpPr>
          <p:spPr bwMode="auto">
            <a:xfrm>
              <a:off x="152400" y="152400"/>
              <a:ext cx="2590800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# demo-h0.ys</a:t>
              </a:r>
            </a:p>
          </p:txBody>
        </p:sp>
        <p:sp>
          <p:nvSpPr>
            <p:cNvPr id="83" name="Line 121"/>
            <p:cNvSpPr>
              <a:spLocks noChangeShapeType="1"/>
            </p:cNvSpPr>
            <p:nvPr/>
          </p:nvSpPr>
          <p:spPr bwMode="auto">
            <a:xfrm flipH="1">
              <a:off x="3124200" y="1676400"/>
              <a:ext cx="1295400" cy="762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84" name="Line 122"/>
            <p:cNvSpPr>
              <a:spLocks noChangeShapeType="1"/>
            </p:cNvSpPr>
            <p:nvPr/>
          </p:nvSpPr>
          <p:spPr bwMode="auto">
            <a:xfrm>
              <a:off x="4876800" y="1676400"/>
              <a:ext cx="1295400" cy="762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85" name="Rectangle 123"/>
            <p:cNvSpPr>
              <a:spLocks noChangeArrowheads="1"/>
            </p:cNvSpPr>
            <p:nvPr/>
          </p:nvSpPr>
          <p:spPr bwMode="auto">
            <a:xfrm>
              <a:off x="3657600" y="2057400"/>
              <a:ext cx="19050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charset="0"/>
                  <a:ea typeface="+mn-ea"/>
                  <a:cs typeface="+mn-cs"/>
                </a:rPr>
                <a:t>Cycle 4</a:t>
              </a:r>
            </a:p>
          </p:txBody>
        </p:sp>
        <p:sp>
          <p:nvSpPr>
            <p:cNvPr id="86" name="Rectangle 124"/>
            <p:cNvSpPr>
              <a:spLocks noChangeArrowheads="1"/>
            </p:cNvSpPr>
            <p:nvPr/>
          </p:nvSpPr>
          <p:spPr bwMode="auto">
            <a:xfrm>
              <a:off x="3124200" y="2438400"/>
              <a:ext cx="3048000" cy="99060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charset="0"/>
                  <a:ea typeface="+mn-ea"/>
                  <a:cs typeface="+mn-cs"/>
                </a:rPr>
                <a:t>M</a:t>
              </a:r>
            </a:p>
          </p:txBody>
        </p:sp>
        <p:sp>
          <p:nvSpPr>
            <p:cNvPr id="87" name="Rectangle 126"/>
            <p:cNvSpPr>
              <a:spLocks noChangeArrowheads="1"/>
            </p:cNvSpPr>
            <p:nvPr/>
          </p:nvSpPr>
          <p:spPr bwMode="auto">
            <a:xfrm>
              <a:off x="3124200" y="4419600"/>
              <a:ext cx="3048000" cy="99060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88" name="Rectangle 127"/>
            <p:cNvSpPr>
              <a:spLocks noChangeArrowheads="1"/>
            </p:cNvSpPr>
            <p:nvPr/>
          </p:nvSpPr>
          <p:spPr bwMode="auto">
            <a:xfrm>
              <a:off x="4343400" y="4800600"/>
              <a:ext cx="1828800" cy="533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charset="0"/>
                  <a:ea typeface="+mn-ea"/>
                  <a:cs typeface="+mn-cs"/>
                </a:rPr>
                <a:t>valA </a:t>
              </a: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Wingdings 3" charset="0"/>
                  <a:ea typeface="+mn-ea"/>
                  <a:cs typeface="+mn-cs"/>
                  <a:sym typeface="Symbol" charset="0"/>
                </a:rPr>
                <a:t>f</a:t>
              </a: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charset="0"/>
                  <a:ea typeface="+mn-ea"/>
                  <a:cs typeface="+mn-cs"/>
                </a:rPr>
                <a:t> M_valE </a:t>
              </a: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charset="0"/>
                  <a:ea typeface="+mn-ea"/>
                  <a:cs typeface="+mn-cs"/>
                  <a:sym typeface="Symbol" charset="0"/>
                </a:rPr>
                <a:t>= </a:t>
              </a: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charset="0"/>
                  <a:ea typeface="+mn-ea"/>
                  <a:cs typeface="+mn-cs"/>
                </a:rPr>
                <a:t>10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charset="0"/>
                  <a:ea typeface="+mn-ea"/>
                  <a:cs typeface="+mn-cs"/>
                </a:rPr>
                <a:t>valB </a:t>
              </a: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Wingdings 3" charset="0"/>
                  <a:ea typeface="+mn-ea"/>
                  <a:cs typeface="+mn-cs"/>
                  <a:sym typeface="Symbol" charset="0"/>
                </a:rPr>
                <a:t>f</a:t>
              </a: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charset="0"/>
                  <a:ea typeface="+mn-ea"/>
                  <a:cs typeface="+mn-cs"/>
                </a:rPr>
                <a:t> e_valE </a:t>
              </a: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charset="0"/>
                  <a:ea typeface="+mn-ea"/>
                  <a:cs typeface="+mn-cs"/>
                  <a:sym typeface="Symbol" charset="0"/>
                </a:rPr>
                <a:t>= </a:t>
              </a: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89" name="Rectangle 129"/>
            <p:cNvSpPr>
              <a:spLocks noChangeArrowheads="1"/>
            </p:cNvSpPr>
            <p:nvPr/>
          </p:nvSpPr>
          <p:spPr bwMode="auto">
            <a:xfrm>
              <a:off x="3124200" y="2819400"/>
              <a:ext cx="1828800" cy="533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charset="0"/>
                  <a:ea typeface="+mn-ea"/>
                  <a:cs typeface="+mn-cs"/>
                </a:rPr>
                <a:t>M_dstE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charset="0"/>
                  <a:ea typeface="+mn-ea"/>
                  <a:cs typeface="+mn-cs"/>
                </a:rPr>
                <a:t> = </a:t>
              </a: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%</a:t>
              </a:r>
              <a:r>
                <a:rPr kumimoji="0" lang="en-US" sz="14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rdx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charset="0"/>
                  <a:ea typeface="+mn-ea"/>
                  <a:cs typeface="+mn-cs"/>
                </a:rPr>
                <a:t>M_valE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charset="0"/>
                  <a:ea typeface="+mn-ea"/>
                  <a:cs typeface="+mn-cs"/>
                </a:rPr>
                <a:t> = 10</a:t>
              </a:r>
            </a:p>
          </p:txBody>
        </p:sp>
        <p:sp>
          <p:nvSpPr>
            <p:cNvPr id="90" name="Rectangle 130"/>
            <p:cNvSpPr>
              <a:spLocks noChangeArrowheads="1"/>
            </p:cNvSpPr>
            <p:nvPr/>
          </p:nvSpPr>
          <p:spPr bwMode="auto">
            <a:xfrm>
              <a:off x="3124200" y="4800600"/>
              <a:ext cx="1219200" cy="533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charset="0"/>
                  <a:ea typeface="+mn-ea"/>
                  <a:cs typeface="+mn-cs"/>
                </a:rPr>
                <a:t>srcA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charset="0"/>
                  <a:ea typeface="+mn-ea"/>
                  <a:cs typeface="+mn-cs"/>
                </a:rPr>
                <a:t> = </a:t>
              </a: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%</a:t>
              </a:r>
              <a:r>
                <a:rPr kumimoji="0" lang="en-US" sz="14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rdx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charset="0"/>
                  <a:ea typeface="+mn-ea"/>
                  <a:cs typeface="+mn-cs"/>
                </a:rPr>
                <a:t>srcB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charset="0"/>
                  <a:ea typeface="+mn-ea"/>
                  <a:cs typeface="+mn-cs"/>
                </a:rPr>
                <a:t> = </a:t>
              </a: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%</a:t>
              </a:r>
              <a:r>
                <a:rPr kumimoji="0" lang="en-US" sz="14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rax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endParaRPr>
            </a:p>
          </p:txBody>
        </p:sp>
        <p:sp>
          <p:nvSpPr>
            <p:cNvPr id="91" name="Rectangle 131"/>
            <p:cNvSpPr>
              <a:spLocks noChangeArrowheads="1"/>
            </p:cNvSpPr>
            <p:nvPr/>
          </p:nvSpPr>
          <p:spPr bwMode="auto">
            <a:xfrm>
              <a:off x="3124200" y="3429000"/>
              <a:ext cx="3048000" cy="990600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92" name="Rectangle 132"/>
            <p:cNvSpPr>
              <a:spLocks noChangeArrowheads="1"/>
            </p:cNvSpPr>
            <p:nvPr/>
          </p:nvSpPr>
          <p:spPr bwMode="auto">
            <a:xfrm>
              <a:off x="3124200" y="3810000"/>
              <a:ext cx="1828800" cy="5334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charset="0"/>
                  <a:ea typeface="+mn-ea"/>
                  <a:cs typeface="+mn-cs"/>
                </a:rPr>
                <a:t>E_dstE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charset="0"/>
                  <a:ea typeface="+mn-ea"/>
                  <a:cs typeface="+mn-cs"/>
                </a:rPr>
                <a:t> = </a:t>
              </a: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%</a:t>
              </a:r>
              <a:r>
                <a:rPr kumimoji="0" lang="en-US" sz="1400" b="1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charset="0"/>
                  <a:ea typeface="+mn-ea"/>
                  <a:cs typeface="+mn-cs"/>
                </a:rPr>
                <a:t>rax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charset="0"/>
                  <a:ea typeface="+mn-ea"/>
                  <a:cs typeface="+mn-cs"/>
                </a:rPr>
                <a:t>e_valE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charset="0"/>
                  <a:ea typeface="+mn-ea"/>
                  <a:cs typeface="+mn-cs"/>
                </a:rPr>
                <a:t> 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Wingdings 3" charset="0"/>
                  <a:ea typeface="+mn-ea"/>
                  <a:cs typeface="+mn-cs"/>
                  <a:sym typeface="Symbol" charset="0"/>
                </a:rPr>
                <a:t>f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Helvetica" charset="0"/>
                  <a:ea typeface="+mn-ea"/>
                  <a:cs typeface="+mn-cs"/>
                </a:rPr>
                <a:t> 0 + 3 = 3</a:t>
              </a:r>
            </a:p>
          </p:txBody>
        </p:sp>
        <p:sp>
          <p:nvSpPr>
            <p:cNvPr id="93" name="Freeform 133"/>
            <p:cNvSpPr>
              <a:spLocks/>
            </p:cNvSpPr>
            <p:nvPr/>
          </p:nvSpPr>
          <p:spPr bwMode="auto">
            <a:xfrm>
              <a:off x="4953000" y="3200400"/>
              <a:ext cx="1143000" cy="1600200"/>
            </a:xfrm>
            <a:custGeom>
              <a:avLst/>
              <a:gdLst>
                <a:gd name="T0" fmla="*/ 0 w 96"/>
                <a:gd name="T1" fmla="*/ 0 h 912"/>
                <a:gd name="T2" fmla="*/ 96 w 96"/>
                <a:gd name="T3" fmla="*/ 0 h 912"/>
                <a:gd name="T4" fmla="*/ 96 w 96"/>
                <a:gd name="T5" fmla="*/ 912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912">
                  <a:moveTo>
                    <a:pt x="0" y="0"/>
                  </a:moveTo>
                  <a:lnTo>
                    <a:pt x="96" y="0"/>
                  </a:lnTo>
                  <a:lnTo>
                    <a:pt x="96" y="912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94" name="Freeform 134"/>
            <p:cNvSpPr>
              <a:spLocks/>
            </p:cNvSpPr>
            <p:nvPr/>
          </p:nvSpPr>
          <p:spPr bwMode="auto">
            <a:xfrm>
              <a:off x="4953000" y="4191000"/>
              <a:ext cx="990600" cy="609600"/>
            </a:xfrm>
            <a:custGeom>
              <a:avLst/>
              <a:gdLst>
                <a:gd name="T0" fmla="*/ 0 w 96"/>
                <a:gd name="T1" fmla="*/ 0 h 912"/>
                <a:gd name="T2" fmla="*/ 96 w 96"/>
                <a:gd name="T3" fmla="*/ 0 h 912"/>
                <a:gd name="T4" fmla="*/ 96 w 96"/>
                <a:gd name="T5" fmla="*/ 912 h 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912">
                  <a:moveTo>
                    <a:pt x="0" y="0"/>
                  </a:moveTo>
                  <a:lnTo>
                    <a:pt x="96" y="0"/>
                  </a:lnTo>
                  <a:lnTo>
                    <a:pt x="96" y="912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5032577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 Priority</a:t>
            </a:r>
          </a:p>
        </p:txBody>
      </p:sp>
      <p:sp>
        <p:nvSpPr>
          <p:cNvPr id="323" name="Content Placeholder 322"/>
          <p:cNvSpPr>
            <a:spLocks noGrp="1"/>
          </p:cNvSpPr>
          <p:nvPr>
            <p:ph idx="1"/>
          </p:nvPr>
        </p:nvSpPr>
        <p:spPr>
          <a:xfrm>
            <a:off x="290513" y="3041650"/>
            <a:ext cx="3665537" cy="3390900"/>
          </a:xfrm>
        </p:spPr>
        <p:txBody>
          <a:bodyPr/>
          <a:lstStyle/>
          <a:p>
            <a:r>
              <a:rPr lang="en-US" dirty="0"/>
              <a:t>Multiple Forwarding Choices</a:t>
            </a:r>
          </a:p>
          <a:p>
            <a:pPr lvl="1"/>
            <a:r>
              <a:rPr lang="en-US" dirty="0"/>
              <a:t>Which one should have priority</a:t>
            </a:r>
          </a:p>
          <a:p>
            <a:pPr lvl="1"/>
            <a:r>
              <a:rPr lang="en-US" dirty="0"/>
              <a:t>Match serial semantics</a:t>
            </a:r>
          </a:p>
          <a:p>
            <a:pPr lvl="1"/>
            <a:r>
              <a:rPr lang="en-US" dirty="0"/>
              <a:t>Use matching value from earliest pipeline stage</a:t>
            </a:r>
          </a:p>
        </p:txBody>
      </p:sp>
      <p:grpSp>
        <p:nvGrpSpPr>
          <p:cNvPr id="249" name="Group 248"/>
          <p:cNvGrpSpPr/>
          <p:nvPr/>
        </p:nvGrpSpPr>
        <p:grpSpPr>
          <a:xfrm>
            <a:off x="603250" y="830262"/>
            <a:ext cx="7626316" cy="1906588"/>
            <a:chOff x="603250" y="762000"/>
            <a:chExt cx="7626316" cy="1906588"/>
          </a:xfrm>
        </p:grpSpPr>
        <p:sp>
          <p:nvSpPr>
            <p:cNvPr id="425221" name="Rectangle 261"/>
            <p:cNvSpPr>
              <a:spLocks noChangeArrowheads="1"/>
            </p:cNvSpPr>
            <p:nvPr/>
          </p:nvSpPr>
          <p:spPr bwMode="auto">
            <a:xfrm>
              <a:off x="603250" y="1143000"/>
              <a:ext cx="2645865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222" name="Rectangle 262"/>
            <p:cNvSpPr>
              <a:spLocks noChangeArrowheads="1"/>
            </p:cNvSpPr>
            <p:nvPr/>
          </p:nvSpPr>
          <p:spPr bwMode="auto">
            <a:xfrm>
              <a:off x="800764" y="1204913"/>
              <a:ext cx="2370265" cy="1974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0x000: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irmovq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$1, %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rax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226" name="Rectangle 266"/>
            <p:cNvSpPr>
              <a:spLocks noChangeArrowheads="1"/>
            </p:cNvSpPr>
            <p:nvPr/>
          </p:nvSpPr>
          <p:spPr bwMode="auto">
            <a:xfrm>
              <a:off x="3560393" y="762000"/>
              <a:ext cx="466917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227" name="Rectangle 267"/>
            <p:cNvSpPr>
              <a:spLocks noChangeArrowheads="1"/>
            </p:cNvSpPr>
            <p:nvPr/>
          </p:nvSpPr>
          <p:spPr bwMode="auto">
            <a:xfrm>
              <a:off x="3784124" y="831850"/>
              <a:ext cx="85926" cy="165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1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228" name="Rectangle 268"/>
            <p:cNvSpPr>
              <a:spLocks noChangeArrowheads="1"/>
            </p:cNvSpPr>
            <p:nvPr/>
          </p:nvSpPr>
          <p:spPr bwMode="auto">
            <a:xfrm>
              <a:off x="4027311" y="762000"/>
              <a:ext cx="466917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229" name="Rectangle 269"/>
            <p:cNvSpPr>
              <a:spLocks noChangeArrowheads="1"/>
            </p:cNvSpPr>
            <p:nvPr/>
          </p:nvSpPr>
          <p:spPr bwMode="auto">
            <a:xfrm>
              <a:off x="4251042" y="831850"/>
              <a:ext cx="85926" cy="165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2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230" name="Rectangle 270"/>
            <p:cNvSpPr>
              <a:spLocks noChangeArrowheads="1"/>
            </p:cNvSpPr>
            <p:nvPr/>
          </p:nvSpPr>
          <p:spPr bwMode="auto">
            <a:xfrm>
              <a:off x="4494228" y="762000"/>
              <a:ext cx="466917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231" name="Rectangle 271"/>
            <p:cNvSpPr>
              <a:spLocks noChangeArrowheads="1"/>
            </p:cNvSpPr>
            <p:nvPr/>
          </p:nvSpPr>
          <p:spPr bwMode="auto">
            <a:xfrm>
              <a:off x="4717959" y="831850"/>
              <a:ext cx="85926" cy="165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3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232" name="Rectangle 272"/>
            <p:cNvSpPr>
              <a:spLocks noChangeArrowheads="1"/>
            </p:cNvSpPr>
            <p:nvPr/>
          </p:nvSpPr>
          <p:spPr bwMode="auto">
            <a:xfrm>
              <a:off x="4961145" y="762000"/>
              <a:ext cx="466917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233" name="Rectangle 273"/>
            <p:cNvSpPr>
              <a:spLocks noChangeArrowheads="1"/>
            </p:cNvSpPr>
            <p:nvPr/>
          </p:nvSpPr>
          <p:spPr bwMode="auto">
            <a:xfrm>
              <a:off x="5184877" y="831850"/>
              <a:ext cx="85926" cy="165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4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234" name="Rectangle 274"/>
            <p:cNvSpPr>
              <a:spLocks noChangeArrowheads="1"/>
            </p:cNvSpPr>
            <p:nvPr/>
          </p:nvSpPr>
          <p:spPr bwMode="auto">
            <a:xfrm>
              <a:off x="5428063" y="762000"/>
              <a:ext cx="466917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235" name="Rectangle 275"/>
            <p:cNvSpPr>
              <a:spLocks noChangeArrowheads="1"/>
            </p:cNvSpPr>
            <p:nvPr/>
          </p:nvSpPr>
          <p:spPr bwMode="auto">
            <a:xfrm>
              <a:off x="5651794" y="831850"/>
              <a:ext cx="85926" cy="165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5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236" name="Rectangle 276"/>
            <p:cNvSpPr>
              <a:spLocks noChangeArrowheads="1"/>
            </p:cNvSpPr>
            <p:nvPr/>
          </p:nvSpPr>
          <p:spPr bwMode="auto">
            <a:xfrm>
              <a:off x="5894980" y="762000"/>
              <a:ext cx="466917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237" name="Rectangle 277"/>
            <p:cNvSpPr>
              <a:spLocks noChangeArrowheads="1"/>
            </p:cNvSpPr>
            <p:nvPr/>
          </p:nvSpPr>
          <p:spPr bwMode="auto">
            <a:xfrm>
              <a:off x="6118711" y="831850"/>
              <a:ext cx="85926" cy="165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6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238" name="Rectangle 278"/>
            <p:cNvSpPr>
              <a:spLocks noChangeArrowheads="1"/>
            </p:cNvSpPr>
            <p:nvPr/>
          </p:nvSpPr>
          <p:spPr bwMode="auto">
            <a:xfrm>
              <a:off x="6361897" y="762000"/>
              <a:ext cx="466917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239" name="Rectangle 279"/>
            <p:cNvSpPr>
              <a:spLocks noChangeArrowheads="1"/>
            </p:cNvSpPr>
            <p:nvPr/>
          </p:nvSpPr>
          <p:spPr bwMode="auto">
            <a:xfrm>
              <a:off x="6585629" y="831850"/>
              <a:ext cx="85926" cy="165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7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240" name="Rectangle 280"/>
            <p:cNvSpPr>
              <a:spLocks noChangeArrowheads="1"/>
            </p:cNvSpPr>
            <p:nvPr/>
          </p:nvSpPr>
          <p:spPr bwMode="auto">
            <a:xfrm>
              <a:off x="6828815" y="762000"/>
              <a:ext cx="466917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241" name="Rectangle 281"/>
            <p:cNvSpPr>
              <a:spLocks noChangeArrowheads="1"/>
            </p:cNvSpPr>
            <p:nvPr/>
          </p:nvSpPr>
          <p:spPr bwMode="auto">
            <a:xfrm>
              <a:off x="7052546" y="831850"/>
              <a:ext cx="85926" cy="165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8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242" name="Rectangle 282"/>
            <p:cNvSpPr>
              <a:spLocks noChangeArrowheads="1"/>
            </p:cNvSpPr>
            <p:nvPr/>
          </p:nvSpPr>
          <p:spPr bwMode="auto">
            <a:xfrm>
              <a:off x="7295732" y="762000"/>
              <a:ext cx="466917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243" name="Rectangle 283"/>
            <p:cNvSpPr>
              <a:spLocks noChangeArrowheads="1"/>
            </p:cNvSpPr>
            <p:nvPr/>
          </p:nvSpPr>
          <p:spPr bwMode="auto">
            <a:xfrm>
              <a:off x="7519463" y="831850"/>
              <a:ext cx="85926" cy="165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9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244" name="Rectangle 284"/>
            <p:cNvSpPr>
              <a:spLocks noChangeArrowheads="1"/>
            </p:cNvSpPr>
            <p:nvPr/>
          </p:nvSpPr>
          <p:spPr bwMode="auto">
            <a:xfrm>
              <a:off x="3560393" y="11430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245" name="Rectangle 285"/>
            <p:cNvSpPr>
              <a:spLocks noChangeArrowheads="1"/>
            </p:cNvSpPr>
            <p:nvPr/>
          </p:nvSpPr>
          <p:spPr bwMode="auto">
            <a:xfrm>
              <a:off x="3776018" y="1187450"/>
              <a:ext cx="126457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F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246" name="Rectangle 286"/>
            <p:cNvSpPr>
              <a:spLocks noChangeArrowheads="1"/>
            </p:cNvSpPr>
            <p:nvPr/>
          </p:nvSpPr>
          <p:spPr bwMode="auto">
            <a:xfrm>
              <a:off x="4027311" y="11430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247" name="Rectangle 287"/>
            <p:cNvSpPr>
              <a:spLocks noChangeArrowheads="1"/>
            </p:cNvSpPr>
            <p:nvPr/>
          </p:nvSpPr>
          <p:spPr bwMode="auto">
            <a:xfrm>
              <a:off x="4231587" y="1187450"/>
              <a:ext cx="149154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D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248" name="Rectangle 288"/>
            <p:cNvSpPr>
              <a:spLocks noChangeArrowheads="1"/>
            </p:cNvSpPr>
            <p:nvPr/>
          </p:nvSpPr>
          <p:spPr bwMode="auto">
            <a:xfrm>
              <a:off x="4494228" y="11430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249" name="Rectangle 289"/>
            <p:cNvSpPr>
              <a:spLocks noChangeArrowheads="1"/>
            </p:cNvSpPr>
            <p:nvPr/>
          </p:nvSpPr>
          <p:spPr bwMode="auto">
            <a:xfrm>
              <a:off x="4703368" y="1187450"/>
              <a:ext cx="137805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E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250" name="Rectangle 290"/>
            <p:cNvSpPr>
              <a:spLocks noChangeArrowheads="1"/>
            </p:cNvSpPr>
            <p:nvPr/>
          </p:nvSpPr>
          <p:spPr bwMode="auto">
            <a:xfrm>
              <a:off x="4961145" y="11430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251" name="Rectangle 291"/>
            <p:cNvSpPr>
              <a:spLocks noChangeArrowheads="1"/>
            </p:cNvSpPr>
            <p:nvPr/>
          </p:nvSpPr>
          <p:spPr bwMode="auto">
            <a:xfrm>
              <a:off x="5152452" y="1187450"/>
              <a:ext cx="173473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M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252" name="Rectangle 292"/>
            <p:cNvSpPr>
              <a:spLocks noChangeArrowheads="1"/>
            </p:cNvSpPr>
            <p:nvPr/>
          </p:nvSpPr>
          <p:spPr bwMode="auto">
            <a:xfrm>
              <a:off x="5428063" y="11430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253" name="Rectangle 293"/>
            <p:cNvSpPr>
              <a:spLocks noChangeArrowheads="1"/>
            </p:cNvSpPr>
            <p:nvPr/>
          </p:nvSpPr>
          <p:spPr bwMode="auto">
            <a:xfrm>
              <a:off x="5604778" y="1187450"/>
              <a:ext cx="202655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W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254" name="Rectangle 294"/>
            <p:cNvSpPr>
              <a:spLocks noChangeArrowheads="1"/>
            </p:cNvSpPr>
            <p:nvPr/>
          </p:nvSpPr>
          <p:spPr bwMode="auto">
            <a:xfrm>
              <a:off x="3560393" y="11430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255" name="Rectangle 295"/>
            <p:cNvSpPr>
              <a:spLocks noChangeArrowheads="1"/>
            </p:cNvSpPr>
            <p:nvPr/>
          </p:nvSpPr>
          <p:spPr bwMode="auto">
            <a:xfrm>
              <a:off x="3776018" y="1187450"/>
              <a:ext cx="126457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F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256" name="Rectangle 296"/>
            <p:cNvSpPr>
              <a:spLocks noChangeArrowheads="1"/>
            </p:cNvSpPr>
            <p:nvPr/>
          </p:nvSpPr>
          <p:spPr bwMode="auto">
            <a:xfrm>
              <a:off x="4027311" y="11430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257" name="Rectangle 297"/>
            <p:cNvSpPr>
              <a:spLocks noChangeArrowheads="1"/>
            </p:cNvSpPr>
            <p:nvPr/>
          </p:nvSpPr>
          <p:spPr bwMode="auto">
            <a:xfrm>
              <a:off x="4231587" y="1187450"/>
              <a:ext cx="149154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D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258" name="Rectangle 298"/>
            <p:cNvSpPr>
              <a:spLocks noChangeArrowheads="1"/>
            </p:cNvSpPr>
            <p:nvPr/>
          </p:nvSpPr>
          <p:spPr bwMode="auto">
            <a:xfrm>
              <a:off x="4494228" y="11430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259" name="Rectangle 299"/>
            <p:cNvSpPr>
              <a:spLocks noChangeArrowheads="1"/>
            </p:cNvSpPr>
            <p:nvPr/>
          </p:nvSpPr>
          <p:spPr bwMode="auto">
            <a:xfrm>
              <a:off x="4703368" y="1187450"/>
              <a:ext cx="137805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E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260" name="Rectangle 300"/>
            <p:cNvSpPr>
              <a:spLocks noChangeArrowheads="1"/>
            </p:cNvSpPr>
            <p:nvPr/>
          </p:nvSpPr>
          <p:spPr bwMode="auto">
            <a:xfrm>
              <a:off x="4961145" y="11430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261" name="Rectangle 301"/>
            <p:cNvSpPr>
              <a:spLocks noChangeArrowheads="1"/>
            </p:cNvSpPr>
            <p:nvPr/>
          </p:nvSpPr>
          <p:spPr bwMode="auto">
            <a:xfrm>
              <a:off x="5152452" y="1187450"/>
              <a:ext cx="173473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M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262" name="Rectangle 302"/>
            <p:cNvSpPr>
              <a:spLocks noChangeArrowheads="1"/>
            </p:cNvSpPr>
            <p:nvPr/>
          </p:nvSpPr>
          <p:spPr bwMode="auto">
            <a:xfrm>
              <a:off x="5428063" y="11430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263" name="Rectangle 303"/>
            <p:cNvSpPr>
              <a:spLocks noChangeArrowheads="1"/>
            </p:cNvSpPr>
            <p:nvPr/>
          </p:nvSpPr>
          <p:spPr bwMode="auto">
            <a:xfrm>
              <a:off x="5604778" y="1187450"/>
              <a:ext cx="202655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W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264" name="Rectangle 304"/>
            <p:cNvSpPr>
              <a:spLocks noChangeArrowheads="1"/>
            </p:cNvSpPr>
            <p:nvPr/>
          </p:nvSpPr>
          <p:spPr bwMode="auto">
            <a:xfrm>
              <a:off x="603250" y="1447800"/>
              <a:ext cx="2645865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265" name="Rectangle 305"/>
            <p:cNvSpPr>
              <a:spLocks noChangeArrowheads="1"/>
            </p:cNvSpPr>
            <p:nvPr/>
          </p:nvSpPr>
          <p:spPr bwMode="auto">
            <a:xfrm>
              <a:off x="800764" y="1509713"/>
              <a:ext cx="2370265" cy="1974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0x00a: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irmovq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$2, %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rax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269" name="Rectangle 309"/>
            <p:cNvSpPr>
              <a:spLocks noChangeArrowheads="1"/>
            </p:cNvSpPr>
            <p:nvPr/>
          </p:nvSpPr>
          <p:spPr bwMode="auto">
            <a:xfrm>
              <a:off x="4027311" y="14478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270" name="Rectangle 310"/>
            <p:cNvSpPr>
              <a:spLocks noChangeArrowheads="1"/>
            </p:cNvSpPr>
            <p:nvPr/>
          </p:nvSpPr>
          <p:spPr bwMode="auto">
            <a:xfrm>
              <a:off x="4242936" y="1492250"/>
              <a:ext cx="126457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F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271" name="Rectangle 311"/>
            <p:cNvSpPr>
              <a:spLocks noChangeArrowheads="1"/>
            </p:cNvSpPr>
            <p:nvPr/>
          </p:nvSpPr>
          <p:spPr bwMode="auto">
            <a:xfrm>
              <a:off x="4494228" y="14478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272" name="Rectangle 312"/>
            <p:cNvSpPr>
              <a:spLocks noChangeArrowheads="1"/>
            </p:cNvSpPr>
            <p:nvPr/>
          </p:nvSpPr>
          <p:spPr bwMode="auto">
            <a:xfrm>
              <a:off x="4698504" y="1492250"/>
              <a:ext cx="149154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D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273" name="Rectangle 313"/>
            <p:cNvSpPr>
              <a:spLocks noChangeArrowheads="1"/>
            </p:cNvSpPr>
            <p:nvPr/>
          </p:nvSpPr>
          <p:spPr bwMode="auto">
            <a:xfrm>
              <a:off x="4961145" y="14478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274" name="Rectangle 314"/>
            <p:cNvSpPr>
              <a:spLocks noChangeArrowheads="1"/>
            </p:cNvSpPr>
            <p:nvPr/>
          </p:nvSpPr>
          <p:spPr bwMode="auto">
            <a:xfrm>
              <a:off x="5170285" y="1492250"/>
              <a:ext cx="137805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E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275" name="Rectangle 315"/>
            <p:cNvSpPr>
              <a:spLocks noChangeArrowheads="1"/>
            </p:cNvSpPr>
            <p:nvPr/>
          </p:nvSpPr>
          <p:spPr bwMode="auto">
            <a:xfrm>
              <a:off x="5428063" y="14478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276" name="Rectangle 316"/>
            <p:cNvSpPr>
              <a:spLocks noChangeArrowheads="1"/>
            </p:cNvSpPr>
            <p:nvPr/>
          </p:nvSpPr>
          <p:spPr bwMode="auto">
            <a:xfrm>
              <a:off x="5619369" y="1492250"/>
              <a:ext cx="173473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M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277" name="Rectangle 317"/>
            <p:cNvSpPr>
              <a:spLocks noChangeArrowheads="1"/>
            </p:cNvSpPr>
            <p:nvPr/>
          </p:nvSpPr>
          <p:spPr bwMode="auto">
            <a:xfrm>
              <a:off x="5894980" y="1447800"/>
              <a:ext cx="468539" cy="306388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278" name="Rectangle 318"/>
            <p:cNvSpPr>
              <a:spLocks noChangeArrowheads="1"/>
            </p:cNvSpPr>
            <p:nvPr/>
          </p:nvSpPr>
          <p:spPr bwMode="auto">
            <a:xfrm>
              <a:off x="6071695" y="1492250"/>
              <a:ext cx="202655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W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279" name="Rectangle 319"/>
            <p:cNvSpPr>
              <a:spLocks noChangeArrowheads="1"/>
            </p:cNvSpPr>
            <p:nvPr/>
          </p:nvSpPr>
          <p:spPr bwMode="auto">
            <a:xfrm>
              <a:off x="4027311" y="14478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280" name="Rectangle 320"/>
            <p:cNvSpPr>
              <a:spLocks noChangeArrowheads="1"/>
            </p:cNvSpPr>
            <p:nvPr/>
          </p:nvSpPr>
          <p:spPr bwMode="auto">
            <a:xfrm>
              <a:off x="4242936" y="1492250"/>
              <a:ext cx="126457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F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281" name="Rectangle 321"/>
            <p:cNvSpPr>
              <a:spLocks noChangeArrowheads="1"/>
            </p:cNvSpPr>
            <p:nvPr/>
          </p:nvSpPr>
          <p:spPr bwMode="auto">
            <a:xfrm>
              <a:off x="4494228" y="14478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282" name="Rectangle 322"/>
            <p:cNvSpPr>
              <a:spLocks noChangeArrowheads="1"/>
            </p:cNvSpPr>
            <p:nvPr/>
          </p:nvSpPr>
          <p:spPr bwMode="auto">
            <a:xfrm>
              <a:off x="4698504" y="1492250"/>
              <a:ext cx="149154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D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283" name="Rectangle 323"/>
            <p:cNvSpPr>
              <a:spLocks noChangeArrowheads="1"/>
            </p:cNvSpPr>
            <p:nvPr/>
          </p:nvSpPr>
          <p:spPr bwMode="auto">
            <a:xfrm>
              <a:off x="4961145" y="14478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284" name="Rectangle 324"/>
            <p:cNvSpPr>
              <a:spLocks noChangeArrowheads="1"/>
            </p:cNvSpPr>
            <p:nvPr/>
          </p:nvSpPr>
          <p:spPr bwMode="auto">
            <a:xfrm>
              <a:off x="5170285" y="1492250"/>
              <a:ext cx="137805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E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285" name="Rectangle 325"/>
            <p:cNvSpPr>
              <a:spLocks noChangeArrowheads="1"/>
            </p:cNvSpPr>
            <p:nvPr/>
          </p:nvSpPr>
          <p:spPr bwMode="auto">
            <a:xfrm>
              <a:off x="5428063" y="14478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286" name="Rectangle 326"/>
            <p:cNvSpPr>
              <a:spLocks noChangeArrowheads="1"/>
            </p:cNvSpPr>
            <p:nvPr/>
          </p:nvSpPr>
          <p:spPr bwMode="auto">
            <a:xfrm>
              <a:off x="5619369" y="1492250"/>
              <a:ext cx="173473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M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287" name="Rectangle 327"/>
            <p:cNvSpPr>
              <a:spLocks noChangeArrowheads="1"/>
            </p:cNvSpPr>
            <p:nvPr/>
          </p:nvSpPr>
          <p:spPr bwMode="auto">
            <a:xfrm>
              <a:off x="5894980" y="1447800"/>
              <a:ext cx="468539" cy="306388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288" name="Rectangle 328"/>
            <p:cNvSpPr>
              <a:spLocks noChangeArrowheads="1"/>
            </p:cNvSpPr>
            <p:nvPr/>
          </p:nvSpPr>
          <p:spPr bwMode="auto">
            <a:xfrm>
              <a:off x="6071695" y="1492250"/>
              <a:ext cx="202655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W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289" name="Rectangle 329"/>
            <p:cNvSpPr>
              <a:spLocks noChangeArrowheads="1"/>
            </p:cNvSpPr>
            <p:nvPr/>
          </p:nvSpPr>
          <p:spPr bwMode="auto">
            <a:xfrm>
              <a:off x="603250" y="1752600"/>
              <a:ext cx="2645865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290" name="Rectangle 330"/>
            <p:cNvSpPr>
              <a:spLocks noChangeArrowheads="1"/>
            </p:cNvSpPr>
            <p:nvPr/>
          </p:nvSpPr>
          <p:spPr bwMode="auto">
            <a:xfrm>
              <a:off x="800764" y="1814513"/>
              <a:ext cx="2370265" cy="1974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0x014: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irmovq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$3, %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rax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292" name="Rectangle 332"/>
            <p:cNvSpPr>
              <a:spLocks noChangeArrowheads="1"/>
            </p:cNvSpPr>
            <p:nvPr/>
          </p:nvSpPr>
          <p:spPr bwMode="auto">
            <a:xfrm>
              <a:off x="4494228" y="17526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293" name="Rectangle 333"/>
            <p:cNvSpPr>
              <a:spLocks noChangeArrowheads="1"/>
            </p:cNvSpPr>
            <p:nvPr/>
          </p:nvSpPr>
          <p:spPr bwMode="auto">
            <a:xfrm>
              <a:off x="4709853" y="1797050"/>
              <a:ext cx="126457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F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294" name="Rectangle 334"/>
            <p:cNvSpPr>
              <a:spLocks noChangeArrowheads="1"/>
            </p:cNvSpPr>
            <p:nvPr/>
          </p:nvSpPr>
          <p:spPr bwMode="auto">
            <a:xfrm>
              <a:off x="4961145" y="17526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295" name="Rectangle 335"/>
            <p:cNvSpPr>
              <a:spLocks noChangeArrowheads="1"/>
            </p:cNvSpPr>
            <p:nvPr/>
          </p:nvSpPr>
          <p:spPr bwMode="auto">
            <a:xfrm>
              <a:off x="5165422" y="1797050"/>
              <a:ext cx="149154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D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296" name="Rectangle 336"/>
            <p:cNvSpPr>
              <a:spLocks noChangeArrowheads="1"/>
            </p:cNvSpPr>
            <p:nvPr/>
          </p:nvSpPr>
          <p:spPr bwMode="auto">
            <a:xfrm>
              <a:off x="5428063" y="17526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297" name="Rectangle 337"/>
            <p:cNvSpPr>
              <a:spLocks noChangeArrowheads="1"/>
            </p:cNvSpPr>
            <p:nvPr/>
          </p:nvSpPr>
          <p:spPr bwMode="auto">
            <a:xfrm>
              <a:off x="5637203" y="1797050"/>
              <a:ext cx="137805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E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298" name="Rectangle 338"/>
            <p:cNvSpPr>
              <a:spLocks noChangeArrowheads="1"/>
            </p:cNvSpPr>
            <p:nvPr/>
          </p:nvSpPr>
          <p:spPr bwMode="auto">
            <a:xfrm>
              <a:off x="5894980" y="1752600"/>
              <a:ext cx="468539" cy="306388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299" name="Rectangle 339"/>
            <p:cNvSpPr>
              <a:spLocks noChangeArrowheads="1"/>
            </p:cNvSpPr>
            <p:nvPr/>
          </p:nvSpPr>
          <p:spPr bwMode="auto">
            <a:xfrm>
              <a:off x="6086286" y="1797050"/>
              <a:ext cx="173473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M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300" name="Rectangle 340"/>
            <p:cNvSpPr>
              <a:spLocks noChangeArrowheads="1"/>
            </p:cNvSpPr>
            <p:nvPr/>
          </p:nvSpPr>
          <p:spPr bwMode="auto">
            <a:xfrm>
              <a:off x="6361897" y="17526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301" name="Rectangle 341"/>
            <p:cNvSpPr>
              <a:spLocks noChangeArrowheads="1"/>
            </p:cNvSpPr>
            <p:nvPr/>
          </p:nvSpPr>
          <p:spPr bwMode="auto">
            <a:xfrm>
              <a:off x="6538613" y="1797050"/>
              <a:ext cx="202655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W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302" name="Rectangle 342"/>
            <p:cNvSpPr>
              <a:spLocks noChangeArrowheads="1"/>
            </p:cNvSpPr>
            <p:nvPr/>
          </p:nvSpPr>
          <p:spPr bwMode="auto">
            <a:xfrm>
              <a:off x="4494228" y="17526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303" name="Rectangle 343"/>
            <p:cNvSpPr>
              <a:spLocks noChangeArrowheads="1"/>
            </p:cNvSpPr>
            <p:nvPr/>
          </p:nvSpPr>
          <p:spPr bwMode="auto">
            <a:xfrm>
              <a:off x="4709853" y="1797050"/>
              <a:ext cx="126457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F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304" name="Rectangle 344"/>
            <p:cNvSpPr>
              <a:spLocks noChangeArrowheads="1"/>
            </p:cNvSpPr>
            <p:nvPr/>
          </p:nvSpPr>
          <p:spPr bwMode="auto">
            <a:xfrm>
              <a:off x="4961145" y="17526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305" name="Rectangle 345"/>
            <p:cNvSpPr>
              <a:spLocks noChangeArrowheads="1"/>
            </p:cNvSpPr>
            <p:nvPr/>
          </p:nvSpPr>
          <p:spPr bwMode="auto">
            <a:xfrm>
              <a:off x="5165422" y="1797050"/>
              <a:ext cx="149154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D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306" name="Rectangle 346"/>
            <p:cNvSpPr>
              <a:spLocks noChangeArrowheads="1"/>
            </p:cNvSpPr>
            <p:nvPr/>
          </p:nvSpPr>
          <p:spPr bwMode="auto">
            <a:xfrm>
              <a:off x="5428063" y="17526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307" name="Rectangle 347"/>
            <p:cNvSpPr>
              <a:spLocks noChangeArrowheads="1"/>
            </p:cNvSpPr>
            <p:nvPr/>
          </p:nvSpPr>
          <p:spPr bwMode="auto">
            <a:xfrm>
              <a:off x="5637203" y="1797050"/>
              <a:ext cx="137805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E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308" name="Rectangle 348"/>
            <p:cNvSpPr>
              <a:spLocks noChangeArrowheads="1"/>
            </p:cNvSpPr>
            <p:nvPr/>
          </p:nvSpPr>
          <p:spPr bwMode="auto">
            <a:xfrm>
              <a:off x="5894980" y="1752600"/>
              <a:ext cx="468539" cy="306388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309" name="Rectangle 349"/>
            <p:cNvSpPr>
              <a:spLocks noChangeArrowheads="1"/>
            </p:cNvSpPr>
            <p:nvPr/>
          </p:nvSpPr>
          <p:spPr bwMode="auto">
            <a:xfrm>
              <a:off x="6086286" y="1797050"/>
              <a:ext cx="173473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M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310" name="Rectangle 350"/>
            <p:cNvSpPr>
              <a:spLocks noChangeArrowheads="1"/>
            </p:cNvSpPr>
            <p:nvPr/>
          </p:nvSpPr>
          <p:spPr bwMode="auto">
            <a:xfrm>
              <a:off x="6361897" y="17526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311" name="Rectangle 351"/>
            <p:cNvSpPr>
              <a:spLocks noChangeArrowheads="1"/>
            </p:cNvSpPr>
            <p:nvPr/>
          </p:nvSpPr>
          <p:spPr bwMode="auto">
            <a:xfrm>
              <a:off x="6538613" y="1797050"/>
              <a:ext cx="202655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W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312" name="Rectangle 352"/>
            <p:cNvSpPr>
              <a:spLocks noChangeArrowheads="1"/>
            </p:cNvSpPr>
            <p:nvPr/>
          </p:nvSpPr>
          <p:spPr bwMode="auto">
            <a:xfrm>
              <a:off x="603250" y="2057400"/>
              <a:ext cx="2645865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313" name="Rectangle 353"/>
            <p:cNvSpPr>
              <a:spLocks noChangeArrowheads="1"/>
            </p:cNvSpPr>
            <p:nvPr/>
          </p:nvSpPr>
          <p:spPr bwMode="auto">
            <a:xfrm>
              <a:off x="854127" y="2119313"/>
              <a:ext cx="2585744" cy="1974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0x01e: 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rrmovq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%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rax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, %</a:t>
              </a: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rdx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 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315" name="Rectangle 355"/>
            <p:cNvSpPr>
              <a:spLocks noChangeArrowheads="1"/>
            </p:cNvSpPr>
            <p:nvPr/>
          </p:nvSpPr>
          <p:spPr bwMode="auto">
            <a:xfrm>
              <a:off x="4961145" y="20574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316" name="Rectangle 356"/>
            <p:cNvSpPr>
              <a:spLocks noChangeArrowheads="1"/>
            </p:cNvSpPr>
            <p:nvPr/>
          </p:nvSpPr>
          <p:spPr bwMode="auto">
            <a:xfrm>
              <a:off x="5176770" y="2101850"/>
              <a:ext cx="126457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F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317" name="Rectangle 357"/>
            <p:cNvSpPr>
              <a:spLocks noChangeArrowheads="1"/>
            </p:cNvSpPr>
            <p:nvPr/>
          </p:nvSpPr>
          <p:spPr bwMode="auto">
            <a:xfrm>
              <a:off x="5428063" y="20574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318" name="Rectangle 358"/>
            <p:cNvSpPr>
              <a:spLocks noChangeArrowheads="1"/>
            </p:cNvSpPr>
            <p:nvPr/>
          </p:nvSpPr>
          <p:spPr bwMode="auto">
            <a:xfrm>
              <a:off x="5632339" y="2101850"/>
              <a:ext cx="149154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D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319" name="Rectangle 359"/>
            <p:cNvSpPr>
              <a:spLocks noChangeArrowheads="1"/>
            </p:cNvSpPr>
            <p:nvPr/>
          </p:nvSpPr>
          <p:spPr bwMode="auto">
            <a:xfrm>
              <a:off x="5894980" y="2057400"/>
              <a:ext cx="468539" cy="306388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320" name="Rectangle 360"/>
            <p:cNvSpPr>
              <a:spLocks noChangeArrowheads="1"/>
            </p:cNvSpPr>
            <p:nvPr/>
          </p:nvSpPr>
          <p:spPr bwMode="auto">
            <a:xfrm>
              <a:off x="6104120" y="2101850"/>
              <a:ext cx="137805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E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321" name="Rectangle 361"/>
            <p:cNvSpPr>
              <a:spLocks noChangeArrowheads="1"/>
            </p:cNvSpPr>
            <p:nvPr/>
          </p:nvSpPr>
          <p:spPr bwMode="auto">
            <a:xfrm>
              <a:off x="6361897" y="20574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322" name="Rectangle 362"/>
            <p:cNvSpPr>
              <a:spLocks noChangeArrowheads="1"/>
            </p:cNvSpPr>
            <p:nvPr/>
          </p:nvSpPr>
          <p:spPr bwMode="auto">
            <a:xfrm>
              <a:off x="6553204" y="2101850"/>
              <a:ext cx="173473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M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323" name="Rectangle 363"/>
            <p:cNvSpPr>
              <a:spLocks noChangeArrowheads="1"/>
            </p:cNvSpPr>
            <p:nvPr/>
          </p:nvSpPr>
          <p:spPr bwMode="auto">
            <a:xfrm>
              <a:off x="6828815" y="20574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324" name="Rectangle 364"/>
            <p:cNvSpPr>
              <a:spLocks noChangeArrowheads="1"/>
            </p:cNvSpPr>
            <p:nvPr/>
          </p:nvSpPr>
          <p:spPr bwMode="auto">
            <a:xfrm>
              <a:off x="7005530" y="2101850"/>
              <a:ext cx="202655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W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325" name="Rectangle 365"/>
            <p:cNvSpPr>
              <a:spLocks noChangeArrowheads="1"/>
            </p:cNvSpPr>
            <p:nvPr/>
          </p:nvSpPr>
          <p:spPr bwMode="auto">
            <a:xfrm>
              <a:off x="4961145" y="20574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326" name="Rectangle 366"/>
            <p:cNvSpPr>
              <a:spLocks noChangeArrowheads="1"/>
            </p:cNvSpPr>
            <p:nvPr/>
          </p:nvSpPr>
          <p:spPr bwMode="auto">
            <a:xfrm>
              <a:off x="5176770" y="2101850"/>
              <a:ext cx="126457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F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327" name="Rectangle 367"/>
            <p:cNvSpPr>
              <a:spLocks noChangeArrowheads="1"/>
            </p:cNvSpPr>
            <p:nvPr/>
          </p:nvSpPr>
          <p:spPr bwMode="auto">
            <a:xfrm>
              <a:off x="5428063" y="20574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328" name="Rectangle 368"/>
            <p:cNvSpPr>
              <a:spLocks noChangeArrowheads="1"/>
            </p:cNvSpPr>
            <p:nvPr/>
          </p:nvSpPr>
          <p:spPr bwMode="auto">
            <a:xfrm>
              <a:off x="5632339" y="2101850"/>
              <a:ext cx="149154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D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329" name="Rectangle 369"/>
            <p:cNvSpPr>
              <a:spLocks noChangeArrowheads="1"/>
            </p:cNvSpPr>
            <p:nvPr/>
          </p:nvSpPr>
          <p:spPr bwMode="auto">
            <a:xfrm>
              <a:off x="5894980" y="2057400"/>
              <a:ext cx="468539" cy="306388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330" name="Rectangle 370"/>
            <p:cNvSpPr>
              <a:spLocks noChangeArrowheads="1"/>
            </p:cNvSpPr>
            <p:nvPr/>
          </p:nvSpPr>
          <p:spPr bwMode="auto">
            <a:xfrm>
              <a:off x="6104120" y="2101850"/>
              <a:ext cx="137805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E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331" name="Rectangle 371"/>
            <p:cNvSpPr>
              <a:spLocks noChangeArrowheads="1"/>
            </p:cNvSpPr>
            <p:nvPr/>
          </p:nvSpPr>
          <p:spPr bwMode="auto">
            <a:xfrm>
              <a:off x="6361897" y="20574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332" name="Rectangle 372"/>
            <p:cNvSpPr>
              <a:spLocks noChangeArrowheads="1"/>
            </p:cNvSpPr>
            <p:nvPr/>
          </p:nvSpPr>
          <p:spPr bwMode="auto">
            <a:xfrm>
              <a:off x="6553204" y="2101850"/>
              <a:ext cx="173473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M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333" name="Rectangle 373"/>
            <p:cNvSpPr>
              <a:spLocks noChangeArrowheads="1"/>
            </p:cNvSpPr>
            <p:nvPr/>
          </p:nvSpPr>
          <p:spPr bwMode="auto">
            <a:xfrm>
              <a:off x="6828815" y="20574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334" name="Rectangle 374"/>
            <p:cNvSpPr>
              <a:spLocks noChangeArrowheads="1"/>
            </p:cNvSpPr>
            <p:nvPr/>
          </p:nvSpPr>
          <p:spPr bwMode="auto">
            <a:xfrm>
              <a:off x="7005530" y="2101850"/>
              <a:ext cx="202655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W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335" name="Rectangle 375"/>
            <p:cNvSpPr>
              <a:spLocks noChangeArrowheads="1"/>
            </p:cNvSpPr>
            <p:nvPr/>
          </p:nvSpPr>
          <p:spPr bwMode="auto">
            <a:xfrm>
              <a:off x="603250" y="2362200"/>
              <a:ext cx="2645865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336" name="Rectangle 376"/>
            <p:cNvSpPr>
              <a:spLocks noChangeArrowheads="1"/>
            </p:cNvSpPr>
            <p:nvPr/>
          </p:nvSpPr>
          <p:spPr bwMode="auto">
            <a:xfrm>
              <a:off x="802623" y="2424113"/>
              <a:ext cx="1185133" cy="1974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0x020: halt 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342" name="Rectangle 382"/>
            <p:cNvSpPr>
              <a:spLocks noChangeArrowheads="1"/>
            </p:cNvSpPr>
            <p:nvPr/>
          </p:nvSpPr>
          <p:spPr bwMode="auto">
            <a:xfrm>
              <a:off x="5428063" y="23622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343" name="Rectangle 383"/>
            <p:cNvSpPr>
              <a:spLocks noChangeArrowheads="1"/>
            </p:cNvSpPr>
            <p:nvPr/>
          </p:nvSpPr>
          <p:spPr bwMode="auto">
            <a:xfrm>
              <a:off x="5643688" y="2406650"/>
              <a:ext cx="126457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F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344" name="Rectangle 384"/>
            <p:cNvSpPr>
              <a:spLocks noChangeArrowheads="1"/>
            </p:cNvSpPr>
            <p:nvPr/>
          </p:nvSpPr>
          <p:spPr bwMode="auto">
            <a:xfrm>
              <a:off x="5894980" y="2362200"/>
              <a:ext cx="468539" cy="306388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345" name="Rectangle 385"/>
            <p:cNvSpPr>
              <a:spLocks noChangeArrowheads="1"/>
            </p:cNvSpPr>
            <p:nvPr/>
          </p:nvSpPr>
          <p:spPr bwMode="auto">
            <a:xfrm>
              <a:off x="6099256" y="2406650"/>
              <a:ext cx="149154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D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346" name="Rectangle 386"/>
            <p:cNvSpPr>
              <a:spLocks noChangeArrowheads="1"/>
            </p:cNvSpPr>
            <p:nvPr/>
          </p:nvSpPr>
          <p:spPr bwMode="auto">
            <a:xfrm>
              <a:off x="6361897" y="23622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347" name="Rectangle 387"/>
            <p:cNvSpPr>
              <a:spLocks noChangeArrowheads="1"/>
            </p:cNvSpPr>
            <p:nvPr/>
          </p:nvSpPr>
          <p:spPr bwMode="auto">
            <a:xfrm>
              <a:off x="6571037" y="2406650"/>
              <a:ext cx="137805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E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348" name="Rectangle 388"/>
            <p:cNvSpPr>
              <a:spLocks noChangeArrowheads="1"/>
            </p:cNvSpPr>
            <p:nvPr/>
          </p:nvSpPr>
          <p:spPr bwMode="auto">
            <a:xfrm>
              <a:off x="6828815" y="23622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349" name="Rectangle 389"/>
            <p:cNvSpPr>
              <a:spLocks noChangeArrowheads="1"/>
            </p:cNvSpPr>
            <p:nvPr/>
          </p:nvSpPr>
          <p:spPr bwMode="auto">
            <a:xfrm>
              <a:off x="7020121" y="2406650"/>
              <a:ext cx="173473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M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350" name="Rectangle 390"/>
            <p:cNvSpPr>
              <a:spLocks noChangeArrowheads="1"/>
            </p:cNvSpPr>
            <p:nvPr/>
          </p:nvSpPr>
          <p:spPr bwMode="auto">
            <a:xfrm>
              <a:off x="7295732" y="23622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351" name="Rectangle 391"/>
            <p:cNvSpPr>
              <a:spLocks noChangeArrowheads="1"/>
            </p:cNvSpPr>
            <p:nvPr/>
          </p:nvSpPr>
          <p:spPr bwMode="auto">
            <a:xfrm>
              <a:off x="7472447" y="2406650"/>
              <a:ext cx="202655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W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352" name="Rectangle 392"/>
            <p:cNvSpPr>
              <a:spLocks noChangeArrowheads="1"/>
            </p:cNvSpPr>
            <p:nvPr/>
          </p:nvSpPr>
          <p:spPr bwMode="auto">
            <a:xfrm>
              <a:off x="5428063" y="23622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353" name="Rectangle 393"/>
            <p:cNvSpPr>
              <a:spLocks noChangeArrowheads="1"/>
            </p:cNvSpPr>
            <p:nvPr/>
          </p:nvSpPr>
          <p:spPr bwMode="auto">
            <a:xfrm>
              <a:off x="5643688" y="2406650"/>
              <a:ext cx="126457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F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354" name="Rectangle 394"/>
            <p:cNvSpPr>
              <a:spLocks noChangeArrowheads="1"/>
            </p:cNvSpPr>
            <p:nvPr/>
          </p:nvSpPr>
          <p:spPr bwMode="auto">
            <a:xfrm>
              <a:off x="5894980" y="2362200"/>
              <a:ext cx="468539" cy="306388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355" name="Rectangle 395"/>
            <p:cNvSpPr>
              <a:spLocks noChangeArrowheads="1"/>
            </p:cNvSpPr>
            <p:nvPr/>
          </p:nvSpPr>
          <p:spPr bwMode="auto">
            <a:xfrm>
              <a:off x="6099256" y="2406650"/>
              <a:ext cx="149154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D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356" name="Rectangle 396"/>
            <p:cNvSpPr>
              <a:spLocks noChangeArrowheads="1"/>
            </p:cNvSpPr>
            <p:nvPr/>
          </p:nvSpPr>
          <p:spPr bwMode="auto">
            <a:xfrm>
              <a:off x="6361897" y="23622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357" name="Rectangle 397"/>
            <p:cNvSpPr>
              <a:spLocks noChangeArrowheads="1"/>
            </p:cNvSpPr>
            <p:nvPr/>
          </p:nvSpPr>
          <p:spPr bwMode="auto">
            <a:xfrm>
              <a:off x="6571037" y="2406650"/>
              <a:ext cx="137805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E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358" name="Rectangle 398"/>
            <p:cNvSpPr>
              <a:spLocks noChangeArrowheads="1"/>
            </p:cNvSpPr>
            <p:nvPr/>
          </p:nvSpPr>
          <p:spPr bwMode="auto">
            <a:xfrm>
              <a:off x="6828815" y="23622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359" name="Rectangle 399"/>
            <p:cNvSpPr>
              <a:spLocks noChangeArrowheads="1"/>
            </p:cNvSpPr>
            <p:nvPr/>
          </p:nvSpPr>
          <p:spPr bwMode="auto">
            <a:xfrm>
              <a:off x="7020121" y="2406650"/>
              <a:ext cx="173473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M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360" name="Rectangle 400"/>
            <p:cNvSpPr>
              <a:spLocks noChangeArrowheads="1"/>
            </p:cNvSpPr>
            <p:nvPr/>
          </p:nvSpPr>
          <p:spPr bwMode="auto">
            <a:xfrm>
              <a:off x="7295732" y="2362200"/>
              <a:ext cx="468539" cy="3063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361" name="Rectangle 401"/>
            <p:cNvSpPr>
              <a:spLocks noChangeArrowheads="1"/>
            </p:cNvSpPr>
            <p:nvPr/>
          </p:nvSpPr>
          <p:spPr bwMode="auto">
            <a:xfrm>
              <a:off x="7472447" y="2406650"/>
              <a:ext cx="202655" cy="220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W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386" name="Rectangle 426"/>
            <p:cNvSpPr>
              <a:spLocks noChangeArrowheads="1"/>
            </p:cNvSpPr>
            <p:nvPr/>
          </p:nvSpPr>
          <p:spPr bwMode="auto">
            <a:xfrm>
              <a:off x="7762649" y="762000"/>
              <a:ext cx="466917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387" name="Rectangle 427"/>
            <p:cNvSpPr>
              <a:spLocks noChangeArrowheads="1"/>
            </p:cNvSpPr>
            <p:nvPr/>
          </p:nvSpPr>
          <p:spPr bwMode="auto">
            <a:xfrm>
              <a:off x="7944228" y="831850"/>
              <a:ext cx="171852" cy="165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10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388" name="Rectangle 428"/>
            <p:cNvSpPr>
              <a:spLocks noChangeArrowheads="1"/>
            </p:cNvSpPr>
            <p:nvPr/>
          </p:nvSpPr>
          <p:spPr bwMode="auto">
            <a:xfrm>
              <a:off x="603250" y="838200"/>
              <a:ext cx="2645865" cy="30480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389" name="Rectangle 429"/>
            <p:cNvSpPr>
              <a:spLocks noChangeArrowheads="1"/>
            </p:cNvSpPr>
            <p:nvPr/>
          </p:nvSpPr>
          <p:spPr bwMode="auto">
            <a:xfrm>
              <a:off x="750783" y="892175"/>
              <a:ext cx="1974671" cy="198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# demo-</a:t>
              </a: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priority.ys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250" name="Group 249"/>
          <p:cNvGrpSpPr/>
          <p:nvPr/>
        </p:nvGrpSpPr>
        <p:grpSpPr>
          <a:xfrm>
            <a:off x="4641850" y="2735262"/>
            <a:ext cx="3616723" cy="3811588"/>
            <a:chOff x="4675939" y="2660650"/>
            <a:chExt cx="3616723" cy="3811588"/>
          </a:xfrm>
        </p:grpSpPr>
        <p:sp>
          <p:nvSpPr>
            <p:cNvPr id="425384" name="Line 424"/>
            <p:cNvSpPr>
              <a:spLocks noChangeShapeType="1"/>
            </p:cNvSpPr>
            <p:nvPr/>
          </p:nvSpPr>
          <p:spPr bwMode="auto">
            <a:xfrm flipH="1">
              <a:off x="4690549" y="2660650"/>
              <a:ext cx="778196" cy="762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385" name="Line 425"/>
            <p:cNvSpPr>
              <a:spLocks noChangeShapeType="1"/>
            </p:cNvSpPr>
            <p:nvPr/>
          </p:nvSpPr>
          <p:spPr bwMode="auto">
            <a:xfrm>
              <a:off x="5935662" y="2660650"/>
              <a:ext cx="700376" cy="762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grpSp>
          <p:nvGrpSpPr>
            <p:cNvPr id="275" name="Group 274"/>
            <p:cNvGrpSpPr/>
            <p:nvPr/>
          </p:nvGrpSpPr>
          <p:grpSpPr>
            <a:xfrm>
              <a:off x="4675939" y="3422650"/>
              <a:ext cx="1947111" cy="687388"/>
              <a:chOff x="4690549" y="3422650"/>
              <a:chExt cx="1947111" cy="687388"/>
            </a:xfrm>
          </p:grpSpPr>
          <p:sp>
            <p:nvSpPr>
              <p:cNvPr id="425424" name="Rectangle 464"/>
              <p:cNvSpPr>
                <a:spLocks noChangeArrowheads="1"/>
              </p:cNvSpPr>
              <p:nvPr/>
            </p:nvSpPr>
            <p:spPr bwMode="auto">
              <a:xfrm>
                <a:off x="4690549" y="3422650"/>
                <a:ext cx="1947110" cy="685800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25425" name="Rectangle 465"/>
              <p:cNvSpPr>
                <a:spLocks noChangeArrowheads="1"/>
              </p:cNvSpPr>
              <p:nvPr/>
            </p:nvSpPr>
            <p:spPr bwMode="auto">
              <a:xfrm>
                <a:off x="5606550" y="3487738"/>
                <a:ext cx="202655" cy="2206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W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25426" name="Rectangle 466"/>
              <p:cNvSpPr>
                <a:spLocks noChangeArrowheads="1"/>
              </p:cNvSpPr>
              <p:nvPr/>
            </p:nvSpPr>
            <p:spPr bwMode="auto">
              <a:xfrm>
                <a:off x="4690549" y="3803650"/>
                <a:ext cx="1947110" cy="30638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25427" name="Rectangle 467"/>
              <p:cNvSpPr>
                <a:spLocks noChangeArrowheads="1"/>
              </p:cNvSpPr>
              <p:nvPr/>
            </p:nvSpPr>
            <p:spPr bwMode="auto">
              <a:xfrm>
                <a:off x="5528731" y="3851275"/>
                <a:ext cx="181579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R[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25428" name="Rectangle 468"/>
              <p:cNvSpPr>
                <a:spLocks noChangeArrowheads="1"/>
              </p:cNvSpPr>
              <p:nvPr/>
            </p:nvSpPr>
            <p:spPr bwMode="auto">
              <a:xfrm>
                <a:off x="5724901" y="3870325"/>
                <a:ext cx="108623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%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25429" name="Rectangle 469"/>
              <p:cNvSpPr>
                <a:spLocks noChangeArrowheads="1"/>
              </p:cNvSpPr>
              <p:nvPr/>
            </p:nvSpPr>
            <p:spPr bwMode="auto">
              <a:xfrm>
                <a:off x="5834849" y="3870325"/>
                <a:ext cx="323218" cy="1974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rax</a:t>
                </a: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25430" name="Rectangle 470"/>
              <p:cNvSpPr>
                <a:spLocks noChangeArrowheads="1"/>
              </p:cNvSpPr>
              <p:nvPr/>
            </p:nvSpPr>
            <p:spPr bwMode="auto">
              <a:xfrm>
                <a:off x="6144802" y="3851275"/>
                <a:ext cx="100517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] 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25431" name="Rectangle 471"/>
              <p:cNvSpPr>
                <a:spLocks noChangeArrowheads="1"/>
              </p:cNvSpPr>
              <p:nvPr/>
            </p:nvSpPr>
            <p:spPr bwMode="auto">
              <a:xfrm>
                <a:off x="6276123" y="3844925"/>
                <a:ext cx="162124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Wingdings 3" pitchFamily="18" charset="2"/>
                    <a:ea typeface="+mn-ea"/>
                    <a:cs typeface="+mn-cs"/>
                  </a:rPr>
                  <a:t>f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25432" name="Rectangle 472"/>
              <p:cNvSpPr>
                <a:spLocks noChangeArrowheads="1"/>
              </p:cNvSpPr>
              <p:nvPr/>
            </p:nvSpPr>
            <p:spPr bwMode="auto">
              <a:xfrm>
                <a:off x="6457702" y="3851275"/>
                <a:ext cx="100517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3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25433" name="Rectangle 473"/>
              <p:cNvSpPr>
                <a:spLocks noChangeArrowheads="1"/>
              </p:cNvSpPr>
              <p:nvPr/>
            </p:nvSpPr>
            <p:spPr bwMode="auto">
              <a:xfrm>
                <a:off x="4690549" y="3422650"/>
                <a:ext cx="1947110" cy="685800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25434" name="Rectangle 474"/>
              <p:cNvSpPr>
                <a:spLocks noChangeArrowheads="1"/>
              </p:cNvSpPr>
              <p:nvPr/>
            </p:nvSpPr>
            <p:spPr bwMode="auto">
              <a:xfrm>
                <a:off x="5606550" y="3487738"/>
                <a:ext cx="202655" cy="2206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W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25435" name="Rectangle 475"/>
              <p:cNvSpPr>
                <a:spLocks noChangeArrowheads="1"/>
              </p:cNvSpPr>
              <p:nvPr/>
            </p:nvSpPr>
            <p:spPr bwMode="auto">
              <a:xfrm>
                <a:off x="5468745" y="3803650"/>
                <a:ext cx="1168915" cy="30638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25436" name="Rectangle 476"/>
              <p:cNvSpPr>
                <a:spLocks noChangeArrowheads="1"/>
              </p:cNvSpPr>
              <p:nvPr/>
            </p:nvSpPr>
            <p:spPr bwMode="auto">
              <a:xfrm>
                <a:off x="5528731" y="3851275"/>
                <a:ext cx="181579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R[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25437" name="Rectangle 477"/>
              <p:cNvSpPr>
                <a:spLocks noChangeArrowheads="1"/>
              </p:cNvSpPr>
              <p:nvPr/>
            </p:nvSpPr>
            <p:spPr bwMode="auto">
              <a:xfrm>
                <a:off x="5724901" y="3870325"/>
                <a:ext cx="108623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%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25438" name="Rectangle 478"/>
              <p:cNvSpPr>
                <a:spLocks noChangeArrowheads="1"/>
              </p:cNvSpPr>
              <p:nvPr/>
            </p:nvSpPr>
            <p:spPr bwMode="auto">
              <a:xfrm>
                <a:off x="5834849" y="3870325"/>
                <a:ext cx="323218" cy="1974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rax</a:t>
                </a: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25439" name="Rectangle 479"/>
              <p:cNvSpPr>
                <a:spLocks noChangeArrowheads="1"/>
              </p:cNvSpPr>
              <p:nvPr/>
            </p:nvSpPr>
            <p:spPr bwMode="auto">
              <a:xfrm>
                <a:off x="6144802" y="3851275"/>
                <a:ext cx="100517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] 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25440" name="Rectangle 480"/>
              <p:cNvSpPr>
                <a:spLocks noChangeArrowheads="1"/>
              </p:cNvSpPr>
              <p:nvPr/>
            </p:nvSpPr>
            <p:spPr bwMode="auto">
              <a:xfrm>
                <a:off x="6276123" y="3844925"/>
                <a:ext cx="162124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Wingdings 3" pitchFamily="18" charset="2"/>
                    <a:ea typeface="+mn-ea"/>
                    <a:cs typeface="+mn-cs"/>
                  </a:rPr>
                  <a:t>f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25441" name="Rectangle 481"/>
              <p:cNvSpPr>
                <a:spLocks noChangeArrowheads="1"/>
              </p:cNvSpPr>
              <p:nvPr/>
            </p:nvSpPr>
            <p:spPr bwMode="auto">
              <a:xfrm>
                <a:off x="6457702" y="3851275"/>
                <a:ext cx="99387" cy="1938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1</a:t>
                </a: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314" name="Group 313"/>
            <p:cNvGrpSpPr/>
            <p:nvPr/>
          </p:nvGrpSpPr>
          <p:grpSpPr>
            <a:xfrm>
              <a:off x="4675939" y="5480050"/>
              <a:ext cx="1947111" cy="992188"/>
              <a:chOff x="4690549" y="5480050"/>
              <a:chExt cx="1947111" cy="992188"/>
            </a:xfrm>
          </p:grpSpPr>
          <p:grpSp>
            <p:nvGrpSpPr>
              <p:cNvPr id="4" name="Group 459"/>
              <p:cNvGrpSpPr>
                <a:grpSpLocks/>
              </p:cNvGrpSpPr>
              <p:nvPr/>
            </p:nvGrpSpPr>
            <p:grpSpPr bwMode="auto">
              <a:xfrm>
                <a:off x="4690549" y="5480050"/>
                <a:ext cx="1947110" cy="992188"/>
                <a:chOff x="3303" y="3279"/>
                <a:chExt cx="1201" cy="625"/>
              </a:xfrm>
            </p:grpSpPr>
            <p:sp>
              <p:nvSpPr>
                <p:cNvPr id="425400" name="Rectangle 440"/>
                <p:cNvSpPr>
                  <a:spLocks noChangeArrowheads="1"/>
                </p:cNvSpPr>
                <p:nvPr/>
              </p:nvSpPr>
              <p:spPr bwMode="auto">
                <a:xfrm>
                  <a:off x="3303" y="3279"/>
                  <a:ext cx="1201" cy="625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25401" name="Rectangle 441"/>
                <p:cNvSpPr>
                  <a:spLocks noChangeArrowheads="1"/>
                </p:cNvSpPr>
                <p:nvPr/>
              </p:nvSpPr>
              <p:spPr bwMode="auto">
                <a:xfrm>
                  <a:off x="3885" y="3320"/>
                  <a:ext cx="92" cy="1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Helvetica" pitchFamily="34" charset="0"/>
                      <a:ea typeface="+mn-ea"/>
                      <a:cs typeface="+mn-cs"/>
                    </a:rPr>
                    <a:t>D</a:t>
                  </a: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25402" name="Rectangle 442"/>
                <p:cNvSpPr>
                  <a:spLocks noChangeArrowheads="1"/>
                </p:cNvSpPr>
                <p:nvPr/>
              </p:nvSpPr>
              <p:spPr bwMode="auto">
                <a:xfrm>
                  <a:off x="3303" y="3519"/>
                  <a:ext cx="1201" cy="337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25403" name="Rectangle 443"/>
                <p:cNvSpPr>
                  <a:spLocks noChangeArrowheads="1"/>
                </p:cNvSpPr>
                <p:nvPr/>
              </p:nvSpPr>
              <p:spPr bwMode="auto">
                <a:xfrm>
                  <a:off x="3389" y="3551"/>
                  <a:ext cx="217" cy="1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Helvetica" pitchFamily="34" charset="0"/>
                      <a:ea typeface="+mn-ea"/>
                      <a:cs typeface="+mn-cs"/>
                    </a:rPr>
                    <a:t>valA</a:t>
                  </a: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25404" name="Rectangle 444"/>
                <p:cNvSpPr>
                  <a:spLocks noChangeArrowheads="1"/>
                </p:cNvSpPr>
                <p:nvPr/>
              </p:nvSpPr>
              <p:spPr bwMode="auto">
                <a:xfrm>
                  <a:off x="3656" y="3547"/>
                  <a:ext cx="100" cy="1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Wingdings 3" pitchFamily="18" charset="2"/>
                      <a:ea typeface="+mn-ea"/>
                      <a:cs typeface="+mn-cs"/>
                    </a:rPr>
                    <a:t>f</a:t>
                  </a: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25405" name="Rectangle 445"/>
                <p:cNvSpPr>
                  <a:spLocks noChangeArrowheads="1"/>
                </p:cNvSpPr>
                <p:nvPr/>
              </p:nvSpPr>
              <p:spPr bwMode="auto">
                <a:xfrm>
                  <a:off x="3768" y="3551"/>
                  <a:ext cx="112" cy="1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Helvetica" pitchFamily="34" charset="0"/>
                      <a:ea typeface="+mn-ea"/>
                      <a:cs typeface="+mn-cs"/>
                    </a:rPr>
                    <a:t>R[</a:t>
                  </a: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25406" name="Rectangle 446"/>
                <p:cNvSpPr>
                  <a:spLocks noChangeArrowheads="1"/>
                </p:cNvSpPr>
                <p:nvPr/>
              </p:nvSpPr>
              <p:spPr bwMode="auto">
                <a:xfrm>
                  <a:off x="3889" y="3563"/>
                  <a:ext cx="67" cy="1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urier New" pitchFamily="49" charset="0"/>
                      <a:ea typeface="+mn-ea"/>
                      <a:cs typeface="+mn-cs"/>
                    </a:rPr>
                    <a:t>%</a:t>
                  </a: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25407" name="Rectangle 447"/>
                <p:cNvSpPr>
                  <a:spLocks noChangeArrowheads="1"/>
                </p:cNvSpPr>
                <p:nvPr/>
              </p:nvSpPr>
              <p:spPr bwMode="auto">
                <a:xfrm>
                  <a:off x="3957" y="3563"/>
                  <a:ext cx="199" cy="1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urier New" pitchFamily="49" charset="0"/>
                      <a:ea typeface="+mn-ea"/>
                      <a:cs typeface="+mn-cs"/>
                    </a:rPr>
                    <a:t>rdx</a:t>
                  </a:r>
                  <a:endPara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25408" name="Rectangle 448"/>
                <p:cNvSpPr>
                  <a:spLocks noChangeArrowheads="1"/>
                </p:cNvSpPr>
                <p:nvPr/>
              </p:nvSpPr>
              <p:spPr bwMode="auto">
                <a:xfrm>
                  <a:off x="4148" y="3551"/>
                  <a:ext cx="62" cy="1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Helvetica" pitchFamily="34" charset="0"/>
                      <a:ea typeface="+mn-ea"/>
                      <a:cs typeface="+mn-cs"/>
                    </a:rPr>
                    <a:t>] </a:t>
                  </a: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25409" name="Rectangle 449"/>
                <p:cNvSpPr>
                  <a:spLocks noChangeArrowheads="1"/>
                </p:cNvSpPr>
                <p:nvPr/>
              </p:nvSpPr>
              <p:spPr bwMode="auto">
                <a:xfrm>
                  <a:off x="4210" y="3551"/>
                  <a:ext cx="96" cy="1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Helvetica" pitchFamily="34" charset="0"/>
                      <a:ea typeface="+mn-ea"/>
                      <a:cs typeface="+mn-cs"/>
                    </a:rPr>
                    <a:t>= </a:t>
                  </a: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25410" name="Rectangle 450"/>
                <p:cNvSpPr>
                  <a:spLocks noChangeArrowheads="1"/>
                </p:cNvSpPr>
                <p:nvPr/>
              </p:nvSpPr>
              <p:spPr bwMode="auto">
                <a:xfrm>
                  <a:off x="4306" y="3551"/>
                  <a:ext cx="124" cy="1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Helvetica" pitchFamily="34" charset="0"/>
                      <a:ea typeface="+mn-ea"/>
                      <a:cs typeface="+mn-cs"/>
                    </a:rPr>
                    <a:t>10</a:t>
                  </a: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25411" name="Rectangle 451"/>
                <p:cNvSpPr>
                  <a:spLocks noChangeArrowheads="1"/>
                </p:cNvSpPr>
                <p:nvPr/>
              </p:nvSpPr>
              <p:spPr bwMode="auto">
                <a:xfrm>
                  <a:off x="3389" y="3698"/>
                  <a:ext cx="217" cy="1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Helvetica" pitchFamily="34" charset="0"/>
                      <a:ea typeface="+mn-ea"/>
                      <a:cs typeface="+mn-cs"/>
                    </a:rPr>
                    <a:t>valB</a:t>
                  </a: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25412" name="Rectangle 452"/>
                <p:cNvSpPr>
                  <a:spLocks noChangeArrowheads="1"/>
                </p:cNvSpPr>
                <p:nvPr/>
              </p:nvSpPr>
              <p:spPr bwMode="auto">
                <a:xfrm>
                  <a:off x="3656" y="3694"/>
                  <a:ext cx="100" cy="1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Wingdings 3" pitchFamily="18" charset="2"/>
                      <a:ea typeface="+mn-ea"/>
                      <a:cs typeface="+mn-cs"/>
                    </a:rPr>
                    <a:t>f</a:t>
                  </a: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25413" name="Rectangle 453"/>
                <p:cNvSpPr>
                  <a:spLocks noChangeArrowheads="1"/>
                </p:cNvSpPr>
                <p:nvPr/>
              </p:nvSpPr>
              <p:spPr bwMode="auto">
                <a:xfrm>
                  <a:off x="3768" y="3698"/>
                  <a:ext cx="112" cy="1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Helvetica" pitchFamily="34" charset="0"/>
                      <a:ea typeface="+mn-ea"/>
                      <a:cs typeface="+mn-cs"/>
                    </a:rPr>
                    <a:t>R[</a:t>
                  </a: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25414" name="Rectangle 454"/>
                <p:cNvSpPr>
                  <a:spLocks noChangeArrowheads="1"/>
                </p:cNvSpPr>
                <p:nvPr/>
              </p:nvSpPr>
              <p:spPr bwMode="auto">
                <a:xfrm>
                  <a:off x="3889" y="3710"/>
                  <a:ext cx="67" cy="1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urier New" pitchFamily="49" charset="0"/>
                      <a:ea typeface="+mn-ea"/>
                      <a:cs typeface="+mn-cs"/>
                    </a:rPr>
                    <a:t>%</a:t>
                  </a: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25415" name="Rectangle 455"/>
                <p:cNvSpPr>
                  <a:spLocks noChangeArrowheads="1"/>
                </p:cNvSpPr>
                <p:nvPr/>
              </p:nvSpPr>
              <p:spPr bwMode="auto">
                <a:xfrm>
                  <a:off x="3957" y="3710"/>
                  <a:ext cx="199" cy="12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urier New" pitchFamily="49" charset="0"/>
                      <a:ea typeface="+mn-ea"/>
                      <a:cs typeface="+mn-cs"/>
                    </a:rPr>
                    <a:t>rax</a:t>
                  </a:r>
                  <a:endPara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25416" name="Rectangle 456"/>
                <p:cNvSpPr>
                  <a:spLocks noChangeArrowheads="1"/>
                </p:cNvSpPr>
                <p:nvPr/>
              </p:nvSpPr>
              <p:spPr bwMode="auto">
                <a:xfrm>
                  <a:off x="4148" y="3698"/>
                  <a:ext cx="62" cy="1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Helvetica" pitchFamily="34" charset="0"/>
                      <a:ea typeface="+mn-ea"/>
                      <a:cs typeface="+mn-cs"/>
                    </a:rPr>
                    <a:t>] </a:t>
                  </a: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25417" name="Rectangle 457"/>
                <p:cNvSpPr>
                  <a:spLocks noChangeArrowheads="1"/>
                </p:cNvSpPr>
                <p:nvPr/>
              </p:nvSpPr>
              <p:spPr bwMode="auto">
                <a:xfrm>
                  <a:off x="4210" y="3698"/>
                  <a:ext cx="96" cy="1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Helvetica" pitchFamily="34" charset="0"/>
                      <a:ea typeface="+mn-ea"/>
                      <a:cs typeface="+mn-cs"/>
                    </a:rPr>
                    <a:t>= </a:t>
                  </a: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25418" name="Rectangle 458"/>
                <p:cNvSpPr>
                  <a:spLocks noChangeArrowheads="1"/>
                </p:cNvSpPr>
                <p:nvPr/>
              </p:nvSpPr>
              <p:spPr bwMode="auto">
                <a:xfrm>
                  <a:off x="4306" y="3698"/>
                  <a:ext cx="62" cy="1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Helvetica" pitchFamily="34" charset="0"/>
                      <a:ea typeface="+mn-ea"/>
                      <a:cs typeface="+mn-cs"/>
                    </a:rPr>
                    <a:t>0</a:t>
                  </a:r>
                  <a:endParaRPr kumimoji="0" 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66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25442" name="Rectangle 482"/>
              <p:cNvSpPr>
                <a:spLocks noChangeArrowheads="1"/>
              </p:cNvSpPr>
              <p:nvPr/>
            </p:nvSpPr>
            <p:spPr bwMode="auto">
              <a:xfrm>
                <a:off x="4690549" y="5480050"/>
                <a:ext cx="1947111" cy="992188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25443" name="Rectangle 483"/>
              <p:cNvSpPr>
                <a:spLocks noChangeArrowheads="1"/>
              </p:cNvSpPr>
              <p:nvPr/>
            </p:nvSpPr>
            <p:spPr bwMode="auto">
              <a:xfrm>
                <a:off x="5634111" y="5545138"/>
                <a:ext cx="149154" cy="2206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D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25444" name="Rectangle 484"/>
              <p:cNvSpPr>
                <a:spLocks noChangeArrowheads="1"/>
              </p:cNvSpPr>
              <p:nvPr/>
            </p:nvSpPr>
            <p:spPr bwMode="auto">
              <a:xfrm>
                <a:off x="4690549" y="5861050"/>
                <a:ext cx="1947111" cy="53498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25445" name="Rectangle 485"/>
              <p:cNvSpPr>
                <a:spLocks noChangeArrowheads="1"/>
              </p:cNvSpPr>
              <p:nvPr/>
            </p:nvSpPr>
            <p:spPr bwMode="auto">
              <a:xfrm>
                <a:off x="4829976" y="5911850"/>
                <a:ext cx="351809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valA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25446" name="Rectangle 486"/>
              <p:cNvSpPr>
                <a:spLocks noChangeArrowheads="1"/>
              </p:cNvSpPr>
              <p:nvPr/>
            </p:nvSpPr>
            <p:spPr bwMode="auto">
              <a:xfrm>
                <a:off x="5262847" y="5905500"/>
                <a:ext cx="162124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Wingdings 3" pitchFamily="18" charset="2"/>
                    <a:ea typeface="+mn-ea"/>
                    <a:cs typeface="+mn-cs"/>
                  </a:rPr>
                  <a:t>f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25447" name="Rectangle 487"/>
              <p:cNvSpPr>
                <a:spLocks noChangeArrowheads="1"/>
              </p:cNvSpPr>
              <p:nvPr/>
            </p:nvSpPr>
            <p:spPr bwMode="auto">
              <a:xfrm>
                <a:off x="5444426" y="5911850"/>
                <a:ext cx="181579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R[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25448" name="Rectangle 488"/>
              <p:cNvSpPr>
                <a:spLocks noChangeArrowheads="1"/>
              </p:cNvSpPr>
              <p:nvPr/>
            </p:nvSpPr>
            <p:spPr bwMode="auto">
              <a:xfrm>
                <a:off x="5640596" y="5930900"/>
                <a:ext cx="108623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%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25449" name="Rectangle 489"/>
              <p:cNvSpPr>
                <a:spLocks noChangeArrowheads="1"/>
              </p:cNvSpPr>
              <p:nvPr/>
            </p:nvSpPr>
            <p:spPr bwMode="auto">
              <a:xfrm>
                <a:off x="5750544" y="5930900"/>
                <a:ext cx="323218" cy="1974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rdx</a:t>
                </a: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25450" name="Rectangle 490"/>
              <p:cNvSpPr>
                <a:spLocks noChangeArrowheads="1"/>
              </p:cNvSpPr>
              <p:nvPr/>
            </p:nvSpPr>
            <p:spPr bwMode="auto">
              <a:xfrm>
                <a:off x="6060498" y="5911850"/>
                <a:ext cx="100517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] 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25451" name="Rectangle 491"/>
              <p:cNvSpPr>
                <a:spLocks noChangeArrowheads="1"/>
              </p:cNvSpPr>
              <p:nvPr/>
            </p:nvSpPr>
            <p:spPr bwMode="auto">
              <a:xfrm>
                <a:off x="6161015" y="5911850"/>
                <a:ext cx="155639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= 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25452" name="Rectangle 492"/>
              <p:cNvSpPr>
                <a:spLocks noChangeArrowheads="1"/>
              </p:cNvSpPr>
              <p:nvPr/>
            </p:nvSpPr>
            <p:spPr bwMode="auto">
              <a:xfrm>
                <a:off x="6316654" y="5911850"/>
                <a:ext cx="201034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10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25453" name="Rectangle 493"/>
              <p:cNvSpPr>
                <a:spLocks noChangeArrowheads="1"/>
              </p:cNvSpPr>
              <p:nvPr/>
            </p:nvSpPr>
            <p:spPr bwMode="auto">
              <a:xfrm>
                <a:off x="4829976" y="6145213"/>
                <a:ext cx="351809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valB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25454" name="Rectangle 494"/>
              <p:cNvSpPr>
                <a:spLocks noChangeArrowheads="1"/>
              </p:cNvSpPr>
              <p:nvPr/>
            </p:nvSpPr>
            <p:spPr bwMode="auto">
              <a:xfrm>
                <a:off x="5262847" y="6138863"/>
                <a:ext cx="162124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Wingdings 3" pitchFamily="18" charset="2"/>
                    <a:ea typeface="+mn-ea"/>
                    <a:cs typeface="+mn-cs"/>
                  </a:rPr>
                  <a:t>f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25455" name="Rectangle 495"/>
              <p:cNvSpPr>
                <a:spLocks noChangeArrowheads="1"/>
              </p:cNvSpPr>
              <p:nvPr/>
            </p:nvSpPr>
            <p:spPr bwMode="auto">
              <a:xfrm>
                <a:off x="5444426" y="6145213"/>
                <a:ext cx="181579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R[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25461" name="Rectangle 501"/>
              <p:cNvSpPr>
                <a:spLocks noChangeArrowheads="1"/>
              </p:cNvSpPr>
              <p:nvPr/>
            </p:nvSpPr>
            <p:spPr bwMode="auto">
              <a:xfrm>
                <a:off x="4690549" y="5480050"/>
                <a:ext cx="1947111" cy="992188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25462" name="Rectangle 502"/>
              <p:cNvSpPr>
                <a:spLocks noChangeArrowheads="1"/>
              </p:cNvSpPr>
              <p:nvPr/>
            </p:nvSpPr>
            <p:spPr bwMode="auto">
              <a:xfrm>
                <a:off x="5634111" y="5545138"/>
                <a:ext cx="149154" cy="2206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D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25463" name="Rectangle 503"/>
              <p:cNvSpPr>
                <a:spLocks noChangeArrowheads="1"/>
              </p:cNvSpPr>
              <p:nvPr/>
            </p:nvSpPr>
            <p:spPr bwMode="auto">
              <a:xfrm>
                <a:off x="4690549" y="5861050"/>
                <a:ext cx="1947111" cy="53498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25464" name="Rectangle 504"/>
              <p:cNvSpPr>
                <a:spLocks noChangeArrowheads="1"/>
              </p:cNvSpPr>
              <p:nvPr/>
            </p:nvSpPr>
            <p:spPr bwMode="auto">
              <a:xfrm>
                <a:off x="4829976" y="5911850"/>
                <a:ext cx="351809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valA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25465" name="Rectangle 505"/>
              <p:cNvSpPr>
                <a:spLocks noChangeArrowheads="1"/>
              </p:cNvSpPr>
              <p:nvPr/>
            </p:nvSpPr>
            <p:spPr bwMode="auto">
              <a:xfrm>
                <a:off x="5262847" y="5905500"/>
                <a:ext cx="162124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Wingdings 3" pitchFamily="18" charset="2"/>
                    <a:ea typeface="+mn-ea"/>
                    <a:cs typeface="+mn-cs"/>
                  </a:rPr>
                  <a:t>f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25466" name="Rectangle 506"/>
              <p:cNvSpPr>
                <a:spLocks noChangeArrowheads="1"/>
              </p:cNvSpPr>
              <p:nvPr/>
            </p:nvSpPr>
            <p:spPr bwMode="auto">
              <a:xfrm>
                <a:off x="5444426" y="5911850"/>
                <a:ext cx="181579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R[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25467" name="Rectangle 507"/>
              <p:cNvSpPr>
                <a:spLocks noChangeArrowheads="1"/>
              </p:cNvSpPr>
              <p:nvPr/>
            </p:nvSpPr>
            <p:spPr bwMode="auto">
              <a:xfrm>
                <a:off x="5640596" y="5930900"/>
                <a:ext cx="108623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%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25468" name="Rectangle 508"/>
              <p:cNvSpPr>
                <a:spLocks noChangeArrowheads="1"/>
              </p:cNvSpPr>
              <p:nvPr/>
            </p:nvSpPr>
            <p:spPr bwMode="auto">
              <a:xfrm>
                <a:off x="5748712" y="5930900"/>
                <a:ext cx="323218" cy="1974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rax</a:t>
                </a: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25469" name="Rectangle 509"/>
              <p:cNvSpPr>
                <a:spLocks noChangeArrowheads="1"/>
              </p:cNvSpPr>
              <p:nvPr/>
            </p:nvSpPr>
            <p:spPr bwMode="auto">
              <a:xfrm>
                <a:off x="6060498" y="5911850"/>
                <a:ext cx="100517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] 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25470" name="Rectangle 510"/>
              <p:cNvSpPr>
                <a:spLocks noChangeArrowheads="1"/>
              </p:cNvSpPr>
              <p:nvPr/>
            </p:nvSpPr>
            <p:spPr bwMode="auto">
              <a:xfrm>
                <a:off x="6161015" y="5911850"/>
                <a:ext cx="155639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= 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25471" name="Rectangle 511"/>
              <p:cNvSpPr>
                <a:spLocks noChangeArrowheads="1"/>
              </p:cNvSpPr>
              <p:nvPr/>
            </p:nvSpPr>
            <p:spPr bwMode="auto">
              <a:xfrm>
                <a:off x="6316654" y="5911850"/>
                <a:ext cx="99387" cy="1938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?</a:t>
                </a: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25472" name="Rectangle 512"/>
              <p:cNvSpPr>
                <a:spLocks noChangeArrowheads="1"/>
              </p:cNvSpPr>
              <p:nvPr/>
            </p:nvSpPr>
            <p:spPr bwMode="auto">
              <a:xfrm>
                <a:off x="4829976" y="6145213"/>
                <a:ext cx="351809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valB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25473" name="Rectangle 513"/>
              <p:cNvSpPr>
                <a:spLocks noChangeArrowheads="1"/>
              </p:cNvSpPr>
              <p:nvPr/>
            </p:nvSpPr>
            <p:spPr bwMode="auto">
              <a:xfrm>
                <a:off x="5262847" y="6138863"/>
                <a:ext cx="162124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Wingdings 3" pitchFamily="18" charset="2"/>
                    <a:ea typeface="+mn-ea"/>
                    <a:cs typeface="+mn-cs"/>
                  </a:rPr>
                  <a:t>f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25474" name="Rectangle 514"/>
              <p:cNvSpPr>
                <a:spLocks noChangeArrowheads="1"/>
              </p:cNvSpPr>
              <p:nvPr/>
            </p:nvSpPr>
            <p:spPr bwMode="auto">
              <a:xfrm>
                <a:off x="5444426" y="6145213"/>
                <a:ext cx="99386" cy="1938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0</a:t>
                </a: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425484" name="Rectangle 524"/>
            <p:cNvSpPr>
              <a:spLocks noChangeArrowheads="1"/>
            </p:cNvSpPr>
            <p:nvPr/>
          </p:nvSpPr>
          <p:spPr bwMode="auto">
            <a:xfrm>
              <a:off x="4690549" y="3041650"/>
              <a:ext cx="1947111" cy="3381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25485" name="Rectangle 525"/>
            <p:cNvSpPr>
              <a:spLocks noChangeArrowheads="1"/>
            </p:cNvSpPr>
            <p:nvPr/>
          </p:nvSpPr>
          <p:spPr bwMode="auto">
            <a:xfrm>
              <a:off x="5364985" y="3101975"/>
              <a:ext cx="682879" cy="2215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Cycle 5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grpSp>
          <p:nvGrpSpPr>
            <p:cNvPr id="276" name="Group 275"/>
            <p:cNvGrpSpPr/>
            <p:nvPr/>
          </p:nvGrpSpPr>
          <p:grpSpPr>
            <a:xfrm>
              <a:off x="4675939" y="4106862"/>
              <a:ext cx="1947111" cy="687388"/>
              <a:chOff x="4690549" y="3422650"/>
              <a:chExt cx="1947111" cy="687388"/>
            </a:xfrm>
          </p:grpSpPr>
          <p:sp>
            <p:nvSpPr>
              <p:cNvPr id="277" name="Rectangle 464"/>
              <p:cNvSpPr>
                <a:spLocks noChangeArrowheads="1"/>
              </p:cNvSpPr>
              <p:nvPr/>
            </p:nvSpPr>
            <p:spPr bwMode="auto">
              <a:xfrm>
                <a:off x="4690549" y="3422650"/>
                <a:ext cx="1947110" cy="685800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78" name="Rectangle 465"/>
              <p:cNvSpPr>
                <a:spLocks noChangeArrowheads="1"/>
              </p:cNvSpPr>
              <p:nvPr/>
            </p:nvSpPr>
            <p:spPr bwMode="auto">
              <a:xfrm>
                <a:off x="5606550" y="3487738"/>
                <a:ext cx="202655" cy="2206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W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79" name="Rectangle 466"/>
              <p:cNvSpPr>
                <a:spLocks noChangeArrowheads="1"/>
              </p:cNvSpPr>
              <p:nvPr/>
            </p:nvSpPr>
            <p:spPr bwMode="auto">
              <a:xfrm>
                <a:off x="4690549" y="3803650"/>
                <a:ext cx="1947110" cy="30638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80" name="Rectangle 467"/>
              <p:cNvSpPr>
                <a:spLocks noChangeArrowheads="1"/>
              </p:cNvSpPr>
              <p:nvPr/>
            </p:nvSpPr>
            <p:spPr bwMode="auto">
              <a:xfrm>
                <a:off x="5528731" y="3851275"/>
                <a:ext cx="181579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R[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81" name="Rectangle 468"/>
              <p:cNvSpPr>
                <a:spLocks noChangeArrowheads="1"/>
              </p:cNvSpPr>
              <p:nvPr/>
            </p:nvSpPr>
            <p:spPr bwMode="auto">
              <a:xfrm>
                <a:off x="5724901" y="3870325"/>
                <a:ext cx="108623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%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82" name="Rectangle 469"/>
              <p:cNvSpPr>
                <a:spLocks noChangeArrowheads="1"/>
              </p:cNvSpPr>
              <p:nvPr/>
            </p:nvSpPr>
            <p:spPr bwMode="auto">
              <a:xfrm>
                <a:off x="5834849" y="3870325"/>
                <a:ext cx="323218" cy="1974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rax</a:t>
                </a: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83" name="Rectangle 470"/>
              <p:cNvSpPr>
                <a:spLocks noChangeArrowheads="1"/>
              </p:cNvSpPr>
              <p:nvPr/>
            </p:nvSpPr>
            <p:spPr bwMode="auto">
              <a:xfrm>
                <a:off x="6144802" y="3851275"/>
                <a:ext cx="100517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] 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84" name="Rectangle 471"/>
              <p:cNvSpPr>
                <a:spLocks noChangeArrowheads="1"/>
              </p:cNvSpPr>
              <p:nvPr/>
            </p:nvSpPr>
            <p:spPr bwMode="auto">
              <a:xfrm>
                <a:off x="6276123" y="3844925"/>
                <a:ext cx="162124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Wingdings 3" pitchFamily="18" charset="2"/>
                    <a:ea typeface="+mn-ea"/>
                    <a:cs typeface="+mn-cs"/>
                  </a:rPr>
                  <a:t>f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85" name="Rectangle 472"/>
              <p:cNvSpPr>
                <a:spLocks noChangeArrowheads="1"/>
              </p:cNvSpPr>
              <p:nvPr/>
            </p:nvSpPr>
            <p:spPr bwMode="auto">
              <a:xfrm>
                <a:off x="6457702" y="3851275"/>
                <a:ext cx="100517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3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86" name="Rectangle 473"/>
              <p:cNvSpPr>
                <a:spLocks noChangeArrowheads="1"/>
              </p:cNvSpPr>
              <p:nvPr/>
            </p:nvSpPr>
            <p:spPr bwMode="auto">
              <a:xfrm>
                <a:off x="4690549" y="3422650"/>
                <a:ext cx="1947110" cy="685800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87" name="Rectangle 474"/>
              <p:cNvSpPr>
                <a:spLocks noChangeArrowheads="1"/>
              </p:cNvSpPr>
              <p:nvPr/>
            </p:nvSpPr>
            <p:spPr bwMode="auto">
              <a:xfrm>
                <a:off x="5606550" y="3487738"/>
                <a:ext cx="171522" cy="2215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M</a:t>
                </a: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88" name="Rectangle 475"/>
              <p:cNvSpPr>
                <a:spLocks noChangeArrowheads="1"/>
              </p:cNvSpPr>
              <p:nvPr/>
            </p:nvSpPr>
            <p:spPr bwMode="auto">
              <a:xfrm>
                <a:off x="5468745" y="3803650"/>
                <a:ext cx="1168915" cy="30638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89" name="Rectangle 476"/>
              <p:cNvSpPr>
                <a:spLocks noChangeArrowheads="1"/>
              </p:cNvSpPr>
              <p:nvPr/>
            </p:nvSpPr>
            <p:spPr bwMode="auto">
              <a:xfrm>
                <a:off x="5528731" y="3851275"/>
                <a:ext cx="181579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R[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90" name="Rectangle 477"/>
              <p:cNvSpPr>
                <a:spLocks noChangeArrowheads="1"/>
              </p:cNvSpPr>
              <p:nvPr/>
            </p:nvSpPr>
            <p:spPr bwMode="auto">
              <a:xfrm>
                <a:off x="5724901" y="3870325"/>
                <a:ext cx="108623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%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91" name="Rectangle 478"/>
              <p:cNvSpPr>
                <a:spLocks noChangeArrowheads="1"/>
              </p:cNvSpPr>
              <p:nvPr/>
            </p:nvSpPr>
            <p:spPr bwMode="auto">
              <a:xfrm>
                <a:off x="5834849" y="3870325"/>
                <a:ext cx="323218" cy="1974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rax</a:t>
                </a: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92" name="Rectangle 479"/>
              <p:cNvSpPr>
                <a:spLocks noChangeArrowheads="1"/>
              </p:cNvSpPr>
              <p:nvPr/>
            </p:nvSpPr>
            <p:spPr bwMode="auto">
              <a:xfrm>
                <a:off x="6144802" y="3851275"/>
                <a:ext cx="100517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] 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93" name="Rectangle 480"/>
              <p:cNvSpPr>
                <a:spLocks noChangeArrowheads="1"/>
              </p:cNvSpPr>
              <p:nvPr/>
            </p:nvSpPr>
            <p:spPr bwMode="auto">
              <a:xfrm>
                <a:off x="6276123" y="3844925"/>
                <a:ext cx="162124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Wingdings 3" pitchFamily="18" charset="2"/>
                    <a:ea typeface="+mn-ea"/>
                    <a:cs typeface="+mn-cs"/>
                  </a:rPr>
                  <a:t>f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94" name="Rectangle 481"/>
              <p:cNvSpPr>
                <a:spLocks noChangeArrowheads="1"/>
              </p:cNvSpPr>
              <p:nvPr/>
            </p:nvSpPr>
            <p:spPr bwMode="auto">
              <a:xfrm>
                <a:off x="6457702" y="3851275"/>
                <a:ext cx="99387" cy="1938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2</a:t>
                </a: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95" name="Group 294"/>
            <p:cNvGrpSpPr/>
            <p:nvPr/>
          </p:nvGrpSpPr>
          <p:grpSpPr>
            <a:xfrm>
              <a:off x="4675939" y="4791074"/>
              <a:ext cx="1947111" cy="687388"/>
              <a:chOff x="4690549" y="3422650"/>
              <a:chExt cx="1947111" cy="687388"/>
            </a:xfrm>
          </p:grpSpPr>
          <p:sp>
            <p:nvSpPr>
              <p:cNvPr id="296" name="Rectangle 464"/>
              <p:cNvSpPr>
                <a:spLocks noChangeArrowheads="1"/>
              </p:cNvSpPr>
              <p:nvPr/>
            </p:nvSpPr>
            <p:spPr bwMode="auto">
              <a:xfrm>
                <a:off x="4690549" y="3422650"/>
                <a:ext cx="1947110" cy="685800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97" name="Rectangle 465"/>
              <p:cNvSpPr>
                <a:spLocks noChangeArrowheads="1"/>
              </p:cNvSpPr>
              <p:nvPr/>
            </p:nvSpPr>
            <p:spPr bwMode="auto">
              <a:xfrm>
                <a:off x="5606550" y="3487738"/>
                <a:ext cx="202655" cy="2206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W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98" name="Rectangle 466"/>
              <p:cNvSpPr>
                <a:spLocks noChangeArrowheads="1"/>
              </p:cNvSpPr>
              <p:nvPr/>
            </p:nvSpPr>
            <p:spPr bwMode="auto">
              <a:xfrm>
                <a:off x="4690549" y="3803650"/>
                <a:ext cx="1947110" cy="30638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299" name="Rectangle 467"/>
              <p:cNvSpPr>
                <a:spLocks noChangeArrowheads="1"/>
              </p:cNvSpPr>
              <p:nvPr/>
            </p:nvSpPr>
            <p:spPr bwMode="auto">
              <a:xfrm>
                <a:off x="5528731" y="3851275"/>
                <a:ext cx="181579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R[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0" name="Rectangle 468"/>
              <p:cNvSpPr>
                <a:spLocks noChangeArrowheads="1"/>
              </p:cNvSpPr>
              <p:nvPr/>
            </p:nvSpPr>
            <p:spPr bwMode="auto">
              <a:xfrm>
                <a:off x="5724901" y="3870325"/>
                <a:ext cx="108623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%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1" name="Rectangle 469"/>
              <p:cNvSpPr>
                <a:spLocks noChangeArrowheads="1"/>
              </p:cNvSpPr>
              <p:nvPr/>
            </p:nvSpPr>
            <p:spPr bwMode="auto">
              <a:xfrm>
                <a:off x="5834849" y="3870325"/>
                <a:ext cx="323218" cy="1974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rax</a:t>
                </a: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2" name="Rectangle 470"/>
              <p:cNvSpPr>
                <a:spLocks noChangeArrowheads="1"/>
              </p:cNvSpPr>
              <p:nvPr/>
            </p:nvSpPr>
            <p:spPr bwMode="auto">
              <a:xfrm>
                <a:off x="6144802" y="3851275"/>
                <a:ext cx="100517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] 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3" name="Rectangle 471"/>
              <p:cNvSpPr>
                <a:spLocks noChangeArrowheads="1"/>
              </p:cNvSpPr>
              <p:nvPr/>
            </p:nvSpPr>
            <p:spPr bwMode="auto">
              <a:xfrm>
                <a:off x="6276123" y="3844925"/>
                <a:ext cx="162124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Wingdings 3" pitchFamily="18" charset="2"/>
                    <a:ea typeface="+mn-ea"/>
                    <a:cs typeface="+mn-cs"/>
                  </a:rPr>
                  <a:t>f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4" name="Rectangle 472"/>
              <p:cNvSpPr>
                <a:spLocks noChangeArrowheads="1"/>
              </p:cNvSpPr>
              <p:nvPr/>
            </p:nvSpPr>
            <p:spPr bwMode="auto">
              <a:xfrm>
                <a:off x="6457702" y="3851275"/>
                <a:ext cx="100517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3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5" name="Rectangle 473"/>
              <p:cNvSpPr>
                <a:spLocks noChangeArrowheads="1"/>
              </p:cNvSpPr>
              <p:nvPr/>
            </p:nvSpPr>
            <p:spPr bwMode="auto">
              <a:xfrm>
                <a:off x="4690549" y="3422650"/>
                <a:ext cx="1947110" cy="685800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6" name="Rectangle 474"/>
              <p:cNvSpPr>
                <a:spLocks noChangeArrowheads="1"/>
              </p:cNvSpPr>
              <p:nvPr/>
            </p:nvSpPr>
            <p:spPr bwMode="auto">
              <a:xfrm>
                <a:off x="5606550" y="3487738"/>
                <a:ext cx="136256" cy="2215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E</a:t>
                </a: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7" name="Rectangle 475"/>
              <p:cNvSpPr>
                <a:spLocks noChangeArrowheads="1"/>
              </p:cNvSpPr>
              <p:nvPr/>
            </p:nvSpPr>
            <p:spPr bwMode="auto">
              <a:xfrm>
                <a:off x="5468745" y="3803650"/>
                <a:ext cx="1168915" cy="306388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8" name="Rectangle 476"/>
              <p:cNvSpPr>
                <a:spLocks noChangeArrowheads="1"/>
              </p:cNvSpPr>
              <p:nvPr/>
            </p:nvSpPr>
            <p:spPr bwMode="auto">
              <a:xfrm>
                <a:off x="5528731" y="3851275"/>
                <a:ext cx="181579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R[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09" name="Rectangle 477"/>
              <p:cNvSpPr>
                <a:spLocks noChangeArrowheads="1"/>
              </p:cNvSpPr>
              <p:nvPr/>
            </p:nvSpPr>
            <p:spPr bwMode="auto">
              <a:xfrm>
                <a:off x="5724901" y="3870325"/>
                <a:ext cx="108623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%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10" name="Rectangle 478"/>
              <p:cNvSpPr>
                <a:spLocks noChangeArrowheads="1"/>
              </p:cNvSpPr>
              <p:nvPr/>
            </p:nvSpPr>
            <p:spPr bwMode="auto">
              <a:xfrm>
                <a:off x="5834849" y="3870325"/>
                <a:ext cx="323218" cy="1974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rax</a:t>
                </a: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11" name="Rectangle 479"/>
              <p:cNvSpPr>
                <a:spLocks noChangeArrowheads="1"/>
              </p:cNvSpPr>
              <p:nvPr/>
            </p:nvSpPr>
            <p:spPr bwMode="auto">
              <a:xfrm>
                <a:off x="6144802" y="3851275"/>
                <a:ext cx="100517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] 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12" name="Rectangle 480"/>
              <p:cNvSpPr>
                <a:spLocks noChangeArrowheads="1"/>
              </p:cNvSpPr>
              <p:nvPr/>
            </p:nvSpPr>
            <p:spPr bwMode="auto">
              <a:xfrm>
                <a:off x="6276123" y="3844925"/>
                <a:ext cx="162124" cy="1920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Wingdings 3" pitchFamily="18" charset="2"/>
                    <a:ea typeface="+mn-ea"/>
                    <a:cs typeface="+mn-cs"/>
                  </a:rPr>
                  <a:t>f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313" name="Rectangle 481"/>
              <p:cNvSpPr>
                <a:spLocks noChangeArrowheads="1"/>
              </p:cNvSpPr>
              <p:nvPr/>
            </p:nvSpPr>
            <p:spPr bwMode="auto">
              <a:xfrm>
                <a:off x="6457702" y="3851275"/>
                <a:ext cx="99387" cy="1938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3</a:t>
                </a:r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20" name="Freeform 319"/>
            <p:cNvSpPr/>
            <p:nvPr/>
          </p:nvSpPr>
          <p:spPr bwMode="auto">
            <a:xfrm>
              <a:off x="6621517" y="3957144"/>
              <a:ext cx="1671145" cy="2361106"/>
            </a:xfrm>
            <a:custGeom>
              <a:avLst/>
              <a:gdLst>
                <a:gd name="connsiteX0" fmla="*/ 0 w 1671145"/>
                <a:gd name="connsiteY0" fmla="*/ 0 h 2286000"/>
                <a:gd name="connsiteX1" fmla="*/ 1324304 w 1671145"/>
                <a:gd name="connsiteY1" fmla="*/ 441434 h 2286000"/>
                <a:gd name="connsiteX2" fmla="*/ 1450428 w 1671145"/>
                <a:gd name="connsiteY2" fmla="*/ 1655379 h 2286000"/>
                <a:gd name="connsiteX3" fmla="*/ 0 w 1671145"/>
                <a:gd name="connsiteY3" fmla="*/ 2286000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1145" h="2286000">
                  <a:moveTo>
                    <a:pt x="0" y="0"/>
                  </a:moveTo>
                  <a:cubicBezTo>
                    <a:pt x="541283" y="82769"/>
                    <a:pt x="1082566" y="165538"/>
                    <a:pt x="1324304" y="441434"/>
                  </a:cubicBezTo>
                  <a:cubicBezTo>
                    <a:pt x="1566042" y="717331"/>
                    <a:pt x="1671145" y="1347951"/>
                    <a:pt x="1450428" y="1655379"/>
                  </a:cubicBezTo>
                  <a:cubicBezTo>
                    <a:pt x="1229711" y="1962807"/>
                    <a:pt x="0" y="2286000"/>
                    <a:pt x="0" y="2286000"/>
                  </a:cubicBezTo>
                </a:path>
              </a:pathLst>
            </a:custGeom>
            <a:noFill/>
            <a:ln w="317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vert="horz" wrap="square" lIns="45720" tIns="45720" rIns="4572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21" name="Freeform 320"/>
            <p:cNvSpPr/>
            <p:nvPr/>
          </p:nvSpPr>
          <p:spPr bwMode="auto">
            <a:xfrm>
              <a:off x="6623051" y="4559300"/>
              <a:ext cx="1371600" cy="1606550"/>
            </a:xfrm>
            <a:custGeom>
              <a:avLst/>
              <a:gdLst>
                <a:gd name="connsiteX0" fmla="*/ 0 w 1671145"/>
                <a:gd name="connsiteY0" fmla="*/ 0 h 2286000"/>
                <a:gd name="connsiteX1" fmla="*/ 1324304 w 1671145"/>
                <a:gd name="connsiteY1" fmla="*/ 441434 h 2286000"/>
                <a:gd name="connsiteX2" fmla="*/ 1450428 w 1671145"/>
                <a:gd name="connsiteY2" fmla="*/ 1655379 h 2286000"/>
                <a:gd name="connsiteX3" fmla="*/ 0 w 1671145"/>
                <a:gd name="connsiteY3" fmla="*/ 2286000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1145" h="2286000">
                  <a:moveTo>
                    <a:pt x="0" y="0"/>
                  </a:moveTo>
                  <a:cubicBezTo>
                    <a:pt x="541283" y="82769"/>
                    <a:pt x="1082566" y="165538"/>
                    <a:pt x="1324304" y="441434"/>
                  </a:cubicBezTo>
                  <a:cubicBezTo>
                    <a:pt x="1566042" y="717331"/>
                    <a:pt x="1671145" y="1347951"/>
                    <a:pt x="1450428" y="1655379"/>
                  </a:cubicBezTo>
                  <a:cubicBezTo>
                    <a:pt x="1229711" y="1962807"/>
                    <a:pt x="0" y="2286000"/>
                    <a:pt x="0" y="2286000"/>
                  </a:cubicBezTo>
                </a:path>
              </a:pathLst>
            </a:custGeom>
            <a:noFill/>
            <a:ln w="31750" cap="flat" cmpd="sng" algn="ctr">
              <a:solidFill>
                <a:srgbClr val="008000"/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vert="horz" wrap="square" lIns="45720" tIns="45720" rIns="4572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322" name="Freeform 321"/>
            <p:cNvSpPr/>
            <p:nvPr/>
          </p:nvSpPr>
          <p:spPr bwMode="auto">
            <a:xfrm>
              <a:off x="6623050" y="5321300"/>
              <a:ext cx="685799" cy="692150"/>
            </a:xfrm>
            <a:custGeom>
              <a:avLst/>
              <a:gdLst>
                <a:gd name="connsiteX0" fmla="*/ 0 w 1671145"/>
                <a:gd name="connsiteY0" fmla="*/ 0 h 2286000"/>
                <a:gd name="connsiteX1" fmla="*/ 1324304 w 1671145"/>
                <a:gd name="connsiteY1" fmla="*/ 441434 h 2286000"/>
                <a:gd name="connsiteX2" fmla="*/ 1450428 w 1671145"/>
                <a:gd name="connsiteY2" fmla="*/ 1655379 h 2286000"/>
                <a:gd name="connsiteX3" fmla="*/ 0 w 1671145"/>
                <a:gd name="connsiteY3" fmla="*/ 2286000 h 228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1145" h="2286000">
                  <a:moveTo>
                    <a:pt x="0" y="0"/>
                  </a:moveTo>
                  <a:cubicBezTo>
                    <a:pt x="541283" y="82769"/>
                    <a:pt x="1082566" y="165538"/>
                    <a:pt x="1324304" y="441434"/>
                  </a:cubicBezTo>
                  <a:cubicBezTo>
                    <a:pt x="1566042" y="717331"/>
                    <a:pt x="1671145" y="1347951"/>
                    <a:pt x="1450428" y="1655379"/>
                  </a:cubicBezTo>
                  <a:cubicBezTo>
                    <a:pt x="1229711" y="1962807"/>
                    <a:pt x="0" y="2286000"/>
                    <a:pt x="0" y="2286000"/>
                  </a:cubicBezTo>
                </a:path>
              </a:pathLst>
            </a:custGeom>
            <a:noFill/>
            <a:ln w="31750" cap="flat" cmpd="sng" algn="ctr">
              <a:solidFill>
                <a:schemeClr val="accent4">
                  <a:lumMod val="75000"/>
                  <a:lumOff val="25000"/>
                </a:schemeClr>
              </a:solidFill>
              <a:prstDash val="solid"/>
              <a:round/>
              <a:headEnd type="none" w="med" len="med"/>
              <a:tailEnd type="triangle" w="lg" len="med"/>
            </a:ln>
            <a:effectLst/>
          </p:spPr>
          <p:txBody>
            <a:bodyPr vert="horz" wrap="square" lIns="45720" tIns="45720" rIns="4572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739587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Example</a:t>
            </a:r>
          </a:p>
        </p:txBody>
      </p:sp>
      <p:sp>
        <p:nvSpPr>
          <p:cNvPr id="401421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290513" y="3581400"/>
            <a:ext cx="8294687" cy="2851150"/>
          </a:xfrm>
        </p:spPr>
        <p:txBody>
          <a:bodyPr/>
          <a:lstStyle/>
          <a:p>
            <a:r>
              <a:rPr lang="en-US" dirty="0"/>
              <a:t>System</a:t>
            </a:r>
          </a:p>
          <a:p>
            <a:pPr lvl="1"/>
            <a:r>
              <a:rPr lang="en-US" dirty="0"/>
              <a:t>Computation requires total of 300 picoseconds</a:t>
            </a:r>
          </a:p>
          <a:p>
            <a:pPr lvl="1"/>
            <a:r>
              <a:rPr lang="en-US" dirty="0"/>
              <a:t>Additional 20 picoseconds to save result in register</a:t>
            </a:r>
          </a:p>
          <a:p>
            <a:pPr lvl="1"/>
            <a:r>
              <a:rPr lang="en-US" dirty="0"/>
              <a:t>Must have clock cycle of at least 320 </a:t>
            </a:r>
            <a:r>
              <a:rPr lang="en-US" dirty="0" err="1"/>
              <a:t>ps</a:t>
            </a:r>
            <a:endParaRPr lang="en-US" dirty="0"/>
          </a:p>
        </p:txBody>
      </p:sp>
      <p:grpSp>
        <p:nvGrpSpPr>
          <p:cNvPr id="401411" name="Group 3"/>
          <p:cNvGrpSpPr>
            <a:grpSpLocks/>
          </p:cNvGrpSpPr>
          <p:nvPr/>
        </p:nvGrpSpPr>
        <p:grpSpPr bwMode="auto">
          <a:xfrm>
            <a:off x="1676400" y="1219200"/>
            <a:ext cx="6276975" cy="2238375"/>
            <a:chOff x="1639" y="994"/>
            <a:chExt cx="3954" cy="1410"/>
          </a:xfrm>
        </p:grpSpPr>
        <p:sp>
          <p:nvSpPr>
            <p:cNvPr id="401412" name="Rectangle 4"/>
            <p:cNvSpPr>
              <a:spLocks noChangeArrowheads="1"/>
            </p:cNvSpPr>
            <p:nvPr/>
          </p:nvSpPr>
          <p:spPr bwMode="auto">
            <a:xfrm>
              <a:off x="1931" y="1204"/>
              <a:ext cx="1576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Combinational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logic</a:t>
              </a:r>
            </a:p>
          </p:txBody>
        </p:sp>
        <p:sp>
          <p:nvSpPr>
            <p:cNvPr id="401413" name="Rectangle 5"/>
            <p:cNvSpPr>
              <a:spLocks noChangeArrowheads="1"/>
            </p:cNvSpPr>
            <p:nvPr/>
          </p:nvSpPr>
          <p:spPr bwMode="auto">
            <a:xfrm>
              <a:off x="3803" y="1204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R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e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g</a:t>
              </a:r>
            </a:p>
          </p:txBody>
        </p:sp>
        <p:sp>
          <p:nvSpPr>
            <p:cNvPr id="401414" name="Rectangle 6"/>
            <p:cNvSpPr>
              <a:spLocks noChangeArrowheads="1"/>
            </p:cNvSpPr>
            <p:nvPr/>
          </p:nvSpPr>
          <p:spPr bwMode="auto">
            <a:xfrm>
              <a:off x="2506" y="994"/>
              <a:ext cx="49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300 ps</a:t>
              </a:r>
            </a:p>
          </p:txBody>
        </p:sp>
        <p:sp>
          <p:nvSpPr>
            <p:cNvPr id="401415" name="Rectangle 7"/>
            <p:cNvSpPr>
              <a:spLocks noChangeArrowheads="1"/>
            </p:cNvSpPr>
            <p:nvPr/>
          </p:nvSpPr>
          <p:spPr bwMode="auto">
            <a:xfrm>
              <a:off x="3646" y="994"/>
              <a:ext cx="4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20 ps</a:t>
              </a:r>
            </a:p>
          </p:txBody>
        </p:sp>
        <p:sp>
          <p:nvSpPr>
            <p:cNvPr id="401416" name="Line 8"/>
            <p:cNvSpPr>
              <a:spLocks noChangeShapeType="1"/>
            </p:cNvSpPr>
            <p:nvPr/>
          </p:nvSpPr>
          <p:spPr bwMode="auto">
            <a:xfrm>
              <a:off x="1639" y="1584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1417" name="Line 9"/>
            <p:cNvSpPr>
              <a:spLocks noChangeShapeType="1"/>
            </p:cNvSpPr>
            <p:nvPr/>
          </p:nvSpPr>
          <p:spPr bwMode="auto">
            <a:xfrm>
              <a:off x="3511" y="1584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1418" name="Line 10"/>
            <p:cNvSpPr>
              <a:spLocks noChangeShapeType="1"/>
            </p:cNvSpPr>
            <p:nvPr/>
          </p:nvSpPr>
          <p:spPr bwMode="auto">
            <a:xfrm>
              <a:off x="3895" y="201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1419" name="Rectangle 11"/>
            <p:cNvSpPr>
              <a:spLocks noChangeArrowheads="1"/>
            </p:cNvSpPr>
            <p:nvPr/>
          </p:nvSpPr>
          <p:spPr bwMode="auto">
            <a:xfrm>
              <a:off x="3666" y="2194"/>
              <a:ext cx="433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Clock</a:t>
              </a:r>
            </a:p>
          </p:txBody>
        </p:sp>
        <p:sp>
          <p:nvSpPr>
            <p:cNvPr id="401420" name="Rectangle 12"/>
            <p:cNvSpPr>
              <a:spLocks noChangeArrowheads="1"/>
            </p:cNvSpPr>
            <p:nvPr/>
          </p:nvSpPr>
          <p:spPr bwMode="auto">
            <a:xfrm>
              <a:off x="4023" y="1426"/>
              <a:ext cx="1570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0" dirty="0">
                  <a:latin typeface="Arial" charset="0"/>
                </a:rPr>
                <a:t>Delay = 320 </a:t>
              </a:r>
              <a:r>
                <a:rPr lang="en-US" sz="1600" b="0" dirty="0" err="1">
                  <a:latin typeface="Arial" charset="0"/>
                </a:rPr>
                <a:t>ps</a:t>
              </a:r>
              <a:endParaRPr lang="en-US" sz="1600" b="0" dirty="0">
                <a:latin typeface="Arial" charset="0"/>
              </a:endParaRPr>
            </a:p>
            <a:p>
              <a:pPr algn="l">
                <a:lnSpc>
                  <a:spcPct val="100000"/>
                </a:lnSpc>
              </a:pPr>
              <a:r>
                <a:rPr lang="en-US" sz="1600" b="0" dirty="0">
                  <a:latin typeface="Arial" charset="0"/>
                </a:rPr>
                <a:t>Throughput = 3.12 GIPS</a:t>
              </a:r>
            </a:p>
          </p:txBody>
        </p:sp>
      </p:grp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0" y="266700"/>
            <a:ext cx="3622675" cy="1123950"/>
          </a:xfrm>
        </p:spPr>
        <p:txBody>
          <a:bodyPr/>
          <a:lstStyle/>
          <a:p>
            <a:pPr algn="r"/>
            <a:r>
              <a:rPr lang="en-US" dirty="0"/>
              <a:t>Implementing Forwarding</a:t>
            </a:r>
          </a:p>
        </p:txBody>
      </p:sp>
      <p:sp>
        <p:nvSpPr>
          <p:cNvPr id="453635" name="Rectangle 3"/>
          <p:cNvSpPr>
            <a:spLocks noGrp="1" noChangeArrowheads="1"/>
          </p:cNvSpPr>
          <p:nvPr>
            <p:ph idx="1"/>
          </p:nvPr>
        </p:nvSpPr>
        <p:spPr>
          <a:xfrm>
            <a:off x="5029200" y="1485900"/>
            <a:ext cx="4102100" cy="5137150"/>
          </a:xfrm>
        </p:spPr>
        <p:txBody>
          <a:bodyPr/>
          <a:lstStyle/>
          <a:p>
            <a:pPr lvl="1"/>
            <a:r>
              <a:rPr lang="en-US"/>
              <a:t>Add additional feedback paths from E, M, and W pipeline registers into decode stage</a:t>
            </a:r>
          </a:p>
          <a:p>
            <a:pPr lvl="1"/>
            <a:r>
              <a:rPr lang="en-US"/>
              <a:t>Create logic blocks to select from multiple sources for valA and valB in decode stage</a:t>
            </a:r>
          </a:p>
        </p:txBody>
      </p:sp>
      <p:pic>
        <p:nvPicPr>
          <p:cNvPr id="45363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6350" y="374650"/>
            <a:ext cx="5545138" cy="5985756"/>
          </a:xfrm>
          <a:prstGeom prst="rect">
            <a:avLst/>
          </a:prstGeom>
          <a:noFill/>
          <a:ln w="19050" cap="flat" cmpd="sng">
            <a:noFill/>
            <a:prstDash val="solid"/>
            <a:miter lim="800000"/>
            <a:headEnd type="none" w="med" len="med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472766801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50" name="Rectangle 6"/>
          <p:cNvSpPr>
            <a:spLocks noGrp="1" noChangeArrowheads="1"/>
          </p:cNvSpPr>
          <p:nvPr>
            <p:ph type="title"/>
          </p:nvPr>
        </p:nvSpPr>
        <p:spPr>
          <a:xfrm>
            <a:off x="404813" y="204787"/>
            <a:ext cx="8704262" cy="779463"/>
          </a:xfrm>
        </p:spPr>
        <p:txBody>
          <a:bodyPr/>
          <a:lstStyle/>
          <a:p>
            <a:r>
              <a:rPr lang="en-US" dirty="0"/>
              <a:t>Implementing Forwarding</a:t>
            </a:r>
          </a:p>
        </p:txBody>
      </p:sp>
      <p:sp>
        <p:nvSpPr>
          <p:cNvPr id="466949" name="Text Box 5"/>
          <p:cNvSpPr txBox="1">
            <a:spLocks noChangeArrowheads="1"/>
          </p:cNvSpPr>
          <p:nvPr/>
        </p:nvSpPr>
        <p:spPr bwMode="auto">
          <a:xfrm>
            <a:off x="3886200" y="1066800"/>
            <a:ext cx="5245100" cy="424815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## What should be the A value?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d_valA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= [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# Use incremented PC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D_icode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in { ICALL, IJXX } :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D_valP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# Forward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valE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from execute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d_srcA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==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e_dstE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: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e_valE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;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# Forward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valM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from memory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d_srcA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==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M_dstM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: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m_valM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# Forward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valE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from memory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d_srcA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==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M_dstE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: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M_valE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;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# Forward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valM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from write back 	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d_srcA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==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W_dstM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: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W_valM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;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# Forward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valE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from write back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d_srcA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==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W_dstE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: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W_valE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# Use value read from register file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	1 :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d_rvalA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];</a:t>
            </a:r>
          </a:p>
        </p:txBody>
      </p:sp>
      <p:pic>
        <p:nvPicPr>
          <p:cNvPr id="466952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8450" y="755650"/>
            <a:ext cx="3511366" cy="5872163"/>
          </a:xfrm>
          <a:prstGeom prst="rect">
            <a:avLst/>
          </a:prstGeom>
          <a:noFill/>
          <a:ln w="19050" cap="flat" cmpd="sng">
            <a:noFill/>
            <a:prstDash val="solid"/>
            <a:miter lim="800000"/>
            <a:headEnd type="none" w="med" len="med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281360222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250" y="952610"/>
            <a:ext cx="7207250" cy="5562489"/>
          </a:xfrm>
          <a:prstGeom prst="rect">
            <a:avLst/>
          </a:prstGeom>
        </p:spPr>
      </p:pic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27038" y="204787"/>
            <a:ext cx="8704262" cy="779463"/>
          </a:xfrm>
        </p:spPr>
        <p:txBody>
          <a:bodyPr/>
          <a:lstStyle/>
          <a:p>
            <a:r>
              <a:rPr lang="en-US" dirty="0"/>
              <a:t>Limitation of Forwarding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3879850"/>
            <a:ext cx="4357687" cy="2552700"/>
          </a:xfrm>
        </p:spPr>
        <p:txBody>
          <a:bodyPr/>
          <a:lstStyle/>
          <a:p>
            <a:r>
              <a:rPr lang="en-US" dirty="0"/>
              <a:t>Load-use dependency</a:t>
            </a:r>
          </a:p>
          <a:p>
            <a:pPr lvl="1"/>
            <a:r>
              <a:rPr lang="en-US" dirty="0"/>
              <a:t>Value needed by end of decode stage in cycle 7</a:t>
            </a:r>
          </a:p>
          <a:p>
            <a:pPr lvl="1"/>
            <a:r>
              <a:rPr lang="en-US" dirty="0"/>
              <a:t>Value read from memory in memory stage of cycle 8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71269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250" y="766162"/>
            <a:ext cx="7305726" cy="6079138"/>
          </a:xfrm>
          <a:prstGeom prst="rect">
            <a:avLst/>
          </a:prstGeom>
        </p:spPr>
      </p:pic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27038" y="128587"/>
            <a:ext cx="8704262" cy="779463"/>
          </a:xfrm>
        </p:spPr>
        <p:txBody>
          <a:bodyPr/>
          <a:lstStyle/>
          <a:p>
            <a:r>
              <a:rPr lang="en-US" dirty="0"/>
              <a:t>Avoiding Load/Use Hazard</a:t>
            </a:r>
          </a:p>
        </p:txBody>
      </p:sp>
      <p:sp>
        <p:nvSpPr>
          <p:cNvPr id="452611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4032250"/>
            <a:ext cx="4357687" cy="2400300"/>
          </a:xfrm>
        </p:spPr>
        <p:txBody>
          <a:bodyPr/>
          <a:lstStyle/>
          <a:p>
            <a:pPr lvl="1"/>
            <a:r>
              <a:rPr lang="en-US" dirty="0"/>
              <a:t>Stall using instruction for one cycle</a:t>
            </a:r>
          </a:p>
          <a:p>
            <a:pPr lvl="1"/>
            <a:r>
              <a:rPr lang="en-US" dirty="0"/>
              <a:t>Can then pick up loaded value by forwarding from memory stage</a:t>
            </a:r>
          </a:p>
        </p:txBody>
      </p:sp>
    </p:spTree>
    <p:extLst>
      <p:ext uri="{BB962C8B-B14F-4D97-AF65-F5344CB8AC3E}">
        <p14:creationId xmlns:p14="http://schemas.microsoft.com/office/powerpoint/2010/main" val="128866588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468" name="Rectangle 788"/>
          <p:cNvSpPr>
            <a:spLocks noGrp="1" noChangeArrowheads="1"/>
          </p:cNvSpPr>
          <p:nvPr>
            <p:ph type="title"/>
          </p:nvPr>
        </p:nvSpPr>
        <p:spPr>
          <a:xfrm>
            <a:off x="427038" y="152400"/>
            <a:ext cx="8704262" cy="779463"/>
          </a:xfrm>
        </p:spPr>
        <p:txBody>
          <a:bodyPr/>
          <a:lstStyle/>
          <a:p>
            <a:r>
              <a:rPr lang="en-US"/>
              <a:t>Detecting Load/Use Hazard</a:t>
            </a:r>
          </a:p>
        </p:txBody>
      </p:sp>
      <p:graphicFrame>
        <p:nvGraphicFramePr>
          <p:cNvPr id="456488" name="Group 808"/>
          <p:cNvGraphicFramePr>
            <a:graphicFrameLocks noGrp="1"/>
          </p:cNvGraphicFramePr>
          <p:nvPr/>
        </p:nvGraphicFramePr>
        <p:xfrm>
          <a:off x="914400" y="5105400"/>
          <a:ext cx="6630988" cy="1050608"/>
        </p:xfrm>
        <a:graphic>
          <a:graphicData uri="http://schemas.openxmlformats.org/drawingml/2006/table">
            <a:tbl>
              <a:tblPr/>
              <a:tblGrid>
                <a:gridCol w="2363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Condition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Trigger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Load/Use Hazard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/>
                          <a:cs typeface="Courier New"/>
                        </a:rPr>
                        <a:t>E_icode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/>
                          <a:cs typeface="Courier New"/>
                        </a:rPr>
                        <a:t> in { IMRMOVQ, IPOPQ }  &amp;&amp;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/>
                          <a:cs typeface="Courier New"/>
                        </a:rPr>
                        <a:t>E_dstM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/>
                          <a:cs typeface="Courier New"/>
                        </a:rPr>
                        <a:t> in {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/>
                          <a:cs typeface="Courier New"/>
                        </a:rPr>
                        <a:t>d_srcA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/>
                          <a:cs typeface="Courier New"/>
                        </a:rPr>
                        <a:t>,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/>
                          <a:cs typeface="Courier New"/>
                        </a:rPr>
                        <a:t>d_srcB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/>
                          <a:cs typeface="Courier New"/>
                        </a:rPr>
                        <a:t> }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56529" name="Picture 84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886655"/>
            <a:ext cx="5357813" cy="3713089"/>
          </a:xfrm>
          <a:prstGeom prst="rect">
            <a:avLst/>
          </a:prstGeom>
          <a:noFill/>
          <a:ln w="19050" cap="flat" cmpd="sng">
            <a:noFill/>
            <a:prstDash val="solid"/>
            <a:miter lim="800000"/>
            <a:headEnd type="none" w="med" len="med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192009905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>
          <a:xfrm>
            <a:off x="427038" y="128587"/>
            <a:ext cx="8704262" cy="779463"/>
          </a:xfrm>
        </p:spPr>
        <p:txBody>
          <a:bodyPr/>
          <a:lstStyle/>
          <a:p>
            <a:r>
              <a:rPr lang="en-US" dirty="0"/>
              <a:t>Control for Load/Use Hazard</a:t>
            </a:r>
          </a:p>
        </p:txBody>
      </p:sp>
      <p:sp>
        <p:nvSpPr>
          <p:cNvPr id="462851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3352800"/>
            <a:ext cx="4357687" cy="3079750"/>
          </a:xfrm>
        </p:spPr>
        <p:txBody>
          <a:bodyPr/>
          <a:lstStyle/>
          <a:p>
            <a:pPr lvl="1"/>
            <a:r>
              <a:rPr lang="en-US"/>
              <a:t>Stall instructions in fetch and decode stages</a:t>
            </a:r>
          </a:p>
          <a:p>
            <a:pPr lvl="1"/>
            <a:r>
              <a:rPr lang="en-US"/>
              <a:t>Inject bubble into execute stage</a:t>
            </a:r>
          </a:p>
          <a:p>
            <a:pPr lvl="1"/>
            <a:endParaRPr lang="en-US"/>
          </a:p>
        </p:txBody>
      </p:sp>
      <p:grpSp>
        <p:nvGrpSpPr>
          <p:cNvPr id="463192" name="Group 344"/>
          <p:cNvGrpSpPr>
            <a:grpSpLocks/>
          </p:cNvGrpSpPr>
          <p:nvPr/>
        </p:nvGrpSpPr>
        <p:grpSpPr bwMode="auto">
          <a:xfrm>
            <a:off x="914400" y="762000"/>
            <a:ext cx="7326313" cy="2400300"/>
            <a:chOff x="576" y="432"/>
            <a:chExt cx="4615" cy="1512"/>
          </a:xfrm>
        </p:grpSpPr>
        <p:sp>
          <p:nvSpPr>
            <p:cNvPr id="462876" name="Rectangle 28"/>
            <p:cNvSpPr>
              <a:spLocks noChangeArrowheads="1"/>
            </p:cNvSpPr>
            <p:nvPr/>
          </p:nvSpPr>
          <p:spPr bwMode="auto">
            <a:xfrm>
              <a:off x="576" y="636"/>
              <a:ext cx="1388" cy="1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877" name="Rectangle 29"/>
            <p:cNvSpPr>
              <a:spLocks noChangeArrowheads="1"/>
            </p:cNvSpPr>
            <p:nvPr/>
          </p:nvSpPr>
          <p:spPr bwMode="auto">
            <a:xfrm>
              <a:off x="659" y="661"/>
              <a:ext cx="469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0x000: 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878" name="Rectangle 30"/>
            <p:cNvSpPr>
              <a:spLocks noChangeArrowheads="1"/>
            </p:cNvSpPr>
            <p:nvPr/>
          </p:nvSpPr>
          <p:spPr bwMode="auto">
            <a:xfrm>
              <a:off x="1149" y="661"/>
              <a:ext cx="407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irmovq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879" name="Rectangle 31"/>
            <p:cNvSpPr>
              <a:spLocks noChangeArrowheads="1"/>
            </p:cNvSpPr>
            <p:nvPr/>
          </p:nvSpPr>
          <p:spPr bwMode="auto">
            <a:xfrm>
              <a:off x="1576" y="661"/>
              <a:ext cx="402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$128,%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880" name="Rectangle 32"/>
            <p:cNvSpPr>
              <a:spLocks noChangeArrowheads="1"/>
            </p:cNvSpPr>
            <p:nvPr/>
          </p:nvSpPr>
          <p:spPr bwMode="auto">
            <a:xfrm>
              <a:off x="1968" y="661"/>
              <a:ext cx="204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rdx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881" name="Rectangle 33"/>
            <p:cNvSpPr>
              <a:spLocks noChangeArrowheads="1"/>
            </p:cNvSpPr>
            <p:nvPr/>
          </p:nvSpPr>
          <p:spPr bwMode="auto">
            <a:xfrm>
              <a:off x="2250" y="432"/>
              <a:ext cx="245" cy="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882" name="Rectangle 34"/>
            <p:cNvSpPr>
              <a:spLocks noChangeArrowheads="1"/>
            </p:cNvSpPr>
            <p:nvPr/>
          </p:nvSpPr>
          <p:spPr bwMode="auto">
            <a:xfrm>
              <a:off x="2371" y="470"/>
              <a:ext cx="4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1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883" name="Rectangle 35"/>
            <p:cNvSpPr>
              <a:spLocks noChangeArrowheads="1"/>
            </p:cNvSpPr>
            <p:nvPr/>
          </p:nvSpPr>
          <p:spPr bwMode="auto">
            <a:xfrm>
              <a:off x="2495" y="432"/>
              <a:ext cx="245" cy="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884" name="Rectangle 36"/>
            <p:cNvSpPr>
              <a:spLocks noChangeArrowheads="1"/>
            </p:cNvSpPr>
            <p:nvPr/>
          </p:nvSpPr>
          <p:spPr bwMode="auto">
            <a:xfrm>
              <a:off x="2616" y="470"/>
              <a:ext cx="4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2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885" name="Rectangle 37"/>
            <p:cNvSpPr>
              <a:spLocks noChangeArrowheads="1"/>
            </p:cNvSpPr>
            <p:nvPr/>
          </p:nvSpPr>
          <p:spPr bwMode="auto">
            <a:xfrm>
              <a:off x="2740" y="432"/>
              <a:ext cx="245" cy="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886" name="Rectangle 38"/>
            <p:cNvSpPr>
              <a:spLocks noChangeArrowheads="1"/>
            </p:cNvSpPr>
            <p:nvPr/>
          </p:nvSpPr>
          <p:spPr bwMode="auto">
            <a:xfrm>
              <a:off x="2861" y="470"/>
              <a:ext cx="4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3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887" name="Rectangle 39"/>
            <p:cNvSpPr>
              <a:spLocks noChangeArrowheads="1"/>
            </p:cNvSpPr>
            <p:nvPr/>
          </p:nvSpPr>
          <p:spPr bwMode="auto">
            <a:xfrm>
              <a:off x="2985" y="432"/>
              <a:ext cx="245" cy="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888" name="Rectangle 40"/>
            <p:cNvSpPr>
              <a:spLocks noChangeArrowheads="1"/>
            </p:cNvSpPr>
            <p:nvPr/>
          </p:nvSpPr>
          <p:spPr bwMode="auto">
            <a:xfrm>
              <a:off x="3105" y="470"/>
              <a:ext cx="4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4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889" name="Rectangle 41"/>
            <p:cNvSpPr>
              <a:spLocks noChangeArrowheads="1"/>
            </p:cNvSpPr>
            <p:nvPr/>
          </p:nvSpPr>
          <p:spPr bwMode="auto">
            <a:xfrm>
              <a:off x="3230" y="432"/>
              <a:ext cx="245" cy="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890" name="Rectangle 42"/>
            <p:cNvSpPr>
              <a:spLocks noChangeArrowheads="1"/>
            </p:cNvSpPr>
            <p:nvPr/>
          </p:nvSpPr>
          <p:spPr bwMode="auto">
            <a:xfrm>
              <a:off x="3350" y="470"/>
              <a:ext cx="4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5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891" name="Rectangle 43"/>
            <p:cNvSpPr>
              <a:spLocks noChangeArrowheads="1"/>
            </p:cNvSpPr>
            <p:nvPr/>
          </p:nvSpPr>
          <p:spPr bwMode="auto">
            <a:xfrm>
              <a:off x="3475" y="432"/>
              <a:ext cx="245" cy="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892" name="Rectangle 44"/>
            <p:cNvSpPr>
              <a:spLocks noChangeArrowheads="1"/>
            </p:cNvSpPr>
            <p:nvPr/>
          </p:nvSpPr>
          <p:spPr bwMode="auto">
            <a:xfrm>
              <a:off x="3595" y="470"/>
              <a:ext cx="4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6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893" name="Rectangle 45"/>
            <p:cNvSpPr>
              <a:spLocks noChangeArrowheads="1"/>
            </p:cNvSpPr>
            <p:nvPr/>
          </p:nvSpPr>
          <p:spPr bwMode="auto">
            <a:xfrm>
              <a:off x="3720" y="432"/>
              <a:ext cx="245" cy="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894" name="Rectangle 46"/>
            <p:cNvSpPr>
              <a:spLocks noChangeArrowheads="1"/>
            </p:cNvSpPr>
            <p:nvPr/>
          </p:nvSpPr>
          <p:spPr bwMode="auto">
            <a:xfrm>
              <a:off x="3840" y="470"/>
              <a:ext cx="4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7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895" name="Rectangle 47"/>
            <p:cNvSpPr>
              <a:spLocks noChangeArrowheads="1"/>
            </p:cNvSpPr>
            <p:nvPr/>
          </p:nvSpPr>
          <p:spPr bwMode="auto">
            <a:xfrm>
              <a:off x="3965" y="432"/>
              <a:ext cx="245" cy="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896" name="Rectangle 48"/>
            <p:cNvSpPr>
              <a:spLocks noChangeArrowheads="1"/>
            </p:cNvSpPr>
            <p:nvPr/>
          </p:nvSpPr>
          <p:spPr bwMode="auto">
            <a:xfrm>
              <a:off x="4085" y="470"/>
              <a:ext cx="4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8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897" name="Rectangle 49"/>
            <p:cNvSpPr>
              <a:spLocks noChangeArrowheads="1"/>
            </p:cNvSpPr>
            <p:nvPr/>
          </p:nvSpPr>
          <p:spPr bwMode="auto">
            <a:xfrm>
              <a:off x="4210" y="432"/>
              <a:ext cx="245" cy="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898" name="Rectangle 50"/>
            <p:cNvSpPr>
              <a:spLocks noChangeArrowheads="1"/>
            </p:cNvSpPr>
            <p:nvPr/>
          </p:nvSpPr>
          <p:spPr bwMode="auto">
            <a:xfrm>
              <a:off x="4330" y="470"/>
              <a:ext cx="44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9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899" name="Rectangle 51"/>
            <p:cNvSpPr>
              <a:spLocks noChangeArrowheads="1"/>
            </p:cNvSpPr>
            <p:nvPr/>
          </p:nvSpPr>
          <p:spPr bwMode="auto">
            <a:xfrm>
              <a:off x="2250" y="63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900" name="Rectangle 52"/>
            <p:cNvSpPr>
              <a:spLocks noChangeArrowheads="1"/>
            </p:cNvSpPr>
            <p:nvPr/>
          </p:nvSpPr>
          <p:spPr bwMode="auto">
            <a:xfrm>
              <a:off x="2364" y="660"/>
              <a:ext cx="6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F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901" name="Rectangle 53"/>
            <p:cNvSpPr>
              <a:spLocks noChangeArrowheads="1"/>
            </p:cNvSpPr>
            <p:nvPr/>
          </p:nvSpPr>
          <p:spPr bwMode="auto">
            <a:xfrm>
              <a:off x="2495" y="63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902" name="Rectangle 54"/>
            <p:cNvSpPr>
              <a:spLocks noChangeArrowheads="1"/>
            </p:cNvSpPr>
            <p:nvPr/>
          </p:nvSpPr>
          <p:spPr bwMode="auto">
            <a:xfrm>
              <a:off x="2602" y="660"/>
              <a:ext cx="8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D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903" name="Rectangle 55"/>
            <p:cNvSpPr>
              <a:spLocks noChangeArrowheads="1"/>
            </p:cNvSpPr>
            <p:nvPr/>
          </p:nvSpPr>
          <p:spPr bwMode="auto">
            <a:xfrm>
              <a:off x="2740" y="63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904" name="Rectangle 56"/>
            <p:cNvSpPr>
              <a:spLocks noChangeArrowheads="1"/>
            </p:cNvSpPr>
            <p:nvPr/>
          </p:nvSpPr>
          <p:spPr bwMode="auto">
            <a:xfrm>
              <a:off x="2850" y="660"/>
              <a:ext cx="75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E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905" name="Rectangle 57"/>
            <p:cNvSpPr>
              <a:spLocks noChangeArrowheads="1"/>
            </p:cNvSpPr>
            <p:nvPr/>
          </p:nvSpPr>
          <p:spPr bwMode="auto">
            <a:xfrm>
              <a:off x="2985" y="63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906" name="Rectangle 58"/>
            <p:cNvSpPr>
              <a:spLocks noChangeArrowheads="1"/>
            </p:cNvSpPr>
            <p:nvPr/>
          </p:nvSpPr>
          <p:spPr bwMode="auto">
            <a:xfrm>
              <a:off x="3087" y="660"/>
              <a:ext cx="93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M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907" name="Rectangle 59"/>
            <p:cNvSpPr>
              <a:spLocks noChangeArrowheads="1"/>
            </p:cNvSpPr>
            <p:nvPr/>
          </p:nvSpPr>
          <p:spPr bwMode="auto">
            <a:xfrm>
              <a:off x="3475" y="80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908" name="Rectangle 60"/>
            <p:cNvSpPr>
              <a:spLocks noChangeArrowheads="1"/>
            </p:cNvSpPr>
            <p:nvPr/>
          </p:nvSpPr>
          <p:spPr bwMode="auto">
            <a:xfrm>
              <a:off x="3569" y="823"/>
              <a:ext cx="10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W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909" name="Rectangle 61"/>
            <p:cNvSpPr>
              <a:spLocks noChangeArrowheads="1"/>
            </p:cNvSpPr>
            <p:nvPr/>
          </p:nvSpPr>
          <p:spPr bwMode="auto">
            <a:xfrm>
              <a:off x="2250" y="63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910" name="Rectangle 62"/>
            <p:cNvSpPr>
              <a:spLocks noChangeArrowheads="1"/>
            </p:cNvSpPr>
            <p:nvPr/>
          </p:nvSpPr>
          <p:spPr bwMode="auto">
            <a:xfrm>
              <a:off x="2364" y="660"/>
              <a:ext cx="6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F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911" name="Rectangle 63"/>
            <p:cNvSpPr>
              <a:spLocks noChangeArrowheads="1"/>
            </p:cNvSpPr>
            <p:nvPr/>
          </p:nvSpPr>
          <p:spPr bwMode="auto">
            <a:xfrm>
              <a:off x="2495" y="63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912" name="Rectangle 64"/>
            <p:cNvSpPr>
              <a:spLocks noChangeArrowheads="1"/>
            </p:cNvSpPr>
            <p:nvPr/>
          </p:nvSpPr>
          <p:spPr bwMode="auto">
            <a:xfrm>
              <a:off x="2602" y="660"/>
              <a:ext cx="8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D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913" name="Rectangle 65"/>
            <p:cNvSpPr>
              <a:spLocks noChangeArrowheads="1"/>
            </p:cNvSpPr>
            <p:nvPr/>
          </p:nvSpPr>
          <p:spPr bwMode="auto">
            <a:xfrm>
              <a:off x="2740" y="63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914" name="Rectangle 66"/>
            <p:cNvSpPr>
              <a:spLocks noChangeArrowheads="1"/>
            </p:cNvSpPr>
            <p:nvPr/>
          </p:nvSpPr>
          <p:spPr bwMode="auto">
            <a:xfrm>
              <a:off x="2850" y="660"/>
              <a:ext cx="75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E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915" name="Rectangle 67"/>
            <p:cNvSpPr>
              <a:spLocks noChangeArrowheads="1"/>
            </p:cNvSpPr>
            <p:nvPr/>
          </p:nvSpPr>
          <p:spPr bwMode="auto">
            <a:xfrm>
              <a:off x="2985" y="63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916" name="Rectangle 68"/>
            <p:cNvSpPr>
              <a:spLocks noChangeArrowheads="1"/>
            </p:cNvSpPr>
            <p:nvPr/>
          </p:nvSpPr>
          <p:spPr bwMode="auto">
            <a:xfrm>
              <a:off x="3087" y="660"/>
              <a:ext cx="93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M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917" name="Rectangle 69"/>
            <p:cNvSpPr>
              <a:spLocks noChangeArrowheads="1"/>
            </p:cNvSpPr>
            <p:nvPr/>
          </p:nvSpPr>
          <p:spPr bwMode="auto">
            <a:xfrm>
              <a:off x="3475" y="80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918" name="Rectangle 70"/>
            <p:cNvSpPr>
              <a:spLocks noChangeArrowheads="1"/>
            </p:cNvSpPr>
            <p:nvPr/>
          </p:nvSpPr>
          <p:spPr bwMode="auto">
            <a:xfrm>
              <a:off x="3569" y="823"/>
              <a:ext cx="10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W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919" name="Rectangle 71"/>
            <p:cNvSpPr>
              <a:spLocks noChangeArrowheads="1"/>
            </p:cNvSpPr>
            <p:nvPr/>
          </p:nvSpPr>
          <p:spPr bwMode="auto">
            <a:xfrm>
              <a:off x="576" y="800"/>
              <a:ext cx="1388" cy="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920" name="Rectangle 72"/>
            <p:cNvSpPr>
              <a:spLocks noChangeArrowheads="1"/>
            </p:cNvSpPr>
            <p:nvPr/>
          </p:nvSpPr>
          <p:spPr bwMode="auto">
            <a:xfrm>
              <a:off x="690" y="825"/>
              <a:ext cx="407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0x00a: 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921" name="Rectangle 73"/>
            <p:cNvSpPr>
              <a:spLocks noChangeArrowheads="1"/>
            </p:cNvSpPr>
            <p:nvPr/>
          </p:nvSpPr>
          <p:spPr bwMode="auto">
            <a:xfrm>
              <a:off x="1149" y="825"/>
              <a:ext cx="407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irmovq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922" name="Rectangle 74"/>
            <p:cNvSpPr>
              <a:spLocks noChangeArrowheads="1"/>
            </p:cNvSpPr>
            <p:nvPr/>
          </p:nvSpPr>
          <p:spPr bwMode="auto">
            <a:xfrm>
              <a:off x="1642" y="825"/>
              <a:ext cx="26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$3,%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923" name="Rectangle 75"/>
            <p:cNvSpPr>
              <a:spLocks noChangeArrowheads="1"/>
            </p:cNvSpPr>
            <p:nvPr/>
          </p:nvSpPr>
          <p:spPr bwMode="auto">
            <a:xfrm>
              <a:off x="1903" y="825"/>
              <a:ext cx="204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rcx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924" name="Rectangle 76"/>
            <p:cNvSpPr>
              <a:spLocks noChangeArrowheads="1"/>
            </p:cNvSpPr>
            <p:nvPr/>
          </p:nvSpPr>
          <p:spPr bwMode="auto">
            <a:xfrm>
              <a:off x="2495" y="80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925" name="Rectangle 77"/>
            <p:cNvSpPr>
              <a:spLocks noChangeArrowheads="1"/>
            </p:cNvSpPr>
            <p:nvPr/>
          </p:nvSpPr>
          <p:spPr bwMode="auto">
            <a:xfrm>
              <a:off x="2609" y="823"/>
              <a:ext cx="6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F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926" name="Rectangle 78"/>
            <p:cNvSpPr>
              <a:spLocks noChangeArrowheads="1"/>
            </p:cNvSpPr>
            <p:nvPr/>
          </p:nvSpPr>
          <p:spPr bwMode="auto">
            <a:xfrm>
              <a:off x="2740" y="80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927" name="Rectangle 79"/>
            <p:cNvSpPr>
              <a:spLocks noChangeArrowheads="1"/>
            </p:cNvSpPr>
            <p:nvPr/>
          </p:nvSpPr>
          <p:spPr bwMode="auto">
            <a:xfrm>
              <a:off x="2847" y="823"/>
              <a:ext cx="8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D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928" name="Rectangle 80"/>
            <p:cNvSpPr>
              <a:spLocks noChangeArrowheads="1"/>
            </p:cNvSpPr>
            <p:nvPr/>
          </p:nvSpPr>
          <p:spPr bwMode="auto">
            <a:xfrm>
              <a:off x="2985" y="80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929" name="Rectangle 81"/>
            <p:cNvSpPr>
              <a:spLocks noChangeArrowheads="1"/>
            </p:cNvSpPr>
            <p:nvPr/>
          </p:nvSpPr>
          <p:spPr bwMode="auto">
            <a:xfrm>
              <a:off x="3095" y="823"/>
              <a:ext cx="75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E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930" name="Rectangle 82"/>
            <p:cNvSpPr>
              <a:spLocks noChangeArrowheads="1"/>
            </p:cNvSpPr>
            <p:nvPr/>
          </p:nvSpPr>
          <p:spPr bwMode="auto">
            <a:xfrm>
              <a:off x="3230" y="80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931" name="Rectangle 83"/>
            <p:cNvSpPr>
              <a:spLocks noChangeArrowheads="1"/>
            </p:cNvSpPr>
            <p:nvPr/>
          </p:nvSpPr>
          <p:spPr bwMode="auto">
            <a:xfrm>
              <a:off x="3332" y="823"/>
              <a:ext cx="93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M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932" name="Rectangle 84"/>
            <p:cNvSpPr>
              <a:spLocks noChangeArrowheads="1"/>
            </p:cNvSpPr>
            <p:nvPr/>
          </p:nvSpPr>
          <p:spPr bwMode="auto">
            <a:xfrm>
              <a:off x="3230" y="63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933" name="Rectangle 85"/>
            <p:cNvSpPr>
              <a:spLocks noChangeArrowheads="1"/>
            </p:cNvSpPr>
            <p:nvPr/>
          </p:nvSpPr>
          <p:spPr bwMode="auto">
            <a:xfrm>
              <a:off x="3324" y="660"/>
              <a:ext cx="10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W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934" name="Rectangle 86"/>
            <p:cNvSpPr>
              <a:spLocks noChangeArrowheads="1"/>
            </p:cNvSpPr>
            <p:nvPr/>
          </p:nvSpPr>
          <p:spPr bwMode="auto">
            <a:xfrm>
              <a:off x="2495" y="80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935" name="Rectangle 87"/>
            <p:cNvSpPr>
              <a:spLocks noChangeArrowheads="1"/>
            </p:cNvSpPr>
            <p:nvPr/>
          </p:nvSpPr>
          <p:spPr bwMode="auto">
            <a:xfrm>
              <a:off x="2609" y="823"/>
              <a:ext cx="6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F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936" name="Rectangle 88"/>
            <p:cNvSpPr>
              <a:spLocks noChangeArrowheads="1"/>
            </p:cNvSpPr>
            <p:nvPr/>
          </p:nvSpPr>
          <p:spPr bwMode="auto">
            <a:xfrm>
              <a:off x="2740" y="80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937" name="Rectangle 89"/>
            <p:cNvSpPr>
              <a:spLocks noChangeArrowheads="1"/>
            </p:cNvSpPr>
            <p:nvPr/>
          </p:nvSpPr>
          <p:spPr bwMode="auto">
            <a:xfrm>
              <a:off x="2847" y="823"/>
              <a:ext cx="8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D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938" name="Rectangle 90"/>
            <p:cNvSpPr>
              <a:spLocks noChangeArrowheads="1"/>
            </p:cNvSpPr>
            <p:nvPr/>
          </p:nvSpPr>
          <p:spPr bwMode="auto">
            <a:xfrm>
              <a:off x="2985" y="80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939" name="Rectangle 91"/>
            <p:cNvSpPr>
              <a:spLocks noChangeArrowheads="1"/>
            </p:cNvSpPr>
            <p:nvPr/>
          </p:nvSpPr>
          <p:spPr bwMode="auto">
            <a:xfrm>
              <a:off x="3095" y="823"/>
              <a:ext cx="75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E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940" name="Rectangle 92"/>
            <p:cNvSpPr>
              <a:spLocks noChangeArrowheads="1"/>
            </p:cNvSpPr>
            <p:nvPr/>
          </p:nvSpPr>
          <p:spPr bwMode="auto">
            <a:xfrm>
              <a:off x="3230" y="80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941" name="Rectangle 93"/>
            <p:cNvSpPr>
              <a:spLocks noChangeArrowheads="1"/>
            </p:cNvSpPr>
            <p:nvPr/>
          </p:nvSpPr>
          <p:spPr bwMode="auto">
            <a:xfrm>
              <a:off x="3332" y="823"/>
              <a:ext cx="93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M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942" name="Rectangle 94"/>
            <p:cNvSpPr>
              <a:spLocks noChangeArrowheads="1"/>
            </p:cNvSpPr>
            <p:nvPr/>
          </p:nvSpPr>
          <p:spPr bwMode="auto">
            <a:xfrm>
              <a:off x="3230" y="63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943" name="Rectangle 95"/>
            <p:cNvSpPr>
              <a:spLocks noChangeArrowheads="1"/>
            </p:cNvSpPr>
            <p:nvPr/>
          </p:nvSpPr>
          <p:spPr bwMode="auto">
            <a:xfrm>
              <a:off x="3324" y="660"/>
              <a:ext cx="10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W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944" name="Rectangle 96"/>
            <p:cNvSpPr>
              <a:spLocks noChangeArrowheads="1"/>
            </p:cNvSpPr>
            <p:nvPr/>
          </p:nvSpPr>
          <p:spPr bwMode="auto">
            <a:xfrm>
              <a:off x="576" y="963"/>
              <a:ext cx="1388" cy="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945" name="Rectangle 97"/>
            <p:cNvSpPr>
              <a:spLocks noChangeArrowheads="1"/>
            </p:cNvSpPr>
            <p:nvPr/>
          </p:nvSpPr>
          <p:spPr bwMode="auto">
            <a:xfrm>
              <a:off x="690" y="988"/>
              <a:ext cx="407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0x014: 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946" name="Rectangle 98"/>
            <p:cNvSpPr>
              <a:spLocks noChangeArrowheads="1"/>
            </p:cNvSpPr>
            <p:nvPr/>
          </p:nvSpPr>
          <p:spPr bwMode="auto">
            <a:xfrm>
              <a:off x="1149" y="988"/>
              <a:ext cx="407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rmmovq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947" name="Rectangle 99"/>
            <p:cNvSpPr>
              <a:spLocks noChangeArrowheads="1"/>
            </p:cNvSpPr>
            <p:nvPr/>
          </p:nvSpPr>
          <p:spPr bwMode="auto">
            <a:xfrm>
              <a:off x="1575" y="988"/>
              <a:ext cx="67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%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948" name="Rectangle 100"/>
            <p:cNvSpPr>
              <a:spLocks noChangeArrowheads="1"/>
            </p:cNvSpPr>
            <p:nvPr/>
          </p:nvSpPr>
          <p:spPr bwMode="auto">
            <a:xfrm>
              <a:off x="1641" y="988"/>
              <a:ext cx="204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rcx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949" name="Rectangle 101"/>
            <p:cNvSpPr>
              <a:spLocks noChangeArrowheads="1"/>
            </p:cNvSpPr>
            <p:nvPr/>
          </p:nvSpPr>
          <p:spPr bwMode="auto">
            <a:xfrm>
              <a:off x="1838" y="988"/>
              <a:ext cx="335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, 0(%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950" name="Rectangle 102"/>
            <p:cNvSpPr>
              <a:spLocks noChangeArrowheads="1"/>
            </p:cNvSpPr>
            <p:nvPr/>
          </p:nvSpPr>
          <p:spPr bwMode="auto">
            <a:xfrm>
              <a:off x="2165" y="988"/>
              <a:ext cx="204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rdx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951" name="Rectangle 103"/>
            <p:cNvSpPr>
              <a:spLocks noChangeArrowheads="1"/>
            </p:cNvSpPr>
            <p:nvPr/>
          </p:nvSpPr>
          <p:spPr bwMode="auto">
            <a:xfrm>
              <a:off x="2361" y="988"/>
              <a:ext cx="67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)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952" name="Rectangle 104"/>
            <p:cNvSpPr>
              <a:spLocks noChangeArrowheads="1"/>
            </p:cNvSpPr>
            <p:nvPr/>
          </p:nvSpPr>
          <p:spPr bwMode="auto">
            <a:xfrm>
              <a:off x="2740" y="963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953" name="Rectangle 105"/>
            <p:cNvSpPr>
              <a:spLocks noChangeArrowheads="1"/>
            </p:cNvSpPr>
            <p:nvPr/>
          </p:nvSpPr>
          <p:spPr bwMode="auto">
            <a:xfrm>
              <a:off x="2854" y="987"/>
              <a:ext cx="6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F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954" name="Rectangle 106"/>
            <p:cNvSpPr>
              <a:spLocks noChangeArrowheads="1"/>
            </p:cNvSpPr>
            <p:nvPr/>
          </p:nvSpPr>
          <p:spPr bwMode="auto">
            <a:xfrm>
              <a:off x="2985" y="963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955" name="Rectangle 107"/>
            <p:cNvSpPr>
              <a:spLocks noChangeArrowheads="1"/>
            </p:cNvSpPr>
            <p:nvPr/>
          </p:nvSpPr>
          <p:spPr bwMode="auto">
            <a:xfrm>
              <a:off x="3092" y="987"/>
              <a:ext cx="8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D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956" name="Rectangle 108"/>
            <p:cNvSpPr>
              <a:spLocks noChangeArrowheads="1"/>
            </p:cNvSpPr>
            <p:nvPr/>
          </p:nvSpPr>
          <p:spPr bwMode="auto">
            <a:xfrm>
              <a:off x="3230" y="963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957" name="Rectangle 109"/>
            <p:cNvSpPr>
              <a:spLocks noChangeArrowheads="1"/>
            </p:cNvSpPr>
            <p:nvPr/>
          </p:nvSpPr>
          <p:spPr bwMode="auto">
            <a:xfrm>
              <a:off x="3340" y="987"/>
              <a:ext cx="75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E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958" name="Rectangle 110"/>
            <p:cNvSpPr>
              <a:spLocks noChangeArrowheads="1"/>
            </p:cNvSpPr>
            <p:nvPr/>
          </p:nvSpPr>
          <p:spPr bwMode="auto">
            <a:xfrm>
              <a:off x="3475" y="963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959" name="Rectangle 111"/>
            <p:cNvSpPr>
              <a:spLocks noChangeArrowheads="1"/>
            </p:cNvSpPr>
            <p:nvPr/>
          </p:nvSpPr>
          <p:spPr bwMode="auto">
            <a:xfrm>
              <a:off x="3576" y="987"/>
              <a:ext cx="93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M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960" name="Rectangle 112"/>
            <p:cNvSpPr>
              <a:spLocks noChangeArrowheads="1"/>
            </p:cNvSpPr>
            <p:nvPr/>
          </p:nvSpPr>
          <p:spPr bwMode="auto">
            <a:xfrm>
              <a:off x="3720" y="963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961" name="Rectangle 113"/>
            <p:cNvSpPr>
              <a:spLocks noChangeArrowheads="1"/>
            </p:cNvSpPr>
            <p:nvPr/>
          </p:nvSpPr>
          <p:spPr bwMode="auto">
            <a:xfrm>
              <a:off x="3814" y="987"/>
              <a:ext cx="10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W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962" name="Rectangle 114"/>
            <p:cNvSpPr>
              <a:spLocks noChangeArrowheads="1"/>
            </p:cNvSpPr>
            <p:nvPr/>
          </p:nvSpPr>
          <p:spPr bwMode="auto">
            <a:xfrm>
              <a:off x="2740" y="963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963" name="Rectangle 115"/>
            <p:cNvSpPr>
              <a:spLocks noChangeArrowheads="1"/>
            </p:cNvSpPr>
            <p:nvPr/>
          </p:nvSpPr>
          <p:spPr bwMode="auto">
            <a:xfrm>
              <a:off x="2854" y="987"/>
              <a:ext cx="6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F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964" name="Rectangle 116"/>
            <p:cNvSpPr>
              <a:spLocks noChangeArrowheads="1"/>
            </p:cNvSpPr>
            <p:nvPr/>
          </p:nvSpPr>
          <p:spPr bwMode="auto">
            <a:xfrm>
              <a:off x="2985" y="963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965" name="Rectangle 117"/>
            <p:cNvSpPr>
              <a:spLocks noChangeArrowheads="1"/>
            </p:cNvSpPr>
            <p:nvPr/>
          </p:nvSpPr>
          <p:spPr bwMode="auto">
            <a:xfrm>
              <a:off x="3092" y="987"/>
              <a:ext cx="8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D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966" name="Rectangle 118"/>
            <p:cNvSpPr>
              <a:spLocks noChangeArrowheads="1"/>
            </p:cNvSpPr>
            <p:nvPr/>
          </p:nvSpPr>
          <p:spPr bwMode="auto">
            <a:xfrm>
              <a:off x="3230" y="963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967" name="Rectangle 119"/>
            <p:cNvSpPr>
              <a:spLocks noChangeArrowheads="1"/>
            </p:cNvSpPr>
            <p:nvPr/>
          </p:nvSpPr>
          <p:spPr bwMode="auto">
            <a:xfrm>
              <a:off x="3340" y="987"/>
              <a:ext cx="75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E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968" name="Rectangle 120"/>
            <p:cNvSpPr>
              <a:spLocks noChangeArrowheads="1"/>
            </p:cNvSpPr>
            <p:nvPr/>
          </p:nvSpPr>
          <p:spPr bwMode="auto">
            <a:xfrm>
              <a:off x="3475" y="963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969" name="Rectangle 121"/>
            <p:cNvSpPr>
              <a:spLocks noChangeArrowheads="1"/>
            </p:cNvSpPr>
            <p:nvPr/>
          </p:nvSpPr>
          <p:spPr bwMode="auto">
            <a:xfrm>
              <a:off x="3576" y="987"/>
              <a:ext cx="93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M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970" name="Rectangle 122"/>
            <p:cNvSpPr>
              <a:spLocks noChangeArrowheads="1"/>
            </p:cNvSpPr>
            <p:nvPr/>
          </p:nvSpPr>
          <p:spPr bwMode="auto">
            <a:xfrm>
              <a:off x="3720" y="963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971" name="Rectangle 123"/>
            <p:cNvSpPr>
              <a:spLocks noChangeArrowheads="1"/>
            </p:cNvSpPr>
            <p:nvPr/>
          </p:nvSpPr>
          <p:spPr bwMode="auto">
            <a:xfrm>
              <a:off x="3814" y="987"/>
              <a:ext cx="10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W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972" name="Rectangle 124"/>
            <p:cNvSpPr>
              <a:spLocks noChangeArrowheads="1"/>
            </p:cNvSpPr>
            <p:nvPr/>
          </p:nvSpPr>
          <p:spPr bwMode="auto">
            <a:xfrm>
              <a:off x="576" y="1126"/>
              <a:ext cx="1388" cy="1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973" name="Rectangle 125"/>
            <p:cNvSpPr>
              <a:spLocks noChangeArrowheads="1"/>
            </p:cNvSpPr>
            <p:nvPr/>
          </p:nvSpPr>
          <p:spPr bwMode="auto">
            <a:xfrm>
              <a:off x="690" y="1151"/>
              <a:ext cx="407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0x01e: 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974" name="Rectangle 126"/>
            <p:cNvSpPr>
              <a:spLocks noChangeArrowheads="1"/>
            </p:cNvSpPr>
            <p:nvPr/>
          </p:nvSpPr>
          <p:spPr bwMode="auto">
            <a:xfrm>
              <a:off x="1149" y="1151"/>
              <a:ext cx="407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irmovq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975" name="Rectangle 127"/>
            <p:cNvSpPr>
              <a:spLocks noChangeArrowheads="1"/>
            </p:cNvSpPr>
            <p:nvPr/>
          </p:nvSpPr>
          <p:spPr bwMode="auto">
            <a:xfrm>
              <a:off x="1576" y="1151"/>
              <a:ext cx="335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$10,%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976" name="Rectangle 128"/>
            <p:cNvSpPr>
              <a:spLocks noChangeArrowheads="1"/>
            </p:cNvSpPr>
            <p:nvPr/>
          </p:nvSpPr>
          <p:spPr bwMode="auto">
            <a:xfrm>
              <a:off x="1904" y="1151"/>
              <a:ext cx="20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ebx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977" name="Rectangle 129"/>
            <p:cNvSpPr>
              <a:spLocks noChangeArrowheads="1"/>
            </p:cNvSpPr>
            <p:nvPr/>
          </p:nvSpPr>
          <p:spPr bwMode="auto">
            <a:xfrm>
              <a:off x="2985" y="112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978" name="Rectangle 130"/>
            <p:cNvSpPr>
              <a:spLocks noChangeArrowheads="1"/>
            </p:cNvSpPr>
            <p:nvPr/>
          </p:nvSpPr>
          <p:spPr bwMode="auto">
            <a:xfrm>
              <a:off x="3099" y="1150"/>
              <a:ext cx="6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F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979" name="Rectangle 131"/>
            <p:cNvSpPr>
              <a:spLocks noChangeArrowheads="1"/>
            </p:cNvSpPr>
            <p:nvPr/>
          </p:nvSpPr>
          <p:spPr bwMode="auto">
            <a:xfrm>
              <a:off x="3230" y="112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980" name="Rectangle 132"/>
            <p:cNvSpPr>
              <a:spLocks noChangeArrowheads="1"/>
            </p:cNvSpPr>
            <p:nvPr/>
          </p:nvSpPr>
          <p:spPr bwMode="auto">
            <a:xfrm>
              <a:off x="3337" y="1150"/>
              <a:ext cx="8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D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981" name="Rectangle 133"/>
            <p:cNvSpPr>
              <a:spLocks noChangeArrowheads="1"/>
            </p:cNvSpPr>
            <p:nvPr/>
          </p:nvSpPr>
          <p:spPr bwMode="auto">
            <a:xfrm>
              <a:off x="3475" y="112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982" name="Rectangle 134"/>
            <p:cNvSpPr>
              <a:spLocks noChangeArrowheads="1"/>
            </p:cNvSpPr>
            <p:nvPr/>
          </p:nvSpPr>
          <p:spPr bwMode="auto">
            <a:xfrm>
              <a:off x="3585" y="1150"/>
              <a:ext cx="75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E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983" name="Rectangle 135"/>
            <p:cNvSpPr>
              <a:spLocks noChangeArrowheads="1"/>
            </p:cNvSpPr>
            <p:nvPr/>
          </p:nvSpPr>
          <p:spPr bwMode="auto">
            <a:xfrm>
              <a:off x="3720" y="112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984" name="Rectangle 136"/>
            <p:cNvSpPr>
              <a:spLocks noChangeArrowheads="1"/>
            </p:cNvSpPr>
            <p:nvPr/>
          </p:nvSpPr>
          <p:spPr bwMode="auto">
            <a:xfrm>
              <a:off x="3821" y="1150"/>
              <a:ext cx="93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M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985" name="Rectangle 137"/>
            <p:cNvSpPr>
              <a:spLocks noChangeArrowheads="1"/>
            </p:cNvSpPr>
            <p:nvPr/>
          </p:nvSpPr>
          <p:spPr bwMode="auto">
            <a:xfrm>
              <a:off x="3965" y="1126"/>
              <a:ext cx="246" cy="164"/>
            </a:xfrm>
            <a:prstGeom prst="rect">
              <a:avLst/>
            </a:prstGeom>
            <a:solidFill>
              <a:srgbClr val="66CC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986" name="Rectangle 138"/>
            <p:cNvSpPr>
              <a:spLocks noChangeArrowheads="1"/>
            </p:cNvSpPr>
            <p:nvPr/>
          </p:nvSpPr>
          <p:spPr bwMode="auto">
            <a:xfrm>
              <a:off x="4059" y="1150"/>
              <a:ext cx="10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W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987" name="Rectangle 139"/>
            <p:cNvSpPr>
              <a:spLocks noChangeArrowheads="1"/>
            </p:cNvSpPr>
            <p:nvPr/>
          </p:nvSpPr>
          <p:spPr bwMode="auto">
            <a:xfrm>
              <a:off x="2985" y="112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988" name="Rectangle 140"/>
            <p:cNvSpPr>
              <a:spLocks noChangeArrowheads="1"/>
            </p:cNvSpPr>
            <p:nvPr/>
          </p:nvSpPr>
          <p:spPr bwMode="auto">
            <a:xfrm>
              <a:off x="3099" y="1150"/>
              <a:ext cx="6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F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989" name="Rectangle 141"/>
            <p:cNvSpPr>
              <a:spLocks noChangeArrowheads="1"/>
            </p:cNvSpPr>
            <p:nvPr/>
          </p:nvSpPr>
          <p:spPr bwMode="auto">
            <a:xfrm>
              <a:off x="3230" y="112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990" name="Rectangle 142"/>
            <p:cNvSpPr>
              <a:spLocks noChangeArrowheads="1"/>
            </p:cNvSpPr>
            <p:nvPr/>
          </p:nvSpPr>
          <p:spPr bwMode="auto">
            <a:xfrm>
              <a:off x="3337" y="1150"/>
              <a:ext cx="8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D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991" name="Rectangle 143"/>
            <p:cNvSpPr>
              <a:spLocks noChangeArrowheads="1"/>
            </p:cNvSpPr>
            <p:nvPr/>
          </p:nvSpPr>
          <p:spPr bwMode="auto">
            <a:xfrm>
              <a:off x="3475" y="112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992" name="Rectangle 144"/>
            <p:cNvSpPr>
              <a:spLocks noChangeArrowheads="1"/>
            </p:cNvSpPr>
            <p:nvPr/>
          </p:nvSpPr>
          <p:spPr bwMode="auto">
            <a:xfrm>
              <a:off x="3585" y="1150"/>
              <a:ext cx="75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E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993" name="Rectangle 145"/>
            <p:cNvSpPr>
              <a:spLocks noChangeArrowheads="1"/>
            </p:cNvSpPr>
            <p:nvPr/>
          </p:nvSpPr>
          <p:spPr bwMode="auto">
            <a:xfrm>
              <a:off x="3720" y="112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994" name="Rectangle 146"/>
            <p:cNvSpPr>
              <a:spLocks noChangeArrowheads="1"/>
            </p:cNvSpPr>
            <p:nvPr/>
          </p:nvSpPr>
          <p:spPr bwMode="auto">
            <a:xfrm>
              <a:off x="3821" y="1150"/>
              <a:ext cx="93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M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995" name="Rectangle 147"/>
            <p:cNvSpPr>
              <a:spLocks noChangeArrowheads="1"/>
            </p:cNvSpPr>
            <p:nvPr/>
          </p:nvSpPr>
          <p:spPr bwMode="auto">
            <a:xfrm>
              <a:off x="3965" y="1126"/>
              <a:ext cx="246" cy="164"/>
            </a:xfrm>
            <a:prstGeom prst="rect">
              <a:avLst/>
            </a:prstGeom>
            <a:solidFill>
              <a:srgbClr val="66CC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996" name="Rectangle 148"/>
            <p:cNvSpPr>
              <a:spLocks noChangeArrowheads="1"/>
            </p:cNvSpPr>
            <p:nvPr/>
          </p:nvSpPr>
          <p:spPr bwMode="auto">
            <a:xfrm>
              <a:off x="4059" y="1150"/>
              <a:ext cx="10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W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997" name="Rectangle 149"/>
            <p:cNvSpPr>
              <a:spLocks noChangeArrowheads="1"/>
            </p:cNvSpPr>
            <p:nvPr/>
          </p:nvSpPr>
          <p:spPr bwMode="auto">
            <a:xfrm>
              <a:off x="576" y="1290"/>
              <a:ext cx="1388" cy="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998" name="Rectangle 150"/>
            <p:cNvSpPr>
              <a:spLocks noChangeArrowheads="1"/>
            </p:cNvSpPr>
            <p:nvPr/>
          </p:nvSpPr>
          <p:spPr bwMode="auto">
            <a:xfrm>
              <a:off x="690" y="1315"/>
              <a:ext cx="407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0x028: 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2999" name="Rectangle 151"/>
            <p:cNvSpPr>
              <a:spLocks noChangeArrowheads="1"/>
            </p:cNvSpPr>
            <p:nvPr/>
          </p:nvSpPr>
          <p:spPr bwMode="auto">
            <a:xfrm>
              <a:off x="1149" y="1315"/>
              <a:ext cx="407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mrmovq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 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3000" name="Rectangle 152"/>
            <p:cNvSpPr>
              <a:spLocks noChangeArrowheads="1"/>
            </p:cNvSpPr>
            <p:nvPr/>
          </p:nvSpPr>
          <p:spPr bwMode="auto">
            <a:xfrm>
              <a:off x="1576" y="1315"/>
              <a:ext cx="20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0(%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3001" name="Rectangle 153"/>
            <p:cNvSpPr>
              <a:spLocks noChangeArrowheads="1"/>
            </p:cNvSpPr>
            <p:nvPr/>
          </p:nvSpPr>
          <p:spPr bwMode="auto">
            <a:xfrm>
              <a:off x="1772" y="1315"/>
              <a:ext cx="204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rdx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3002" name="Rectangle 154"/>
            <p:cNvSpPr>
              <a:spLocks noChangeArrowheads="1"/>
            </p:cNvSpPr>
            <p:nvPr/>
          </p:nvSpPr>
          <p:spPr bwMode="auto">
            <a:xfrm>
              <a:off x="1969" y="1315"/>
              <a:ext cx="134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),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3003" name="Rectangle 155"/>
            <p:cNvSpPr>
              <a:spLocks noChangeArrowheads="1"/>
            </p:cNvSpPr>
            <p:nvPr/>
          </p:nvSpPr>
          <p:spPr bwMode="auto">
            <a:xfrm>
              <a:off x="2099" y="1312"/>
              <a:ext cx="67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CC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%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3004" name="Rectangle 156"/>
            <p:cNvSpPr>
              <a:spLocks noChangeArrowheads="1"/>
            </p:cNvSpPr>
            <p:nvPr/>
          </p:nvSpPr>
          <p:spPr bwMode="auto">
            <a:xfrm>
              <a:off x="2165" y="1312"/>
              <a:ext cx="204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CC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rax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3005" name="Rectangle 157"/>
            <p:cNvSpPr>
              <a:spLocks noChangeArrowheads="1"/>
            </p:cNvSpPr>
            <p:nvPr/>
          </p:nvSpPr>
          <p:spPr bwMode="auto">
            <a:xfrm>
              <a:off x="2428" y="1312"/>
              <a:ext cx="536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# Load %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3006" name="Rectangle 158"/>
            <p:cNvSpPr>
              <a:spLocks noChangeArrowheads="1"/>
            </p:cNvSpPr>
            <p:nvPr/>
          </p:nvSpPr>
          <p:spPr bwMode="auto">
            <a:xfrm>
              <a:off x="2951" y="1312"/>
              <a:ext cx="204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rax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3007" name="Rectangle 159"/>
            <p:cNvSpPr>
              <a:spLocks noChangeArrowheads="1"/>
            </p:cNvSpPr>
            <p:nvPr/>
          </p:nvSpPr>
          <p:spPr bwMode="auto">
            <a:xfrm>
              <a:off x="3230" y="129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3008" name="Rectangle 160"/>
            <p:cNvSpPr>
              <a:spLocks noChangeArrowheads="1"/>
            </p:cNvSpPr>
            <p:nvPr/>
          </p:nvSpPr>
          <p:spPr bwMode="auto">
            <a:xfrm>
              <a:off x="3344" y="1313"/>
              <a:ext cx="6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F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3009" name="Rectangle 161"/>
            <p:cNvSpPr>
              <a:spLocks noChangeArrowheads="1"/>
            </p:cNvSpPr>
            <p:nvPr/>
          </p:nvSpPr>
          <p:spPr bwMode="auto">
            <a:xfrm>
              <a:off x="3475" y="1290"/>
              <a:ext cx="246" cy="164"/>
            </a:xfrm>
            <a:prstGeom prst="rect">
              <a:avLst/>
            </a:prstGeom>
            <a:solidFill>
              <a:srgbClr val="66CC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3010" name="Rectangle 162"/>
            <p:cNvSpPr>
              <a:spLocks noChangeArrowheads="1"/>
            </p:cNvSpPr>
            <p:nvPr/>
          </p:nvSpPr>
          <p:spPr bwMode="auto">
            <a:xfrm>
              <a:off x="3582" y="1313"/>
              <a:ext cx="8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D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3011" name="Rectangle 163"/>
            <p:cNvSpPr>
              <a:spLocks noChangeArrowheads="1"/>
            </p:cNvSpPr>
            <p:nvPr/>
          </p:nvSpPr>
          <p:spPr bwMode="auto">
            <a:xfrm>
              <a:off x="3720" y="129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3012" name="Rectangle 164"/>
            <p:cNvSpPr>
              <a:spLocks noChangeArrowheads="1"/>
            </p:cNvSpPr>
            <p:nvPr/>
          </p:nvSpPr>
          <p:spPr bwMode="auto">
            <a:xfrm>
              <a:off x="3830" y="1313"/>
              <a:ext cx="75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E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3013" name="Rectangle 165"/>
            <p:cNvSpPr>
              <a:spLocks noChangeArrowheads="1"/>
            </p:cNvSpPr>
            <p:nvPr/>
          </p:nvSpPr>
          <p:spPr bwMode="auto">
            <a:xfrm>
              <a:off x="3965" y="129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3014" name="Rectangle 166"/>
            <p:cNvSpPr>
              <a:spLocks noChangeArrowheads="1"/>
            </p:cNvSpPr>
            <p:nvPr/>
          </p:nvSpPr>
          <p:spPr bwMode="auto">
            <a:xfrm>
              <a:off x="4066" y="1313"/>
              <a:ext cx="93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M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3015" name="Rectangle 167"/>
            <p:cNvSpPr>
              <a:spLocks noChangeArrowheads="1"/>
            </p:cNvSpPr>
            <p:nvPr/>
          </p:nvSpPr>
          <p:spPr bwMode="auto">
            <a:xfrm>
              <a:off x="4210" y="1290"/>
              <a:ext cx="246" cy="164"/>
            </a:xfrm>
            <a:prstGeom prst="rect">
              <a:avLst/>
            </a:prstGeom>
            <a:solidFill>
              <a:srgbClr val="66CC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3016" name="Rectangle 168"/>
            <p:cNvSpPr>
              <a:spLocks noChangeArrowheads="1"/>
            </p:cNvSpPr>
            <p:nvPr/>
          </p:nvSpPr>
          <p:spPr bwMode="auto">
            <a:xfrm>
              <a:off x="4304" y="1313"/>
              <a:ext cx="10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W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3017" name="Rectangle 169"/>
            <p:cNvSpPr>
              <a:spLocks noChangeArrowheads="1"/>
            </p:cNvSpPr>
            <p:nvPr/>
          </p:nvSpPr>
          <p:spPr bwMode="auto">
            <a:xfrm>
              <a:off x="3230" y="129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3018" name="Rectangle 170"/>
            <p:cNvSpPr>
              <a:spLocks noChangeArrowheads="1"/>
            </p:cNvSpPr>
            <p:nvPr/>
          </p:nvSpPr>
          <p:spPr bwMode="auto">
            <a:xfrm>
              <a:off x="3344" y="1313"/>
              <a:ext cx="6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F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3019" name="Rectangle 171"/>
            <p:cNvSpPr>
              <a:spLocks noChangeArrowheads="1"/>
            </p:cNvSpPr>
            <p:nvPr/>
          </p:nvSpPr>
          <p:spPr bwMode="auto">
            <a:xfrm>
              <a:off x="3475" y="1290"/>
              <a:ext cx="246" cy="164"/>
            </a:xfrm>
            <a:prstGeom prst="rect">
              <a:avLst/>
            </a:prstGeom>
            <a:solidFill>
              <a:srgbClr val="66CC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3020" name="Rectangle 172"/>
            <p:cNvSpPr>
              <a:spLocks noChangeArrowheads="1"/>
            </p:cNvSpPr>
            <p:nvPr/>
          </p:nvSpPr>
          <p:spPr bwMode="auto">
            <a:xfrm>
              <a:off x="3582" y="1313"/>
              <a:ext cx="8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D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3021" name="Rectangle 173"/>
            <p:cNvSpPr>
              <a:spLocks noChangeArrowheads="1"/>
            </p:cNvSpPr>
            <p:nvPr/>
          </p:nvSpPr>
          <p:spPr bwMode="auto">
            <a:xfrm>
              <a:off x="3720" y="129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3022" name="Rectangle 174"/>
            <p:cNvSpPr>
              <a:spLocks noChangeArrowheads="1"/>
            </p:cNvSpPr>
            <p:nvPr/>
          </p:nvSpPr>
          <p:spPr bwMode="auto">
            <a:xfrm>
              <a:off x="3830" y="1313"/>
              <a:ext cx="75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E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3023" name="Rectangle 175"/>
            <p:cNvSpPr>
              <a:spLocks noChangeArrowheads="1"/>
            </p:cNvSpPr>
            <p:nvPr/>
          </p:nvSpPr>
          <p:spPr bwMode="auto">
            <a:xfrm>
              <a:off x="3965" y="129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3024" name="Rectangle 176"/>
            <p:cNvSpPr>
              <a:spLocks noChangeArrowheads="1"/>
            </p:cNvSpPr>
            <p:nvPr/>
          </p:nvSpPr>
          <p:spPr bwMode="auto">
            <a:xfrm>
              <a:off x="4066" y="1313"/>
              <a:ext cx="93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M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3025" name="Rectangle 177"/>
            <p:cNvSpPr>
              <a:spLocks noChangeArrowheads="1"/>
            </p:cNvSpPr>
            <p:nvPr/>
          </p:nvSpPr>
          <p:spPr bwMode="auto">
            <a:xfrm>
              <a:off x="4210" y="1290"/>
              <a:ext cx="246" cy="164"/>
            </a:xfrm>
            <a:prstGeom prst="rect">
              <a:avLst/>
            </a:prstGeom>
            <a:solidFill>
              <a:srgbClr val="66CC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3026" name="Rectangle 178"/>
            <p:cNvSpPr>
              <a:spLocks noChangeArrowheads="1"/>
            </p:cNvSpPr>
            <p:nvPr/>
          </p:nvSpPr>
          <p:spPr bwMode="auto">
            <a:xfrm>
              <a:off x="4304" y="1313"/>
              <a:ext cx="10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W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3027" name="Rectangle 179"/>
            <p:cNvSpPr>
              <a:spLocks noChangeArrowheads="1"/>
            </p:cNvSpPr>
            <p:nvPr/>
          </p:nvSpPr>
          <p:spPr bwMode="auto">
            <a:xfrm>
              <a:off x="576" y="432"/>
              <a:ext cx="1388" cy="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3028" name="Rectangle 180"/>
            <p:cNvSpPr>
              <a:spLocks noChangeArrowheads="1"/>
            </p:cNvSpPr>
            <p:nvPr/>
          </p:nvSpPr>
          <p:spPr bwMode="auto">
            <a:xfrm>
              <a:off x="659" y="454"/>
              <a:ext cx="402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# demo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3029" name="Rectangle 181"/>
            <p:cNvSpPr>
              <a:spLocks noChangeArrowheads="1"/>
            </p:cNvSpPr>
            <p:nvPr/>
          </p:nvSpPr>
          <p:spPr bwMode="auto">
            <a:xfrm>
              <a:off x="1051" y="454"/>
              <a:ext cx="67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-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3030" name="Rectangle 182"/>
            <p:cNvSpPr>
              <a:spLocks noChangeArrowheads="1"/>
            </p:cNvSpPr>
            <p:nvPr/>
          </p:nvSpPr>
          <p:spPr bwMode="auto">
            <a:xfrm>
              <a:off x="1118" y="454"/>
              <a:ext cx="20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luh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3031" name="Rectangle 183"/>
            <p:cNvSpPr>
              <a:spLocks noChangeArrowheads="1"/>
            </p:cNvSpPr>
            <p:nvPr/>
          </p:nvSpPr>
          <p:spPr bwMode="auto">
            <a:xfrm>
              <a:off x="1313" y="454"/>
              <a:ext cx="67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.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3032" name="Rectangle 184"/>
            <p:cNvSpPr>
              <a:spLocks noChangeArrowheads="1"/>
            </p:cNvSpPr>
            <p:nvPr/>
          </p:nvSpPr>
          <p:spPr bwMode="auto">
            <a:xfrm>
              <a:off x="1380" y="454"/>
              <a:ext cx="134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ys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3033" name="Rectangle 185"/>
            <p:cNvSpPr>
              <a:spLocks noChangeArrowheads="1"/>
            </p:cNvSpPr>
            <p:nvPr/>
          </p:nvSpPr>
          <p:spPr bwMode="auto">
            <a:xfrm>
              <a:off x="576" y="1616"/>
              <a:ext cx="1388" cy="16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3034" name="Rectangle 186"/>
            <p:cNvSpPr>
              <a:spLocks noChangeArrowheads="1"/>
            </p:cNvSpPr>
            <p:nvPr/>
          </p:nvSpPr>
          <p:spPr bwMode="auto">
            <a:xfrm>
              <a:off x="656" y="1641"/>
              <a:ext cx="407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0x032: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3035" name="Rectangle 187"/>
            <p:cNvSpPr>
              <a:spLocks noChangeArrowheads="1"/>
            </p:cNvSpPr>
            <p:nvPr/>
          </p:nvSpPr>
          <p:spPr bwMode="auto">
            <a:xfrm>
              <a:off x="1116" y="1641"/>
              <a:ext cx="271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addq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3036" name="Rectangle 188"/>
            <p:cNvSpPr>
              <a:spLocks noChangeArrowheads="1"/>
            </p:cNvSpPr>
            <p:nvPr/>
          </p:nvSpPr>
          <p:spPr bwMode="auto">
            <a:xfrm>
              <a:off x="1444" y="1641"/>
              <a:ext cx="67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%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3037" name="Rectangle 189"/>
            <p:cNvSpPr>
              <a:spLocks noChangeArrowheads="1"/>
            </p:cNvSpPr>
            <p:nvPr/>
          </p:nvSpPr>
          <p:spPr bwMode="auto">
            <a:xfrm>
              <a:off x="1511" y="1641"/>
              <a:ext cx="20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ebx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3038" name="Rectangle 190"/>
            <p:cNvSpPr>
              <a:spLocks noChangeArrowheads="1"/>
            </p:cNvSpPr>
            <p:nvPr/>
          </p:nvSpPr>
          <p:spPr bwMode="auto">
            <a:xfrm>
              <a:off x="1706" y="1641"/>
              <a:ext cx="67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,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3039" name="Rectangle 191"/>
            <p:cNvSpPr>
              <a:spLocks noChangeArrowheads="1"/>
            </p:cNvSpPr>
            <p:nvPr/>
          </p:nvSpPr>
          <p:spPr bwMode="auto">
            <a:xfrm>
              <a:off x="1772" y="1638"/>
              <a:ext cx="67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%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3040" name="Rectangle 192"/>
            <p:cNvSpPr>
              <a:spLocks noChangeArrowheads="1"/>
            </p:cNvSpPr>
            <p:nvPr/>
          </p:nvSpPr>
          <p:spPr bwMode="auto">
            <a:xfrm>
              <a:off x="1837" y="1638"/>
              <a:ext cx="204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rax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3041" name="Rectangle 193"/>
            <p:cNvSpPr>
              <a:spLocks noChangeArrowheads="1"/>
            </p:cNvSpPr>
            <p:nvPr/>
          </p:nvSpPr>
          <p:spPr bwMode="auto">
            <a:xfrm>
              <a:off x="2100" y="1638"/>
              <a:ext cx="469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# Use %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3042" name="Rectangle 194"/>
            <p:cNvSpPr>
              <a:spLocks noChangeArrowheads="1"/>
            </p:cNvSpPr>
            <p:nvPr/>
          </p:nvSpPr>
          <p:spPr bwMode="auto">
            <a:xfrm>
              <a:off x="2558" y="1638"/>
              <a:ext cx="204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rax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3043" name="Rectangle 195"/>
            <p:cNvSpPr>
              <a:spLocks noChangeArrowheads="1"/>
            </p:cNvSpPr>
            <p:nvPr/>
          </p:nvSpPr>
          <p:spPr bwMode="auto">
            <a:xfrm>
              <a:off x="576" y="1780"/>
              <a:ext cx="1388" cy="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3044" name="Rectangle 196"/>
            <p:cNvSpPr>
              <a:spLocks noChangeArrowheads="1"/>
            </p:cNvSpPr>
            <p:nvPr/>
          </p:nvSpPr>
          <p:spPr bwMode="auto">
            <a:xfrm>
              <a:off x="654" y="1805"/>
              <a:ext cx="747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0x034: halt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3045" name="Rectangle 197"/>
            <p:cNvSpPr>
              <a:spLocks noChangeArrowheads="1"/>
            </p:cNvSpPr>
            <p:nvPr/>
          </p:nvSpPr>
          <p:spPr bwMode="auto">
            <a:xfrm>
              <a:off x="3230" y="129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3046" name="Rectangle 198"/>
            <p:cNvSpPr>
              <a:spLocks noChangeArrowheads="1"/>
            </p:cNvSpPr>
            <p:nvPr/>
          </p:nvSpPr>
          <p:spPr bwMode="auto">
            <a:xfrm>
              <a:off x="3344" y="1313"/>
              <a:ext cx="6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F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3047" name="Rectangle 199"/>
            <p:cNvSpPr>
              <a:spLocks noChangeArrowheads="1"/>
            </p:cNvSpPr>
            <p:nvPr/>
          </p:nvSpPr>
          <p:spPr bwMode="auto">
            <a:xfrm>
              <a:off x="3475" y="129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3048" name="Rectangle 200"/>
            <p:cNvSpPr>
              <a:spLocks noChangeArrowheads="1"/>
            </p:cNvSpPr>
            <p:nvPr/>
          </p:nvSpPr>
          <p:spPr bwMode="auto">
            <a:xfrm>
              <a:off x="3582" y="1313"/>
              <a:ext cx="8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D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3049" name="Rectangle 201"/>
            <p:cNvSpPr>
              <a:spLocks noChangeArrowheads="1"/>
            </p:cNvSpPr>
            <p:nvPr/>
          </p:nvSpPr>
          <p:spPr bwMode="auto">
            <a:xfrm>
              <a:off x="3720" y="129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3050" name="Rectangle 202"/>
            <p:cNvSpPr>
              <a:spLocks noChangeArrowheads="1"/>
            </p:cNvSpPr>
            <p:nvPr/>
          </p:nvSpPr>
          <p:spPr bwMode="auto">
            <a:xfrm>
              <a:off x="3830" y="1313"/>
              <a:ext cx="75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E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3051" name="Rectangle 203"/>
            <p:cNvSpPr>
              <a:spLocks noChangeArrowheads="1"/>
            </p:cNvSpPr>
            <p:nvPr/>
          </p:nvSpPr>
          <p:spPr bwMode="auto">
            <a:xfrm>
              <a:off x="3965" y="1290"/>
              <a:ext cx="246" cy="164"/>
            </a:xfrm>
            <a:prstGeom prst="rect">
              <a:avLst/>
            </a:prstGeom>
            <a:solidFill>
              <a:srgbClr val="66CC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3052" name="Rectangle 204"/>
            <p:cNvSpPr>
              <a:spLocks noChangeArrowheads="1"/>
            </p:cNvSpPr>
            <p:nvPr/>
          </p:nvSpPr>
          <p:spPr bwMode="auto">
            <a:xfrm>
              <a:off x="4066" y="1313"/>
              <a:ext cx="93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M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3053" name="Rectangle 205"/>
            <p:cNvSpPr>
              <a:spLocks noChangeArrowheads="1"/>
            </p:cNvSpPr>
            <p:nvPr/>
          </p:nvSpPr>
          <p:spPr bwMode="auto">
            <a:xfrm>
              <a:off x="4210" y="129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3054" name="Rectangle 206"/>
            <p:cNvSpPr>
              <a:spLocks noChangeArrowheads="1"/>
            </p:cNvSpPr>
            <p:nvPr/>
          </p:nvSpPr>
          <p:spPr bwMode="auto">
            <a:xfrm>
              <a:off x="4304" y="1313"/>
              <a:ext cx="10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W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3055" name="Rectangle 207"/>
            <p:cNvSpPr>
              <a:spLocks noChangeArrowheads="1"/>
            </p:cNvSpPr>
            <p:nvPr/>
          </p:nvSpPr>
          <p:spPr bwMode="auto">
            <a:xfrm>
              <a:off x="3965" y="1453"/>
              <a:ext cx="246" cy="164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3056" name="Rectangle 208"/>
            <p:cNvSpPr>
              <a:spLocks noChangeArrowheads="1"/>
            </p:cNvSpPr>
            <p:nvPr/>
          </p:nvSpPr>
          <p:spPr bwMode="auto">
            <a:xfrm>
              <a:off x="4075" y="1477"/>
              <a:ext cx="75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E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3057" name="Rectangle 209"/>
            <p:cNvSpPr>
              <a:spLocks noChangeArrowheads="1"/>
            </p:cNvSpPr>
            <p:nvPr/>
          </p:nvSpPr>
          <p:spPr bwMode="auto">
            <a:xfrm>
              <a:off x="4210" y="1453"/>
              <a:ext cx="246" cy="164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3058" name="Rectangle 210"/>
            <p:cNvSpPr>
              <a:spLocks noChangeArrowheads="1"/>
            </p:cNvSpPr>
            <p:nvPr/>
          </p:nvSpPr>
          <p:spPr bwMode="auto">
            <a:xfrm>
              <a:off x="4311" y="1477"/>
              <a:ext cx="93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M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3059" name="Rectangle 211"/>
            <p:cNvSpPr>
              <a:spLocks noChangeArrowheads="1"/>
            </p:cNvSpPr>
            <p:nvPr/>
          </p:nvSpPr>
          <p:spPr bwMode="auto">
            <a:xfrm>
              <a:off x="4455" y="1453"/>
              <a:ext cx="246" cy="164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3060" name="Rectangle 212"/>
            <p:cNvSpPr>
              <a:spLocks noChangeArrowheads="1"/>
            </p:cNvSpPr>
            <p:nvPr/>
          </p:nvSpPr>
          <p:spPr bwMode="auto">
            <a:xfrm>
              <a:off x="4549" y="1477"/>
              <a:ext cx="10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W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3061" name="Rectangle 213"/>
            <p:cNvSpPr>
              <a:spLocks noChangeArrowheads="1"/>
            </p:cNvSpPr>
            <p:nvPr/>
          </p:nvSpPr>
          <p:spPr bwMode="auto">
            <a:xfrm>
              <a:off x="4455" y="432"/>
              <a:ext cx="245" cy="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3062" name="Rectangle 214"/>
            <p:cNvSpPr>
              <a:spLocks noChangeArrowheads="1"/>
            </p:cNvSpPr>
            <p:nvPr/>
          </p:nvSpPr>
          <p:spPr bwMode="auto">
            <a:xfrm>
              <a:off x="4555" y="470"/>
              <a:ext cx="8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10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3063" name="Rectangle 215"/>
            <p:cNvSpPr>
              <a:spLocks noChangeArrowheads="1"/>
            </p:cNvSpPr>
            <p:nvPr/>
          </p:nvSpPr>
          <p:spPr bwMode="auto">
            <a:xfrm>
              <a:off x="3720" y="161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3064" name="Rectangle 216"/>
            <p:cNvSpPr>
              <a:spLocks noChangeArrowheads="1"/>
            </p:cNvSpPr>
            <p:nvPr/>
          </p:nvSpPr>
          <p:spPr bwMode="auto">
            <a:xfrm>
              <a:off x="3827" y="1640"/>
              <a:ext cx="8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D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3065" name="Rectangle 217"/>
            <p:cNvSpPr>
              <a:spLocks noChangeArrowheads="1"/>
            </p:cNvSpPr>
            <p:nvPr/>
          </p:nvSpPr>
          <p:spPr bwMode="auto">
            <a:xfrm>
              <a:off x="3965" y="1616"/>
              <a:ext cx="246" cy="164"/>
            </a:xfrm>
            <a:prstGeom prst="rect">
              <a:avLst/>
            </a:prstGeom>
            <a:solidFill>
              <a:srgbClr val="66CC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3066" name="Rectangle 218"/>
            <p:cNvSpPr>
              <a:spLocks noChangeArrowheads="1"/>
            </p:cNvSpPr>
            <p:nvPr/>
          </p:nvSpPr>
          <p:spPr bwMode="auto">
            <a:xfrm>
              <a:off x="4072" y="1640"/>
              <a:ext cx="8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D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3067" name="Rectangle 219"/>
            <p:cNvSpPr>
              <a:spLocks noChangeArrowheads="1"/>
            </p:cNvSpPr>
            <p:nvPr/>
          </p:nvSpPr>
          <p:spPr bwMode="auto">
            <a:xfrm>
              <a:off x="4210" y="161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3068" name="Rectangle 220"/>
            <p:cNvSpPr>
              <a:spLocks noChangeArrowheads="1"/>
            </p:cNvSpPr>
            <p:nvPr/>
          </p:nvSpPr>
          <p:spPr bwMode="auto">
            <a:xfrm>
              <a:off x="4320" y="1640"/>
              <a:ext cx="75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E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3069" name="Rectangle 221"/>
            <p:cNvSpPr>
              <a:spLocks noChangeArrowheads="1"/>
            </p:cNvSpPr>
            <p:nvPr/>
          </p:nvSpPr>
          <p:spPr bwMode="auto">
            <a:xfrm>
              <a:off x="4455" y="161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3070" name="Rectangle 222"/>
            <p:cNvSpPr>
              <a:spLocks noChangeArrowheads="1"/>
            </p:cNvSpPr>
            <p:nvPr/>
          </p:nvSpPr>
          <p:spPr bwMode="auto">
            <a:xfrm>
              <a:off x="4556" y="1640"/>
              <a:ext cx="93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M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3071" name="Rectangle 223"/>
            <p:cNvSpPr>
              <a:spLocks noChangeArrowheads="1"/>
            </p:cNvSpPr>
            <p:nvPr/>
          </p:nvSpPr>
          <p:spPr bwMode="auto">
            <a:xfrm>
              <a:off x="4700" y="161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3072" name="Rectangle 224"/>
            <p:cNvSpPr>
              <a:spLocks noChangeArrowheads="1"/>
            </p:cNvSpPr>
            <p:nvPr/>
          </p:nvSpPr>
          <p:spPr bwMode="auto">
            <a:xfrm>
              <a:off x="4794" y="1640"/>
              <a:ext cx="10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W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3073" name="Rectangle 225"/>
            <p:cNvSpPr>
              <a:spLocks noChangeArrowheads="1"/>
            </p:cNvSpPr>
            <p:nvPr/>
          </p:nvSpPr>
          <p:spPr bwMode="auto">
            <a:xfrm>
              <a:off x="4700" y="432"/>
              <a:ext cx="245" cy="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3074" name="Rectangle 226"/>
            <p:cNvSpPr>
              <a:spLocks noChangeArrowheads="1"/>
            </p:cNvSpPr>
            <p:nvPr/>
          </p:nvSpPr>
          <p:spPr bwMode="auto">
            <a:xfrm>
              <a:off x="4800" y="470"/>
              <a:ext cx="8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11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3075" name="Rectangle 227"/>
            <p:cNvSpPr>
              <a:spLocks noChangeArrowheads="1"/>
            </p:cNvSpPr>
            <p:nvPr/>
          </p:nvSpPr>
          <p:spPr bwMode="auto">
            <a:xfrm>
              <a:off x="576" y="1453"/>
              <a:ext cx="1266" cy="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3076" name="Rectangle 228"/>
            <p:cNvSpPr>
              <a:spLocks noChangeArrowheads="1"/>
            </p:cNvSpPr>
            <p:nvPr/>
          </p:nvSpPr>
          <p:spPr bwMode="auto">
            <a:xfrm>
              <a:off x="1118" y="1474"/>
              <a:ext cx="402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bubble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3077" name="Rectangle 229"/>
            <p:cNvSpPr>
              <a:spLocks noChangeArrowheads="1"/>
            </p:cNvSpPr>
            <p:nvPr/>
          </p:nvSpPr>
          <p:spPr bwMode="auto">
            <a:xfrm>
              <a:off x="3965" y="1780"/>
              <a:ext cx="246" cy="164"/>
            </a:xfrm>
            <a:prstGeom prst="rect">
              <a:avLst/>
            </a:prstGeom>
            <a:solidFill>
              <a:srgbClr val="66CC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3078" name="Rectangle 230"/>
            <p:cNvSpPr>
              <a:spLocks noChangeArrowheads="1"/>
            </p:cNvSpPr>
            <p:nvPr/>
          </p:nvSpPr>
          <p:spPr bwMode="auto">
            <a:xfrm>
              <a:off x="4079" y="1803"/>
              <a:ext cx="6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F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3079" name="Rectangle 231"/>
            <p:cNvSpPr>
              <a:spLocks noChangeArrowheads="1"/>
            </p:cNvSpPr>
            <p:nvPr/>
          </p:nvSpPr>
          <p:spPr bwMode="auto">
            <a:xfrm>
              <a:off x="4210" y="178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3080" name="Rectangle 232"/>
            <p:cNvSpPr>
              <a:spLocks noChangeArrowheads="1"/>
            </p:cNvSpPr>
            <p:nvPr/>
          </p:nvSpPr>
          <p:spPr bwMode="auto">
            <a:xfrm>
              <a:off x="4317" y="1803"/>
              <a:ext cx="81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D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3081" name="Rectangle 233"/>
            <p:cNvSpPr>
              <a:spLocks noChangeArrowheads="1"/>
            </p:cNvSpPr>
            <p:nvPr/>
          </p:nvSpPr>
          <p:spPr bwMode="auto">
            <a:xfrm>
              <a:off x="4455" y="178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3082" name="Rectangle 234"/>
            <p:cNvSpPr>
              <a:spLocks noChangeArrowheads="1"/>
            </p:cNvSpPr>
            <p:nvPr/>
          </p:nvSpPr>
          <p:spPr bwMode="auto">
            <a:xfrm>
              <a:off x="4565" y="1803"/>
              <a:ext cx="75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E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3083" name="Rectangle 235"/>
            <p:cNvSpPr>
              <a:spLocks noChangeArrowheads="1"/>
            </p:cNvSpPr>
            <p:nvPr/>
          </p:nvSpPr>
          <p:spPr bwMode="auto">
            <a:xfrm>
              <a:off x="4700" y="178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3084" name="Rectangle 236"/>
            <p:cNvSpPr>
              <a:spLocks noChangeArrowheads="1"/>
            </p:cNvSpPr>
            <p:nvPr/>
          </p:nvSpPr>
          <p:spPr bwMode="auto">
            <a:xfrm>
              <a:off x="4801" y="1803"/>
              <a:ext cx="93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M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3085" name="Rectangle 237"/>
            <p:cNvSpPr>
              <a:spLocks noChangeArrowheads="1"/>
            </p:cNvSpPr>
            <p:nvPr/>
          </p:nvSpPr>
          <p:spPr bwMode="auto">
            <a:xfrm>
              <a:off x="4945" y="178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3086" name="Rectangle 238"/>
            <p:cNvSpPr>
              <a:spLocks noChangeArrowheads="1"/>
            </p:cNvSpPr>
            <p:nvPr/>
          </p:nvSpPr>
          <p:spPr bwMode="auto">
            <a:xfrm>
              <a:off x="5039" y="1803"/>
              <a:ext cx="10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W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3087" name="Rectangle 239"/>
            <p:cNvSpPr>
              <a:spLocks noChangeArrowheads="1"/>
            </p:cNvSpPr>
            <p:nvPr/>
          </p:nvSpPr>
          <p:spPr bwMode="auto">
            <a:xfrm>
              <a:off x="3475" y="1616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3088" name="Rectangle 240"/>
            <p:cNvSpPr>
              <a:spLocks noChangeArrowheads="1"/>
            </p:cNvSpPr>
            <p:nvPr/>
          </p:nvSpPr>
          <p:spPr bwMode="auto">
            <a:xfrm>
              <a:off x="3589" y="1640"/>
              <a:ext cx="6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F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3089" name="Rectangle 241"/>
            <p:cNvSpPr>
              <a:spLocks noChangeArrowheads="1"/>
            </p:cNvSpPr>
            <p:nvPr/>
          </p:nvSpPr>
          <p:spPr bwMode="auto">
            <a:xfrm>
              <a:off x="3720" y="1780"/>
              <a:ext cx="246" cy="164"/>
            </a:xfrm>
            <a:prstGeom prst="rect">
              <a:avLst/>
            </a:prstGeom>
            <a:solidFill>
              <a:srgbClr val="CCFFFF"/>
            </a:solidFill>
            <a:ln w="1111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3090" name="Rectangle 242"/>
            <p:cNvSpPr>
              <a:spLocks noChangeArrowheads="1"/>
            </p:cNvSpPr>
            <p:nvPr/>
          </p:nvSpPr>
          <p:spPr bwMode="auto">
            <a:xfrm>
              <a:off x="3834" y="1803"/>
              <a:ext cx="68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F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grpSp>
          <p:nvGrpSpPr>
            <p:cNvPr id="463094" name="Group 246"/>
            <p:cNvGrpSpPr>
              <a:grpSpLocks/>
            </p:cNvGrpSpPr>
            <p:nvPr/>
          </p:nvGrpSpPr>
          <p:grpSpPr bwMode="auto">
            <a:xfrm>
              <a:off x="3876" y="1510"/>
              <a:ext cx="89" cy="106"/>
              <a:chOff x="3876" y="1510"/>
              <a:chExt cx="89" cy="106"/>
            </a:xfrm>
          </p:grpSpPr>
          <p:sp>
            <p:nvSpPr>
              <p:cNvPr id="463091" name="Freeform 243"/>
              <p:cNvSpPr>
                <a:spLocks/>
              </p:cNvSpPr>
              <p:nvPr/>
            </p:nvSpPr>
            <p:spPr bwMode="auto">
              <a:xfrm>
                <a:off x="3883" y="1535"/>
                <a:ext cx="34" cy="81"/>
              </a:xfrm>
              <a:custGeom>
                <a:avLst/>
                <a:gdLst/>
                <a:ahLst/>
                <a:cxnLst>
                  <a:cxn ang="0">
                    <a:pos x="0" y="164"/>
                  </a:cxn>
                  <a:cxn ang="0">
                    <a:pos x="0" y="0"/>
                  </a:cxn>
                  <a:cxn ang="0">
                    <a:pos x="69" y="0"/>
                  </a:cxn>
                  <a:cxn ang="0">
                    <a:pos x="0" y="164"/>
                  </a:cxn>
                </a:cxnLst>
                <a:rect l="0" t="0" r="r" b="b"/>
                <a:pathLst>
                  <a:path w="69" h="164">
                    <a:moveTo>
                      <a:pt x="0" y="164"/>
                    </a:moveTo>
                    <a:lnTo>
                      <a:pt x="0" y="0"/>
                    </a:lnTo>
                    <a:lnTo>
                      <a:pt x="69" y="0"/>
                    </a:lnTo>
                    <a:lnTo>
                      <a:pt x="0" y="164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63092" name="Freeform 244"/>
              <p:cNvSpPr>
                <a:spLocks/>
              </p:cNvSpPr>
              <p:nvPr/>
            </p:nvSpPr>
            <p:spPr bwMode="auto">
              <a:xfrm>
                <a:off x="3876" y="1527"/>
                <a:ext cx="41" cy="89"/>
              </a:xfrm>
              <a:custGeom>
                <a:avLst/>
                <a:gdLst/>
                <a:ahLst/>
                <a:cxnLst>
                  <a:cxn ang="0">
                    <a:pos x="0" y="179"/>
                  </a:cxn>
                  <a:cxn ang="0">
                    <a:pos x="31" y="179"/>
                  </a:cxn>
                  <a:cxn ang="0">
                    <a:pos x="31" y="15"/>
                  </a:cxn>
                  <a:cxn ang="0">
                    <a:pos x="15" y="15"/>
                  </a:cxn>
                  <a:cxn ang="0">
                    <a:pos x="15" y="30"/>
                  </a:cxn>
                  <a:cxn ang="0">
                    <a:pos x="21" y="29"/>
                  </a:cxn>
                  <a:cxn ang="0">
                    <a:pos x="26" y="25"/>
                  </a:cxn>
                  <a:cxn ang="0">
                    <a:pos x="29" y="20"/>
                  </a:cxn>
                  <a:cxn ang="0">
                    <a:pos x="15" y="30"/>
                  </a:cxn>
                  <a:cxn ang="0">
                    <a:pos x="84" y="30"/>
                  </a:cxn>
                  <a:cxn ang="0">
                    <a:pos x="84" y="0"/>
                  </a:cxn>
                  <a:cxn ang="0">
                    <a:pos x="15" y="0"/>
                  </a:cxn>
                  <a:cxn ang="0">
                    <a:pos x="15" y="0"/>
                  </a:cxn>
                  <a:cxn ang="0">
                    <a:pos x="10" y="2"/>
                  </a:cxn>
                  <a:cxn ang="0">
                    <a:pos x="5" y="5"/>
                  </a:cxn>
                  <a:cxn ang="0">
                    <a:pos x="2" y="10"/>
                  </a:cxn>
                  <a:cxn ang="0">
                    <a:pos x="0" y="15"/>
                  </a:cxn>
                  <a:cxn ang="0">
                    <a:pos x="0" y="15"/>
                  </a:cxn>
                  <a:cxn ang="0">
                    <a:pos x="0" y="179"/>
                  </a:cxn>
                </a:cxnLst>
                <a:rect l="0" t="0" r="r" b="b"/>
                <a:pathLst>
                  <a:path w="84" h="179">
                    <a:moveTo>
                      <a:pt x="0" y="179"/>
                    </a:moveTo>
                    <a:lnTo>
                      <a:pt x="31" y="179"/>
                    </a:lnTo>
                    <a:lnTo>
                      <a:pt x="31" y="15"/>
                    </a:lnTo>
                    <a:lnTo>
                      <a:pt x="15" y="15"/>
                    </a:lnTo>
                    <a:lnTo>
                      <a:pt x="15" y="30"/>
                    </a:lnTo>
                    <a:lnTo>
                      <a:pt x="21" y="29"/>
                    </a:lnTo>
                    <a:lnTo>
                      <a:pt x="26" y="25"/>
                    </a:lnTo>
                    <a:lnTo>
                      <a:pt x="29" y="20"/>
                    </a:lnTo>
                    <a:lnTo>
                      <a:pt x="15" y="30"/>
                    </a:lnTo>
                    <a:lnTo>
                      <a:pt x="84" y="30"/>
                    </a:lnTo>
                    <a:lnTo>
                      <a:pt x="84" y="0"/>
                    </a:lnTo>
                    <a:lnTo>
                      <a:pt x="15" y="0"/>
                    </a:lnTo>
                    <a:lnTo>
                      <a:pt x="15" y="0"/>
                    </a:lnTo>
                    <a:lnTo>
                      <a:pt x="10" y="2"/>
                    </a:lnTo>
                    <a:lnTo>
                      <a:pt x="5" y="5"/>
                    </a:lnTo>
                    <a:lnTo>
                      <a:pt x="2" y="10"/>
                    </a:lnTo>
                    <a:lnTo>
                      <a:pt x="0" y="15"/>
                    </a:lnTo>
                    <a:lnTo>
                      <a:pt x="0" y="15"/>
                    </a:lnTo>
                    <a:lnTo>
                      <a:pt x="0" y="17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63093" name="Freeform 245"/>
              <p:cNvSpPr>
                <a:spLocks/>
              </p:cNvSpPr>
              <p:nvPr/>
            </p:nvSpPr>
            <p:spPr bwMode="auto">
              <a:xfrm>
                <a:off x="3916" y="1510"/>
                <a:ext cx="49" cy="50"/>
              </a:xfrm>
              <a:custGeom>
                <a:avLst/>
                <a:gdLst/>
                <a:ahLst/>
                <a:cxnLst>
                  <a:cxn ang="0">
                    <a:pos x="0" y="100"/>
                  </a:cxn>
                  <a:cxn ang="0">
                    <a:pos x="99" y="49"/>
                  </a:cxn>
                  <a:cxn ang="0">
                    <a:pos x="0" y="0"/>
                  </a:cxn>
                  <a:cxn ang="0">
                    <a:pos x="0" y="100"/>
                  </a:cxn>
                </a:cxnLst>
                <a:rect l="0" t="0" r="r" b="b"/>
                <a:pathLst>
                  <a:path w="99" h="100">
                    <a:moveTo>
                      <a:pt x="0" y="100"/>
                    </a:moveTo>
                    <a:lnTo>
                      <a:pt x="99" y="49"/>
                    </a:lnTo>
                    <a:lnTo>
                      <a:pt x="0" y="0"/>
                    </a:lnTo>
                    <a:lnTo>
                      <a:pt x="0" y="10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463095" name="Rectangle 247"/>
            <p:cNvSpPr>
              <a:spLocks noChangeArrowheads="1"/>
            </p:cNvSpPr>
            <p:nvPr/>
          </p:nvSpPr>
          <p:spPr bwMode="auto">
            <a:xfrm>
              <a:off x="4904" y="432"/>
              <a:ext cx="245" cy="16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63096" name="Rectangle 248"/>
            <p:cNvSpPr>
              <a:spLocks noChangeArrowheads="1"/>
            </p:cNvSpPr>
            <p:nvPr/>
          </p:nvSpPr>
          <p:spPr bwMode="auto">
            <a:xfrm>
              <a:off x="5004" y="470"/>
              <a:ext cx="88" cy="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12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</p:grpSp>
      <p:graphicFrame>
        <p:nvGraphicFramePr>
          <p:cNvPr id="462853" name="Group 5"/>
          <p:cNvGraphicFramePr>
            <a:graphicFrameLocks noGrp="1"/>
          </p:cNvGraphicFramePr>
          <p:nvPr/>
        </p:nvGraphicFramePr>
        <p:xfrm>
          <a:off x="457200" y="5029200"/>
          <a:ext cx="7689850" cy="942976"/>
        </p:xfrm>
        <a:graphic>
          <a:graphicData uri="http://schemas.openxmlformats.org/drawingml/2006/table">
            <a:tbl>
              <a:tblPr/>
              <a:tblGrid>
                <a:gridCol w="2363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5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52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Condition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F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M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W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Load/Use Hazard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stall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stall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bubble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9297540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58404-5EE0-466B-AE92-66213FC87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450" y="3117850"/>
            <a:ext cx="8704262" cy="779463"/>
          </a:xfrm>
        </p:spPr>
        <p:txBody>
          <a:bodyPr/>
          <a:lstStyle/>
          <a:p>
            <a:pPr algn="ctr"/>
            <a:r>
              <a:rPr lang="en-US" altLang="zh-CN" dirty="0"/>
              <a:t>Branch Misprediction Example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1160989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Branch Misprediction Example</a:t>
            </a:r>
          </a:p>
        </p:txBody>
      </p:sp>
      <p:sp>
        <p:nvSpPr>
          <p:cNvPr id="428036" name="Rectangle 4"/>
          <p:cNvSpPr>
            <a:spLocks noGrp="1" noChangeArrowheads="1"/>
          </p:cNvSpPr>
          <p:nvPr>
            <p:ph idx="1"/>
          </p:nvPr>
        </p:nvSpPr>
        <p:spPr>
          <a:xfrm>
            <a:off x="290513" y="4953000"/>
            <a:ext cx="8294687" cy="1479550"/>
          </a:xfrm>
        </p:spPr>
        <p:txBody>
          <a:bodyPr/>
          <a:lstStyle/>
          <a:p>
            <a:pPr lvl="1"/>
            <a:r>
              <a:rPr lang="en-US"/>
              <a:t>Should only execute first 8 instructions</a:t>
            </a:r>
          </a:p>
        </p:txBody>
      </p:sp>
      <p:sp>
        <p:nvSpPr>
          <p:cNvPr id="428035" name="Text Box 3"/>
          <p:cNvSpPr txBox="1">
            <a:spLocks noChangeArrowheads="1"/>
          </p:cNvSpPr>
          <p:nvPr/>
        </p:nvSpPr>
        <p:spPr bwMode="auto">
          <a:xfrm>
            <a:off x="381000" y="1828800"/>
            <a:ext cx="8610600" cy="3139321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0x000: 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xorq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rax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rax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0x002:    </a:t>
            </a: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jne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t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      # Not taken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0x00b: 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irmovq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$1,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rax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# Fall through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0x015: 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nop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0x016: 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nop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0x017: 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nop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0x018:    halt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0x019: t: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irmovq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$3,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rdx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# Target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0x023: 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irmovq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$4,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rcx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# Should not execute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0x02d: 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irmovq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$5, 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rdx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# Should not execute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428037" name="Text Box 5"/>
          <p:cNvSpPr txBox="1">
            <a:spLocks noChangeArrowheads="1"/>
          </p:cNvSpPr>
          <p:nvPr/>
        </p:nvSpPr>
        <p:spPr bwMode="auto">
          <a:xfrm>
            <a:off x="787400" y="1219200"/>
            <a:ext cx="1320800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demo-j.ys</a:t>
            </a:r>
          </a:p>
        </p:txBody>
      </p:sp>
    </p:spTree>
    <p:extLst>
      <p:ext uri="{BB962C8B-B14F-4D97-AF65-F5344CB8AC3E}">
        <p14:creationId xmlns:p14="http://schemas.microsoft.com/office/powerpoint/2010/main" val="2329756491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27038" y="146050"/>
            <a:ext cx="8704262" cy="779463"/>
          </a:xfrm>
        </p:spPr>
        <p:txBody>
          <a:bodyPr/>
          <a:lstStyle/>
          <a:p>
            <a:r>
              <a:rPr lang="en-US" dirty="0"/>
              <a:t>Branch </a:t>
            </a:r>
            <a:r>
              <a:rPr lang="en-US" dirty="0" err="1"/>
              <a:t>Misprediction</a:t>
            </a:r>
            <a:r>
              <a:rPr lang="en-US" dirty="0"/>
              <a:t> Trace</a:t>
            </a:r>
          </a:p>
        </p:txBody>
      </p:sp>
      <p:sp>
        <p:nvSpPr>
          <p:cNvPr id="430085" name="Rectangle 5"/>
          <p:cNvSpPr>
            <a:spLocks noChangeArrowheads="1"/>
          </p:cNvSpPr>
          <p:nvPr/>
        </p:nvSpPr>
        <p:spPr bwMode="auto">
          <a:xfrm>
            <a:off x="304800" y="3352800"/>
            <a:ext cx="45720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343" tIns="44379" rIns="90343" bIns="44379"/>
          <a:lstStyle/>
          <a:p>
            <a:pPr marL="742950" lvl="1" indent="-244475" algn="l" defTabSz="912813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Incorrectly execute two instructions at branch target</a:t>
            </a:r>
          </a:p>
        </p:txBody>
      </p:sp>
      <p:grpSp>
        <p:nvGrpSpPr>
          <p:cNvPr id="2052" name="Group 4"/>
          <p:cNvGrpSpPr>
            <a:grpSpLocks noChangeAspect="1"/>
          </p:cNvGrpSpPr>
          <p:nvPr/>
        </p:nvGrpSpPr>
        <p:grpSpPr bwMode="auto">
          <a:xfrm>
            <a:off x="1447800" y="838200"/>
            <a:ext cx="6462713" cy="5911850"/>
            <a:chOff x="912" y="528"/>
            <a:chExt cx="4071" cy="3724"/>
          </a:xfrm>
        </p:grpSpPr>
        <p:sp>
          <p:nvSpPr>
            <p:cNvPr id="2051" name="AutoShape 3"/>
            <p:cNvSpPr>
              <a:spLocks noChangeAspect="1" noChangeArrowheads="1" noTextEdit="1"/>
            </p:cNvSpPr>
            <p:nvPr/>
          </p:nvSpPr>
          <p:spPr bwMode="auto">
            <a:xfrm>
              <a:off x="912" y="528"/>
              <a:ext cx="4071" cy="37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3" name="Rectangle 5"/>
            <p:cNvSpPr>
              <a:spLocks noChangeArrowheads="1"/>
            </p:cNvSpPr>
            <p:nvPr/>
          </p:nvSpPr>
          <p:spPr bwMode="auto">
            <a:xfrm>
              <a:off x="912" y="744"/>
              <a:ext cx="1469" cy="17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4" name="Rectangle 6"/>
            <p:cNvSpPr>
              <a:spLocks noChangeArrowheads="1"/>
            </p:cNvSpPr>
            <p:nvPr/>
          </p:nvSpPr>
          <p:spPr bwMode="auto">
            <a:xfrm>
              <a:off x="964" y="779"/>
              <a:ext cx="693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0x000:   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5" name="Rectangle 7"/>
            <p:cNvSpPr>
              <a:spLocks noChangeArrowheads="1"/>
            </p:cNvSpPr>
            <p:nvPr/>
          </p:nvSpPr>
          <p:spPr bwMode="auto">
            <a:xfrm>
              <a:off x="1567" y="779"/>
              <a:ext cx="252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xorq</a:t>
              </a:r>
              <a:r>
                <a:rPr kumimoji="0" lang="en-US" sz="1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6" name="Rectangle 8"/>
            <p:cNvSpPr>
              <a:spLocks noChangeArrowheads="1"/>
            </p:cNvSpPr>
            <p:nvPr/>
          </p:nvSpPr>
          <p:spPr bwMode="auto">
            <a:xfrm>
              <a:off x="1869" y="779"/>
              <a:ext cx="12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%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7" name="Rectangle 9"/>
            <p:cNvSpPr>
              <a:spLocks noChangeArrowheads="1"/>
            </p:cNvSpPr>
            <p:nvPr/>
          </p:nvSpPr>
          <p:spPr bwMode="auto">
            <a:xfrm>
              <a:off x="1929" y="779"/>
              <a:ext cx="189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rax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8" name="Rectangle 10"/>
            <p:cNvSpPr>
              <a:spLocks noChangeArrowheads="1"/>
            </p:cNvSpPr>
            <p:nvPr/>
          </p:nvSpPr>
          <p:spPr bwMode="auto">
            <a:xfrm>
              <a:off x="2110" y="779"/>
              <a:ext cx="189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,%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9" name="Rectangle 11"/>
            <p:cNvSpPr>
              <a:spLocks noChangeArrowheads="1"/>
            </p:cNvSpPr>
            <p:nvPr/>
          </p:nvSpPr>
          <p:spPr bwMode="auto">
            <a:xfrm>
              <a:off x="2230" y="779"/>
              <a:ext cx="189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rax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0" name="Rectangle 12"/>
            <p:cNvSpPr>
              <a:spLocks noChangeArrowheads="1"/>
            </p:cNvSpPr>
            <p:nvPr/>
          </p:nvSpPr>
          <p:spPr bwMode="auto">
            <a:xfrm>
              <a:off x="2640" y="528"/>
              <a:ext cx="259" cy="17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1" name="Rectangle 13"/>
            <p:cNvSpPr>
              <a:spLocks noChangeArrowheads="1"/>
            </p:cNvSpPr>
            <p:nvPr/>
          </p:nvSpPr>
          <p:spPr bwMode="auto">
            <a:xfrm>
              <a:off x="2745" y="568"/>
              <a:ext cx="88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>
                  <a:ln>
                    <a:noFill/>
                  </a:ln>
                  <a:solidFill>
                    <a:srgbClr val="3333CC"/>
                  </a:solidFill>
                  <a:effectLst/>
                  <a:latin typeface="Helvetica" charset="0"/>
                  <a:cs typeface="Arial" pitchFamily="34" charset="0"/>
                </a:rPr>
                <a:t>1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2" name="Rectangle 14"/>
            <p:cNvSpPr>
              <a:spLocks noChangeArrowheads="1"/>
            </p:cNvSpPr>
            <p:nvPr/>
          </p:nvSpPr>
          <p:spPr bwMode="auto">
            <a:xfrm>
              <a:off x="2899" y="528"/>
              <a:ext cx="259" cy="17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3" name="Rectangle 15"/>
            <p:cNvSpPr>
              <a:spLocks noChangeArrowheads="1"/>
            </p:cNvSpPr>
            <p:nvPr/>
          </p:nvSpPr>
          <p:spPr bwMode="auto">
            <a:xfrm>
              <a:off x="3004" y="568"/>
              <a:ext cx="88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>
                  <a:ln>
                    <a:noFill/>
                  </a:ln>
                  <a:solidFill>
                    <a:srgbClr val="3333CC"/>
                  </a:solidFill>
                  <a:effectLst/>
                  <a:latin typeface="Helvetica" charset="0"/>
                  <a:cs typeface="Arial" pitchFamily="34" charset="0"/>
                </a:rPr>
                <a:t>2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4" name="Rectangle 16"/>
            <p:cNvSpPr>
              <a:spLocks noChangeArrowheads="1"/>
            </p:cNvSpPr>
            <p:nvPr/>
          </p:nvSpPr>
          <p:spPr bwMode="auto">
            <a:xfrm>
              <a:off x="3158" y="528"/>
              <a:ext cx="259" cy="17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5" name="Rectangle 17"/>
            <p:cNvSpPr>
              <a:spLocks noChangeArrowheads="1"/>
            </p:cNvSpPr>
            <p:nvPr/>
          </p:nvSpPr>
          <p:spPr bwMode="auto">
            <a:xfrm>
              <a:off x="3263" y="568"/>
              <a:ext cx="88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>
                  <a:ln>
                    <a:noFill/>
                  </a:ln>
                  <a:solidFill>
                    <a:srgbClr val="3333CC"/>
                  </a:solidFill>
                  <a:effectLst/>
                  <a:latin typeface="Helvetica" charset="0"/>
                  <a:cs typeface="Arial" pitchFamily="34" charset="0"/>
                </a:rPr>
                <a:t>3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6" name="Rectangle 18"/>
            <p:cNvSpPr>
              <a:spLocks noChangeArrowheads="1"/>
            </p:cNvSpPr>
            <p:nvPr/>
          </p:nvSpPr>
          <p:spPr bwMode="auto">
            <a:xfrm>
              <a:off x="3417" y="528"/>
              <a:ext cx="259" cy="17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7" name="Rectangle 19"/>
            <p:cNvSpPr>
              <a:spLocks noChangeArrowheads="1"/>
            </p:cNvSpPr>
            <p:nvPr/>
          </p:nvSpPr>
          <p:spPr bwMode="auto">
            <a:xfrm>
              <a:off x="3523" y="568"/>
              <a:ext cx="88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>
                  <a:ln>
                    <a:noFill/>
                  </a:ln>
                  <a:solidFill>
                    <a:srgbClr val="3333CC"/>
                  </a:solidFill>
                  <a:effectLst/>
                  <a:latin typeface="Helvetica" charset="0"/>
                  <a:cs typeface="Arial" pitchFamily="34" charset="0"/>
                </a:rPr>
                <a:t>4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8" name="Rectangle 20"/>
            <p:cNvSpPr>
              <a:spLocks noChangeArrowheads="1"/>
            </p:cNvSpPr>
            <p:nvPr/>
          </p:nvSpPr>
          <p:spPr bwMode="auto">
            <a:xfrm>
              <a:off x="3676" y="528"/>
              <a:ext cx="260" cy="17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9" name="Rectangle 21"/>
            <p:cNvSpPr>
              <a:spLocks noChangeArrowheads="1"/>
            </p:cNvSpPr>
            <p:nvPr/>
          </p:nvSpPr>
          <p:spPr bwMode="auto">
            <a:xfrm>
              <a:off x="3782" y="568"/>
              <a:ext cx="88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>
                  <a:ln>
                    <a:noFill/>
                  </a:ln>
                  <a:solidFill>
                    <a:srgbClr val="3333CC"/>
                  </a:solidFill>
                  <a:effectLst/>
                  <a:latin typeface="Helvetica" charset="0"/>
                  <a:cs typeface="Arial" pitchFamily="34" charset="0"/>
                </a:rPr>
                <a:t>5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0" name="Rectangle 22"/>
            <p:cNvSpPr>
              <a:spLocks noChangeArrowheads="1"/>
            </p:cNvSpPr>
            <p:nvPr/>
          </p:nvSpPr>
          <p:spPr bwMode="auto">
            <a:xfrm>
              <a:off x="3936" y="528"/>
              <a:ext cx="259" cy="17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1" name="Rectangle 23"/>
            <p:cNvSpPr>
              <a:spLocks noChangeArrowheads="1"/>
            </p:cNvSpPr>
            <p:nvPr/>
          </p:nvSpPr>
          <p:spPr bwMode="auto">
            <a:xfrm>
              <a:off x="4041" y="568"/>
              <a:ext cx="88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>
                  <a:ln>
                    <a:noFill/>
                  </a:ln>
                  <a:solidFill>
                    <a:srgbClr val="3333CC"/>
                  </a:solidFill>
                  <a:effectLst/>
                  <a:latin typeface="Helvetica" charset="0"/>
                  <a:cs typeface="Arial" pitchFamily="34" charset="0"/>
                </a:rPr>
                <a:t>6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2" name="Rectangle 24"/>
            <p:cNvSpPr>
              <a:spLocks noChangeArrowheads="1"/>
            </p:cNvSpPr>
            <p:nvPr/>
          </p:nvSpPr>
          <p:spPr bwMode="auto">
            <a:xfrm>
              <a:off x="4195" y="528"/>
              <a:ext cx="259" cy="17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3" name="Rectangle 25"/>
            <p:cNvSpPr>
              <a:spLocks noChangeArrowheads="1"/>
            </p:cNvSpPr>
            <p:nvPr/>
          </p:nvSpPr>
          <p:spPr bwMode="auto">
            <a:xfrm>
              <a:off x="4300" y="568"/>
              <a:ext cx="88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>
                  <a:ln>
                    <a:noFill/>
                  </a:ln>
                  <a:solidFill>
                    <a:srgbClr val="3333CC"/>
                  </a:solidFill>
                  <a:effectLst/>
                  <a:latin typeface="Helvetica" charset="0"/>
                  <a:cs typeface="Arial" pitchFamily="34" charset="0"/>
                </a:rPr>
                <a:t>7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4" name="Rectangle 26"/>
            <p:cNvSpPr>
              <a:spLocks noChangeArrowheads="1"/>
            </p:cNvSpPr>
            <p:nvPr/>
          </p:nvSpPr>
          <p:spPr bwMode="auto">
            <a:xfrm>
              <a:off x="4454" y="528"/>
              <a:ext cx="259" cy="17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5" name="Rectangle 27"/>
            <p:cNvSpPr>
              <a:spLocks noChangeArrowheads="1"/>
            </p:cNvSpPr>
            <p:nvPr/>
          </p:nvSpPr>
          <p:spPr bwMode="auto">
            <a:xfrm>
              <a:off x="4559" y="568"/>
              <a:ext cx="88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>
                  <a:ln>
                    <a:noFill/>
                  </a:ln>
                  <a:solidFill>
                    <a:srgbClr val="3333CC"/>
                  </a:solidFill>
                  <a:effectLst/>
                  <a:latin typeface="Helvetica" charset="0"/>
                  <a:cs typeface="Arial" pitchFamily="34" charset="0"/>
                </a:rPr>
                <a:t>8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6" name="Rectangle 28"/>
            <p:cNvSpPr>
              <a:spLocks noChangeArrowheads="1"/>
            </p:cNvSpPr>
            <p:nvPr/>
          </p:nvSpPr>
          <p:spPr bwMode="auto">
            <a:xfrm>
              <a:off x="4713" y="528"/>
              <a:ext cx="259" cy="17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7" name="Rectangle 29"/>
            <p:cNvSpPr>
              <a:spLocks noChangeArrowheads="1"/>
            </p:cNvSpPr>
            <p:nvPr/>
          </p:nvSpPr>
          <p:spPr bwMode="auto">
            <a:xfrm>
              <a:off x="4818" y="568"/>
              <a:ext cx="88" cy="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>
                  <a:ln>
                    <a:noFill/>
                  </a:ln>
                  <a:solidFill>
                    <a:srgbClr val="3333CC"/>
                  </a:solidFill>
                  <a:effectLst/>
                  <a:latin typeface="Helvetica" charset="0"/>
                  <a:cs typeface="Arial" pitchFamily="34" charset="0"/>
                </a:rPr>
                <a:t>9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2640" y="744"/>
              <a:ext cx="260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9" name="Rectangle 31"/>
            <p:cNvSpPr>
              <a:spLocks noChangeArrowheads="1"/>
            </p:cNvSpPr>
            <p:nvPr/>
          </p:nvSpPr>
          <p:spPr bwMode="auto">
            <a:xfrm>
              <a:off x="2734" y="770"/>
              <a:ext cx="12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F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0" name="Rectangle 32"/>
            <p:cNvSpPr>
              <a:spLocks noChangeArrowheads="1"/>
            </p:cNvSpPr>
            <p:nvPr/>
          </p:nvSpPr>
          <p:spPr bwMode="auto">
            <a:xfrm>
              <a:off x="2899" y="744"/>
              <a:ext cx="260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1" name="Rectangle 33"/>
            <p:cNvSpPr>
              <a:spLocks noChangeArrowheads="1"/>
            </p:cNvSpPr>
            <p:nvPr/>
          </p:nvSpPr>
          <p:spPr bwMode="auto">
            <a:xfrm>
              <a:off x="2987" y="770"/>
              <a:ext cx="139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D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2" name="Rectangle 34"/>
            <p:cNvSpPr>
              <a:spLocks noChangeArrowheads="1"/>
            </p:cNvSpPr>
            <p:nvPr/>
          </p:nvSpPr>
          <p:spPr bwMode="auto">
            <a:xfrm>
              <a:off x="3158" y="744"/>
              <a:ext cx="260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3" name="Rectangle 35"/>
            <p:cNvSpPr>
              <a:spLocks noChangeArrowheads="1"/>
            </p:cNvSpPr>
            <p:nvPr/>
          </p:nvSpPr>
          <p:spPr bwMode="auto">
            <a:xfrm>
              <a:off x="3249" y="770"/>
              <a:ext cx="133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E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4" name="Rectangle 36"/>
            <p:cNvSpPr>
              <a:spLocks noChangeArrowheads="1"/>
            </p:cNvSpPr>
            <p:nvPr/>
          </p:nvSpPr>
          <p:spPr bwMode="auto">
            <a:xfrm>
              <a:off x="3417" y="744"/>
              <a:ext cx="260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5" name="Rectangle 37"/>
            <p:cNvSpPr>
              <a:spLocks noChangeArrowheads="1"/>
            </p:cNvSpPr>
            <p:nvPr/>
          </p:nvSpPr>
          <p:spPr bwMode="auto">
            <a:xfrm>
              <a:off x="3498" y="770"/>
              <a:ext cx="153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M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6" name="Rectangle 38"/>
            <p:cNvSpPr>
              <a:spLocks noChangeArrowheads="1"/>
            </p:cNvSpPr>
            <p:nvPr/>
          </p:nvSpPr>
          <p:spPr bwMode="auto">
            <a:xfrm>
              <a:off x="3936" y="917"/>
              <a:ext cx="260" cy="173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7" name="Rectangle 39"/>
            <p:cNvSpPr>
              <a:spLocks noChangeArrowheads="1"/>
            </p:cNvSpPr>
            <p:nvPr/>
          </p:nvSpPr>
          <p:spPr bwMode="auto">
            <a:xfrm>
              <a:off x="4008" y="942"/>
              <a:ext cx="16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W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8" name="Rectangle 40"/>
            <p:cNvSpPr>
              <a:spLocks noChangeArrowheads="1"/>
            </p:cNvSpPr>
            <p:nvPr/>
          </p:nvSpPr>
          <p:spPr bwMode="auto">
            <a:xfrm>
              <a:off x="912" y="917"/>
              <a:ext cx="1469" cy="17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9" name="Rectangle 41"/>
            <p:cNvSpPr>
              <a:spLocks noChangeArrowheads="1"/>
            </p:cNvSpPr>
            <p:nvPr/>
          </p:nvSpPr>
          <p:spPr bwMode="auto">
            <a:xfrm>
              <a:off x="964" y="952"/>
              <a:ext cx="693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0x002:   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0" name="Rectangle 42"/>
            <p:cNvSpPr>
              <a:spLocks noChangeArrowheads="1"/>
            </p:cNvSpPr>
            <p:nvPr/>
          </p:nvSpPr>
          <p:spPr bwMode="auto">
            <a:xfrm>
              <a:off x="1567" y="952"/>
              <a:ext cx="315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jne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1" name="Rectangle 43"/>
            <p:cNvSpPr>
              <a:spLocks noChangeArrowheads="1"/>
            </p:cNvSpPr>
            <p:nvPr/>
          </p:nvSpPr>
          <p:spPr bwMode="auto">
            <a:xfrm>
              <a:off x="1808" y="952"/>
              <a:ext cx="882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t # Not taken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2" name="Rectangle 44"/>
            <p:cNvSpPr>
              <a:spLocks noChangeArrowheads="1"/>
            </p:cNvSpPr>
            <p:nvPr/>
          </p:nvSpPr>
          <p:spPr bwMode="auto">
            <a:xfrm>
              <a:off x="2899" y="917"/>
              <a:ext cx="260" cy="173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3" name="Rectangle 45"/>
            <p:cNvSpPr>
              <a:spLocks noChangeArrowheads="1"/>
            </p:cNvSpPr>
            <p:nvPr/>
          </p:nvSpPr>
          <p:spPr bwMode="auto">
            <a:xfrm>
              <a:off x="2993" y="942"/>
              <a:ext cx="12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F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4" name="Rectangle 46"/>
            <p:cNvSpPr>
              <a:spLocks noChangeArrowheads="1"/>
            </p:cNvSpPr>
            <p:nvPr/>
          </p:nvSpPr>
          <p:spPr bwMode="auto">
            <a:xfrm>
              <a:off x="3158" y="917"/>
              <a:ext cx="260" cy="173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5" name="Rectangle 47"/>
            <p:cNvSpPr>
              <a:spLocks noChangeArrowheads="1"/>
            </p:cNvSpPr>
            <p:nvPr/>
          </p:nvSpPr>
          <p:spPr bwMode="auto">
            <a:xfrm>
              <a:off x="3246" y="942"/>
              <a:ext cx="139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D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6" name="Rectangle 48"/>
            <p:cNvSpPr>
              <a:spLocks noChangeArrowheads="1"/>
            </p:cNvSpPr>
            <p:nvPr/>
          </p:nvSpPr>
          <p:spPr bwMode="auto">
            <a:xfrm>
              <a:off x="3417" y="917"/>
              <a:ext cx="260" cy="173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7" name="Rectangle 49"/>
            <p:cNvSpPr>
              <a:spLocks noChangeArrowheads="1"/>
            </p:cNvSpPr>
            <p:nvPr/>
          </p:nvSpPr>
          <p:spPr bwMode="auto">
            <a:xfrm>
              <a:off x="3508" y="942"/>
              <a:ext cx="133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E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8" name="Rectangle 50"/>
            <p:cNvSpPr>
              <a:spLocks noChangeArrowheads="1"/>
            </p:cNvSpPr>
            <p:nvPr/>
          </p:nvSpPr>
          <p:spPr bwMode="auto">
            <a:xfrm>
              <a:off x="3676" y="917"/>
              <a:ext cx="260" cy="173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9" name="Rectangle 51"/>
            <p:cNvSpPr>
              <a:spLocks noChangeArrowheads="1"/>
            </p:cNvSpPr>
            <p:nvPr/>
          </p:nvSpPr>
          <p:spPr bwMode="auto">
            <a:xfrm>
              <a:off x="3757" y="942"/>
              <a:ext cx="153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M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0" name="Rectangle 52"/>
            <p:cNvSpPr>
              <a:spLocks noChangeArrowheads="1"/>
            </p:cNvSpPr>
            <p:nvPr/>
          </p:nvSpPr>
          <p:spPr bwMode="auto">
            <a:xfrm>
              <a:off x="3676" y="744"/>
              <a:ext cx="260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1" name="Rectangle 53"/>
            <p:cNvSpPr>
              <a:spLocks noChangeArrowheads="1"/>
            </p:cNvSpPr>
            <p:nvPr/>
          </p:nvSpPr>
          <p:spPr bwMode="auto">
            <a:xfrm>
              <a:off x="3749" y="770"/>
              <a:ext cx="16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W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2" name="Rectangle 54"/>
            <p:cNvSpPr>
              <a:spLocks noChangeArrowheads="1"/>
            </p:cNvSpPr>
            <p:nvPr/>
          </p:nvSpPr>
          <p:spPr bwMode="auto">
            <a:xfrm>
              <a:off x="912" y="1089"/>
              <a:ext cx="1469" cy="17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3" name="Rectangle 55"/>
            <p:cNvSpPr>
              <a:spLocks noChangeArrowheads="1"/>
            </p:cNvSpPr>
            <p:nvPr/>
          </p:nvSpPr>
          <p:spPr bwMode="auto">
            <a:xfrm>
              <a:off x="964" y="1125"/>
              <a:ext cx="567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0x019: t: 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4" name="Rectangle 56"/>
            <p:cNvSpPr>
              <a:spLocks noChangeArrowheads="1"/>
            </p:cNvSpPr>
            <p:nvPr/>
          </p:nvSpPr>
          <p:spPr bwMode="auto">
            <a:xfrm>
              <a:off x="1567" y="1125"/>
              <a:ext cx="380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irmovq</a:t>
              </a:r>
              <a:r>
                <a:rPr kumimoji="0" lang="en-US" sz="1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5" name="Rectangle 57"/>
            <p:cNvSpPr>
              <a:spLocks noChangeArrowheads="1"/>
            </p:cNvSpPr>
            <p:nvPr/>
          </p:nvSpPr>
          <p:spPr bwMode="auto">
            <a:xfrm>
              <a:off x="1989" y="1125"/>
              <a:ext cx="378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$3, %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6" name="Rectangle 58"/>
            <p:cNvSpPr>
              <a:spLocks noChangeArrowheads="1"/>
            </p:cNvSpPr>
            <p:nvPr/>
          </p:nvSpPr>
          <p:spPr bwMode="auto">
            <a:xfrm>
              <a:off x="2291" y="1125"/>
              <a:ext cx="189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rdx</a:t>
              </a:r>
              <a:r>
                <a:rPr kumimoji="0" lang="en-US" sz="1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7" name="Rectangle 59"/>
            <p:cNvSpPr>
              <a:spLocks noChangeArrowheads="1"/>
            </p:cNvSpPr>
            <p:nvPr/>
          </p:nvSpPr>
          <p:spPr bwMode="auto">
            <a:xfrm>
              <a:off x="2532" y="1125"/>
              <a:ext cx="567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# Target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8" name="Rectangle 60"/>
            <p:cNvSpPr>
              <a:spLocks noChangeArrowheads="1"/>
            </p:cNvSpPr>
            <p:nvPr/>
          </p:nvSpPr>
          <p:spPr bwMode="auto">
            <a:xfrm>
              <a:off x="3158" y="1089"/>
              <a:ext cx="260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9" name="Rectangle 61"/>
            <p:cNvSpPr>
              <a:spLocks noChangeArrowheads="1"/>
            </p:cNvSpPr>
            <p:nvPr/>
          </p:nvSpPr>
          <p:spPr bwMode="auto">
            <a:xfrm>
              <a:off x="3253" y="1115"/>
              <a:ext cx="12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F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10" name="Rectangle 62"/>
            <p:cNvSpPr>
              <a:spLocks noChangeArrowheads="1"/>
            </p:cNvSpPr>
            <p:nvPr/>
          </p:nvSpPr>
          <p:spPr bwMode="auto">
            <a:xfrm>
              <a:off x="3417" y="1089"/>
              <a:ext cx="260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1" name="Rectangle 63"/>
            <p:cNvSpPr>
              <a:spLocks noChangeArrowheads="1"/>
            </p:cNvSpPr>
            <p:nvPr/>
          </p:nvSpPr>
          <p:spPr bwMode="auto">
            <a:xfrm>
              <a:off x="3505" y="1115"/>
              <a:ext cx="139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D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12" name="Rectangle 64"/>
            <p:cNvSpPr>
              <a:spLocks noChangeArrowheads="1"/>
            </p:cNvSpPr>
            <p:nvPr/>
          </p:nvSpPr>
          <p:spPr bwMode="auto">
            <a:xfrm>
              <a:off x="3676" y="1089"/>
              <a:ext cx="260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3" name="Rectangle 65"/>
            <p:cNvSpPr>
              <a:spLocks noChangeArrowheads="1"/>
            </p:cNvSpPr>
            <p:nvPr/>
          </p:nvSpPr>
          <p:spPr bwMode="auto">
            <a:xfrm>
              <a:off x="3767" y="1115"/>
              <a:ext cx="133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E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14" name="Rectangle 66"/>
            <p:cNvSpPr>
              <a:spLocks noChangeArrowheads="1"/>
            </p:cNvSpPr>
            <p:nvPr/>
          </p:nvSpPr>
          <p:spPr bwMode="auto">
            <a:xfrm>
              <a:off x="3936" y="1089"/>
              <a:ext cx="260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5" name="Rectangle 67"/>
            <p:cNvSpPr>
              <a:spLocks noChangeArrowheads="1"/>
            </p:cNvSpPr>
            <p:nvPr/>
          </p:nvSpPr>
          <p:spPr bwMode="auto">
            <a:xfrm>
              <a:off x="4017" y="1115"/>
              <a:ext cx="153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M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16" name="Rectangle 68"/>
            <p:cNvSpPr>
              <a:spLocks noChangeArrowheads="1"/>
            </p:cNvSpPr>
            <p:nvPr/>
          </p:nvSpPr>
          <p:spPr bwMode="auto">
            <a:xfrm>
              <a:off x="4195" y="1089"/>
              <a:ext cx="260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7" name="Rectangle 69"/>
            <p:cNvSpPr>
              <a:spLocks noChangeArrowheads="1"/>
            </p:cNvSpPr>
            <p:nvPr/>
          </p:nvSpPr>
          <p:spPr bwMode="auto">
            <a:xfrm>
              <a:off x="4268" y="1115"/>
              <a:ext cx="16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W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18" name="Rectangle 70"/>
            <p:cNvSpPr>
              <a:spLocks noChangeArrowheads="1"/>
            </p:cNvSpPr>
            <p:nvPr/>
          </p:nvSpPr>
          <p:spPr bwMode="auto">
            <a:xfrm>
              <a:off x="912" y="1262"/>
              <a:ext cx="1469" cy="17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9" name="Rectangle 71"/>
            <p:cNvSpPr>
              <a:spLocks noChangeArrowheads="1"/>
            </p:cNvSpPr>
            <p:nvPr/>
          </p:nvSpPr>
          <p:spPr bwMode="auto">
            <a:xfrm>
              <a:off x="964" y="1297"/>
              <a:ext cx="378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0x023:    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0" name="Rectangle 72"/>
            <p:cNvSpPr>
              <a:spLocks noChangeArrowheads="1"/>
            </p:cNvSpPr>
            <p:nvPr/>
          </p:nvSpPr>
          <p:spPr bwMode="auto">
            <a:xfrm>
              <a:off x="1567" y="1297"/>
              <a:ext cx="380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irmovq</a:t>
              </a:r>
              <a:r>
                <a:rPr kumimoji="0" lang="en-US" sz="1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1" name="Rectangle 73"/>
            <p:cNvSpPr>
              <a:spLocks noChangeArrowheads="1"/>
            </p:cNvSpPr>
            <p:nvPr/>
          </p:nvSpPr>
          <p:spPr bwMode="auto">
            <a:xfrm>
              <a:off x="1989" y="1297"/>
              <a:ext cx="378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$4, %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2" name="Rectangle 74"/>
            <p:cNvSpPr>
              <a:spLocks noChangeArrowheads="1"/>
            </p:cNvSpPr>
            <p:nvPr/>
          </p:nvSpPr>
          <p:spPr bwMode="auto">
            <a:xfrm>
              <a:off x="2291" y="1297"/>
              <a:ext cx="189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rcx</a:t>
              </a:r>
              <a:r>
                <a:rPr kumimoji="0" lang="en-US" sz="1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3" name="Rectangle 75"/>
            <p:cNvSpPr>
              <a:spLocks noChangeArrowheads="1"/>
            </p:cNvSpPr>
            <p:nvPr/>
          </p:nvSpPr>
          <p:spPr bwMode="auto">
            <a:xfrm>
              <a:off x="2532" y="1297"/>
              <a:ext cx="693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# Target+1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4" name="Rectangle 76"/>
            <p:cNvSpPr>
              <a:spLocks noChangeArrowheads="1"/>
            </p:cNvSpPr>
            <p:nvPr/>
          </p:nvSpPr>
          <p:spPr bwMode="auto">
            <a:xfrm>
              <a:off x="3417" y="1262"/>
              <a:ext cx="260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5" name="Rectangle 77"/>
            <p:cNvSpPr>
              <a:spLocks noChangeArrowheads="1"/>
            </p:cNvSpPr>
            <p:nvPr/>
          </p:nvSpPr>
          <p:spPr bwMode="auto">
            <a:xfrm>
              <a:off x="3512" y="1288"/>
              <a:ext cx="12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F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6" name="Rectangle 78"/>
            <p:cNvSpPr>
              <a:spLocks noChangeArrowheads="1"/>
            </p:cNvSpPr>
            <p:nvPr/>
          </p:nvSpPr>
          <p:spPr bwMode="auto">
            <a:xfrm>
              <a:off x="3676" y="1262"/>
              <a:ext cx="260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7" name="Rectangle 79"/>
            <p:cNvSpPr>
              <a:spLocks noChangeArrowheads="1"/>
            </p:cNvSpPr>
            <p:nvPr/>
          </p:nvSpPr>
          <p:spPr bwMode="auto">
            <a:xfrm>
              <a:off x="3765" y="1288"/>
              <a:ext cx="139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D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8" name="Rectangle 80"/>
            <p:cNvSpPr>
              <a:spLocks noChangeArrowheads="1"/>
            </p:cNvSpPr>
            <p:nvPr/>
          </p:nvSpPr>
          <p:spPr bwMode="auto">
            <a:xfrm>
              <a:off x="3936" y="1262"/>
              <a:ext cx="260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9" name="Rectangle 81"/>
            <p:cNvSpPr>
              <a:spLocks noChangeArrowheads="1"/>
            </p:cNvSpPr>
            <p:nvPr/>
          </p:nvSpPr>
          <p:spPr bwMode="auto">
            <a:xfrm>
              <a:off x="4026" y="1288"/>
              <a:ext cx="133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E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30" name="Rectangle 82"/>
            <p:cNvSpPr>
              <a:spLocks noChangeArrowheads="1"/>
            </p:cNvSpPr>
            <p:nvPr/>
          </p:nvSpPr>
          <p:spPr bwMode="auto">
            <a:xfrm>
              <a:off x="4195" y="1262"/>
              <a:ext cx="260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1" name="Rectangle 83"/>
            <p:cNvSpPr>
              <a:spLocks noChangeArrowheads="1"/>
            </p:cNvSpPr>
            <p:nvPr/>
          </p:nvSpPr>
          <p:spPr bwMode="auto">
            <a:xfrm>
              <a:off x="4276" y="1288"/>
              <a:ext cx="153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M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32" name="Rectangle 84"/>
            <p:cNvSpPr>
              <a:spLocks noChangeArrowheads="1"/>
            </p:cNvSpPr>
            <p:nvPr/>
          </p:nvSpPr>
          <p:spPr bwMode="auto">
            <a:xfrm>
              <a:off x="4454" y="1262"/>
              <a:ext cx="260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3" name="Rectangle 85"/>
            <p:cNvSpPr>
              <a:spLocks noChangeArrowheads="1"/>
            </p:cNvSpPr>
            <p:nvPr/>
          </p:nvSpPr>
          <p:spPr bwMode="auto">
            <a:xfrm>
              <a:off x="4527" y="1288"/>
              <a:ext cx="16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W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34" name="Rectangle 86"/>
            <p:cNvSpPr>
              <a:spLocks noChangeArrowheads="1"/>
            </p:cNvSpPr>
            <p:nvPr/>
          </p:nvSpPr>
          <p:spPr bwMode="auto">
            <a:xfrm>
              <a:off x="912" y="1435"/>
              <a:ext cx="1469" cy="17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5" name="Rectangle 87"/>
            <p:cNvSpPr>
              <a:spLocks noChangeArrowheads="1"/>
            </p:cNvSpPr>
            <p:nvPr/>
          </p:nvSpPr>
          <p:spPr bwMode="auto">
            <a:xfrm>
              <a:off x="964" y="1470"/>
              <a:ext cx="378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0x00b:    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36" name="Rectangle 88"/>
            <p:cNvSpPr>
              <a:spLocks noChangeArrowheads="1"/>
            </p:cNvSpPr>
            <p:nvPr/>
          </p:nvSpPr>
          <p:spPr bwMode="auto">
            <a:xfrm>
              <a:off x="1567" y="1470"/>
              <a:ext cx="380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irmovq</a:t>
              </a:r>
              <a:r>
                <a:rPr kumimoji="0" lang="en-US" sz="1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37" name="Rectangle 89"/>
            <p:cNvSpPr>
              <a:spLocks noChangeArrowheads="1"/>
            </p:cNvSpPr>
            <p:nvPr/>
          </p:nvSpPr>
          <p:spPr bwMode="auto">
            <a:xfrm>
              <a:off x="1989" y="1470"/>
              <a:ext cx="378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$1, %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38" name="Rectangle 90"/>
            <p:cNvSpPr>
              <a:spLocks noChangeArrowheads="1"/>
            </p:cNvSpPr>
            <p:nvPr/>
          </p:nvSpPr>
          <p:spPr bwMode="auto">
            <a:xfrm>
              <a:off x="2291" y="1470"/>
              <a:ext cx="189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rax</a:t>
              </a:r>
              <a:r>
                <a:rPr kumimoji="0" lang="en-US" sz="1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39" name="Rectangle 91"/>
            <p:cNvSpPr>
              <a:spLocks noChangeArrowheads="1"/>
            </p:cNvSpPr>
            <p:nvPr/>
          </p:nvSpPr>
          <p:spPr bwMode="auto">
            <a:xfrm>
              <a:off x="2532" y="1470"/>
              <a:ext cx="1008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# Fall Through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40" name="Rectangle 92"/>
            <p:cNvSpPr>
              <a:spLocks noChangeArrowheads="1"/>
            </p:cNvSpPr>
            <p:nvPr/>
          </p:nvSpPr>
          <p:spPr bwMode="auto">
            <a:xfrm>
              <a:off x="3676" y="1435"/>
              <a:ext cx="260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1" name="Rectangle 93"/>
            <p:cNvSpPr>
              <a:spLocks noChangeArrowheads="1"/>
            </p:cNvSpPr>
            <p:nvPr/>
          </p:nvSpPr>
          <p:spPr bwMode="auto">
            <a:xfrm>
              <a:off x="3771" y="1461"/>
              <a:ext cx="12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F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42" name="Rectangle 94"/>
            <p:cNvSpPr>
              <a:spLocks noChangeArrowheads="1"/>
            </p:cNvSpPr>
            <p:nvPr/>
          </p:nvSpPr>
          <p:spPr bwMode="auto">
            <a:xfrm>
              <a:off x="3936" y="1435"/>
              <a:ext cx="260" cy="174"/>
            </a:xfrm>
            <a:prstGeom prst="rect">
              <a:avLst/>
            </a:prstGeom>
            <a:solidFill>
              <a:srgbClr val="66CC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3" name="Rectangle 95"/>
            <p:cNvSpPr>
              <a:spLocks noChangeArrowheads="1"/>
            </p:cNvSpPr>
            <p:nvPr/>
          </p:nvSpPr>
          <p:spPr bwMode="auto">
            <a:xfrm>
              <a:off x="4024" y="1461"/>
              <a:ext cx="139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D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44" name="Rectangle 96"/>
            <p:cNvSpPr>
              <a:spLocks noChangeArrowheads="1"/>
            </p:cNvSpPr>
            <p:nvPr/>
          </p:nvSpPr>
          <p:spPr bwMode="auto">
            <a:xfrm>
              <a:off x="4195" y="1435"/>
              <a:ext cx="260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5" name="Rectangle 97"/>
            <p:cNvSpPr>
              <a:spLocks noChangeArrowheads="1"/>
            </p:cNvSpPr>
            <p:nvPr/>
          </p:nvSpPr>
          <p:spPr bwMode="auto">
            <a:xfrm>
              <a:off x="4286" y="1461"/>
              <a:ext cx="133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E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46" name="Rectangle 98"/>
            <p:cNvSpPr>
              <a:spLocks noChangeArrowheads="1"/>
            </p:cNvSpPr>
            <p:nvPr/>
          </p:nvSpPr>
          <p:spPr bwMode="auto">
            <a:xfrm>
              <a:off x="4454" y="1435"/>
              <a:ext cx="260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7" name="Rectangle 99"/>
            <p:cNvSpPr>
              <a:spLocks noChangeArrowheads="1"/>
            </p:cNvSpPr>
            <p:nvPr/>
          </p:nvSpPr>
          <p:spPr bwMode="auto">
            <a:xfrm>
              <a:off x="4535" y="1461"/>
              <a:ext cx="153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M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48" name="Rectangle 100"/>
            <p:cNvSpPr>
              <a:spLocks noChangeArrowheads="1"/>
            </p:cNvSpPr>
            <p:nvPr/>
          </p:nvSpPr>
          <p:spPr bwMode="auto">
            <a:xfrm>
              <a:off x="4713" y="1435"/>
              <a:ext cx="260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9" name="Rectangle 101"/>
            <p:cNvSpPr>
              <a:spLocks noChangeArrowheads="1"/>
            </p:cNvSpPr>
            <p:nvPr/>
          </p:nvSpPr>
          <p:spPr bwMode="auto">
            <a:xfrm>
              <a:off x="4786" y="1461"/>
              <a:ext cx="16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W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0" name="Rectangle 102"/>
            <p:cNvSpPr>
              <a:spLocks noChangeArrowheads="1"/>
            </p:cNvSpPr>
            <p:nvPr/>
          </p:nvSpPr>
          <p:spPr bwMode="auto">
            <a:xfrm>
              <a:off x="912" y="528"/>
              <a:ext cx="1469" cy="17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1" name="Rectangle 103"/>
            <p:cNvSpPr>
              <a:spLocks noChangeArrowheads="1"/>
            </p:cNvSpPr>
            <p:nvPr/>
          </p:nvSpPr>
          <p:spPr bwMode="auto">
            <a:xfrm>
              <a:off x="964" y="558"/>
              <a:ext cx="441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# demo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2" name="Rectangle 104"/>
            <p:cNvSpPr>
              <a:spLocks noChangeArrowheads="1"/>
            </p:cNvSpPr>
            <p:nvPr/>
          </p:nvSpPr>
          <p:spPr bwMode="auto">
            <a:xfrm>
              <a:off x="1326" y="558"/>
              <a:ext cx="126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-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3" name="Rectangle 105"/>
            <p:cNvSpPr>
              <a:spLocks noChangeArrowheads="1"/>
            </p:cNvSpPr>
            <p:nvPr/>
          </p:nvSpPr>
          <p:spPr bwMode="auto">
            <a:xfrm>
              <a:off x="1386" y="558"/>
              <a:ext cx="126" cy="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j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4" name="Rectangle 106"/>
            <p:cNvSpPr>
              <a:spLocks noChangeArrowheads="1"/>
            </p:cNvSpPr>
            <p:nvPr/>
          </p:nvSpPr>
          <p:spPr bwMode="auto">
            <a:xfrm>
              <a:off x="3676" y="1435"/>
              <a:ext cx="260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5" name="Rectangle 107"/>
            <p:cNvSpPr>
              <a:spLocks noChangeArrowheads="1"/>
            </p:cNvSpPr>
            <p:nvPr/>
          </p:nvSpPr>
          <p:spPr bwMode="auto">
            <a:xfrm>
              <a:off x="3771" y="1461"/>
              <a:ext cx="12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F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6" name="Rectangle 108"/>
            <p:cNvSpPr>
              <a:spLocks noChangeArrowheads="1"/>
            </p:cNvSpPr>
            <p:nvPr/>
          </p:nvSpPr>
          <p:spPr bwMode="auto">
            <a:xfrm>
              <a:off x="3936" y="1435"/>
              <a:ext cx="260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7" name="Rectangle 109"/>
            <p:cNvSpPr>
              <a:spLocks noChangeArrowheads="1"/>
            </p:cNvSpPr>
            <p:nvPr/>
          </p:nvSpPr>
          <p:spPr bwMode="auto">
            <a:xfrm>
              <a:off x="4024" y="1461"/>
              <a:ext cx="139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D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58" name="Rectangle 110"/>
            <p:cNvSpPr>
              <a:spLocks noChangeArrowheads="1"/>
            </p:cNvSpPr>
            <p:nvPr/>
          </p:nvSpPr>
          <p:spPr bwMode="auto">
            <a:xfrm>
              <a:off x="4195" y="1435"/>
              <a:ext cx="260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9" name="Rectangle 111"/>
            <p:cNvSpPr>
              <a:spLocks noChangeArrowheads="1"/>
            </p:cNvSpPr>
            <p:nvPr/>
          </p:nvSpPr>
          <p:spPr bwMode="auto">
            <a:xfrm>
              <a:off x="4286" y="1461"/>
              <a:ext cx="133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E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0" name="Rectangle 112"/>
            <p:cNvSpPr>
              <a:spLocks noChangeArrowheads="1"/>
            </p:cNvSpPr>
            <p:nvPr/>
          </p:nvSpPr>
          <p:spPr bwMode="auto">
            <a:xfrm>
              <a:off x="4454" y="1435"/>
              <a:ext cx="260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1" name="Rectangle 113"/>
            <p:cNvSpPr>
              <a:spLocks noChangeArrowheads="1"/>
            </p:cNvSpPr>
            <p:nvPr/>
          </p:nvSpPr>
          <p:spPr bwMode="auto">
            <a:xfrm>
              <a:off x="4535" y="1461"/>
              <a:ext cx="153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M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2" name="Rectangle 114"/>
            <p:cNvSpPr>
              <a:spLocks noChangeArrowheads="1"/>
            </p:cNvSpPr>
            <p:nvPr/>
          </p:nvSpPr>
          <p:spPr bwMode="auto">
            <a:xfrm>
              <a:off x="4713" y="1435"/>
              <a:ext cx="260" cy="174"/>
            </a:xfrm>
            <a:prstGeom prst="rect">
              <a:avLst/>
            </a:prstGeom>
            <a:solidFill>
              <a:srgbClr val="CC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3" name="Rectangle 115"/>
            <p:cNvSpPr>
              <a:spLocks noChangeArrowheads="1"/>
            </p:cNvSpPr>
            <p:nvPr/>
          </p:nvSpPr>
          <p:spPr bwMode="auto">
            <a:xfrm>
              <a:off x="4786" y="1461"/>
              <a:ext cx="166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W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4" name="Rectangle 116"/>
            <p:cNvSpPr>
              <a:spLocks noChangeArrowheads="1"/>
            </p:cNvSpPr>
            <p:nvPr/>
          </p:nvSpPr>
          <p:spPr bwMode="auto">
            <a:xfrm>
              <a:off x="3288" y="1824"/>
              <a:ext cx="1037" cy="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5" name="Rectangle 117"/>
            <p:cNvSpPr>
              <a:spLocks noChangeArrowheads="1"/>
            </p:cNvSpPr>
            <p:nvPr/>
          </p:nvSpPr>
          <p:spPr bwMode="auto">
            <a:xfrm>
              <a:off x="3615" y="1858"/>
              <a:ext cx="452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Cycle 5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6" name="Rectangle 118"/>
            <p:cNvSpPr>
              <a:spLocks noChangeArrowheads="1"/>
            </p:cNvSpPr>
            <p:nvPr/>
          </p:nvSpPr>
          <p:spPr bwMode="auto">
            <a:xfrm>
              <a:off x="3288" y="2558"/>
              <a:ext cx="1080" cy="562"/>
            </a:xfrm>
            <a:prstGeom prst="rect">
              <a:avLst/>
            </a:prstGeom>
            <a:solidFill>
              <a:srgbClr val="B2B2B2"/>
            </a:solidFill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7" name="Rectangle 119"/>
            <p:cNvSpPr>
              <a:spLocks noChangeArrowheads="1"/>
            </p:cNvSpPr>
            <p:nvPr/>
          </p:nvSpPr>
          <p:spPr bwMode="auto">
            <a:xfrm>
              <a:off x="3789" y="2595"/>
              <a:ext cx="133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E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68" name="Rectangle 120"/>
            <p:cNvSpPr>
              <a:spLocks noChangeArrowheads="1"/>
            </p:cNvSpPr>
            <p:nvPr/>
          </p:nvSpPr>
          <p:spPr bwMode="auto">
            <a:xfrm>
              <a:off x="3288" y="2774"/>
              <a:ext cx="1080" cy="303"/>
            </a:xfrm>
            <a:prstGeom prst="rect">
              <a:avLst/>
            </a:prstGeom>
            <a:solidFill>
              <a:srgbClr val="FF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69" name="Rectangle 121"/>
            <p:cNvSpPr>
              <a:spLocks noChangeArrowheads="1"/>
            </p:cNvSpPr>
            <p:nvPr/>
          </p:nvSpPr>
          <p:spPr bwMode="auto">
            <a:xfrm>
              <a:off x="3343" y="2803"/>
              <a:ext cx="277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valE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0" name="Rectangle 122"/>
            <p:cNvSpPr>
              <a:spLocks noChangeArrowheads="1"/>
            </p:cNvSpPr>
            <p:nvPr/>
          </p:nvSpPr>
          <p:spPr bwMode="auto">
            <a:xfrm>
              <a:off x="3567" y="2799"/>
              <a:ext cx="174" cy="1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Wingdings 3" pitchFamily="18" charset="2"/>
                  <a:cs typeface="Arial" pitchFamily="34" charset="0"/>
                </a:rPr>
                <a:t>f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1" name="Rectangle 123"/>
            <p:cNvSpPr>
              <a:spLocks noChangeArrowheads="1"/>
            </p:cNvSpPr>
            <p:nvPr/>
          </p:nvSpPr>
          <p:spPr bwMode="auto">
            <a:xfrm>
              <a:off x="3684" y="2814"/>
              <a:ext cx="12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3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2" name="Rectangle 124"/>
            <p:cNvSpPr>
              <a:spLocks noChangeArrowheads="1"/>
            </p:cNvSpPr>
            <p:nvPr/>
          </p:nvSpPr>
          <p:spPr bwMode="auto">
            <a:xfrm>
              <a:off x="3343" y="2934"/>
              <a:ext cx="283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dstE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3" name="Rectangle 125"/>
            <p:cNvSpPr>
              <a:spLocks noChangeArrowheads="1"/>
            </p:cNvSpPr>
            <p:nvPr/>
          </p:nvSpPr>
          <p:spPr bwMode="auto">
            <a:xfrm>
              <a:off x="3573" y="2934"/>
              <a:ext cx="13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=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4" name="Rectangle 126"/>
            <p:cNvSpPr>
              <a:spLocks noChangeArrowheads="1"/>
            </p:cNvSpPr>
            <p:nvPr/>
          </p:nvSpPr>
          <p:spPr bwMode="auto">
            <a:xfrm>
              <a:off x="3659" y="2945"/>
              <a:ext cx="12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%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5" name="Rectangle 127"/>
            <p:cNvSpPr>
              <a:spLocks noChangeArrowheads="1"/>
            </p:cNvSpPr>
            <p:nvPr/>
          </p:nvSpPr>
          <p:spPr bwMode="auto">
            <a:xfrm>
              <a:off x="3720" y="2945"/>
              <a:ext cx="189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rdx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6" name="Rectangle 128"/>
            <p:cNvSpPr>
              <a:spLocks noChangeArrowheads="1"/>
            </p:cNvSpPr>
            <p:nvPr/>
          </p:nvSpPr>
          <p:spPr bwMode="auto">
            <a:xfrm>
              <a:off x="3288" y="2558"/>
              <a:ext cx="1080" cy="562"/>
            </a:xfrm>
            <a:prstGeom prst="rect">
              <a:avLst/>
            </a:prstGeom>
            <a:solidFill>
              <a:srgbClr val="B2B2B2"/>
            </a:solidFill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7" name="Rectangle 129"/>
            <p:cNvSpPr>
              <a:spLocks noChangeArrowheads="1"/>
            </p:cNvSpPr>
            <p:nvPr/>
          </p:nvSpPr>
          <p:spPr bwMode="auto">
            <a:xfrm>
              <a:off x="3789" y="2595"/>
              <a:ext cx="133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E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78" name="Rectangle 130"/>
            <p:cNvSpPr>
              <a:spLocks noChangeArrowheads="1"/>
            </p:cNvSpPr>
            <p:nvPr/>
          </p:nvSpPr>
          <p:spPr bwMode="auto">
            <a:xfrm>
              <a:off x="3288" y="2774"/>
              <a:ext cx="1080" cy="303"/>
            </a:xfrm>
            <a:prstGeom prst="rect">
              <a:avLst/>
            </a:prstGeom>
            <a:solidFill>
              <a:srgbClr val="FF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79" name="Rectangle 131"/>
            <p:cNvSpPr>
              <a:spLocks noChangeArrowheads="1"/>
            </p:cNvSpPr>
            <p:nvPr/>
          </p:nvSpPr>
          <p:spPr bwMode="auto">
            <a:xfrm>
              <a:off x="3343" y="2803"/>
              <a:ext cx="277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valE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80" name="Rectangle 132"/>
            <p:cNvSpPr>
              <a:spLocks noChangeArrowheads="1"/>
            </p:cNvSpPr>
            <p:nvPr/>
          </p:nvSpPr>
          <p:spPr bwMode="auto">
            <a:xfrm>
              <a:off x="3567" y="2799"/>
              <a:ext cx="174" cy="1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Wingdings 3" pitchFamily="18" charset="2"/>
                  <a:cs typeface="Arial" pitchFamily="34" charset="0"/>
                </a:rPr>
                <a:t>f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81" name="Rectangle 133"/>
            <p:cNvSpPr>
              <a:spLocks noChangeArrowheads="1"/>
            </p:cNvSpPr>
            <p:nvPr/>
          </p:nvSpPr>
          <p:spPr bwMode="auto">
            <a:xfrm>
              <a:off x="3684" y="2814"/>
              <a:ext cx="12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3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82" name="Rectangle 134"/>
            <p:cNvSpPr>
              <a:spLocks noChangeArrowheads="1"/>
            </p:cNvSpPr>
            <p:nvPr/>
          </p:nvSpPr>
          <p:spPr bwMode="auto">
            <a:xfrm>
              <a:off x="3343" y="2934"/>
              <a:ext cx="283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dstE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83" name="Rectangle 135"/>
            <p:cNvSpPr>
              <a:spLocks noChangeArrowheads="1"/>
            </p:cNvSpPr>
            <p:nvPr/>
          </p:nvSpPr>
          <p:spPr bwMode="auto">
            <a:xfrm>
              <a:off x="3573" y="2934"/>
              <a:ext cx="13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=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84" name="Rectangle 136"/>
            <p:cNvSpPr>
              <a:spLocks noChangeArrowheads="1"/>
            </p:cNvSpPr>
            <p:nvPr/>
          </p:nvSpPr>
          <p:spPr bwMode="auto">
            <a:xfrm>
              <a:off x="3659" y="2945"/>
              <a:ext cx="12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%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85" name="Rectangle 137"/>
            <p:cNvSpPr>
              <a:spLocks noChangeArrowheads="1"/>
            </p:cNvSpPr>
            <p:nvPr/>
          </p:nvSpPr>
          <p:spPr bwMode="auto">
            <a:xfrm>
              <a:off x="3720" y="2945"/>
              <a:ext cx="189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rdx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86" name="Rectangle 138"/>
            <p:cNvSpPr>
              <a:spLocks noChangeArrowheads="1"/>
            </p:cNvSpPr>
            <p:nvPr/>
          </p:nvSpPr>
          <p:spPr bwMode="auto">
            <a:xfrm>
              <a:off x="3288" y="1996"/>
              <a:ext cx="1080" cy="563"/>
            </a:xfrm>
            <a:prstGeom prst="rect">
              <a:avLst/>
            </a:prstGeom>
            <a:solidFill>
              <a:srgbClr val="B2B2B2"/>
            </a:solidFill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7" name="Rectangle 139"/>
            <p:cNvSpPr>
              <a:spLocks noChangeArrowheads="1"/>
            </p:cNvSpPr>
            <p:nvPr/>
          </p:nvSpPr>
          <p:spPr bwMode="auto">
            <a:xfrm>
              <a:off x="3779" y="2034"/>
              <a:ext cx="153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M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88" name="Rectangle 140"/>
            <p:cNvSpPr>
              <a:spLocks noChangeArrowheads="1"/>
            </p:cNvSpPr>
            <p:nvPr/>
          </p:nvSpPr>
          <p:spPr bwMode="auto">
            <a:xfrm>
              <a:off x="3288" y="2169"/>
              <a:ext cx="908" cy="303"/>
            </a:xfrm>
            <a:prstGeom prst="rect">
              <a:avLst/>
            </a:prstGeom>
            <a:solidFill>
              <a:srgbClr val="FF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9" name="Rectangle 141"/>
            <p:cNvSpPr>
              <a:spLocks noChangeArrowheads="1"/>
            </p:cNvSpPr>
            <p:nvPr/>
          </p:nvSpPr>
          <p:spPr bwMode="auto">
            <a:xfrm>
              <a:off x="3343" y="2197"/>
              <a:ext cx="459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M_Cnd</a:t>
              </a:r>
              <a:r>
                <a:rPr kumimoji="0" lang="en-US" sz="13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 = 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90" name="Rectangle 142"/>
            <p:cNvSpPr>
              <a:spLocks noChangeArrowheads="1"/>
            </p:cNvSpPr>
            <p:nvPr/>
          </p:nvSpPr>
          <p:spPr bwMode="auto">
            <a:xfrm>
              <a:off x="3771" y="2208"/>
              <a:ext cx="12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0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91" name="Rectangle 143"/>
            <p:cNvSpPr>
              <a:spLocks noChangeArrowheads="1"/>
            </p:cNvSpPr>
            <p:nvPr/>
          </p:nvSpPr>
          <p:spPr bwMode="auto">
            <a:xfrm>
              <a:off x="3343" y="2336"/>
              <a:ext cx="190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M_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92" name="Rectangle 144"/>
            <p:cNvSpPr>
              <a:spLocks noChangeArrowheads="1"/>
            </p:cNvSpPr>
            <p:nvPr/>
          </p:nvSpPr>
          <p:spPr bwMode="auto">
            <a:xfrm>
              <a:off x="3483" y="2336"/>
              <a:ext cx="248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valA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93" name="Rectangle 145"/>
            <p:cNvSpPr>
              <a:spLocks noChangeArrowheads="1"/>
            </p:cNvSpPr>
            <p:nvPr/>
          </p:nvSpPr>
          <p:spPr bwMode="auto">
            <a:xfrm>
              <a:off x="3706" y="2336"/>
              <a:ext cx="421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= 0x007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94" name="Rectangle 146"/>
            <p:cNvSpPr>
              <a:spLocks noChangeArrowheads="1"/>
            </p:cNvSpPr>
            <p:nvPr/>
          </p:nvSpPr>
          <p:spPr bwMode="auto">
            <a:xfrm>
              <a:off x="3288" y="3119"/>
              <a:ext cx="1080" cy="563"/>
            </a:xfrm>
            <a:prstGeom prst="rect">
              <a:avLst/>
            </a:prstGeom>
            <a:solidFill>
              <a:srgbClr val="B2B2B2"/>
            </a:solidFill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5" name="Rectangle 147"/>
            <p:cNvSpPr>
              <a:spLocks noChangeArrowheads="1"/>
            </p:cNvSpPr>
            <p:nvPr/>
          </p:nvSpPr>
          <p:spPr bwMode="auto">
            <a:xfrm>
              <a:off x="3786" y="3157"/>
              <a:ext cx="139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D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96" name="Rectangle 148"/>
            <p:cNvSpPr>
              <a:spLocks noChangeArrowheads="1"/>
            </p:cNvSpPr>
            <p:nvPr/>
          </p:nvSpPr>
          <p:spPr bwMode="auto">
            <a:xfrm>
              <a:off x="3288" y="3335"/>
              <a:ext cx="1080" cy="303"/>
            </a:xfrm>
            <a:prstGeom prst="rect">
              <a:avLst/>
            </a:prstGeom>
            <a:solidFill>
              <a:srgbClr val="FF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97" name="Rectangle 149"/>
            <p:cNvSpPr>
              <a:spLocks noChangeArrowheads="1"/>
            </p:cNvSpPr>
            <p:nvPr/>
          </p:nvSpPr>
          <p:spPr bwMode="auto">
            <a:xfrm>
              <a:off x="3343" y="3363"/>
              <a:ext cx="255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valC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98" name="Rectangle 150"/>
            <p:cNvSpPr>
              <a:spLocks noChangeArrowheads="1"/>
            </p:cNvSpPr>
            <p:nvPr/>
          </p:nvSpPr>
          <p:spPr bwMode="auto">
            <a:xfrm>
              <a:off x="3572" y="3363"/>
              <a:ext cx="13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=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99" name="Rectangle 151"/>
            <p:cNvSpPr>
              <a:spLocks noChangeArrowheads="1"/>
            </p:cNvSpPr>
            <p:nvPr/>
          </p:nvSpPr>
          <p:spPr bwMode="auto">
            <a:xfrm>
              <a:off x="3658" y="3374"/>
              <a:ext cx="12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4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00" name="Rectangle 152"/>
            <p:cNvSpPr>
              <a:spLocks noChangeArrowheads="1"/>
            </p:cNvSpPr>
            <p:nvPr/>
          </p:nvSpPr>
          <p:spPr bwMode="auto">
            <a:xfrm>
              <a:off x="3343" y="3495"/>
              <a:ext cx="255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dstE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01" name="Rectangle 153"/>
            <p:cNvSpPr>
              <a:spLocks noChangeArrowheads="1"/>
            </p:cNvSpPr>
            <p:nvPr/>
          </p:nvSpPr>
          <p:spPr bwMode="auto">
            <a:xfrm>
              <a:off x="3573" y="3495"/>
              <a:ext cx="13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=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02" name="Rectangle 154"/>
            <p:cNvSpPr>
              <a:spLocks noChangeArrowheads="1"/>
            </p:cNvSpPr>
            <p:nvPr/>
          </p:nvSpPr>
          <p:spPr bwMode="auto">
            <a:xfrm>
              <a:off x="3659" y="3506"/>
              <a:ext cx="12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%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03" name="Rectangle 155"/>
            <p:cNvSpPr>
              <a:spLocks noChangeArrowheads="1"/>
            </p:cNvSpPr>
            <p:nvPr/>
          </p:nvSpPr>
          <p:spPr bwMode="auto">
            <a:xfrm>
              <a:off x="3720" y="3506"/>
              <a:ext cx="252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ecx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04" name="Rectangle 156"/>
            <p:cNvSpPr>
              <a:spLocks noChangeArrowheads="1"/>
            </p:cNvSpPr>
            <p:nvPr/>
          </p:nvSpPr>
          <p:spPr bwMode="auto">
            <a:xfrm>
              <a:off x="3288" y="3119"/>
              <a:ext cx="1080" cy="563"/>
            </a:xfrm>
            <a:prstGeom prst="rect">
              <a:avLst/>
            </a:prstGeom>
            <a:solidFill>
              <a:srgbClr val="B2B2B2"/>
            </a:solidFill>
            <a:ln w="5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5" name="Rectangle 157"/>
            <p:cNvSpPr>
              <a:spLocks noChangeArrowheads="1"/>
            </p:cNvSpPr>
            <p:nvPr/>
          </p:nvSpPr>
          <p:spPr bwMode="auto">
            <a:xfrm>
              <a:off x="3786" y="3157"/>
              <a:ext cx="139" cy="1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D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06" name="Rectangle 158"/>
            <p:cNvSpPr>
              <a:spLocks noChangeArrowheads="1"/>
            </p:cNvSpPr>
            <p:nvPr/>
          </p:nvSpPr>
          <p:spPr bwMode="auto">
            <a:xfrm>
              <a:off x="3288" y="3335"/>
              <a:ext cx="1080" cy="303"/>
            </a:xfrm>
            <a:prstGeom prst="rect">
              <a:avLst/>
            </a:prstGeom>
            <a:solidFill>
              <a:srgbClr val="FFFFFF"/>
            </a:solidFill>
            <a:ln w="7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7" name="Rectangle 159"/>
            <p:cNvSpPr>
              <a:spLocks noChangeArrowheads="1"/>
            </p:cNvSpPr>
            <p:nvPr/>
          </p:nvSpPr>
          <p:spPr bwMode="auto">
            <a:xfrm>
              <a:off x="3343" y="3363"/>
              <a:ext cx="255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valC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08" name="Rectangle 160"/>
            <p:cNvSpPr>
              <a:spLocks noChangeArrowheads="1"/>
            </p:cNvSpPr>
            <p:nvPr/>
          </p:nvSpPr>
          <p:spPr bwMode="auto">
            <a:xfrm>
              <a:off x="3572" y="3363"/>
              <a:ext cx="13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=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09" name="Rectangle 161"/>
            <p:cNvSpPr>
              <a:spLocks noChangeArrowheads="1"/>
            </p:cNvSpPr>
            <p:nvPr/>
          </p:nvSpPr>
          <p:spPr bwMode="auto">
            <a:xfrm>
              <a:off x="3658" y="3374"/>
              <a:ext cx="12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4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10" name="Rectangle 162"/>
            <p:cNvSpPr>
              <a:spLocks noChangeArrowheads="1"/>
            </p:cNvSpPr>
            <p:nvPr/>
          </p:nvSpPr>
          <p:spPr bwMode="auto">
            <a:xfrm>
              <a:off x="3343" y="3495"/>
              <a:ext cx="255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dstE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11" name="Rectangle 163"/>
            <p:cNvSpPr>
              <a:spLocks noChangeArrowheads="1"/>
            </p:cNvSpPr>
            <p:nvPr/>
          </p:nvSpPr>
          <p:spPr bwMode="auto">
            <a:xfrm>
              <a:off x="3573" y="3495"/>
              <a:ext cx="13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Helvetica" charset="0"/>
                  <a:cs typeface="Arial" pitchFamily="34" charset="0"/>
                </a:rPr>
                <a:t>=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12" name="Rectangle 164"/>
            <p:cNvSpPr>
              <a:spLocks noChangeArrowheads="1"/>
            </p:cNvSpPr>
            <p:nvPr/>
          </p:nvSpPr>
          <p:spPr bwMode="auto">
            <a:xfrm>
              <a:off x="3659" y="3506"/>
              <a:ext cx="126" cy="1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3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%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13" name="Rectangle 165"/>
            <p:cNvSpPr>
              <a:spLocks noChangeArrowheads="1"/>
            </p:cNvSpPr>
            <p:nvPr/>
          </p:nvSpPr>
          <p:spPr bwMode="auto">
            <a:xfrm>
              <a:off x="3720" y="3506"/>
              <a:ext cx="189" cy="1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300" b="0" dirty="0" err="1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r</a:t>
              </a:r>
              <a:r>
                <a:rPr kumimoji="0" lang="en-US" sz="13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ourier New" pitchFamily="49" charset="0"/>
                  <a:cs typeface="Arial" pitchFamily="34" charset="0"/>
                </a:rPr>
                <a:t>cx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236" name="Group 188"/>
            <p:cNvGrpSpPr>
              <a:grpSpLocks/>
            </p:cNvGrpSpPr>
            <p:nvPr/>
          </p:nvGrpSpPr>
          <p:grpSpPr bwMode="auto">
            <a:xfrm>
              <a:off x="3288" y="1608"/>
              <a:ext cx="1080" cy="2635"/>
              <a:chOff x="3288" y="1608"/>
              <a:chExt cx="1080" cy="2635"/>
            </a:xfrm>
          </p:grpSpPr>
          <p:sp>
            <p:nvSpPr>
              <p:cNvPr id="2214" name="Rectangle 166"/>
              <p:cNvSpPr>
                <a:spLocks noChangeArrowheads="1"/>
              </p:cNvSpPr>
              <p:nvPr/>
            </p:nvSpPr>
            <p:spPr bwMode="auto">
              <a:xfrm>
                <a:off x="3288" y="3681"/>
                <a:ext cx="1080" cy="562"/>
              </a:xfrm>
              <a:prstGeom prst="rect">
                <a:avLst/>
              </a:prstGeom>
              <a:solidFill>
                <a:srgbClr val="B2B2B2"/>
              </a:solidFill>
              <a:ln w="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5" name="Rectangle 167"/>
              <p:cNvSpPr>
                <a:spLocks noChangeArrowheads="1"/>
              </p:cNvSpPr>
              <p:nvPr/>
            </p:nvSpPr>
            <p:spPr bwMode="auto">
              <a:xfrm>
                <a:off x="3792" y="3718"/>
                <a:ext cx="126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F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16" name="Rectangle 168"/>
              <p:cNvSpPr>
                <a:spLocks noChangeArrowheads="1"/>
              </p:cNvSpPr>
              <p:nvPr/>
            </p:nvSpPr>
            <p:spPr bwMode="auto">
              <a:xfrm>
                <a:off x="3288" y="3897"/>
                <a:ext cx="1080" cy="303"/>
              </a:xfrm>
              <a:prstGeom prst="rect">
                <a:avLst/>
              </a:prstGeom>
              <a:solidFill>
                <a:srgbClr val="FFFFFF"/>
              </a:solidFill>
              <a:ln w="7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7" name="Rectangle 169"/>
              <p:cNvSpPr>
                <a:spLocks noChangeArrowheads="1"/>
              </p:cNvSpPr>
              <p:nvPr/>
            </p:nvSpPr>
            <p:spPr bwMode="auto">
              <a:xfrm>
                <a:off x="3343" y="3933"/>
                <a:ext cx="255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3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valC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18" name="Rectangle 170"/>
              <p:cNvSpPr>
                <a:spLocks noChangeArrowheads="1"/>
              </p:cNvSpPr>
              <p:nvPr/>
            </p:nvSpPr>
            <p:spPr bwMode="auto">
              <a:xfrm>
                <a:off x="3572" y="3929"/>
                <a:ext cx="174" cy="1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3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Wingdings 3" pitchFamily="18" charset="2"/>
                    <a:cs typeface="Arial" pitchFamily="34" charset="0"/>
                  </a:rPr>
                  <a:t>f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19" name="Rectangle 171"/>
              <p:cNvSpPr>
                <a:spLocks noChangeArrowheads="1"/>
              </p:cNvSpPr>
              <p:nvPr/>
            </p:nvSpPr>
            <p:spPr bwMode="auto">
              <a:xfrm>
                <a:off x="3690" y="3933"/>
                <a:ext cx="104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3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20" name="Rectangle 172"/>
              <p:cNvSpPr>
                <a:spLocks noChangeArrowheads="1"/>
              </p:cNvSpPr>
              <p:nvPr/>
            </p:nvSpPr>
            <p:spPr bwMode="auto">
              <a:xfrm>
                <a:off x="3343" y="4058"/>
                <a:ext cx="150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3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rB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21" name="Rectangle 173"/>
              <p:cNvSpPr>
                <a:spLocks noChangeArrowheads="1"/>
              </p:cNvSpPr>
              <p:nvPr/>
            </p:nvSpPr>
            <p:spPr bwMode="auto">
              <a:xfrm>
                <a:off x="3472" y="4054"/>
                <a:ext cx="174" cy="1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3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Wingdings 3" pitchFamily="18" charset="2"/>
                    <a:cs typeface="Arial" pitchFamily="34" charset="0"/>
                  </a:rPr>
                  <a:t>f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22" name="Rectangle 174"/>
              <p:cNvSpPr>
                <a:spLocks noChangeArrowheads="1"/>
              </p:cNvSpPr>
              <p:nvPr/>
            </p:nvSpPr>
            <p:spPr bwMode="auto">
              <a:xfrm>
                <a:off x="3590" y="4069"/>
                <a:ext cx="126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3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itchFamily="49" charset="0"/>
                    <a:cs typeface="Arial" pitchFamily="34" charset="0"/>
                  </a:rPr>
                  <a:t>%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23" name="Rectangle 175"/>
              <p:cNvSpPr>
                <a:spLocks noChangeArrowheads="1"/>
              </p:cNvSpPr>
              <p:nvPr/>
            </p:nvSpPr>
            <p:spPr bwMode="auto">
              <a:xfrm>
                <a:off x="3650" y="4069"/>
                <a:ext cx="189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3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itchFamily="49" charset="0"/>
                    <a:cs typeface="Arial" pitchFamily="34" charset="0"/>
                  </a:rPr>
                  <a:t>rax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24" name="Rectangle 176"/>
              <p:cNvSpPr>
                <a:spLocks noChangeArrowheads="1"/>
              </p:cNvSpPr>
              <p:nvPr/>
            </p:nvSpPr>
            <p:spPr bwMode="auto">
              <a:xfrm>
                <a:off x="3288" y="3681"/>
                <a:ext cx="1080" cy="562"/>
              </a:xfrm>
              <a:prstGeom prst="rect">
                <a:avLst/>
              </a:prstGeom>
              <a:solidFill>
                <a:srgbClr val="B2B2B2"/>
              </a:solidFill>
              <a:ln w="5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5" name="Rectangle 177"/>
              <p:cNvSpPr>
                <a:spLocks noChangeArrowheads="1"/>
              </p:cNvSpPr>
              <p:nvPr/>
            </p:nvSpPr>
            <p:spPr bwMode="auto">
              <a:xfrm>
                <a:off x="3792" y="3718"/>
                <a:ext cx="126" cy="1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F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26" name="Rectangle 178"/>
              <p:cNvSpPr>
                <a:spLocks noChangeArrowheads="1"/>
              </p:cNvSpPr>
              <p:nvPr/>
            </p:nvSpPr>
            <p:spPr bwMode="auto">
              <a:xfrm>
                <a:off x="3288" y="3897"/>
                <a:ext cx="1080" cy="303"/>
              </a:xfrm>
              <a:prstGeom prst="rect">
                <a:avLst/>
              </a:prstGeom>
              <a:solidFill>
                <a:srgbClr val="FFFFFF"/>
              </a:solidFill>
              <a:ln w="7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7" name="Rectangle 179"/>
              <p:cNvSpPr>
                <a:spLocks noChangeArrowheads="1"/>
              </p:cNvSpPr>
              <p:nvPr/>
            </p:nvSpPr>
            <p:spPr bwMode="auto">
              <a:xfrm>
                <a:off x="3343" y="3933"/>
                <a:ext cx="255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3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valC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28" name="Rectangle 180"/>
              <p:cNvSpPr>
                <a:spLocks noChangeArrowheads="1"/>
              </p:cNvSpPr>
              <p:nvPr/>
            </p:nvSpPr>
            <p:spPr bwMode="auto">
              <a:xfrm>
                <a:off x="3572" y="3929"/>
                <a:ext cx="174" cy="1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3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Wingdings 3" pitchFamily="18" charset="2"/>
                    <a:cs typeface="Arial" pitchFamily="34" charset="0"/>
                  </a:rPr>
                  <a:t>f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29" name="Rectangle 181"/>
              <p:cNvSpPr>
                <a:spLocks noChangeArrowheads="1"/>
              </p:cNvSpPr>
              <p:nvPr/>
            </p:nvSpPr>
            <p:spPr bwMode="auto">
              <a:xfrm>
                <a:off x="3690" y="3933"/>
                <a:ext cx="104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3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1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30" name="Rectangle 182"/>
              <p:cNvSpPr>
                <a:spLocks noChangeArrowheads="1"/>
              </p:cNvSpPr>
              <p:nvPr/>
            </p:nvSpPr>
            <p:spPr bwMode="auto">
              <a:xfrm>
                <a:off x="3343" y="4058"/>
                <a:ext cx="150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3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Helvetica" charset="0"/>
                    <a:cs typeface="Arial" pitchFamily="34" charset="0"/>
                  </a:rPr>
                  <a:t>rB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31" name="Rectangle 183"/>
              <p:cNvSpPr>
                <a:spLocks noChangeArrowheads="1"/>
              </p:cNvSpPr>
              <p:nvPr/>
            </p:nvSpPr>
            <p:spPr bwMode="auto">
              <a:xfrm>
                <a:off x="3472" y="4054"/>
                <a:ext cx="174" cy="1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3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Wingdings 3" pitchFamily="18" charset="2"/>
                    <a:cs typeface="Arial" pitchFamily="34" charset="0"/>
                  </a:rPr>
                  <a:t>f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32" name="Rectangle 184"/>
              <p:cNvSpPr>
                <a:spLocks noChangeArrowheads="1"/>
              </p:cNvSpPr>
              <p:nvPr/>
            </p:nvSpPr>
            <p:spPr bwMode="auto">
              <a:xfrm>
                <a:off x="3590" y="4069"/>
                <a:ext cx="126" cy="1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3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itchFamily="49" charset="0"/>
                    <a:cs typeface="Arial" pitchFamily="34" charset="0"/>
                  </a:rPr>
                  <a:t>%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33" name="Rectangle 185"/>
              <p:cNvSpPr>
                <a:spLocks noChangeArrowheads="1"/>
              </p:cNvSpPr>
              <p:nvPr/>
            </p:nvSpPr>
            <p:spPr bwMode="auto">
              <a:xfrm>
                <a:off x="3650" y="4069"/>
                <a:ext cx="189" cy="1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300" b="0" i="0" u="none" strike="noStrike" cap="none" normalizeH="0" baseline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ourier New" pitchFamily="49" charset="0"/>
                    <a:cs typeface="Arial" pitchFamily="34" charset="0"/>
                  </a:rPr>
                  <a:t>rax</a:t>
                </a:r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2234" name="Line 186"/>
              <p:cNvSpPr>
                <a:spLocks noChangeShapeType="1"/>
              </p:cNvSpPr>
              <p:nvPr/>
            </p:nvSpPr>
            <p:spPr bwMode="auto">
              <a:xfrm flipH="1">
                <a:off x="3288" y="1608"/>
                <a:ext cx="388" cy="388"/>
              </a:xfrm>
              <a:prstGeom prst="line">
                <a:avLst/>
              </a:prstGeom>
              <a:noFill/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5" name="Line 187"/>
              <p:cNvSpPr>
                <a:spLocks noChangeShapeType="1"/>
              </p:cNvSpPr>
              <p:nvPr/>
            </p:nvSpPr>
            <p:spPr bwMode="auto">
              <a:xfrm>
                <a:off x="3936" y="1608"/>
                <a:ext cx="431" cy="388"/>
              </a:xfrm>
              <a:prstGeom prst="line">
                <a:avLst/>
              </a:prstGeom>
              <a:noFill/>
              <a:ln w="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06858824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27038" y="128587"/>
            <a:ext cx="8704262" cy="779463"/>
          </a:xfrm>
        </p:spPr>
        <p:txBody>
          <a:bodyPr/>
          <a:lstStyle/>
          <a:p>
            <a:r>
              <a:rPr lang="en-US" dirty="0"/>
              <a:t>Handling </a:t>
            </a:r>
            <a:r>
              <a:rPr lang="en-US" dirty="0" err="1"/>
              <a:t>Misprediction</a:t>
            </a:r>
            <a:endParaRPr lang="en-US" dirty="0"/>
          </a:p>
        </p:txBody>
      </p:sp>
      <p:sp>
        <p:nvSpPr>
          <p:cNvPr id="430085" name="Rectangle 5"/>
          <p:cNvSpPr>
            <a:spLocks noChangeArrowheads="1"/>
          </p:cNvSpPr>
          <p:nvPr/>
        </p:nvSpPr>
        <p:spPr bwMode="auto">
          <a:xfrm>
            <a:off x="304800" y="3657600"/>
            <a:ext cx="8001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343" tIns="44379" rIns="90343" bIns="44379"/>
          <a:lstStyle/>
          <a:p>
            <a:pPr marL="385763" marR="0" lvl="0" indent="-385763" algn="l" defTabSz="912813" rtl="0" eaLnBrk="1" fontAlgn="base" latinLnBrk="0" hangingPunct="1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elvetica" pitchFamily="34" charset="0"/>
                <a:ea typeface="+mn-ea"/>
                <a:cs typeface="+mn-cs"/>
              </a:rPr>
              <a:t>Predict branch as taken</a:t>
            </a:r>
          </a:p>
          <a:p>
            <a:pPr marL="742950" marR="0" lvl="1" indent="-244475" algn="l" defTabSz="912813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660033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Fetch 2 instructions at target</a:t>
            </a:r>
          </a:p>
          <a:p>
            <a:pPr marL="385763" marR="0" lvl="0" indent="-385763" algn="l" defTabSz="912813" rtl="0" eaLnBrk="1" fontAlgn="base" latinLnBrk="0" hangingPunct="1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Helvetica" pitchFamily="34" charset="0"/>
                <a:ea typeface="+mn-ea"/>
                <a:cs typeface="+mn-cs"/>
              </a:rPr>
              <a:t>Cancel when mispredicted</a:t>
            </a:r>
          </a:p>
          <a:p>
            <a:pPr marL="742950" marR="0" lvl="1" indent="-244475" algn="l" defTabSz="912813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660033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Detect branch not-taken in execute stage</a:t>
            </a:r>
          </a:p>
          <a:p>
            <a:pPr marL="742950" marR="0" lvl="1" indent="-244475" algn="l" defTabSz="912813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660033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On following cycle, replace instructions in execute and decode by bubbles</a:t>
            </a:r>
          </a:p>
          <a:p>
            <a:pPr marL="742950" marR="0" lvl="1" indent="-244475" algn="l" defTabSz="912813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660033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No side effects have occurred yet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" y="679450"/>
            <a:ext cx="77089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39618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3-Way Pipelined Version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3581400"/>
            <a:ext cx="8294687" cy="2851150"/>
          </a:xfrm>
        </p:spPr>
        <p:txBody>
          <a:bodyPr/>
          <a:lstStyle/>
          <a:p>
            <a:r>
              <a:rPr lang="en-US"/>
              <a:t>System</a:t>
            </a:r>
          </a:p>
          <a:p>
            <a:pPr lvl="1"/>
            <a:r>
              <a:rPr lang="en-US"/>
              <a:t>Divide combinational logic into 3 blocks of 100 ps each</a:t>
            </a:r>
          </a:p>
          <a:p>
            <a:pPr lvl="1"/>
            <a:r>
              <a:rPr lang="en-US"/>
              <a:t>Can begin new operation as soon as previous one passes through stage A.</a:t>
            </a:r>
          </a:p>
          <a:p>
            <a:pPr lvl="2"/>
            <a:r>
              <a:rPr lang="en-US"/>
              <a:t>Begin new operation every 120 ps</a:t>
            </a:r>
          </a:p>
          <a:p>
            <a:pPr lvl="1"/>
            <a:r>
              <a:rPr lang="en-US"/>
              <a:t>Overall latency increases</a:t>
            </a:r>
          </a:p>
          <a:p>
            <a:pPr lvl="2"/>
            <a:r>
              <a:rPr lang="en-US"/>
              <a:t>360 ps from start to finish</a:t>
            </a:r>
          </a:p>
        </p:txBody>
      </p:sp>
      <p:grpSp>
        <p:nvGrpSpPr>
          <p:cNvPr id="403494" name="Group 38"/>
          <p:cNvGrpSpPr>
            <a:grpSpLocks/>
          </p:cNvGrpSpPr>
          <p:nvPr/>
        </p:nvGrpSpPr>
        <p:grpSpPr bwMode="auto">
          <a:xfrm>
            <a:off x="588963" y="1219200"/>
            <a:ext cx="8726487" cy="2390775"/>
            <a:chOff x="257" y="720"/>
            <a:chExt cx="5497" cy="1506"/>
          </a:xfrm>
        </p:grpSpPr>
        <p:sp>
          <p:nvSpPr>
            <p:cNvPr id="403470" name="Rectangle 14"/>
            <p:cNvSpPr>
              <a:spLocks noChangeArrowheads="1"/>
            </p:cNvSpPr>
            <p:nvPr/>
          </p:nvSpPr>
          <p:spPr bwMode="auto">
            <a:xfrm>
              <a:off x="1413" y="978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R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e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g</a:t>
              </a:r>
            </a:p>
          </p:txBody>
        </p:sp>
        <p:sp>
          <p:nvSpPr>
            <p:cNvPr id="403471" name="Line 15"/>
            <p:cNvSpPr>
              <a:spLocks noChangeShapeType="1"/>
            </p:cNvSpPr>
            <p:nvPr/>
          </p:nvSpPr>
          <p:spPr bwMode="auto">
            <a:xfrm>
              <a:off x="257" y="1358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472" name="Line 16"/>
            <p:cNvSpPr>
              <a:spLocks noChangeShapeType="1"/>
            </p:cNvSpPr>
            <p:nvPr/>
          </p:nvSpPr>
          <p:spPr bwMode="auto">
            <a:xfrm>
              <a:off x="1121" y="1358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473" name="Line 17"/>
            <p:cNvSpPr>
              <a:spLocks noChangeShapeType="1"/>
            </p:cNvSpPr>
            <p:nvPr/>
          </p:nvSpPr>
          <p:spPr bwMode="auto">
            <a:xfrm>
              <a:off x="1505" y="1790"/>
              <a:ext cx="0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474" name="Rectangle 18"/>
            <p:cNvSpPr>
              <a:spLocks noChangeArrowheads="1"/>
            </p:cNvSpPr>
            <p:nvPr/>
          </p:nvSpPr>
          <p:spPr bwMode="auto">
            <a:xfrm>
              <a:off x="3856" y="2016"/>
              <a:ext cx="433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Clock</a:t>
              </a:r>
            </a:p>
          </p:txBody>
        </p:sp>
        <p:sp>
          <p:nvSpPr>
            <p:cNvPr id="403475" name="Rectangle 19"/>
            <p:cNvSpPr>
              <a:spLocks noChangeArrowheads="1"/>
            </p:cNvSpPr>
            <p:nvPr/>
          </p:nvSpPr>
          <p:spPr bwMode="auto">
            <a:xfrm>
              <a:off x="549" y="978"/>
              <a:ext cx="568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Comb.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logic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A</a:t>
              </a:r>
            </a:p>
          </p:txBody>
        </p:sp>
        <p:sp>
          <p:nvSpPr>
            <p:cNvPr id="403476" name="Rectangle 20"/>
            <p:cNvSpPr>
              <a:spLocks noChangeArrowheads="1"/>
            </p:cNvSpPr>
            <p:nvPr/>
          </p:nvSpPr>
          <p:spPr bwMode="auto">
            <a:xfrm>
              <a:off x="2709" y="978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R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e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g</a:t>
              </a:r>
            </a:p>
          </p:txBody>
        </p:sp>
        <p:sp>
          <p:nvSpPr>
            <p:cNvPr id="403477" name="Line 21"/>
            <p:cNvSpPr>
              <a:spLocks noChangeShapeType="1"/>
            </p:cNvSpPr>
            <p:nvPr/>
          </p:nvSpPr>
          <p:spPr bwMode="auto">
            <a:xfrm>
              <a:off x="1553" y="1358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478" name="Line 22"/>
            <p:cNvSpPr>
              <a:spLocks noChangeShapeType="1"/>
            </p:cNvSpPr>
            <p:nvPr/>
          </p:nvSpPr>
          <p:spPr bwMode="auto">
            <a:xfrm>
              <a:off x="2417" y="1358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479" name="Line 23"/>
            <p:cNvSpPr>
              <a:spLocks noChangeShapeType="1"/>
            </p:cNvSpPr>
            <p:nvPr/>
          </p:nvSpPr>
          <p:spPr bwMode="auto">
            <a:xfrm>
              <a:off x="2801" y="1790"/>
              <a:ext cx="0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480" name="Rectangle 24"/>
            <p:cNvSpPr>
              <a:spLocks noChangeArrowheads="1"/>
            </p:cNvSpPr>
            <p:nvPr/>
          </p:nvSpPr>
          <p:spPr bwMode="auto">
            <a:xfrm>
              <a:off x="1845" y="978"/>
              <a:ext cx="568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Comb.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logic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B</a:t>
              </a:r>
            </a:p>
          </p:txBody>
        </p:sp>
        <p:sp>
          <p:nvSpPr>
            <p:cNvPr id="403481" name="Rectangle 25"/>
            <p:cNvSpPr>
              <a:spLocks noChangeArrowheads="1"/>
            </p:cNvSpPr>
            <p:nvPr/>
          </p:nvSpPr>
          <p:spPr bwMode="auto">
            <a:xfrm>
              <a:off x="4005" y="978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R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e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g</a:t>
              </a:r>
            </a:p>
          </p:txBody>
        </p:sp>
        <p:sp>
          <p:nvSpPr>
            <p:cNvPr id="403482" name="Line 26"/>
            <p:cNvSpPr>
              <a:spLocks noChangeShapeType="1"/>
            </p:cNvSpPr>
            <p:nvPr/>
          </p:nvSpPr>
          <p:spPr bwMode="auto">
            <a:xfrm>
              <a:off x="2849" y="1358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483" name="Line 27"/>
            <p:cNvSpPr>
              <a:spLocks noChangeShapeType="1"/>
            </p:cNvSpPr>
            <p:nvPr/>
          </p:nvSpPr>
          <p:spPr bwMode="auto">
            <a:xfrm>
              <a:off x="3713" y="1358"/>
              <a:ext cx="2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484" name="Line 28"/>
            <p:cNvSpPr>
              <a:spLocks noChangeShapeType="1"/>
            </p:cNvSpPr>
            <p:nvPr/>
          </p:nvSpPr>
          <p:spPr bwMode="auto">
            <a:xfrm>
              <a:off x="4097" y="1790"/>
              <a:ext cx="0" cy="2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485" name="Rectangle 29"/>
            <p:cNvSpPr>
              <a:spLocks noChangeArrowheads="1"/>
            </p:cNvSpPr>
            <p:nvPr/>
          </p:nvSpPr>
          <p:spPr bwMode="auto">
            <a:xfrm>
              <a:off x="3141" y="978"/>
              <a:ext cx="568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Comb.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logic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</a:t>
              </a:r>
            </a:p>
          </p:txBody>
        </p:sp>
        <p:sp>
          <p:nvSpPr>
            <p:cNvPr id="403486" name="Rectangle 30"/>
            <p:cNvSpPr>
              <a:spLocks noChangeArrowheads="1"/>
            </p:cNvSpPr>
            <p:nvPr/>
          </p:nvSpPr>
          <p:spPr bwMode="auto">
            <a:xfrm>
              <a:off x="596" y="720"/>
              <a:ext cx="49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100 ps</a:t>
              </a:r>
            </a:p>
          </p:txBody>
        </p:sp>
        <p:sp>
          <p:nvSpPr>
            <p:cNvPr id="403487" name="Rectangle 31"/>
            <p:cNvSpPr>
              <a:spLocks noChangeArrowheads="1"/>
            </p:cNvSpPr>
            <p:nvPr/>
          </p:nvSpPr>
          <p:spPr bwMode="auto">
            <a:xfrm>
              <a:off x="1256" y="720"/>
              <a:ext cx="4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20 ps</a:t>
              </a:r>
            </a:p>
          </p:txBody>
        </p:sp>
        <p:sp>
          <p:nvSpPr>
            <p:cNvPr id="403488" name="Rectangle 32"/>
            <p:cNvSpPr>
              <a:spLocks noChangeArrowheads="1"/>
            </p:cNvSpPr>
            <p:nvPr/>
          </p:nvSpPr>
          <p:spPr bwMode="auto">
            <a:xfrm>
              <a:off x="1892" y="720"/>
              <a:ext cx="49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100 ps</a:t>
              </a:r>
            </a:p>
          </p:txBody>
        </p:sp>
        <p:sp>
          <p:nvSpPr>
            <p:cNvPr id="403489" name="Rectangle 33"/>
            <p:cNvSpPr>
              <a:spLocks noChangeArrowheads="1"/>
            </p:cNvSpPr>
            <p:nvPr/>
          </p:nvSpPr>
          <p:spPr bwMode="auto">
            <a:xfrm>
              <a:off x="2552" y="720"/>
              <a:ext cx="4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20 ps</a:t>
              </a:r>
            </a:p>
          </p:txBody>
        </p:sp>
        <p:sp>
          <p:nvSpPr>
            <p:cNvPr id="403490" name="Rectangle 34"/>
            <p:cNvSpPr>
              <a:spLocks noChangeArrowheads="1"/>
            </p:cNvSpPr>
            <p:nvPr/>
          </p:nvSpPr>
          <p:spPr bwMode="auto">
            <a:xfrm>
              <a:off x="3188" y="720"/>
              <a:ext cx="49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100 ps</a:t>
              </a:r>
            </a:p>
          </p:txBody>
        </p:sp>
        <p:sp>
          <p:nvSpPr>
            <p:cNvPr id="403491" name="Rectangle 35"/>
            <p:cNvSpPr>
              <a:spLocks noChangeArrowheads="1"/>
            </p:cNvSpPr>
            <p:nvPr/>
          </p:nvSpPr>
          <p:spPr bwMode="auto">
            <a:xfrm>
              <a:off x="3848" y="720"/>
              <a:ext cx="4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20 ps</a:t>
              </a:r>
            </a:p>
          </p:txBody>
        </p:sp>
        <p:sp>
          <p:nvSpPr>
            <p:cNvPr id="403492" name="Line 36"/>
            <p:cNvSpPr>
              <a:spLocks noChangeShapeType="1"/>
            </p:cNvSpPr>
            <p:nvPr/>
          </p:nvSpPr>
          <p:spPr bwMode="auto">
            <a:xfrm>
              <a:off x="1505" y="1920"/>
              <a:ext cx="25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3493" name="Rectangle 37"/>
            <p:cNvSpPr>
              <a:spLocks noChangeArrowheads="1"/>
            </p:cNvSpPr>
            <p:nvPr/>
          </p:nvSpPr>
          <p:spPr bwMode="auto">
            <a:xfrm>
              <a:off x="4184" y="1200"/>
              <a:ext cx="1570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0" dirty="0">
                  <a:latin typeface="Arial" charset="0"/>
                </a:rPr>
                <a:t>Delay = 360 </a:t>
              </a:r>
              <a:r>
                <a:rPr lang="en-US" sz="1600" b="0" dirty="0" err="1">
                  <a:latin typeface="Arial" charset="0"/>
                </a:rPr>
                <a:t>ps</a:t>
              </a:r>
              <a:endParaRPr lang="en-US" sz="1600" b="0" dirty="0">
                <a:latin typeface="Arial" charset="0"/>
              </a:endParaRPr>
            </a:p>
            <a:p>
              <a:pPr algn="l">
                <a:lnSpc>
                  <a:spcPct val="100000"/>
                </a:lnSpc>
              </a:pPr>
              <a:r>
                <a:rPr lang="en-US" sz="1600" b="0" dirty="0">
                  <a:latin typeface="Arial" charset="0"/>
                </a:rPr>
                <a:t>Throughput = 8.33 GIPS</a:t>
              </a:r>
            </a:p>
          </p:txBody>
        </p:sp>
      </p:grp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Detecting Mispredicted Branch</a:t>
            </a:r>
          </a:p>
        </p:txBody>
      </p:sp>
      <p:graphicFrame>
        <p:nvGraphicFramePr>
          <p:cNvPr id="45878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975362"/>
              </p:ext>
            </p:extLst>
          </p:nvPr>
        </p:nvGraphicFramePr>
        <p:xfrm>
          <a:off x="1219200" y="4191000"/>
          <a:ext cx="6630988" cy="941388"/>
        </p:xfrm>
        <a:graphic>
          <a:graphicData uri="http://schemas.openxmlformats.org/drawingml/2006/table">
            <a:tbl>
              <a:tblPr/>
              <a:tblGrid>
                <a:gridCol w="2363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Condition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Trigger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Mispredicted Branch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/>
                          <a:cs typeface="Courier New"/>
                        </a:rPr>
                        <a:t>E_icode</a:t>
                      </a: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/>
                          <a:cs typeface="Courier New"/>
                        </a:rPr>
                        <a:t> ==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/>
                          <a:cs typeface="Courier New"/>
                        </a:rPr>
                        <a:t>IJXX &amp; !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/>
                          <a:cs typeface="Courier New"/>
                        </a:rPr>
                        <a:t>e_Cnd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Courier New"/>
                        <a:cs typeface="Courier New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62220" name="Picture 244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4650" y="984250"/>
            <a:ext cx="8093075" cy="2882692"/>
          </a:xfrm>
          <a:prstGeom prst="rect">
            <a:avLst/>
          </a:prstGeom>
          <a:noFill/>
          <a:ln w="19050" cap="flat" cmpd="sng">
            <a:noFill/>
            <a:prstDash val="solid"/>
            <a:miter lim="800000"/>
            <a:headEnd type="none" w="med" len="med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102603805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27038" y="204787"/>
            <a:ext cx="8704262" cy="779463"/>
          </a:xfrm>
        </p:spPr>
        <p:txBody>
          <a:bodyPr/>
          <a:lstStyle/>
          <a:p>
            <a:r>
              <a:rPr lang="en-US" dirty="0"/>
              <a:t>Control for </a:t>
            </a:r>
            <a:r>
              <a:rPr lang="en-US" dirty="0" err="1"/>
              <a:t>Misprediction</a:t>
            </a:r>
            <a:endParaRPr lang="en-US" dirty="0"/>
          </a:p>
        </p:txBody>
      </p:sp>
      <p:sp>
        <p:nvSpPr>
          <p:cNvPr id="463875" name="Rectangle 3"/>
          <p:cNvSpPr>
            <a:spLocks noChangeArrowheads="1"/>
          </p:cNvSpPr>
          <p:nvPr/>
        </p:nvSpPr>
        <p:spPr bwMode="auto">
          <a:xfrm>
            <a:off x="304800" y="3657600"/>
            <a:ext cx="80010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343" tIns="44379" rIns="90343" bIns="44379"/>
          <a:lstStyle/>
          <a:p>
            <a:pPr marL="385763" marR="0" lvl="0" indent="-385763" algn="l" defTabSz="912813" rtl="0" eaLnBrk="1" fontAlgn="base" latinLnBrk="0" hangingPunct="1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0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graphicFrame>
        <p:nvGraphicFramePr>
          <p:cNvPr id="463914" name="Group 42"/>
          <p:cNvGraphicFramePr>
            <a:graphicFrameLocks noGrp="1"/>
          </p:cNvGraphicFramePr>
          <p:nvPr/>
        </p:nvGraphicFramePr>
        <p:xfrm>
          <a:off x="762000" y="4800600"/>
          <a:ext cx="7689850" cy="941388"/>
        </p:xfrm>
        <a:graphic>
          <a:graphicData uri="http://schemas.openxmlformats.org/drawingml/2006/table">
            <a:tbl>
              <a:tblPr/>
              <a:tblGrid>
                <a:gridCol w="2363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5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52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Condition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F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M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W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Mispredicted Branch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bubble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bubble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" y="1136650"/>
            <a:ext cx="7708900" cy="283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357779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58404-5EE0-466B-AE92-66213FC87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450" y="3117850"/>
            <a:ext cx="8704262" cy="779463"/>
          </a:xfrm>
        </p:spPr>
        <p:txBody>
          <a:bodyPr/>
          <a:lstStyle/>
          <a:p>
            <a:pPr algn="ctr"/>
            <a:r>
              <a:rPr lang="en-US" altLang="zh-CN" dirty="0"/>
              <a:t>Return Example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7351574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2" name="Text Box 4"/>
          <p:cNvSpPr txBox="1">
            <a:spLocks noChangeArrowheads="1"/>
          </p:cNvSpPr>
          <p:nvPr/>
        </p:nvSpPr>
        <p:spPr bwMode="auto">
          <a:xfrm>
            <a:off x="228600" y="1371600"/>
            <a:ext cx="8610600" cy="3662363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0x000: 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irmovq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Stack,%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rsp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#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Intialize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stack pointer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0x00a:    call p             # Procedure call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0x013: 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irmovq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$5,%rsi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# Return point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0x01d:    halt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0x020: .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pos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0x20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0x020: p: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irmovq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$-1,%rdi    # procedure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0x02a:   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0x02b: 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irmovq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$1,%rax     # Should not be executed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0x035: 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irmovq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$2,%rcx     # Should not be executed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0x03f: 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irmovq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$3,%rdx     # Should not be executed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0x049:  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irmovq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$4,%rbx     # Should not be executed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0x100: .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pos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0x100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0x100: Stack:                # Stack: Stack pointer</a:t>
            </a:r>
          </a:p>
        </p:txBody>
      </p:sp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Return Example</a:t>
            </a:r>
          </a:p>
        </p:txBody>
      </p:sp>
      <p:sp>
        <p:nvSpPr>
          <p:cNvPr id="43213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5334000"/>
            <a:ext cx="8294688" cy="488950"/>
          </a:xfrm>
        </p:spPr>
        <p:txBody>
          <a:bodyPr/>
          <a:lstStyle/>
          <a:p>
            <a:pPr lvl="1"/>
            <a:r>
              <a:rPr lang="en-US"/>
              <a:t>Previously executed three additional instructions</a:t>
            </a:r>
          </a:p>
        </p:txBody>
      </p:sp>
      <p:sp>
        <p:nvSpPr>
          <p:cNvPr id="432133" name="Text Box 5"/>
          <p:cNvSpPr txBox="1">
            <a:spLocks noChangeArrowheads="1"/>
          </p:cNvSpPr>
          <p:nvPr/>
        </p:nvSpPr>
        <p:spPr bwMode="auto">
          <a:xfrm>
            <a:off x="5265738" y="304800"/>
            <a:ext cx="1730375" cy="339725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wrap="none" lIns="45720" rIns="4572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demo-retb.ys</a:t>
            </a:r>
          </a:p>
        </p:txBody>
      </p:sp>
    </p:spTree>
    <p:extLst>
      <p:ext uri="{BB962C8B-B14F-4D97-AF65-F5344CB8AC3E}">
        <p14:creationId xmlns:p14="http://schemas.microsoft.com/office/powerpoint/2010/main" val="2549255834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450" y="831850"/>
            <a:ext cx="6253320" cy="5899150"/>
          </a:xfrm>
          <a:prstGeom prst="rect">
            <a:avLst/>
          </a:prstGeom>
        </p:spPr>
      </p:pic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27038" y="128587"/>
            <a:ext cx="8704262" cy="779463"/>
          </a:xfrm>
        </p:spPr>
        <p:txBody>
          <a:bodyPr/>
          <a:lstStyle/>
          <a:p>
            <a:r>
              <a:rPr lang="en-US" dirty="0"/>
              <a:t>Incorrect Return Example</a:t>
            </a:r>
          </a:p>
        </p:txBody>
      </p:sp>
      <p:sp>
        <p:nvSpPr>
          <p:cNvPr id="431108" name="Rectangle 4"/>
          <p:cNvSpPr>
            <a:spLocks noChangeArrowheads="1"/>
          </p:cNvSpPr>
          <p:nvPr/>
        </p:nvSpPr>
        <p:spPr bwMode="auto">
          <a:xfrm>
            <a:off x="381000" y="2743200"/>
            <a:ext cx="46482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343" tIns="44379" rIns="90343" bIns="44379"/>
          <a:lstStyle/>
          <a:p>
            <a:pPr marL="742950" lvl="1" indent="-244475" algn="l" defTabSz="912813" eaLnBrk="1" hangingPunct="1">
              <a:lnSpc>
                <a:spcPct val="100000"/>
              </a:lnSpc>
              <a:spcBef>
                <a:spcPct val="25000"/>
              </a:spcBef>
              <a:buClr>
                <a:schemeClr val="hlink"/>
              </a:buClr>
              <a:buSzPct val="75000"/>
              <a:buFont typeface="Wingdings" pitchFamily="2" charset="2"/>
              <a:buChar char="n"/>
            </a:pPr>
            <a:r>
              <a:rPr lang="en-US" sz="2000"/>
              <a:t>Incorrectly execute 3 instructions following </a:t>
            </a:r>
            <a:r>
              <a:rPr lang="en-US" sz="2000">
                <a:latin typeface="Courier New" pitchFamily="49" charset="0"/>
              </a:rPr>
              <a:t>ret</a:t>
            </a:r>
          </a:p>
        </p:txBody>
      </p:sp>
    </p:spTree>
    <p:extLst>
      <p:ext uri="{BB962C8B-B14F-4D97-AF65-F5344CB8AC3E}">
        <p14:creationId xmlns:p14="http://schemas.microsoft.com/office/powerpoint/2010/main" val="3707280470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10" name="Rectangle 6"/>
          <p:cNvSpPr>
            <a:spLocks noChangeArrowheads="1"/>
          </p:cNvSpPr>
          <p:nvPr/>
        </p:nvSpPr>
        <p:spPr bwMode="auto">
          <a:xfrm>
            <a:off x="990600" y="990600"/>
            <a:ext cx="25908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31111" name="Rectangle 7"/>
          <p:cNvSpPr>
            <a:spLocks noChangeArrowheads="1"/>
          </p:cNvSpPr>
          <p:nvPr/>
        </p:nvSpPr>
        <p:spPr bwMode="auto">
          <a:xfrm>
            <a:off x="1082675" y="1052513"/>
            <a:ext cx="148907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0x026:    ret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31112" name="Rectangle 8"/>
          <p:cNvSpPr>
            <a:spLocks noChangeArrowheads="1"/>
          </p:cNvSpPr>
          <p:nvPr/>
        </p:nvSpPr>
        <p:spPr bwMode="auto">
          <a:xfrm>
            <a:off x="4038600" y="9906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31113" name="Rectangle 9"/>
          <p:cNvSpPr>
            <a:spLocks noChangeArrowheads="1"/>
          </p:cNvSpPr>
          <p:nvPr/>
        </p:nvSpPr>
        <p:spPr bwMode="auto">
          <a:xfrm>
            <a:off x="4205288" y="1035050"/>
            <a:ext cx="214312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F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31114" name="Rectangle 10"/>
          <p:cNvSpPr>
            <a:spLocks noChangeArrowheads="1"/>
          </p:cNvSpPr>
          <p:nvPr/>
        </p:nvSpPr>
        <p:spPr bwMode="auto">
          <a:xfrm>
            <a:off x="4495800" y="9906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31115" name="Rectangle 11"/>
          <p:cNvSpPr>
            <a:spLocks noChangeArrowheads="1"/>
          </p:cNvSpPr>
          <p:nvPr/>
        </p:nvSpPr>
        <p:spPr bwMode="auto">
          <a:xfrm>
            <a:off x="4651375" y="1035050"/>
            <a:ext cx="236538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D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31116" name="Rectangle 12"/>
          <p:cNvSpPr>
            <a:spLocks noChangeArrowheads="1"/>
          </p:cNvSpPr>
          <p:nvPr/>
        </p:nvSpPr>
        <p:spPr bwMode="auto">
          <a:xfrm>
            <a:off x="4953000" y="9906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31117" name="Rectangle 13"/>
          <p:cNvSpPr>
            <a:spLocks noChangeArrowheads="1"/>
          </p:cNvSpPr>
          <p:nvPr/>
        </p:nvSpPr>
        <p:spPr bwMode="auto">
          <a:xfrm>
            <a:off x="5113338" y="1035050"/>
            <a:ext cx="225425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E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31118" name="Rectangle 14"/>
          <p:cNvSpPr>
            <a:spLocks noChangeArrowheads="1"/>
          </p:cNvSpPr>
          <p:nvPr/>
        </p:nvSpPr>
        <p:spPr bwMode="auto">
          <a:xfrm>
            <a:off x="5410200" y="9906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31119" name="Rectangle 15"/>
          <p:cNvSpPr>
            <a:spLocks noChangeArrowheads="1"/>
          </p:cNvSpPr>
          <p:nvPr/>
        </p:nvSpPr>
        <p:spPr bwMode="auto">
          <a:xfrm>
            <a:off x="5553075" y="1035050"/>
            <a:ext cx="26035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M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31120" name="Rectangle 16"/>
          <p:cNvSpPr>
            <a:spLocks noChangeArrowheads="1"/>
          </p:cNvSpPr>
          <p:nvPr/>
        </p:nvSpPr>
        <p:spPr bwMode="auto">
          <a:xfrm>
            <a:off x="6324600" y="1295400"/>
            <a:ext cx="458788" cy="306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31121" name="Rectangle 17"/>
          <p:cNvSpPr>
            <a:spLocks noChangeArrowheads="1"/>
          </p:cNvSpPr>
          <p:nvPr/>
        </p:nvSpPr>
        <p:spPr bwMode="auto">
          <a:xfrm>
            <a:off x="6453188" y="1339850"/>
            <a:ext cx="288925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W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31122" name="Rectangle 18"/>
          <p:cNvSpPr>
            <a:spLocks noChangeArrowheads="1"/>
          </p:cNvSpPr>
          <p:nvPr/>
        </p:nvSpPr>
        <p:spPr bwMode="auto">
          <a:xfrm>
            <a:off x="990600" y="1295400"/>
            <a:ext cx="25908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31123" name="Rectangle 19"/>
          <p:cNvSpPr>
            <a:spLocks noChangeArrowheads="1"/>
          </p:cNvSpPr>
          <p:nvPr/>
        </p:nvSpPr>
        <p:spPr bwMode="auto">
          <a:xfrm>
            <a:off x="2146300" y="1347788"/>
            <a:ext cx="744538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bubble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31124" name="Rectangle 20"/>
          <p:cNvSpPr>
            <a:spLocks noChangeArrowheads="1"/>
          </p:cNvSpPr>
          <p:nvPr/>
        </p:nvSpPr>
        <p:spPr bwMode="auto">
          <a:xfrm>
            <a:off x="4495800" y="1295400"/>
            <a:ext cx="458788" cy="306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31125" name="Rectangle 21"/>
          <p:cNvSpPr>
            <a:spLocks noChangeArrowheads="1"/>
          </p:cNvSpPr>
          <p:nvPr/>
        </p:nvSpPr>
        <p:spPr bwMode="auto">
          <a:xfrm>
            <a:off x="4662488" y="1339850"/>
            <a:ext cx="214312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F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31126" name="Rectangle 22"/>
          <p:cNvSpPr>
            <a:spLocks noChangeArrowheads="1"/>
          </p:cNvSpPr>
          <p:nvPr/>
        </p:nvSpPr>
        <p:spPr bwMode="auto">
          <a:xfrm>
            <a:off x="4953000" y="1295400"/>
            <a:ext cx="458788" cy="306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31127" name="Rectangle 23"/>
          <p:cNvSpPr>
            <a:spLocks noChangeArrowheads="1"/>
          </p:cNvSpPr>
          <p:nvPr/>
        </p:nvSpPr>
        <p:spPr bwMode="auto">
          <a:xfrm>
            <a:off x="5108575" y="1339850"/>
            <a:ext cx="236538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D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31128" name="Rectangle 24"/>
          <p:cNvSpPr>
            <a:spLocks noChangeArrowheads="1"/>
          </p:cNvSpPr>
          <p:nvPr/>
        </p:nvSpPr>
        <p:spPr bwMode="auto">
          <a:xfrm>
            <a:off x="5410200" y="1295400"/>
            <a:ext cx="458788" cy="306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31129" name="Rectangle 25"/>
          <p:cNvSpPr>
            <a:spLocks noChangeArrowheads="1"/>
          </p:cNvSpPr>
          <p:nvPr/>
        </p:nvSpPr>
        <p:spPr bwMode="auto">
          <a:xfrm>
            <a:off x="5570538" y="1339850"/>
            <a:ext cx="225425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E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31130" name="Rectangle 26"/>
          <p:cNvSpPr>
            <a:spLocks noChangeArrowheads="1"/>
          </p:cNvSpPr>
          <p:nvPr/>
        </p:nvSpPr>
        <p:spPr bwMode="auto">
          <a:xfrm>
            <a:off x="5867400" y="1295400"/>
            <a:ext cx="458788" cy="306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31131" name="Rectangle 27"/>
          <p:cNvSpPr>
            <a:spLocks noChangeArrowheads="1"/>
          </p:cNvSpPr>
          <p:nvPr/>
        </p:nvSpPr>
        <p:spPr bwMode="auto">
          <a:xfrm>
            <a:off x="6010275" y="1339850"/>
            <a:ext cx="26035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M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31132" name="Rectangle 28"/>
          <p:cNvSpPr>
            <a:spLocks noChangeArrowheads="1"/>
          </p:cNvSpPr>
          <p:nvPr/>
        </p:nvSpPr>
        <p:spPr bwMode="auto">
          <a:xfrm>
            <a:off x="5867400" y="9906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31133" name="Rectangle 29"/>
          <p:cNvSpPr>
            <a:spLocks noChangeArrowheads="1"/>
          </p:cNvSpPr>
          <p:nvPr/>
        </p:nvSpPr>
        <p:spPr bwMode="auto">
          <a:xfrm>
            <a:off x="5995988" y="1035050"/>
            <a:ext cx="288925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W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31134" name="Rectangle 30"/>
          <p:cNvSpPr>
            <a:spLocks noChangeArrowheads="1"/>
          </p:cNvSpPr>
          <p:nvPr/>
        </p:nvSpPr>
        <p:spPr bwMode="auto">
          <a:xfrm>
            <a:off x="990600" y="1600200"/>
            <a:ext cx="25908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31135" name="Rectangle 31"/>
          <p:cNvSpPr>
            <a:spLocks noChangeArrowheads="1"/>
          </p:cNvSpPr>
          <p:nvPr/>
        </p:nvSpPr>
        <p:spPr bwMode="auto">
          <a:xfrm>
            <a:off x="2146300" y="1652588"/>
            <a:ext cx="744538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bubble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31136" name="Rectangle 32"/>
          <p:cNvSpPr>
            <a:spLocks noChangeArrowheads="1"/>
          </p:cNvSpPr>
          <p:nvPr/>
        </p:nvSpPr>
        <p:spPr bwMode="auto">
          <a:xfrm>
            <a:off x="4953000" y="1600200"/>
            <a:ext cx="458788" cy="306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31137" name="Rectangle 33"/>
          <p:cNvSpPr>
            <a:spLocks noChangeArrowheads="1"/>
          </p:cNvSpPr>
          <p:nvPr/>
        </p:nvSpPr>
        <p:spPr bwMode="auto">
          <a:xfrm>
            <a:off x="5119688" y="1644650"/>
            <a:ext cx="214312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F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31138" name="Rectangle 34"/>
          <p:cNvSpPr>
            <a:spLocks noChangeArrowheads="1"/>
          </p:cNvSpPr>
          <p:nvPr/>
        </p:nvSpPr>
        <p:spPr bwMode="auto">
          <a:xfrm>
            <a:off x="5410200" y="1600200"/>
            <a:ext cx="458788" cy="306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31139" name="Rectangle 35"/>
          <p:cNvSpPr>
            <a:spLocks noChangeArrowheads="1"/>
          </p:cNvSpPr>
          <p:nvPr/>
        </p:nvSpPr>
        <p:spPr bwMode="auto">
          <a:xfrm>
            <a:off x="5565775" y="1644650"/>
            <a:ext cx="236538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D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31140" name="Rectangle 36"/>
          <p:cNvSpPr>
            <a:spLocks noChangeArrowheads="1"/>
          </p:cNvSpPr>
          <p:nvPr/>
        </p:nvSpPr>
        <p:spPr bwMode="auto">
          <a:xfrm>
            <a:off x="5867400" y="1600200"/>
            <a:ext cx="458788" cy="306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31141" name="Rectangle 37"/>
          <p:cNvSpPr>
            <a:spLocks noChangeArrowheads="1"/>
          </p:cNvSpPr>
          <p:nvPr/>
        </p:nvSpPr>
        <p:spPr bwMode="auto">
          <a:xfrm>
            <a:off x="6027738" y="1644650"/>
            <a:ext cx="225425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E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31142" name="Rectangle 38"/>
          <p:cNvSpPr>
            <a:spLocks noChangeArrowheads="1"/>
          </p:cNvSpPr>
          <p:nvPr/>
        </p:nvSpPr>
        <p:spPr bwMode="auto">
          <a:xfrm>
            <a:off x="6324600" y="1600200"/>
            <a:ext cx="458788" cy="306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31143" name="Rectangle 39"/>
          <p:cNvSpPr>
            <a:spLocks noChangeArrowheads="1"/>
          </p:cNvSpPr>
          <p:nvPr/>
        </p:nvSpPr>
        <p:spPr bwMode="auto">
          <a:xfrm>
            <a:off x="6467475" y="1644650"/>
            <a:ext cx="26035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M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31144" name="Rectangle 40"/>
          <p:cNvSpPr>
            <a:spLocks noChangeArrowheads="1"/>
          </p:cNvSpPr>
          <p:nvPr/>
        </p:nvSpPr>
        <p:spPr bwMode="auto">
          <a:xfrm>
            <a:off x="6781800" y="1600200"/>
            <a:ext cx="458788" cy="306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31145" name="Rectangle 41"/>
          <p:cNvSpPr>
            <a:spLocks noChangeArrowheads="1"/>
          </p:cNvSpPr>
          <p:nvPr/>
        </p:nvSpPr>
        <p:spPr bwMode="auto">
          <a:xfrm>
            <a:off x="6910388" y="1644650"/>
            <a:ext cx="288925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W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31146" name="Rectangle 42"/>
          <p:cNvSpPr>
            <a:spLocks noChangeArrowheads="1"/>
          </p:cNvSpPr>
          <p:nvPr/>
        </p:nvSpPr>
        <p:spPr bwMode="auto">
          <a:xfrm>
            <a:off x="990600" y="1905000"/>
            <a:ext cx="25908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31147" name="Rectangle 43"/>
          <p:cNvSpPr>
            <a:spLocks noChangeArrowheads="1"/>
          </p:cNvSpPr>
          <p:nvPr/>
        </p:nvSpPr>
        <p:spPr bwMode="auto">
          <a:xfrm>
            <a:off x="2146300" y="1957388"/>
            <a:ext cx="744538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bubble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31148" name="Rectangle 44"/>
          <p:cNvSpPr>
            <a:spLocks noChangeArrowheads="1"/>
          </p:cNvSpPr>
          <p:nvPr/>
        </p:nvSpPr>
        <p:spPr bwMode="auto">
          <a:xfrm>
            <a:off x="5410200" y="1905000"/>
            <a:ext cx="458788" cy="306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31149" name="Rectangle 45"/>
          <p:cNvSpPr>
            <a:spLocks noChangeArrowheads="1"/>
          </p:cNvSpPr>
          <p:nvPr/>
        </p:nvSpPr>
        <p:spPr bwMode="auto">
          <a:xfrm>
            <a:off x="5576888" y="1949450"/>
            <a:ext cx="214312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F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31150" name="Rectangle 46"/>
          <p:cNvSpPr>
            <a:spLocks noChangeArrowheads="1"/>
          </p:cNvSpPr>
          <p:nvPr/>
        </p:nvSpPr>
        <p:spPr bwMode="auto">
          <a:xfrm>
            <a:off x="5867400" y="1905000"/>
            <a:ext cx="458788" cy="306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31151" name="Rectangle 47"/>
          <p:cNvSpPr>
            <a:spLocks noChangeArrowheads="1"/>
          </p:cNvSpPr>
          <p:nvPr/>
        </p:nvSpPr>
        <p:spPr bwMode="auto">
          <a:xfrm>
            <a:off x="6022975" y="1949450"/>
            <a:ext cx="236538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D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31152" name="Rectangle 48"/>
          <p:cNvSpPr>
            <a:spLocks noChangeArrowheads="1"/>
          </p:cNvSpPr>
          <p:nvPr/>
        </p:nvSpPr>
        <p:spPr bwMode="auto">
          <a:xfrm>
            <a:off x="6324600" y="1905000"/>
            <a:ext cx="458788" cy="306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31153" name="Rectangle 49"/>
          <p:cNvSpPr>
            <a:spLocks noChangeArrowheads="1"/>
          </p:cNvSpPr>
          <p:nvPr/>
        </p:nvSpPr>
        <p:spPr bwMode="auto">
          <a:xfrm>
            <a:off x="6484938" y="1949450"/>
            <a:ext cx="225425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E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31154" name="Rectangle 50"/>
          <p:cNvSpPr>
            <a:spLocks noChangeArrowheads="1"/>
          </p:cNvSpPr>
          <p:nvPr/>
        </p:nvSpPr>
        <p:spPr bwMode="auto">
          <a:xfrm>
            <a:off x="6781800" y="1905000"/>
            <a:ext cx="458788" cy="306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31155" name="Rectangle 51"/>
          <p:cNvSpPr>
            <a:spLocks noChangeArrowheads="1"/>
          </p:cNvSpPr>
          <p:nvPr/>
        </p:nvSpPr>
        <p:spPr bwMode="auto">
          <a:xfrm>
            <a:off x="6924675" y="1949450"/>
            <a:ext cx="26035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M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31156" name="Rectangle 52"/>
          <p:cNvSpPr>
            <a:spLocks noChangeArrowheads="1"/>
          </p:cNvSpPr>
          <p:nvPr/>
        </p:nvSpPr>
        <p:spPr bwMode="auto">
          <a:xfrm>
            <a:off x="7239000" y="1905000"/>
            <a:ext cx="458788" cy="306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31157" name="Rectangle 53"/>
          <p:cNvSpPr>
            <a:spLocks noChangeArrowheads="1"/>
          </p:cNvSpPr>
          <p:nvPr/>
        </p:nvSpPr>
        <p:spPr bwMode="auto">
          <a:xfrm>
            <a:off x="7367588" y="1949450"/>
            <a:ext cx="288925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W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31158" name="Rectangle 54"/>
          <p:cNvSpPr>
            <a:spLocks noChangeArrowheads="1"/>
          </p:cNvSpPr>
          <p:nvPr/>
        </p:nvSpPr>
        <p:spPr bwMode="auto">
          <a:xfrm>
            <a:off x="990600" y="2209800"/>
            <a:ext cx="25908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31159" name="Rectangle 55"/>
          <p:cNvSpPr>
            <a:spLocks noChangeArrowheads="1"/>
          </p:cNvSpPr>
          <p:nvPr/>
        </p:nvSpPr>
        <p:spPr bwMode="auto">
          <a:xfrm>
            <a:off x="1136650" y="2271713"/>
            <a:ext cx="646436" cy="197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0x013:   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31160" name="Rectangle 56"/>
          <p:cNvSpPr>
            <a:spLocks noChangeArrowheads="1"/>
          </p:cNvSpPr>
          <p:nvPr/>
        </p:nvSpPr>
        <p:spPr bwMode="auto">
          <a:xfrm>
            <a:off x="2247738" y="2271713"/>
            <a:ext cx="646436" cy="197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irmovq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31161" name="Rectangle 57"/>
          <p:cNvSpPr>
            <a:spLocks noChangeArrowheads="1"/>
          </p:cNvSpPr>
          <p:nvPr/>
        </p:nvSpPr>
        <p:spPr bwMode="auto">
          <a:xfrm>
            <a:off x="2890838" y="2271713"/>
            <a:ext cx="531812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$5,%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31162" name="Rectangle 58"/>
          <p:cNvSpPr>
            <a:spLocks noChangeArrowheads="1"/>
          </p:cNvSpPr>
          <p:nvPr/>
        </p:nvSpPr>
        <p:spPr bwMode="auto">
          <a:xfrm>
            <a:off x="3366610" y="2271713"/>
            <a:ext cx="323218" cy="197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rsi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31163" name="Rectangle 59"/>
          <p:cNvSpPr>
            <a:spLocks noChangeArrowheads="1"/>
          </p:cNvSpPr>
          <p:nvPr/>
        </p:nvSpPr>
        <p:spPr bwMode="auto">
          <a:xfrm>
            <a:off x="3741738" y="2271713"/>
            <a:ext cx="10636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# Return 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31164" name="Rectangle 60"/>
          <p:cNvSpPr>
            <a:spLocks noChangeArrowheads="1"/>
          </p:cNvSpPr>
          <p:nvPr/>
        </p:nvSpPr>
        <p:spPr bwMode="auto">
          <a:xfrm>
            <a:off x="5867400" y="22098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31165" name="Rectangle 61"/>
          <p:cNvSpPr>
            <a:spLocks noChangeArrowheads="1"/>
          </p:cNvSpPr>
          <p:nvPr/>
        </p:nvSpPr>
        <p:spPr bwMode="auto">
          <a:xfrm>
            <a:off x="6034088" y="2254250"/>
            <a:ext cx="214312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F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31166" name="Rectangle 62"/>
          <p:cNvSpPr>
            <a:spLocks noChangeArrowheads="1"/>
          </p:cNvSpPr>
          <p:nvPr/>
        </p:nvSpPr>
        <p:spPr bwMode="auto">
          <a:xfrm>
            <a:off x="6324600" y="2209800"/>
            <a:ext cx="458788" cy="306388"/>
          </a:xfrm>
          <a:prstGeom prst="rect">
            <a:avLst/>
          </a:prstGeom>
          <a:solidFill>
            <a:srgbClr val="66CC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31167" name="Rectangle 63"/>
          <p:cNvSpPr>
            <a:spLocks noChangeArrowheads="1"/>
          </p:cNvSpPr>
          <p:nvPr/>
        </p:nvSpPr>
        <p:spPr bwMode="auto">
          <a:xfrm>
            <a:off x="6480175" y="2254250"/>
            <a:ext cx="236538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D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31168" name="Rectangle 64"/>
          <p:cNvSpPr>
            <a:spLocks noChangeArrowheads="1"/>
          </p:cNvSpPr>
          <p:nvPr/>
        </p:nvSpPr>
        <p:spPr bwMode="auto">
          <a:xfrm>
            <a:off x="6781800" y="22098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31169" name="Rectangle 65"/>
          <p:cNvSpPr>
            <a:spLocks noChangeArrowheads="1"/>
          </p:cNvSpPr>
          <p:nvPr/>
        </p:nvSpPr>
        <p:spPr bwMode="auto">
          <a:xfrm>
            <a:off x="6942138" y="2254250"/>
            <a:ext cx="225425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E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31170" name="Rectangle 66"/>
          <p:cNvSpPr>
            <a:spLocks noChangeArrowheads="1"/>
          </p:cNvSpPr>
          <p:nvPr/>
        </p:nvSpPr>
        <p:spPr bwMode="auto">
          <a:xfrm>
            <a:off x="7239000" y="22098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31171" name="Rectangle 67"/>
          <p:cNvSpPr>
            <a:spLocks noChangeArrowheads="1"/>
          </p:cNvSpPr>
          <p:nvPr/>
        </p:nvSpPr>
        <p:spPr bwMode="auto">
          <a:xfrm>
            <a:off x="7381875" y="2254250"/>
            <a:ext cx="26035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M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31172" name="Rectangle 68"/>
          <p:cNvSpPr>
            <a:spLocks noChangeArrowheads="1"/>
          </p:cNvSpPr>
          <p:nvPr/>
        </p:nvSpPr>
        <p:spPr bwMode="auto">
          <a:xfrm>
            <a:off x="7696200" y="22098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31173" name="Rectangle 69"/>
          <p:cNvSpPr>
            <a:spLocks noChangeArrowheads="1"/>
          </p:cNvSpPr>
          <p:nvPr/>
        </p:nvSpPr>
        <p:spPr bwMode="auto">
          <a:xfrm>
            <a:off x="7824788" y="2254250"/>
            <a:ext cx="288925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W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31174" name="Rectangle 70"/>
          <p:cNvSpPr>
            <a:spLocks noChangeArrowheads="1"/>
          </p:cNvSpPr>
          <p:nvPr/>
        </p:nvSpPr>
        <p:spPr bwMode="auto">
          <a:xfrm>
            <a:off x="990600" y="685800"/>
            <a:ext cx="25908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31175" name="Rectangle 71"/>
          <p:cNvSpPr>
            <a:spLocks noChangeArrowheads="1"/>
          </p:cNvSpPr>
          <p:nvPr/>
        </p:nvSpPr>
        <p:spPr bwMode="auto">
          <a:xfrm>
            <a:off x="1082675" y="739775"/>
            <a:ext cx="744538" cy="2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# demo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31176" name="Rectangle 72"/>
          <p:cNvSpPr>
            <a:spLocks noChangeArrowheads="1"/>
          </p:cNvSpPr>
          <p:nvPr/>
        </p:nvSpPr>
        <p:spPr bwMode="auto">
          <a:xfrm>
            <a:off x="1720850" y="739775"/>
            <a:ext cx="212725" cy="25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-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31177" name="Rectangle 73"/>
          <p:cNvSpPr>
            <a:spLocks noChangeArrowheads="1"/>
          </p:cNvSpPr>
          <p:nvPr/>
        </p:nvSpPr>
        <p:spPr bwMode="auto">
          <a:xfrm>
            <a:off x="1879600" y="739775"/>
            <a:ext cx="425450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retb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31178" name="Rectangle 74"/>
          <p:cNvSpPr>
            <a:spLocks noChangeArrowheads="1"/>
          </p:cNvSpPr>
          <p:nvPr/>
        </p:nvSpPr>
        <p:spPr bwMode="auto">
          <a:xfrm>
            <a:off x="5867400" y="22098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31179" name="Rectangle 75"/>
          <p:cNvSpPr>
            <a:spLocks noChangeArrowheads="1"/>
          </p:cNvSpPr>
          <p:nvPr/>
        </p:nvSpPr>
        <p:spPr bwMode="auto">
          <a:xfrm>
            <a:off x="6034088" y="2254250"/>
            <a:ext cx="214312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F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31180" name="Rectangle 76"/>
          <p:cNvSpPr>
            <a:spLocks noChangeArrowheads="1"/>
          </p:cNvSpPr>
          <p:nvPr/>
        </p:nvSpPr>
        <p:spPr bwMode="auto">
          <a:xfrm>
            <a:off x="6324600" y="22098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31181" name="Rectangle 77"/>
          <p:cNvSpPr>
            <a:spLocks noChangeArrowheads="1"/>
          </p:cNvSpPr>
          <p:nvPr/>
        </p:nvSpPr>
        <p:spPr bwMode="auto">
          <a:xfrm>
            <a:off x="6480175" y="2254250"/>
            <a:ext cx="236538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D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31182" name="Rectangle 78"/>
          <p:cNvSpPr>
            <a:spLocks noChangeArrowheads="1"/>
          </p:cNvSpPr>
          <p:nvPr/>
        </p:nvSpPr>
        <p:spPr bwMode="auto">
          <a:xfrm>
            <a:off x="6781800" y="22098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31183" name="Rectangle 79"/>
          <p:cNvSpPr>
            <a:spLocks noChangeArrowheads="1"/>
          </p:cNvSpPr>
          <p:nvPr/>
        </p:nvSpPr>
        <p:spPr bwMode="auto">
          <a:xfrm>
            <a:off x="6942138" y="2254250"/>
            <a:ext cx="225425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E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31184" name="Rectangle 80"/>
          <p:cNvSpPr>
            <a:spLocks noChangeArrowheads="1"/>
          </p:cNvSpPr>
          <p:nvPr/>
        </p:nvSpPr>
        <p:spPr bwMode="auto">
          <a:xfrm>
            <a:off x="7239000" y="22098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31185" name="Rectangle 81"/>
          <p:cNvSpPr>
            <a:spLocks noChangeArrowheads="1"/>
          </p:cNvSpPr>
          <p:nvPr/>
        </p:nvSpPr>
        <p:spPr bwMode="auto">
          <a:xfrm>
            <a:off x="7381875" y="2254250"/>
            <a:ext cx="26035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M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31186" name="Rectangle 82"/>
          <p:cNvSpPr>
            <a:spLocks noChangeArrowheads="1"/>
          </p:cNvSpPr>
          <p:nvPr/>
        </p:nvSpPr>
        <p:spPr bwMode="auto">
          <a:xfrm>
            <a:off x="7696200" y="22098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31187" name="Rectangle 83"/>
          <p:cNvSpPr>
            <a:spLocks noChangeArrowheads="1"/>
          </p:cNvSpPr>
          <p:nvPr/>
        </p:nvSpPr>
        <p:spPr bwMode="auto">
          <a:xfrm>
            <a:off x="7824788" y="2254250"/>
            <a:ext cx="288925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W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31188" name="Rectangle 84"/>
          <p:cNvSpPr>
            <a:spLocks noChangeArrowheads="1"/>
          </p:cNvSpPr>
          <p:nvPr/>
        </p:nvSpPr>
        <p:spPr bwMode="auto">
          <a:xfrm>
            <a:off x="5181600" y="4953000"/>
            <a:ext cx="1906588" cy="763588"/>
          </a:xfrm>
          <a:prstGeom prst="rect">
            <a:avLst/>
          </a:prstGeom>
          <a:solidFill>
            <a:srgbClr val="B2B2B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31189" name="Rectangle 85"/>
          <p:cNvSpPr>
            <a:spLocks noChangeArrowheads="1"/>
          </p:cNvSpPr>
          <p:nvPr/>
        </p:nvSpPr>
        <p:spPr bwMode="auto">
          <a:xfrm>
            <a:off x="6072188" y="5018088"/>
            <a:ext cx="214312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F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31190" name="Rectangle 86"/>
          <p:cNvSpPr>
            <a:spLocks noChangeArrowheads="1"/>
          </p:cNvSpPr>
          <p:nvPr/>
        </p:nvSpPr>
        <p:spPr bwMode="auto">
          <a:xfrm>
            <a:off x="5181600" y="5257800"/>
            <a:ext cx="1906588" cy="49371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31191" name="Rectangle 87"/>
          <p:cNvSpPr>
            <a:spLocks noChangeArrowheads="1"/>
          </p:cNvSpPr>
          <p:nvPr/>
        </p:nvSpPr>
        <p:spPr bwMode="auto">
          <a:xfrm>
            <a:off x="5318125" y="5300663"/>
            <a:ext cx="354013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valC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31192" name="Rectangle 88"/>
          <p:cNvSpPr>
            <a:spLocks noChangeArrowheads="1"/>
          </p:cNvSpPr>
          <p:nvPr/>
        </p:nvSpPr>
        <p:spPr bwMode="auto">
          <a:xfrm>
            <a:off x="5683250" y="5294313"/>
            <a:ext cx="296863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Wingdings 3" pitchFamily="18" charset="2"/>
                <a:ea typeface="+mn-ea"/>
                <a:cs typeface="+mn-cs"/>
              </a:rPr>
              <a:t>f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31193" name="Rectangle 89"/>
          <p:cNvSpPr>
            <a:spLocks noChangeArrowheads="1"/>
          </p:cNvSpPr>
          <p:nvPr/>
        </p:nvSpPr>
        <p:spPr bwMode="auto">
          <a:xfrm>
            <a:off x="5891213" y="5300663"/>
            <a:ext cx="176212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5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31194" name="Rectangle 90"/>
          <p:cNvSpPr>
            <a:spLocks noChangeArrowheads="1"/>
          </p:cNvSpPr>
          <p:nvPr/>
        </p:nvSpPr>
        <p:spPr bwMode="auto">
          <a:xfrm>
            <a:off x="5318125" y="5521325"/>
            <a:ext cx="177800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rB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31195" name="Rectangle 91"/>
          <p:cNvSpPr>
            <a:spLocks noChangeArrowheads="1"/>
          </p:cNvSpPr>
          <p:nvPr/>
        </p:nvSpPr>
        <p:spPr bwMode="auto">
          <a:xfrm>
            <a:off x="5507038" y="5514975"/>
            <a:ext cx="296862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Wingdings 3" pitchFamily="18" charset="2"/>
                <a:ea typeface="+mn-ea"/>
                <a:cs typeface="+mn-cs"/>
              </a:rPr>
              <a:t>f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31196" name="Rectangle 92"/>
          <p:cNvSpPr>
            <a:spLocks noChangeArrowheads="1"/>
          </p:cNvSpPr>
          <p:nvPr/>
        </p:nvSpPr>
        <p:spPr bwMode="auto">
          <a:xfrm>
            <a:off x="5715000" y="5540375"/>
            <a:ext cx="2127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%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31197" name="Rectangle 93"/>
          <p:cNvSpPr>
            <a:spLocks noChangeArrowheads="1"/>
          </p:cNvSpPr>
          <p:nvPr/>
        </p:nvSpPr>
        <p:spPr bwMode="auto">
          <a:xfrm>
            <a:off x="5873750" y="5540375"/>
            <a:ext cx="319088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esi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31198" name="Rectangle 94"/>
          <p:cNvSpPr>
            <a:spLocks noChangeArrowheads="1"/>
          </p:cNvSpPr>
          <p:nvPr/>
        </p:nvSpPr>
        <p:spPr bwMode="auto">
          <a:xfrm>
            <a:off x="5181600" y="4953000"/>
            <a:ext cx="1906588" cy="763588"/>
          </a:xfrm>
          <a:prstGeom prst="rect">
            <a:avLst/>
          </a:prstGeom>
          <a:solidFill>
            <a:srgbClr val="B2B2B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31199" name="Rectangle 95"/>
          <p:cNvSpPr>
            <a:spLocks noChangeArrowheads="1"/>
          </p:cNvSpPr>
          <p:nvPr/>
        </p:nvSpPr>
        <p:spPr bwMode="auto">
          <a:xfrm>
            <a:off x="6072188" y="5018088"/>
            <a:ext cx="214312" cy="27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F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31200" name="Rectangle 96"/>
          <p:cNvSpPr>
            <a:spLocks noChangeArrowheads="1"/>
          </p:cNvSpPr>
          <p:nvPr/>
        </p:nvSpPr>
        <p:spPr bwMode="auto">
          <a:xfrm>
            <a:off x="5181600" y="5257800"/>
            <a:ext cx="1906588" cy="49371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31201" name="Rectangle 97"/>
          <p:cNvSpPr>
            <a:spLocks noChangeArrowheads="1"/>
          </p:cNvSpPr>
          <p:nvPr/>
        </p:nvSpPr>
        <p:spPr bwMode="auto">
          <a:xfrm>
            <a:off x="5318125" y="5300663"/>
            <a:ext cx="354013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valC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31202" name="Rectangle 98"/>
          <p:cNvSpPr>
            <a:spLocks noChangeArrowheads="1"/>
          </p:cNvSpPr>
          <p:nvPr/>
        </p:nvSpPr>
        <p:spPr bwMode="auto">
          <a:xfrm>
            <a:off x="5683250" y="5294313"/>
            <a:ext cx="296863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Wingdings 3" pitchFamily="18" charset="2"/>
                <a:ea typeface="+mn-ea"/>
                <a:cs typeface="+mn-cs"/>
              </a:rPr>
              <a:t>f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31203" name="Rectangle 99"/>
          <p:cNvSpPr>
            <a:spLocks noChangeArrowheads="1"/>
          </p:cNvSpPr>
          <p:nvPr/>
        </p:nvSpPr>
        <p:spPr bwMode="auto">
          <a:xfrm>
            <a:off x="5891213" y="5300663"/>
            <a:ext cx="176212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5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31204" name="Rectangle 100"/>
          <p:cNvSpPr>
            <a:spLocks noChangeArrowheads="1"/>
          </p:cNvSpPr>
          <p:nvPr/>
        </p:nvSpPr>
        <p:spPr bwMode="auto">
          <a:xfrm>
            <a:off x="5318125" y="5521325"/>
            <a:ext cx="177800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rB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31205" name="Rectangle 101"/>
          <p:cNvSpPr>
            <a:spLocks noChangeArrowheads="1"/>
          </p:cNvSpPr>
          <p:nvPr/>
        </p:nvSpPr>
        <p:spPr bwMode="auto">
          <a:xfrm>
            <a:off x="5507038" y="5514975"/>
            <a:ext cx="296862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Wingdings 3" pitchFamily="18" charset="2"/>
                <a:ea typeface="+mn-ea"/>
                <a:cs typeface="+mn-cs"/>
              </a:rPr>
              <a:t>f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31206" name="Rectangle 102"/>
          <p:cNvSpPr>
            <a:spLocks noChangeArrowheads="1"/>
          </p:cNvSpPr>
          <p:nvPr/>
        </p:nvSpPr>
        <p:spPr bwMode="auto">
          <a:xfrm>
            <a:off x="5715000" y="5540375"/>
            <a:ext cx="2127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%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31207" name="Rectangle 103"/>
          <p:cNvSpPr>
            <a:spLocks noChangeArrowheads="1"/>
          </p:cNvSpPr>
          <p:nvPr/>
        </p:nvSpPr>
        <p:spPr bwMode="auto">
          <a:xfrm>
            <a:off x="5871685" y="5540375"/>
            <a:ext cx="323218" cy="197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rsi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31208" name="Line 104"/>
          <p:cNvSpPr>
            <a:spLocks noChangeShapeType="1"/>
          </p:cNvSpPr>
          <p:nvPr/>
        </p:nvSpPr>
        <p:spPr bwMode="auto">
          <a:xfrm flipH="1">
            <a:off x="5181600" y="2514600"/>
            <a:ext cx="68580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31209" name="Line 105"/>
          <p:cNvSpPr>
            <a:spLocks noChangeShapeType="1"/>
          </p:cNvSpPr>
          <p:nvPr/>
        </p:nvSpPr>
        <p:spPr bwMode="auto">
          <a:xfrm>
            <a:off x="6324600" y="2514600"/>
            <a:ext cx="762000" cy="685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grpSp>
        <p:nvGrpSpPr>
          <p:cNvPr id="431226" name="Group 122"/>
          <p:cNvGrpSpPr>
            <a:grpSpLocks/>
          </p:cNvGrpSpPr>
          <p:nvPr/>
        </p:nvGrpSpPr>
        <p:grpSpPr bwMode="auto">
          <a:xfrm>
            <a:off x="5181600" y="3200400"/>
            <a:ext cx="1906588" cy="1606550"/>
            <a:chOff x="3264" y="2016"/>
            <a:chExt cx="1201" cy="1012"/>
          </a:xfrm>
        </p:grpSpPr>
        <p:sp>
          <p:nvSpPr>
            <p:cNvPr id="431210" name="Rectangle 106"/>
            <p:cNvSpPr>
              <a:spLocks noChangeArrowheads="1"/>
            </p:cNvSpPr>
            <p:nvPr/>
          </p:nvSpPr>
          <p:spPr bwMode="auto">
            <a:xfrm>
              <a:off x="3264" y="2016"/>
              <a:ext cx="1201" cy="529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31211" name="Rectangle 107"/>
            <p:cNvSpPr>
              <a:spLocks noChangeArrowheads="1"/>
            </p:cNvSpPr>
            <p:nvPr/>
          </p:nvSpPr>
          <p:spPr bwMode="auto">
            <a:xfrm>
              <a:off x="3801" y="2057"/>
              <a:ext cx="18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W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31212" name="Rectangle 108"/>
            <p:cNvSpPr>
              <a:spLocks noChangeArrowheads="1"/>
            </p:cNvSpPr>
            <p:nvPr/>
          </p:nvSpPr>
          <p:spPr bwMode="auto">
            <a:xfrm>
              <a:off x="3264" y="2208"/>
              <a:ext cx="1201" cy="3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31213" name="Rectangle 109"/>
            <p:cNvSpPr>
              <a:spLocks noChangeArrowheads="1"/>
            </p:cNvSpPr>
            <p:nvPr/>
          </p:nvSpPr>
          <p:spPr bwMode="auto">
            <a:xfrm>
              <a:off x="3350" y="2312"/>
              <a:ext cx="235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valM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31214" name="Rectangle 110"/>
            <p:cNvSpPr>
              <a:spLocks noChangeArrowheads="1"/>
            </p:cNvSpPr>
            <p:nvPr/>
          </p:nvSpPr>
          <p:spPr bwMode="auto">
            <a:xfrm>
              <a:off x="3592" y="2312"/>
              <a:ext cx="145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= 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31215" name="Rectangle 111"/>
            <p:cNvSpPr>
              <a:spLocks noChangeArrowheads="1"/>
            </p:cNvSpPr>
            <p:nvPr/>
          </p:nvSpPr>
          <p:spPr bwMode="auto">
            <a:xfrm>
              <a:off x="3688" y="2324"/>
              <a:ext cx="335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0x0b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31216" name="Rectangle 112"/>
            <p:cNvSpPr>
              <a:spLocks noChangeArrowheads="1"/>
            </p:cNvSpPr>
            <p:nvPr/>
          </p:nvSpPr>
          <p:spPr bwMode="auto">
            <a:xfrm>
              <a:off x="3264" y="2016"/>
              <a:ext cx="1201" cy="529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31217" name="Rectangle 113"/>
            <p:cNvSpPr>
              <a:spLocks noChangeArrowheads="1"/>
            </p:cNvSpPr>
            <p:nvPr/>
          </p:nvSpPr>
          <p:spPr bwMode="auto">
            <a:xfrm>
              <a:off x="3801" y="2057"/>
              <a:ext cx="18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W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31218" name="Rectangle 114"/>
            <p:cNvSpPr>
              <a:spLocks noChangeArrowheads="1"/>
            </p:cNvSpPr>
            <p:nvPr/>
          </p:nvSpPr>
          <p:spPr bwMode="auto">
            <a:xfrm>
              <a:off x="3264" y="2208"/>
              <a:ext cx="1201" cy="33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31219" name="Rectangle 115"/>
            <p:cNvSpPr>
              <a:spLocks noChangeArrowheads="1"/>
            </p:cNvSpPr>
            <p:nvPr/>
          </p:nvSpPr>
          <p:spPr bwMode="auto">
            <a:xfrm>
              <a:off x="3350" y="2312"/>
              <a:ext cx="235" cy="1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valM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31220" name="Rectangle 116"/>
            <p:cNvSpPr>
              <a:spLocks noChangeArrowheads="1"/>
            </p:cNvSpPr>
            <p:nvPr/>
          </p:nvSpPr>
          <p:spPr bwMode="auto">
            <a:xfrm>
              <a:off x="3592" y="2312"/>
              <a:ext cx="145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= 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31221" name="Rectangle 117"/>
            <p:cNvSpPr>
              <a:spLocks noChangeArrowheads="1"/>
            </p:cNvSpPr>
            <p:nvPr/>
          </p:nvSpPr>
          <p:spPr bwMode="auto">
            <a:xfrm>
              <a:off x="3737" y="2324"/>
              <a:ext cx="339" cy="1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0x013</a:t>
              </a:r>
              <a:endPara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31222" name="Rectangle 118"/>
            <p:cNvSpPr>
              <a:spLocks noChangeArrowheads="1"/>
            </p:cNvSpPr>
            <p:nvPr/>
          </p:nvSpPr>
          <p:spPr bwMode="auto">
            <a:xfrm>
              <a:off x="3744" y="2640"/>
              <a:ext cx="162" cy="3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31223" name="Rectangle 119"/>
            <p:cNvSpPr>
              <a:spLocks noChangeArrowheads="1"/>
            </p:cNvSpPr>
            <p:nvPr/>
          </p:nvSpPr>
          <p:spPr bwMode="auto">
            <a:xfrm>
              <a:off x="3802" y="2641"/>
              <a:ext cx="10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•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31224" name="Rectangle 120"/>
            <p:cNvSpPr>
              <a:spLocks noChangeArrowheads="1"/>
            </p:cNvSpPr>
            <p:nvPr/>
          </p:nvSpPr>
          <p:spPr bwMode="auto">
            <a:xfrm>
              <a:off x="3802" y="2749"/>
              <a:ext cx="10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•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31225" name="Rectangle 121"/>
            <p:cNvSpPr>
              <a:spLocks noChangeArrowheads="1"/>
            </p:cNvSpPr>
            <p:nvPr/>
          </p:nvSpPr>
          <p:spPr bwMode="auto">
            <a:xfrm>
              <a:off x="3802" y="2857"/>
              <a:ext cx="102" cy="1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•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</p:grpSp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27038" y="128587"/>
            <a:ext cx="8704262" cy="779463"/>
          </a:xfrm>
        </p:spPr>
        <p:txBody>
          <a:bodyPr/>
          <a:lstStyle/>
          <a:p>
            <a:r>
              <a:rPr lang="en-US" dirty="0"/>
              <a:t>Correct Return Example</a:t>
            </a:r>
          </a:p>
        </p:txBody>
      </p:sp>
      <p:sp>
        <p:nvSpPr>
          <p:cNvPr id="431108" name="Rectangle 4"/>
          <p:cNvSpPr>
            <a:spLocks noChangeArrowheads="1"/>
          </p:cNvSpPr>
          <p:nvPr/>
        </p:nvSpPr>
        <p:spPr bwMode="auto">
          <a:xfrm>
            <a:off x="381000" y="3200400"/>
            <a:ext cx="46482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343" tIns="44379" rIns="90343" bIns="44379"/>
          <a:lstStyle/>
          <a:p>
            <a:pPr marL="742950" marR="0" lvl="1" indent="-244475" algn="l" defTabSz="912813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660033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As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ret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 passes through pipeline, stall at fetch stage</a:t>
            </a:r>
          </a:p>
          <a:p>
            <a:pPr marL="1144588" marR="0" lvl="2" indent="-238125" algn="l" defTabSz="912813" rtl="0" eaLnBrk="1" fontAlgn="base" latinLnBrk="0" hangingPunct="1">
              <a:lnSpc>
                <a:spcPct val="107000"/>
              </a:lnSpc>
              <a:spcBef>
                <a:spcPct val="10000"/>
              </a:spcBef>
              <a:spcAft>
                <a:spcPct val="0"/>
              </a:spcAft>
              <a:buClr>
                <a:srgbClr val="005400"/>
              </a:buClr>
              <a:buSzPct val="90000"/>
              <a:buFont typeface="Wingdings" pitchFamily="2" charset="2"/>
              <a:buChar char="l"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While in decode, execute, and memory stage</a:t>
            </a:r>
          </a:p>
          <a:p>
            <a:pPr marL="742950" marR="0" lvl="1" indent="-244475" algn="l" defTabSz="912813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660033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Inject bubble into decode stage</a:t>
            </a:r>
          </a:p>
          <a:p>
            <a:pPr marL="742950" marR="0" lvl="1" indent="-244475" algn="l" defTabSz="912813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660033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Release stall when reach write-back stage</a:t>
            </a:r>
          </a:p>
          <a:p>
            <a:pPr marL="742950" marR="0" lvl="1" indent="-244475" algn="l" defTabSz="912813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660033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1465266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Detecting Return</a:t>
            </a:r>
          </a:p>
        </p:txBody>
      </p:sp>
      <p:graphicFrame>
        <p:nvGraphicFramePr>
          <p:cNvPr id="459808" name="Group 32"/>
          <p:cNvGraphicFramePr>
            <a:graphicFrameLocks noGrp="1"/>
          </p:cNvGraphicFramePr>
          <p:nvPr/>
        </p:nvGraphicFramePr>
        <p:xfrm>
          <a:off x="1371600" y="5376862"/>
          <a:ext cx="7308850" cy="941388"/>
        </p:xfrm>
        <a:graphic>
          <a:graphicData uri="http://schemas.openxmlformats.org/drawingml/2006/table">
            <a:tbl>
              <a:tblPr/>
              <a:tblGrid>
                <a:gridCol w="205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Condition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Trigger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Processing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/>
                          <a:cs typeface="Courier New"/>
                        </a:rPr>
                        <a:t>ret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/>
                          <a:cs typeface="Courier New"/>
                        </a:rPr>
                        <a:t>IRET in {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/>
                          <a:cs typeface="Courier New"/>
                        </a:rPr>
                        <a:t>D_icode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/>
                          <a:cs typeface="Courier New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/>
                          <a:cs typeface="Courier New"/>
                        </a:rPr>
                        <a:t>E_icode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/>
                          <a:cs typeface="Courier New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/>
                          <a:cs typeface="Courier New"/>
                        </a:rPr>
                        <a:t>M_icode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/>
                          <a:cs typeface="Courier New"/>
                        </a:rPr>
                        <a:t> }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59810" name="Picture 3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984250"/>
            <a:ext cx="6089650" cy="4144640"/>
          </a:xfrm>
          <a:prstGeom prst="rect">
            <a:avLst/>
          </a:prstGeom>
          <a:noFill/>
          <a:ln w="19050" cap="flat" cmpd="sng">
            <a:noFill/>
            <a:prstDash val="solid"/>
            <a:miter lim="800000"/>
            <a:headEnd type="none" w="med" len="med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136876546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901" name="Rectangle 5"/>
          <p:cNvSpPr>
            <a:spLocks noChangeArrowheads="1"/>
          </p:cNvSpPr>
          <p:nvPr/>
        </p:nvSpPr>
        <p:spPr bwMode="auto">
          <a:xfrm>
            <a:off x="990600" y="1143000"/>
            <a:ext cx="25908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64902" name="Rectangle 6"/>
          <p:cNvSpPr>
            <a:spLocks noChangeArrowheads="1"/>
          </p:cNvSpPr>
          <p:nvPr/>
        </p:nvSpPr>
        <p:spPr bwMode="auto">
          <a:xfrm>
            <a:off x="1135063" y="1204913"/>
            <a:ext cx="1382712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0x026:    ret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64903" name="Rectangle 7"/>
          <p:cNvSpPr>
            <a:spLocks noChangeArrowheads="1"/>
          </p:cNvSpPr>
          <p:nvPr/>
        </p:nvSpPr>
        <p:spPr bwMode="auto">
          <a:xfrm>
            <a:off x="4038600" y="11430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64904" name="Rectangle 8"/>
          <p:cNvSpPr>
            <a:spLocks noChangeArrowheads="1"/>
          </p:cNvSpPr>
          <p:nvPr/>
        </p:nvSpPr>
        <p:spPr bwMode="auto">
          <a:xfrm>
            <a:off x="4249738" y="1187450"/>
            <a:ext cx="123825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F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64905" name="Rectangle 9"/>
          <p:cNvSpPr>
            <a:spLocks noChangeArrowheads="1"/>
          </p:cNvSpPr>
          <p:nvPr/>
        </p:nvSpPr>
        <p:spPr bwMode="auto">
          <a:xfrm>
            <a:off x="4495800" y="11430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64906" name="Rectangle 10"/>
          <p:cNvSpPr>
            <a:spLocks noChangeArrowheads="1"/>
          </p:cNvSpPr>
          <p:nvPr/>
        </p:nvSpPr>
        <p:spPr bwMode="auto">
          <a:xfrm>
            <a:off x="4695825" y="1187450"/>
            <a:ext cx="146050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D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64907" name="Rectangle 11"/>
          <p:cNvSpPr>
            <a:spLocks noChangeArrowheads="1"/>
          </p:cNvSpPr>
          <p:nvPr/>
        </p:nvSpPr>
        <p:spPr bwMode="auto">
          <a:xfrm>
            <a:off x="4953000" y="11430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64908" name="Rectangle 12"/>
          <p:cNvSpPr>
            <a:spLocks noChangeArrowheads="1"/>
          </p:cNvSpPr>
          <p:nvPr/>
        </p:nvSpPr>
        <p:spPr bwMode="auto">
          <a:xfrm>
            <a:off x="5157788" y="1187450"/>
            <a:ext cx="134937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E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64909" name="Rectangle 13"/>
          <p:cNvSpPr>
            <a:spLocks noChangeArrowheads="1"/>
          </p:cNvSpPr>
          <p:nvPr/>
        </p:nvSpPr>
        <p:spPr bwMode="auto">
          <a:xfrm>
            <a:off x="5410200" y="11430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64910" name="Rectangle 14"/>
          <p:cNvSpPr>
            <a:spLocks noChangeArrowheads="1"/>
          </p:cNvSpPr>
          <p:nvPr/>
        </p:nvSpPr>
        <p:spPr bwMode="auto">
          <a:xfrm>
            <a:off x="5597525" y="1187450"/>
            <a:ext cx="169863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M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64911" name="Rectangle 15"/>
          <p:cNvSpPr>
            <a:spLocks noChangeArrowheads="1"/>
          </p:cNvSpPr>
          <p:nvPr/>
        </p:nvSpPr>
        <p:spPr bwMode="auto">
          <a:xfrm>
            <a:off x="6324600" y="1447800"/>
            <a:ext cx="458788" cy="306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64912" name="Rectangle 16"/>
          <p:cNvSpPr>
            <a:spLocks noChangeArrowheads="1"/>
          </p:cNvSpPr>
          <p:nvPr/>
        </p:nvSpPr>
        <p:spPr bwMode="auto">
          <a:xfrm>
            <a:off x="6497638" y="1492250"/>
            <a:ext cx="198437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W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64913" name="Rectangle 17"/>
          <p:cNvSpPr>
            <a:spLocks noChangeArrowheads="1"/>
          </p:cNvSpPr>
          <p:nvPr/>
        </p:nvSpPr>
        <p:spPr bwMode="auto">
          <a:xfrm>
            <a:off x="990600" y="1447800"/>
            <a:ext cx="25908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64914" name="Rectangle 18"/>
          <p:cNvSpPr>
            <a:spLocks noChangeArrowheads="1"/>
          </p:cNvSpPr>
          <p:nvPr/>
        </p:nvSpPr>
        <p:spPr bwMode="auto">
          <a:xfrm>
            <a:off x="2198688" y="1500188"/>
            <a:ext cx="638175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bubble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64915" name="Rectangle 19"/>
          <p:cNvSpPr>
            <a:spLocks noChangeArrowheads="1"/>
          </p:cNvSpPr>
          <p:nvPr/>
        </p:nvSpPr>
        <p:spPr bwMode="auto">
          <a:xfrm>
            <a:off x="4495800" y="1447800"/>
            <a:ext cx="458788" cy="306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64916" name="Rectangle 20"/>
          <p:cNvSpPr>
            <a:spLocks noChangeArrowheads="1"/>
          </p:cNvSpPr>
          <p:nvPr/>
        </p:nvSpPr>
        <p:spPr bwMode="auto">
          <a:xfrm>
            <a:off x="4706938" y="1492250"/>
            <a:ext cx="123825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F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64917" name="Rectangle 21"/>
          <p:cNvSpPr>
            <a:spLocks noChangeArrowheads="1"/>
          </p:cNvSpPr>
          <p:nvPr/>
        </p:nvSpPr>
        <p:spPr bwMode="auto">
          <a:xfrm>
            <a:off x="4953000" y="1447800"/>
            <a:ext cx="458788" cy="306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64918" name="Rectangle 22"/>
          <p:cNvSpPr>
            <a:spLocks noChangeArrowheads="1"/>
          </p:cNvSpPr>
          <p:nvPr/>
        </p:nvSpPr>
        <p:spPr bwMode="auto">
          <a:xfrm>
            <a:off x="5153025" y="1492250"/>
            <a:ext cx="146050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D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64919" name="Rectangle 23"/>
          <p:cNvSpPr>
            <a:spLocks noChangeArrowheads="1"/>
          </p:cNvSpPr>
          <p:nvPr/>
        </p:nvSpPr>
        <p:spPr bwMode="auto">
          <a:xfrm>
            <a:off x="5410200" y="1447800"/>
            <a:ext cx="458788" cy="306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64920" name="Rectangle 24"/>
          <p:cNvSpPr>
            <a:spLocks noChangeArrowheads="1"/>
          </p:cNvSpPr>
          <p:nvPr/>
        </p:nvSpPr>
        <p:spPr bwMode="auto">
          <a:xfrm>
            <a:off x="5614988" y="1492250"/>
            <a:ext cx="134937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E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64921" name="Rectangle 25"/>
          <p:cNvSpPr>
            <a:spLocks noChangeArrowheads="1"/>
          </p:cNvSpPr>
          <p:nvPr/>
        </p:nvSpPr>
        <p:spPr bwMode="auto">
          <a:xfrm>
            <a:off x="5867400" y="1447800"/>
            <a:ext cx="458788" cy="306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64922" name="Rectangle 26"/>
          <p:cNvSpPr>
            <a:spLocks noChangeArrowheads="1"/>
          </p:cNvSpPr>
          <p:nvPr/>
        </p:nvSpPr>
        <p:spPr bwMode="auto">
          <a:xfrm>
            <a:off x="6054725" y="1492250"/>
            <a:ext cx="169863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M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64923" name="Rectangle 27"/>
          <p:cNvSpPr>
            <a:spLocks noChangeArrowheads="1"/>
          </p:cNvSpPr>
          <p:nvPr/>
        </p:nvSpPr>
        <p:spPr bwMode="auto">
          <a:xfrm>
            <a:off x="5867400" y="11430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64924" name="Rectangle 28"/>
          <p:cNvSpPr>
            <a:spLocks noChangeArrowheads="1"/>
          </p:cNvSpPr>
          <p:nvPr/>
        </p:nvSpPr>
        <p:spPr bwMode="auto">
          <a:xfrm>
            <a:off x="6040438" y="1187450"/>
            <a:ext cx="198437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W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64925" name="Rectangle 29"/>
          <p:cNvSpPr>
            <a:spLocks noChangeArrowheads="1"/>
          </p:cNvSpPr>
          <p:nvPr/>
        </p:nvSpPr>
        <p:spPr bwMode="auto">
          <a:xfrm>
            <a:off x="990600" y="1752600"/>
            <a:ext cx="25908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64926" name="Rectangle 30"/>
          <p:cNvSpPr>
            <a:spLocks noChangeArrowheads="1"/>
          </p:cNvSpPr>
          <p:nvPr/>
        </p:nvSpPr>
        <p:spPr bwMode="auto">
          <a:xfrm>
            <a:off x="2198688" y="1804988"/>
            <a:ext cx="638175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bubble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64927" name="Rectangle 31"/>
          <p:cNvSpPr>
            <a:spLocks noChangeArrowheads="1"/>
          </p:cNvSpPr>
          <p:nvPr/>
        </p:nvSpPr>
        <p:spPr bwMode="auto">
          <a:xfrm>
            <a:off x="4953000" y="1752600"/>
            <a:ext cx="458788" cy="306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64928" name="Rectangle 32"/>
          <p:cNvSpPr>
            <a:spLocks noChangeArrowheads="1"/>
          </p:cNvSpPr>
          <p:nvPr/>
        </p:nvSpPr>
        <p:spPr bwMode="auto">
          <a:xfrm>
            <a:off x="5164138" y="1797050"/>
            <a:ext cx="123825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F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64929" name="Rectangle 33"/>
          <p:cNvSpPr>
            <a:spLocks noChangeArrowheads="1"/>
          </p:cNvSpPr>
          <p:nvPr/>
        </p:nvSpPr>
        <p:spPr bwMode="auto">
          <a:xfrm>
            <a:off x="5410200" y="1752600"/>
            <a:ext cx="458788" cy="306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64930" name="Rectangle 34"/>
          <p:cNvSpPr>
            <a:spLocks noChangeArrowheads="1"/>
          </p:cNvSpPr>
          <p:nvPr/>
        </p:nvSpPr>
        <p:spPr bwMode="auto">
          <a:xfrm>
            <a:off x="5610225" y="1797050"/>
            <a:ext cx="146050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D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64931" name="Rectangle 35"/>
          <p:cNvSpPr>
            <a:spLocks noChangeArrowheads="1"/>
          </p:cNvSpPr>
          <p:nvPr/>
        </p:nvSpPr>
        <p:spPr bwMode="auto">
          <a:xfrm>
            <a:off x="5867400" y="1752600"/>
            <a:ext cx="458788" cy="306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64932" name="Rectangle 36"/>
          <p:cNvSpPr>
            <a:spLocks noChangeArrowheads="1"/>
          </p:cNvSpPr>
          <p:nvPr/>
        </p:nvSpPr>
        <p:spPr bwMode="auto">
          <a:xfrm>
            <a:off x="6072188" y="1797050"/>
            <a:ext cx="134937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E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64933" name="Rectangle 37"/>
          <p:cNvSpPr>
            <a:spLocks noChangeArrowheads="1"/>
          </p:cNvSpPr>
          <p:nvPr/>
        </p:nvSpPr>
        <p:spPr bwMode="auto">
          <a:xfrm>
            <a:off x="6324600" y="1752600"/>
            <a:ext cx="458788" cy="306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64934" name="Rectangle 38"/>
          <p:cNvSpPr>
            <a:spLocks noChangeArrowheads="1"/>
          </p:cNvSpPr>
          <p:nvPr/>
        </p:nvSpPr>
        <p:spPr bwMode="auto">
          <a:xfrm>
            <a:off x="6511925" y="1797050"/>
            <a:ext cx="169863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M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64935" name="Rectangle 39"/>
          <p:cNvSpPr>
            <a:spLocks noChangeArrowheads="1"/>
          </p:cNvSpPr>
          <p:nvPr/>
        </p:nvSpPr>
        <p:spPr bwMode="auto">
          <a:xfrm>
            <a:off x="6781800" y="1752600"/>
            <a:ext cx="458788" cy="306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64936" name="Rectangle 40"/>
          <p:cNvSpPr>
            <a:spLocks noChangeArrowheads="1"/>
          </p:cNvSpPr>
          <p:nvPr/>
        </p:nvSpPr>
        <p:spPr bwMode="auto">
          <a:xfrm>
            <a:off x="6954838" y="1797050"/>
            <a:ext cx="198437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W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64937" name="Rectangle 41"/>
          <p:cNvSpPr>
            <a:spLocks noChangeArrowheads="1"/>
          </p:cNvSpPr>
          <p:nvPr/>
        </p:nvSpPr>
        <p:spPr bwMode="auto">
          <a:xfrm>
            <a:off x="990600" y="2057400"/>
            <a:ext cx="25908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64938" name="Rectangle 42"/>
          <p:cNvSpPr>
            <a:spLocks noChangeArrowheads="1"/>
          </p:cNvSpPr>
          <p:nvPr/>
        </p:nvSpPr>
        <p:spPr bwMode="auto">
          <a:xfrm>
            <a:off x="2198688" y="2109788"/>
            <a:ext cx="638175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bubble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64939" name="Rectangle 43"/>
          <p:cNvSpPr>
            <a:spLocks noChangeArrowheads="1"/>
          </p:cNvSpPr>
          <p:nvPr/>
        </p:nvSpPr>
        <p:spPr bwMode="auto">
          <a:xfrm>
            <a:off x="5410200" y="2057400"/>
            <a:ext cx="458788" cy="306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64940" name="Rectangle 44"/>
          <p:cNvSpPr>
            <a:spLocks noChangeArrowheads="1"/>
          </p:cNvSpPr>
          <p:nvPr/>
        </p:nvSpPr>
        <p:spPr bwMode="auto">
          <a:xfrm>
            <a:off x="5621338" y="2101850"/>
            <a:ext cx="123825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F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64941" name="Rectangle 45"/>
          <p:cNvSpPr>
            <a:spLocks noChangeArrowheads="1"/>
          </p:cNvSpPr>
          <p:nvPr/>
        </p:nvSpPr>
        <p:spPr bwMode="auto">
          <a:xfrm>
            <a:off x="5867400" y="2057400"/>
            <a:ext cx="458788" cy="306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64942" name="Rectangle 46"/>
          <p:cNvSpPr>
            <a:spLocks noChangeArrowheads="1"/>
          </p:cNvSpPr>
          <p:nvPr/>
        </p:nvSpPr>
        <p:spPr bwMode="auto">
          <a:xfrm>
            <a:off x="6067425" y="2101850"/>
            <a:ext cx="146050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D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64943" name="Rectangle 47"/>
          <p:cNvSpPr>
            <a:spLocks noChangeArrowheads="1"/>
          </p:cNvSpPr>
          <p:nvPr/>
        </p:nvSpPr>
        <p:spPr bwMode="auto">
          <a:xfrm>
            <a:off x="6324600" y="2057400"/>
            <a:ext cx="458788" cy="306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64944" name="Rectangle 48"/>
          <p:cNvSpPr>
            <a:spLocks noChangeArrowheads="1"/>
          </p:cNvSpPr>
          <p:nvPr/>
        </p:nvSpPr>
        <p:spPr bwMode="auto">
          <a:xfrm>
            <a:off x="6529388" y="2101850"/>
            <a:ext cx="134937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E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64945" name="Rectangle 49"/>
          <p:cNvSpPr>
            <a:spLocks noChangeArrowheads="1"/>
          </p:cNvSpPr>
          <p:nvPr/>
        </p:nvSpPr>
        <p:spPr bwMode="auto">
          <a:xfrm>
            <a:off x="6781800" y="2057400"/>
            <a:ext cx="458788" cy="306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64946" name="Rectangle 50"/>
          <p:cNvSpPr>
            <a:spLocks noChangeArrowheads="1"/>
          </p:cNvSpPr>
          <p:nvPr/>
        </p:nvSpPr>
        <p:spPr bwMode="auto">
          <a:xfrm>
            <a:off x="6969125" y="2101850"/>
            <a:ext cx="169863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M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64947" name="Rectangle 51"/>
          <p:cNvSpPr>
            <a:spLocks noChangeArrowheads="1"/>
          </p:cNvSpPr>
          <p:nvPr/>
        </p:nvSpPr>
        <p:spPr bwMode="auto">
          <a:xfrm>
            <a:off x="7239000" y="2057400"/>
            <a:ext cx="458788" cy="3063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64948" name="Rectangle 52"/>
          <p:cNvSpPr>
            <a:spLocks noChangeArrowheads="1"/>
          </p:cNvSpPr>
          <p:nvPr/>
        </p:nvSpPr>
        <p:spPr bwMode="auto">
          <a:xfrm>
            <a:off x="7412038" y="2101850"/>
            <a:ext cx="198437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W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64949" name="Rectangle 53"/>
          <p:cNvSpPr>
            <a:spLocks noChangeArrowheads="1"/>
          </p:cNvSpPr>
          <p:nvPr/>
        </p:nvSpPr>
        <p:spPr bwMode="auto">
          <a:xfrm>
            <a:off x="990600" y="2362200"/>
            <a:ext cx="25908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64950" name="Rectangle 54"/>
          <p:cNvSpPr>
            <a:spLocks noChangeArrowheads="1"/>
          </p:cNvSpPr>
          <p:nvPr/>
        </p:nvSpPr>
        <p:spPr bwMode="auto">
          <a:xfrm>
            <a:off x="1343658" y="2424113"/>
            <a:ext cx="646436" cy="197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0x014:   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64951" name="Rectangle 55"/>
          <p:cNvSpPr>
            <a:spLocks noChangeArrowheads="1"/>
          </p:cNvSpPr>
          <p:nvPr/>
        </p:nvSpPr>
        <p:spPr bwMode="auto">
          <a:xfrm>
            <a:off x="2247738" y="2424113"/>
            <a:ext cx="646436" cy="197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irmovq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64952" name="Rectangle 56"/>
          <p:cNvSpPr>
            <a:spLocks noChangeArrowheads="1"/>
          </p:cNvSpPr>
          <p:nvPr/>
        </p:nvSpPr>
        <p:spPr bwMode="auto">
          <a:xfrm>
            <a:off x="2943225" y="2424113"/>
            <a:ext cx="425450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$5,%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64953" name="Rectangle 57"/>
          <p:cNvSpPr>
            <a:spLocks noChangeArrowheads="1"/>
          </p:cNvSpPr>
          <p:nvPr/>
        </p:nvSpPr>
        <p:spPr bwMode="auto">
          <a:xfrm>
            <a:off x="3366610" y="2424113"/>
            <a:ext cx="323218" cy="197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rsi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64954" name="Rectangle 58"/>
          <p:cNvSpPr>
            <a:spLocks noChangeArrowheads="1"/>
          </p:cNvSpPr>
          <p:nvPr/>
        </p:nvSpPr>
        <p:spPr bwMode="auto">
          <a:xfrm>
            <a:off x="3794125" y="2424113"/>
            <a:ext cx="957263" cy="19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# Return 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64955" name="Rectangle 59"/>
          <p:cNvSpPr>
            <a:spLocks noChangeArrowheads="1"/>
          </p:cNvSpPr>
          <p:nvPr/>
        </p:nvSpPr>
        <p:spPr bwMode="auto">
          <a:xfrm>
            <a:off x="5867400" y="23622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64956" name="Rectangle 60"/>
          <p:cNvSpPr>
            <a:spLocks noChangeArrowheads="1"/>
          </p:cNvSpPr>
          <p:nvPr/>
        </p:nvSpPr>
        <p:spPr bwMode="auto">
          <a:xfrm>
            <a:off x="6078538" y="2406650"/>
            <a:ext cx="123825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F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64957" name="Rectangle 61"/>
          <p:cNvSpPr>
            <a:spLocks noChangeArrowheads="1"/>
          </p:cNvSpPr>
          <p:nvPr/>
        </p:nvSpPr>
        <p:spPr bwMode="auto">
          <a:xfrm>
            <a:off x="6324600" y="2362200"/>
            <a:ext cx="458788" cy="306388"/>
          </a:xfrm>
          <a:prstGeom prst="rect">
            <a:avLst/>
          </a:prstGeom>
          <a:solidFill>
            <a:srgbClr val="66CC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64958" name="Rectangle 62"/>
          <p:cNvSpPr>
            <a:spLocks noChangeArrowheads="1"/>
          </p:cNvSpPr>
          <p:nvPr/>
        </p:nvSpPr>
        <p:spPr bwMode="auto">
          <a:xfrm>
            <a:off x="6524625" y="2406650"/>
            <a:ext cx="146050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D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64959" name="Rectangle 63"/>
          <p:cNvSpPr>
            <a:spLocks noChangeArrowheads="1"/>
          </p:cNvSpPr>
          <p:nvPr/>
        </p:nvSpPr>
        <p:spPr bwMode="auto">
          <a:xfrm>
            <a:off x="6781800" y="23622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64960" name="Rectangle 64"/>
          <p:cNvSpPr>
            <a:spLocks noChangeArrowheads="1"/>
          </p:cNvSpPr>
          <p:nvPr/>
        </p:nvSpPr>
        <p:spPr bwMode="auto">
          <a:xfrm>
            <a:off x="6986588" y="2406650"/>
            <a:ext cx="134937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E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64961" name="Rectangle 65"/>
          <p:cNvSpPr>
            <a:spLocks noChangeArrowheads="1"/>
          </p:cNvSpPr>
          <p:nvPr/>
        </p:nvSpPr>
        <p:spPr bwMode="auto">
          <a:xfrm>
            <a:off x="7239000" y="23622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64962" name="Rectangle 66"/>
          <p:cNvSpPr>
            <a:spLocks noChangeArrowheads="1"/>
          </p:cNvSpPr>
          <p:nvPr/>
        </p:nvSpPr>
        <p:spPr bwMode="auto">
          <a:xfrm>
            <a:off x="7426325" y="2406650"/>
            <a:ext cx="169863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M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64963" name="Rectangle 67"/>
          <p:cNvSpPr>
            <a:spLocks noChangeArrowheads="1"/>
          </p:cNvSpPr>
          <p:nvPr/>
        </p:nvSpPr>
        <p:spPr bwMode="auto">
          <a:xfrm>
            <a:off x="7696200" y="23622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64964" name="Rectangle 68"/>
          <p:cNvSpPr>
            <a:spLocks noChangeArrowheads="1"/>
          </p:cNvSpPr>
          <p:nvPr/>
        </p:nvSpPr>
        <p:spPr bwMode="auto">
          <a:xfrm>
            <a:off x="7869238" y="2406650"/>
            <a:ext cx="198437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W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64965" name="Rectangle 69"/>
          <p:cNvSpPr>
            <a:spLocks noChangeArrowheads="1"/>
          </p:cNvSpPr>
          <p:nvPr/>
        </p:nvSpPr>
        <p:spPr bwMode="auto">
          <a:xfrm>
            <a:off x="990600" y="838200"/>
            <a:ext cx="25908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64966" name="Rectangle 70"/>
          <p:cNvSpPr>
            <a:spLocks noChangeArrowheads="1"/>
          </p:cNvSpPr>
          <p:nvPr/>
        </p:nvSpPr>
        <p:spPr bwMode="auto">
          <a:xfrm>
            <a:off x="1135063" y="892175"/>
            <a:ext cx="638175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# demo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64967" name="Rectangle 71"/>
          <p:cNvSpPr>
            <a:spLocks noChangeArrowheads="1"/>
          </p:cNvSpPr>
          <p:nvPr/>
        </p:nvSpPr>
        <p:spPr bwMode="auto">
          <a:xfrm>
            <a:off x="1773238" y="892175"/>
            <a:ext cx="106362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-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64968" name="Rectangle 72"/>
          <p:cNvSpPr>
            <a:spLocks noChangeArrowheads="1"/>
          </p:cNvSpPr>
          <p:nvPr/>
        </p:nvSpPr>
        <p:spPr bwMode="auto">
          <a:xfrm>
            <a:off x="1879600" y="892175"/>
            <a:ext cx="425450" cy="1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retb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64969" name="Rectangle 73"/>
          <p:cNvSpPr>
            <a:spLocks noChangeArrowheads="1"/>
          </p:cNvSpPr>
          <p:nvPr/>
        </p:nvSpPr>
        <p:spPr bwMode="auto">
          <a:xfrm>
            <a:off x="5867400" y="23622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64970" name="Rectangle 74"/>
          <p:cNvSpPr>
            <a:spLocks noChangeArrowheads="1"/>
          </p:cNvSpPr>
          <p:nvPr/>
        </p:nvSpPr>
        <p:spPr bwMode="auto">
          <a:xfrm>
            <a:off x="6078538" y="2406650"/>
            <a:ext cx="123825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F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64971" name="Rectangle 75"/>
          <p:cNvSpPr>
            <a:spLocks noChangeArrowheads="1"/>
          </p:cNvSpPr>
          <p:nvPr/>
        </p:nvSpPr>
        <p:spPr bwMode="auto">
          <a:xfrm>
            <a:off x="6324600" y="23622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64972" name="Rectangle 76"/>
          <p:cNvSpPr>
            <a:spLocks noChangeArrowheads="1"/>
          </p:cNvSpPr>
          <p:nvPr/>
        </p:nvSpPr>
        <p:spPr bwMode="auto">
          <a:xfrm>
            <a:off x="6524625" y="2406650"/>
            <a:ext cx="146050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D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64973" name="Rectangle 77"/>
          <p:cNvSpPr>
            <a:spLocks noChangeArrowheads="1"/>
          </p:cNvSpPr>
          <p:nvPr/>
        </p:nvSpPr>
        <p:spPr bwMode="auto">
          <a:xfrm>
            <a:off x="6781800" y="23622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64974" name="Rectangle 78"/>
          <p:cNvSpPr>
            <a:spLocks noChangeArrowheads="1"/>
          </p:cNvSpPr>
          <p:nvPr/>
        </p:nvSpPr>
        <p:spPr bwMode="auto">
          <a:xfrm>
            <a:off x="6986588" y="2406650"/>
            <a:ext cx="134937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E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64975" name="Rectangle 79"/>
          <p:cNvSpPr>
            <a:spLocks noChangeArrowheads="1"/>
          </p:cNvSpPr>
          <p:nvPr/>
        </p:nvSpPr>
        <p:spPr bwMode="auto">
          <a:xfrm>
            <a:off x="7239000" y="23622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64976" name="Rectangle 80"/>
          <p:cNvSpPr>
            <a:spLocks noChangeArrowheads="1"/>
          </p:cNvSpPr>
          <p:nvPr/>
        </p:nvSpPr>
        <p:spPr bwMode="auto">
          <a:xfrm>
            <a:off x="7426325" y="2406650"/>
            <a:ext cx="169863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M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64977" name="Rectangle 81"/>
          <p:cNvSpPr>
            <a:spLocks noChangeArrowheads="1"/>
          </p:cNvSpPr>
          <p:nvPr/>
        </p:nvSpPr>
        <p:spPr bwMode="auto">
          <a:xfrm>
            <a:off x="7696200" y="2362200"/>
            <a:ext cx="458788" cy="306388"/>
          </a:xfrm>
          <a:prstGeom prst="rect">
            <a:avLst/>
          </a:prstGeom>
          <a:solidFill>
            <a:srgbClr val="CC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64978" name="Rectangle 82"/>
          <p:cNvSpPr>
            <a:spLocks noChangeArrowheads="1"/>
          </p:cNvSpPr>
          <p:nvPr/>
        </p:nvSpPr>
        <p:spPr bwMode="auto">
          <a:xfrm>
            <a:off x="7869238" y="2406650"/>
            <a:ext cx="198437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W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for Return</a:t>
            </a:r>
          </a:p>
        </p:txBody>
      </p:sp>
      <p:sp>
        <p:nvSpPr>
          <p:cNvPr id="464900" name="Rectangle 4"/>
          <p:cNvSpPr>
            <a:spLocks noChangeArrowheads="1"/>
          </p:cNvSpPr>
          <p:nvPr/>
        </p:nvSpPr>
        <p:spPr bwMode="auto">
          <a:xfrm>
            <a:off x="381000" y="32004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343" tIns="44379" rIns="90343" bIns="44379"/>
          <a:lstStyle/>
          <a:p>
            <a:pPr marL="742950" marR="0" lvl="1" indent="-244475" algn="l" defTabSz="912813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660033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0" lang="en-US" sz="20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graphicFrame>
        <p:nvGraphicFramePr>
          <p:cNvPr id="465057" name="Group 161"/>
          <p:cNvGraphicFramePr>
            <a:graphicFrameLocks noGrp="1"/>
          </p:cNvGraphicFramePr>
          <p:nvPr/>
        </p:nvGraphicFramePr>
        <p:xfrm>
          <a:off x="685800" y="3048000"/>
          <a:ext cx="7689850" cy="914401"/>
        </p:xfrm>
        <a:graphic>
          <a:graphicData uri="http://schemas.openxmlformats.org/drawingml/2006/table">
            <a:tbl>
              <a:tblPr/>
              <a:tblGrid>
                <a:gridCol w="2363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5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52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Condition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F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M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W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Processing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/>
                          <a:cs typeface="Courier New"/>
                        </a:rPr>
                        <a:t>ret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stall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bubble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0172691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Special Control Cases</a:t>
            </a:r>
          </a:p>
        </p:txBody>
      </p:sp>
      <p:sp>
        <p:nvSpPr>
          <p:cNvPr id="454659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914400"/>
            <a:ext cx="8294687" cy="5518150"/>
          </a:xfrm>
        </p:spPr>
        <p:txBody>
          <a:bodyPr/>
          <a:lstStyle/>
          <a:p>
            <a:r>
              <a:rPr lang="en-US" dirty="0"/>
              <a:t>Detection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Action (on next cycle)</a:t>
            </a:r>
          </a:p>
        </p:txBody>
      </p:sp>
      <p:graphicFrame>
        <p:nvGraphicFramePr>
          <p:cNvPr id="454717" name="Group 61"/>
          <p:cNvGraphicFramePr>
            <a:graphicFrameLocks noGrp="1"/>
          </p:cNvGraphicFramePr>
          <p:nvPr/>
        </p:nvGraphicFramePr>
        <p:xfrm>
          <a:off x="1143000" y="1524000"/>
          <a:ext cx="6630988" cy="2023936"/>
        </p:xfrm>
        <a:graphic>
          <a:graphicData uri="http://schemas.openxmlformats.org/drawingml/2006/table">
            <a:tbl>
              <a:tblPr/>
              <a:tblGrid>
                <a:gridCol w="2363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Condition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Trigger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Processing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/>
                          <a:cs typeface="Courier New"/>
                        </a:rPr>
                        <a:t>ret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IRET in { D_icode, E_icode, M_icode }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Load/Use Hazard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E_icode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 in { IMRMOVQ, IPOPQ } &amp;&amp;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E_dstM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 in {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d_srcA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d_srcB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 }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Mispredicted Branch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E_icode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 = IJXX &amp; !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e_Cnd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Helvetica" pitchFamily="34" charset="0"/>
                      </a:endParaRP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54784" name="Group 128"/>
          <p:cNvGraphicFramePr>
            <a:graphicFrameLocks noGrp="1"/>
          </p:cNvGraphicFramePr>
          <p:nvPr/>
        </p:nvGraphicFramePr>
        <p:xfrm>
          <a:off x="914400" y="4343400"/>
          <a:ext cx="7689850" cy="1855789"/>
        </p:xfrm>
        <a:graphic>
          <a:graphicData uri="http://schemas.openxmlformats.org/drawingml/2006/table">
            <a:tbl>
              <a:tblPr/>
              <a:tblGrid>
                <a:gridCol w="2363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5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52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Condition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F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M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W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Processing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/>
                          <a:cs typeface="Courier New"/>
                        </a:rPr>
                        <a:t>ret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stall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bubble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Load/Use Hazard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stall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stall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bubble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Mispredicted Branch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bubble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bubble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857487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Pipeline Control</a:t>
            </a:r>
          </a:p>
        </p:txBody>
      </p:sp>
      <p:sp>
        <p:nvSpPr>
          <p:cNvPr id="470019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5715000"/>
            <a:ext cx="8294687" cy="717550"/>
          </a:xfrm>
        </p:spPr>
        <p:txBody>
          <a:bodyPr/>
          <a:lstStyle/>
          <a:p>
            <a:pPr lvl="1"/>
            <a:r>
              <a:rPr lang="en-US"/>
              <a:t>Combinational logic generates pipeline control signals</a:t>
            </a:r>
          </a:p>
          <a:p>
            <a:pPr lvl="1"/>
            <a:r>
              <a:rPr lang="en-US"/>
              <a:t>Action occurs at start of following cycle</a:t>
            </a:r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850" y="1149234"/>
            <a:ext cx="6064250" cy="417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14970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547" name="Rectangle 6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Pipeline Diagrams</a:t>
            </a:r>
          </a:p>
        </p:txBody>
      </p:sp>
      <p:sp>
        <p:nvSpPr>
          <p:cNvPr id="404548" name="Rectangle 6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Unpipelined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pPr lvl="1"/>
            <a:r>
              <a:rPr lang="en-US"/>
              <a:t>Cannot start new operation until previous one completes</a:t>
            </a:r>
          </a:p>
          <a:p>
            <a:r>
              <a:rPr lang="en-US"/>
              <a:t>3-Way Pipelined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pPr lvl="1"/>
            <a:r>
              <a:rPr lang="en-US"/>
              <a:t>Up to 3 operations in process simultaneously</a:t>
            </a:r>
          </a:p>
        </p:txBody>
      </p:sp>
      <p:grpSp>
        <p:nvGrpSpPr>
          <p:cNvPr id="404492" name="Group 12"/>
          <p:cNvGrpSpPr>
            <a:grpSpLocks/>
          </p:cNvGrpSpPr>
          <p:nvPr/>
        </p:nvGrpSpPr>
        <p:grpSpPr bwMode="auto">
          <a:xfrm>
            <a:off x="609600" y="1981200"/>
            <a:ext cx="7239000" cy="1073150"/>
            <a:chOff x="624" y="2396"/>
            <a:chExt cx="4560" cy="676"/>
          </a:xfrm>
        </p:grpSpPr>
        <p:sp>
          <p:nvSpPr>
            <p:cNvPr id="404484" name="Line 4"/>
            <p:cNvSpPr>
              <a:spLocks noChangeShapeType="1"/>
            </p:cNvSpPr>
            <p:nvPr/>
          </p:nvSpPr>
          <p:spPr bwMode="auto">
            <a:xfrm>
              <a:off x="1104" y="3068"/>
              <a:ext cx="40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4485" name="Rectangle 5"/>
            <p:cNvSpPr>
              <a:spLocks noChangeArrowheads="1"/>
            </p:cNvSpPr>
            <p:nvPr/>
          </p:nvSpPr>
          <p:spPr bwMode="auto">
            <a:xfrm>
              <a:off x="1527" y="2862"/>
              <a:ext cx="39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Time</a:t>
              </a:r>
            </a:p>
          </p:txBody>
        </p:sp>
        <p:sp>
          <p:nvSpPr>
            <p:cNvPr id="404486" name="Rectangle 6"/>
            <p:cNvSpPr>
              <a:spLocks noChangeArrowheads="1"/>
            </p:cNvSpPr>
            <p:nvPr/>
          </p:nvSpPr>
          <p:spPr bwMode="auto">
            <a:xfrm>
              <a:off x="1152" y="2396"/>
              <a:ext cx="1104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487" name="Rectangle 7"/>
            <p:cNvSpPr>
              <a:spLocks noChangeArrowheads="1"/>
            </p:cNvSpPr>
            <p:nvPr/>
          </p:nvSpPr>
          <p:spPr bwMode="auto">
            <a:xfrm>
              <a:off x="624" y="2396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OP1</a:t>
              </a:r>
            </a:p>
          </p:txBody>
        </p:sp>
        <p:sp>
          <p:nvSpPr>
            <p:cNvPr id="404488" name="Rectangle 8"/>
            <p:cNvSpPr>
              <a:spLocks noChangeArrowheads="1"/>
            </p:cNvSpPr>
            <p:nvPr/>
          </p:nvSpPr>
          <p:spPr bwMode="auto">
            <a:xfrm>
              <a:off x="624" y="2588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OP2</a:t>
              </a:r>
            </a:p>
          </p:txBody>
        </p:sp>
        <p:sp>
          <p:nvSpPr>
            <p:cNvPr id="404489" name="Rectangle 9"/>
            <p:cNvSpPr>
              <a:spLocks noChangeArrowheads="1"/>
            </p:cNvSpPr>
            <p:nvPr/>
          </p:nvSpPr>
          <p:spPr bwMode="auto">
            <a:xfrm>
              <a:off x="2256" y="2588"/>
              <a:ext cx="1104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490" name="Rectangle 10"/>
            <p:cNvSpPr>
              <a:spLocks noChangeArrowheads="1"/>
            </p:cNvSpPr>
            <p:nvPr/>
          </p:nvSpPr>
          <p:spPr bwMode="auto">
            <a:xfrm>
              <a:off x="3360" y="2780"/>
              <a:ext cx="1104" cy="192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4491" name="Rectangle 11"/>
            <p:cNvSpPr>
              <a:spLocks noChangeArrowheads="1"/>
            </p:cNvSpPr>
            <p:nvPr/>
          </p:nvSpPr>
          <p:spPr bwMode="auto">
            <a:xfrm>
              <a:off x="624" y="2780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OP3</a:t>
              </a:r>
            </a:p>
          </p:txBody>
        </p:sp>
      </p:grpSp>
      <p:grpSp>
        <p:nvGrpSpPr>
          <p:cNvPr id="404512" name="Group 32"/>
          <p:cNvGrpSpPr>
            <a:grpSpLocks/>
          </p:cNvGrpSpPr>
          <p:nvPr/>
        </p:nvGrpSpPr>
        <p:grpSpPr bwMode="auto">
          <a:xfrm>
            <a:off x="609600" y="4391025"/>
            <a:ext cx="3886200" cy="1247775"/>
            <a:chOff x="336" y="2766"/>
            <a:chExt cx="2448" cy="786"/>
          </a:xfrm>
        </p:grpSpPr>
        <p:grpSp>
          <p:nvGrpSpPr>
            <p:cNvPr id="404507" name="Group 27"/>
            <p:cNvGrpSpPr>
              <a:grpSpLocks/>
            </p:cNvGrpSpPr>
            <p:nvPr/>
          </p:nvGrpSpPr>
          <p:grpSpPr bwMode="auto">
            <a:xfrm>
              <a:off x="864" y="2766"/>
              <a:ext cx="1920" cy="786"/>
              <a:chOff x="768" y="2400"/>
              <a:chExt cx="1920" cy="786"/>
            </a:xfrm>
          </p:grpSpPr>
          <p:sp>
            <p:nvSpPr>
              <p:cNvPr id="404493" name="Line 13"/>
              <p:cNvSpPr>
                <a:spLocks noChangeShapeType="1"/>
              </p:cNvSpPr>
              <p:nvPr/>
            </p:nvSpPr>
            <p:spPr bwMode="auto">
              <a:xfrm>
                <a:off x="768" y="3168"/>
                <a:ext cx="19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4494" name="Rectangle 14"/>
              <p:cNvSpPr>
                <a:spLocks noChangeArrowheads="1"/>
              </p:cNvSpPr>
              <p:nvPr/>
            </p:nvSpPr>
            <p:spPr bwMode="auto">
              <a:xfrm>
                <a:off x="1191" y="2976"/>
                <a:ext cx="3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Time</a:t>
                </a:r>
              </a:p>
            </p:txBody>
          </p:sp>
          <p:grpSp>
            <p:nvGrpSpPr>
              <p:cNvPr id="404495" name="Group 15"/>
              <p:cNvGrpSpPr>
                <a:grpSpLocks/>
              </p:cNvGrpSpPr>
              <p:nvPr/>
            </p:nvGrpSpPr>
            <p:grpSpPr bwMode="auto">
              <a:xfrm>
                <a:off x="768" y="2400"/>
                <a:ext cx="1152" cy="192"/>
                <a:chOff x="768" y="2400"/>
                <a:chExt cx="1152" cy="192"/>
              </a:xfrm>
            </p:grpSpPr>
            <p:sp>
              <p:nvSpPr>
                <p:cNvPr id="404496" name="Rectangle 16"/>
                <p:cNvSpPr>
                  <a:spLocks noChangeArrowheads="1"/>
                </p:cNvSpPr>
                <p:nvPr/>
              </p:nvSpPr>
              <p:spPr bwMode="auto">
                <a:xfrm>
                  <a:off x="768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/>
                    <a:t>A</a:t>
                  </a:r>
                </a:p>
              </p:txBody>
            </p:sp>
            <p:sp>
              <p:nvSpPr>
                <p:cNvPr id="404497" name="Rectangle 17"/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/>
                    <a:t>B</a:t>
                  </a:r>
                </a:p>
              </p:txBody>
            </p:sp>
            <p:sp>
              <p:nvSpPr>
                <p:cNvPr id="404498" name="Rectangle 18"/>
                <p:cNvSpPr>
                  <a:spLocks noChangeArrowheads="1"/>
                </p:cNvSpPr>
                <p:nvPr/>
              </p:nvSpPr>
              <p:spPr bwMode="auto">
                <a:xfrm>
                  <a:off x="1536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/>
                    <a:t>C</a:t>
                  </a:r>
                </a:p>
              </p:txBody>
            </p:sp>
          </p:grpSp>
          <p:grpSp>
            <p:nvGrpSpPr>
              <p:cNvPr id="404499" name="Group 19"/>
              <p:cNvGrpSpPr>
                <a:grpSpLocks/>
              </p:cNvGrpSpPr>
              <p:nvPr/>
            </p:nvGrpSpPr>
            <p:grpSpPr bwMode="auto">
              <a:xfrm>
                <a:off x="1152" y="2592"/>
                <a:ext cx="1152" cy="192"/>
                <a:chOff x="768" y="2400"/>
                <a:chExt cx="1152" cy="192"/>
              </a:xfrm>
            </p:grpSpPr>
            <p:sp>
              <p:nvSpPr>
                <p:cNvPr id="404500" name="Rectangle 20"/>
                <p:cNvSpPr>
                  <a:spLocks noChangeArrowheads="1"/>
                </p:cNvSpPr>
                <p:nvPr/>
              </p:nvSpPr>
              <p:spPr bwMode="auto">
                <a:xfrm>
                  <a:off x="768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/>
                    <a:t>A</a:t>
                  </a:r>
                </a:p>
              </p:txBody>
            </p:sp>
            <p:sp>
              <p:nvSpPr>
                <p:cNvPr id="404501" name="Rectangle 21"/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/>
                    <a:t>B</a:t>
                  </a:r>
                </a:p>
              </p:txBody>
            </p:sp>
            <p:sp>
              <p:nvSpPr>
                <p:cNvPr id="404502" name="Rectangle 22"/>
                <p:cNvSpPr>
                  <a:spLocks noChangeArrowheads="1"/>
                </p:cNvSpPr>
                <p:nvPr/>
              </p:nvSpPr>
              <p:spPr bwMode="auto">
                <a:xfrm>
                  <a:off x="1536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/>
                    <a:t>C</a:t>
                  </a:r>
                </a:p>
              </p:txBody>
            </p:sp>
          </p:grpSp>
          <p:grpSp>
            <p:nvGrpSpPr>
              <p:cNvPr id="404503" name="Group 23"/>
              <p:cNvGrpSpPr>
                <a:grpSpLocks/>
              </p:cNvGrpSpPr>
              <p:nvPr/>
            </p:nvGrpSpPr>
            <p:grpSpPr bwMode="auto">
              <a:xfrm>
                <a:off x="1536" y="2784"/>
                <a:ext cx="1152" cy="192"/>
                <a:chOff x="768" y="2400"/>
                <a:chExt cx="1152" cy="192"/>
              </a:xfrm>
            </p:grpSpPr>
            <p:sp>
              <p:nvSpPr>
                <p:cNvPr id="404504" name="Rectangle 24"/>
                <p:cNvSpPr>
                  <a:spLocks noChangeArrowheads="1"/>
                </p:cNvSpPr>
                <p:nvPr/>
              </p:nvSpPr>
              <p:spPr bwMode="auto">
                <a:xfrm>
                  <a:off x="768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/>
                    <a:t>A</a:t>
                  </a:r>
                </a:p>
              </p:txBody>
            </p:sp>
            <p:sp>
              <p:nvSpPr>
                <p:cNvPr id="404505" name="Rectangle 25"/>
                <p:cNvSpPr>
                  <a:spLocks noChangeArrowheads="1"/>
                </p:cNvSpPr>
                <p:nvPr/>
              </p:nvSpPr>
              <p:spPr bwMode="auto">
                <a:xfrm>
                  <a:off x="1152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/>
                    <a:t>B</a:t>
                  </a:r>
                </a:p>
              </p:txBody>
            </p:sp>
            <p:sp>
              <p:nvSpPr>
                <p:cNvPr id="404506" name="Rectangle 26"/>
                <p:cNvSpPr>
                  <a:spLocks noChangeArrowheads="1"/>
                </p:cNvSpPr>
                <p:nvPr/>
              </p:nvSpPr>
              <p:spPr bwMode="auto">
                <a:xfrm>
                  <a:off x="1536" y="2400"/>
                  <a:ext cx="384" cy="192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eaLnBrk="1" hangingPunct="1">
                    <a:lnSpc>
                      <a:spcPct val="100000"/>
                    </a:lnSpc>
                  </a:pPr>
                  <a:r>
                    <a:rPr lang="en-US" sz="1600" b="0"/>
                    <a:t>C</a:t>
                  </a:r>
                </a:p>
              </p:txBody>
            </p:sp>
          </p:grpSp>
        </p:grpSp>
        <p:sp>
          <p:nvSpPr>
            <p:cNvPr id="404509" name="Rectangle 29"/>
            <p:cNvSpPr>
              <a:spLocks noChangeArrowheads="1"/>
            </p:cNvSpPr>
            <p:nvPr/>
          </p:nvSpPr>
          <p:spPr bwMode="auto">
            <a:xfrm>
              <a:off x="336" y="2784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OP1</a:t>
              </a:r>
            </a:p>
          </p:txBody>
        </p:sp>
        <p:sp>
          <p:nvSpPr>
            <p:cNvPr id="404510" name="Rectangle 30"/>
            <p:cNvSpPr>
              <a:spLocks noChangeArrowheads="1"/>
            </p:cNvSpPr>
            <p:nvPr/>
          </p:nvSpPr>
          <p:spPr bwMode="auto">
            <a:xfrm>
              <a:off x="336" y="2976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OP2</a:t>
              </a:r>
            </a:p>
          </p:txBody>
        </p:sp>
        <p:sp>
          <p:nvSpPr>
            <p:cNvPr id="404511" name="Rectangle 31"/>
            <p:cNvSpPr>
              <a:spLocks noChangeArrowheads="1"/>
            </p:cNvSpPr>
            <p:nvPr/>
          </p:nvSpPr>
          <p:spPr bwMode="auto">
            <a:xfrm>
              <a:off x="336" y="3168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OP3</a:t>
              </a:r>
            </a:p>
          </p:txBody>
        </p:sp>
      </p:grpSp>
      <p:sp>
        <p:nvSpPr>
          <p:cNvPr id="404508" name="Line 28"/>
          <p:cNvSpPr>
            <a:spLocks noChangeShapeType="1"/>
          </p:cNvSpPr>
          <p:nvPr/>
        </p:nvSpPr>
        <p:spPr bwMode="auto">
          <a:xfrm>
            <a:off x="2895600" y="4191000"/>
            <a:ext cx="0" cy="12954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none" w="sm" len="sm"/>
          </a:ln>
          <a:effectLst/>
        </p:spPr>
        <p:txBody>
          <a:bodyPr wrap="none" lIns="45720" rIns="45720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 Version of Pipeline Control</a:t>
            </a:r>
          </a:p>
        </p:txBody>
      </p:sp>
      <p:sp>
        <p:nvSpPr>
          <p:cNvPr id="468995" name="Text Box 3"/>
          <p:cNvSpPr txBox="1">
            <a:spLocks noChangeArrowheads="1"/>
          </p:cNvSpPr>
          <p:nvPr/>
        </p:nvSpPr>
        <p:spPr bwMode="auto">
          <a:xfrm>
            <a:off x="381000" y="990600"/>
            <a:ext cx="8534400" cy="522605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bool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F_stall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# Conditions for a load/use hazard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E_icode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in { IMRMOVQ, IPOPQ } &amp;&amp;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E_dstM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in {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d_srcA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d_srcB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} ||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# Stalling at fetch while ret passes through pipeline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IRET in {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D_icode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E_icode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M_icode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bool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D_stall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# Conditions for a load/use hazard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E_icode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in { IMRMOVQ, IPOPQ } &amp;&amp;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E_dstM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in {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d_srcA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d_srcB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bool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D_bubble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#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Mispredicted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branch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(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E_icode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== IJXX &amp;&amp; !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e_Cnd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 ||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# Stalling at fetch while ret passes through pipeline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 IRET in {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D_icode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E_icode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M_icode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bool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E_bubble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#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Mispredicted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branch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(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E_icode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== IJXX &amp;&amp; !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e_Cnd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 ||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# Load/use hazard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E_icode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in { IMRMOVQ, IPOPQ } &amp;&amp;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E_dstM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in {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d_srcA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d_srcB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};</a:t>
            </a:r>
          </a:p>
        </p:txBody>
      </p:sp>
    </p:spTree>
    <p:extLst>
      <p:ext uri="{BB962C8B-B14F-4D97-AF65-F5344CB8AC3E}">
        <p14:creationId xmlns:p14="http://schemas.microsoft.com/office/powerpoint/2010/main" val="1228153937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9DB7DC-FED7-4199-B469-E241D17F3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50" y="2813050"/>
            <a:ext cx="8704262" cy="779463"/>
          </a:xfrm>
        </p:spPr>
        <p:txBody>
          <a:bodyPr/>
          <a:lstStyle/>
          <a:p>
            <a:pPr algn="ctr"/>
            <a:r>
              <a:rPr lang="en-US" altLang="zh-CN" dirty="0"/>
              <a:t>Control Combinations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1209162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Combinations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idx="1"/>
          </p:nvPr>
        </p:nvSpPr>
        <p:spPr>
          <a:xfrm>
            <a:off x="290513" y="3429000"/>
            <a:ext cx="8396287" cy="3003550"/>
          </a:xfrm>
        </p:spPr>
        <p:txBody>
          <a:bodyPr/>
          <a:lstStyle/>
          <a:p>
            <a:pPr lvl="1"/>
            <a:r>
              <a:rPr lang="en-US" dirty="0"/>
              <a:t>Special cases that can arise on same clock cycle</a:t>
            </a:r>
          </a:p>
          <a:p>
            <a:r>
              <a:rPr lang="en-US" dirty="0"/>
              <a:t>Combination A</a:t>
            </a:r>
          </a:p>
          <a:p>
            <a:pPr lvl="1"/>
            <a:r>
              <a:rPr lang="en-US" dirty="0"/>
              <a:t>Not-taken branch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ret</a:t>
            </a:r>
            <a:r>
              <a:rPr lang="en-US" dirty="0"/>
              <a:t> instruction at branch target</a:t>
            </a:r>
          </a:p>
          <a:p>
            <a:r>
              <a:rPr lang="en-US" dirty="0"/>
              <a:t>Combination B</a:t>
            </a:r>
          </a:p>
          <a:p>
            <a:pPr lvl="1"/>
            <a:r>
              <a:rPr lang="en-US" dirty="0"/>
              <a:t>Instruction that reads from memory to </a:t>
            </a: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rsp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dirty="0"/>
              <a:t>Followed by </a:t>
            </a:r>
            <a:r>
              <a:rPr lang="en-US" dirty="0">
                <a:latin typeface="Courier New" pitchFamily="49" charset="0"/>
              </a:rPr>
              <a:t>ret</a:t>
            </a:r>
            <a:r>
              <a:rPr lang="en-US" dirty="0"/>
              <a:t> instruction</a:t>
            </a:r>
          </a:p>
          <a:p>
            <a:pPr lvl="1"/>
            <a:endParaRPr lang="en-US" dirty="0"/>
          </a:p>
        </p:txBody>
      </p:sp>
      <p:pic>
        <p:nvPicPr>
          <p:cNvPr id="4710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990600"/>
            <a:ext cx="7180263" cy="202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65408365"/>
      </p:ext>
    </p:extLst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Combination A</a:t>
            </a:r>
          </a:p>
        </p:txBody>
      </p:sp>
      <p:sp>
        <p:nvSpPr>
          <p:cNvPr id="4720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876800"/>
            <a:ext cx="8396288" cy="1593850"/>
          </a:xfrm>
        </p:spPr>
        <p:txBody>
          <a:bodyPr/>
          <a:lstStyle/>
          <a:p>
            <a:pPr lvl="1"/>
            <a:r>
              <a:rPr lang="en-US" dirty="0"/>
              <a:t>Should handle as </a:t>
            </a:r>
            <a:r>
              <a:rPr lang="en-US" dirty="0" err="1"/>
              <a:t>mispredicted</a:t>
            </a:r>
            <a:r>
              <a:rPr lang="en-US" dirty="0"/>
              <a:t> branch</a:t>
            </a:r>
          </a:p>
          <a:p>
            <a:pPr lvl="1"/>
            <a:r>
              <a:rPr lang="en-US" dirty="0"/>
              <a:t>Stalls F pipeline register</a:t>
            </a:r>
          </a:p>
          <a:p>
            <a:pPr lvl="1"/>
            <a:r>
              <a:rPr lang="en-US" dirty="0"/>
              <a:t>But PC selection logic will be using </a:t>
            </a:r>
            <a:r>
              <a:rPr lang="en-US" dirty="0" err="1"/>
              <a:t>M_valM</a:t>
            </a:r>
            <a:r>
              <a:rPr lang="en-US" dirty="0"/>
              <a:t> anyhow</a:t>
            </a:r>
          </a:p>
        </p:txBody>
      </p:sp>
      <p:sp>
        <p:nvSpPr>
          <p:cNvPr id="472239" name="Rectangle 175"/>
          <p:cNvSpPr>
            <a:spLocks noChangeArrowheads="1"/>
          </p:cNvSpPr>
          <p:nvPr/>
        </p:nvSpPr>
        <p:spPr bwMode="auto">
          <a:xfrm>
            <a:off x="1905000" y="2667000"/>
            <a:ext cx="32781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grpSp>
        <p:nvGrpSpPr>
          <p:cNvPr id="472312" name="Group 248"/>
          <p:cNvGrpSpPr>
            <a:grpSpLocks/>
          </p:cNvGrpSpPr>
          <p:nvPr/>
        </p:nvGrpSpPr>
        <p:grpSpPr bwMode="auto">
          <a:xfrm>
            <a:off x="533400" y="990600"/>
            <a:ext cx="3049588" cy="1633538"/>
            <a:chOff x="1584" y="624"/>
            <a:chExt cx="1921" cy="1029"/>
          </a:xfrm>
        </p:grpSpPr>
        <p:sp>
          <p:nvSpPr>
            <p:cNvPr id="472082" name="Rectangle 18"/>
            <p:cNvSpPr>
              <a:spLocks noChangeArrowheads="1"/>
            </p:cNvSpPr>
            <p:nvPr/>
          </p:nvSpPr>
          <p:spPr bwMode="auto">
            <a:xfrm>
              <a:off x="1872" y="1056"/>
              <a:ext cx="577" cy="193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72083" name="Rectangle 19"/>
            <p:cNvSpPr>
              <a:spLocks noChangeArrowheads="1"/>
            </p:cNvSpPr>
            <p:nvPr/>
          </p:nvSpPr>
          <p:spPr bwMode="auto">
            <a:xfrm>
              <a:off x="2082" y="1086"/>
              <a:ext cx="231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JXX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72084" name="Rectangle 20"/>
            <p:cNvSpPr>
              <a:spLocks noChangeArrowheads="1"/>
            </p:cNvSpPr>
            <p:nvPr/>
          </p:nvSpPr>
          <p:spPr bwMode="auto">
            <a:xfrm>
              <a:off x="1584" y="1056"/>
              <a:ext cx="28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72085" name="Rectangle 21"/>
            <p:cNvSpPr>
              <a:spLocks noChangeArrowheads="1"/>
            </p:cNvSpPr>
            <p:nvPr/>
          </p:nvSpPr>
          <p:spPr bwMode="auto">
            <a:xfrm>
              <a:off x="1757" y="1094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E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72086" name="Rectangle 22"/>
            <p:cNvSpPr>
              <a:spLocks noChangeArrowheads="1"/>
            </p:cNvSpPr>
            <p:nvPr/>
          </p:nvSpPr>
          <p:spPr bwMode="auto">
            <a:xfrm>
              <a:off x="1872" y="1248"/>
              <a:ext cx="577" cy="1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72087" name="Rectangle 23"/>
            <p:cNvSpPr>
              <a:spLocks noChangeArrowheads="1"/>
            </p:cNvSpPr>
            <p:nvPr/>
          </p:nvSpPr>
          <p:spPr bwMode="auto">
            <a:xfrm>
              <a:off x="1584" y="1248"/>
              <a:ext cx="28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72088" name="Rectangle 24"/>
            <p:cNvSpPr>
              <a:spLocks noChangeArrowheads="1"/>
            </p:cNvSpPr>
            <p:nvPr/>
          </p:nvSpPr>
          <p:spPr bwMode="auto">
            <a:xfrm>
              <a:off x="1750" y="1286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D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72089" name="Rectangle 25"/>
            <p:cNvSpPr>
              <a:spLocks noChangeArrowheads="1"/>
            </p:cNvSpPr>
            <p:nvPr/>
          </p:nvSpPr>
          <p:spPr bwMode="auto">
            <a:xfrm>
              <a:off x="1872" y="864"/>
              <a:ext cx="577" cy="1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72090" name="Rectangle 26"/>
            <p:cNvSpPr>
              <a:spLocks noChangeArrowheads="1"/>
            </p:cNvSpPr>
            <p:nvPr/>
          </p:nvSpPr>
          <p:spPr bwMode="auto">
            <a:xfrm>
              <a:off x="1584" y="864"/>
              <a:ext cx="28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72091" name="Rectangle 27"/>
            <p:cNvSpPr>
              <a:spLocks noChangeArrowheads="1"/>
            </p:cNvSpPr>
            <p:nvPr/>
          </p:nvSpPr>
          <p:spPr bwMode="auto">
            <a:xfrm>
              <a:off x="1735" y="902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M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72092" name="Rectangle 28"/>
            <p:cNvSpPr>
              <a:spLocks noChangeArrowheads="1"/>
            </p:cNvSpPr>
            <p:nvPr/>
          </p:nvSpPr>
          <p:spPr bwMode="auto">
            <a:xfrm>
              <a:off x="1680" y="624"/>
              <a:ext cx="76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72093" name="Rectangle 29"/>
            <p:cNvSpPr>
              <a:spLocks noChangeArrowheads="1"/>
            </p:cNvSpPr>
            <p:nvPr/>
          </p:nvSpPr>
          <p:spPr bwMode="auto">
            <a:xfrm>
              <a:off x="1800" y="662"/>
              <a:ext cx="583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Mispredict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72094" name="Rectangle 30"/>
            <p:cNvSpPr>
              <a:spLocks noChangeArrowheads="1"/>
            </p:cNvSpPr>
            <p:nvPr/>
          </p:nvSpPr>
          <p:spPr bwMode="auto">
            <a:xfrm>
              <a:off x="1872" y="1056"/>
              <a:ext cx="577" cy="193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72095" name="Rectangle 31"/>
            <p:cNvSpPr>
              <a:spLocks noChangeArrowheads="1"/>
            </p:cNvSpPr>
            <p:nvPr/>
          </p:nvSpPr>
          <p:spPr bwMode="auto">
            <a:xfrm>
              <a:off x="2082" y="1086"/>
              <a:ext cx="231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JXX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72096" name="Rectangle 32"/>
            <p:cNvSpPr>
              <a:spLocks noChangeArrowheads="1"/>
            </p:cNvSpPr>
            <p:nvPr/>
          </p:nvSpPr>
          <p:spPr bwMode="auto">
            <a:xfrm>
              <a:off x="1584" y="1056"/>
              <a:ext cx="28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72097" name="Rectangle 33"/>
            <p:cNvSpPr>
              <a:spLocks noChangeArrowheads="1"/>
            </p:cNvSpPr>
            <p:nvPr/>
          </p:nvSpPr>
          <p:spPr bwMode="auto">
            <a:xfrm>
              <a:off x="1757" y="1094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E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72098" name="Rectangle 34"/>
            <p:cNvSpPr>
              <a:spLocks noChangeArrowheads="1"/>
            </p:cNvSpPr>
            <p:nvPr/>
          </p:nvSpPr>
          <p:spPr bwMode="auto">
            <a:xfrm>
              <a:off x="1872" y="1248"/>
              <a:ext cx="577" cy="1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72099" name="Rectangle 35"/>
            <p:cNvSpPr>
              <a:spLocks noChangeArrowheads="1"/>
            </p:cNvSpPr>
            <p:nvPr/>
          </p:nvSpPr>
          <p:spPr bwMode="auto">
            <a:xfrm>
              <a:off x="1584" y="1248"/>
              <a:ext cx="28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72100" name="Rectangle 36"/>
            <p:cNvSpPr>
              <a:spLocks noChangeArrowheads="1"/>
            </p:cNvSpPr>
            <p:nvPr/>
          </p:nvSpPr>
          <p:spPr bwMode="auto">
            <a:xfrm>
              <a:off x="1750" y="1286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D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72101" name="Rectangle 37"/>
            <p:cNvSpPr>
              <a:spLocks noChangeArrowheads="1"/>
            </p:cNvSpPr>
            <p:nvPr/>
          </p:nvSpPr>
          <p:spPr bwMode="auto">
            <a:xfrm>
              <a:off x="1872" y="864"/>
              <a:ext cx="577" cy="1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72102" name="Rectangle 38"/>
            <p:cNvSpPr>
              <a:spLocks noChangeArrowheads="1"/>
            </p:cNvSpPr>
            <p:nvPr/>
          </p:nvSpPr>
          <p:spPr bwMode="auto">
            <a:xfrm>
              <a:off x="1584" y="864"/>
              <a:ext cx="28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72103" name="Rectangle 39"/>
            <p:cNvSpPr>
              <a:spLocks noChangeArrowheads="1"/>
            </p:cNvSpPr>
            <p:nvPr/>
          </p:nvSpPr>
          <p:spPr bwMode="auto">
            <a:xfrm>
              <a:off x="1735" y="902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M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72104" name="Rectangle 40"/>
            <p:cNvSpPr>
              <a:spLocks noChangeArrowheads="1"/>
            </p:cNvSpPr>
            <p:nvPr/>
          </p:nvSpPr>
          <p:spPr bwMode="auto">
            <a:xfrm>
              <a:off x="1680" y="624"/>
              <a:ext cx="76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72105" name="Rectangle 41"/>
            <p:cNvSpPr>
              <a:spLocks noChangeArrowheads="1"/>
            </p:cNvSpPr>
            <p:nvPr/>
          </p:nvSpPr>
          <p:spPr bwMode="auto">
            <a:xfrm>
              <a:off x="1800" y="662"/>
              <a:ext cx="583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Mispredict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grpSp>
          <p:nvGrpSpPr>
            <p:cNvPr id="472119" name="Group 55"/>
            <p:cNvGrpSpPr>
              <a:grpSpLocks/>
            </p:cNvGrpSpPr>
            <p:nvPr/>
          </p:nvGrpSpPr>
          <p:grpSpPr bwMode="auto">
            <a:xfrm>
              <a:off x="2640" y="624"/>
              <a:ext cx="865" cy="837"/>
              <a:chOff x="2640" y="624"/>
              <a:chExt cx="865" cy="837"/>
            </a:xfrm>
          </p:grpSpPr>
          <p:sp>
            <p:nvSpPr>
              <p:cNvPr id="472106" name="Rectangle 42"/>
              <p:cNvSpPr>
                <a:spLocks noChangeArrowheads="1"/>
              </p:cNvSpPr>
              <p:nvPr/>
            </p:nvSpPr>
            <p:spPr bwMode="auto">
              <a:xfrm>
                <a:off x="2928" y="1056"/>
                <a:ext cx="577" cy="19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72107" name="Rectangle 43"/>
              <p:cNvSpPr>
                <a:spLocks noChangeArrowheads="1"/>
              </p:cNvSpPr>
              <p:nvPr/>
            </p:nvSpPr>
            <p:spPr bwMode="auto">
              <a:xfrm>
                <a:off x="2640" y="1056"/>
                <a:ext cx="289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72108" name="Rectangle 44"/>
              <p:cNvSpPr>
                <a:spLocks noChangeArrowheads="1"/>
              </p:cNvSpPr>
              <p:nvPr/>
            </p:nvSpPr>
            <p:spPr bwMode="auto">
              <a:xfrm>
                <a:off x="2813" y="1094"/>
                <a:ext cx="85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E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72109" name="Rectangle 45"/>
              <p:cNvSpPr>
                <a:spLocks noChangeArrowheads="1"/>
              </p:cNvSpPr>
              <p:nvPr/>
            </p:nvSpPr>
            <p:spPr bwMode="auto">
              <a:xfrm>
                <a:off x="2928" y="1248"/>
                <a:ext cx="577" cy="193"/>
              </a:xfrm>
              <a:prstGeom prst="rect">
                <a:avLst/>
              </a:prstGeom>
              <a:solidFill>
                <a:srgbClr val="CCCC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72110" name="Rectangle 46"/>
              <p:cNvSpPr>
                <a:spLocks noChangeArrowheads="1"/>
              </p:cNvSpPr>
              <p:nvPr/>
            </p:nvSpPr>
            <p:spPr bwMode="auto">
              <a:xfrm>
                <a:off x="3138" y="1278"/>
                <a:ext cx="231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ret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72111" name="Rectangle 47"/>
              <p:cNvSpPr>
                <a:spLocks noChangeArrowheads="1"/>
              </p:cNvSpPr>
              <p:nvPr/>
            </p:nvSpPr>
            <p:spPr bwMode="auto">
              <a:xfrm>
                <a:off x="2640" y="1248"/>
                <a:ext cx="289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72112" name="Rectangle 48"/>
              <p:cNvSpPr>
                <a:spLocks noChangeArrowheads="1"/>
              </p:cNvSpPr>
              <p:nvPr/>
            </p:nvSpPr>
            <p:spPr bwMode="auto">
              <a:xfrm>
                <a:off x="2806" y="1286"/>
                <a:ext cx="92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D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72113" name="Rectangle 49"/>
              <p:cNvSpPr>
                <a:spLocks noChangeArrowheads="1"/>
              </p:cNvSpPr>
              <p:nvPr/>
            </p:nvSpPr>
            <p:spPr bwMode="auto">
              <a:xfrm>
                <a:off x="2928" y="864"/>
                <a:ext cx="577" cy="19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72114" name="Rectangle 50"/>
              <p:cNvSpPr>
                <a:spLocks noChangeArrowheads="1"/>
              </p:cNvSpPr>
              <p:nvPr/>
            </p:nvSpPr>
            <p:spPr bwMode="auto">
              <a:xfrm>
                <a:off x="2640" y="864"/>
                <a:ext cx="289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72115" name="Rectangle 51"/>
              <p:cNvSpPr>
                <a:spLocks noChangeArrowheads="1"/>
              </p:cNvSpPr>
              <p:nvPr/>
            </p:nvSpPr>
            <p:spPr bwMode="auto">
              <a:xfrm>
                <a:off x="2791" y="902"/>
                <a:ext cx="107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M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72116" name="Rectangle 52"/>
              <p:cNvSpPr>
                <a:spLocks noChangeArrowheads="1"/>
              </p:cNvSpPr>
              <p:nvPr/>
            </p:nvSpPr>
            <p:spPr bwMode="auto">
              <a:xfrm>
                <a:off x="2736" y="624"/>
                <a:ext cx="769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72117" name="Rectangle 53"/>
              <p:cNvSpPr>
                <a:spLocks noChangeArrowheads="1"/>
              </p:cNvSpPr>
              <p:nvPr/>
            </p:nvSpPr>
            <p:spPr bwMode="auto">
              <a:xfrm>
                <a:off x="2989" y="666"/>
                <a:ext cx="231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urier New" pitchFamily="49" charset="0"/>
                    <a:ea typeface="+mn-ea"/>
                    <a:cs typeface="+mn-cs"/>
                  </a:rPr>
                  <a:t>ret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72118" name="Rectangle 54"/>
              <p:cNvSpPr>
                <a:spLocks noChangeArrowheads="1"/>
              </p:cNvSpPr>
              <p:nvPr/>
            </p:nvSpPr>
            <p:spPr bwMode="auto">
              <a:xfrm>
                <a:off x="3246" y="654"/>
                <a:ext cx="71" cy="1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Helvetica" pitchFamily="34" charset="0"/>
                    <a:ea typeface="+mn-ea"/>
                    <a:cs typeface="+mn-cs"/>
                  </a:rPr>
                  <a:t>1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472151" name="Rectangle 87"/>
            <p:cNvSpPr>
              <a:spLocks noChangeArrowheads="1"/>
            </p:cNvSpPr>
            <p:nvPr/>
          </p:nvSpPr>
          <p:spPr bwMode="auto">
            <a:xfrm>
              <a:off x="2928" y="1056"/>
              <a:ext cx="577" cy="1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72152" name="Rectangle 88"/>
            <p:cNvSpPr>
              <a:spLocks noChangeArrowheads="1"/>
            </p:cNvSpPr>
            <p:nvPr/>
          </p:nvSpPr>
          <p:spPr bwMode="auto">
            <a:xfrm>
              <a:off x="2640" y="1056"/>
              <a:ext cx="28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72153" name="Rectangle 89"/>
            <p:cNvSpPr>
              <a:spLocks noChangeArrowheads="1"/>
            </p:cNvSpPr>
            <p:nvPr/>
          </p:nvSpPr>
          <p:spPr bwMode="auto">
            <a:xfrm>
              <a:off x="2813" y="1094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E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72154" name="Rectangle 90"/>
            <p:cNvSpPr>
              <a:spLocks noChangeArrowheads="1"/>
            </p:cNvSpPr>
            <p:nvPr/>
          </p:nvSpPr>
          <p:spPr bwMode="auto">
            <a:xfrm>
              <a:off x="2928" y="1248"/>
              <a:ext cx="577" cy="193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72155" name="Rectangle 91"/>
            <p:cNvSpPr>
              <a:spLocks noChangeArrowheads="1"/>
            </p:cNvSpPr>
            <p:nvPr/>
          </p:nvSpPr>
          <p:spPr bwMode="auto">
            <a:xfrm>
              <a:off x="3138" y="1278"/>
              <a:ext cx="231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ret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72156" name="Rectangle 92"/>
            <p:cNvSpPr>
              <a:spLocks noChangeArrowheads="1"/>
            </p:cNvSpPr>
            <p:nvPr/>
          </p:nvSpPr>
          <p:spPr bwMode="auto">
            <a:xfrm>
              <a:off x="2640" y="1248"/>
              <a:ext cx="28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72157" name="Rectangle 93"/>
            <p:cNvSpPr>
              <a:spLocks noChangeArrowheads="1"/>
            </p:cNvSpPr>
            <p:nvPr/>
          </p:nvSpPr>
          <p:spPr bwMode="auto">
            <a:xfrm>
              <a:off x="2806" y="1286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D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72158" name="Rectangle 94"/>
            <p:cNvSpPr>
              <a:spLocks noChangeArrowheads="1"/>
            </p:cNvSpPr>
            <p:nvPr/>
          </p:nvSpPr>
          <p:spPr bwMode="auto">
            <a:xfrm>
              <a:off x="2928" y="864"/>
              <a:ext cx="577" cy="1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72159" name="Rectangle 95"/>
            <p:cNvSpPr>
              <a:spLocks noChangeArrowheads="1"/>
            </p:cNvSpPr>
            <p:nvPr/>
          </p:nvSpPr>
          <p:spPr bwMode="auto">
            <a:xfrm>
              <a:off x="2640" y="864"/>
              <a:ext cx="28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72160" name="Rectangle 96"/>
            <p:cNvSpPr>
              <a:spLocks noChangeArrowheads="1"/>
            </p:cNvSpPr>
            <p:nvPr/>
          </p:nvSpPr>
          <p:spPr bwMode="auto">
            <a:xfrm>
              <a:off x="2791" y="902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M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72161" name="Rectangle 97"/>
            <p:cNvSpPr>
              <a:spLocks noChangeArrowheads="1"/>
            </p:cNvSpPr>
            <p:nvPr/>
          </p:nvSpPr>
          <p:spPr bwMode="auto">
            <a:xfrm>
              <a:off x="2736" y="624"/>
              <a:ext cx="76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72162" name="Rectangle 98"/>
            <p:cNvSpPr>
              <a:spLocks noChangeArrowheads="1"/>
            </p:cNvSpPr>
            <p:nvPr/>
          </p:nvSpPr>
          <p:spPr bwMode="auto">
            <a:xfrm>
              <a:off x="2989" y="666"/>
              <a:ext cx="231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ret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72163" name="Rectangle 99"/>
            <p:cNvSpPr>
              <a:spLocks noChangeArrowheads="1"/>
            </p:cNvSpPr>
            <p:nvPr/>
          </p:nvSpPr>
          <p:spPr bwMode="auto">
            <a:xfrm>
              <a:off x="3246" y="654"/>
              <a:ext cx="71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1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72164" name="Rectangle 100"/>
            <p:cNvSpPr>
              <a:spLocks noChangeArrowheads="1"/>
            </p:cNvSpPr>
            <p:nvPr/>
          </p:nvSpPr>
          <p:spPr bwMode="auto">
            <a:xfrm>
              <a:off x="2928" y="1056"/>
              <a:ext cx="577" cy="1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72165" name="Rectangle 101"/>
            <p:cNvSpPr>
              <a:spLocks noChangeArrowheads="1"/>
            </p:cNvSpPr>
            <p:nvPr/>
          </p:nvSpPr>
          <p:spPr bwMode="auto">
            <a:xfrm>
              <a:off x="2640" y="1056"/>
              <a:ext cx="28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72166" name="Rectangle 102"/>
            <p:cNvSpPr>
              <a:spLocks noChangeArrowheads="1"/>
            </p:cNvSpPr>
            <p:nvPr/>
          </p:nvSpPr>
          <p:spPr bwMode="auto">
            <a:xfrm>
              <a:off x="2813" y="1094"/>
              <a:ext cx="85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E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72167" name="Rectangle 103"/>
            <p:cNvSpPr>
              <a:spLocks noChangeArrowheads="1"/>
            </p:cNvSpPr>
            <p:nvPr/>
          </p:nvSpPr>
          <p:spPr bwMode="auto">
            <a:xfrm>
              <a:off x="2928" y="1248"/>
              <a:ext cx="577" cy="193"/>
            </a:xfrm>
            <a:prstGeom prst="rect">
              <a:avLst/>
            </a:prstGeom>
            <a:solidFill>
              <a:srgbClr val="CC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72168" name="Rectangle 104"/>
            <p:cNvSpPr>
              <a:spLocks noChangeArrowheads="1"/>
            </p:cNvSpPr>
            <p:nvPr/>
          </p:nvSpPr>
          <p:spPr bwMode="auto">
            <a:xfrm>
              <a:off x="3138" y="1278"/>
              <a:ext cx="231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ret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72169" name="Rectangle 105"/>
            <p:cNvSpPr>
              <a:spLocks noChangeArrowheads="1"/>
            </p:cNvSpPr>
            <p:nvPr/>
          </p:nvSpPr>
          <p:spPr bwMode="auto">
            <a:xfrm>
              <a:off x="2640" y="1248"/>
              <a:ext cx="28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72170" name="Rectangle 106"/>
            <p:cNvSpPr>
              <a:spLocks noChangeArrowheads="1"/>
            </p:cNvSpPr>
            <p:nvPr/>
          </p:nvSpPr>
          <p:spPr bwMode="auto">
            <a:xfrm>
              <a:off x="2806" y="1286"/>
              <a:ext cx="92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D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72171" name="Rectangle 107"/>
            <p:cNvSpPr>
              <a:spLocks noChangeArrowheads="1"/>
            </p:cNvSpPr>
            <p:nvPr/>
          </p:nvSpPr>
          <p:spPr bwMode="auto">
            <a:xfrm>
              <a:off x="2928" y="864"/>
              <a:ext cx="577" cy="19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72172" name="Rectangle 108"/>
            <p:cNvSpPr>
              <a:spLocks noChangeArrowheads="1"/>
            </p:cNvSpPr>
            <p:nvPr/>
          </p:nvSpPr>
          <p:spPr bwMode="auto">
            <a:xfrm>
              <a:off x="2640" y="864"/>
              <a:ext cx="28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72173" name="Rectangle 109"/>
            <p:cNvSpPr>
              <a:spLocks noChangeArrowheads="1"/>
            </p:cNvSpPr>
            <p:nvPr/>
          </p:nvSpPr>
          <p:spPr bwMode="auto">
            <a:xfrm>
              <a:off x="2791" y="902"/>
              <a:ext cx="107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M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72174" name="Rectangle 110"/>
            <p:cNvSpPr>
              <a:spLocks noChangeArrowheads="1"/>
            </p:cNvSpPr>
            <p:nvPr/>
          </p:nvSpPr>
          <p:spPr bwMode="auto">
            <a:xfrm>
              <a:off x="2736" y="624"/>
              <a:ext cx="76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72175" name="Rectangle 111"/>
            <p:cNvSpPr>
              <a:spLocks noChangeArrowheads="1"/>
            </p:cNvSpPr>
            <p:nvPr/>
          </p:nvSpPr>
          <p:spPr bwMode="auto">
            <a:xfrm>
              <a:off x="2989" y="666"/>
              <a:ext cx="231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+mn-cs"/>
                </a:rPr>
                <a:t>ret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72176" name="Rectangle 112"/>
            <p:cNvSpPr>
              <a:spLocks noChangeArrowheads="1"/>
            </p:cNvSpPr>
            <p:nvPr/>
          </p:nvSpPr>
          <p:spPr bwMode="auto">
            <a:xfrm>
              <a:off x="3246" y="654"/>
              <a:ext cx="71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1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grpSp>
          <p:nvGrpSpPr>
            <p:cNvPr id="472238" name="Group 174"/>
            <p:cNvGrpSpPr>
              <a:grpSpLocks/>
            </p:cNvGrpSpPr>
            <p:nvPr/>
          </p:nvGrpSpPr>
          <p:grpSpPr bwMode="auto">
            <a:xfrm>
              <a:off x="2129" y="1440"/>
              <a:ext cx="1119" cy="192"/>
              <a:chOff x="2129" y="1440"/>
              <a:chExt cx="1119" cy="192"/>
            </a:xfrm>
          </p:grpSpPr>
          <p:sp>
            <p:nvSpPr>
              <p:cNvPr id="472235" name="Freeform 171"/>
              <p:cNvSpPr>
                <a:spLocks/>
              </p:cNvSpPr>
              <p:nvPr/>
            </p:nvSpPr>
            <p:spPr bwMode="auto">
              <a:xfrm>
                <a:off x="2160" y="1500"/>
                <a:ext cx="1056" cy="13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32"/>
                  </a:cxn>
                  <a:cxn ang="0">
                    <a:pos x="1056" y="132"/>
                  </a:cxn>
                  <a:cxn ang="0">
                    <a:pos x="1056" y="0"/>
                  </a:cxn>
                </a:cxnLst>
                <a:rect l="0" t="0" r="r" b="b"/>
                <a:pathLst>
                  <a:path w="1056" h="132">
                    <a:moveTo>
                      <a:pt x="0" y="0"/>
                    </a:moveTo>
                    <a:lnTo>
                      <a:pt x="0" y="132"/>
                    </a:lnTo>
                    <a:lnTo>
                      <a:pt x="1056" y="132"/>
                    </a:lnTo>
                    <a:lnTo>
                      <a:pt x="1056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72236" name="Freeform 172"/>
              <p:cNvSpPr>
                <a:spLocks/>
              </p:cNvSpPr>
              <p:nvPr/>
            </p:nvSpPr>
            <p:spPr bwMode="auto">
              <a:xfrm>
                <a:off x="2129" y="1440"/>
                <a:ext cx="63" cy="63"/>
              </a:xfrm>
              <a:custGeom>
                <a:avLst/>
                <a:gdLst/>
                <a:ahLst/>
                <a:cxnLst>
                  <a:cxn ang="0">
                    <a:pos x="63" y="63"/>
                  </a:cxn>
                  <a:cxn ang="0">
                    <a:pos x="31" y="0"/>
                  </a:cxn>
                  <a:cxn ang="0">
                    <a:pos x="0" y="63"/>
                  </a:cxn>
                  <a:cxn ang="0">
                    <a:pos x="63" y="63"/>
                  </a:cxn>
                </a:cxnLst>
                <a:rect l="0" t="0" r="r" b="b"/>
                <a:pathLst>
                  <a:path w="63" h="63">
                    <a:moveTo>
                      <a:pt x="63" y="63"/>
                    </a:moveTo>
                    <a:lnTo>
                      <a:pt x="31" y="0"/>
                    </a:lnTo>
                    <a:lnTo>
                      <a:pt x="0" y="63"/>
                    </a:lnTo>
                    <a:lnTo>
                      <a:pt x="63" y="6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472237" name="Freeform 173"/>
              <p:cNvSpPr>
                <a:spLocks/>
              </p:cNvSpPr>
              <p:nvPr/>
            </p:nvSpPr>
            <p:spPr bwMode="auto">
              <a:xfrm>
                <a:off x="3185" y="1440"/>
                <a:ext cx="63" cy="63"/>
              </a:xfrm>
              <a:custGeom>
                <a:avLst/>
                <a:gdLst/>
                <a:ahLst/>
                <a:cxnLst>
                  <a:cxn ang="0">
                    <a:pos x="63" y="63"/>
                  </a:cxn>
                  <a:cxn ang="0">
                    <a:pos x="31" y="0"/>
                  </a:cxn>
                  <a:cxn ang="0">
                    <a:pos x="0" y="63"/>
                  </a:cxn>
                  <a:cxn ang="0">
                    <a:pos x="63" y="63"/>
                  </a:cxn>
                </a:cxnLst>
                <a:rect l="0" t="0" r="r" b="b"/>
                <a:pathLst>
                  <a:path w="63" h="63">
                    <a:moveTo>
                      <a:pt x="63" y="63"/>
                    </a:moveTo>
                    <a:lnTo>
                      <a:pt x="31" y="0"/>
                    </a:lnTo>
                    <a:lnTo>
                      <a:pt x="0" y="63"/>
                    </a:lnTo>
                    <a:lnTo>
                      <a:pt x="63" y="6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endParaRPr>
              </a:p>
            </p:txBody>
          </p:sp>
        </p:grpSp>
        <p:sp>
          <p:nvSpPr>
            <p:cNvPr id="472245" name="Rectangle 181"/>
            <p:cNvSpPr>
              <a:spLocks noChangeArrowheads="1"/>
            </p:cNvSpPr>
            <p:nvPr/>
          </p:nvSpPr>
          <p:spPr bwMode="auto">
            <a:xfrm>
              <a:off x="2064" y="1440"/>
              <a:ext cx="1249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72246" name="Rectangle 182"/>
            <p:cNvSpPr>
              <a:spLocks noChangeArrowheads="1"/>
            </p:cNvSpPr>
            <p:nvPr/>
          </p:nvSpPr>
          <p:spPr bwMode="auto">
            <a:xfrm>
              <a:off x="2297" y="1478"/>
              <a:ext cx="838" cy="1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34" charset="0"/>
                  <a:ea typeface="+mn-ea"/>
                  <a:cs typeface="+mn-cs"/>
                </a:rPr>
                <a:t>Combination A</a:t>
              </a: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</p:grpSp>
      <p:graphicFrame>
        <p:nvGraphicFramePr>
          <p:cNvPr id="472311" name="Group 247"/>
          <p:cNvGraphicFramePr>
            <a:graphicFrameLocks noGrp="1"/>
          </p:cNvGraphicFramePr>
          <p:nvPr/>
        </p:nvGraphicFramePr>
        <p:xfrm>
          <a:off x="685800" y="2819400"/>
          <a:ext cx="7689850" cy="1854201"/>
        </p:xfrm>
        <a:graphic>
          <a:graphicData uri="http://schemas.openxmlformats.org/drawingml/2006/table">
            <a:tbl>
              <a:tblPr/>
              <a:tblGrid>
                <a:gridCol w="2363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5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52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Condition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F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M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W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Processing ret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stall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bubble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Mispredicted Branch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bubble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bubble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Combination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stall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bubble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bubble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72315" name="Picture 25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6050" y="1040062"/>
            <a:ext cx="4667250" cy="1703137"/>
          </a:xfrm>
          <a:prstGeom prst="rect">
            <a:avLst/>
          </a:prstGeom>
          <a:noFill/>
          <a:ln w="19050" cap="flat" cmpd="sng">
            <a:noFill/>
            <a:prstDash val="solid"/>
            <a:miter lim="800000"/>
            <a:headEnd type="none" w="med" len="med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721922683"/>
      </p:ext>
    </p:extLst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Control Combination B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5105400"/>
            <a:ext cx="8396288" cy="1479550"/>
          </a:xfrm>
        </p:spPr>
        <p:txBody>
          <a:bodyPr/>
          <a:lstStyle/>
          <a:p>
            <a:pPr lvl="1"/>
            <a:r>
              <a:rPr lang="en-US"/>
              <a:t>Would attempt to bubble </a:t>
            </a:r>
            <a:r>
              <a:rPr lang="en-US" i="1"/>
              <a:t>and </a:t>
            </a:r>
            <a:r>
              <a:rPr lang="en-US"/>
              <a:t>stall pipeline register D</a:t>
            </a:r>
          </a:p>
          <a:p>
            <a:pPr lvl="1"/>
            <a:r>
              <a:rPr lang="en-US"/>
              <a:t>Signaled by processor as pipeline error</a:t>
            </a:r>
          </a:p>
        </p:txBody>
      </p:sp>
      <p:sp>
        <p:nvSpPr>
          <p:cNvPr id="473093" name="Rectangle 5"/>
          <p:cNvSpPr>
            <a:spLocks noChangeArrowheads="1"/>
          </p:cNvSpPr>
          <p:nvPr/>
        </p:nvSpPr>
        <p:spPr bwMode="auto">
          <a:xfrm>
            <a:off x="1447800" y="1676400"/>
            <a:ext cx="915988" cy="306388"/>
          </a:xfrm>
          <a:prstGeom prst="rect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3094" name="Rectangle 6"/>
          <p:cNvSpPr>
            <a:spLocks noChangeArrowheads="1"/>
          </p:cNvSpPr>
          <p:nvPr/>
        </p:nvSpPr>
        <p:spPr bwMode="auto">
          <a:xfrm>
            <a:off x="1679575" y="1720850"/>
            <a:ext cx="541338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Load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3095" name="Rectangle 7"/>
          <p:cNvSpPr>
            <a:spLocks noChangeArrowheads="1"/>
          </p:cNvSpPr>
          <p:nvPr/>
        </p:nvSpPr>
        <p:spPr bwMode="auto">
          <a:xfrm>
            <a:off x="990600" y="16764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3096" name="Rectangle 8"/>
          <p:cNvSpPr>
            <a:spLocks noChangeArrowheads="1"/>
          </p:cNvSpPr>
          <p:nvPr/>
        </p:nvSpPr>
        <p:spPr bwMode="auto">
          <a:xfrm>
            <a:off x="1220788" y="1736725"/>
            <a:ext cx="225425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E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3097" name="Rectangle 9"/>
          <p:cNvSpPr>
            <a:spLocks noChangeArrowheads="1"/>
          </p:cNvSpPr>
          <p:nvPr/>
        </p:nvSpPr>
        <p:spPr bwMode="auto">
          <a:xfrm>
            <a:off x="1447800" y="1981200"/>
            <a:ext cx="915988" cy="306388"/>
          </a:xfrm>
          <a:prstGeom prst="rect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3098" name="Rectangle 10"/>
          <p:cNvSpPr>
            <a:spLocks noChangeArrowheads="1"/>
          </p:cNvSpPr>
          <p:nvPr/>
        </p:nvSpPr>
        <p:spPr bwMode="auto">
          <a:xfrm>
            <a:off x="1724025" y="2025650"/>
            <a:ext cx="45085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Use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3099" name="Rectangle 11"/>
          <p:cNvSpPr>
            <a:spLocks noChangeArrowheads="1"/>
          </p:cNvSpPr>
          <p:nvPr/>
        </p:nvSpPr>
        <p:spPr bwMode="auto">
          <a:xfrm>
            <a:off x="990600" y="19812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3100" name="Rectangle 12"/>
          <p:cNvSpPr>
            <a:spLocks noChangeArrowheads="1"/>
          </p:cNvSpPr>
          <p:nvPr/>
        </p:nvSpPr>
        <p:spPr bwMode="auto">
          <a:xfrm>
            <a:off x="1209675" y="2041525"/>
            <a:ext cx="236538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D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3101" name="Rectangle 13"/>
          <p:cNvSpPr>
            <a:spLocks noChangeArrowheads="1"/>
          </p:cNvSpPr>
          <p:nvPr/>
        </p:nvSpPr>
        <p:spPr bwMode="auto">
          <a:xfrm>
            <a:off x="1447800" y="1371600"/>
            <a:ext cx="915988" cy="3063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3102" name="Rectangle 14"/>
          <p:cNvSpPr>
            <a:spLocks noChangeArrowheads="1"/>
          </p:cNvSpPr>
          <p:nvPr/>
        </p:nvSpPr>
        <p:spPr bwMode="auto">
          <a:xfrm>
            <a:off x="990600" y="13716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3103" name="Rectangle 15"/>
          <p:cNvSpPr>
            <a:spLocks noChangeArrowheads="1"/>
          </p:cNvSpPr>
          <p:nvPr/>
        </p:nvSpPr>
        <p:spPr bwMode="auto">
          <a:xfrm>
            <a:off x="1185863" y="1431925"/>
            <a:ext cx="26035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M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3104" name="Rectangle 16"/>
          <p:cNvSpPr>
            <a:spLocks noChangeArrowheads="1"/>
          </p:cNvSpPr>
          <p:nvPr/>
        </p:nvSpPr>
        <p:spPr bwMode="auto">
          <a:xfrm>
            <a:off x="1143000" y="990600"/>
            <a:ext cx="1220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3105" name="Rectangle 17"/>
          <p:cNvSpPr>
            <a:spLocks noChangeArrowheads="1"/>
          </p:cNvSpPr>
          <p:nvPr/>
        </p:nvSpPr>
        <p:spPr bwMode="auto">
          <a:xfrm>
            <a:off x="1335088" y="1050925"/>
            <a:ext cx="925512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Load/use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3130" name="Rectangle 42"/>
          <p:cNvSpPr>
            <a:spLocks noChangeArrowheads="1"/>
          </p:cNvSpPr>
          <p:nvPr/>
        </p:nvSpPr>
        <p:spPr bwMode="auto">
          <a:xfrm>
            <a:off x="4648200" y="1676400"/>
            <a:ext cx="915988" cy="3063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3131" name="Rectangle 43"/>
          <p:cNvSpPr>
            <a:spLocks noChangeArrowheads="1"/>
          </p:cNvSpPr>
          <p:nvPr/>
        </p:nvSpPr>
        <p:spPr bwMode="auto">
          <a:xfrm>
            <a:off x="4191000" y="16764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3132" name="Rectangle 44"/>
          <p:cNvSpPr>
            <a:spLocks noChangeArrowheads="1"/>
          </p:cNvSpPr>
          <p:nvPr/>
        </p:nvSpPr>
        <p:spPr bwMode="auto">
          <a:xfrm>
            <a:off x="4465638" y="1736725"/>
            <a:ext cx="134937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E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3133" name="Rectangle 45"/>
          <p:cNvSpPr>
            <a:spLocks noChangeArrowheads="1"/>
          </p:cNvSpPr>
          <p:nvPr/>
        </p:nvSpPr>
        <p:spPr bwMode="auto">
          <a:xfrm>
            <a:off x="4648200" y="1981200"/>
            <a:ext cx="915988" cy="306388"/>
          </a:xfrm>
          <a:prstGeom prst="rect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3134" name="Rectangle 46"/>
          <p:cNvSpPr>
            <a:spLocks noChangeArrowheads="1"/>
          </p:cNvSpPr>
          <p:nvPr/>
        </p:nvSpPr>
        <p:spPr bwMode="auto">
          <a:xfrm>
            <a:off x="4981575" y="2028825"/>
            <a:ext cx="366713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ret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3135" name="Rectangle 47"/>
          <p:cNvSpPr>
            <a:spLocks noChangeArrowheads="1"/>
          </p:cNvSpPr>
          <p:nvPr/>
        </p:nvSpPr>
        <p:spPr bwMode="auto">
          <a:xfrm>
            <a:off x="4191000" y="19812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3136" name="Rectangle 48"/>
          <p:cNvSpPr>
            <a:spLocks noChangeArrowheads="1"/>
          </p:cNvSpPr>
          <p:nvPr/>
        </p:nvSpPr>
        <p:spPr bwMode="auto">
          <a:xfrm>
            <a:off x="4454525" y="2041525"/>
            <a:ext cx="146050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D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3137" name="Rectangle 49"/>
          <p:cNvSpPr>
            <a:spLocks noChangeArrowheads="1"/>
          </p:cNvSpPr>
          <p:nvPr/>
        </p:nvSpPr>
        <p:spPr bwMode="auto">
          <a:xfrm>
            <a:off x="4648200" y="1371600"/>
            <a:ext cx="915988" cy="3063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3138" name="Rectangle 50"/>
          <p:cNvSpPr>
            <a:spLocks noChangeArrowheads="1"/>
          </p:cNvSpPr>
          <p:nvPr/>
        </p:nvSpPr>
        <p:spPr bwMode="auto">
          <a:xfrm>
            <a:off x="4191000" y="13716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3139" name="Rectangle 51"/>
          <p:cNvSpPr>
            <a:spLocks noChangeArrowheads="1"/>
          </p:cNvSpPr>
          <p:nvPr/>
        </p:nvSpPr>
        <p:spPr bwMode="auto">
          <a:xfrm>
            <a:off x="4430713" y="1431925"/>
            <a:ext cx="1698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M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3140" name="Rectangle 52"/>
          <p:cNvSpPr>
            <a:spLocks noChangeArrowheads="1"/>
          </p:cNvSpPr>
          <p:nvPr/>
        </p:nvSpPr>
        <p:spPr bwMode="auto">
          <a:xfrm>
            <a:off x="4343400" y="990600"/>
            <a:ext cx="1220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3141" name="Rectangle 53"/>
          <p:cNvSpPr>
            <a:spLocks noChangeArrowheads="1"/>
          </p:cNvSpPr>
          <p:nvPr/>
        </p:nvSpPr>
        <p:spPr bwMode="auto">
          <a:xfrm>
            <a:off x="4745038" y="1057275"/>
            <a:ext cx="36671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ret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3142" name="Rectangle 54"/>
          <p:cNvSpPr>
            <a:spLocks noChangeArrowheads="1"/>
          </p:cNvSpPr>
          <p:nvPr/>
        </p:nvSpPr>
        <p:spPr bwMode="auto">
          <a:xfrm>
            <a:off x="5153025" y="1038225"/>
            <a:ext cx="112713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1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3146" name="Rectangle 58"/>
          <p:cNvSpPr>
            <a:spLocks noChangeArrowheads="1"/>
          </p:cNvSpPr>
          <p:nvPr/>
        </p:nvSpPr>
        <p:spPr bwMode="auto">
          <a:xfrm>
            <a:off x="5486400" y="16764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3150" name="Rectangle 62"/>
          <p:cNvSpPr>
            <a:spLocks noChangeArrowheads="1"/>
          </p:cNvSpPr>
          <p:nvPr/>
        </p:nvSpPr>
        <p:spPr bwMode="auto">
          <a:xfrm>
            <a:off x="5486400" y="19812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3153" name="Rectangle 65"/>
          <p:cNvSpPr>
            <a:spLocks noChangeArrowheads="1"/>
          </p:cNvSpPr>
          <p:nvPr/>
        </p:nvSpPr>
        <p:spPr bwMode="auto">
          <a:xfrm>
            <a:off x="5486400" y="13716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3175" name="Rectangle 87"/>
          <p:cNvSpPr>
            <a:spLocks noChangeArrowheads="1"/>
          </p:cNvSpPr>
          <p:nvPr/>
        </p:nvSpPr>
        <p:spPr bwMode="auto">
          <a:xfrm>
            <a:off x="4648200" y="1676400"/>
            <a:ext cx="915988" cy="3063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3176" name="Rectangle 88"/>
          <p:cNvSpPr>
            <a:spLocks noChangeArrowheads="1"/>
          </p:cNvSpPr>
          <p:nvPr/>
        </p:nvSpPr>
        <p:spPr bwMode="auto">
          <a:xfrm>
            <a:off x="4191000" y="16764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3177" name="Rectangle 89"/>
          <p:cNvSpPr>
            <a:spLocks noChangeArrowheads="1"/>
          </p:cNvSpPr>
          <p:nvPr/>
        </p:nvSpPr>
        <p:spPr bwMode="auto">
          <a:xfrm>
            <a:off x="4421188" y="1736725"/>
            <a:ext cx="225425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E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3178" name="Rectangle 90"/>
          <p:cNvSpPr>
            <a:spLocks noChangeArrowheads="1"/>
          </p:cNvSpPr>
          <p:nvPr/>
        </p:nvSpPr>
        <p:spPr bwMode="auto">
          <a:xfrm>
            <a:off x="4648200" y="1981200"/>
            <a:ext cx="915988" cy="306388"/>
          </a:xfrm>
          <a:prstGeom prst="rect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3179" name="Rectangle 91"/>
          <p:cNvSpPr>
            <a:spLocks noChangeArrowheads="1"/>
          </p:cNvSpPr>
          <p:nvPr/>
        </p:nvSpPr>
        <p:spPr bwMode="auto">
          <a:xfrm>
            <a:off x="4921250" y="2028825"/>
            <a:ext cx="4889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ret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3180" name="Rectangle 92"/>
          <p:cNvSpPr>
            <a:spLocks noChangeArrowheads="1"/>
          </p:cNvSpPr>
          <p:nvPr/>
        </p:nvSpPr>
        <p:spPr bwMode="auto">
          <a:xfrm>
            <a:off x="4191000" y="19812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3181" name="Rectangle 93"/>
          <p:cNvSpPr>
            <a:spLocks noChangeArrowheads="1"/>
          </p:cNvSpPr>
          <p:nvPr/>
        </p:nvSpPr>
        <p:spPr bwMode="auto">
          <a:xfrm>
            <a:off x="4410075" y="2041525"/>
            <a:ext cx="236538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D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3182" name="Rectangle 94"/>
          <p:cNvSpPr>
            <a:spLocks noChangeArrowheads="1"/>
          </p:cNvSpPr>
          <p:nvPr/>
        </p:nvSpPr>
        <p:spPr bwMode="auto">
          <a:xfrm>
            <a:off x="4648200" y="1371600"/>
            <a:ext cx="915988" cy="3063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3183" name="Rectangle 95"/>
          <p:cNvSpPr>
            <a:spLocks noChangeArrowheads="1"/>
          </p:cNvSpPr>
          <p:nvPr/>
        </p:nvSpPr>
        <p:spPr bwMode="auto">
          <a:xfrm>
            <a:off x="4191000" y="13716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3184" name="Rectangle 96"/>
          <p:cNvSpPr>
            <a:spLocks noChangeArrowheads="1"/>
          </p:cNvSpPr>
          <p:nvPr/>
        </p:nvSpPr>
        <p:spPr bwMode="auto">
          <a:xfrm>
            <a:off x="4386263" y="1431925"/>
            <a:ext cx="26035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M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3185" name="Rectangle 97"/>
          <p:cNvSpPr>
            <a:spLocks noChangeArrowheads="1"/>
          </p:cNvSpPr>
          <p:nvPr/>
        </p:nvSpPr>
        <p:spPr bwMode="auto">
          <a:xfrm>
            <a:off x="4343400" y="990600"/>
            <a:ext cx="1220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3186" name="Rectangle 98"/>
          <p:cNvSpPr>
            <a:spLocks noChangeArrowheads="1"/>
          </p:cNvSpPr>
          <p:nvPr/>
        </p:nvSpPr>
        <p:spPr bwMode="auto">
          <a:xfrm>
            <a:off x="4684713" y="1057275"/>
            <a:ext cx="4889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ret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3187" name="Rectangle 99"/>
          <p:cNvSpPr>
            <a:spLocks noChangeArrowheads="1"/>
          </p:cNvSpPr>
          <p:nvPr/>
        </p:nvSpPr>
        <p:spPr bwMode="auto">
          <a:xfrm>
            <a:off x="5108575" y="1038225"/>
            <a:ext cx="20320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1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3188" name="Rectangle 100"/>
          <p:cNvSpPr>
            <a:spLocks noChangeArrowheads="1"/>
          </p:cNvSpPr>
          <p:nvPr/>
        </p:nvSpPr>
        <p:spPr bwMode="auto">
          <a:xfrm>
            <a:off x="4648200" y="1676400"/>
            <a:ext cx="915988" cy="3063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3189" name="Rectangle 101"/>
          <p:cNvSpPr>
            <a:spLocks noChangeArrowheads="1"/>
          </p:cNvSpPr>
          <p:nvPr/>
        </p:nvSpPr>
        <p:spPr bwMode="auto">
          <a:xfrm>
            <a:off x="4191000" y="16764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3190" name="Rectangle 102"/>
          <p:cNvSpPr>
            <a:spLocks noChangeArrowheads="1"/>
          </p:cNvSpPr>
          <p:nvPr/>
        </p:nvSpPr>
        <p:spPr bwMode="auto">
          <a:xfrm>
            <a:off x="4421188" y="1736725"/>
            <a:ext cx="225425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E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3191" name="Rectangle 103"/>
          <p:cNvSpPr>
            <a:spLocks noChangeArrowheads="1"/>
          </p:cNvSpPr>
          <p:nvPr/>
        </p:nvSpPr>
        <p:spPr bwMode="auto">
          <a:xfrm>
            <a:off x="4648200" y="1981200"/>
            <a:ext cx="915988" cy="306388"/>
          </a:xfrm>
          <a:prstGeom prst="rect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3192" name="Rectangle 104"/>
          <p:cNvSpPr>
            <a:spLocks noChangeArrowheads="1"/>
          </p:cNvSpPr>
          <p:nvPr/>
        </p:nvSpPr>
        <p:spPr bwMode="auto">
          <a:xfrm>
            <a:off x="4921250" y="2028825"/>
            <a:ext cx="4889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ret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3193" name="Rectangle 105"/>
          <p:cNvSpPr>
            <a:spLocks noChangeArrowheads="1"/>
          </p:cNvSpPr>
          <p:nvPr/>
        </p:nvSpPr>
        <p:spPr bwMode="auto">
          <a:xfrm>
            <a:off x="4191000" y="19812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3194" name="Rectangle 106"/>
          <p:cNvSpPr>
            <a:spLocks noChangeArrowheads="1"/>
          </p:cNvSpPr>
          <p:nvPr/>
        </p:nvSpPr>
        <p:spPr bwMode="auto">
          <a:xfrm>
            <a:off x="4410075" y="2041525"/>
            <a:ext cx="236538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D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3195" name="Rectangle 107"/>
          <p:cNvSpPr>
            <a:spLocks noChangeArrowheads="1"/>
          </p:cNvSpPr>
          <p:nvPr/>
        </p:nvSpPr>
        <p:spPr bwMode="auto">
          <a:xfrm>
            <a:off x="4648200" y="1371600"/>
            <a:ext cx="915988" cy="3063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3196" name="Rectangle 108"/>
          <p:cNvSpPr>
            <a:spLocks noChangeArrowheads="1"/>
          </p:cNvSpPr>
          <p:nvPr/>
        </p:nvSpPr>
        <p:spPr bwMode="auto">
          <a:xfrm>
            <a:off x="4191000" y="13716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3197" name="Rectangle 109"/>
          <p:cNvSpPr>
            <a:spLocks noChangeArrowheads="1"/>
          </p:cNvSpPr>
          <p:nvPr/>
        </p:nvSpPr>
        <p:spPr bwMode="auto">
          <a:xfrm>
            <a:off x="4386263" y="1431925"/>
            <a:ext cx="26035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M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3198" name="Rectangle 110"/>
          <p:cNvSpPr>
            <a:spLocks noChangeArrowheads="1"/>
          </p:cNvSpPr>
          <p:nvPr/>
        </p:nvSpPr>
        <p:spPr bwMode="auto">
          <a:xfrm>
            <a:off x="4343400" y="990600"/>
            <a:ext cx="1220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3199" name="Rectangle 111"/>
          <p:cNvSpPr>
            <a:spLocks noChangeArrowheads="1"/>
          </p:cNvSpPr>
          <p:nvPr/>
        </p:nvSpPr>
        <p:spPr bwMode="auto">
          <a:xfrm>
            <a:off x="4684713" y="1057275"/>
            <a:ext cx="4889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ret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3200" name="Rectangle 112"/>
          <p:cNvSpPr>
            <a:spLocks noChangeArrowheads="1"/>
          </p:cNvSpPr>
          <p:nvPr/>
        </p:nvSpPr>
        <p:spPr bwMode="auto">
          <a:xfrm>
            <a:off x="5108575" y="1038225"/>
            <a:ext cx="20320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1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3203" name="Rectangle 115"/>
          <p:cNvSpPr>
            <a:spLocks noChangeArrowheads="1"/>
          </p:cNvSpPr>
          <p:nvPr/>
        </p:nvSpPr>
        <p:spPr bwMode="auto">
          <a:xfrm>
            <a:off x="5486400" y="16764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3207" name="Rectangle 119"/>
          <p:cNvSpPr>
            <a:spLocks noChangeArrowheads="1"/>
          </p:cNvSpPr>
          <p:nvPr/>
        </p:nvSpPr>
        <p:spPr bwMode="auto">
          <a:xfrm>
            <a:off x="5486400" y="19812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3210" name="Rectangle 122"/>
          <p:cNvSpPr>
            <a:spLocks noChangeArrowheads="1"/>
          </p:cNvSpPr>
          <p:nvPr/>
        </p:nvSpPr>
        <p:spPr bwMode="auto">
          <a:xfrm>
            <a:off x="5486400" y="13716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3217" name="Rectangle 129"/>
          <p:cNvSpPr>
            <a:spLocks noChangeArrowheads="1"/>
          </p:cNvSpPr>
          <p:nvPr/>
        </p:nvSpPr>
        <p:spPr bwMode="auto">
          <a:xfrm>
            <a:off x="5486400" y="16764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3221" name="Rectangle 133"/>
          <p:cNvSpPr>
            <a:spLocks noChangeArrowheads="1"/>
          </p:cNvSpPr>
          <p:nvPr/>
        </p:nvSpPr>
        <p:spPr bwMode="auto">
          <a:xfrm>
            <a:off x="5486400" y="19812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3224" name="Rectangle 136"/>
          <p:cNvSpPr>
            <a:spLocks noChangeArrowheads="1"/>
          </p:cNvSpPr>
          <p:nvPr/>
        </p:nvSpPr>
        <p:spPr bwMode="auto">
          <a:xfrm>
            <a:off x="5486400" y="13716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3263" name="Rectangle 175"/>
          <p:cNvSpPr>
            <a:spLocks noChangeArrowheads="1"/>
          </p:cNvSpPr>
          <p:nvPr/>
        </p:nvSpPr>
        <p:spPr bwMode="auto">
          <a:xfrm>
            <a:off x="1905000" y="2667000"/>
            <a:ext cx="32781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3264" name="Rectangle 176"/>
          <p:cNvSpPr>
            <a:spLocks noChangeArrowheads="1"/>
          </p:cNvSpPr>
          <p:nvPr/>
        </p:nvSpPr>
        <p:spPr bwMode="auto">
          <a:xfrm>
            <a:off x="2922588" y="2362200"/>
            <a:ext cx="1330325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Combination B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grpSp>
        <p:nvGrpSpPr>
          <p:cNvPr id="473268" name="Group 180"/>
          <p:cNvGrpSpPr>
            <a:grpSpLocks/>
          </p:cNvGrpSpPr>
          <p:nvPr/>
        </p:nvGrpSpPr>
        <p:grpSpPr bwMode="auto">
          <a:xfrm>
            <a:off x="1855788" y="2286000"/>
            <a:ext cx="3452812" cy="304800"/>
            <a:chOff x="1169" y="1440"/>
            <a:chExt cx="2175" cy="432"/>
          </a:xfrm>
        </p:grpSpPr>
        <p:sp>
          <p:nvSpPr>
            <p:cNvPr id="473265" name="Freeform 177"/>
            <p:cNvSpPr>
              <a:spLocks/>
            </p:cNvSpPr>
            <p:nvPr/>
          </p:nvSpPr>
          <p:spPr bwMode="auto">
            <a:xfrm>
              <a:off x="1200" y="1500"/>
              <a:ext cx="2112" cy="3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72"/>
                </a:cxn>
                <a:cxn ang="0">
                  <a:pos x="2112" y="372"/>
                </a:cxn>
                <a:cxn ang="0">
                  <a:pos x="2112" y="0"/>
                </a:cxn>
              </a:cxnLst>
              <a:rect l="0" t="0" r="r" b="b"/>
              <a:pathLst>
                <a:path w="2112" h="372">
                  <a:moveTo>
                    <a:pt x="0" y="0"/>
                  </a:moveTo>
                  <a:lnTo>
                    <a:pt x="0" y="372"/>
                  </a:lnTo>
                  <a:lnTo>
                    <a:pt x="2112" y="372"/>
                  </a:lnTo>
                  <a:lnTo>
                    <a:pt x="2112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73266" name="Freeform 178"/>
            <p:cNvSpPr>
              <a:spLocks/>
            </p:cNvSpPr>
            <p:nvPr/>
          </p:nvSpPr>
          <p:spPr bwMode="auto">
            <a:xfrm>
              <a:off x="1169" y="1440"/>
              <a:ext cx="63" cy="63"/>
            </a:xfrm>
            <a:custGeom>
              <a:avLst/>
              <a:gdLst/>
              <a:ahLst/>
              <a:cxnLst>
                <a:cxn ang="0">
                  <a:pos x="63" y="63"/>
                </a:cxn>
                <a:cxn ang="0">
                  <a:pos x="31" y="0"/>
                </a:cxn>
                <a:cxn ang="0">
                  <a:pos x="0" y="63"/>
                </a:cxn>
                <a:cxn ang="0">
                  <a:pos x="63" y="63"/>
                </a:cxn>
              </a:cxnLst>
              <a:rect l="0" t="0" r="r" b="b"/>
              <a:pathLst>
                <a:path w="63" h="63">
                  <a:moveTo>
                    <a:pt x="63" y="63"/>
                  </a:moveTo>
                  <a:lnTo>
                    <a:pt x="31" y="0"/>
                  </a:lnTo>
                  <a:lnTo>
                    <a:pt x="0" y="63"/>
                  </a:lnTo>
                  <a:lnTo>
                    <a:pt x="63" y="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73267" name="Freeform 179"/>
            <p:cNvSpPr>
              <a:spLocks/>
            </p:cNvSpPr>
            <p:nvPr/>
          </p:nvSpPr>
          <p:spPr bwMode="auto">
            <a:xfrm>
              <a:off x="3281" y="1440"/>
              <a:ext cx="63" cy="63"/>
            </a:xfrm>
            <a:custGeom>
              <a:avLst/>
              <a:gdLst/>
              <a:ahLst/>
              <a:cxnLst>
                <a:cxn ang="0">
                  <a:pos x="63" y="63"/>
                </a:cxn>
                <a:cxn ang="0">
                  <a:pos x="31" y="0"/>
                </a:cxn>
                <a:cxn ang="0">
                  <a:pos x="0" y="63"/>
                </a:cxn>
                <a:cxn ang="0">
                  <a:pos x="63" y="63"/>
                </a:cxn>
              </a:cxnLst>
              <a:rect l="0" t="0" r="r" b="b"/>
              <a:pathLst>
                <a:path w="63" h="63">
                  <a:moveTo>
                    <a:pt x="63" y="63"/>
                  </a:moveTo>
                  <a:lnTo>
                    <a:pt x="31" y="0"/>
                  </a:lnTo>
                  <a:lnTo>
                    <a:pt x="0" y="63"/>
                  </a:lnTo>
                  <a:lnTo>
                    <a:pt x="63" y="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</p:grpSp>
      <p:sp>
        <p:nvSpPr>
          <p:cNvPr id="473269" name="Rectangle 181"/>
          <p:cNvSpPr>
            <a:spLocks noChangeArrowheads="1"/>
          </p:cNvSpPr>
          <p:nvPr/>
        </p:nvSpPr>
        <p:spPr bwMode="auto">
          <a:xfrm>
            <a:off x="3276600" y="2286000"/>
            <a:ext cx="1982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graphicFrame>
        <p:nvGraphicFramePr>
          <p:cNvPr id="473311" name="Group 223"/>
          <p:cNvGraphicFramePr>
            <a:graphicFrameLocks noGrp="1"/>
          </p:cNvGraphicFramePr>
          <p:nvPr/>
        </p:nvGraphicFramePr>
        <p:xfrm>
          <a:off x="609600" y="2819400"/>
          <a:ext cx="7689850" cy="1998537"/>
        </p:xfrm>
        <a:graphic>
          <a:graphicData uri="http://schemas.openxmlformats.org/drawingml/2006/table">
            <a:tbl>
              <a:tblPr/>
              <a:tblGrid>
                <a:gridCol w="2363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5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52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Condition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F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M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W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Processing ret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stall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bubble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Load/Use Hazard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stall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stall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bubble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Combination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stall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bubble + stall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bubble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2533993"/>
      </p:ext>
    </p:extLst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Handling Control Combination B</a:t>
            </a:r>
          </a:p>
        </p:txBody>
      </p:sp>
      <p:sp>
        <p:nvSpPr>
          <p:cNvPr id="4751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5105400"/>
            <a:ext cx="8396288" cy="1479550"/>
          </a:xfrm>
        </p:spPr>
        <p:txBody>
          <a:bodyPr/>
          <a:lstStyle/>
          <a:p>
            <a:pPr lvl="1"/>
            <a:r>
              <a:rPr lang="en-US"/>
              <a:t>Load/use hazard should get priority</a:t>
            </a:r>
          </a:p>
          <a:p>
            <a:pPr lvl="1"/>
            <a:r>
              <a:rPr lang="en-US"/>
              <a:t> </a:t>
            </a:r>
            <a:r>
              <a:rPr lang="en-US">
                <a:latin typeface="Courier New" pitchFamily="49" charset="0"/>
              </a:rPr>
              <a:t>ret</a:t>
            </a:r>
            <a:r>
              <a:rPr lang="en-US"/>
              <a:t> instruction should be held in decode stage for additional cycle</a:t>
            </a:r>
          </a:p>
        </p:txBody>
      </p:sp>
      <p:sp>
        <p:nvSpPr>
          <p:cNvPr id="475140" name="Rectangle 4"/>
          <p:cNvSpPr>
            <a:spLocks noChangeArrowheads="1"/>
          </p:cNvSpPr>
          <p:nvPr/>
        </p:nvSpPr>
        <p:spPr bwMode="auto">
          <a:xfrm>
            <a:off x="1447800" y="1676400"/>
            <a:ext cx="915988" cy="306388"/>
          </a:xfrm>
          <a:prstGeom prst="rect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5141" name="Rectangle 5"/>
          <p:cNvSpPr>
            <a:spLocks noChangeArrowheads="1"/>
          </p:cNvSpPr>
          <p:nvPr/>
        </p:nvSpPr>
        <p:spPr bwMode="auto">
          <a:xfrm>
            <a:off x="1679575" y="1720850"/>
            <a:ext cx="541338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Load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5142" name="Rectangle 6"/>
          <p:cNvSpPr>
            <a:spLocks noChangeArrowheads="1"/>
          </p:cNvSpPr>
          <p:nvPr/>
        </p:nvSpPr>
        <p:spPr bwMode="auto">
          <a:xfrm>
            <a:off x="990600" y="16764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5143" name="Rectangle 7"/>
          <p:cNvSpPr>
            <a:spLocks noChangeArrowheads="1"/>
          </p:cNvSpPr>
          <p:nvPr/>
        </p:nvSpPr>
        <p:spPr bwMode="auto">
          <a:xfrm>
            <a:off x="1220788" y="1736725"/>
            <a:ext cx="225425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E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5144" name="Rectangle 8"/>
          <p:cNvSpPr>
            <a:spLocks noChangeArrowheads="1"/>
          </p:cNvSpPr>
          <p:nvPr/>
        </p:nvSpPr>
        <p:spPr bwMode="auto">
          <a:xfrm>
            <a:off x="1447800" y="1981200"/>
            <a:ext cx="915988" cy="306388"/>
          </a:xfrm>
          <a:prstGeom prst="rect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5145" name="Rectangle 9"/>
          <p:cNvSpPr>
            <a:spLocks noChangeArrowheads="1"/>
          </p:cNvSpPr>
          <p:nvPr/>
        </p:nvSpPr>
        <p:spPr bwMode="auto">
          <a:xfrm>
            <a:off x="1724025" y="2025650"/>
            <a:ext cx="45085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Use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5146" name="Rectangle 10"/>
          <p:cNvSpPr>
            <a:spLocks noChangeArrowheads="1"/>
          </p:cNvSpPr>
          <p:nvPr/>
        </p:nvSpPr>
        <p:spPr bwMode="auto">
          <a:xfrm>
            <a:off x="990600" y="19812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5147" name="Rectangle 11"/>
          <p:cNvSpPr>
            <a:spLocks noChangeArrowheads="1"/>
          </p:cNvSpPr>
          <p:nvPr/>
        </p:nvSpPr>
        <p:spPr bwMode="auto">
          <a:xfrm>
            <a:off x="1209675" y="2041525"/>
            <a:ext cx="236538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D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5148" name="Rectangle 12"/>
          <p:cNvSpPr>
            <a:spLocks noChangeArrowheads="1"/>
          </p:cNvSpPr>
          <p:nvPr/>
        </p:nvSpPr>
        <p:spPr bwMode="auto">
          <a:xfrm>
            <a:off x="1447800" y="1371600"/>
            <a:ext cx="915988" cy="3063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5149" name="Rectangle 13"/>
          <p:cNvSpPr>
            <a:spLocks noChangeArrowheads="1"/>
          </p:cNvSpPr>
          <p:nvPr/>
        </p:nvSpPr>
        <p:spPr bwMode="auto">
          <a:xfrm>
            <a:off x="990600" y="13716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5150" name="Rectangle 14"/>
          <p:cNvSpPr>
            <a:spLocks noChangeArrowheads="1"/>
          </p:cNvSpPr>
          <p:nvPr/>
        </p:nvSpPr>
        <p:spPr bwMode="auto">
          <a:xfrm>
            <a:off x="1185863" y="1431925"/>
            <a:ext cx="26035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M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5151" name="Rectangle 15"/>
          <p:cNvSpPr>
            <a:spLocks noChangeArrowheads="1"/>
          </p:cNvSpPr>
          <p:nvPr/>
        </p:nvSpPr>
        <p:spPr bwMode="auto">
          <a:xfrm>
            <a:off x="1143000" y="990600"/>
            <a:ext cx="1220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5152" name="Rectangle 16"/>
          <p:cNvSpPr>
            <a:spLocks noChangeArrowheads="1"/>
          </p:cNvSpPr>
          <p:nvPr/>
        </p:nvSpPr>
        <p:spPr bwMode="auto">
          <a:xfrm>
            <a:off x="1335088" y="1050925"/>
            <a:ext cx="925512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Load/use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5153" name="Rectangle 17"/>
          <p:cNvSpPr>
            <a:spLocks noChangeArrowheads="1"/>
          </p:cNvSpPr>
          <p:nvPr/>
        </p:nvSpPr>
        <p:spPr bwMode="auto">
          <a:xfrm>
            <a:off x="4648200" y="1676400"/>
            <a:ext cx="915988" cy="3063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5154" name="Rectangle 18"/>
          <p:cNvSpPr>
            <a:spLocks noChangeArrowheads="1"/>
          </p:cNvSpPr>
          <p:nvPr/>
        </p:nvSpPr>
        <p:spPr bwMode="auto">
          <a:xfrm>
            <a:off x="4191000" y="16764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5155" name="Rectangle 19"/>
          <p:cNvSpPr>
            <a:spLocks noChangeArrowheads="1"/>
          </p:cNvSpPr>
          <p:nvPr/>
        </p:nvSpPr>
        <p:spPr bwMode="auto">
          <a:xfrm>
            <a:off x="4465638" y="1736725"/>
            <a:ext cx="134937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E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5156" name="Rectangle 20"/>
          <p:cNvSpPr>
            <a:spLocks noChangeArrowheads="1"/>
          </p:cNvSpPr>
          <p:nvPr/>
        </p:nvSpPr>
        <p:spPr bwMode="auto">
          <a:xfrm>
            <a:off x="4648200" y="1981200"/>
            <a:ext cx="915988" cy="306388"/>
          </a:xfrm>
          <a:prstGeom prst="rect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5157" name="Rectangle 21"/>
          <p:cNvSpPr>
            <a:spLocks noChangeArrowheads="1"/>
          </p:cNvSpPr>
          <p:nvPr/>
        </p:nvSpPr>
        <p:spPr bwMode="auto">
          <a:xfrm>
            <a:off x="4981575" y="2028825"/>
            <a:ext cx="366713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ret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5158" name="Rectangle 22"/>
          <p:cNvSpPr>
            <a:spLocks noChangeArrowheads="1"/>
          </p:cNvSpPr>
          <p:nvPr/>
        </p:nvSpPr>
        <p:spPr bwMode="auto">
          <a:xfrm>
            <a:off x="4191000" y="19812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5159" name="Rectangle 23"/>
          <p:cNvSpPr>
            <a:spLocks noChangeArrowheads="1"/>
          </p:cNvSpPr>
          <p:nvPr/>
        </p:nvSpPr>
        <p:spPr bwMode="auto">
          <a:xfrm>
            <a:off x="4454525" y="2041525"/>
            <a:ext cx="146050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D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5160" name="Rectangle 24"/>
          <p:cNvSpPr>
            <a:spLocks noChangeArrowheads="1"/>
          </p:cNvSpPr>
          <p:nvPr/>
        </p:nvSpPr>
        <p:spPr bwMode="auto">
          <a:xfrm>
            <a:off x="4648200" y="1371600"/>
            <a:ext cx="915988" cy="3063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5161" name="Rectangle 25"/>
          <p:cNvSpPr>
            <a:spLocks noChangeArrowheads="1"/>
          </p:cNvSpPr>
          <p:nvPr/>
        </p:nvSpPr>
        <p:spPr bwMode="auto">
          <a:xfrm>
            <a:off x="4191000" y="13716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5162" name="Rectangle 26"/>
          <p:cNvSpPr>
            <a:spLocks noChangeArrowheads="1"/>
          </p:cNvSpPr>
          <p:nvPr/>
        </p:nvSpPr>
        <p:spPr bwMode="auto">
          <a:xfrm>
            <a:off x="4430713" y="1431925"/>
            <a:ext cx="16986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M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5163" name="Rectangle 27"/>
          <p:cNvSpPr>
            <a:spLocks noChangeArrowheads="1"/>
          </p:cNvSpPr>
          <p:nvPr/>
        </p:nvSpPr>
        <p:spPr bwMode="auto">
          <a:xfrm>
            <a:off x="4343400" y="990600"/>
            <a:ext cx="1220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5164" name="Rectangle 28"/>
          <p:cNvSpPr>
            <a:spLocks noChangeArrowheads="1"/>
          </p:cNvSpPr>
          <p:nvPr/>
        </p:nvSpPr>
        <p:spPr bwMode="auto">
          <a:xfrm>
            <a:off x="4745038" y="1057275"/>
            <a:ext cx="366712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ret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5165" name="Rectangle 29"/>
          <p:cNvSpPr>
            <a:spLocks noChangeArrowheads="1"/>
          </p:cNvSpPr>
          <p:nvPr/>
        </p:nvSpPr>
        <p:spPr bwMode="auto">
          <a:xfrm>
            <a:off x="5153025" y="1038225"/>
            <a:ext cx="112713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1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5166" name="Rectangle 30"/>
          <p:cNvSpPr>
            <a:spLocks noChangeArrowheads="1"/>
          </p:cNvSpPr>
          <p:nvPr/>
        </p:nvSpPr>
        <p:spPr bwMode="auto">
          <a:xfrm>
            <a:off x="5486400" y="16764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5167" name="Rectangle 31"/>
          <p:cNvSpPr>
            <a:spLocks noChangeArrowheads="1"/>
          </p:cNvSpPr>
          <p:nvPr/>
        </p:nvSpPr>
        <p:spPr bwMode="auto">
          <a:xfrm>
            <a:off x="5486400" y="19812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5168" name="Rectangle 32"/>
          <p:cNvSpPr>
            <a:spLocks noChangeArrowheads="1"/>
          </p:cNvSpPr>
          <p:nvPr/>
        </p:nvSpPr>
        <p:spPr bwMode="auto">
          <a:xfrm>
            <a:off x="5486400" y="13716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5169" name="Rectangle 33"/>
          <p:cNvSpPr>
            <a:spLocks noChangeArrowheads="1"/>
          </p:cNvSpPr>
          <p:nvPr/>
        </p:nvSpPr>
        <p:spPr bwMode="auto">
          <a:xfrm>
            <a:off x="4648200" y="1676400"/>
            <a:ext cx="915988" cy="3063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5170" name="Rectangle 34"/>
          <p:cNvSpPr>
            <a:spLocks noChangeArrowheads="1"/>
          </p:cNvSpPr>
          <p:nvPr/>
        </p:nvSpPr>
        <p:spPr bwMode="auto">
          <a:xfrm>
            <a:off x="4191000" y="16764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5171" name="Rectangle 35"/>
          <p:cNvSpPr>
            <a:spLocks noChangeArrowheads="1"/>
          </p:cNvSpPr>
          <p:nvPr/>
        </p:nvSpPr>
        <p:spPr bwMode="auto">
          <a:xfrm>
            <a:off x="4421188" y="1736725"/>
            <a:ext cx="225425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E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5172" name="Rectangle 36"/>
          <p:cNvSpPr>
            <a:spLocks noChangeArrowheads="1"/>
          </p:cNvSpPr>
          <p:nvPr/>
        </p:nvSpPr>
        <p:spPr bwMode="auto">
          <a:xfrm>
            <a:off x="4648200" y="1981200"/>
            <a:ext cx="915988" cy="306388"/>
          </a:xfrm>
          <a:prstGeom prst="rect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5173" name="Rectangle 37"/>
          <p:cNvSpPr>
            <a:spLocks noChangeArrowheads="1"/>
          </p:cNvSpPr>
          <p:nvPr/>
        </p:nvSpPr>
        <p:spPr bwMode="auto">
          <a:xfrm>
            <a:off x="4921250" y="2028825"/>
            <a:ext cx="4889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ret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5174" name="Rectangle 38"/>
          <p:cNvSpPr>
            <a:spLocks noChangeArrowheads="1"/>
          </p:cNvSpPr>
          <p:nvPr/>
        </p:nvSpPr>
        <p:spPr bwMode="auto">
          <a:xfrm>
            <a:off x="4191000" y="19812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5175" name="Rectangle 39"/>
          <p:cNvSpPr>
            <a:spLocks noChangeArrowheads="1"/>
          </p:cNvSpPr>
          <p:nvPr/>
        </p:nvSpPr>
        <p:spPr bwMode="auto">
          <a:xfrm>
            <a:off x="4410075" y="2041525"/>
            <a:ext cx="236538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D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5176" name="Rectangle 40"/>
          <p:cNvSpPr>
            <a:spLocks noChangeArrowheads="1"/>
          </p:cNvSpPr>
          <p:nvPr/>
        </p:nvSpPr>
        <p:spPr bwMode="auto">
          <a:xfrm>
            <a:off x="4648200" y="1371600"/>
            <a:ext cx="915988" cy="3063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5177" name="Rectangle 41"/>
          <p:cNvSpPr>
            <a:spLocks noChangeArrowheads="1"/>
          </p:cNvSpPr>
          <p:nvPr/>
        </p:nvSpPr>
        <p:spPr bwMode="auto">
          <a:xfrm>
            <a:off x="4191000" y="13716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5178" name="Rectangle 42"/>
          <p:cNvSpPr>
            <a:spLocks noChangeArrowheads="1"/>
          </p:cNvSpPr>
          <p:nvPr/>
        </p:nvSpPr>
        <p:spPr bwMode="auto">
          <a:xfrm>
            <a:off x="4386263" y="1431925"/>
            <a:ext cx="26035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M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5179" name="Rectangle 43"/>
          <p:cNvSpPr>
            <a:spLocks noChangeArrowheads="1"/>
          </p:cNvSpPr>
          <p:nvPr/>
        </p:nvSpPr>
        <p:spPr bwMode="auto">
          <a:xfrm>
            <a:off x="4343400" y="990600"/>
            <a:ext cx="1220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5180" name="Rectangle 44"/>
          <p:cNvSpPr>
            <a:spLocks noChangeArrowheads="1"/>
          </p:cNvSpPr>
          <p:nvPr/>
        </p:nvSpPr>
        <p:spPr bwMode="auto">
          <a:xfrm>
            <a:off x="4684713" y="1057275"/>
            <a:ext cx="4889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ret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5181" name="Rectangle 45"/>
          <p:cNvSpPr>
            <a:spLocks noChangeArrowheads="1"/>
          </p:cNvSpPr>
          <p:nvPr/>
        </p:nvSpPr>
        <p:spPr bwMode="auto">
          <a:xfrm>
            <a:off x="5108575" y="1038225"/>
            <a:ext cx="20320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1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5182" name="Rectangle 46"/>
          <p:cNvSpPr>
            <a:spLocks noChangeArrowheads="1"/>
          </p:cNvSpPr>
          <p:nvPr/>
        </p:nvSpPr>
        <p:spPr bwMode="auto">
          <a:xfrm>
            <a:off x="4648200" y="1676400"/>
            <a:ext cx="915988" cy="3063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5183" name="Rectangle 47"/>
          <p:cNvSpPr>
            <a:spLocks noChangeArrowheads="1"/>
          </p:cNvSpPr>
          <p:nvPr/>
        </p:nvSpPr>
        <p:spPr bwMode="auto">
          <a:xfrm>
            <a:off x="4191000" y="16764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5184" name="Rectangle 48"/>
          <p:cNvSpPr>
            <a:spLocks noChangeArrowheads="1"/>
          </p:cNvSpPr>
          <p:nvPr/>
        </p:nvSpPr>
        <p:spPr bwMode="auto">
          <a:xfrm>
            <a:off x="4421188" y="1736725"/>
            <a:ext cx="225425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E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5185" name="Rectangle 49"/>
          <p:cNvSpPr>
            <a:spLocks noChangeArrowheads="1"/>
          </p:cNvSpPr>
          <p:nvPr/>
        </p:nvSpPr>
        <p:spPr bwMode="auto">
          <a:xfrm>
            <a:off x="4648200" y="1981200"/>
            <a:ext cx="915988" cy="306388"/>
          </a:xfrm>
          <a:prstGeom prst="rect">
            <a:avLst/>
          </a:prstGeom>
          <a:solidFill>
            <a:srgbClr val="CC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5186" name="Rectangle 50"/>
          <p:cNvSpPr>
            <a:spLocks noChangeArrowheads="1"/>
          </p:cNvSpPr>
          <p:nvPr/>
        </p:nvSpPr>
        <p:spPr bwMode="auto">
          <a:xfrm>
            <a:off x="4921250" y="2028825"/>
            <a:ext cx="4889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ret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5187" name="Rectangle 51"/>
          <p:cNvSpPr>
            <a:spLocks noChangeArrowheads="1"/>
          </p:cNvSpPr>
          <p:nvPr/>
        </p:nvSpPr>
        <p:spPr bwMode="auto">
          <a:xfrm>
            <a:off x="4191000" y="19812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5188" name="Rectangle 52"/>
          <p:cNvSpPr>
            <a:spLocks noChangeArrowheads="1"/>
          </p:cNvSpPr>
          <p:nvPr/>
        </p:nvSpPr>
        <p:spPr bwMode="auto">
          <a:xfrm>
            <a:off x="4410075" y="2041525"/>
            <a:ext cx="236538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D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5189" name="Rectangle 53"/>
          <p:cNvSpPr>
            <a:spLocks noChangeArrowheads="1"/>
          </p:cNvSpPr>
          <p:nvPr/>
        </p:nvSpPr>
        <p:spPr bwMode="auto">
          <a:xfrm>
            <a:off x="4648200" y="1371600"/>
            <a:ext cx="915988" cy="3063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5190" name="Rectangle 54"/>
          <p:cNvSpPr>
            <a:spLocks noChangeArrowheads="1"/>
          </p:cNvSpPr>
          <p:nvPr/>
        </p:nvSpPr>
        <p:spPr bwMode="auto">
          <a:xfrm>
            <a:off x="4191000" y="13716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5191" name="Rectangle 55"/>
          <p:cNvSpPr>
            <a:spLocks noChangeArrowheads="1"/>
          </p:cNvSpPr>
          <p:nvPr/>
        </p:nvSpPr>
        <p:spPr bwMode="auto">
          <a:xfrm>
            <a:off x="4386263" y="1431925"/>
            <a:ext cx="26035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M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5192" name="Rectangle 56"/>
          <p:cNvSpPr>
            <a:spLocks noChangeArrowheads="1"/>
          </p:cNvSpPr>
          <p:nvPr/>
        </p:nvSpPr>
        <p:spPr bwMode="auto">
          <a:xfrm>
            <a:off x="4343400" y="990600"/>
            <a:ext cx="1220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5193" name="Rectangle 57"/>
          <p:cNvSpPr>
            <a:spLocks noChangeArrowheads="1"/>
          </p:cNvSpPr>
          <p:nvPr/>
        </p:nvSpPr>
        <p:spPr bwMode="auto">
          <a:xfrm>
            <a:off x="4684713" y="1057275"/>
            <a:ext cx="4889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ret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5194" name="Rectangle 58"/>
          <p:cNvSpPr>
            <a:spLocks noChangeArrowheads="1"/>
          </p:cNvSpPr>
          <p:nvPr/>
        </p:nvSpPr>
        <p:spPr bwMode="auto">
          <a:xfrm>
            <a:off x="5108575" y="1038225"/>
            <a:ext cx="203200" cy="27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1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5195" name="Rectangle 59"/>
          <p:cNvSpPr>
            <a:spLocks noChangeArrowheads="1"/>
          </p:cNvSpPr>
          <p:nvPr/>
        </p:nvSpPr>
        <p:spPr bwMode="auto">
          <a:xfrm>
            <a:off x="5486400" y="16764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5196" name="Rectangle 60"/>
          <p:cNvSpPr>
            <a:spLocks noChangeArrowheads="1"/>
          </p:cNvSpPr>
          <p:nvPr/>
        </p:nvSpPr>
        <p:spPr bwMode="auto">
          <a:xfrm>
            <a:off x="5486400" y="19812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5197" name="Rectangle 61"/>
          <p:cNvSpPr>
            <a:spLocks noChangeArrowheads="1"/>
          </p:cNvSpPr>
          <p:nvPr/>
        </p:nvSpPr>
        <p:spPr bwMode="auto">
          <a:xfrm>
            <a:off x="5486400" y="13716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5198" name="Rectangle 62"/>
          <p:cNvSpPr>
            <a:spLocks noChangeArrowheads="1"/>
          </p:cNvSpPr>
          <p:nvPr/>
        </p:nvSpPr>
        <p:spPr bwMode="auto">
          <a:xfrm>
            <a:off x="5486400" y="16764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5199" name="Rectangle 63"/>
          <p:cNvSpPr>
            <a:spLocks noChangeArrowheads="1"/>
          </p:cNvSpPr>
          <p:nvPr/>
        </p:nvSpPr>
        <p:spPr bwMode="auto">
          <a:xfrm>
            <a:off x="5486400" y="19812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5200" name="Rectangle 64"/>
          <p:cNvSpPr>
            <a:spLocks noChangeArrowheads="1"/>
          </p:cNvSpPr>
          <p:nvPr/>
        </p:nvSpPr>
        <p:spPr bwMode="auto">
          <a:xfrm>
            <a:off x="5486400" y="1371600"/>
            <a:ext cx="458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5201" name="Rectangle 65"/>
          <p:cNvSpPr>
            <a:spLocks noChangeArrowheads="1"/>
          </p:cNvSpPr>
          <p:nvPr/>
        </p:nvSpPr>
        <p:spPr bwMode="auto">
          <a:xfrm>
            <a:off x="1905000" y="2667000"/>
            <a:ext cx="32781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sp>
        <p:nvSpPr>
          <p:cNvPr id="475202" name="Rectangle 66"/>
          <p:cNvSpPr>
            <a:spLocks noChangeArrowheads="1"/>
          </p:cNvSpPr>
          <p:nvPr/>
        </p:nvSpPr>
        <p:spPr bwMode="auto">
          <a:xfrm>
            <a:off x="2922588" y="2362200"/>
            <a:ext cx="1330325" cy="22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rPr>
              <a:t>Combination B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grpSp>
        <p:nvGrpSpPr>
          <p:cNvPr id="475203" name="Group 67"/>
          <p:cNvGrpSpPr>
            <a:grpSpLocks/>
          </p:cNvGrpSpPr>
          <p:nvPr/>
        </p:nvGrpSpPr>
        <p:grpSpPr bwMode="auto">
          <a:xfrm>
            <a:off x="1855788" y="2286000"/>
            <a:ext cx="3452812" cy="304800"/>
            <a:chOff x="1169" y="1440"/>
            <a:chExt cx="2175" cy="432"/>
          </a:xfrm>
        </p:grpSpPr>
        <p:sp>
          <p:nvSpPr>
            <p:cNvPr id="475204" name="Freeform 68"/>
            <p:cNvSpPr>
              <a:spLocks/>
            </p:cNvSpPr>
            <p:nvPr/>
          </p:nvSpPr>
          <p:spPr bwMode="auto">
            <a:xfrm>
              <a:off x="1200" y="1500"/>
              <a:ext cx="2112" cy="3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72"/>
                </a:cxn>
                <a:cxn ang="0">
                  <a:pos x="2112" y="372"/>
                </a:cxn>
                <a:cxn ang="0">
                  <a:pos x="2112" y="0"/>
                </a:cxn>
              </a:cxnLst>
              <a:rect l="0" t="0" r="r" b="b"/>
              <a:pathLst>
                <a:path w="2112" h="372">
                  <a:moveTo>
                    <a:pt x="0" y="0"/>
                  </a:moveTo>
                  <a:lnTo>
                    <a:pt x="0" y="372"/>
                  </a:lnTo>
                  <a:lnTo>
                    <a:pt x="2112" y="372"/>
                  </a:lnTo>
                  <a:lnTo>
                    <a:pt x="2112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75205" name="Freeform 69"/>
            <p:cNvSpPr>
              <a:spLocks/>
            </p:cNvSpPr>
            <p:nvPr/>
          </p:nvSpPr>
          <p:spPr bwMode="auto">
            <a:xfrm>
              <a:off x="1169" y="1440"/>
              <a:ext cx="63" cy="63"/>
            </a:xfrm>
            <a:custGeom>
              <a:avLst/>
              <a:gdLst/>
              <a:ahLst/>
              <a:cxnLst>
                <a:cxn ang="0">
                  <a:pos x="63" y="63"/>
                </a:cxn>
                <a:cxn ang="0">
                  <a:pos x="31" y="0"/>
                </a:cxn>
                <a:cxn ang="0">
                  <a:pos x="0" y="63"/>
                </a:cxn>
                <a:cxn ang="0">
                  <a:pos x="63" y="63"/>
                </a:cxn>
              </a:cxnLst>
              <a:rect l="0" t="0" r="r" b="b"/>
              <a:pathLst>
                <a:path w="63" h="63">
                  <a:moveTo>
                    <a:pt x="63" y="63"/>
                  </a:moveTo>
                  <a:lnTo>
                    <a:pt x="31" y="0"/>
                  </a:lnTo>
                  <a:lnTo>
                    <a:pt x="0" y="63"/>
                  </a:lnTo>
                  <a:lnTo>
                    <a:pt x="63" y="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  <p:sp>
          <p:nvSpPr>
            <p:cNvPr id="475206" name="Freeform 70"/>
            <p:cNvSpPr>
              <a:spLocks/>
            </p:cNvSpPr>
            <p:nvPr/>
          </p:nvSpPr>
          <p:spPr bwMode="auto">
            <a:xfrm>
              <a:off x="3281" y="1440"/>
              <a:ext cx="63" cy="63"/>
            </a:xfrm>
            <a:custGeom>
              <a:avLst/>
              <a:gdLst/>
              <a:ahLst/>
              <a:cxnLst>
                <a:cxn ang="0">
                  <a:pos x="63" y="63"/>
                </a:cxn>
                <a:cxn ang="0">
                  <a:pos x="31" y="0"/>
                </a:cxn>
                <a:cxn ang="0">
                  <a:pos x="0" y="63"/>
                </a:cxn>
                <a:cxn ang="0">
                  <a:pos x="63" y="63"/>
                </a:cxn>
              </a:cxnLst>
              <a:rect l="0" t="0" r="r" b="b"/>
              <a:pathLst>
                <a:path w="63" h="63">
                  <a:moveTo>
                    <a:pt x="63" y="63"/>
                  </a:moveTo>
                  <a:lnTo>
                    <a:pt x="31" y="0"/>
                  </a:lnTo>
                  <a:lnTo>
                    <a:pt x="0" y="63"/>
                  </a:lnTo>
                  <a:lnTo>
                    <a:pt x="63" y="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Helvetica" pitchFamily="34" charset="0"/>
                <a:ea typeface="+mn-ea"/>
                <a:cs typeface="+mn-cs"/>
              </a:endParaRPr>
            </a:p>
          </p:txBody>
        </p:sp>
      </p:grpSp>
      <p:sp>
        <p:nvSpPr>
          <p:cNvPr id="475207" name="Rectangle 71"/>
          <p:cNvSpPr>
            <a:spLocks noChangeArrowheads="1"/>
          </p:cNvSpPr>
          <p:nvPr/>
        </p:nvSpPr>
        <p:spPr bwMode="auto">
          <a:xfrm>
            <a:off x="3276600" y="2286000"/>
            <a:ext cx="1982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Helvetica" pitchFamily="34" charset="0"/>
              <a:ea typeface="+mn-ea"/>
              <a:cs typeface="+mn-cs"/>
            </a:endParaRPr>
          </a:p>
        </p:txBody>
      </p:sp>
      <p:graphicFrame>
        <p:nvGraphicFramePr>
          <p:cNvPr id="475245" name="Group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981038"/>
              </p:ext>
            </p:extLst>
          </p:nvPr>
        </p:nvGraphicFramePr>
        <p:xfrm>
          <a:off x="609600" y="3173413"/>
          <a:ext cx="7689850" cy="1855789"/>
        </p:xfrm>
        <a:graphic>
          <a:graphicData uri="http://schemas.openxmlformats.org/drawingml/2006/table">
            <a:tbl>
              <a:tblPr firstRow="1"/>
              <a:tblGrid>
                <a:gridCol w="2363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5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52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Condition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F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M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W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Processing ret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stall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bubble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Load/Use Hazard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stall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stall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bubble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Combination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stall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stall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bubble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68225"/>
      </p:ext>
    </p:extLst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Corrected Pipeline Control Logic</a:t>
            </a:r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5105400"/>
            <a:ext cx="8396288" cy="1479550"/>
          </a:xfrm>
        </p:spPr>
        <p:txBody>
          <a:bodyPr/>
          <a:lstStyle/>
          <a:p>
            <a:pPr lvl="1"/>
            <a:r>
              <a:rPr lang="en-US"/>
              <a:t>Load/use hazard should get priority</a:t>
            </a:r>
          </a:p>
          <a:p>
            <a:pPr lvl="1"/>
            <a:r>
              <a:rPr lang="en-US"/>
              <a:t> </a:t>
            </a:r>
            <a:r>
              <a:rPr lang="en-US">
                <a:latin typeface="Courier New" pitchFamily="49" charset="0"/>
              </a:rPr>
              <a:t>ret</a:t>
            </a:r>
            <a:r>
              <a:rPr lang="en-US"/>
              <a:t> instruction should be held in decode stage for additional cycle</a:t>
            </a:r>
          </a:p>
        </p:txBody>
      </p:sp>
      <p:graphicFrame>
        <p:nvGraphicFramePr>
          <p:cNvPr id="476232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72314"/>
              </p:ext>
            </p:extLst>
          </p:nvPr>
        </p:nvGraphicFramePr>
        <p:xfrm>
          <a:off x="609600" y="3173413"/>
          <a:ext cx="7689850" cy="1855789"/>
        </p:xfrm>
        <a:graphic>
          <a:graphicData uri="http://schemas.openxmlformats.org/drawingml/2006/table">
            <a:tbl>
              <a:tblPr firstRow="1"/>
              <a:tblGrid>
                <a:gridCol w="2363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52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5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5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52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Condition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F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D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M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Helvetica" pitchFamily="34" charset="0"/>
                        </a:rPr>
                        <a:t>W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Processing ret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stall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bubble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Load/Use Hazard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stall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stall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bubble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Combination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stall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stall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bubble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Helvetica" pitchFamily="34" charset="0"/>
                        </a:rPr>
                        <a:t>normal</a:t>
                      </a:r>
                    </a:p>
                  </a:txBody>
                  <a:tcPr marL="45720" marR="457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76269" name="Text Box 109"/>
          <p:cNvSpPr txBox="1">
            <a:spLocks noChangeArrowheads="1"/>
          </p:cNvSpPr>
          <p:nvPr/>
        </p:nvSpPr>
        <p:spPr bwMode="auto">
          <a:xfrm>
            <a:off x="533400" y="990600"/>
            <a:ext cx="8445500" cy="2292350"/>
          </a:xfrm>
          <a:prstGeom prst="rect">
            <a:avLst/>
          </a:prstGeom>
          <a:noFill/>
          <a:ln w="19050">
            <a:noFill/>
            <a:miter lim="800000"/>
            <a:headEnd/>
            <a:tailEnd type="none" w="sm" len="sm"/>
          </a:ln>
          <a:effectLst/>
        </p:spPr>
        <p:txBody>
          <a:bodyPr lIns="45720" rIns="4572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bool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D_bubble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=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#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Mispredicted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branch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(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E_icode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== IJXX &amp;&amp; !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e_Cnd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) ||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# Stalling at fetch while ret passes through pipeline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 IRET in {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D_icode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E_icode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M_icode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  </a:t>
            </a: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# but not condition for a load/use hazard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  &amp;&amp; !(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E_icode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in { IMRMOVQ, IPOPQ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           &amp;&amp;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E_dstM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in {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d_srcA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,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d_srcB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});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1500" algn="l"/>
              </a:tabLst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18801591"/>
      </p:ext>
    </p:extLst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Part 1: Summary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Concept</a:t>
            </a:r>
          </a:p>
          <a:p>
            <a:pPr lvl="1"/>
            <a:r>
              <a:rPr lang="en-US"/>
              <a:t>Break instruction execution into 5 stages</a:t>
            </a:r>
          </a:p>
          <a:p>
            <a:pPr lvl="1"/>
            <a:r>
              <a:rPr lang="en-US"/>
              <a:t>Run instructions through in pipelined mode</a:t>
            </a:r>
          </a:p>
          <a:p>
            <a:r>
              <a:rPr lang="en-US"/>
              <a:t>Limitations</a:t>
            </a:r>
          </a:p>
          <a:p>
            <a:pPr lvl="1"/>
            <a:r>
              <a:rPr lang="en-US"/>
              <a:t>Can’t handle dependencies between instructions when instructions follow too closely</a:t>
            </a:r>
          </a:p>
          <a:p>
            <a:pPr lvl="1"/>
            <a:r>
              <a:rPr lang="en-US"/>
              <a:t>Data dependencies</a:t>
            </a:r>
          </a:p>
          <a:p>
            <a:pPr lvl="2"/>
            <a:r>
              <a:rPr lang="en-US"/>
              <a:t>One instruction writes register, later one reads it</a:t>
            </a:r>
          </a:p>
          <a:p>
            <a:pPr lvl="1"/>
            <a:r>
              <a:rPr lang="en-US"/>
              <a:t>Control dependency</a:t>
            </a:r>
          </a:p>
          <a:p>
            <a:pPr lvl="2"/>
            <a:r>
              <a:rPr lang="en-US"/>
              <a:t>Instruction sets PC in way that pipeline did not predict correctly</a:t>
            </a:r>
          </a:p>
          <a:p>
            <a:pPr lvl="2"/>
            <a:r>
              <a:rPr lang="en-US"/>
              <a:t>Mispredicted branch and return</a:t>
            </a:r>
          </a:p>
          <a:p>
            <a:r>
              <a:rPr lang="en-US"/>
              <a:t>Fixing the Pipeline</a:t>
            </a:r>
          </a:p>
          <a:p>
            <a:pPr lvl="1"/>
            <a:r>
              <a:rPr lang="en-US"/>
              <a:t>We’ll do that next time</a:t>
            </a:r>
          </a:p>
        </p:txBody>
      </p:sp>
    </p:spTree>
    <p:extLst>
      <p:ext uri="{BB962C8B-B14F-4D97-AF65-F5344CB8AC3E}">
        <p14:creationId xmlns:p14="http://schemas.microsoft.com/office/powerpoint/2010/main" val="3331680258"/>
      </p:ext>
    </p:extLst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</a:t>
            </a:r>
            <a:r>
              <a:rPr lang="en-US" altLang="zh-CN" dirty="0"/>
              <a:t>Part 2: </a:t>
            </a:r>
            <a:r>
              <a:rPr lang="en-US" dirty="0"/>
              <a:t>Summary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Data Hazards</a:t>
            </a:r>
          </a:p>
          <a:p>
            <a:pPr lvl="1"/>
            <a:r>
              <a:rPr lang="en-US"/>
              <a:t>Most handled by forwarding</a:t>
            </a:r>
          </a:p>
          <a:p>
            <a:pPr lvl="2"/>
            <a:r>
              <a:rPr lang="en-US"/>
              <a:t>No performance penalty</a:t>
            </a:r>
          </a:p>
          <a:p>
            <a:pPr lvl="1"/>
            <a:r>
              <a:rPr lang="en-US"/>
              <a:t>Load/use hazard requires one cycle stall</a:t>
            </a:r>
          </a:p>
          <a:p>
            <a:r>
              <a:rPr lang="en-US"/>
              <a:t>Control Hazards</a:t>
            </a:r>
          </a:p>
          <a:p>
            <a:pPr lvl="1"/>
            <a:r>
              <a:rPr lang="en-US"/>
              <a:t>Cancel instructions when detect mispredicted branch</a:t>
            </a:r>
          </a:p>
          <a:p>
            <a:pPr lvl="2"/>
            <a:r>
              <a:rPr lang="en-US"/>
              <a:t>Two clock cycles wasted</a:t>
            </a:r>
          </a:p>
          <a:p>
            <a:pPr lvl="1"/>
            <a:r>
              <a:rPr lang="en-US"/>
              <a:t>Stall fetch stage while </a:t>
            </a:r>
            <a:r>
              <a:rPr lang="en-US">
                <a:latin typeface="Courier New" pitchFamily="49" charset="0"/>
              </a:rPr>
              <a:t>ret</a:t>
            </a:r>
            <a:r>
              <a:rPr lang="en-US"/>
              <a:t> passes through pipeline</a:t>
            </a:r>
          </a:p>
          <a:p>
            <a:pPr lvl="2"/>
            <a:r>
              <a:rPr lang="en-US"/>
              <a:t>Three clock cycles wasted</a:t>
            </a:r>
          </a:p>
          <a:p>
            <a:r>
              <a:rPr lang="en-US"/>
              <a:t>Control Combinations</a:t>
            </a:r>
          </a:p>
          <a:p>
            <a:pPr lvl="1"/>
            <a:r>
              <a:rPr lang="en-US"/>
              <a:t>Must analyze carefully</a:t>
            </a:r>
          </a:p>
          <a:p>
            <a:pPr lvl="1"/>
            <a:r>
              <a:rPr lang="en-US"/>
              <a:t>First version had subtle bug</a:t>
            </a:r>
          </a:p>
          <a:p>
            <a:pPr lvl="2"/>
            <a:r>
              <a:rPr lang="en-US"/>
              <a:t>Only arises with unusual instruction combination</a:t>
            </a:r>
          </a:p>
        </p:txBody>
      </p:sp>
    </p:spTree>
    <p:extLst>
      <p:ext uri="{BB962C8B-B14F-4D97-AF65-F5344CB8AC3E}">
        <p14:creationId xmlns:p14="http://schemas.microsoft.com/office/powerpoint/2010/main" val="169570478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Operating a Pipeline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0" y="1219200"/>
            <a:ext cx="8077200" cy="2168525"/>
            <a:chOff x="968" y="2430"/>
            <a:chExt cx="2688" cy="1366"/>
          </a:xfrm>
        </p:grpSpPr>
        <p:sp>
          <p:nvSpPr>
            <p:cNvPr id="406532" name="Rectangle 4"/>
            <p:cNvSpPr>
              <a:spLocks noChangeArrowheads="1"/>
            </p:cNvSpPr>
            <p:nvPr/>
          </p:nvSpPr>
          <p:spPr bwMode="auto">
            <a:xfrm>
              <a:off x="2312" y="3586"/>
              <a:ext cx="210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Time</a:t>
              </a:r>
            </a:p>
          </p:txBody>
        </p:sp>
        <p:sp>
          <p:nvSpPr>
            <p:cNvPr id="406533" name="Rectangle 5"/>
            <p:cNvSpPr>
              <a:spLocks noChangeArrowheads="1"/>
            </p:cNvSpPr>
            <p:nvPr/>
          </p:nvSpPr>
          <p:spPr bwMode="auto">
            <a:xfrm>
              <a:off x="968" y="2670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OP1</a:t>
              </a:r>
            </a:p>
          </p:txBody>
        </p:sp>
        <p:sp>
          <p:nvSpPr>
            <p:cNvPr id="406534" name="Rectangle 6"/>
            <p:cNvSpPr>
              <a:spLocks noChangeArrowheads="1"/>
            </p:cNvSpPr>
            <p:nvPr/>
          </p:nvSpPr>
          <p:spPr bwMode="auto">
            <a:xfrm>
              <a:off x="968" y="2862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OP2</a:t>
              </a:r>
            </a:p>
          </p:txBody>
        </p:sp>
        <p:sp>
          <p:nvSpPr>
            <p:cNvPr id="406535" name="Rectangle 7"/>
            <p:cNvSpPr>
              <a:spLocks noChangeArrowheads="1"/>
            </p:cNvSpPr>
            <p:nvPr/>
          </p:nvSpPr>
          <p:spPr bwMode="auto">
            <a:xfrm>
              <a:off x="968" y="3054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OP3</a:t>
              </a:r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1544" y="2674"/>
              <a:ext cx="1152" cy="192"/>
              <a:chOff x="768" y="2400"/>
              <a:chExt cx="1152" cy="192"/>
            </a:xfrm>
          </p:grpSpPr>
          <p:sp>
            <p:nvSpPr>
              <p:cNvPr id="406537" name="Rectangle 9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384" cy="192"/>
              </a:xfrm>
              <a:prstGeom prst="rect">
                <a:avLst/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A</a:t>
                </a:r>
              </a:p>
            </p:txBody>
          </p:sp>
          <p:sp>
            <p:nvSpPr>
              <p:cNvPr id="406538" name="Rectangle 10"/>
              <p:cNvSpPr>
                <a:spLocks noChangeArrowheads="1"/>
              </p:cNvSpPr>
              <p:nvPr/>
            </p:nvSpPr>
            <p:spPr bwMode="auto">
              <a:xfrm>
                <a:off x="1152" y="2400"/>
                <a:ext cx="384" cy="192"/>
              </a:xfrm>
              <a:prstGeom prst="rect">
                <a:avLst/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B</a:t>
                </a:r>
              </a:p>
            </p:txBody>
          </p:sp>
          <p:sp>
            <p:nvSpPr>
              <p:cNvPr id="406539" name="Rectangle 11"/>
              <p:cNvSpPr>
                <a:spLocks noChangeArrowheads="1"/>
              </p:cNvSpPr>
              <p:nvPr/>
            </p:nvSpPr>
            <p:spPr bwMode="auto">
              <a:xfrm>
                <a:off x="1536" y="2400"/>
                <a:ext cx="384" cy="192"/>
              </a:xfrm>
              <a:prstGeom prst="rect">
                <a:avLst/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C</a:t>
                </a:r>
              </a:p>
            </p:txBody>
          </p:sp>
        </p:grpSp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1928" y="2866"/>
              <a:ext cx="1152" cy="192"/>
              <a:chOff x="768" y="2400"/>
              <a:chExt cx="1152" cy="192"/>
            </a:xfrm>
          </p:grpSpPr>
          <p:sp>
            <p:nvSpPr>
              <p:cNvPr id="406541" name="Rectangle 13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A</a:t>
                </a:r>
              </a:p>
            </p:txBody>
          </p:sp>
          <p:sp>
            <p:nvSpPr>
              <p:cNvPr id="406542" name="Rectangle 14"/>
              <p:cNvSpPr>
                <a:spLocks noChangeArrowheads="1"/>
              </p:cNvSpPr>
              <p:nvPr/>
            </p:nvSpPr>
            <p:spPr bwMode="auto">
              <a:xfrm>
                <a:off x="1152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B</a:t>
                </a:r>
              </a:p>
            </p:txBody>
          </p:sp>
          <p:sp>
            <p:nvSpPr>
              <p:cNvPr id="406543" name="Rectangle 15"/>
              <p:cNvSpPr>
                <a:spLocks noChangeArrowheads="1"/>
              </p:cNvSpPr>
              <p:nvPr/>
            </p:nvSpPr>
            <p:spPr bwMode="auto">
              <a:xfrm>
                <a:off x="1536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C</a:t>
                </a:r>
              </a:p>
            </p:txBody>
          </p:sp>
        </p:grpSp>
        <p:grpSp>
          <p:nvGrpSpPr>
            <p:cNvPr id="5" name="Group 16"/>
            <p:cNvGrpSpPr>
              <a:grpSpLocks/>
            </p:cNvGrpSpPr>
            <p:nvPr/>
          </p:nvGrpSpPr>
          <p:grpSpPr bwMode="auto">
            <a:xfrm>
              <a:off x="2312" y="3058"/>
              <a:ext cx="1152" cy="192"/>
              <a:chOff x="768" y="2400"/>
              <a:chExt cx="1152" cy="192"/>
            </a:xfrm>
          </p:grpSpPr>
          <p:sp>
            <p:nvSpPr>
              <p:cNvPr id="406545" name="Rectangle 17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384" cy="19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A</a:t>
                </a:r>
              </a:p>
            </p:txBody>
          </p:sp>
          <p:sp>
            <p:nvSpPr>
              <p:cNvPr id="406546" name="Rectangle 18"/>
              <p:cNvSpPr>
                <a:spLocks noChangeArrowheads="1"/>
              </p:cNvSpPr>
              <p:nvPr/>
            </p:nvSpPr>
            <p:spPr bwMode="auto">
              <a:xfrm>
                <a:off x="1152" y="2400"/>
                <a:ext cx="384" cy="19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B</a:t>
                </a:r>
              </a:p>
            </p:txBody>
          </p:sp>
          <p:sp>
            <p:nvSpPr>
              <p:cNvPr id="406547" name="Rectangle 19"/>
              <p:cNvSpPr>
                <a:spLocks noChangeArrowheads="1"/>
              </p:cNvSpPr>
              <p:nvPr/>
            </p:nvSpPr>
            <p:spPr bwMode="auto">
              <a:xfrm>
                <a:off x="1536" y="2400"/>
                <a:ext cx="384" cy="192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C</a:t>
                </a:r>
              </a:p>
            </p:txBody>
          </p:sp>
        </p:grpSp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1544" y="3346"/>
              <a:ext cx="1920" cy="96"/>
              <a:chOff x="768" y="2256"/>
              <a:chExt cx="1920" cy="96"/>
            </a:xfrm>
          </p:grpSpPr>
          <p:sp>
            <p:nvSpPr>
              <p:cNvPr id="406549" name="Line 21"/>
              <p:cNvSpPr>
                <a:spLocks noChangeShapeType="1"/>
              </p:cNvSpPr>
              <p:nvPr/>
            </p:nvSpPr>
            <p:spPr bwMode="auto">
              <a:xfrm>
                <a:off x="768" y="2304"/>
                <a:ext cx="19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550" name="Line 22"/>
              <p:cNvSpPr>
                <a:spLocks noChangeShapeType="1"/>
              </p:cNvSpPr>
              <p:nvPr/>
            </p:nvSpPr>
            <p:spPr bwMode="auto">
              <a:xfrm>
                <a:off x="768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551" name="Line 23"/>
              <p:cNvSpPr>
                <a:spLocks noChangeShapeType="1"/>
              </p:cNvSpPr>
              <p:nvPr/>
            </p:nvSpPr>
            <p:spPr bwMode="auto">
              <a:xfrm>
                <a:off x="1152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552" name="Line 24"/>
              <p:cNvSpPr>
                <a:spLocks noChangeShapeType="1"/>
              </p:cNvSpPr>
              <p:nvPr/>
            </p:nvSpPr>
            <p:spPr bwMode="auto">
              <a:xfrm>
                <a:off x="1536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553" name="Line 25"/>
              <p:cNvSpPr>
                <a:spLocks noChangeShapeType="1"/>
              </p:cNvSpPr>
              <p:nvPr/>
            </p:nvSpPr>
            <p:spPr bwMode="auto">
              <a:xfrm>
                <a:off x="1920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554" name="Line 26"/>
              <p:cNvSpPr>
                <a:spLocks noChangeShapeType="1"/>
              </p:cNvSpPr>
              <p:nvPr/>
            </p:nvSpPr>
            <p:spPr bwMode="auto">
              <a:xfrm>
                <a:off x="2304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555" name="Line 27"/>
              <p:cNvSpPr>
                <a:spLocks noChangeShapeType="1"/>
              </p:cNvSpPr>
              <p:nvPr/>
            </p:nvSpPr>
            <p:spPr bwMode="auto">
              <a:xfrm>
                <a:off x="2688" y="225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28"/>
            <p:cNvGrpSpPr>
              <a:grpSpLocks/>
            </p:cNvGrpSpPr>
            <p:nvPr/>
          </p:nvGrpSpPr>
          <p:grpSpPr bwMode="auto">
            <a:xfrm>
              <a:off x="1400" y="3442"/>
              <a:ext cx="2256" cy="192"/>
              <a:chOff x="816" y="3168"/>
              <a:chExt cx="2256" cy="192"/>
            </a:xfrm>
          </p:grpSpPr>
          <p:sp>
            <p:nvSpPr>
              <p:cNvPr id="406557" name="Rectangle 29"/>
              <p:cNvSpPr>
                <a:spLocks noChangeArrowheads="1"/>
              </p:cNvSpPr>
              <p:nvPr/>
            </p:nvSpPr>
            <p:spPr bwMode="auto">
              <a:xfrm>
                <a:off x="816" y="3168"/>
                <a:ext cx="33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0</a:t>
                </a:r>
              </a:p>
            </p:txBody>
          </p:sp>
          <p:sp>
            <p:nvSpPr>
              <p:cNvPr id="406558" name="Rectangle 30"/>
              <p:cNvSpPr>
                <a:spLocks noChangeArrowheads="1"/>
              </p:cNvSpPr>
              <p:nvPr/>
            </p:nvSpPr>
            <p:spPr bwMode="auto">
              <a:xfrm>
                <a:off x="1200" y="3168"/>
                <a:ext cx="33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120</a:t>
                </a:r>
              </a:p>
            </p:txBody>
          </p:sp>
          <p:sp>
            <p:nvSpPr>
              <p:cNvPr id="406559" name="Rectangle 31"/>
              <p:cNvSpPr>
                <a:spLocks noChangeArrowheads="1"/>
              </p:cNvSpPr>
              <p:nvPr/>
            </p:nvSpPr>
            <p:spPr bwMode="auto">
              <a:xfrm>
                <a:off x="1584" y="3168"/>
                <a:ext cx="33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240</a:t>
                </a:r>
              </a:p>
            </p:txBody>
          </p:sp>
          <p:sp>
            <p:nvSpPr>
              <p:cNvPr id="406560" name="Rectangle 32"/>
              <p:cNvSpPr>
                <a:spLocks noChangeArrowheads="1"/>
              </p:cNvSpPr>
              <p:nvPr/>
            </p:nvSpPr>
            <p:spPr bwMode="auto">
              <a:xfrm>
                <a:off x="1968" y="3168"/>
                <a:ext cx="33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360</a:t>
                </a:r>
              </a:p>
            </p:txBody>
          </p:sp>
          <p:sp>
            <p:nvSpPr>
              <p:cNvPr id="406561" name="Rectangle 33"/>
              <p:cNvSpPr>
                <a:spLocks noChangeArrowheads="1"/>
              </p:cNvSpPr>
              <p:nvPr/>
            </p:nvSpPr>
            <p:spPr bwMode="auto">
              <a:xfrm>
                <a:off x="2352" y="3168"/>
                <a:ext cx="33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480</a:t>
                </a:r>
              </a:p>
            </p:txBody>
          </p:sp>
          <p:sp>
            <p:nvSpPr>
              <p:cNvPr id="406562" name="Rectangle 34"/>
              <p:cNvSpPr>
                <a:spLocks noChangeArrowheads="1"/>
              </p:cNvSpPr>
              <p:nvPr/>
            </p:nvSpPr>
            <p:spPr bwMode="auto">
              <a:xfrm>
                <a:off x="2736" y="3168"/>
                <a:ext cx="33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400" b="0"/>
                  <a:t>640</a:t>
                </a:r>
              </a:p>
            </p:txBody>
          </p:sp>
        </p:grpSp>
        <p:sp>
          <p:nvSpPr>
            <p:cNvPr id="406563" name="Freeform 35"/>
            <p:cNvSpPr>
              <a:spLocks/>
            </p:cNvSpPr>
            <p:nvPr/>
          </p:nvSpPr>
          <p:spPr bwMode="auto">
            <a:xfrm>
              <a:off x="1544" y="2430"/>
              <a:ext cx="1998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2" y="0"/>
                </a:cxn>
                <a:cxn ang="0">
                  <a:pos x="192" y="192"/>
                </a:cxn>
                <a:cxn ang="0">
                  <a:pos x="384" y="192"/>
                </a:cxn>
                <a:cxn ang="0">
                  <a:pos x="384" y="0"/>
                </a:cxn>
                <a:cxn ang="0">
                  <a:pos x="576" y="0"/>
                </a:cxn>
                <a:cxn ang="0">
                  <a:pos x="576" y="192"/>
                </a:cxn>
                <a:cxn ang="0">
                  <a:pos x="768" y="192"/>
                </a:cxn>
                <a:cxn ang="0">
                  <a:pos x="768" y="0"/>
                </a:cxn>
                <a:cxn ang="0">
                  <a:pos x="960" y="0"/>
                </a:cxn>
                <a:cxn ang="0">
                  <a:pos x="960" y="192"/>
                </a:cxn>
                <a:cxn ang="0">
                  <a:pos x="1152" y="192"/>
                </a:cxn>
                <a:cxn ang="0">
                  <a:pos x="1152" y="0"/>
                </a:cxn>
                <a:cxn ang="0">
                  <a:pos x="1344" y="0"/>
                </a:cxn>
                <a:cxn ang="0">
                  <a:pos x="1344" y="192"/>
                </a:cxn>
                <a:cxn ang="0">
                  <a:pos x="1536" y="192"/>
                </a:cxn>
                <a:cxn ang="0">
                  <a:pos x="1536" y="0"/>
                </a:cxn>
                <a:cxn ang="0">
                  <a:pos x="1728" y="0"/>
                </a:cxn>
                <a:cxn ang="0">
                  <a:pos x="1728" y="192"/>
                </a:cxn>
                <a:cxn ang="0">
                  <a:pos x="1920" y="192"/>
                </a:cxn>
                <a:cxn ang="0">
                  <a:pos x="1920" y="0"/>
                </a:cxn>
                <a:cxn ang="0">
                  <a:pos x="1998" y="0"/>
                </a:cxn>
              </a:cxnLst>
              <a:rect l="0" t="0" r="r" b="b"/>
              <a:pathLst>
                <a:path w="1998" h="192">
                  <a:moveTo>
                    <a:pt x="0" y="0"/>
                  </a:moveTo>
                  <a:lnTo>
                    <a:pt x="192" y="0"/>
                  </a:lnTo>
                  <a:lnTo>
                    <a:pt x="192" y="192"/>
                  </a:lnTo>
                  <a:lnTo>
                    <a:pt x="384" y="192"/>
                  </a:lnTo>
                  <a:lnTo>
                    <a:pt x="384" y="0"/>
                  </a:lnTo>
                  <a:lnTo>
                    <a:pt x="576" y="0"/>
                  </a:lnTo>
                  <a:lnTo>
                    <a:pt x="576" y="192"/>
                  </a:lnTo>
                  <a:lnTo>
                    <a:pt x="768" y="192"/>
                  </a:lnTo>
                  <a:lnTo>
                    <a:pt x="768" y="0"/>
                  </a:lnTo>
                  <a:lnTo>
                    <a:pt x="960" y="0"/>
                  </a:lnTo>
                  <a:lnTo>
                    <a:pt x="960" y="192"/>
                  </a:lnTo>
                  <a:lnTo>
                    <a:pt x="1152" y="192"/>
                  </a:lnTo>
                  <a:lnTo>
                    <a:pt x="1152" y="0"/>
                  </a:lnTo>
                  <a:lnTo>
                    <a:pt x="1344" y="0"/>
                  </a:lnTo>
                  <a:lnTo>
                    <a:pt x="1344" y="192"/>
                  </a:lnTo>
                  <a:lnTo>
                    <a:pt x="1536" y="192"/>
                  </a:lnTo>
                  <a:lnTo>
                    <a:pt x="1536" y="0"/>
                  </a:lnTo>
                  <a:lnTo>
                    <a:pt x="1728" y="0"/>
                  </a:lnTo>
                  <a:lnTo>
                    <a:pt x="1728" y="192"/>
                  </a:lnTo>
                  <a:lnTo>
                    <a:pt x="1920" y="192"/>
                  </a:lnTo>
                  <a:cubicBezTo>
                    <a:pt x="1920" y="128"/>
                    <a:pt x="1920" y="64"/>
                    <a:pt x="1920" y="0"/>
                  </a:cubicBezTo>
                  <a:cubicBezTo>
                    <a:pt x="1992" y="0"/>
                    <a:pt x="1982" y="0"/>
                    <a:pt x="199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6564" name="Rectangle 36"/>
            <p:cNvSpPr>
              <a:spLocks noChangeArrowheads="1"/>
            </p:cNvSpPr>
            <p:nvPr/>
          </p:nvSpPr>
          <p:spPr bwMode="auto">
            <a:xfrm>
              <a:off x="968" y="2430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Clock</a:t>
              </a:r>
            </a:p>
          </p:txBody>
        </p:sp>
      </p:grpSp>
      <p:grpSp>
        <p:nvGrpSpPr>
          <p:cNvPr id="8" name="Group 166"/>
          <p:cNvGrpSpPr>
            <a:grpSpLocks/>
          </p:cNvGrpSpPr>
          <p:nvPr/>
        </p:nvGrpSpPr>
        <p:grpSpPr bwMode="auto">
          <a:xfrm>
            <a:off x="762000" y="830263"/>
            <a:ext cx="6400800" cy="5294312"/>
            <a:chOff x="480" y="523"/>
            <a:chExt cx="4032" cy="3335"/>
          </a:xfrm>
        </p:grpSpPr>
        <p:grpSp>
          <p:nvGrpSpPr>
            <p:cNvPr id="9" name="Group 61"/>
            <p:cNvGrpSpPr>
              <a:grpSpLocks/>
            </p:cNvGrpSpPr>
            <p:nvPr/>
          </p:nvGrpSpPr>
          <p:grpSpPr bwMode="auto">
            <a:xfrm>
              <a:off x="480" y="2352"/>
              <a:ext cx="4032" cy="1506"/>
              <a:chOff x="672" y="1776"/>
              <a:chExt cx="4032" cy="1506"/>
            </a:xfrm>
          </p:grpSpPr>
          <p:sp>
            <p:nvSpPr>
              <p:cNvPr id="406565" name="Rectangle 37"/>
              <p:cNvSpPr>
                <a:spLocks noChangeArrowheads="1"/>
              </p:cNvSpPr>
              <p:nvPr/>
            </p:nvSpPr>
            <p:spPr bwMode="auto">
              <a:xfrm>
                <a:off x="1824" y="2064"/>
                <a:ext cx="144" cy="816"/>
              </a:xfrm>
              <a:prstGeom prst="rect">
                <a:avLst/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566" name="Rectangle 38"/>
              <p:cNvSpPr>
                <a:spLocks noChangeArrowheads="1"/>
              </p:cNvSpPr>
              <p:nvPr/>
            </p:nvSpPr>
            <p:spPr bwMode="auto">
              <a:xfrm>
                <a:off x="1824" y="2064"/>
                <a:ext cx="136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406567" name="Line 39"/>
              <p:cNvSpPr>
                <a:spLocks noChangeShapeType="1"/>
              </p:cNvSpPr>
              <p:nvPr/>
            </p:nvSpPr>
            <p:spPr bwMode="auto">
              <a:xfrm>
                <a:off x="1920" y="2880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568" name="Rectangle 40"/>
              <p:cNvSpPr>
                <a:spLocks noChangeArrowheads="1"/>
              </p:cNvSpPr>
              <p:nvPr/>
            </p:nvSpPr>
            <p:spPr bwMode="auto">
              <a:xfrm>
                <a:off x="4271" y="3072"/>
                <a:ext cx="433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Clock</a:t>
                </a:r>
              </a:p>
            </p:txBody>
          </p:sp>
          <p:sp>
            <p:nvSpPr>
              <p:cNvPr id="406569" name="Rectangle 41"/>
              <p:cNvSpPr>
                <a:spLocks noChangeArrowheads="1"/>
              </p:cNvSpPr>
              <p:nvPr/>
            </p:nvSpPr>
            <p:spPr bwMode="auto">
              <a:xfrm>
                <a:off x="960" y="2064"/>
                <a:ext cx="568" cy="808"/>
              </a:xfrm>
              <a:prstGeom prst="rect">
                <a:avLst/>
              </a:prstGeom>
              <a:solidFill>
                <a:srgbClr val="66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Comb.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logic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A</a:t>
                </a:r>
              </a:p>
            </p:txBody>
          </p:sp>
          <p:sp>
            <p:nvSpPr>
              <p:cNvPr id="406570" name="Rectangle 42"/>
              <p:cNvSpPr>
                <a:spLocks noChangeArrowheads="1"/>
              </p:cNvSpPr>
              <p:nvPr/>
            </p:nvSpPr>
            <p:spPr bwMode="auto">
              <a:xfrm>
                <a:off x="3120" y="2064"/>
                <a:ext cx="136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406571" name="Line 43"/>
              <p:cNvSpPr>
                <a:spLocks noChangeShapeType="1"/>
              </p:cNvSpPr>
              <p:nvPr/>
            </p:nvSpPr>
            <p:spPr bwMode="auto">
              <a:xfrm>
                <a:off x="3216" y="2880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572" name="Rectangle 44"/>
              <p:cNvSpPr>
                <a:spLocks noChangeArrowheads="1"/>
              </p:cNvSpPr>
              <p:nvPr/>
            </p:nvSpPr>
            <p:spPr bwMode="auto">
              <a:xfrm>
                <a:off x="2256" y="2064"/>
                <a:ext cx="568" cy="808"/>
              </a:xfrm>
              <a:prstGeom prst="rect">
                <a:avLst/>
              </a:prstGeom>
              <a:solidFill>
                <a:srgbClr val="5F5F5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Comb.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logic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B</a:t>
                </a:r>
              </a:p>
            </p:txBody>
          </p:sp>
          <p:sp>
            <p:nvSpPr>
              <p:cNvPr id="406573" name="Rectangle 45"/>
              <p:cNvSpPr>
                <a:spLocks noChangeArrowheads="1"/>
              </p:cNvSpPr>
              <p:nvPr/>
            </p:nvSpPr>
            <p:spPr bwMode="auto">
              <a:xfrm>
                <a:off x="4416" y="2064"/>
                <a:ext cx="136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406574" name="Line 46"/>
              <p:cNvSpPr>
                <a:spLocks noChangeShapeType="1"/>
              </p:cNvSpPr>
              <p:nvPr/>
            </p:nvSpPr>
            <p:spPr bwMode="auto">
              <a:xfrm>
                <a:off x="4512" y="2880"/>
                <a:ext cx="0" cy="27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575" name="Rectangle 47"/>
              <p:cNvSpPr>
                <a:spLocks noChangeArrowheads="1"/>
              </p:cNvSpPr>
              <p:nvPr/>
            </p:nvSpPr>
            <p:spPr bwMode="auto">
              <a:xfrm>
                <a:off x="3552" y="2064"/>
                <a:ext cx="568" cy="80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Comb.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logic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</a:t>
                </a:r>
              </a:p>
            </p:txBody>
          </p:sp>
          <p:sp>
            <p:nvSpPr>
              <p:cNvPr id="406576" name="Rectangle 48"/>
              <p:cNvSpPr>
                <a:spLocks noChangeArrowheads="1"/>
              </p:cNvSpPr>
              <p:nvPr/>
            </p:nvSpPr>
            <p:spPr bwMode="auto">
              <a:xfrm>
                <a:off x="1011" y="1776"/>
                <a:ext cx="4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100 ps</a:t>
                </a:r>
              </a:p>
            </p:txBody>
          </p:sp>
          <p:sp>
            <p:nvSpPr>
              <p:cNvPr id="406577" name="Rectangle 49"/>
              <p:cNvSpPr>
                <a:spLocks noChangeArrowheads="1"/>
              </p:cNvSpPr>
              <p:nvPr/>
            </p:nvSpPr>
            <p:spPr bwMode="auto">
              <a:xfrm>
                <a:off x="1671" y="1776"/>
                <a:ext cx="4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20 ps</a:t>
                </a:r>
              </a:p>
            </p:txBody>
          </p:sp>
          <p:sp>
            <p:nvSpPr>
              <p:cNvPr id="406578" name="Rectangle 50"/>
              <p:cNvSpPr>
                <a:spLocks noChangeArrowheads="1"/>
              </p:cNvSpPr>
              <p:nvPr/>
            </p:nvSpPr>
            <p:spPr bwMode="auto">
              <a:xfrm>
                <a:off x="2307" y="1776"/>
                <a:ext cx="4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100 ps</a:t>
                </a:r>
              </a:p>
            </p:txBody>
          </p:sp>
          <p:sp>
            <p:nvSpPr>
              <p:cNvPr id="406579" name="Rectangle 51"/>
              <p:cNvSpPr>
                <a:spLocks noChangeArrowheads="1"/>
              </p:cNvSpPr>
              <p:nvPr/>
            </p:nvSpPr>
            <p:spPr bwMode="auto">
              <a:xfrm>
                <a:off x="2967" y="1776"/>
                <a:ext cx="4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20 ps</a:t>
                </a:r>
              </a:p>
            </p:txBody>
          </p:sp>
          <p:sp>
            <p:nvSpPr>
              <p:cNvPr id="406580" name="Rectangle 52"/>
              <p:cNvSpPr>
                <a:spLocks noChangeArrowheads="1"/>
              </p:cNvSpPr>
              <p:nvPr/>
            </p:nvSpPr>
            <p:spPr bwMode="auto">
              <a:xfrm>
                <a:off x="3603" y="1776"/>
                <a:ext cx="4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100 ps</a:t>
                </a:r>
              </a:p>
            </p:txBody>
          </p:sp>
          <p:sp>
            <p:nvSpPr>
              <p:cNvPr id="406581" name="Rectangle 53"/>
              <p:cNvSpPr>
                <a:spLocks noChangeArrowheads="1"/>
              </p:cNvSpPr>
              <p:nvPr/>
            </p:nvSpPr>
            <p:spPr bwMode="auto">
              <a:xfrm>
                <a:off x="4263" y="1776"/>
                <a:ext cx="4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20 ps</a:t>
                </a:r>
              </a:p>
            </p:txBody>
          </p:sp>
          <p:sp>
            <p:nvSpPr>
              <p:cNvPr id="406582" name="Line 54"/>
              <p:cNvSpPr>
                <a:spLocks noChangeShapeType="1"/>
              </p:cNvSpPr>
              <p:nvPr/>
            </p:nvSpPr>
            <p:spPr bwMode="auto">
              <a:xfrm>
                <a:off x="1920" y="3024"/>
                <a:ext cx="25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583" name="AutoShape 55"/>
              <p:cNvSpPr>
                <a:spLocks noChangeArrowheads="1"/>
              </p:cNvSpPr>
              <p:nvPr/>
            </p:nvSpPr>
            <p:spPr bwMode="auto">
              <a:xfrm>
                <a:off x="672" y="240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584" name="AutoShape 56"/>
              <p:cNvSpPr>
                <a:spLocks noChangeArrowheads="1"/>
              </p:cNvSpPr>
              <p:nvPr/>
            </p:nvSpPr>
            <p:spPr bwMode="auto">
              <a:xfrm>
                <a:off x="1536" y="240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585" name="AutoShape 57"/>
              <p:cNvSpPr>
                <a:spLocks noChangeArrowheads="1"/>
              </p:cNvSpPr>
              <p:nvPr/>
            </p:nvSpPr>
            <p:spPr bwMode="auto">
              <a:xfrm>
                <a:off x="2832" y="240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586" name="AutoShape 58"/>
              <p:cNvSpPr>
                <a:spLocks noChangeArrowheads="1"/>
              </p:cNvSpPr>
              <p:nvPr/>
            </p:nvSpPr>
            <p:spPr bwMode="auto">
              <a:xfrm>
                <a:off x="4128" y="240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587" name="AutoShape 59"/>
              <p:cNvSpPr>
                <a:spLocks noChangeArrowheads="1"/>
              </p:cNvSpPr>
              <p:nvPr/>
            </p:nvSpPr>
            <p:spPr bwMode="auto">
              <a:xfrm>
                <a:off x="3264" y="240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588" name="AutoShape 60"/>
              <p:cNvSpPr>
                <a:spLocks noChangeArrowheads="1"/>
              </p:cNvSpPr>
              <p:nvPr/>
            </p:nvSpPr>
            <p:spPr bwMode="auto">
              <a:xfrm>
                <a:off x="1968" y="240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0" name="Group 152"/>
            <p:cNvGrpSpPr>
              <a:grpSpLocks/>
            </p:cNvGrpSpPr>
            <p:nvPr/>
          </p:nvGrpSpPr>
          <p:grpSpPr bwMode="auto">
            <a:xfrm>
              <a:off x="2352" y="523"/>
              <a:ext cx="271" cy="1205"/>
              <a:chOff x="2552" y="523"/>
              <a:chExt cx="271" cy="1205"/>
            </a:xfrm>
          </p:grpSpPr>
          <p:sp>
            <p:nvSpPr>
              <p:cNvPr id="406675" name="Line 147"/>
              <p:cNvSpPr>
                <a:spLocks noChangeShapeType="1"/>
              </p:cNvSpPr>
              <p:nvPr/>
            </p:nvSpPr>
            <p:spPr bwMode="auto">
              <a:xfrm>
                <a:off x="2688" y="672"/>
                <a:ext cx="0" cy="1056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none" w="sm" len="sm"/>
              </a:ln>
              <a:effectLst/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6679" name="Text Box 151"/>
              <p:cNvSpPr txBox="1">
                <a:spLocks noChangeArrowheads="1"/>
              </p:cNvSpPr>
              <p:nvPr/>
            </p:nvSpPr>
            <p:spPr bwMode="auto">
              <a:xfrm>
                <a:off x="2552" y="523"/>
                <a:ext cx="271" cy="197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spAutoFit/>
              </a:bodyPr>
              <a:lstStyle/>
              <a:p>
                <a:r>
                  <a:rPr lang="en-US" sz="1600"/>
                  <a:t>239</a:t>
                </a:r>
              </a:p>
            </p:txBody>
          </p:sp>
        </p:grpSp>
      </p:grpSp>
      <p:grpSp>
        <p:nvGrpSpPr>
          <p:cNvPr id="11" name="Group 165"/>
          <p:cNvGrpSpPr>
            <a:grpSpLocks/>
          </p:cNvGrpSpPr>
          <p:nvPr/>
        </p:nvGrpSpPr>
        <p:grpSpPr bwMode="auto">
          <a:xfrm>
            <a:off x="762000" y="838200"/>
            <a:ext cx="6400800" cy="5294313"/>
            <a:chOff x="480" y="523"/>
            <a:chExt cx="4032" cy="3335"/>
          </a:xfrm>
        </p:grpSpPr>
        <p:grpSp>
          <p:nvGrpSpPr>
            <p:cNvPr id="12" name="Group 87"/>
            <p:cNvGrpSpPr>
              <a:grpSpLocks/>
            </p:cNvGrpSpPr>
            <p:nvPr/>
          </p:nvGrpSpPr>
          <p:grpSpPr bwMode="auto">
            <a:xfrm>
              <a:off x="480" y="2352"/>
              <a:ext cx="4032" cy="1506"/>
              <a:chOff x="672" y="2808"/>
              <a:chExt cx="4032" cy="1506"/>
            </a:xfrm>
          </p:grpSpPr>
          <p:sp>
            <p:nvSpPr>
              <p:cNvPr id="406590" name="Rectangle 62"/>
              <p:cNvSpPr>
                <a:spLocks noChangeArrowheads="1"/>
              </p:cNvSpPr>
              <p:nvPr/>
            </p:nvSpPr>
            <p:spPr bwMode="auto">
              <a:xfrm>
                <a:off x="1824" y="3096"/>
                <a:ext cx="144" cy="816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591" name="Rectangle 63"/>
              <p:cNvSpPr>
                <a:spLocks noChangeArrowheads="1"/>
              </p:cNvSpPr>
              <p:nvPr/>
            </p:nvSpPr>
            <p:spPr bwMode="auto">
              <a:xfrm>
                <a:off x="3120" y="3096"/>
                <a:ext cx="144" cy="816"/>
              </a:xfrm>
              <a:prstGeom prst="rect">
                <a:avLst/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592" name="Rectangle 64"/>
              <p:cNvSpPr>
                <a:spLocks noChangeArrowheads="1"/>
              </p:cNvSpPr>
              <p:nvPr/>
            </p:nvSpPr>
            <p:spPr bwMode="auto">
              <a:xfrm>
                <a:off x="1824" y="3096"/>
                <a:ext cx="136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406593" name="Line 65"/>
              <p:cNvSpPr>
                <a:spLocks noChangeShapeType="1"/>
              </p:cNvSpPr>
              <p:nvPr/>
            </p:nvSpPr>
            <p:spPr bwMode="auto">
              <a:xfrm>
                <a:off x="1920" y="391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594" name="Rectangle 66"/>
              <p:cNvSpPr>
                <a:spLocks noChangeArrowheads="1"/>
              </p:cNvSpPr>
              <p:nvPr/>
            </p:nvSpPr>
            <p:spPr bwMode="auto">
              <a:xfrm>
                <a:off x="4271" y="4104"/>
                <a:ext cx="433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Clock</a:t>
                </a:r>
              </a:p>
            </p:txBody>
          </p:sp>
          <p:sp>
            <p:nvSpPr>
              <p:cNvPr id="406595" name="Rectangle 67"/>
              <p:cNvSpPr>
                <a:spLocks noChangeArrowheads="1"/>
              </p:cNvSpPr>
              <p:nvPr/>
            </p:nvSpPr>
            <p:spPr bwMode="auto">
              <a:xfrm>
                <a:off x="960" y="3096"/>
                <a:ext cx="568" cy="80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Comb.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logic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A</a:t>
                </a:r>
              </a:p>
            </p:txBody>
          </p:sp>
          <p:sp>
            <p:nvSpPr>
              <p:cNvPr id="406596" name="Rectangle 68"/>
              <p:cNvSpPr>
                <a:spLocks noChangeArrowheads="1"/>
              </p:cNvSpPr>
              <p:nvPr/>
            </p:nvSpPr>
            <p:spPr bwMode="auto">
              <a:xfrm>
                <a:off x="3120" y="3096"/>
                <a:ext cx="136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406597" name="Line 69"/>
              <p:cNvSpPr>
                <a:spLocks noChangeShapeType="1"/>
              </p:cNvSpPr>
              <p:nvPr/>
            </p:nvSpPr>
            <p:spPr bwMode="auto">
              <a:xfrm>
                <a:off x="3216" y="391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598" name="Rectangle 70"/>
              <p:cNvSpPr>
                <a:spLocks noChangeArrowheads="1"/>
              </p:cNvSpPr>
              <p:nvPr/>
            </p:nvSpPr>
            <p:spPr bwMode="auto">
              <a:xfrm>
                <a:off x="2256" y="3096"/>
                <a:ext cx="568" cy="80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Comb.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logic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B</a:t>
                </a:r>
              </a:p>
            </p:txBody>
          </p:sp>
          <p:sp>
            <p:nvSpPr>
              <p:cNvPr id="406599" name="Rectangle 71"/>
              <p:cNvSpPr>
                <a:spLocks noChangeArrowheads="1"/>
              </p:cNvSpPr>
              <p:nvPr/>
            </p:nvSpPr>
            <p:spPr bwMode="auto">
              <a:xfrm>
                <a:off x="4416" y="3096"/>
                <a:ext cx="136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406600" name="Line 72"/>
              <p:cNvSpPr>
                <a:spLocks noChangeShapeType="1"/>
              </p:cNvSpPr>
              <p:nvPr/>
            </p:nvSpPr>
            <p:spPr bwMode="auto">
              <a:xfrm>
                <a:off x="4512" y="3912"/>
                <a:ext cx="0" cy="27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601" name="Rectangle 73"/>
              <p:cNvSpPr>
                <a:spLocks noChangeArrowheads="1"/>
              </p:cNvSpPr>
              <p:nvPr/>
            </p:nvSpPr>
            <p:spPr bwMode="auto">
              <a:xfrm>
                <a:off x="3552" y="3096"/>
                <a:ext cx="568" cy="80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Comb.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logic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</a:t>
                </a:r>
              </a:p>
            </p:txBody>
          </p:sp>
          <p:sp>
            <p:nvSpPr>
              <p:cNvPr id="406602" name="Rectangle 74"/>
              <p:cNvSpPr>
                <a:spLocks noChangeArrowheads="1"/>
              </p:cNvSpPr>
              <p:nvPr/>
            </p:nvSpPr>
            <p:spPr bwMode="auto">
              <a:xfrm>
                <a:off x="1011" y="2808"/>
                <a:ext cx="4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100 ps</a:t>
                </a:r>
              </a:p>
            </p:txBody>
          </p:sp>
          <p:sp>
            <p:nvSpPr>
              <p:cNvPr id="406603" name="Rectangle 75"/>
              <p:cNvSpPr>
                <a:spLocks noChangeArrowheads="1"/>
              </p:cNvSpPr>
              <p:nvPr/>
            </p:nvSpPr>
            <p:spPr bwMode="auto">
              <a:xfrm>
                <a:off x="1671" y="2808"/>
                <a:ext cx="4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20 ps</a:t>
                </a:r>
              </a:p>
            </p:txBody>
          </p:sp>
          <p:sp>
            <p:nvSpPr>
              <p:cNvPr id="406604" name="Rectangle 76"/>
              <p:cNvSpPr>
                <a:spLocks noChangeArrowheads="1"/>
              </p:cNvSpPr>
              <p:nvPr/>
            </p:nvSpPr>
            <p:spPr bwMode="auto">
              <a:xfrm>
                <a:off x="2307" y="2808"/>
                <a:ext cx="4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100 ps</a:t>
                </a:r>
              </a:p>
            </p:txBody>
          </p:sp>
          <p:sp>
            <p:nvSpPr>
              <p:cNvPr id="406605" name="Rectangle 77"/>
              <p:cNvSpPr>
                <a:spLocks noChangeArrowheads="1"/>
              </p:cNvSpPr>
              <p:nvPr/>
            </p:nvSpPr>
            <p:spPr bwMode="auto">
              <a:xfrm>
                <a:off x="2967" y="2808"/>
                <a:ext cx="4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20 ps</a:t>
                </a:r>
              </a:p>
            </p:txBody>
          </p:sp>
          <p:sp>
            <p:nvSpPr>
              <p:cNvPr id="406606" name="Rectangle 78"/>
              <p:cNvSpPr>
                <a:spLocks noChangeArrowheads="1"/>
              </p:cNvSpPr>
              <p:nvPr/>
            </p:nvSpPr>
            <p:spPr bwMode="auto">
              <a:xfrm>
                <a:off x="3603" y="2808"/>
                <a:ext cx="4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100 ps</a:t>
                </a:r>
              </a:p>
            </p:txBody>
          </p:sp>
          <p:sp>
            <p:nvSpPr>
              <p:cNvPr id="406607" name="Rectangle 79"/>
              <p:cNvSpPr>
                <a:spLocks noChangeArrowheads="1"/>
              </p:cNvSpPr>
              <p:nvPr/>
            </p:nvSpPr>
            <p:spPr bwMode="auto">
              <a:xfrm>
                <a:off x="4263" y="2808"/>
                <a:ext cx="4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20 ps</a:t>
                </a:r>
              </a:p>
            </p:txBody>
          </p:sp>
          <p:sp>
            <p:nvSpPr>
              <p:cNvPr id="406608" name="Line 80"/>
              <p:cNvSpPr>
                <a:spLocks noChangeShapeType="1"/>
              </p:cNvSpPr>
              <p:nvPr/>
            </p:nvSpPr>
            <p:spPr bwMode="auto">
              <a:xfrm>
                <a:off x="1920" y="4056"/>
                <a:ext cx="25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609" name="AutoShape 81"/>
              <p:cNvSpPr>
                <a:spLocks noChangeArrowheads="1"/>
              </p:cNvSpPr>
              <p:nvPr/>
            </p:nvSpPr>
            <p:spPr bwMode="auto">
              <a:xfrm>
                <a:off x="672" y="345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10" name="AutoShape 82"/>
              <p:cNvSpPr>
                <a:spLocks noChangeArrowheads="1"/>
              </p:cNvSpPr>
              <p:nvPr/>
            </p:nvSpPr>
            <p:spPr bwMode="auto">
              <a:xfrm>
                <a:off x="1536" y="345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11" name="AutoShape 83"/>
              <p:cNvSpPr>
                <a:spLocks noChangeArrowheads="1"/>
              </p:cNvSpPr>
              <p:nvPr/>
            </p:nvSpPr>
            <p:spPr bwMode="auto">
              <a:xfrm>
                <a:off x="2832" y="345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12" name="AutoShape 84"/>
              <p:cNvSpPr>
                <a:spLocks noChangeArrowheads="1"/>
              </p:cNvSpPr>
              <p:nvPr/>
            </p:nvSpPr>
            <p:spPr bwMode="auto">
              <a:xfrm>
                <a:off x="4128" y="345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13" name="AutoShape 85"/>
              <p:cNvSpPr>
                <a:spLocks noChangeArrowheads="1"/>
              </p:cNvSpPr>
              <p:nvPr/>
            </p:nvSpPr>
            <p:spPr bwMode="auto">
              <a:xfrm>
                <a:off x="3264" y="345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14" name="AutoShape 86"/>
              <p:cNvSpPr>
                <a:spLocks noChangeArrowheads="1"/>
              </p:cNvSpPr>
              <p:nvPr/>
            </p:nvSpPr>
            <p:spPr bwMode="auto">
              <a:xfrm>
                <a:off x="1968" y="345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" name="Group 153"/>
            <p:cNvGrpSpPr>
              <a:grpSpLocks/>
            </p:cNvGrpSpPr>
            <p:nvPr/>
          </p:nvGrpSpPr>
          <p:grpSpPr bwMode="auto">
            <a:xfrm>
              <a:off x="2448" y="523"/>
              <a:ext cx="271" cy="1205"/>
              <a:chOff x="2552" y="523"/>
              <a:chExt cx="271" cy="1205"/>
            </a:xfrm>
          </p:grpSpPr>
          <p:sp>
            <p:nvSpPr>
              <p:cNvPr id="406682" name="Line 154"/>
              <p:cNvSpPr>
                <a:spLocks noChangeShapeType="1"/>
              </p:cNvSpPr>
              <p:nvPr/>
            </p:nvSpPr>
            <p:spPr bwMode="auto">
              <a:xfrm>
                <a:off x="2688" y="672"/>
                <a:ext cx="0" cy="1056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none" w="sm" len="sm"/>
              </a:ln>
              <a:effectLst/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6683" name="Text Box 155"/>
              <p:cNvSpPr txBox="1">
                <a:spLocks noChangeArrowheads="1"/>
              </p:cNvSpPr>
              <p:nvPr/>
            </p:nvSpPr>
            <p:spPr bwMode="auto">
              <a:xfrm>
                <a:off x="2552" y="523"/>
                <a:ext cx="271" cy="197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spAutoFit/>
              </a:bodyPr>
              <a:lstStyle/>
              <a:p>
                <a:r>
                  <a:rPr lang="en-US" sz="1600"/>
                  <a:t>241</a:t>
                </a:r>
              </a:p>
            </p:txBody>
          </p:sp>
        </p:grpSp>
      </p:grpSp>
      <p:grpSp>
        <p:nvGrpSpPr>
          <p:cNvPr id="14" name="Group 164"/>
          <p:cNvGrpSpPr>
            <a:grpSpLocks/>
          </p:cNvGrpSpPr>
          <p:nvPr/>
        </p:nvGrpSpPr>
        <p:grpSpPr bwMode="auto">
          <a:xfrm>
            <a:off x="762000" y="838200"/>
            <a:ext cx="6400800" cy="5294313"/>
            <a:chOff x="480" y="523"/>
            <a:chExt cx="4032" cy="3335"/>
          </a:xfrm>
        </p:grpSpPr>
        <p:grpSp>
          <p:nvGrpSpPr>
            <p:cNvPr id="15" name="Group 119"/>
            <p:cNvGrpSpPr>
              <a:grpSpLocks/>
            </p:cNvGrpSpPr>
            <p:nvPr/>
          </p:nvGrpSpPr>
          <p:grpSpPr bwMode="auto">
            <a:xfrm>
              <a:off x="480" y="2352"/>
              <a:ext cx="4032" cy="1506"/>
              <a:chOff x="672" y="2808"/>
              <a:chExt cx="4032" cy="1506"/>
            </a:xfrm>
          </p:grpSpPr>
          <p:sp>
            <p:nvSpPr>
              <p:cNvPr id="406616" name="Rectangle 88"/>
              <p:cNvSpPr>
                <a:spLocks noChangeArrowheads="1"/>
              </p:cNvSpPr>
              <p:nvPr/>
            </p:nvSpPr>
            <p:spPr bwMode="auto">
              <a:xfrm>
                <a:off x="1824" y="3084"/>
                <a:ext cx="144" cy="816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17" name="Rectangle 89"/>
              <p:cNvSpPr>
                <a:spLocks noChangeArrowheads="1"/>
              </p:cNvSpPr>
              <p:nvPr/>
            </p:nvSpPr>
            <p:spPr bwMode="auto">
              <a:xfrm>
                <a:off x="3120" y="3084"/>
                <a:ext cx="144" cy="816"/>
              </a:xfrm>
              <a:prstGeom prst="rect">
                <a:avLst/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18" name="Rectangle 90"/>
              <p:cNvSpPr>
                <a:spLocks noChangeArrowheads="1"/>
              </p:cNvSpPr>
              <p:nvPr/>
            </p:nvSpPr>
            <p:spPr bwMode="auto">
              <a:xfrm>
                <a:off x="1824" y="3084"/>
                <a:ext cx="136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406619" name="Line 91"/>
              <p:cNvSpPr>
                <a:spLocks noChangeShapeType="1"/>
              </p:cNvSpPr>
              <p:nvPr/>
            </p:nvSpPr>
            <p:spPr bwMode="auto">
              <a:xfrm>
                <a:off x="1920" y="391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620" name="Rectangle 92"/>
              <p:cNvSpPr>
                <a:spLocks noChangeArrowheads="1"/>
              </p:cNvSpPr>
              <p:nvPr/>
            </p:nvSpPr>
            <p:spPr bwMode="auto">
              <a:xfrm>
                <a:off x="3120" y="3084"/>
                <a:ext cx="136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406621" name="Line 93"/>
              <p:cNvSpPr>
                <a:spLocks noChangeShapeType="1"/>
              </p:cNvSpPr>
              <p:nvPr/>
            </p:nvSpPr>
            <p:spPr bwMode="auto">
              <a:xfrm>
                <a:off x="3216" y="391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622" name="Rectangle 94"/>
              <p:cNvSpPr>
                <a:spLocks noChangeArrowheads="1"/>
              </p:cNvSpPr>
              <p:nvPr/>
            </p:nvSpPr>
            <p:spPr bwMode="auto">
              <a:xfrm>
                <a:off x="4416" y="3096"/>
                <a:ext cx="136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406623" name="Line 95"/>
              <p:cNvSpPr>
                <a:spLocks noChangeShapeType="1"/>
              </p:cNvSpPr>
              <p:nvPr/>
            </p:nvSpPr>
            <p:spPr bwMode="auto">
              <a:xfrm>
                <a:off x="4512" y="3912"/>
                <a:ext cx="0" cy="27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624" name="Rectangle 96"/>
              <p:cNvSpPr>
                <a:spLocks noChangeArrowheads="1"/>
              </p:cNvSpPr>
              <p:nvPr/>
            </p:nvSpPr>
            <p:spPr bwMode="auto">
              <a:xfrm>
                <a:off x="1011" y="2808"/>
                <a:ext cx="4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100 ps</a:t>
                </a:r>
              </a:p>
            </p:txBody>
          </p:sp>
          <p:sp>
            <p:nvSpPr>
              <p:cNvPr id="406625" name="Rectangle 97"/>
              <p:cNvSpPr>
                <a:spLocks noChangeArrowheads="1"/>
              </p:cNvSpPr>
              <p:nvPr/>
            </p:nvSpPr>
            <p:spPr bwMode="auto">
              <a:xfrm>
                <a:off x="1671" y="2808"/>
                <a:ext cx="4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20 ps</a:t>
                </a:r>
              </a:p>
            </p:txBody>
          </p:sp>
          <p:sp>
            <p:nvSpPr>
              <p:cNvPr id="406626" name="Rectangle 98"/>
              <p:cNvSpPr>
                <a:spLocks noChangeArrowheads="1"/>
              </p:cNvSpPr>
              <p:nvPr/>
            </p:nvSpPr>
            <p:spPr bwMode="auto">
              <a:xfrm>
                <a:off x="2307" y="2808"/>
                <a:ext cx="4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100 ps</a:t>
                </a:r>
              </a:p>
            </p:txBody>
          </p:sp>
          <p:sp>
            <p:nvSpPr>
              <p:cNvPr id="406627" name="Rectangle 99"/>
              <p:cNvSpPr>
                <a:spLocks noChangeArrowheads="1"/>
              </p:cNvSpPr>
              <p:nvPr/>
            </p:nvSpPr>
            <p:spPr bwMode="auto">
              <a:xfrm>
                <a:off x="2967" y="2808"/>
                <a:ext cx="4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20 ps</a:t>
                </a:r>
              </a:p>
            </p:txBody>
          </p:sp>
          <p:sp>
            <p:nvSpPr>
              <p:cNvPr id="406628" name="Rectangle 100"/>
              <p:cNvSpPr>
                <a:spLocks noChangeArrowheads="1"/>
              </p:cNvSpPr>
              <p:nvPr/>
            </p:nvSpPr>
            <p:spPr bwMode="auto">
              <a:xfrm>
                <a:off x="3603" y="2808"/>
                <a:ext cx="4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100 ps</a:t>
                </a:r>
              </a:p>
            </p:txBody>
          </p:sp>
          <p:sp>
            <p:nvSpPr>
              <p:cNvPr id="406629" name="Rectangle 101"/>
              <p:cNvSpPr>
                <a:spLocks noChangeArrowheads="1"/>
              </p:cNvSpPr>
              <p:nvPr/>
            </p:nvSpPr>
            <p:spPr bwMode="auto">
              <a:xfrm>
                <a:off x="4263" y="2808"/>
                <a:ext cx="4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20 ps</a:t>
                </a:r>
              </a:p>
            </p:txBody>
          </p:sp>
          <p:sp>
            <p:nvSpPr>
              <p:cNvPr id="406630" name="Rectangle 102"/>
              <p:cNvSpPr>
                <a:spLocks noChangeArrowheads="1"/>
              </p:cNvSpPr>
              <p:nvPr/>
            </p:nvSpPr>
            <p:spPr bwMode="auto">
              <a:xfrm>
                <a:off x="960" y="3084"/>
                <a:ext cx="568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endParaRPr lang="en-US" sz="1600" b="0">
                  <a:latin typeface="Arial" charset="0"/>
                </a:endParaRPr>
              </a:p>
            </p:txBody>
          </p:sp>
          <p:sp>
            <p:nvSpPr>
              <p:cNvPr id="406631" name="Freeform 103"/>
              <p:cNvSpPr>
                <a:spLocks/>
              </p:cNvSpPr>
              <p:nvPr/>
            </p:nvSpPr>
            <p:spPr bwMode="auto">
              <a:xfrm>
                <a:off x="960" y="3084"/>
                <a:ext cx="384" cy="8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16"/>
                  </a:cxn>
                  <a:cxn ang="0">
                    <a:pos x="240" y="816"/>
                  </a:cxn>
                  <a:cxn ang="0">
                    <a:pos x="432" y="576"/>
                  </a:cxn>
                  <a:cxn ang="0">
                    <a:pos x="432" y="240"/>
                  </a:cxn>
                  <a:cxn ang="0">
                    <a:pos x="240" y="0"/>
                  </a:cxn>
                  <a:cxn ang="0">
                    <a:pos x="0" y="0"/>
                  </a:cxn>
                </a:cxnLst>
                <a:rect l="0" t="0" r="r" b="b"/>
                <a:pathLst>
                  <a:path w="464" h="816">
                    <a:moveTo>
                      <a:pt x="0" y="0"/>
                    </a:moveTo>
                    <a:lnTo>
                      <a:pt x="0" y="816"/>
                    </a:lnTo>
                    <a:lnTo>
                      <a:pt x="240" y="816"/>
                    </a:lnTo>
                    <a:cubicBezTo>
                      <a:pt x="312" y="776"/>
                      <a:pt x="400" y="672"/>
                      <a:pt x="432" y="576"/>
                    </a:cubicBezTo>
                    <a:cubicBezTo>
                      <a:pt x="464" y="480"/>
                      <a:pt x="464" y="336"/>
                      <a:pt x="432" y="240"/>
                    </a:cubicBezTo>
                    <a:cubicBezTo>
                      <a:pt x="400" y="144"/>
                      <a:pt x="312" y="40"/>
                      <a:pt x="24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0C0C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632" name="Rectangle 104"/>
              <p:cNvSpPr>
                <a:spLocks noChangeArrowheads="1"/>
              </p:cNvSpPr>
              <p:nvPr/>
            </p:nvSpPr>
            <p:spPr bwMode="auto">
              <a:xfrm>
                <a:off x="960" y="3084"/>
                <a:ext cx="568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Comb.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logic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A</a:t>
                </a:r>
              </a:p>
            </p:txBody>
          </p:sp>
          <p:sp>
            <p:nvSpPr>
              <p:cNvPr id="406633" name="Rectangle 105"/>
              <p:cNvSpPr>
                <a:spLocks noChangeArrowheads="1"/>
              </p:cNvSpPr>
              <p:nvPr/>
            </p:nvSpPr>
            <p:spPr bwMode="auto">
              <a:xfrm>
                <a:off x="2256" y="3084"/>
                <a:ext cx="568" cy="80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endParaRPr lang="en-US" sz="1600" b="0">
                  <a:latin typeface="Arial" charset="0"/>
                </a:endParaRPr>
              </a:p>
            </p:txBody>
          </p:sp>
          <p:sp>
            <p:nvSpPr>
              <p:cNvPr id="406634" name="Freeform 106"/>
              <p:cNvSpPr>
                <a:spLocks/>
              </p:cNvSpPr>
              <p:nvPr/>
            </p:nvSpPr>
            <p:spPr bwMode="auto">
              <a:xfrm>
                <a:off x="2256" y="3084"/>
                <a:ext cx="440" cy="8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16"/>
                  </a:cxn>
                  <a:cxn ang="0">
                    <a:pos x="199" y="816"/>
                  </a:cxn>
                  <a:cxn ang="0">
                    <a:pos x="368" y="617"/>
                  </a:cxn>
                  <a:cxn ang="0">
                    <a:pos x="414" y="160"/>
                  </a:cxn>
                  <a:cxn ang="0">
                    <a:pos x="199" y="0"/>
                  </a:cxn>
                  <a:cxn ang="0">
                    <a:pos x="0" y="0"/>
                  </a:cxn>
                </a:cxnLst>
                <a:rect l="0" t="0" r="r" b="b"/>
                <a:pathLst>
                  <a:path w="440" h="816">
                    <a:moveTo>
                      <a:pt x="0" y="0"/>
                    </a:moveTo>
                    <a:lnTo>
                      <a:pt x="0" y="816"/>
                    </a:lnTo>
                    <a:lnTo>
                      <a:pt x="199" y="816"/>
                    </a:lnTo>
                    <a:cubicBezTo>
                      <a:pt x="260" y="783"/>
                      <a:pt x="332" y="726"/>
                      <a:pt x="368" y="617"/>
                    </a:cubicBezTo>
                    <a:cubicBezTo>
                      <a:pt x="394" y="521"/>
                      <a:pt x="440" y="256"/>
                      <a:pt x="414" y="160"/>
                    </a:cubicBezTo>
                    <a:cubicBezTo>
                      <a:pt x="387" y="64"/>
                      <a:pt x="258" y="40"/>
                      <a:pt x="19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635" name="Rectangle 107"/>
              <p:cNvSpPr>
                <a:spLocks noChangeArrowheads="1"/>
              </p:cNvSpPr>
              <p:nvPr/>
            </p:nvSpPr>
            <p:spPr bwMode="auto">
              <a:xfrm>
                <a:off x="2256" y="3084"/>
                <a:ext cx="568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Comb.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logic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B</a:t>
                </a:r>
              </a:p>
            </p:txBody>
          </p:sp>
          <p:sp>
            <p:nvSpPr>
              <p:cNvPr id="406636" name="Rectangle 108"/>
              <p:cNvSpPr>
                <a:spLocks noChangeArrowheads="1"/>
              </p:cNvSpPr>
              <p:nvPr/>
            </p:nvSpPr>
            <p:spPr bwMode="auto">
              <a:xfrm>
                <a:off x="3560" y="3084"/>
                <a:ext cx="568" cy="80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endParaRPr lang="en-US" sz="1600" b="0">
                  <a:latin typeface="Arial" charset="0"/>
                </a:endParaRPr>
              </a:p>
            </p:txBody>
          </p:sp>
          <p:sp>
            <p:nvSpPr>
              <p:cNvPr id="406637" name="Freeform 109"/>
              <p:cNvSpPr>
                <a:spLocks/>
              </p:cNvSpPr>
              <p:nvPr/>
            </p:nvSpPr>
            <p:spPr bwMode="auto">
              <a:xfrm>
                <a:off x="3560" y="3084"/>
                <a:ext cx="384" cy="8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816"/>
                  </a:cxn>
                  <a:cxn ang="0">
                    <a:pos x="199" y="816"/>
                  </a:cxn>
                  <a:cxn ang="0">
                    <a:pos x="358" y="576"/>
                  </a:cxn>
                  <a:cxn ang="0">
                    <a:pos x="253" y="270"/>
                  </a:cxn>
                  <a:cxn ang="0">
                    <a:pos x="199" y="0"/>
                  </a:cxn>
                  <a:cxn ang="0">
                    <a:pos x="0" y="0"/>
                  </a:cxn>
                </a:cxnLst>
                <a:rect l="0" t="0" r="r" b="b"/>
                <a:pathLst>
                  <a:path w="384" h="816">
                    <a:moveTo>
                      <a:pt x="0" y="0"/>
                    </a:moveTo>
                    <a:lnTo>
                      <a:pt x="0" y="816"/>
                    </a:lnTo>
                    <a:lnTo>
                      <a:pt x="199" y="816"/>
                    </a:lnTo>
                    <a:cubicBezTo>
                      <a:pt x="258" y="776"/>
                      <a:pt x="349" y="667"/>
                      <a:pt x="358" y="576"/>
                    </a:cubicBezTo>
                    <a:cubicBezTo>
                      <a:pt x="384" y="480"/>
                      <a:pt x="279" y="366"/>
                      <a:pt x="253" y="270"/>
                    </a:cubicBezTo>
                    <a:cubicBezTo>
                      <a:pt x="226" y="174"/>
                      <a:pt x="258" y="40"/>
                      <a:pt x="19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F5F5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638" name="Rectangle 110"/>
              <p:cNvSpPr>
                <a:spLocks noChangeArrowheads="1"/>
              </p:cNvSpPr>
              <p:nvPr/>
            </p:nvSpPr>
            <p:spPr bwMode="auto">
              <a:xfrm>
                <a:off x="3560" y="3084"/>
                <a:ext cx="568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Comb.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logic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</a:t>
                </a:r>
              </a:p>
            </p:txBody>
          </p:sp>
          <p:sp>
            <p:nvSpPr>
              <p:cNvPr id="406639" name="Rectangle 111"/>
              <p:cNvSpPr>
                <a:spLocks noChangeArrowheads="1"/>
              </p:cNvSpPr>
              <p:nvPr/>
            </p:nvSpPr>
            <p:spPr bwMode="auto">
              <a:xfrm>
                <a:off x="4271" y="4104"/>
                <a:ext cx="433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Clock</a:t>
                </a:r>
              </a:p>
            </p:txBody>
          </p:sp>
          <p:sp>
            <p:nvSpPr>
              <p:cNvPr id="406640" name="Line 112"/>
              <p:cNvSpPr>
                <a:spLocks noChangeShapeType="1"/>
              </p:cNvSpPr>
              <p:nvPr/>
            </p:nvSpPr>
            <p:spPr bwMode="auto">
              <a:xfrm>
                <a:off x="1920" y="4056"/>
                <a:ext cx="25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641" name="AutoShape 113"/>
              <p:cNvSpPr>
                <a:spLocks noChangeArrowheads="1"/>
              </p:cNvSpPr>
              <p:nvPr/>
            </p:nvSpPr>
            <p:spPr bwMode="auto">
              <a:xfrm>
                <a:off x="672" y="342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42" name="AutoShape 114"/>
              <p:cNvSpPr>
                <a:spLocks noChangeArrowheads="1"/>
              </p:cNvSpPr>
              <p:nvPr/>
            </p:nvSpPr>
            <p:spPr bwMode="auto">
              <a:xfrm>
                <a:off x="1536" y="342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43" name="AutoShape 115"/>
              <p:cNvSpPr>
                <a:spLocks noChangeArrowheads="1"/>
              </p:cNvSpPr>
              <p:nvPr/>
            </p:nvSpPr>
            <p:spPr bwMode="auto">
              <a:xfrm>
                <a:off x="2832" y="342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44" name="AutoShape 116"/>
              <p:cNvSpPr>
                <a:spLocks noChangeArrowheads="1"/>
              </p:cNvSpPr>
              <p:nvPr/>
            </p:nvSpPr>
            <p:spPr bwMode="auto">
              <a:xfrm>
                <a:off x="4128" y="342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45" name="AutoShape 117"/>
              <p:cNvSpPr>
                <a:spLocks noChangeArrowheads="1"/>
              </p:cNvSpPr>
              <p:nvPr/>
            </p:nvSpPr>
            <p:spPr bwMode="auto">
              <a:xfrm>
                <a:off x="3264" y="342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46" name="AutoShape 118"/>
              <p:cNvSpPr>
                <a:spLocks noChangeArrowheads="1"/>
              </p:cNvSpPr>
              <p:nvPr/>
            </p:nvSpPr>
            <p:spPr bwMode="auto">
              <a:xfrm>
                <a:off x="1968" y="342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" name="Group 156"/>
            <p:cNvGrpSpPr>
              <a:grpSpLocks/>
            </p:cNvGrpSpPr>
            <p:nvPr/>
          </p:nvGrpSpPr>
          <p:grpSpPr bwMode="auto">
            <a:xfrm>
              <a:off x="2753" y="523"/>
              <a:ext cx="271" cy="1205"/>
              <a:chOff x="2553" y="523"/>
              <a:chExt cx="271" cy="1205"/>
            </a:xfrm>
          </p:grpSpPr>
          <p:sp>
            <p:nvSpPr>
              <p:cNvPr id="406685" name="Line 157"/>
              <p:cNvSpPr>
                <a:spLocks noChangeShapeType="1"/>
              </p:cNvSpPr>
              <p:nvPr/>
            </p:nvSpPr>
            <p:spPr bwMode="auto">
              <a:xfrm>
                <a:off x="2688" y="672"/>
                <a:ext cx="0" cy="1056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none" w="sm" len="sm"/>
              </a:ln>
              <a:effectLst/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6686" name="Text Box 158"/>
              <p:cNvSpPr txBox="1">
                <a:spLocks noChangeArrowheads="1"/>
              </p:cNvSpPr>
              <p:nvPr/>
            </p:nvSpPr>
            <p:spPr bwMode="auto">
              <a:xfrm>
                <a:off x="2553" y="523"/>
                <a:ext cx="271" cy="197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spAutoFit/>
              </a:bodyPr>
              <a:lstStyle/>
              <a:p>
                <a:r>
                  <a:rPr lang="en-US" sz="1600"/>
                  <a:t>300</a:t>
                </a:r>
              </a:p>
            </p:txBody>
          </p:sp>
        </p:grpSp>
      </p:grpSp>
      <p:grpSp>
        <p:nvGrpSpPr>
          <p:cNvPr id="17" name="Group 162"/>
          <p:cNvGrpSpPr>
            <a:grpSpLocks/>
          </p:cNvGrpSpPr>
          <p:nvPr/>
        </p:nvGrpSpPr>
        <p:grpSpPr bwMode="auto">
          <a:xfrm>
            <a:off x="762000" y="838200"/>
            <a:ext cx="6400800" cy="5294313"/>
            <a:chOff x="480" y="523"/>
            <a:chExt cx="4032" cy="3335"/>
          </a:xfrm>
        </p:grpSpPr>
        <p:grpSp>
          <p:nvGrpSpPr>
            <p:cNvPr id="18" name="Group 146"/>
            <p:cNvGrpSpPr>
              <a:grpSpLocks/>
            </p:cNvGrpSpPr>
            <p:nvPr/>
          </p:nvGrpSpPr>
          <p:grpSpPr bwMode="auto">
            <a:xfrm>
              <a:off x="480" y="2352"/>
              <a:ext cx="4032" cy="1506"/>
              <a:chOff x="672" y="2808"/>
              <a:chExt cx="4032" cy="1506"/>
            </a:xfrm>
          </p:grpSpPr>
          <p:sp>
            <p:nvSpPr>
              <p:cNvPr id="406648" name="Rectangle 120"/>
              <p:cNvSpPr>
                <a:spLocks noChangeArrowheads="1"/>
              </p:cNvSpPr>
              <p:nvPr/>
            </p:nvSpPr>
            <p:spPr bwMode="auto">
              <a:xfrm>
                <a:off x="1824" y="3102"/>
                <a:ext cx="144" cy="816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49" name="Rectangle 121"/>
              <p:cNvSpPr>
                <a:spLocks noChangeArrowheads="1"/>
              </p:cNvSpPr>
              <p:nvPr/>
            </p:nvSpPr>
            <p:spPr bwMode="auto">
              <a:xfrm>
                <a:off x="3120" y="3102"/>
                <a:ext cx="144" cy="816"/>
              </a:xfrm>
              <a:prstGeom prst="rect">
                <a:avLst/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50" name="Rectangle 122"/>
              <p:cNvSpPr>
                <a:spLocks noChangeArrowheads="1"/>
              </p:cNvSpPr>
              <p:nvPr/>
            </p:nvSpPr>
            <p:spPr bwMode="auto">
              <a:xfrm>
                <a:off x="4416" y="3102"/>
                <a:ext cx="144" cy="81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51" name="Rectangle 123"/>
              <p:cNvSpPr>
                <a:spLocks noChangeArrowheads="1"/>
              </p:cNvSpPr>
              <p:nvPr/>
            </p:nvSpPr>
            <p:spPr bwMode="auto">
              <a:xfrm>
                <a:off x="1824" y="3096"/>
                <a:ext cx="136" cy="80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406652" name="Line 124"/>
              <p:cNvSpPr>
                <a:spLocks noChangeShapeType="1"/>
              </p:cNvSpPr>
              <p:nvPr/>
            </p:nvSpPr>
            <p:spPr bwMode="auto">
              <a:xfrm>
                <a:off x="1920" y="391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653" name="Rectangle 125"/>
              <p:cNvSpPr>
                <a:spLocks noChangeArrowheads="1"/>
              </p:cNvSpPr>
              <p:nvPr/>
            </p:nvSpPr>
            <p:spPr bwMode="auto">
              <a:xfrm>
                <a:off x="4271" y="4104"/>
                <a:ext cx="433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Clock</a:t>
                </a:r>
              </a:p>
            </p:txBody>
          </p:sp>
          <p:sp>
            <p:nvSpPr>
              <p:cNvPr id="406654" name="Rectangle 126"/>
              <p:cNvSpPr>
                <a:spLocks noChangeArrowheads="1"/>
              </p:cNvSpPr>
              <p:nvPr/>
            </p:nvSpPr>
            <p:spPr bwMode="auto">
              <a:xfrm>
                <a:off x="960" y="3096"/>
                <a:ext cx="568" cy="808"/>
              </a:xfrm>
              <a:prstGeom prst="rect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Comb.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logic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A</a:t>
                </a:r>
              </a:p>
            </p:txBody>
          </p:sp>
          <p:sp>
            <p:nvSpPr>
              <p:cNvPr id="406655" name="Rectangle 127"/>
              <p:cNvSpPr>
                <a:spLocks noChangeArrowheads="1"/>
              </p:cNvSpPr>
              <p:nvPr/>
            </p:nvSpPr>
            <p:spPr bwMode="auto">
              <a:xfrm>
                <a:off x="3120" y="3096"/>
                <a:ext cx="136" cy="82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406656" name="Line 128"/>
              <p:cNvSpPr>
                <a:spLocks noChangeShapeType="1"/>
              </p:cNvSpPr>
              <p:nvPr/>
            </p:nvSpPr>
            <p:spPr bwMode="auto">
              <a:xfrm>
                <a:off x="3216" y="3912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657" name="Rectangle 129"/>
              <p:cNvSpPr>
                <a:spLocks noChangeArrowheads="1"/>
              </p:cNvSpPr>
              <p:nvPr/>
            </p:nvSpPr>
            <p:spPr bwMode="auto">
              <a:xfrm>
                <a:off x="2256" y="3096"/>
                <a:ext cx="568" cy="808"/>
              </a:xfrm>
              <a:prstGeom prst="rect">
                <a:avLst/>
              </a:prstGeom>
              <a:solidFill>
                <a:srgbClr val="66CC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Comb.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logic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B</a:t>
                </a:r>
              </a:p>
            </p:txBody>
          </p:sp>
          <p:sp>
            <p:nvSpPr>
              <p:cNvPr id="406658" name="Rectangle 130"/>
              <p:cNvSpPr>
                <a:spLocks noChangeArrowheads="1"/>
              </p:cNvSpPr>
              <p:nvPr/>
            </p:nvSpPr>
            <p:spPr bwMode="auto">
              <a:xfrm>
                <a:off x="4416" y="3096"/>
                <a:ext cx="136" cy="82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4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406659" name="Line 131"/>
              <p:cNvSpPr>
                <a:spLocks noChangeShapeType="1"/>
              </p:cNvSpPr>
              <p:nvPr/>
            </p:nvSpPr>
            <p:spPr bwMode="auto">
              <a:xfrm>
                <a:off x="4512" y="3912"/>
                <a:ext cx="0" cy="27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660" name="Rectangle 132"/>
              <p:cNvSpPr>
                <a:spLocks noChangeArrowheads="1"/>
              </p:cNvSpPr>
              <p:nvPr/>
            </p:nvSpPr>
            <p:spPr bwMode="auto">
              <a:xfrm>
                <a:off x="3552" y="3096"/>
                <a:ext cx="568" cy="808"/>
              </a:xfrm>
              <a:prstGeom prst="rect">
                <a:avLst/>
              </a:prstGeom>
              <a:solidFill>
                <a:srgbClr val="5F5F5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Comb.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logic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</a:t>
                </a:r>
              </a:p>
            </p:txBody>
          </p:sp>
          <p:sp>
            <p:nvSpPr>
              <p:cNvPr id="406661" name="Rectangle 133"/>
              <p:cNvSpPr>
                <a:spLocks noChangeArrowheads="1"/>
              </p:cNvSpPr>
              <p:nvPr/>
            </p:nvSpPr>
            <p:spPr bwMode="auto">
              <a:xfrm>
                <a:off x="1011" y="2808"/>
                <a:ext cx="4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100 ps</a:t>
                </a:r>
              </a:p>
            </p:txBody>
          </p:sp>
          <p:sp>
            <p:nvSpPr>
              <p:cNvPr id="406662" name="Rectangle 134"/>
              <p:cNvSpPr>
                <a:spLocks noChangeArrowheads="1"/>
              </p:cNvSpPr>
              <p:nvPr/>
            </p:nvSpPr>
            <p:spPr bwMode="auto">
              <a:xfrm>
                <a:off x="1670" y="2808"/>
                <a:ext cx="4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20 ps</a:t>
                </a:r>
              </a:p>
            </p:txBody>
          </p:sp>
          <p:sp>
            <p:nvSpPr>
              <p:cNvPr id="406663" name="Rectangle 135"/>
              <p:cNvSpPr>
                <a:spLocks noChangeArrowheads="1"/>
              </p:cNvSpPr>
              <p:nvPr/>
            </p:nvSpPr>
            <p:spPr bwMode="auto">
              <a:xfrm>
                <a:off x="2307" y="2808"/>
                <a:ext cx="4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100 ps</a:t>
                </a:r>
              </a:p>
            </p:txBody>
          </p:sp>
          <p:sp>
            <p:nvSpPr>
              <p:cNvPr id="406664" name="Rectangle 136"/>
              <p:cNvSpPr>
                <a:spLocks noChangeArrowheads="1"/>
              </p:cNvSpPr>
              <p:nvPr/>
            </p:nvSpPr>
            <p:spPr bwMode="auto">
              <a:xfrm>
                <a:off x="2967" y="2808"/>
                <a:ext cx="4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20 ps</a:t>
                </a:r>
              </a:p>
            </p:txBody>
          </p:sp>
          <p:sp>
            <p:nvSpPr>
              <p:cNvPr id="406665" name="Rectangle 137"/>
              <p:cNvSpPr>
                <a:spLocks noChangeArrowheads="1"/>
              </p:cNvSpPr>
              <p:nvPr/>
            </p:nvSpPr>
            <p:spPr bwMode="auto">
              <a:xfrm>
                <a:off x="3603" y="2808"/>
                <a:ext cx="498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100 ps</a:t>
                </a:r>
              </a:p>
            </p:txBody>
          </p:sp>
          <p:sp>
            <p:nvSpPr>
              <p:cNvPr id="406666" name="Rectangle 138"/>
              <p:cNvSpPr>
                <a:spLocks noChangeArrowheads="1"/>
              </p:cNvSpPr>
              <p:nvPr/>
            </p:nvSpPr>
            <p:spPr bwMode="auto">
              <a:xfrm>
                <a:off x="4263" y="2808"/>
                <a:ext cx="42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20 ps</a:t>
                </a:r>
              </a:p>
            </p:txBody>
          </p:sp>
          <p:sp>
            <p:nvSpPr>
              <p:cNvPr id="406667" name="Line 139"/>
              <p:cNvSpPr>
                <a:spLocks noChangeShapeType="1"/>
              </p:cNvSpPr>
              <p:nvPr/>
            </p:nvSpPr>
            <p:spPr bwMode="auto">
              <a:xfrm>
                <a:off x="1920" y="4056"/>
                <a:ext cx="259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668" name="AutoShape 140"/>
              <p:cNvSpPr>
                <a:spLocks noChangeArrowheads="1"/>
              </p:cNvSpPr>
              <p:nvPr/>
            </p:nvSpPr>
            <p:spPr bwMode="auto">
              <a:xfrm>
                <a:off x="672" y="339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69" name="AutoShape 141"/>
              <p:cNvSpPr>
                <a:spLocks noChangeArrowheads="1"/>
              </p:cNvSpPr>
              <p:nvPr/>
            </p:nvSpPr>
            <p:spPr bwMode="auto">
              <a:xfrm>
                <a:off x="1536" y="339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C0C0C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70" name="AutoShape 142"/>
              <p:cNvSpPr>
                <a:spLocks noChangeArrowheads="1"/>
              </p:cNvSpPr>
              <p:nvPr/>
            </p:nvSpPr>
            <p:spPr bwMode="auto">
              <a:xfrm>
                <a:off x="2832" y="339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71" name="AutoShape 143"/>
              <p:cNvSpPr>
                <a:spLocks noChangeArrowheads="1"/>
              </p:cNvSpPr>
              <p:nvPr/>
            </p:nvSpPr>
            <p:spPr bwMode="auto">
              <a:xfrm>
                <a:off x="4128" y="339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72" name="AutoShape 144"/>
              <p:cNvSpPr>
                <a:spLocks noChangeArrowheads="1"/>
              </p:cNvSpPr>
              <p:nvPr/>
            </p:nvSpPr>
            <p:spPr bwMode="auto">
              <a:xfrm>
                <a:off x="3264" y="339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5F5F5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6673" name="AutoShape 145"/>
              <p:cNvSpPr>
                <a:spLocks noChangeArrowheads="1"/>
              </p:cNvSpPr>
              <p:nvPr/>
            </p:nvSpPr>
            <p:spPr bwMode="auto">
              <a:xfrm>
                <a:off x="1968" y="3390"/>
                <a:ext cx="288" cy="144"/>
              </a:xfrm>
              <a:prstGeom prst="rightArrow">
                <a:avLst>
                  <a:gd name="adj1" fmla="val 16667"/>
                  <a:gd name="adj2" fmla="val 66667"/>
                </a:avLst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" name="Group 159"/>
            <p:cNvGrpSpPr>
              <a:grpSpLocks/>
            </p:cNvGrpSpPr>
            <p:nvPr/>
          </p:nvGrpSpPr>
          <p:grpSpPr bwMode="auto">
            <a:xfrm>
              <a:off x="3089" y="523"/>
              <a:ext cx="271" cy="1205"/>
              <a:chOff x="2553" y="523"/>
              <a:chExt cx="271" cy="1205"/>
            </a:xfrm>
          </p:grpSpPr>
          <p:sp>
            <p:nvSpPr>
              <p:cNvPr id="406688" name="Line 160"/>
              <p:cNvSpPr>
                <a:spLocks noChangeShapeType="1"/>
              </p:cNvSpPr>
              <p:nvPr/>
            </p:nvSpPr>
            <p:spPr bwMode="auto">
              <a:xfrm>
                <a:off x="2688" y="672"/>
                <a:ext cx="0" cy="1056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 type="none" w="sm" len="sm"/>
              </a:ln>
              <a:effectLst/>
            </p:spPr>
            <p:txBody>
              <a:bodyPr lIns="45720" rIns="4572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06689" name="Text Box 161"/>
              <p:cNvSpPr txBox="1">
                <a:spLocks noChangeArrowheads="1"/>
              </p:cNvSpPr>
              <p:nvPr/>
            </p:nvSpPr>
            <p:spPr bwMode="auto">
              <a:xfrm>
                <a:off x="2553" y="523"/>
                <a:ext cx="271" cy="197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miter lim="800000"/>
                <a:headEnd/>
                <a:tailEnd type="none" w="sm" len="sm"/>
              </a:ln>
              <a:effectLst/>
            </p:spPr>
            <p:txBody>
              <a:bodyPr wrap="none" lIns="45720" rIns="45720">
                <a:spAutoFit/>
              </a:bodyPr>
              <a:lstStyle/>
              <a:p>
                <a:r>
                  <a:rPr lang="en-US" sz="1600"/>
                  <a:t>359</a:t>
                </a:r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Limitations: Nonuniform Delays</a:t>
            </a:r>
          </a:p>
        </p:txBody>
      </p:sp>
      <p:sp>
        <p:nvSpPr>
          <p:cNvPr id="405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4876800"/>
            <a:ext cx="8294687" cy="1555750"/>
          </a:xfrm>
        </p:spPr>
        <p:txBody>
          <a:bodyPr/>
          <a:lstStyle/>
          <a:p>
            <a:pPr lvl="1"/>
            <a:r>
              <a:rPr lang="en-US"/>
              <a:t>Throughput limited by slowest stage</a:t>
            </a:r>
          </a:p>
          <a:p>
            <a:pPr lvl="1"/>
            <a:r>
              <a:rPr lang="en-US"/>
              <a:t>Other stages sit idle for much of the time</a:t>
            </a:r>
          </a:p>
          <a:p>
            <a:pPr lvl="1"/>
            <a:r>
              <a:rPr lang="en-US"/>
              <a:t>Challenging to partition system into balanced stages</a:t>
            </a:r>
          </a:p>
        </p:txBody>
      </p:sp>
      <p:grpSp>
        <p:nvGrpSpPr>
          <p:cNvPr id="405532" name="Group 28"/>
          <p:cNvGrpSpPr>
            <a:grpSpLocks/>
          </p:cNvGrpSpPr>
          <p:nvPr/>
        </p:nvGrpSpPr>
        <p:grpSpPr bwMode="auto">
          <a:xfrm>
            <a:off x="407988" y="1143000"/>
            <a:ext cx="8726487" cy="2390775"/>
            <a:chOff x="257" y="720"/>
            <a:chExt cx="5497" cy="1506"/>
          </a:xfrm>
        </p:grpSpPr>
        <p:sp>
          <p:nvSpPr>
            <p:cNvPr id="405508" name="Rectangle 4"/>
            <p:cNvSpPr>
              <a:spLocks noChangeArrowheads="1"/>
            </p:cNvSpPr>
            <p:nvPr/>
          </p:nvSpPr>
          <p:spPr bwMode="auto">
            <a:xfrm>
              <a:off x="1125" y="978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R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e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g</a:t>
              </a:r>
            </a:p>
          </p:txBody>
        </p:sp>
        <p:sp>
          <p:nvSpPr>
            <p:cNvPr id="405509" name="Line 5"/>
            <p:cNvSpPr>
              <a:spLocks noChangeShapeType="1"/>
            </p:cNvSpPr>
            <p:nvPr/>
          </p:nvSpPr>
          <p:spPr bwMode="auto">
            <a:xfrm>
              <a:off x="257" y="1358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510" name="Line 6"/>
            <p:cNvSpPr>
              <a:spLocks noChangeShapeType="1"/>
            </p:cNvSpPr>
            <p:nvPr/>
          </p:nvSpPr>
          <p:spPr bwMode="auto">
            <a:xfrm>
              <a:off x="833" y="1358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511" name="Line 7"/>
            <p:cNvSpPr>
              <a:spLocks noChangeShapeType="1"/>
            </p:cNvSpPr>
            <p:nvPr/>
          </p:nvSpPr>
          <p:spPr bwMode="auto">
            <a:xfrm>
              <a:off x="1217" y="1790"/>
              <a:ext cx="0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512" name="Rectangle 8"/>
            <p:cNvSpPr>
              <a:spLocks noChangeArrowheads="1"/>
            </p:cNvSpPr>
            <p:nvPr/>
          </p:nvSpPr>
          <p:spPr bwMode="auto">
            <a:xfrm>
              <a:off x="3856" y="2016"/>
              <a:ext cx="433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Clock</a:t>
              </a:r>
            </a:p>
          </p:txBody>
        </p:sp>
        <p:sp>
          <p:nvSpPr>
            <p:cNvPr id="405513" name="Rectangle 9"/>
            <p:cNvSpPr>
              <a:spLocks noChangeArrowheads="1"/>
            </p:cNvSpPr>
            <p:nvPr/>
          </p:nvSpPr>
          <p:spPr bwMode="auto">
            <a:xfrm>
              <a:off x="2709" y="978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R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e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g</a:t>
              </a:r>
            </a:p>
          </p:txBody>
        </p:sp>
        <p:sp>
          <p:nvSpPr>
            <p:cNvPr id="405514" name="Line 10"/>
            <p:cNvSpPr>
              <a:spLocks noChangeShapeType="1"/>
            </p:cNvSpPr>
            <p:nvPr/>
          </p:nvSpPr>
          <p:spPr bwMode="auto">
            <a:xfrm>
              <a:off x="1265" y="1358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515" name="Line 11"/>
            <p:cNvSpPr>
              <a:spLocks noChangeShapeType="1"/>
            </p:cNvSpPr>
            <p:nvPr/>
          </p:nvSpPr>
          <p:spPr bwMode="auto">
            <a:xfrm>
              <a:off x="2417" y="1358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516" name="Line 12"/>
            <p:cNvSpPr>
              <a:spLocks noChangeShapeType="1"/>
            </p:cNvSpPr>
            <p:nvPr/>
          </p:nvSpPr>
          <p:spPr bwMode="auto">
            <a:xfrm>
              <a:off x="2801" y="1790"/>
              <a:ext cx="0" cy="1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517" name="Rectangle 13"/>
            <p:cNvSpPr>
              <a:spLocks noChangeArrowheads="1"/>
            </p:cNvSpPr>
            <p:nvPr/>
          </p:nvSpPr>
          <p:spPr bwMode="auto">
            <a:xfrm>
              <a:off x="1553" y="978"/>
              <a:ext cx="860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Comb.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logic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B</a:t>
              </a:r>
            </a:p>
          </p:txBody>
        </p:sp>
        <p:sp>
          <p:nvSpPr>
            <p:cNvPr id="405518" name="Rectangle 14"/>
            <p:cNvSpPr>
              <a:spLocks noChangeArrowheads="1"/>
            </p:cNvSpPr>
            <p:nvPr/>
          </p:nvSpPr>
          <p:spPr bwMode="auto">
            <a:xfrm>
              <a:off x="4005" y="978"/>
              <a:ext cx="136" cy="80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R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e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g</a:t>
              </a:r>
            </a:p>
          </p:txBody>
        </p:sp>
        <p:sp>
          <p:nvSpPr>
            <p:cNvPr id="405519" name="Line 15"/>
            <p:cNvSpPr>
              <a:spLocks noChangeShapeType="1"/>
            </p:cNvSpPr>
            <p:nvPr/>
          </p:nvSpPr>
          <p:spPr bwMode="auto">
            <a:xfrm>
              <a:off x="2849" y="1358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520" name="Line 16"/>
            <p:cNvSpPr>
              <a:spLocks noChangeShapeType="1"/>
            </p:cNvSpPr>
            <p:nvPr/>
          </p:nvSpPr>
          <p:spPr bwMode="auto">
            <a:xfrm>
              <a:off x="3713" y="1358"/>
              <a:ext cx="288" cy="0"/>
            </a:xfrm>
            <a:prstGeom prst="line">
              <a:avLst/>
            </a:prstGeom>
            <a:noFill/>
            <a:ln w="5080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521" name="Line 17"/>
            <p:cNvSpPr>
              <a:spLocks noChangeShapeType="1"/>
            </p:cNvSpPr>
            <p:nvPr/>
          </p:nvSpPr>
          <p:spPr bwMode="auto">
            <a:xfrm>
              <a:off x="4097" y="1790"/>
              <a:ext cx="0" cy="2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522" name="Rectangle 18"/>
            <p:cNvSpPr>
              <a:spLocks noChangeArrowheads="1"/>
            </p:cNvSpPr>
            <p:nvPr/>
          </p:nvSpPr>
          <p:spPr bwMode="auto">
            <a:xfrm>
              <a:off x="3141" y="978"/>
              <a:ext cx="568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Comb.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logic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C</a:t>
              </a:r>
            </a:p>
          </p:txBody>
        </p:sp>
        <p:sp>
          <p:nvSpPr>
            <p:cNvPr id="405523" name="Rectangle 19"/>
            <p:cNvSpPr>
              <a:spLocks noChangeArrowheads="1"/>
            </p:cNvSpPr>
            <p:nvPr/>
          </p:nvSpPr>
          <p:spPr bwMode="auto">
            <a:xfrm>
              <a:off x="449" y="720"/>
              <a:ext cx="480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50 ps</a:t>
              </a:r>
            </a:p>
          </p:txBody>
        </p:sp>
        <p:sp>
          <p:nvSpPr>
            <p:cNvPr id="405524" name="Rectangle 20"/>
            <p:cNvSpPr>
              <a:spLocks noChangeArrowheads="1"/>
            </p:cNvSpPr>
            <p:nvPr/>
          </p:nvSpPr>
          <p:spPr bwMode="auto">
            <a:xfrm>
              <a:off x="968" y="720"/>
              <a:ext cx="4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20 ps</a:t>
              </a:r>
            </a:p>
          </p:txBody>
        </p:sp>
        <p:sp>
          <p:nvSpPr>
            <p:cNvPr id="405525" name="Rectangle 21"/>
            <p:cNvSpPr>
              <a:spLocks noChangeArrowheads="1"/>
            </p:cNvSpPr>
            <p:nvPr/>
          </p:nvSpPr>
          <p:spPr bwMode="auto">
            <a:xfrm>
              <a:off x="1601" y="720"/>
              <a:ext cx="73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150 ps</a:t>
              </a:r>
            </a:p>
          </p:txBody>
        </p:sp>
        <p:sp>
          <p:nvSpPr>
            <p:cNvPr id="405526" name="Rectangle 22"/>
            <p:cNvSpPr>
              <a:spLocks noChangeArrowheads="1"/>
            </p:cNvSpPr>
            <p:nvPr/>
          </p:nvSpPr>
          <p:spPr bwMode="auto">
            <a:xfrm>
              <a:off x="2552" y="720"/>
              <a:ext cx="4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20 ps</a:t>
              </a:r>
            </a:p>
          </p:txBody>
        </p:sp>
        <p:sp>
          <p:nvSpPr>
            <p:cNvPr id="405527" name="Rectangle 23"/>
            <p:cNvSpPr>
              <a:spLocks noChangeArrowheads="1"/>
            </p:cNvSpPr>
            <p:nvPr/>
          </p:nvSpPr>
          <p:spPr bwMode="auto">
            <a:xfrm>
              <a:off x="3188" y="720"/>
              <a:ext cx="49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100 ps</a:t>
              </a:r>
            </a:p>
          </p:txBody>
        </p:sp>
        <p:sp>
          <p:nvSpPr>
            <p:cNvPr id="405528" name="Rectangle 24"/>
            <p:cNvSpPr>
              <a:spLocks noChangeArrowheads="1"/>
            </p:cNvSpPr>
            <p:nvPr/>
          </p:nvSpPr>
          <p:spPr bwMode="auto">
            <a:xfrm>
              <a:off x="3848" y="720"/>
              <a:ext cx="42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20 ps</a:t>
              </a:r>
            </a:p>
          </p:txBody>
        </p:sp>
        <p:sp>
          <p:nvSpPr>
            <p:cNvPr id="405529" name="Line 25"/>
            <p:cNvSpPr>
              <a:spLocks noChangeShapeType="1"/>
            </p:cNvSpPr>
            <p:nvPr/>
          </p:nvSpPr>
          <p:spPr bwMode="auto">
            <a:xfrm>
              <a:off x="1217" y="1920"/>
              <a:ext cx="28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530" name="Rectangle 26"/>
            <p:cNvSpPr>
              <a:spLocks noChangeArrowheads="1"/>
            </p:cNvSpPr>
            <p:nvPr/>
          </p:nvSpPr>
          <p:spPr bwMode="auto">
            <a:xfrm>
              <a:off x="4184" y="1200"/>
              <a:ext cx="1570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0" dirty="0">
                  <a:latin typeface="Arial" charset="0"/>
                </a:rPr>
                <a:t>Delay = 510 </a:t>
              </a:r>
              <a:r>
                <a:rPr lang="en-US" sz="1600" b="0" dirty="0" err="1">
                  <a:latin typeface="Arial" charset="0"/>
                </a:rPr>
                <a:t>ps</a:t>
              </a:r>
              <a:endParaRPr lang="en-US" sz="1600" b="0" dirty="0">
                <a:latin typeface="Arial" charset="0"/>
              </a:endParaRPr>
            </a:p>
            <a:p>
              <a:pPr algn="l">
                <a:lnSpc>
                  <a:spcPct val="100000"/>
                </a:lnSpc>
              </a:pPr>
              <a:r>
                <a:rPr lang="en-US" sz="1600" b="0" dirty="0">
                  <a:latin typeface="Arial" charset="0"/>
                </a:rPr>
                <a:t>Throughput = 5.88 GIPS</a:t>
              </a:r>
            </a:p>
          </p:txBody>
        </p:sp>
        <p:sp>
          <p:nvSpPr>
            <p:cNvPr id="405531" name="Rectangle 27"/>
            <p:cNvSpPr>
              <a:spLocks noChangeArrowheads="1"/>
            </p:cNvSpPr>
            <p:nvPr/>
          </p:nvSpPr>
          <p:spPr bwMode="auto">
            <a:xfrm>
              <a:off x="545" y="960"/>
              <a:ext cx="288" cy="80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 anchor="ctr"/>
            <a:lstStyle/>
            <a:p>
              <a:pPr>
                <a:lnSpc>
                  <a:spcPct val="100000"/>
                </a:lnSpc>
              </a:pPr>
              <a:r>
                <a:rPr lang="en-US" sz="1200" b="0">
                  <a:latin typeface="Arial" charset="0"/>
                </a:rPr>
                <a:t>Comb.</a:t>
              </a:r>
            </a:p>
            <a:p>
              <a:pPr>
                <a:lnSpc>
                  <a:spcPct val="100000"/>
                </a:lnSpc>
              </a:pPr>
              <a:r>
                <a:rPr lang="en-US" sz="1200" b="0">
                  <a:latin typeface="Arial" charset="0"/>
                </a:rPr>
                <a:t>logic</a:t>
              </a:r>
            </a:p>
            <a:p>
              <a:pPr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A</a:t>
              </a:r>
            </a:p>
          </p:txBody>
        </p:sp>
      </p:grpSp>
      <p:grpSp>
        <p:nvGrpSpPr>
          <p:cNvPr id="405556" name="Group 52"/>
          <p:cNvGrpSpPr>
            <a:grpSpLocks/>
          </p:cNvGrpSpPr>
          <p:nvPr/>
        </p:nvGrpSpPr>
        <p:grpSpPr bwMode="auto">
          <a:xfrm>
            <a:off x="1676400" y="3352800"/>
            <a:ext cx="5791200" cy="1254125"/>
            <a:chOff x="192" y="2396"/>
            <a:chExt cx="3648" cy="790"/>
          </a:xfrm>
        </p:grpSpPr>
        <p:sp>
          <p:nvSpPr>
            <p:cNvPr id="405533" name="Line 29"/>
            <p:cNvSpPr>
              <a:spLocks noChangeShapeType="1"/>
            </p:cNvSpPr>
            <p:nvPr/>
          </p:nvSpPr>
          <p:spPr bwMode="auto">
            <a:xfrm flipV="1">
              <a:off x="672" y="3168"/>
              <a:ext cx="31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5534" name="Rectangle 30"/>
            <p:cNvSpPr>
              <a:spLocks noChangeArrowheads="1"/>
            </p:cNvSpPr>
            <p:nvPr/>
          </p:nvSpPr>
          <p:spPr bwMode="auto">
            <a:xfrm>
              <a:off x="1095" y="2976"/>
              <a:ext cx="39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0">
                  <a:latin typeface="Arial" charset="0"/>
                </a:rPr>
                <a:t>Time</a:t>
              </a:r>
            </a:p>
          </p:txBody>
        </p:sp>
        <p:sp>
          <p:nvSpPr>
            <p:cNvPr id="405535" name="Rectangle 31"/>
            <p:cNvSpPr>
              <a:spLocks noChangeArrowheads="1"/>
            </p:cNvSpPr>
            <p:nvPr/>
          </p:nvSpPr>
          <p:spPr bwMode="auto">
            <a:xfrm>
              <a:off x="192" y="2396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OP1</a:t>
              </a:r>
            </a:p>
          </p:txBody>
        </p:sp>
        <p:sp>
          <p:nvSpPr>
            <p:cNvPr id="405536" name="Rectangle 32"/>
            <p:cNvSpPr>
              <a:spLocks noChangeArrowheads="1"/>
            </p:cNvSpPr>
            <p:nvPr/>
          </p:nvSpPr>
          <p:spPr bwMode="auto">
            <a:xfrm>
              <a:off x="192" y="2588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OP2</a:t>
              </a:r>
            </a:p>
          </p:txBody>
        </p:sp>
        <p:sp>
          <p:nvSpPr>
            <p:cNvPr id="405537" name="Rectangle 33"/>
            <p:cNvSpPr>
              <a:spLocks noChangeArrowheads="1"/>
            </p:cNvSpPr>
            <p:nvPr/>
          </p:nvSpPr>
          <p:spPr bwMode="auto">
            <a:xfrm>
              <a:off x="192" y="2780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 eaLnBrk="1" hangingPunct="1">
                <a:lnSpc>
                  <a:spcPct val="100000"/>
                </a:lnSpc>
              </a:pPr>
              <a:r>
                <a:rPr lang="en-US" sz="1600" b="0"/>
                <a:t>OP3</a:t>
              </a:r>
            </a:p>
          </p:txBody>
        </p:sp>
        <p:grpSp>
          <p:nvGrpSpPr>
            <p:cNvPr id="405538" name="Group 34"/>
            <p:cNvGrpSpPr>
              <a:grpSpLocks/>
            </p:cNvGrpSpPr>
            <p:nvPr/>
          </p:nvGrpSpPr>
          <p:grpSpPr bwMode="auto">
            <a:xfrm>
              <a:off x="768" y="2400"/>
              <a:ext cx="1728" cy="192"/>
              <a:chOff x="768" y="2400"/>
              <a:chExt cx="1728" cy="192"/>
            </a:xfrm>
          </p:grpSpPr>
          <p:sp>
            <p:nvSpPr>
              <p:cNvPr id="405539" name="Rectangle 35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192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A</a:t>
                </a:r>
              </a:p>
            </p:txBody>
          </p:sp>
          <p:sp>
            <p:nvSpPr>
              <p:cNvPr id="405540" name="Rectangle 36"/>
              <p:cNvSpPr>
                <a:spLocks noChangeArrowheads="1"/>
              </p:cNvSpPr>
              <p:nvPr/>
            </p:nvSpPr>
            <p:spPr bwMode="auto">
              <a:xfrm>
                <a:off x="1344" y="2400"/>
                <a:ext cx="576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B</a:t>
                </a:r>
              </a:p>
            </p:txBody>
          </p:sp>
          <p:sp>
            <p:nvSpPr>
              <p:cNvPr id="405541" name="Rectangle 37"/>
              <p:cNvSpPr>
                <a:spLocks noChangeArrowheads="1"/>
              </p:cNvSpPr>
              <p:nvPr/>
            </p:nvSpPr>
            <p:spPr bwMode="auto">
              <a:xfrm>
                <a:off x="1920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C</a:t>
                </a:r>
              </a:p>
            </p:txBody>
          </p:sp>
          <p:sp>
            <p:nvSpPr>
              <p:cNvPr id="405542" name="Rectangle 38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57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 b="0"/>
              </a:p>
            </p:txBody>
          </p:sp>
          <p:sp>
            <p:nvSpPr>
              <p:cNvPr id="405543" name="Rectangle 39"/>
              <p:cNvSpPr>
                <a:spLocks noChangeArrowheads="1"/>
              </p:cNvSpPr>
              <p:nvPr/>
            </p:nvSpPr>
            <p:spPr bwMode="auto">
              <a:xfrm>
                <a:off x="1920" y="2400"/>
                <a:ext cx="57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 b="0"/>
              </a:p>
            </p:txBody>
          </p:sp>
        </p:grpSp>
        <p:grpSp>
          <p:nvGrpSpPr>
            <p:cNvPr id="405544" name="Group 40"/>
            <p:cNvGrpSpPr>
              <a:grpSpLocks/>
            </p:cNvGrpSpPr>
            <p:nvPr/>
          </p:nvGrpSpPr>
          <p:grpSpPr bwMode="auto">
            <a:xfrm>
              <a:off x="1344" y="2592"/>
              <a:ext cx="1728" cy="192"/>
              <a:chOff x="768" y="2400"/>
              <a:chExt cx="1728" cy="192"/>
            </a:xfrm>
          </p:grpSpPr>
          <p:sp>
            <p:nvSpPr>
              <p:cNvPr id="405545" name="Rectangle 41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192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A</a:t>
                </a:r>
              </a:p>
            </p:txBody>
          </p:sp>
          <p:sp>
            <p:nvSpPr>
              <p:cNvPr id="405546" name="Rectangle 42"/>
              <p:cNvSpPr>
                <a:spLocks noChangeArrowheads="1"/>
              </p:cNvSpPr>
              <p:nvPr/>
            </p:nvSpPr>
            <p:spPr bwMode="auto">
              <a:xfrm>
                <a:off x="1344" y="2400"/>
                <a:ext cx="576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B</a:t>
                </a:r>
              </a:p>
            </p:txBody>
          </p:sp>
          <p:sp>
            <p:nvSpPr>
              <p:cNvPr id="405547" name="Rectangle 43"/>
              <p:cNvSpPr>
                <a:spLocks noChangeArrowheads="1"/>
              </p:cNvSpPr>
              <p:nvPr/>
            </p:nvSpPr>
            <p:spPr bwMode="auto">
              <a:xfrm>
                <a:off x="1920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C</a:t>
                </a:r>
              </a:p>
            </p:txBody>
          </p:sp>
          <p:sp>
            <p:nvSpPr>
              <p:cNvPr id="405548" name="Rectangle 44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57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 b="0"/>
              </a:p>
            </p:txBody>
          </p:sp>
          <p:sp>
            <p:nvSpPr>
              <p:cNvPr id="405549" name="Rectangle 45"/>
              <p:cNvSpPr>
                <a:spLocks noChangeArrowheads="1"/>
              </p:cNvSpPr>
              <p:nvPr/>
            </p:nvSpPr>
            <p:spPr bwMode="auto">
              <a:xfrm>
                <a:off x="1920" y="2400"/>
                <a:ext cx="57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 b="0"/>
              </a:p>
            </p:txBody>
          </p:sp>
        </p:grpSp>
        <p:grpSp>
          <p:nvGrpSpPr>
            <p:cNvPr id="405550" name="Group 46"/>
            <p:cNvGrpSpPr>
              <a:grpSpLocks/>
            </p:cNvGrpSpPr>
            <p:nvPr/>
          </p:nvGrpSpPr>
          <p:grpSpPr bwMode="auto">
            <a:xfrm>
              <a:off x="1920" y="2784"/>
              <a:ext cx="1728" cy="192"/>
              <a:chOff x="768" y="2400"/>
              <a:chExt cx="1728" cy="192"/>
            </a:xfrm>
          </p:grpSpPr>
          <p:sp>
            <p:nvSpPr>
              <p:cNvPr id="405551" name="Rectangle 47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192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A</a:t>
                </a:r>
              </a:p>
            </p:txBody>
          </p:sp>
          <p:sp>
            <p:nvSpPr>
              <p:cNvPr id="405552" name="Rectangle 48"/>
              <p:cNvSpPr>
                <a:spLocks noChangeArrowheads="1"/>
              </p:cNvSpPr>
              <p:nvPr/>
            </p:nvSpPr>
            <p:spPr bwMode="auto">
              <a:xfrm>
                <a:off x="1344" y="2400"/>
                <a:ext cx="576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B</a:t>
                </a:r>
              </a:p>
            </p:txBody>
          </p:sp>
          <p:sp>
            <p:nvSpPr>
              <p:cNvPr id="405553" name="Rectangle 49"/>
              <p:cNvSpPr>
                <a:spLocks noChangeArrowheads="1"/>
              </p:cNvSpPr>
              <p:nvPr/>
            </p:nvSpPr>
            <p:spPr bwMode="auto">
              <a:xfrm>
                <a:off x="1920" y="2400"/>
                <a:ext cx="384" cy="192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r>
                  <a:rPr lang="en-US" sz="1600" b="0"/>
                  <a:t>C</a:t>
                </a:r>
              </a:p>
            </p:txBody>
          </p:sp>
          <p:sp>
            <p:nvSpPr>
              <p:cNvPr id="405554" name="Rectangle 50"/>
              <p:cNvSpPr>
                <a:spLocks noChangeArrowheads="1"/>
              </p:cNvSpPr>
              <p:nvPr/>
            </p:nvSpPr>
            <p:spPr bwMode="auto">
              <a:xfrm>
                <a:off x="768" y="2400"/>
                <a:ext cx="57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 b="0"/>
              </a:p>
            </p:txBody>
          </p:sp>
          <p:sp>
            <p:nvSpPr>
              <p:cNvPr id="405555" name="Rectangle 51"/>
              <p:cNvSpPr>
                <a:spLocks noChangeArrowheads="1"/>
              </p:cNvSpPr>
              <p:nvPr/>
            </p:nvSpPr>
            <p:spPr bwMode="auto">
              <a:xfrm>
                <a:off x="1920" y="2400"/>
                <a:ext cx="576" cy="19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lnSpc>
                    <a:spcPct val="100000"/>
                  </a:lnSpc>
                </a:pPr>
                <a:endParaRPr lang="en-US" sz="1600" b="0"/>
              </a:p>
            </p:txBody>
          </p:sp>
        </p:grpSp>
      </p:grp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Limitations: Register Overhead</a:t>
            </a: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0513" y="3657600"/>
            <a:ext cx="8294687" cy="2774950"/>
          </a:xfrm>
        </p:spPr>
        <p:txBody>
          <a:bodyPr/>
          <a:lstStyle/>
          <a:p>
            <a:pPr lvl="1">
              <a:tabLst>
                <a:tab pos="3486150" algn="dec"/>
              </a:tabLst>
            </a:pPr>
            <a:r>
              <a:rPr lang="en-US"/>
              <a:t>As try to deepen pipeline, overhead of loading registers becomes more significant</a:t>
            </a:r>
          </a:p>
          <a:p>
            <a:pPr lvl="1">
              <a:tabLst>
                <a:tab pos="3486150" algn="dec"/>
              </a:tabLst>
            </a:pPr>
            <a:r>
              <a:rPr lang="en-US"/>
              <a:t>Percentage of clock cycle spent loading register:</a:t>
            </a:r>
          </a:p>
          <a:p>
            <a:pPr lvl="2">
              <a:tabLst>
                <a:tab pos="3486150" algn="dec"/>
              </a:tabLst>
            </a:pPr>
            <a:r>
              <a:rPr lang="en-US"/>
              <a:t>1-stage pipeline: 	6.25% </a:t>
            </a:r>
          </a:p>
          <a:p>
            <a:pPr lvl="2">
              <a:tabLst>
                <a:tab pos="3486150" algn="dec"/>
              </a:tabLst>
            </a:pPr>
            <a:r>
              <a:rPr lang="en-US"/>
              <a:t>3-stage pipeline: 	16.67% </a:t>
            </a:r>
          </a:p>
          <a:p>
            <a:pPr lvl="2">
              <a:tabLst>
                <a:tab pos="3486150" algn="dec"/>
              </a:tabLst>
            </a:pPr>
            <a:r>
              <a:rPr lang="en-US"/>
              <a:t>6-stage pipeline: 	28.57%</a:t>
            </a:r>
          </a:p>
          <a:p>
            <a:pPr lvl="1">
              <a:tabLst>
                <a:tab pos="3486150" algn="dec"/>
              </a:tabLst>
            </a:pPr>
            <a:r>
              <a:rPr lang="en-US"/>
              <a:t>High speeds of modern processor designs obtained through very deep pipelining</a:t>
            </a:r>
          </a:p>
        </p:txBody>
      </p:sp>
      <p:grpSp>
        <p:nvGrpSpPr>
          <p:cNvPr id="407602" name="Group 50"/>
          <p:cNvGrpSpPr>
            <a:grpSpLocks/>
          </p:cNvGrpSpPr>
          <p:nvPr/>
        </p:nvGrpSpPr>
        <p:grpSpPr bwMode="auto">
          <a:xfrm>
            <a:off x="361950" y="1173163"/>
            <a:ext cx="8447088" cy="2284412"/>
            <a:chOff x="228" y="739"/>
            <a:chExt cx="5321" cy="1439"/>
          </a:xfrm>
        </p:grpSpPr>
        <p:sp>
          <p:nvSpPr>
            <p:cNvPr id="407556" name="Rectangle 4"/>
            <p:cNvSpPr>
              <a:spLocks noChangeArrowheads="1"/>
            </p:cNvSpPr>
            <p:nvPr/>
          </p:nvSpPr>
          <p:spPr bwMode="auto">
            <a:xfrm>
              <a:off x="2976" y="1968"/>
              <a:ext cx="2570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600" b="0" dirty="0">
                  <a:latin typeface="Arial" charset="0"/>
                </a:rPr>
                <a:t>Delay = 420 </a:t>
              </a:r>
              <a:r>
                <a:rPr lang="en-US" sz="1600" b="0" dirty="0" err="1">
                  <a:latin typeface="Arial" charset="0"/>
                </a:rPr>
                <a:t>ps</a:t>
              </a:r>
              <a:r>
                <a:rPr lang="en-US" sz="1600" b="0" dirty="0">
                  <a:latin typeface="Arial" charset="0"/>
                </a:rPr>
                <a:t>, Throughput = 14.29 GIPS</a:t>
              </a:r>
            </a:p>
          </p:txBody>
        </p:sp>
        <p:grpSp>
          <p:nvGrpSpPr>
            <p:cNvPr id="407557" name="Group 5"/>
            <p:cNvGrpSpPr>
              <a:grpSpLocks/>
            </p:cNvGrpSpPr>
            <p:nvPr/>
          </p:nvGrpSpPr>
          <p:grpSpPr bwMode="auto">
            <a:xfrm>
              <a:off x="228" y="739"/>
              <a:ext cx="5321" cy="1439"/>
              <a:chOff x="228" y="2563"/>
              <a:chExt cx="5321" cy="1439"/>
            </a:xfrm>
          </p:grpSpPr>
          <p:sp>
            <p:nvSpPr>
              <p:cNvPr id="407558" name="Line 6"/>
              <p:cNvSpPr>
                <a:spLocks noChangeShapeType="1"/>
              </p:cNvSpPr>
              <p:nvPr/>
            </p:nvSpPr>
            <p:spPr bwMode="auto">
              <a:xfrm>
                <a:off x="1052" y="3137"/>
                <a:ext cx="260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559" name="Line 7"/>
              <p:cNvSpPr>
                <a:spLocks noChangeShapeType="1"/>
              </p:cNvSpPr>
              <p:nvPr/>
            </p:nvSpPr>
            <p:spPr bwMode="auto">
              <a:xfrm>
                <a:off x="228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560" name="Line 8"/>
              <p:cNvSpPr>
                <a:spLocks noChangeShapeType="1"/>
              </p:cNvSpPr>
              <p:nvPr/>
            </p:nvSpPr>
            <p:spPr bwMode="auto">
              <a:xfrm>
                <a:off x="707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561" name="Line 9"/>
              <p:cNvSpPr>
                <a:spLocks noChangeShapeType="1"/>
              </p:cNvSpPr>
              <p:nvPr/>
            </p:nvSpPr>
            <p:spPr bwMode="auto">
              <a:xfrm>
                <a:off x="1916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562" name="Line 10"/>
              <p:cNvSpPr>
                <a:spLocks noChangeShapeType="1"/>
              </p:cNvSpPr>
              <p:nvPr/>
            </p:nvSpPr>
            <p:spPr bwMode="auto">
              <a:xfrm>
                <a:off x="1571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563" name="Line 11"/>
              <p:cNvSpPr>
                <a:spLocks noChangeShapeType="1"/>
              </p:cNvSpPr>
              <p:nvPr/>
            </p:nvSpPr>
            <p:spPr bwMode="auto">
              <a:xfrm>
                <a:off x="2780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564" name="Line 12"/>
              <p:cNvSpPr>
                <a:spLocks noChangeShapeType="1"/>
              </p:cNvSpPr>
              <p:nvPr/>
            </p:nvSpPr>
            <p:spPr bwMode="auto">
              <a:xfrm>
                <a:off x="2435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565" name="Line 13"/>
              <p:cNvSpPr>
                <a:spLocks noChangeShapeType="1"/>
              </p:cNvSpPr>
              <p:nvPr/>
            </p:nvSpPr>
            <p:spPr bwMode="auto">
              <a:xfrm>
                <a:off x="3644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566" name="Line 14"/>
              <p:cNvSpPr>
                <a:spLocks noChangeShapeType="1"/>
              </p:cNvSpPr>
              <p:nvPr/>
            </p:nvSpPr>
            <p:spPr bwMode="auto">
              <a:xfrm>
                <a:off x="3299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567" name="Line 15"/>
              <p:cNvSpPr>
                <a:spLocks noChangeShapeType="1"/>
              </p:cNvSpPr>
              <p:nvPr/>
            </p:nvSpPr>
            <p:spPr bwMode="auto">
              <a:xfrm>
                <a:off x="4508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568" name="Line 16"/>
              <p:cNvSpPr>
                <a:spLocks noChangeShapeType="1"/>
              </p:cNvSpPr>
              <p:nvPr/>
            </p:nvSpPr>
            <p:spPr bwMode="auto">
              <a:xfrm>
                <a:off x="4163" y="3137"/>
                <a:ext cx="259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569" name="Line 17"/>
              <p:cNvSpPr>
                <a:spLocks noChangeShapeType="1"/>
              </p:cNvSpPr>
              <p:nvPr/>
            </p:nvSpPr>
            <p:spPr bwMode="auto">
              <a:xfrm>
                <a:off x="5026" y="3137"/>
                <a:ext cx="260" cy="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570" name="Rectangle 18"/>
              <p:cNvSpPr>
                <a:spLocks noChangeArrowheads="1"/>
              </p:cNvSpPr>
              <p:nvPr/>
            </p:nvSpPr>
            <p:spPr bwMode="auto">
              <a:xfrm>
                <a:off x="824" y="3792"/>
                <a:ext cx="433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Clock</a:t>
                </a:r>
              </a:p>
            </p:txBody>
          </p:sp>
          <p:sp>
            <p:nvSpPr>
              <p:cNvPr id="407571" name="Rectangle 19"/>
              <p:cNvSpPr>
                <a:spLocks noChangeArrowheads="1"/>
              </p:cNvSpPr>
              <p:nvPr/>
            </p:nvSpPr>
            <p:spPr bwMode="auto">
              <a:xfrm>
                <a:off x="970" y="2795"/>
                <a:ext cx="122" cy="7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 anchor="ctr"/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R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e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407572" name="Line 20"/>
              <p:cNvSpPr>
                <a:spLocks noChangeShapeType="1"/>
              </p:cNvSpPr>
              <p:nvPr/>
            </p:nvSpPr>
            <p:spPr bwMode="auto">
              <a:xfrm>
                <a:off x="1052" y="3526"/>
                <a:ext cx="0" cy="2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573" name="Rectangle 21"/>
              <p:cNvSpPr>
                <a:spLocks noChangeArrowheads="1"/>
              </p:cNvSpPr>
              <p:nvPr/>
            </p:nvSpPr>
            <p:spPr bwMode="auto">
              <a:xfrm>
                <a:off x="452" y="2795"/>
                <a:ext cx="294" cy="72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 anchor="ctr"/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200" b="0">
                    <a:latin typeface="Arial" charset="0"/>
                  </a:rPr>
                  <a:t>Comb.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200" b="0">
                    <a:latin typeface="Arial" charset="0"/>
                  </a:rPr>
                  <a:t>logic</a:t>
                </a:r>
              </a:p>
            </p:txBody>
          </p:sp>
          <p:sp>
            <p:nvSpPr>
              <p:cNvPr id="407574" name="Rectangle 22"/>
              <p:cNvSpPr>
                <a:spLocks noChangeArrowheads="1"/>
              </p:cNvSpPr>
              <p:nvPr/>
            </p:nvSpPr>
            <p:spPr bwMode="auto">
              <a:xfrm>
                <a:off x="380" y="2563"/>
                <a:ext cx="417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>
                <a:spAutoFit/>
              </a:bodyPr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50 ps</a:t>
                </a:r>
              </a:p>
            </p:txBody>
          </p:sp>
          <p:sp>
            <p:nvSpPr>
              <p:cNvPr id="407575" name="Rectangle 23"/>
              <p:cNvSpPr>
                <a:spLocks noChangeArrowheads="1"/>
              </p:cNvSpPr>
              <p:nvPr/>
            </p:nvSpPr>
            <p:spPr bwMode="auto">
              <a:xfrm>
                <a:off x="812" y="2563"/>
                <a:ext cx="417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>
                <a:spAutoFit/>
              </a:bodyPr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20 ps</a:t>
                </a:r>
              </a:p>
            </p:txBody>
          </p:sp>
          <p:sp>
            <p:nvSpPr>
              <p:cNvPr id="407576" name="Rectangle 24"/>
              <p:cNvSpPr>
                <a:spLocks noChangeArrowheads="1"/>
              </p:cNvSpPr>
              <p:nvPr/>
            </p:nvSpPr>
            <p:spPr bwMode="auto">
              <a:xfrm>
                <a:off x="1834" y="2795"/>
                <a:ext cx="121" cy="7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 anchor="ctr"/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R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e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407577" name="Line 25"/>
              <p:cNvSpPr>
                <a:spLocks noChangeShapeType="1"/>
              </p:cNvSpPr>
              <p:nvPr/>
            </p:nvSpPr>
            <p:spPr bwMode="auto">
              <a:xfrm>
                <a:off x="1916" y="3526"/>
                <a:ext cx="0" cy="1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578" name="Rectangle 26"/>
              <p:cNvSpPr>
                <a:spLocks noChangeArrowheads="1"/>
              </p:cNvSpPr>
              <p:nvPr/>
            </p:nvSpPr>
            <p:spPr bwMode="auto">
              <a:xfrm>
                <a:off x="1316" y="2795"/>
                <a:ext cx="294" cy="72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 anchor="ctr"/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200" b="0">
                    <a:latin typeface="Arial" charset="0"/>
                  </a:rPr>
                  <a:t>Comb.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200" b="0">
                    <a:latin typeface="Arial" charset="0"/>
                  </a:rPr>
                  <a:t>logic</a:t>
                </a:r>
              </a:p>
            </p:txBody>
          </p:sp>
          <p:sp>
            <p:nvSpPr>
              <p:cNvPr id="407579" name="Rectangle 27"/>
              <p:cNvSpPr>
                <a:spLocks noChangeArrowheads="1"/>
              </p:cNvSpPr>
              <p:nvPr/>
            </p:nvSpPr>
            <p:spPr bwMode="auto">
              <a:xfrm>
                <a:off x="1244" y="2563"/>
                <a:ext cx="417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>
                <a:spAutoFit/>
              </a:bodyPr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50 ps</a:t>
                </a:r>
              </a:p>
            </p:txBody>
          </p:sp>
          <p:sp>
            <p:nvSpPr>
              <p:cNvPr id="407580" name="Rectangle 28"/>
              <p:cNvSpPr>
                <a:spLocks noChangeArrowheads="1"/>
              </p:cNvSpPr>
              <p:nvPr/>
            </p:nvSpPr>
            <p:spPr bwMode="auto">
              <a:xfrm>
                <a:off x="1676" y="2563"/>
                <a:ext cx="417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>
                <a:spAutoFit/>
              </a:bodyPr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20 ps</a:t>
                </a:r>
              </a:p>
            </p:txBody>
          </p:sp>
          <p:sp>
            <p:nvSpPr>
              <p:cNvPr id="407581" name="Rectangle 29"/>
              <p:cNvSpPr>
                <a:spLocks noChangeArrowheads="1"/>
              </p:cNvSpPr>
              <p:nvPr/>
            </p:nvSpPr>
            <p:spPr bwMode="auto">
              <a:xfrm>
                <a:off x="2698" y="2795"/>
                <a:ext cx="121" cy="7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 anchor="ctr"/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R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e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407582" name="Line 30"/>
              <p:cNvSpPr>
                <a:spLocks noChangeShapeType="1"/>
              </p:cNvSpPr>
              <p:nvPr/>
            </p:nvSpPr>
            <p:spPr bwMode="auto">
              <a:xfrm>
                <a:off x="2780" y="3526"/>
                <a:ext cx="0" cy="1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583" name="Rectangle 31"/>
              <p:cNvSpPr>
                <a:spLocks noChangeArrowheads="1"/>
              </p:cNvSpPr>
              <p:nvPr/>
            </p:nvSpPr>
            <p:spPr bwMode="auto">
              <a:xfrm>
                <a:off x="2179" y="2795"/>
                <a:ext cx="295" cy="72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 anchor="ctr"/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200" b="0">
                    <a:latin typeface="Arial" charset="0"/>
                  </a:rPr>
                  <a:t>Comb.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200" b="0">
                    <a:latin typeface="Arial" charset="0"/>
                  </a:rPr>
                  <a:t>logic</a:t>
                </a:r>
              </a:p>
            </p:txBody>
          </p:sp>
          <p:sp>
            <p:nvSpPr>
              <p:cNvPr id="407584" name="Rectangle 32"/>
              <p:cNvSpPr>
                <a:spLocks noChangeArrowheads="1"/>
              </p:cNvSpPr>
              <p:nvPr/>
            </p:nvSpPr>
            <p:spPr bwMode="auto">
              <a:xfrm>
                <a:off x="2108" y="2563"/>
                <a:ext cx="417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>
                <a:spAutoFit/>
              </a:bodyPr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50 ps</a:t>
                </a:r>
              </a:p>
            </p:txBody>
          </p:sp>
          <p:sp>
            <p:nvSpPr>
              <p:cNvPr id="407585" name="Rectangle 33"/>
              <p:cNvSpPr>
                <a:spLocks noChangeArrowheads="1"/>
              </p:cNvSpPr>
              <p:nvPr/>
            </p:nvSpPr>
            <p:spPr bwMode="auto">
              <a:xfrm>
                <a:off x="2539" y="2563"/>
                <a:ext cx="417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>
                <a:spAutoFit/>
              </a:bodyPr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20 ps</a:t>
                </a:r>
              </a:p>
            </p:txBody>
          </p:sp>
          <p:sp>
            <p:nvSpPr>
              <p:cNvPr id="407586" name="Rectangle 34"/>
              <p:cNvSpPr>
                <a:spLocks noChangeArrowheads="1"/>
              </p:cNvSpPr>
              <p:nvPr/>
            </p:nvSpPr>
            <p:spPr bwMode="auto">
              <a:xfrm>
                <a:off x="3562" y="2795"/>
                <a:ext cx="121" cy="7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 anchor="ctr"/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R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e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407587" name="Line 35"/>
              <p:cNvSpPr>
                <a:spLocks noChangeShapeType="1"/>
              </p:cNvSpPr>
              <p:nvPr/>
            </p:nvSpPr>
            <p:spPr bwMode="auto">
              <a:xfrm>
                <a:off x="3644" y="3526"/>
                <a:ext cx="0" cy="1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588" name="Rectangle 36"/>
              <p:cNvSpPr>
                <a:spLocks noChangeArrowheads="1"/>
              </p:cNvSpPr>
              <p:nvPr/>
            </p:nvSpPr>
            <p:spPr bwMode="auto">
              <a:xfrm>
                <a:off x="3043" y="2795"/>
                <a:ext cx="295" cy="72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 anchor="ctr"/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200" b="0">
                    <a:latin typeface="Arial" charset="0"/>
                  </a:rPr>
                  <a:t>Comb.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200" b="0">
                    <a:latin typeface="Arial" charset="0"/>
                  </a:rPr>
                  <a:t>logic</a:t>
                </a:r>
              </a:p>
            </p:txBody>
          </p:sp>
          <p:sp>
            <p:nvSpPr>
              <p:cNvPr id="407589" name="Rectangle 37"/>
              <p:cNvSpPr>
                <a:spLocks noChangeArrowheads="1"/>
              </p:cNvSpPr>
              <p:nvPr/>
            </p:nvSpPr>
            <p:spPr bwMode="auto">
              <a:xfrm>
                <a:off x="2972" y="2563"/>
                <a:ext cx="417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>
                <a:spAutoFit/>
              </a:bodyPr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50 ps</a:t>
                </a:r>
              </a:p>
            </p:txBody>
          </p:sp>
          <p:sp>
            <p:nvSpPr>
              <p:cNvPr id="407590" name="Rectangle 38"/>
              <p:cNvSpPr>
                <a:spLocks noChangeArrowheads="1"/>
              </p:cNvSpPr>
              <p:nvPr/>
            </p:nvSpPr>
            <p:spPr bwMode="auto">
              <a:xfrm>
                <a:off x="3404" y="2563"/>
                <a:ext cx="417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>
                <a:spAutoFit/>
              </a:bodyPr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20 ps</a:t>
                </a:r>
              </a:p>
            </p:txBody>
          </p:sp>
          <p:sp>
            <p:nvSpPr>
              <p:cNvPr id="407591" name="Rectangle 39"/>
              <p:cNvSpPr>
                <a:spLocks noChangeArrowheads="1"/>
              </p:cNvSpPr>
              <p:nvPr/>
            </p:nvSpPr>
            <p:spPr bwMode="auto">
              <a:xfrm>
                <a:off x="4426" y="2795"/>
                <a:ext cx="121" cy="7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 anchor="ctr"/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R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e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407592" name="Line 40"/>
              <p:cNvSpPr>
                <a:spLocks noChangeShapeType="1"/>
              </p:cNvSpPr>
              <p:nvPr/>
            </p:nvSpPr>
            <p:spPr bwMode="auto">
              <a:xfrm>
                <a:off x="4508" y="3526"/>
                <a:ext cx="0" cy="1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593" name="Rectangle 41"/>
              <p:cNvSpPr>
                <a:spLocks noChangeArrowheads="1"/>
              </p:cNvSpPr>
              <p:nvPr/>
            </p:nvSpPr>
            <p:spPr bwMode="auto">
              <a:xfrm>
                <a:off x="3907" y="2795"/>
                <a:ext cx="295" cy="72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 anchor="ctr"/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200" b="0">
                    <a:latin typeface="Arial" charset="0"/>
                  </a:rPr>
                  <a:t>Comb.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200" b="0">
                    <a:latin typeface="Arial" charset="0"/>
                  </a:rPr>
                  <a:t>logic</a:t>
                </a:r>
              </a:p>
            </p:txBody>
          </p:sp>
          <p:sp>
            <p:nvSpPr>
              <p:cNvPr id="407594" name="Rectangle 42"/>
              <p:cNvSpPr>
                <a:spLocks noChangeArrowheads="1"/>
              </p:cNvSpPr>
              <p:nvPr/>
            </p:nvSpPr>
            <p:spPr bwMode="auto">
              <a:xfrm>
                <a:off x="3836" y="2563"/>
                <a:ext cx="417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>
                <a:spAutoFit/>
              </a:bodyPr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50 ps</a:t>
                </a:r>
              </a:p>
            </p:txBody>
          </p:sp>
          <p:sp>
            <p:nvSpPr>
              <p:cNvPr id="407595" name="Rectangle 43"/>
              <p:cNvSpPr>
                <a:spLocks noChangeArrowheads="1"/>
              </p:cNvSpPr>
              <p:nvPr/>
            </p:nvSpPr>
            <p:spPr bwMode="auto">
              <a:xfrm>
                <a:off x="4268" y="2563"/>
                <a:ext cx="417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>
                <a:spAutoFit/>
              </a:bodyPr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20 ps</a:t>
                </a:r>
              </a:p>
            </p:txBody>
          </p:sp>
          <p:sp>
            <p:nvSpPr>
              <p:cNvPr id="407596" name="Rectangle 44"/>
              <p:cNvSpPr>
                <a:spLocks noChangeArrowheads="1"/>
              </p:cNvSpPr>
              <p:nvPr/>
            </p:nvSpPr>
            <p:spPr bwMode="auto">
              <a:xfrm>
                <a:off x="5290" y="2795"/>
                <a:ext cx="121" cy="72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 anchor="ctr"/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R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e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407597" name="Line 45"/>
              <p:cNvSpPr>
                <a:spLocks noChangeShapeType="1"/>
              </p:cNvSpPr>
              <p:nvPr/>
            </p:nvSpPr>
            <p:spPr bwMode="auto">
              <a:xfrm>
                <a:off x="5372" y="3526"/>
                <a:ext cx="0" cy="17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7598" name="Rectangle 46"/>
              <p:cNvSpPr>
                <a:spLocks noChangeArrowheads="1"/>
              </p:cNvSpPr>
              <p:nvPr/>
            </p:nvSpPr>
            <p:spPr bwMode="auto">
              <a:xfrm>
                <a:off x="4771" y="2795"/>
                <a:ext cx="295" cy="727"/>
              </a:xfrm>
              <a:prstGeom prst="rect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 anchor="ctr"/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200" b="0">
                    <a:latin typeface="Arial" charset="0"/>
                  </a:rPr>
                  <a:t>Comb.</a:t>
                </a:r>
              </a:p>
              <a:p>
                <a:pPr defTabSz="739775">
                  <a:lnSpc>
                    <a:spcPct val="100000"/>
                  </a:lnSpc>
                </a:pPr>
                <a:r>
                  <a:rPr lang="en-US" sz="1200" b="0">
                    <a:latin typeface="Arial" charset="0"/>
                  </a:rPr>
                  <a:t>logic</a:t>
                </a:r>
              </a:p>
            </p:txBody>
          </p:sp>
          <p:sp>
            <p:nvSpPr>
              <p:cNvPr id="407599" name="Rectangle 47"/>
              <p:cNvSpPr>
                <a:spLocks noChangeArrowheads="1"/>
              </p:cNvSpPr>
              <p:nvPr/>
            </p:nvSpPr>
            <p:spPr bwMode="auto">
              <a:xfrm>
                <a:off x="4700" y="2563"/>
                <a:ext cx="417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>
                <a:spAutoFit/>
              </a:bodyPr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50 ps</a:t>
                </a:r>
              </a:p>
            </p:txBody>
          </p:sp>
          <p:sp>
            <p:nvSpPr>
              <p:cNvPr id="407600" name="Rectangle 48"/>
              <p:cNvSpPr>
                <a:spLocks noChangeArrowheads="1"/>
              </p:cNvSpPr>
              <p:nvPr/>
            </p:nvSpPr>
            <p:spPr bwMode="auto">
              <a:xfrm>
                <a:off x="5132" y="2563"/>
                <a:ext cx="417" cy="20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82550" tIns="41275" rIns="82550" bIns="41275">
                <a:spAutoFit/>
              </a:bodyPr>
              <a:lstStyle/>
              <a:p>
                <a:pPr defTabSz="739775">
                  <a:lnSpc>
                    <a:spcPct val="100000"/>
                  </a:lnSpc>
                </a:pPr>
                <a:r>
                  <a:rPr lang="en-US" sz="1600" b="0">
                    <a:latin typeface="Arial" charset="0"/>
                  </a:rPr>
                  <a:t>20 ps</a:t>
                </a:r>
              </a:p>
            </p:txBody>
          </p:sp>
          <p:sp>
            <p:nvSpPr>
              <p:cNvPr id="407601" name="Line 49"/>
              <p:cNvSpPr>
                <a:spLocks noChangeShapeType="1"/>
              </p:cNvSpPr>
              <p:nvPr/>
            </p:nvSpPr>
            <p:spPr bwMode="auto">
              <a:xfrm>
                <a:off x="1052" y="3699"/>
                <a:ext cx="433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fujitsu-99-02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ujitsu-99-02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2"/>
          </a:solidFill>
          <a:prstDash val="solid"/>
          <a:round/>
          <a:headEnd type="none" w="med" len="med"/>
          <a:tailEnd type="triangle" w="sm" len="sm"/>
        </a:ln>
        <a:effectLst/>
      </a:spPr>
      <a:bodyPr vert="horz" wrap="none" lIns="45720" tIns="45720" rIns="4572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fujitsu-99-0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ujitsu-99-02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ujitsu-99-02 8">
        <a:dk1>
          <a:srgbClr val="000000"/>
        </a:dk1>
        <a:lt1>
          <a:srgbClr val="FFFFFF"/>
        </a:lt1>
        <a:dk2>
          <a:srgbClr val="002396"/>
        </a:dk2>
        <a:lt2>
          <a:srgbClr val="00FF64"/>
        </a:lt2>
        <a:accent1>
          <a:srgbClr val="DC0A00"/>
        </a:accent1>
        <a:accent2>
          <a:srgbClr val="00FFFF"/>
        </a:accent2>
        <a:accent3>
          <a:srgbClr val="AAACC9"/>
        </a:accent3>
        <a:accent4>
          <a:srgbClr val="DADADA"/>
        </a:accent4>
        <a:accent5>
          <a:srgbClr val="EBAAAA"/>
        </a:accent5>
        <a:accent6>
          <a:srgbClr val="00E7E7"/>
        </a:accent6>
        <a:hlink>
          <a:srgbClr val="E1E100"/>
        </a:hlink>
        <a:folHlink>
          <a:srgbClr val="FF963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Pages>8</Pages>
  <Words>5187</Words>
  <Application>Microsoft Office PowerPoint</Application>
  <PresentationFormat>自定义</PresentationFormat>
  <Paragraphs>2593</Paragraphs>
  <Slides>68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77" baseType="lpstr">
      <vt:lpstr>Arial</vt:lpstr>
      <vt:lpstr>Calibri</vt:lpstr>
      <vt:lpstr>Courier New</vt:lpstr>
      <vt:lpstr>Helvetica</vt:lpstr>
      <vt:lpstr>Times New Roman</vt:lpstr>
      <vt:lpstr>Wingdings</vt:lpstr>
      <vt:lpstr>Wingdings 2</vt:lpstr>
      <vt:lpstr>Wingdings 3</vt:lpstr>
      <vt:lpstr>fujitsu-99-02</vt:lpstr>
      <vt:lpstr>PowerPoint 演示文稿</vt:lpstr>
      <vt:lpstr>Overview</vt:lpstr>
      <vt:lpstr>Real-World Pipelines: Car Washes</vt:lpstr>
      <vt:lpstr>Computational Example</vt:lpstr>
      <vt:lpstr>3-Way Pipelined Version</vt:lpstr>
      <vt:lpstr>Pipeline Diagrams</vt:lpstr>
      <vt:lpstr>Operating a Pipeline</vt:lpstr>
      <vt:lpstr>Limitations: Nonuniform Delays</vt:lpstr>
      <vt:lpstr>Limitations: Register Overhead</vt:lpstr>
      <vt:lpstr>Data Dependencies</vt:lpstr>
      <vt:lpstr>Data Hazards</vt:lpstr>
      <vt:lpstr>Data Dependencies in Processors</vt:lpstr>
      <vt:lpstr>SEQ Hardware</vt:lpstr>
      <vt:lpstr>SEQ+ Hardware</vt:lpstr>
      <vt:lpstr>Adding Pipeline Registers</vt:lpstr>
      <vt:lpstr>Pipeline Stages</vt:lpstr>
      <vt:lpstr>PIPE- Hardware</vt:lpstr>
      <vt:lpstr>Signal Naming Conventions</vt:lpstr>
      <vt:lpstr>Feedback Paths</vt:lpstr>
      <vt:lpstr>Predicting the PC</vt:lpstr>
      <vt:lpstr>Our Prediction Strategy</vt:lpstr>
      <vt:lpstr>Recovering from PC Misprediction</vt:lpstr>
      <vt:lpstr>Pipeline Demonstration</vt:lpstr>
      <vt:lpstr>Data Dependencies: No Nop</vt:lpstr>
      <vt:lpstr>Data Dependencies: 1 Nop</vt:lpstr>
      <vt:lpstr>Data Dependencies: 2 Nop’s</vt:lpstr>
      <vt:lpstr>Data Dependencies: 3 Nop’s</vt:lpstr>
      <vt:lpstr>Stalling for Data Dependencies</vt:lpstr>
      <vt:lpstr>Stall Condition</vt:lpstr>
      <vt:lpstr>Detecting Stall Condition</vt:lpstr>
      <vt:lpstr>Stalling X3</vt:lpstr>
      <vt:lpstr>What Happens When Stalling?</vt:lpstr>
      <vt:lpstr>Implementing Stalling</vt:lpstr>
      <vt:lpstr>Pipeline Register Modes</vt:lpstr>
      <vt:lpstr>Data Forwarding</vt:lpstr>
      <vt:lpstr>Data Forwarding Example</vt:lpstr>
      <vt:lpstr>Bypass Paths</vt:lpstr>
      <vt:lpstr>Data Forwarding Example #2</vt:lpstr>
      <vt:lpstr>Forwarding Priority</vt:lpstr>
      <vt:lpstr>Implementing Forwarding</vt:lpstr>
      <vt:lpstr>Implementing Forwarding</vt:lpstr>
      <vt:lpstr>Limitation of Forwarding</vt:lpstr>
      <vt:lpstr>Avoiding Load/Use Hazard</vt:lpstr>
      <vt:lpstr>Detecting Load/Use Hazard</vt:lpstr>
      <vt:lpstr>Control for Load/Use Hazard</vt:lpstr>
      <vt:lpstr>Branch Misprediction Example</vt:lpstr>
      <vt:lpstr>Branch Misprediction Example</vt:lpstr>
      <vt:lpstr>Branch Misprediction Trace</vt:lpstr>
      <vt:lpstr>Handling Misprediction</vt:lpstr>
      <vt:lpstr>Detecting Mispredicted Branch</vt:lpstr>
      <vt:lpstr>Control for Misprediction</vt:lpstr>
      <vt:lpstr>Return Example</vt:lpstr>
      <vt:lpstr>Return Example</vt:lpstr>
      <vt:lpstr>Incorrect Return Example</vt:lpstr>
      <vt:lpstr>Correct Return Example</vt:lpstr>
      <vt:lpstr>Detecting Return</vt:lpstr>
      <vt:lpstr>Control for Return</vt:lpstr>
      <vt:lpstr>Special Control Cases</vt:lpstr>
      <vt:lpstr>Implementing Pipeline Control</vt:lpstr>
      <vt:lpstr>Initial Version of Pipeline Control</vt:lpstr>
      <vt:lpstr>Control Combinations</vt:lpstr>
      <vt:lpstr>Control Combinations</vt:lpstr>
      <vt:lpstr>Control Combination A</vt:lpstr>
      <vt:lpstr>Control Combination B</vt:lpstr>
      <vt:lpstr>Handling Control Combination B</vt:lpstr>
      <vt:lpstr>Corrected Pipeline Control Logic</vt:lpstr>
      <vt:lpstr>Pipeline Part 1: Summary</vt:lpstr>
      <vt:lpstr>Pipeline Part 2: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Processor Verification</dc:title>
  <dc:subject>SRC Review Slides</dc:subject>
  <dc:creator>Randal E. Bryant</dc:creator>
  <cp:lastModifiedBy>LU JUNLIN</cp:lastModifiedBy>
  <cp:revision>102</cp:revision>
  <cp:lastPrinted>1999-02-26T14:55:35Z</cp:lastPrinted>
  <dcterms:created xsi:type="dcterms:W3CDTF">1998-03-03T17:17:57Z</dcterms:created>
  <dcterms:modified xsi:type="dcterms:W3CDTF">2021-10-17T04:20:09Z</dcterms:modified>
</cp:coreProperties>
</file>